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03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5609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522532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9986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217016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2281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88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5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3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8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5/22/2025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1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5/22/2025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5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5/22/2025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5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8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9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45AC6-C491-4585-A584-9CE2AF7D5500}" type="datetime1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3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huocdantoc.vn/phong-kham-chan-doan-hinh-anh-bs-duong-xuan-thuc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pedia.org/medical/u/urgent-care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hebluediamondgallery.com/legal08/l/law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almarketing.blogs.com/r_craiig_lefebvres_social/2012/10/incentives-for-change-in-public-health-and-social-marketing-programs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1290938@N03/27256428336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image/401014/premium-illustration-image-law-court-auction" TargetMode="External"/><Relationship Id="rId2" Type="http://schemas.openxmlformats.org/officeDocument/2006/relationships/image" Target="../media/image6.1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7498F2-0453-A983-5FFE-1D44A048F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en-US" sz="5600">
                <a:solidFill>
                  <a:srgbClr val="FFFFFF"/>
                </a:solidFill>
              </a:rPr>
              <a:t>Access to Primary Care and Health Care Fragmentation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18161F-9074-D387-AA04-55433F991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6386" y="3962087"/>
            <a:ext cx="6203795" cy="2308083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FFFFFF">
                    <a:alpha val="70000"/>
                  </a:srgbClr>
                </a:solidFill>
              </a:rPr>
              <a:t>Sharona Hoffman &amp; Ishani Ganguli</a:t>
            </a:r>
          </a:p>
          <a:p>
            <a:pPr algn="l"/>
            <a:r>
              <a:rPr lang="en-US" sz="2400" dirty="0">
                <a:solidFill>
                  <a:srgbClr val="FFFFFF">
                    <a:alpha val="70000"/>
                  </a:srgbClr>
                </a:solidFill>
              </a:rPr>
              <a:t>Case Western Reserve Univ. School of Law </a:t>
            </a:r>
          </a:p>
          <a:p>
            <a:pPr algn="l"/>
            <a:r>
              <a:rPr lang="en-US" sz="2400" dirty="0">
                <a:solidFill>
                  <a:srgbClr val="FFFFFF">
                    <a:alpha val="70000"/>
                  </a:srgbClr>
                </a:solidFill>
              </a:rPr>
              <a:t>Harvard Medical School</a:t>
            </a:r>
          </a:p>
          <a:p>
            <a:pPr algn="l"/>
            <a:r>
              <a:rPr lang="en-US" sz="2400" dirty="0">
                <a:solidFill>
                  <a:srgbClr val="0070C0">
                    <a:alpha val="70000"/>
                  </a:srgbClr>
                </a:solidFill>
              </a:rPr>
              <a:t>Forthcoming in </a:t>
            </a:r>
            <a:r>
              <a:rPr lang="en-US" sz="2400" i="1" dirty="0">
                <a:solidFill>
                  <a:srgbClr val="0070C0">
                    <a:alpha val="70000"/>
                  </a:srgbClr>
                </a:solidFill>
              </a:rPr>
              <a:t>University of Illinois L. Rev</a:t>
            </a:r>
            <a:r>
              <a:rPr lang="en-US" sz="2400" dirty="0">
                <a:solidFill>
                  <a:srgbClr val="0070C0">
                    <a:alpha val="70000"/>
                  </a:srgbClr>
                </a:solidFill>
              </a:rPr>
              <a:t>.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39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4C4DB-3CB3-45FA-264C-85A7D5B44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PCP Wait 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DB951-778D-B226-595C-92EA6413F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3114"/>
            <a:ext cx="8596668" cy="4952999"/>
          </a:xfrm>
        </p:spPr>
        <p:txBody>
          <a:bodyPr>
            <a:normAutofit/>
          </a:bodyPr>
          <a:lstStyle/>
          <a:p>
            <a:r>
              <a:rPr lang="en-US" sz="2400" dirty="0"/>
              <a:t>“The Health of US Primary Care: 2024 Scorecard Report – No One Can See You Now”</a:t>
            </a:r>
          </a:p>
          <a:p>
            <a:r>
              <a:rPr lang="en-US" sz="2400" dirty="0"/>
              <a:t>Had an appointment for a yearly physical scheduled in May 2024 &amp; had to reschedule due to conflict. Next available was also in May … but May 2025</a:t>
            </a:r>
            <a:r>
              <a:rPr lang="en-US" sz="2400" i="1" dirty="0"/>
              <a:t>.</a:t>
            </a:r>
          </a:p>
          <a:p>
            <a:r>
              <a:rPr lang="en-US" sz="2400" dirty="0"/>
              <a:t>Studies: 21-59 days for new patient appt</a:t>
            </a:r>
          </a:p>
        </p:txBody>
      </p:sp>
      <p:pic>
        <p:nvPicPr>
          <p:cNvPr id="5" name="Picture 4" descr="A person in a white coat with a stethoscope around his neck&#10;&#10;AI-generated content may be incorrect.">
            <a:extLst>
              <a:ext uri="{FF2B5EF4-FFF2-40B4-BE49-F238E27FC236}">
                <a16:creationId xmlns:a16="http://schemas.microsoft.com/office/drawing/2014/main" id="{20FCE6AA-B770-52E4-6369-86BD2E63E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57256" y="4165600"/>
            <a:ext cx="3537857" cy="235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5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FCF56-A32F-EADE-7C9B-D27C84FCC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Care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90C6E-E1D2-1AD1-5A97-2B48ABE3A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Urgent Care Centers</a:t>
            </a:r>
          </a:p>
          <a:p>
            <a:r>
              <a:rPr lang="en-US" sz="3200" dirty="0"/>
              <a:t>Retail Health Clinics</a:t>
            </a:r>
          </a:p>
          <a:p>
            <a:r>
              <a:rPr lang="en-US" sz="3200" dirty="0"/>
              <a:t>Direct-to-Consumer Telemedicine</a:t>
            </a:r>
          </a:p>
          <a:p>
            <a:r>
              <a:rPr lang="en-US" sz="3200" dirty="0"/>
              <a:t>DIY Testing</a:t>
            </a:r>
          </a:p>
          <a:p>
            <a:r>
              <a:rPr lang="en-US" sz="3200" dirty="0"/>
              <a:t>Concierge Medicine &amp; Direct Primary Care</a:t>
            </a:r>
          </a:p>
        </p:txBody>
      </p:sp>
      <p:pic>
        <p:nvPicPr>
          <p:cNvPr id="5" name="Picture 4" descr="Medical supplies on a clipboard&#10;&#10;AI-generated content may be incorrect.">
            <a:extLst>
              <a:ext uri="{FF2B5EF4-FFF2-40B4-BE49-F238E27FC236}">
                <a16:creationId xmlns:a16="http://schemas.microsoft.com/office/drawing/2014/main" id="{31762660-BF25-B6B2-A43D-6F3794C58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1099921">
            <a:off x="7102250" y="1088077"/>
            <a:ext cx="2481944" cy="16546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26F5F6-F865-78AD-937D-22AD38647FF8}"/>
              </a:ext>
            </a:extLst>
          </p:cNvPr>
          <p:cNvSpPr txBox="1"/>
          <p:nvPr/>
        </p:nvSpPr>
        <p:spPr>
          <a:xfrm rot="21099921">
            <a:off x="8061362" y="3030154"/>
            <a:ext cx="16214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2911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075B6-BCB6-B294-A831-4A394836D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Fragmentation Consequences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D2BF3-02A5-53B3-6A4F-BC1BD6F91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1086"/>
            <a:ext cx="8596668" cy="4876799"/>
          </a:xfrm>
        </p:spPr>
        <p:txBody>
          <a:bodyPr>
            <a:noAutofit/>
          </a:bodyPr>
          <a:lstStyle/>
          <a:p>
            <a:r>
              <a:rPr lang="en-US" sz="2800" dirty="0"/>
              <a:t>Increased spending</a:t>
            </a:r>
          </a:p>
          <a:p>
            <a:pPr lvl="1"/>
            <a:r>
              <a:rPr lang="en-US" sz="2800" dirty="0"/>
              <a:t>Loss of preventive care, patients forego needed care, use of emergency rooms, unnecessary antibiotic prescriptions</a:t>
            </a:r>
          </a:p>
          <a:p>
            <a:r>
              <a:rPr lang="en-US" sz="2800" dirty="0"/>
              <a:t>Reduced quality</a:t>
            </a:r>
          </a:p>
          <a:p>
            <a:pPr lvl="1"/>
            <a:r>
              <a:rPr lang="en-US" sz="2800" dirty="0"/>
              <a:t>Disrupted care continuity &amp; comprehensiveness concerns</a:t>
            </a:r>
          </a:p>
          <a:p>
            <a:r>
              <a:rPr lang="en-US" sz="2800" dirty="0"/>
              <a:t>Access &amp; Equity</a:t>
            </a:r>
          </a:p>
          <a:p>
            <a:pPr lvl="1"/>
            <a:r>
              <a:rPr lang="en-US" sz="2800" dirty="0"/>
              <a:t>Location of walk-in clinics</a:t>
            </a:r>
          </a:p>
        </p:txBody>
      </p:sp>
    </p:spTree>
    <p:extLst>
      <p:ext uri="{BB962C8B-B14F-4D97-AF65-F5344CB8AC3E}">
        <p14:creationId xmlns:p14="http://schemas.microsoft.com/office/powerpoint/2010/main" val="213805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AC272-0749-1CBC-B02D-34CEBA475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Implications for PCPs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25EC0-4EEA-C30B-3311-8DB0F5DFA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Medical Malpractice</a:t>
            </a:r>
          </a:p>
          <a:p>
            <a:r>
              <a:rPr lang="en-US" sz="3200" dirty="0"/>
              <a:t>What is the standard of care for appointment wait times?</a:t>
            </a:r>
          </a:p>
          <a:p>
            <a:r>
              <a:rPr lang="en-US" sz="3200" dirty="0"/>
              <a:t>Discrimination</a:t>
            </a:r>
          </a:p>
          <a:p>
            <a:r>
              <a:rPr lang="en-US" sz="3200" dirty="0"/>
              <a:t>Title VI &amp; ACA Section 1557</a:t>
            </a:r>
          </a:p>
        </p:txBody>
      </p:sp>
      <p:pic>
        <p:nvPicPr>
          <p:cNvPr id="5" name="Picture 4" descr="A gavel and books on a table&#10;&#10;AI-generated content may be incorrect.">
            <a:extLst>
              <a:ext uri="{FF2B5EF4-FFF2-40B4-BE49-F238E27FC236}">
                <a16:creationId xmlns:a16="http://schemas.microsoft.com/office/drawing/2014/main" id="{C277E642-A8B6-793A-AB94-8680E2053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89474" y="276452"/>
            <a:ext cx="3247356" cy="216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2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69104-DA52-98FD-E002-24A5FD61F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Appointment Wait Times &amp; Care Fragmentation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BC3B8-4BBD-3A7B-CFB6-E8396BEA8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kern="100" dirty="0"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Value-Based Payment Models &amp; Incentivizing Appointment Availability </a:t>
            </a:r>
          </a:p>
          <a:p>
            <a:r>
              <a:rPr lang="en-US" sz="3200" kern="100" dirty="0">
                <a:latin typeface="Times New Roman" panose="02020603050405020304" pitchFamily="18" charset="0"/>
                <a:cs typeface="Arial" panose="020B0604020202020204" pitchFamily="34" charset="0"/>
              </a:rPr>
              <a:t>Artificial Intelligence tools</a:t>
            </a:r>
          </a:p>
          <a:p>
            <a:r>
              <a:rPr lang="en-US" sz="3200" kern="100" dirty="0"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Appointment Scheduling strategies</a:t>
            </a:r>
          </a:p>
          <a:p>
            <a:pPr lvl="1"/>
            <a:r>
              <a:rPr lang="en-US" sz="3200" kern="100" dirty="0">
                <a:latin typeface="Times New Roman" panose="02020603050405020304" pitchFamily="18" charset="0"/>
                <a:cs typeface="Arial" panose="020B0604020202020204" pitchFamily="34" charset="0"/>
              </a:rPr>
              <a:t>Open access scheduling</a:t>
            </a:r>
          </a:p>
          <a:p>
            <a:pPr lvl="1"/>
            <a:r>
              <a:rPr lang="en-US" sz="3200" kern="100" dirty="0"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Online self-scheduling</a:t>
            </a:r>
          </a:p>
          <a:p>
            <a:endParaRPr lang="en-US" dirty="0"/>
          </a:p>
        </p:txBody>
      </p:sp>
      <p:pic>
        <p:nvPicPr>
          <p:cNvPr id="5" name="Picture 4" descr="A doctor holding money in his hand&#10;&#10;AI-generated content may be incorrect.">
            <a:extLst>
              <a:ext uri="{FF2B5EF4-FFF2-40B4-BE49-F238E27FC236}">
                <a16:creationId xmlns:a16="http://schemas.microsoft.com/office/drawing/2014/main" id="{FAFB8685-A6D4-DBEE-439B-28B855FDC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22028" y="3069771"/>
            <a:ext cx="2993571" cy="2775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D6D70B-C67B-BC35-A835-2686B6AEA3DD}"/>
              </a:ext>
            </a:extLst>
          </p:cNvPr>
          <p:cNvSpPr txBox="1"/>
          <p:nvPr/>
        </p:nvSpPr>
        <p:spPr>
          <a:xfrm>
            <a:off x="7522029" y="5191125"/>
            <a:ext cx="259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4547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2397A-561B-F9B8-5672-0B8BAE1A6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7E6AD-39B7-D0A3-1A8F-E4B58C770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57925"/>
          </a:xfrm>
        </p:spPr>
        <p:txBody>
          <a:bodyPr/>
          <a:lstStyle/>
          <a:p>
            <a:r>
              <a:rPr lang="en-US" sz="2400" kern="100" dirty="0"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Laws and Regulations Directly Targeting Appointment Wait Times</a:t>
            </a:r>
          </a:p>
          <a:p>
            <a:r>
              <a:rPr lang="en-US" sz="2400" kern="100" dirty="0">
                <a:latin typeface="Times New Roman" panose="02020603050405020304" pitchFamily="18" charset="0"/>
                <a:cs typeface="Arial" panose="020B0604020202020204" pitchFamily="34" charset="0"/>
              </a:rPr>
              <a:t>State Laws – requirements apply to insurers</a:t>
            </a:r>
          </a:p>
          <a:p>
            <a:pPr lvl="1"/>
            <a:r>
              <a:rPr lang="en-US" sz="2400" kern="100" dirty="0">
                <a:latin typeface="Times New Roman" panose="02020603050405020304" pitchFamily="18" charset="0"/>
                <a:cs typeface="Arial" panose="020B0604020202020204" pitchFamily="34" charset="0"/>
              </a:rPr>
              <a:t>CA &amp; ME – urgent care – 48-96 hours; nonurgent care – 10 business days (w/ exceptions)</a:t>
            </a:r>
          </a:p>
          <a:p>
            <a:r>
              <a:rPr lang="en-US" sz="2400" kern="100" dirty="0"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CMS rule – effective 2027?</a:t>
            </a:r>
          </a:p>
          <a:p>
            <a:pPr lvl="1"/>
            <a:r>
              <a:rPr lang="en-US" sz="2400" kern="100" dirty="0">
                <a:latin typeface="Times New Roman" panose="02020603050405020304" pitchFamily="18" charset="0"/>
                <a:cs typeface="Arial" panose="020B0604020202020204" pitchFamily="34" charset="0"/>
              </a:rPr>
              <a:t>Maximum wait times for Medicaid &amp; CHIP: 15 business days for routine primary care</a:t>
            </a:r>
          </a:p>
          <a:p>
            <a:pPr lvl="1"/>
            <a:r>
              <a:rPr lang="en-US" sz="2400" kern="100" dirty="0"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Enforcement: secret shopper surveys, patient experience surveys, remedial measures &amp; accessible webpages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68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05B94-F000-1865-DC40-2FCC40179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Critique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D9809-447E-F6A3-83FD-F33F04CC0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6" y="2160589"/>
            <a:ext cx="3950713" cy="3880773"/>
          </a:xfrm>
        </p:spPr>
        <p:txBody>
          <a:bodyPr>
            <a:noAutofit/>
          </a:bodyPr>
          <a:lstStyle/>
          <a:p>
            <a:r>
              <a:rPr lang="en-US" sz="2800" dirty="0"/>
              <a:t>Definitions for “urgent care” and “routine care”</a:t>
            </a:r>
          </a:p>
          <a:p>
            <a:r>
              <a:rPr lang="en-US" sz="2800" dirty="0"/>
              <a:t>Anemic enforcement</a:t>
            </a:r>
          </a:p>
          <a:p>
            <a:r>
              <a:rPr lang="en-US" sz="2800" dirty="0"/>
              <a:t>Physician shortages – are long wait times unavoidable?</a:t>
            </a:r>
          </a:p>
        </p:txBody>
      </p:sp>
      <p:pic>
        <p:nvPicPr>
          <p:cNvPr id="5" name="Picture 4" descr="A close-up of a stethoscope&#10;&#10;AI-generated content may be incorrect.">
            <a:extLst>
              <a:ext uri="{FF2B5EF4-FFF2-40B4-BE49-F238E27FC236}">
                <a16:creationId xmlns:a16="http://schemas.microsoft.com/office/drawing/2014/main" id="{C9333803-D5A2-09E8-136F-255F87B49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754" r="2" b="2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E0A002-06C7-AA45-FD69-DE155D8C8B1F}"/>
              </a:ext>
            </a:extLst>
          </p:cNvPr>
          <p:cNvSpPr txBox="1"/>
          <p:nvPr/>
        </p:nvSpPr>
        <p:spPr>
          <a:xfrm>
            <a:off x="5916032" y="5841638"/>
            <a:ext cx="18473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04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75E4D-9A80-461F-73B1-1EC811048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DD342-3714-554B-AE3D-E95602AF3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Clear definitions &amp; committed enforcement</a:t>
            </a:r>
          </a:p>
          <a:p>
            <a:r>
              <a:rPr lang="en-US" sz="2400" dirty="0"/>
              <a:t>Federal mandate for insurance plans (avoid ERISA problem)</a:t>
            </a:r>
          </a:p>
          <a:p>
            <a:r>
              <a:rPr lang="en-US" sz="2400" dirty="0"/>
              <a:t>Address insufficient primary care capacity</a:t>
            </a:r>
          </a:p>
          <a:p>
            <a:pPr lvl="1"/>
            <a:r>
              <a:rPr lang="en-US" sz="2200" dirty="0"/>
              <a:t>Enhance physician compensation</a:t>
            </a:r>
          </a:p>
          <a:p>
            <a:pPr lvl="1"/>
            <a:r>
              <a:rPr lang="en-US" sz="2200" dirty="0"/>
              <a:t>Expedite immigration status adjustment for physicians</a:t>
            </a:r>
          </a:p>
          <a:p>
            <a:pPr lvl="1"/>
            <a:r>
              <a:rPr lang="en-US" sz="2200" dirty="0"/>
              <a:t>Increase # of residency positions</a:t>
            </a:r>
          </a:p>
          <a:p>
            <a:pPr lvl="1"/>
            <a:r>
              <a:rPr lang="en-US" sz="2200" dirty="0"/>
              <a:t>Expedite &amp; simplify prior authorization</a:t>
            </a:r>
          </a:p>
        </p:txBody>
      </p:sp>
      <p:pic>
        <p:nvPicPr>
          <p:cNvPr id="5" name="Picture 4" descr="A group of hands holding balloons&#10;&#10;AI-generated content may be incorrect.">
            <a:extLst>
              <a:ext uri="{FF2B5EF4-FFF2-40B4-BE49-F238E27FC236}">
                <a16:creationId xmlns:a16="http://schemas.microsoft.com/office/drawing/2014/main" id="{FA944B22-3F9E-70B5-7072-4D0338342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00256" y="397833"/>
            <a:ext cx="3295323" cy="16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208</TotalTime>
  <Words>335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Trebuchet MS</vt:lpstr>
      <vt:lpstr>Wingdings 3</vt:lpstr>
      <vt:lpstr>Facet</vt:lpstr>
      <vt:lpstr>Access to Primary Care and Health Care Fragmentation</vt:lpstr>
      <vt:lpstr>PCP Wait times</vt:lpstr>
      <vt:lpstr>Alternative Care Sources</vt:lpstr>
      <vt:lpstr>Fragmentation Consequences</vt:lpstr>
      <vt:lpstr>Legal Implications for PCPs</vt:lpstr>
      <vt:lpstr>Addressing Appointment Wait Times &amp; Care Fragmentation</vt:lpstr>
      <vt:lpstr>Legal Interventions</vt:lpstr>
      <vt:lpstr>Critique</vt:lpstr>
      <vt:lpstr>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Sharona Hoffman</dc:creator>
  <cp:lastModifiedBy>Sharona Hoffman</cp:lastModifiedBy>
  <cp:revision>11</cp:revision>
  <cp:lastPrinted>2025-04-28T16:59:45Z</cp:lastPrinted>
  <dcterms:created xsi:type="dcterms:W3CDTF">2025-04-16T01:18:05Z</dcterms:created>
  <dcterms:modified xsi:type="dcterms:W3CDTF">2025-05-22T14:05:36Z</dcterms:modified>
</cp:coreProperties>
</file>