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9"/>
  </p:normalViewPr>
  <p:slideViewPr>
    <p:cSldViewPr snapToGrid="0">
      <p:cViewPr varScale="1">
        <p:scale>
          <a:sx n="114" d="100"/>
          <a:sy n="114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DD551-7CB7-C24E-9DC1-DD8C11EA882E}" type="datetimeFigureOut">
              <a:rPr lang="en-US" smtClean="0"/>
              <a:t>5/24/25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B4570-AC9D-F345-B6E7-373FCC735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3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B4570-AC9D-F345-B6E7-373FCC7353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6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D4723-1AAC-B62A-0CF2-C18A74592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A4F66-4524-9649-F01A-A30C439AA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95558-D069-0B35-A692-0D72EE21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E4A30-5FEE-D1F7-D851-F4E55A2F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5856B-5210-A884-83A5-CCD7AA40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B988A-9755-DF96-A06F-DD597FAB5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87A3E-3E9E-F903-DFAC-2E501A322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F9F51-69E8-ED8F-1396-66AB896E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C11CF-BE48-B3B2-DE64-96C707D95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2C340-C3B4-1CA2-0F6D-450F51D7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7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BDE8F-1482-F322-DAA7-73230A72F4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068A0-ADE2-A415-BDC8-32DC9D8A8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72570-BC8C-2159-3A05-C9068057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FDB11-32B2-061B-FD64-33469858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0AC68-591B-9584-FDBC-527A7219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8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825C-F232-001F-BBA0-E775CF1D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5017-FAEC-908C-E4C3-24653A361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6E2D5-DD12-1215-C330-0EB14034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F8430-EB38-3E36-5D2D-647D3970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7C-355E-5247-D6C3-98720361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5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AEF23-C3F1-6449-F8F2-F78820ED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29B42-ADED-8C13-E905-3285C728C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5C9EE-08AA-8ECE-86D9-872462B7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A260C-06E9-A6AA-CC0C-A781F6B63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B9212-4D3A-B66E-C5A5-DF38F7A9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D5B5E-AF2D-899F-EA9E-C16CCCCB6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A01ED-D3B1-118C-EBE1-5D70BE051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64B43-47FD-EC0D-F133-16DD532E1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22137-AE44-51CB-7356-3E82E4C6F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740B0-D172-783C-5195-5375DE33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1DE0B-0F04-CC49-C40B-B7C039A6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CB41-5A94-B2CD-0D1B-529D50F02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9250D-2703-33DB-6711-36129F24F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E64B0-7445-E894-2C6D-C38F50E7D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9276B7-19D2-9112-D903-D66E41541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D00084-E83D-5157-9EC8-1BBEE2D76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E1A469-EBBE-6F86-832C-5893DFC4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92CF5C-A794-3097-63AE-EEB15071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88EE25-7DA8-6A40-2BFF-F024741DD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4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3C25C-CA6D-E0AB-B0DA-3AFBE1EE9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54CDC-E191-C54B-0FE0-36120C3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42FD4-2606-4F9B-5CC0-191202F40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607D2-263A-6AE1-F135-CA28F8F4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0C131-4D3C-BF63-30CF-84EB5686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EC1A8B-34F9-B62D-99A1-E93ED7067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ADE31-1FF7-E110-81C0-C76CC18B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9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AE96-4C0C-0253-CD4A-9B6ABFD1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CCA4C-A6C8-4361-C188-540DFBF76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772CF-7D21-97B6-80A7-B2ACBACFE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99F635-0A36-453F-FB39-8E0BE725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F1911-DA4C-C1E4-B635-F4889DAE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E8614-228E-4243-E009-E4FD7305C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7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B323-DE9A-5AFB-01EC-81B614192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E4C53B-F512-D7C8-8578-837A5F862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8D225-ED58-4916-7DD4-FA046962D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8645A-3EA5-9FBF-6072-DF89C8298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E7CDB-7807-0CC5-1B5F-CBFDFB983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3B076-5BFA-CFF5-1276-3A3707C2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6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0244DB-9353-47E6-885D-1E195936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200D7-3382-BF84-7035-5E966F0F7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CFA1-C7C1-BF0D-6EB5-F7AE5E71E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5D9AD-6F4D-FC40-8E98-F75F872A7B50}" type="datetimeFigureOut">
              <a:rPr lang="en-US" smtClean="0"/>
              <a:t>5/24/25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589B8-7245-30E6-AB2A-54BD8DF1F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79AD3-005D-0014-4D35-07E59525F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49CD10-CCA5-F049-93F9-ED38BDB66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8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7086-808A-C2D2-2171-F19414FABE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+mn-lt"/>
              </a:rPr>
              <a:t> BIOMEDICAL PUBLISHERS FACE ANTITRUST LAWSUIT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9A2D6-35F8-06B6-E5AE-1839C3F96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83770"/>
          </a:xfrm>
        </p:spPr>
        <p:txBody>
          <a:bodyPr>
            <a:normAutofit lnSpcReduction="10000"/>
          </a:bodyPr>
          <a:lstStyle/>
          <a:p>
            <a:r>
              <a:rPr lang="en-US" sz="4000" i="1" dirty="0">
                <a:solidFill>
                  <a:srgbClr val="C00000"/>
                </a:solidFill>
              </a:rPr>
              <a:t>Uddin v. Elsevier</a:t>
            </a:r>
          </a:p>
          <a:p>
            <a:endParaRPr lang="en-US" sz="4000" i="1" dirty="0">
              <a:solidFill>
                <a:srgbClr val="C00000"/>
              </a:solidFill>
            </a:endParaRPr>
          </a:p>
          <a:p>
            <a:r>
              <a:rPr lang="en-US" sz="3600" dirty="0"/>
              <a:t>Gregory Curfman, MD</a:t>
            </a:r>
          </a:p>
          <a:p>
            <a:r>
              <a:rPr lang="en-US" sz="3600" dirty="0"/>
              <a:t>JAMA</a:t>
            </a:r>
          </a:p>
          <a:p>
            <a:r>
              <a:rPr lang="en-US" sz="3600" dirty="0"/>
              <a:t>June 4, 2025</a:t>
            </a:r>
          </a:p>
        </p:txBody>
      </p:sp>
    </p:spTree>
    <p:extLst>
      <p:ext uri="{BB962C8B-B14F-4D97-AF65-F5344CB8AC3E}">
        <p14:creationId xmlns:p14="http://schemas.microsoft.com/office/powerpoint/2010/main" val="3528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EA95C-69EA-BACA-6462-C0A40501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Final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58094-123E-66A1-8CC3-338CFE1B2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In my opinion, the greatest impact of such an outcome will be the overthrow of the single submission rule.</a:t>
            </a:r>
          </a:p>
          <a:p>
            <a:r>
              <a:rPr lang="en-US" sz="3200" dirty="0"/>
              <a:t>Biomedical journals will need to compete with one other for acquisition of manuscripts.</a:t>
            </a:r>
          </a:p>
          <a:p>
            <a:r>
              <a:rPr lang="en-US" sz="3200" dirty="0"/>
              <a:t>The publication process may consequently become faster and more efficient.</a:t>
            </a:r>
          </a:p>
          <a:p>
            <a:r>
              <a:rPr lang="en-US" sz="3200" dirty="0"/>
              <a:t>Will the quality of the peer review process suffer as a result of greater speed?</a:t>
            </a:r>
          </a:p>
          <a:p>
            <a:r>
              <a:rPr lang="en-US" sz="3200" dirty="0"/>
              <a:t>A similar process seems to work well for law review journals, so why not for biomedical journals?</a:t>
            </a:r>
          </a:p>
        </p:txBody>
      </p:sp>
    </p:spTree>
    <p:extLst>
      <p:ext uri="{BB962C8B-B14F-4D97-AF65-F5344CB8AC3E}">
        <p14:creationId xmlns:p14="http://schemas.microsoft.com/office/powerpoint/2010/main" val="166324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2989-773F-85C0-FDCF-543246D3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67924-C9E1-B0FC-7424-E6990EA44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dirty="0"/>
              <a:t>The speaker serves as the executive editor of JAMA.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The JAMA Network and the AMA are members of the International Association of Scientific, Technical, and Medical Publishers (STM), a trade organization that is named as one of the defendants in this lawsuit.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This presentation is solely the view of the speaker and not JAMA, the JAMA Network, or the AMA. </a:t>
            </a:r>
          </a:p>
        </p:txBody>
      </p:sp>
    </p:spTree>
    <p:extLst>
      <p:ext uri="{BB962C8B-B14F-4D97-AF65-F5344CB8AC3E}">
        <p14:creationId xmlns:p14="http://schemas.microsoft.com/office/powerpoint/2010/main" val="67915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A754-9CB1-1DE8-88BB-1AFE4E80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C00000"/>
                </a:solidFill>
              </a:rPr>
              <a:t>Uddin v. Elsevier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73AF8-7FD6-8547-0C21-85E553883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Researchers who submit and review manuscripts for the 6 largest biomedical publishers filed a lawsuit against them claiming restraint of trade in violation of Section 1 of the Sherman Act.</a:t>
            </a:r>
          </a:p>
          <a:p>
            <a:r>
              <a:rPr lang="en-US" sz="3200" dirty="0"/>
              <a:t>Publishers: Elsevier, Wolters Kluwer, Springer Nature, John Wiley &amp; Sons, Taylor and Francis, Sage Publications (and the STM Trade Organization)</a:t>
            </a:r>
          </a:p>
          <a:p>
            <a:r>
              <a:rPr lang="en-US" sz="3200" dirty="0"/>
              <a:t>The case was filed in the U.S. District Court for the Eastern District of New York (Brooklyn). Judge Hector Gonzalez</a:t>
            </a:r>
          </a:p>
        </p:txBody>
      </p:sp>
    </p:spTree>
    <p:extLst>
      <p:ext uri="{BB962C8B-B14F-4D97-AF65-F5344CB8AC3E}">
        <p14:creationId xmlns:p14="http://schemas.microsoft.com/office/powerpoint/2010/main" val="337632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E7ED-38C8-1A86-8ABB-65CE03E01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Uddin v. Elsevier – </a:t>
            </a:r>
            <a:r>
              <a:rPr lang="en-US" b="1" dirty="0">
                <a:solidFill>
                  <a:srgbClr val="C00000"/>
                </a:solidFill>
              </a:rPr>
              <a:t>The Claims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E41C1-BC59-A171-A470-BCEA4BC46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Plaintiffs’ complaint alleges 3 claims:</a:t>
            </a:r>
          </a:p>
          <a:p>
            <a:pPr lvl="1"/>
            <a:r>
              <a:rPr lang="en-US" sz="3200" dirty="0"/>
              <a:t>Publishers collude to set reviewer payment to $0.</a:t>
            </a:r>
          </a:p>
          <a:p>
            <a:pPr lvl="1"/>
            <a:r>
              <a:rPr lang="en-US" sz="3200" dirty="0"/>
              <a:t>Publishers require manuscripts to be submitted only to one journal at a time (single submission rule).</a:t>
            </a:r>
          </a:p>
          <a:p>
            <a:pPr lvl="1"/>
            <a:r>
              <a:rPr lang="en-US" sz="3200" dirty="0"/>
              <a:t>Publishers require that manuscripts not be distributed while under peer review.</a:t>
            </a:r>
          </a:p>
          <a:p>
            <a:r>
              <a:rPr lang="en-US" sz="3200" dirty="0"/>
              <a:t>This presentation focuses on the second claim,  the single submission rule.</a:t>
            </a:r>
          </a:p>
        </p:txBody>
      </p:sp>
    </p:spTree>
    <p:extLst>
      <p:ext uri="{BB962C8B-B14F-4D97-AF65-F5344CB8AC3E}">
        <p14:creationId xmlns:p14="http://schemas.microsoft.com/office/powerpoint/2010/main" val="362674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470F1-A069-D885-9F19-68262532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The Single Submission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A39BC-4FD0-DEF9-04E6-FD92E8882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Biomedical journals require that manuscripts be submitted to one journal at a time.</a:t>
            </a:r>
          </a:p>
          <a:p>
            <a:r>
              <a:rPr lang="en-US" sz="3200" dirty="0"/>
              <a:t>Publishers and editors contend that duplicate (or more) submissions are unethical.</a:t>
            </a:r>
          </a:p>
          <a:p>
            <a:r>
              <a:rPr lang="en-US" sz="3200" dirty="0"/>
              <a:t>Plaintiffs argue that this ad seriatim policy is anticompetitive.</a:t>
            </a:r>
          </a:p>
          <a:p>
            <a:r>
              <a:rPr lang="en-US" sz="3200" dirty="0"/>
              <a:t>They further argue that the policy delays the publication process, which is not in the best interests of either patients or researchers.</a:t>
            </a:r>
          </a:p>
          <a:p>
            <a:r>
              <a:rPr lang="en-US" sz="3200" dirty="0"/>
              <a:t>Journals with the highest impact factors will have first choice of top articles.</a:t>
            </a:r>
          </a:p>
        </p:txBody>
      </p:sp>
    </p:spTree>
    <p:extLst>
      <p:ext uri="{BB962C8B-B14F-4D97-AF65-F5344CB8AC3E}">
        <p14:creationId xmlns:p14="http://schemas.microsoft.com/office/powerpoint/2010/main" val="313049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1D28-E84F-EEC0-8F9D-11463B11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Biomedical Journals versus Law Journals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737C6-19A9-8B78-5B23-C0EC9E725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In contrast to biomedical journals, law review journals permit multiple simultaneous submissions. In fact, this is standard practice.</a:t>
            </a:r>
          </a:p>
          <a:p>
            <a:r>
              <a:rPr lang="en-US" sz="3200" dirty="0"/>
              <a:t>Law journals interested in a particular manuscript compete to acquire the manuscript.</a:t>
            </a:r>
          </a:p>
          <a:p>
            <a:r>
              <a:rPr lang="en-US" sz="3200" dirty="0"/>
              <a:t>If multiple simultaneous submissions are not considered unethical for law journals, why are they unethical for biomedical journals? This appears to be a contradiction.</a:t>
            </a:r>
          </a:p>
          <a:p>
            <a:r>
              <a:rPr lang="en-US" sz="3200" dirty="0"/>
              <a:t>Some legal scholars criticize the multiple submission policy of law journals, but this practice has stood the test of time.</a:t>
            </a:r>
          </a:p>
        </p:txBody>
      </p:sp>
    </p:spTree>
    <p:extLst>
      <p:ext uri="{BB962C8B-B14F-4D97-AF65-F5344CB8AC3E}">
        <p14:creationId xmlns:p14="http://schemas.microsoft.com/office/powerpoint/2010/main" val="365083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BC384-4D8D-EDDD-79BB-53C51018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C00000"/>
                </a:solidFill>
              </a:rPr>
              <a:t>Uddin v. Elsevier – </a:t>
            </a:r>
            <a:r>
              <a:rPr lang="en-US" sz="4000" b="1" dirty="0">
                <a:solidFill>
                  <a:srgbClr val="C00000"/>
                </a:solidFill>
              </a:rPr>
              <a:t>The Antitrust Analysis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7980-7C56-2EE4-D41D-06512D004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Restraint of trade analysis may proceed along 3 tracks:</a:t>
            </a:r>
          </a:p>
          <a:p>
            <a:pPr lvl="1"/>
            <a:r>
              <a:rPr lang="en-US" sz="2800" dirty="0"/>
              <a:t>Per se violation</a:t>
            </a:r>
          </a:p>
          <a:p>
            <a:pPr lvl="1"/>
            <a:r>
              <a:rPr lang="en-US" sz="2800" dirty="0"/>
              <a:t>Rule of reason</a:t>
            </a:r>
          </a:p>
          <a:p>
            <a:pPr lvl="1"/>
            <a:r>
              <a:rPr lang="en-US" sz="2800" dirty="0"/>
              <a:t>Quick look</a:t>
            </a:r>
          </a:p>
          <a:p>
            <a:r>
              <a:rPr lang="en-US" sz="3200" dirty="0"/>
              <a:t>If this case reaches the merits, it will likely be decided by the rule of reason, based on burden shifting and the consumer welfare standard.</a:t>
            </a:r>
          </a:p>
          <a:p>
            <a:pPr lvl="1"/>
            <a:r>
              <a:rPr lang="en-US" sz="2800" dirty="0"/>
              <a:t>Plaintiffs must demonstrate an anticompetitive effect.</a:t>
            </a:r>
          </a:p>
          <a:p>
            <a:pPr lvl="1"/>
            <a:r>
              <a:rPr lang="en-US" sz="2800" dirty="0"/>
              <a:t>Defendants must counter and show that there are procompetitive justifications.</a:t>
            </a:r>
          </a:p>
          <a:p>
            <a:pPr lvl="1"/>
            <a:r>
              <a:rPr lang="en-US" sz="2800"/>
              <a:t>Plaintiffs: Less </a:t>
            </a:r>
            <a:r>
              <a:rPr lang="en-US" sz="2800" dirty="0"/>
              <a:t>restrictive alternative</a:t>
            </a:r>
          </a:p>
          <a:p>
            <a:pPr lvl="1"/>
            <a:r>
              <a:rPr lang="en-US" sz="2800" dirty="0"/>
              <a:t>The court may apply a balancing test.</a:t>
            </a:r>
          </a:p>
        </p:txBody>
      </p:sp>
    </p:spTree>
    <p:extLst>
      <p:ext uri="{BB962C8B-B14F-4D97-AF65-F5344CB8AC3E}">
        <p14:creationId xmlns:p14="http://schemas.microsoft.com/office/powerpoint/2010/main" val="214494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A319-C1DF-5C72-18E5-D3F73EC3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Motion to Dismiss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F9059-F439-D34D-57AA-629D38F06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defendants’ motion to dismiss was filed on May 5.</a:t>
            </a:r>
          </a:p>
          <a:p>
            <a:r>
              <a:rPr lang="en-US" sz="3200" dirty="0"/>
              <a:t>The motion states, in summary, that there is no evidence of collusion among the publishers.</a:t>
            </a:r>
          </a:p>
          <a:p>
            <a:r>
              <a:rPr lang="en-US" sz="3200" dirty="0"/>
              <a:t>The motion further states that there is no evidence provided by plaintiffs of an anticompetitive outcome and therefore there is no Sherman violation.</a:t>
            </a:r>
          </a:p>
          <a:p>
            <a:r>
              <a:rPr lang="en-US" sz="3200" dirty="0"/>
              <a:t>The plaintiffs’ response to the motion to dismiss is due in July.</a:t>
            </a:r>
          </a:p>
        </p:txBody>
      </p:sp>
    </p:spTree>
    <p:extLst>
      <p:ext uri="{BB962C8B-B14F-4D97-AF65-F5344CB8AC3E}">
        <p14:creationId xmlns:p14="http://schemas.microsoft.com/office/powerpoint/2010/main" val="4124661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E0210-55E9-F9D8-6F51-B0B2B2E6E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BD9DD-415C-1ADB-86BF-0ADAE5002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If the case reaches the merits and the plaintiffs prevail, there will be significant consequences for biomedical journals, editors, and publishers.</a:t>
            </a:r>
          </a:p>
          <a:p>
            <a:r>
              <a:rPr lang="en-US" sz="3200" dirty="0"/>
              <a:t>Reviewers will have to be compensated.</a:t>
            </a:r>
          </a:p>
          <a:p>
            <a:r>
              <a:rPr lang="en-US" sz="3200" dirty="0"/>
              <a:t>Authors will be free to disseminate their research while peer review is in progress (including dissemination to the media).</a:t>
            </a:r>
          </a:p>
          <a:p>
            <a:r>
              <a:rPr lang="en-US" sz="3200" dirty="0"/>
              <a:t>Manuscripts may be submitted to more than one journal simultaneously, and biomedical journals will then operate more like law review journals.</a:t>
            </a:r>
          </a:p>
        </p:txBody>
      </p:sp>
    </p:spTree>
    <p:extLst>
      <p:ext uri="{BB962C8B-B14F-4D97-AF65-F5344CB8AC3E}">
        <p14:creationId xmlns:p14="http://schemas.microsoft.com/office/powerpoint/2010/main" val="202547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730</Words>
  <Application>Microsoft Macintosh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 BIOMEDICAL PUBLISHERS FACE ANTITRUST LAWSUIT</vt:lpstr>
      <vt:lpstr>DISCLOSURE</vt:lpstr>
      <vt:lpstr>Uddin v. Elsevier</vt:lpstr>
      <vt:lpstr>Uddin v. Elsevier – The Claims</vt:lpstr>
      <vt:lpstr>The Single Submission Rule</vt:lpstr>
      <vt:lpstr>Biomedical Journals versus Law Journals</vt:lpstr>
      <vt:lpstr>Uddin v. Elsevier – The Antitrust Analysis</vt:lpstr>
      <vt:lpstr>Motion to Dismiss</vt:lpstr>
      <vt:lpstr>Implications</vt:lpstr>
      <vt:lpstr>Final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Curfman</dc:creator>
  <cp:lastModifiedBy>Gregory Curfman</cp:lastModifiedBy>
  <cp:revision>52</cp:revision>
  <dcterms:created xsi:type="dcterms:W3CDTF">2025-05-14T19:46:33Z</dcterms:created>
  <dcterms:modified xsi:type="dcterms:W3CDTF">2025-05-24T19:42:07Z</dcterms:modified>
</cp:coreProperties>
</file>