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5" r:id="rId1"/>
    <p:sldMasterId id="2147483667" r:id="rId2"/>
  </p:sldMasterIdLst>
  <p:sldIdLst>
    <p:sldId id="259" r:id="rId3"/>
    <p:sldId id="258" r:id="rId4"/>
    <p:sldId id="263" r:id="rId5"/>
    <p:sldId id="264" r:id="rId6"/>
    <p:sldId id="261" r:id="rId7"/>
    <p:sldId id="257" r:id="rId8"/>
    <p:sldId id="267" r:id="rId9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9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/>
    <p:restoredTop sz="94648"/>
  </p:normalViewPr>
  <p:slideViewPr>
    <p:cSldViewPr snapToGrid="0" snapToObjects="1" showGuides="1">
      <p:cViewPr varScale="1">
        <p:scale>
          <a:sx n="120" d="100"/>
          <a:sy n="120" d="100"/>
        </p:scale>
        <p:origin x="176" y="6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3C2ECA-AF3A-4E6C-9707-1C46EE3A5E80}" type="doc">
      <dgm:prSet loTypeId="urn:microsoft.com/office/officeart/2005/8/layout/pictureOrgChart+Icon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406179-0B14-4441-9BD8-F56A4D6822F1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sz="1500" dirty="0"/>
            <a:t>Christy JW Ledford, PhD, </a:t>
          </a:r>
          <a:r>
            <a:rPr lang="en-US" sz="1100" dirty="0"/>
            <a:t>Dual-PI</a:t>
          </a:r>
        </a:p>
      </dgm:t>
    </dgm:pt>
    <dgm:pt modelId="{6F839026-D675-47B7-A443-146C86634680}" type="parTrans" cxnId="{580C40B7-C7DF-4F9B-885D-A8983FFCD677}">
      <dgm:prSet/>
      <dgm:spPr/>
      <dgm:t>
        <a:bodyPr/>
        <a:lstStyle/>
        <a:p>
          <a:endParaRPr lang="en-US"/>
        </a:p>
      </dgm:t>
    </dgm:pt>
    <dgm:pt modelId="{6A7D96DD-71D5-40EE-9994-664552C8DC59}" type="sibTrans" cxnId="{580C40B7-C7DF-4F9B-885D-A8983FFCD677}">
      <dgm:prSet/>
      <dgm:spPr/>
      <dgm:t>
        <a:bodyPr/>
        <a:lstStyle/>
        <a:p>
          <a:endParaRPr lang="en-US"/>
        </a:p>
      </dgm:t>
    </dgm:pt>
    <dgm:pt modelId="{E85CB370-952E-4D69-BDA1-3D18E8314972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sz="1600" dirty="0"/>
            <a:t>Samantha Jones, PhD, </a:t>
          </a:r>
          <a:r>
            <a:rPr lang="en-US" sz="1100" dirty="0"/>
            <a:t>Dual PI</a:t>
          </a:r>
        </a:p>
      </dgm:t>
    </dgm:pt>
    <dgm:pt modelId="{A4B07102-3FAF-4AA3-8852-38210EA1FAF8}" type="parTrans" cxnId="{99D3A083-2AD4-4632-AD5D-90BB03E4BE17}">
      <dgm:prSet/>
      <dgm:spPr/>
      <dgm:t>
        <a:bodyPr/>
        <a:lstStyle/>
        <a:p>
          <a:endParaRPr lang="en-US"/>
        </a:p>
      </dgm:t>
    </dgm:pt>
    <dgm:pt modelId="{7EE69EE4-4992-4775-9255-94A3D66A9680}" type="sibTrans" cxnId="{99D3A083-2AD4-4632-AD5D-90BB03E4BE17}">
      <dgm:prSet/>
      <dgm:spPr/>
      <dgm:t>
        <a:bodyPr/>
        <a:lstStyle/>
        <a:p>
          <a:endParaRPr lang="en-US"/>
        </a:p>
      </dgm:t>
    </dgm:pt>
    <dgm:pt modelId="{096D78E9-1618-4C75-89A3-C72EB2DD3A30}" type="pres">
      <dgm:prSet presAssocID="{573C2ECA-AF3A-4E6C-9707-1C46EE3A5E8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622D922-B133-4BB5-987E-DD96A0C7F642}" type="pres">
      <dgm:prSet presAssocID="{0D406179-0B14-4441-9BD8-F56A4D6822F1}" presName="hierRoot1" presStyleCnt="0">
        <dgm:presLayoutVars>
          <dgm:hierBranch val="init"/>
        </dgm:presLayoutVars>
      </dgm:prSet>
      <dgm:spPr/>
    </dgm:pt>
    <dgm:pt modelId="{661C6055-D7FA-4620-90E2-6BC7976366C8}" type="pres">
      <dgm:prSet presAssocID="{0D406179-0B14-4441-9BD8-F56A4D6822F1}" presName="rootComposite1" presStyleCnt="0"/>
      <dgm:spPr/>
    </dgm:pt>
    <dgm:pt modelId="{14F01200-874E-45E3-A6E3-DDD9F2B7CB67}" type="pres">
      <dgm:prSet presAssocID="{0D406179-0B14-4441-9BD8-F56A4D6822F1}" presName="rootText1" presStyleLbl="node0" presStyleIdx="0" presStyleCnt="2">
        <dgm:presLayoutVars>
          <dgm:chPref val="3"/>
        </dgm:presLayoutVars>
      </dgm:prSet>
      <dgm:spPr/>
    </dgm:pt>
    <dgm:pt modelId="{50CF64AA-07C8-4D81-B3A2-E3FC48388D34}" type="pres">
      <dgm:prSet presAssocID="{0D406179-0B14-4441-9BD8-F56A4D6822F1}" presName="rootPict1" presStyleLbl="alignImgPlac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8D5D2775-9E41-43C6-83CF-D095F5FD9D17}" type="pres">
      <dgm:prSet presAssocID="{0D406179-0B14-4441-9BD8-F56A4D6822F1}" presName="rootConnector1" presStyleLbl="node1" presStyleIdx="0" presStyleCnt="0"/>
      <dgm:spPr/>
    </dgm:pt>
    <dgm:pt modelId="{4FCF0248-1985-417D-98C3-8ABE3FA7DACB}" type="pres">
      <dgm:prSet presAssocID="{0D406179-0B14-4441-9BD8-F56A4D6822F1}" presName="hierChild2" presStyleCnt="0"/>
      <dgm:spPr/>
    </dgm:pt>
    <dgm:pt modelId="{BDC8941A-383D-470F-B0BD-825A0FC38DC4}" type="pres">
      <dgm:prSet presAssocID="{0D406179-0B14-4441-9BD8-F56A4D6822F1}" presName="hierChild3" presStyleCnt="0"/>
      <dgm:spPr/>
    </dgm:pt>
    <dgm:pt modelId="{7C506F8A-46A2-4CB3-9183-80A1AD2FF01C}" type="pres">
      <dgm:prSet presAssocID="{E85CB370-952E-4D69-BDA1-3D18E8314972}" presName="hierRoot1" presStyleCnt="0">
        <dgm:presLayoutVars>
          <dgm:hierBranch val="init"/>
        </dgm:presLayoutVars>
      </dgm:prSet>
      <dgm:spPr/>
    </dgm:pt>
    <dgm:pt modelId="{7879871A-949A-49C8-A7E5-EC92F80A6BC0}" type="pres">
      <dgm:prSet presAssocID="{E85CB370-952E-4D69-BDA1-3D18E8314972}" presName="rootComposite1" presStyleCnt="0"/>
      <dgm:spPr/>
    </dgm:pt>
    <dgm:pt modelId="{CC42A59F-584F-47EF-9F20-D3C24A47806B}" type="pres">
      <dgm:prSet presAssocID="{E85CB370-952E-4D69-BDA1-3D18E8314972}" presName="rootText1" presStyleLbl="node0" presStyleIdx="1" presStyleCnt="2">
        <dgm:presLayoutVars>
          <dgm:chPref val="3"/>
        </dgm:presLayoutVars>
      </dgm:prSet>
      <dgm:spPr/>
    </dgm:pt>
    <dgm:pt modelId="{7FB91819-BABD-48D8-9F59-8DC8B7E830E6}" type="pres">
      <dgm:prSet presAssocID="{E85CB370-952E-4D69-BDA1-3D18E8314972}" presName="rootPict1" presStyleLbl="alignImgPlace1" presStyleIdx="1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22985BB3-E3C0-48E4-9132-7BBD0AECF9E1}" type="pres">
      <dgm:prSet presAssocID="{E85CB370-952E-4D69-BDA1-3D18E8314972}" presName="rootConnector1" presStyleLbl="node1" presStyleIdx="0" presStyleCnt="0"/>
      <dgm:spPr/>
    </dgm:pt>
    <dgm:pt modelId="{6DFFFC87-8A49-4A1C-8DBD-9913D28F72AB}" type="pres">
      <dgm:prSet presAssocID="{E85CB370-952E-4D69-BDA1-3D18E8314972}" presName="hierChild2" presStyleCnt="0"/>
      <dgm:spPr/>
    </dgm:pt>
    <dgm:pt modelId="{BCAEA59F-9481-4AE9-9774-764435E50F90}" type="pres">
      <dgm:prSet presAssocID="{E85CB370-952E-4D69-BDA1-3D18E8314972}" presName="hierChild3" presStyleCnt="0"/>
      <dgm:spPr/>
    </dgm:pt>
  </dgm:ptLst>
  <dgm:cxnLst>
    <dgm:cxn modelId="{4B17092E-13AE-4153-ACCC-2D33D1EFFDFC}" type="presOf" srcId="{573C2ECA-AF3A-4E6C-9707-1C46EE3A5E80}" destId="{096D78E9-1618-4C75-89A3-C72EB2DD3A30}" srcOrd="0" destOrd="0" presId="urn:microsoft.com/office/officeart/2005/8/layout/pictureOrgChart+Icon"/>
    <dgm:cxn modelId="{99D3A083-2AD4-4632-AD5D-90BB03E4BE17}" srcId="{573C2ECA-AF3A-4E6C-9707-1C46EE3A5E80}" destId="{E85CB370-952E-4D69-BDA1-3D18E8314972}" srcOrd="1" destOrd="0" parTransId="{A4B07102-3FAF-4AA3-8852-38210EA1FAF8}" sibTransId="{7EE69EE4-4992-4775-9255-94A3D66A9680}"/>
    <dgm:cxn modelId="{25E4D786-A47F-4B6B-8D1E-96992466255D}" type="presOf" srcId="{0D406179-0B14-4441-9BD8-F56A4D6822F1}" destId="{14F01200-874E-45E3-A6E3-DDD9F2B7CB67}" srcOrd="0" destOrd="0" presId="urn:microsoft.com/office/officeart/2005/8/layout/pictureOrgChart+Icon"/>
    <dgm:cxn modelId="{0BBB4DB3-FFE7-4714-A650-AF22BBF267C6}" type="presOf" srcId="{E85CB370-952E-4D69-BDA1-3D18E8314972}" destId="{22985BB3-E3C0-48E4-9132-7BBD0AECF9E1}" srcOrd="1" destOrd="0" presId="urn:microsoft.com/office/officeart/2005/8/layout/pictureOrgChart+Icon"/>
    <dgm:cxn modelId="{580C40B7-C7DF-4F9B-885D-A8983FFCD677}" srcId="{573C2ECA-AF3A-4E6C-9707-1C46EE3A5E80}" destId="{0D406179-0B14-4441-9BD8-F56A4D6822F1}" srcOrd="0" destOrd="0" parTransId="{6F839026-D675-47B7-A443-146C86634680}" sibTransId="{6A7D96DD-71D5-40EE-9994-664552C8DC59}"/>
    <dgm:cxn modelId="{090FD5CD-C457-43E5-88F7-A549ACC73E2C}" type="presOf" srcId="{0D406179-0B14-4441-9BD8-F56A4D6822F1}" destId="{8D5D2775-9E41-43C6-83CF-D095F5FD9D17}" srcOrd="1" destOrd="0" presId="urn:microsoft.com/office/officeart/2005/8/layout/pictureOrgChart+Icon"/>
    <dgm:cxn modelId="{48BE5BD7-7099-4F26-A407-0203016100A4}" type="presOf" srcId="{E85CB370-952E-4D69-BDA1-3D18E8314972}" destId="{CC42A59F-584F-47EF-9F20-D3C24A47806B}" srcOrd="0" destOrd="0" presId="urn:microsoft.com/office/officeart/2005/8/layout/pictureOrgChart+Icon"/>
    <dgm:cxn modelId="{AD3EB9D5-367D-4967-BECE-D63A6D70A22B}" type="presParOf" srcId="{096D78E9-1618-4C75-89A3-C72EB2DD3A30}" destId="{0622D922-B133-4BB5-987E-DD96A0C7F642}" srcOrd="0" destOrd="0" presId="urn:microsoft.com/office/officeart/2005/8/layout/pictureOrgChart+Icon"/>
    <dgm:cxn modelId="{689982C6-1EAF-4BE1-B4DF-3575F5FBF43A}" type="presParOf" srcId="{0622D922-B133-4BB5-987E-DD96A0C7F642}" destId="{661C6055-D7FA-4620-90E2-6BC7976366C8}" srcOrd="0" destOrd="0" presId="urn:microsoft.com/office/officeart/2005/8/layout/pictureOrgChart+Icon"/>
    <dgm:cxn modelId="{BAB95F61-2ED2-490B-A707-B4F854A2A2F4}" type="presParOf" srcId="{661C6055-D7FA-4620-90E2-6BC7976366C8}" destId="{14F01200-874E-45E3-A6E3-DDD9F2B7CB67}" srcOrd="0" destOrd="0" presId="urn:microsoft.com/office/officeart/2005/8/layout/pictureOrgChart+Icon"/>
    <dgm:cxn modelId="{80C6F6D0-A6EE-41BD-8DF1-D48E84E28752}" type="presParOf" srcId="{661C6055-D7FA-4620-90E2-6BC7976366C8}" destId="{50CF64AA-07C8-4D81-B3A2-E3FC48388D34}" srcOrd="1" destOrd="0" presId="urn:microsoft.com/office/officeart/2005/8/layout/pictureOrgChart+Icon"/>
    <dgm:cxn modelId="{0C0B9C15-C3B9-4129-ADB1-EFFC3E61B913}" type="presParOf" srcId="{661C6055-D7FA-4620-90E2-6BC7976366C8}" destId="{8D5D2775-9E41-43C6-83CF-D095F5FD9D17}" srcOrd="2" destOrd="0" presId="urn:microsoft.com/office/officeart/2005/8/layout/pictureOrgChart+Icon"/>
    <dgm:cxn modelId="{043DE1C9-68A6-49D3-81E1-852364C2F2BA}" type="presParOf" srcId="{0622D922-B133-4BB5-987E-DD96A0C7F642}" destId="{4FCF0248-1985-417D-98C3-8ABE3FA7DACB}" srcOrd="1" destOrd="0" presId="urn:microsoft.com/office/officeart/2005/8/layout/pictureOrgChart+Icon"/>
    <dgm:cxn modelId="{7E154946-0C88-44F8-9771-7C8DC0EB0785}" type="presParOf" srcId="{0622D922-B133-4BB5-987E-DD96A0C7F642}" destId="{BDC8941A-383D-470F-B0BD-825A0FC38DC4}" srcOrd="2" destOrd="0" presId="urn:microsoft.com/office/officeart/2005/8/layout/pictureOrgChart+Icon"/>
    <dgm:cxn modelId="{657664B1-16F3-49B1-A2D4-FDBD33A2F259}" type="presParOf" srcId="{096D78E9-1618-4C75-89A3-C72EB2DD3A30}" destId="{7C506F8A-46A2-4CB3-9183-80A1AD2FF01C}" srcOrd="1" destOrd="0" presId="urn:microsoft.com/office/officeart/2005/8/layout/pictureOrgChart+Icon"/>
    <dgm:cxn modelId="{9FFE158A-A9B9-4E46-9E52-433A0DC8EED4}" type="presParOf" srcId="{7C506F8A-46A2-4CB3-9183-80A1AD2FF01C}" destId="{7879871A-949A-49C8-A7E5-EC92F80A6BC0}" srcOrd="0" destOrd="0" presId="urn:microsoft.com/office/officeart/2005/8/layout/pictureOrgChart+Icon"/>
    <dgm:cxn modelId="{27C1A150-9161-4A51-89A0-32EBFBDC8636}" type="presParOf" srcId="{7879871A-949A-49C8-A7E5-EC92F80A6BC0}" destId="{CC42A59F-584F-47EF-9F20-D3C24A47806B}" srcOrd="0" destOrd="0" presId="urn:microsoft.com/office/officeart/2005/8/layout/pictureOrgChart+Icon"/>
    <dgm:cxn modelId="{DEC9C1D3-2364-459E-B428-FB5E8683D745}" type="presParOf" srcId="{7879871A-949A-49C8-A7E5-EC92F80A6BC0}" destId="{7FB91819-BABD-48D8-9F59-8DC8B7E830E6}" srcOrd="1" destOrd="0" presId="urn:microsoft.com/office/officeart/2005/8/layout/pictureOrgChart+Icon"/>
    <dgm:cxn modelId="{056D261B-8BEA-45C9-B0A7-9548FE71B2E3}" type="presParOf" srcId="{7879871A-949A-49C8-A7E5-EC92F80A6BC0}" destId="{22985BB3-E3C0-48E4-9132-7BBD0AECF9E1}" srcOrd="2" destOrd="0" presId="urn:microsoft.com/office/officeart/2005/8/layout/pictureOrgChart+Icon"/>
    <dgm:cxn modelId="{CB767A9E-33F0-4F38-8B0D-64D9C1ACFE8E}" type="presParOf" srcId="{7C506F8A-46A2-4CB3-9183-80A1AD2FF01C}" destId="{6DFFFC87-8A49-4A1C-8DBD-9913D28F72AB}" srcOrd="1" destOrd="0" presId="urn:microsoft.com/office/officeart/2005/8/layout/pictureOrgChart+Icon"/>
    <dgm:cxn modelId="{7CDE0DF9-D61F-4918-9307-CE7A575AC11B}" type="presParOf" srcId="{7C506F8A-46A2-4CB3-9183-80A1AD2FF01C}" destId="{BCAEA59F-9481-4AE9-9774-764435E50F90}" srcOrd="2" destOrd="0" presId="urn:microsoft.com/office/officeart/2005/8/layout/pictureOrgChar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F01200-874E-45E3-A6E3-DDD9F2B7CB67}">
      <dsp:nvSpPr>
        <dsp:cNvPr id="0" name=""/>
        <dsp:cNvSpPr/>
      </dsp:nvSpPr>
      <dsp:spPr>
        <a:xfrm>
          <a:off x="973" y="270654"/>
          <a:ext cx="1825450" cy="912725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6177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Christy JW Ledford, PhD, </a:t>
          </a:r>
          <a:r>
            <a:rPr lang="en-US" sz="1100" kern="1200" dirty="0"/>
            <a:t>Dual-PI</a:t>
          </a:r>
        </a:p>
      </dsp:txBody>
      <dsp:txXfrm>
        <a:off x="973" y="270654"/>
        <a:ext cx="1825450" cy="912725"/>
      </dsp:txXfrm>
    </dsp:sp>
    <dsp:sp modelId="{50CF64AA-07C8-4D81-B3A2-E3FC48388D34}">
      <dsp:nvSpPr>
        <dsp:cNvPr id="0" name=""/>
        <dsp:cNvSpPr/>
      </dsp:nvSpPr>
      <dsp:spPr>
        <a:xfrm>
          <a:off x="92245" y="361927"/>
          <a:ext cx="547635" cy="73018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42A59F-584F-47EF-9F20-D3C24A47806B}">
      <dsp:nvSpPr>
        <dsp:cNvPr id="0" name=""/>
        <dsp:cNvSpPr/>
      </dsp:nvSpPr>
      <dsp:spPr>
        <a:xfrm>
          <a:off x="2209767" y="270654"/>
          <a:ext cx="1825450" cy="912725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6177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Samantha Jones, PhD, </a:t>
          </a:r>
          <a:r>
            <a:rPr lang="en-US" sz="1100" kern="1200" dirty="0"/>
            <a:t>Dual PI</a:t>
          </a:r>
        </a:p>
      </dsp:txBody>
      <dsp:txXfrm>
        <a:off x="2209767" y="270654"/>
        <a:ext cx="1825450" cy="912725"/>
      </dsp:txXfrm>
    </dsp:sp>
    <dsp:sp modelId="{7FB91819-BABD-48D8-9F59-8DC8B7E830E6}">
      <dsp:nvSpPr>
        <dsp:cNvPr id="0" name=""/>
        <dsp:cNvSpPr/>
      </dsp:nvSpPr>
      <dsp:spPr>
        <a:xfrm>
          <a:off x="2301040" y="361927"/>
          <a:ext cx="547635" cy="730180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ictureOrgChart+Icon">
  <dgm:title val="Picture Organization Chart"/>
  <dgm:desc val="Use to show hierarchical information or reporting relationships in an organization, with corresponding pictures. The assistant shape and the Org Chart hanging layouts are available with this layout."/>
  <dgm:catLst>
    <dgm:cat type="hierarchy" pri="1050"/>
    <dgm:cat type="officeonline" pri="1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Pict1" styleLbl="alignImgPlace1">
              <dgm:alg type="sp"/>
              <dgm:shape xmlns:r="http://schemas.openxmlformats.org/officeDocument/2006/relationships" type="rect" r:blip="" blipPhldr="1">
                <dgm:adjLst/>
              </dgm:shape>
              <dgm:presOf/>
              <dgm:constrLst/>
              <dgm:ruleLst/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Pict" styleLbl="alignImgPlace1">
                    <dgm:alg type="sp"/>
                    <dgm:shape xmlns:r="http://schemas.openxmlformats.org/officeDocument/2006/relationships" type="rect" r:blip="" blipPhldr="1">
                      <dgm:adjLst/>
                    </dgm:shape>
                    <dgm:presOf/>
                    <dgm:constrLst/>
                    <dgm:ruleLst/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Pict3" styleLbl="alignImgPlace1">
                    <dgm:alg type="sp"/>
                    <dgm:shape xmlns:r="http://schemas.openxmlformats.org/officeDocument/2006/relationships" type="rect" r:blip="" blipPhldr="1">
                      <dgm:adjLst/>
                    </dgm:shape>
                    <dgm:presOf/>
                    <dgm:constrLst/>
                    <dgm:ruleLst/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69176-2682-0940-B0BE-49D2749D66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6634" y="599642"/>
            <a:ext cx="8891752" cy="1790700"/>
          </a:xfrm>
          <a:prstGeom prst="rect">
            <a:avLst/>
          </a:prstGeom>
        </p:spPr>
        <p:txBody>
          <a:bodyPr anchor="b"/>
          <a:lstStyle>
            <a:lvl1pPr algn="ctr">
              <a:defRPr sz="42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F0553A-3E04-A740-9649-D08840C6C4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634" y="2533762"/>
            <a:ext cx="8891752" cy="1241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4F6CF5-8525-4805-AB60-D4A71CBBA491}"/>
              </a:ext>
            </a:extLst>
          </p:cNvPr>
          <p:cNvSpPr txBox="1"/>
          <p:nvPr userDrawn="1"/>
        </p:nvSpPr>
        <p:spPr>
          <a:xfrm>
            <a:off x="294290" y="4334465"/>
            <a:ext cx="3731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GEORGIA STATE UNIVERSITY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COLLEGE OF LAW</a:t>
            </a:r>
          </a:p>
        </p:txBody>
      </p:sp>
    </p:spTree>
    <p:extLst>
      <p:ext uri="{BB962C8B-B14F-4D97-AF65-F5344CB8AC3E}">
        <p14:creationId xmlns:p14="http://schemas.microsoft.com/office/powerpoint/2010/main" val="1186679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22C6C-9E7C-424F-AD8D-B4EE4302B5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5589" y="704961"/>
            <a:ext cx="8378714" cy="871592"/>
          </a:xfrm>
          <a:prstGeom prst="rect">
            <a:avLst/>
          </a:prstGeom>
        </p:spPr>
        <p:txBody>
          <a:bodyPr/>
          <a:lstStyle>
            <a:lvl1pPr>
              <a:defRPr sz="3600" b="0" i="0">
                <a:solidFill>
                  <a:srgbClr val="0039A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D4433-E831-2946-BCD6-DEBBCF50E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2125" y="1611589"/>
            <a:ext cx="6171543" cy="3262312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39A6"/>
                </a:solidFill>
                <a:latin typeface="Century Gothic" panose="020B0502020202020204" pitchFamily="34" charset="0"/>
              </a:defRPr>
            </a:lvl1pPr>
            <a:lvl2pPr>
              <a:defRPr b="0" i="0">
                <a:solidFill>
                  <a:srgbClr val="0039A6"/>
                </a:solidFill>
                <a:latin typeface="Century Gothic" panose="020B0502020202020204" pitchFamily="34" charset="0"/>
              </a:defRPr>
            </a:lvl2pPr>
            <a:lvl3pPr>
              <a:defRPr b="0" i="0">
                <a:solidFill>
                  <a:srgbClr val="0039A6"/>
                </a:solidFill>
                <a:latin typeface="Century Gothic" panose="020B0502020202020204" pitchFamily="34" charset="0"/>
              </a:defRPr>
            </a:lvl3pPr>
            <a:lvl4pPr>
              <a:defRPr b="0" i="0">
                <a:solidFill>
                  <a:srgbClr val="0039A6"/>
                </a:solidFill>
                <a:latin typeface="Century Gothic" panose="020B0502020202020204" pitchFamily="34" charset="0"/>
              </a:defRPr>
            </a:lvl4pPr>
            <a:lvl5pPr>
              <a:defRPr b="0" i="0">
                <a:solidFill>
                  <a:srgbClr val="0039A6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8649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180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6455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9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8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jpeg"/><Relationship Id="rId1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1549F-45FE-C645-B181-201FFED9C8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634" y="599642"/>
            <a:ext cx="8891752" cy="1305474"/>
          </a:xfrm>
        </p:spPr>
        <p:txBody>
          <a:bodyPr/>
          <a:lstStyle/>
          <a:p>
            <a:r>
              <a:rPr lang="en-US" sz="3600" dirty="0">
                <a:latin typeface="Helvetica" pitchFamily="2" charset="0"/>
              </a:rPr>
              <a:t>A better way to research?: Empirically testing co-creation of research methods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26DB65-CA23-4D4D-B842-E53774BF3F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>
                <a:latin typeface="Helvetica" pitchFamily="2" charset="0"/>
              </a:rPr>
              <a:t>Leslie E. Wolf, JD, MPH (</a:t>
            </a:r>
            <a:r>
              <a:rPr lang="en-US" sz="2400" dirty="0" err="1">
                <a:latin typeface="Helvetica" pitchFamily="2" charset="0"/>
              </a:rPr>
              <a:t>lwolf@gsu.edu</a:t>
            </a:r>
            <a:r>
              <a:rPr lang="en-US" sz="2400" dirty="0">
                <a:latin typeface="Helvetica" pitchFamily="2" charset="0"/>
              </a:rPr>
              <a:t>)</a:t>
            </a:r>
          </a:p>
          <a:p>
            <a:r>
              <a:rPr lang="en-US" sz="2400" dirty="0">
                <a:latin typeface="Helvetica" pitchFamily="2" charset="0"/>
              </a:rPr>
              <a:t>ASLME Health Law Professor’s Conference</a:t>
            </a:r>
          </a:p>
          <a:p>
            <a:r>
              <a:rPr lang="en-US" sz="2400" dirty="0">
                <a:latin typeface="Helvetica" pitchFamily="2" charset="0"/>
              </a:rPr>
              <a:t>June 4, 2025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089AB2-7984-9946-B180-86642A0A7917}"/>
              </a:ext>
            </a:extLst>
          </p:cNvPr>
          <p:cNvSpPr txBox="1"/>
          <p:nvPr/>
        </p:nvSpPr>
        <p:spPr>
          <a:xfrm>
            <a:off x="294290" y="4403833"/>
            <a:ext cx="3731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250498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7588F44-DC5E-74CD-F2C3-895871E2FD74}"/>
              </a:ext>
            </a:extLst>
          </p:cNvPr>
          <p:cNvSpPr txBox="1">
            <a:spLocks/>
          </p:cNvSpPr>
          <p:nvPr/>
        </p:nvSpPr>
        <p:spPr>
          <a:xfrm>
            <a:off x="221489" y="251956"/>
            <a:ext cx="8701022" cy="871592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i="0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Helvetica" pitchFamily="2" charset="0"/>
              </a:rPr>
              <a:t>The project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B7BA49F-B6DD-9163-4ACA-0771676BCC16}"/>
              </a:ext>
            </a:extLst>
          </p:cNvPr>
          <p:cNvSpPr txBox="1">
            <a:spLocks/>
          </p:cNvSpPr>
          <p:nvPr/>
        </p:nvSpPr>
        <p:spPr>
          <a:xfrm>
            <a:off x="838899" y="1383606"/>
            <a:ext cx="7944375" cy="2416606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itchFamily="2" charset="0"/>
              </a:rPr>
              <a:t>Co-creating Novel, Feasible, and Inclusive Research Methods (CONFIRM)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itchFamily="2" charset="0"/>
              </a:rPr>
              <a:t>PCORI award, PIs: Christy Ledford and Samantha Jones from MCG at Augusta University</a:t>
            </a:r>
          </a:p>
        </p:txBody>
      </p:sp>
    </p:spTree>
    <p:extLst>
      <p:ext uri="{BB962C8B-B14F-4D97-AF65-F5344CB8AC3E}">
        <p14:creationId xmlns:p14="http://schemas.microsoft.com/office/powerpoint/2010/main" val="2629162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A4C303-8C93-57AC-BF1A-7CDC1208A2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8FF2EC9-572B-A769-30B9-C8A26C2A0EC4}"/>
              </a:ext>
            </a:extLst>
          </p:cNvPr>
          <p:cNvSpPr txBox="1">
            <a:spLocks/>
          </p:cNvSpPr>
          <p:nvPr/>
        </p:nvSpPr>
        <p:spPr>
          <a:xfrm>
            <a:off x="221489" y="251956"/>
            <a:ext cx="8701022" cy="871592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i="0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Helvetica" pitchFamily="2" charset="0"/>
              </a:rPr>
              <a:t>Background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D70FA23-DB9D-3500-315E-A5BC57CE254E}"/>
              </a:ext>
            </a:extLst>
          </p:cNvPr>
          <p:cNvSpPr txBox="1">
            <a:spLocks/>
          </p:cNvSpPr>
          <p:nvPr/>
        </p:nvSpPr>
        <p:spPr>
          <a:xfrm>
            <a:off x="805343" y="1383606"/>
            <a:ext cx="7944375" cy="2416606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itchFamily="2" charset="0"/>
              </a:rPr>
              <a:t>Some populations remain underrepresented in research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itchFamily="2" charset="0"/>
              </a:rPr>
              <a:t>Community engaged research may increase research participation among those populations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>
                <a:latin typeface="Helvetica" pitchFamily="2" charset="0"/>
              </a:rPr>
              <a:t>But impact of community engagement on participation has not been tested</a:t>
            </a:r>
          </a:p>
        </p:txBody>
      </p:sp>
    </p:spTree>
    <p:extLst>
      <p:ext uri="{BB962C8B-B14F-4D97-AF65-F5344CB8AC3E}">
        <p14:creationId xmlns:p14="http://schemas.microsoft.com/office/powerpoint/2010/main" val="3806063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4F4E2C-5917-F283-10B1-D88FE737F8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2222A13-B90B-D1A6-7568-3B3589664162}"/>
              </a:ext>
            </a:extLst>
          </p:cNvPr>
          <p:cNvSpPr txBox="1">
            <a:spLocks/>
          </p:cNvSpPr>
          <p:nvPr/>
        </p:nvSpPr>
        <p:spPr>
          <a:xfrm>
            <a:off x="221489" y="251956"/>
            <a:ext cx="8701022" cy="871592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i="0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Helvetica" pitchFamily="2" charset="0"/>
              </a:rPr>
              <a:t>CONFIRM underlying hypothesis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1735E84-D496-00F1-AC5C-DC2C6094AC2A}"/>
              </a:ext>
            </a:extLst>
          </p:cNvPr>
          <p:cNvSpPr txBox="1">
            <a:spLocks/>
          </p:cNvSpPr>
          <p:nvPr/>
        </p:nvSpPr>
        <p:spPr>
          <a:xfrm>
            <a:off x="838899" y="1383606"/>
            <a:ext cx="7944375" cy="2416606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itchFamily="2" charset="0"/>
              </a:rPr>
              <a:t>Engaging study participants as co-researchers (not just advisors) will result in methods that are more participant-centered, timely, relevant to participant/community concerns, culturally sensitive, and trustworthy and, thus, will increase willingness to enroll and continue participating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532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05099E-11BD-814C-64CD-D86E582664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2F29AEB-B179-FB67-3D5F-4232BCC70F02}"/>
              </a:ext>
            </a:extLst>
          </p:cNvPr>
          <p:cNvSpPr txBox="1">
            <a:spLocks/>
          </p:cNvSpPr>
          <p:nvPr/>
        </p:nvSpPr>
        <p:spPr>
          <a:xfrm>
            <a:off x="221489" y="251956"/>
            <a:ext cx="8701022" cy="871592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i="0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Helvetica" pitchFamily="2" charset="0"/>
              </a:rPr>
              <a:t>CONFIRM approach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4D02103-BD03-8DC4-C251-CCC4F11D6D15}"/>
              </a:ext>
            </a:extLst>
          </p:cNvPr>
          <p:cNvSpPr txBox="1">
            <a:spLocks/>
          </p:cNvSpPr>
          <p:nvPr/>
        </p:nvSpPr>
        <p:spPr>
          <a:xfrm>
            <a:off x="838899" y="1383606"/>
            <a:ext cx="7944375" cy="2416606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itchFamily="2" charset="0"/>
              </a:rPr>
              <a:t>Evaluate impact of co-creation on </a:t>
            </a:r>
            <a:r>
              <a:rPr lang="en-US" sz="2400" i="1" dirty="0">
                <a:latin typeface="Helvetica" pitchFamily="2" charset="0"/>
              </a:rPr>
              <a:t>retention</a:t>
            </a:r>
            <a:r>
              <a:rPr lang="en-US" sz="2400" dirty="0">
                <a:latin typeface="Helvetica" pitchFamily="2" charset="0"/>
              </a:rPr>
              <a:t> and perceptions of </a:t>
            </a:r>
            <a:r>
              <a:rPr lang="en-US" sz="2400" i="1" dirty="0">
                <a:latin typeface="Helvetica" pitchFamily="2" charset="0"/>
              </a:rPr>
              <a:t>community impact</a:t>
            </a:r>
            <a:r>
              <a:rPr lang="en-US" sz="2400" dirty="0">
                <a:latin typeface="Helvetica" pitchFamily="2" charset="0"/>
              </a:rPr>
              <a:t> and </a:t>
            </a:r>
            <a:r>
              <a:rPr lang="en-US" sz="2400" i="1" dirty="0">
                <a:latin typeface="Helvetica" pitchFamily="2" charset="0"/>
              </a:rPr>
              <a:t>research credibility</a:t>
            </a:r>
            <a:r>
              <a:rPr lang="en-US" sz="2400" dirty="0">
                <a:latin typeface="Helvetica" pitchFamily="2" charset="0"/>
              </a:rPr>
              <a:t> and 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itchFamily="2" charset="0"/>
              </a:rPr>
              <a:t>Evaluate the implementation of the co-creation approach</a:t>
            </a:r>
          </a:p>
        </p:txBody>
      </p:sp>
    </p:spTree>
    <p:extLst>
      <p:ext uri="{BB962C8B-B14F-4D97-AF65-F5344CB8AC3E}">
        <p14:creationId xmlns:p14="http://schemas.microsoft.com/office/powerpoint/2010/main" val="3667874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28993-F402-4F42-AFB7-DC921C5F3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8906" y="259973"/>
            <a:ext cx="4325397" cy="871592"/>
          </a:xfrm>
        </p:spPr>
        <p:txBody>
          <a:bodyPr/>
          <a:lstStyle/>
          <a:p>
            <a:r>
              <a:rPr lang="en-US" sz="3200" dirty="0">
                <a:latin typeface="Helvetica" pitchFamily="2" charset="0"/>
              </a:rPr>
              <a:t>CONFIRM team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2886BC7-6D49-A74A-7713-73561583F700}"/>
              </a:ext>
            </a:extLst>
          </p:cNvPr>
          <p:cNvGrpSpPr/>
          <p:nvPr/>
        </p:nvGrpSpPr>
        <p:grpSpPr>
          <a:xfrm>
            <a:off x="111130" y="-118635"/>
            <a:ext cx="9032870" cy="5002162"/>
            <a:chOff x="327881" y="121208"/>
            <a:chExt cx="9032870" cy="5002162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3DBD7CC-1EFE-1BE6-9DD7-5450F091769F}"/>
                </a:ext>
              </a:extLst>
            </p:cNvPr>
            <p:cNvCxnSpPr/>
            <p:nvPr/>
          </p:nvCxnSpPr>
          <p:spPr>
            <a:xfrm>
              <a:off x="2503274" y="2050182"/>
              <a:ext cx="6234150" cy="96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64" name="Diagram 63">
              <a:extLst>
                <a:ext uri="{FF2B5EF4-FFF2-40B4-BE49-F238E27FC236}">
                  <a16:creationId xmlns:a16="http://schemas.microsoft.com/office/drawing/2014/main" id="{A7D7F78C-9C90-36D1-D536-D90033A1580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678833140"/>
                </p:ext>
              </p:extLst>
            </p:nvPr>
          </p:nvGraphicFramePr>
          <p:xfrm>
            <a:off x="488905" y="121208"/>
            <a:ext cx="4036191" cy="145403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B4F01E7B-C0F9-9BDE-9AB5-B2D2F6300488}"/>
                </a:ext>
              </a:extLst>
            </p:cNvPr>
            <p:cNvGrpSpPr/>
            <p:nvPr/>
          </p:nvGrpSpPr>
          <p:grpSpPr>
            <a:xfrm>
              <a:off x="5696546" y="4043046"/>
              <a:ext cx="2271577" cy="1080324"/>
              <a:chOff x="6832327" y="4947820"/>
              <a:chExt cx="2271577" cy="1080324"/>
            </a:xfrm>
          </p:grpSpPr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6555C4B0-7B5E-4BA3-4E33-7CB6BC10CB9E}"/>
                  </a:ext>
                </a:extLst>
              </p:cNvPr>
              <p:cNvSpPr txBox="1"/>
              <p:nvPr/>
            </p:nvSpPr>
            <p:spPr>
              <a:xfrm>
                <a:off x="7096428" y="4947821"/>
                <a:ext cx="2007476" cy="246221"/>
              </a:xfrm>
              <a:prstGeom prst="rect">
                <a:avLst/>
              </a:prstGeom>
              <a:solidFill>
                <a:srgbClr val="00206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>
                    <a:solidFill>
                      <a:schemeClr val="bg1"/>
                    </a:solidFill>
                  </a:rPr>
                  <a:t>Augusta University</a:t>
                </a:r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79845E02-3193-8F83-D780-7077C923D68A}"/>
                  </a:ext>
                </a:extLst>
              </p:cNvPr>
              <p:cNvSpPr txBox="1"/>
              <p:nvPr/>
            </p:nvSpPr>
            <p:spPr>
              <a:xfrm>
                <a:off x="7096428" y="5498759"/>
                <a:ext cx="2007476" cy="246221"/>
              </a:xfrm>
              <a:prstGeom prst="rect">
                <a:avLst/>
              </a:prstGeom>
              <a:solidFill>
                <a:srgbClr val="00B05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>
                    <a:solidFill>
                      <a:schemeClr val="bg1"/>
                    </a:solidFill>
                  </a:rPr>
                  <a:t>HUB Augusta Collaborative</a:t>
                </a:r>
              </a:p>
            </p:txBody>
          </p:sp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B56F76AB-9A98-74EA-A77C-4B129023A76C}"/>
                  </a:ext>
                </a:extLst>
              </p:cNvPr>
              <p:cNvSpPr txBox="1"/>
              <p:nvPr/>
            </p:nvSpPr>
            <p:spPr>
              <a:xfrm>
                <a:off x="7096428" y="5774228"/>
                <a:ext cx="2007476" cy="253916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>
                    <a:solidFill>
                      <a:schemeClr val="bg1"/>
                    </a:solidFill>
                  </a:rPr>
                  <a:t>University of Wisconsin -Madison</a:t>
                </a:r>
              </a:p>
            </p:txBody>
          </p:sp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0F667978-9EFB-F940-B313-2AAA66CF65B8}"/>
                  </a:ext>
                </a:extLst>
              </p:cNvPr>
              <p:cNvSpPr txBox="1"/>
              <p:nvPr/>
            </p:nvSpPr>
            <p:spPr>
              <a:xfrm>
                <a:off x="7096428" y="5223290"/>
                <a:ext cx="2007476" cy="246221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>
                    <a:solidFill>
                      <a:schemeClr val="bg1"/>
                    </a:solidFill>
                  </a:rPr>
                  <a:t>Georgia State University</a:t>
                </a:r>
              </a:p>
            </p:txBody>
          </p: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69F8E23C-2BF5-ADEB-A384-7BE828332F65}"/>
                  </a:ext>
                </a:extLst>
              </p:cNvPr>
              <p:cNvSpPr txBox="1"/>
              <p:nvPr/>
            </p:nvSpPr>
            <p:spPr>
              <a:xfrm rot="16200000">
                <a:off x="6419123" y="5361024"/>
                <a:ext cx="1080323" cy="253916"/>
              </a:xfrm>
              <a:prstGeom prst="rect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000" dirty="0">
                    <a:solidFill>
                      <a:schemeClr val="tx1"/>
                    </a:solidFill>
                  </a:rPr>
                  <a:t>LEGEND</a:t>
                </a:r>
              </a:p>
            </p:txBody>
          </p:sp>
        </p:grpSp>
        <p:sp>
          <p:nvSpPr>
            <p:cNvPr id="66" name="Line Callout 1 65">
              <a:extLst>
                <a:ext uri="{FF2B5EF4-FFF2-40B4-BE49-F238E27FC236}">
                  <a16:creationId xmlns:a16="http://schemas.microsoft.com/office/drawing/2014/main" id="{867BA5B9-36F8-9692-685D-40D2461AACE5}"/>
                </a:ext>
              </a:extLst>
            </p:cNvPr>
            <p:cNvSpPr/>
            <p:nvPr/>
          </p:nvSpPr>
          <p:spPr>
            <a:xfrm>
              <a:off x="7811872" y="2555135"/>
              <a:ext cx="1545989" cy="456153"/>
            </a:xfrm>
            <a:prstGeom prst="borderCallout1">
              <a:avLst>
                <a:gd name="adj1" fmla="val -10551"/>
                <a:gd name="adj2" fmla="val 52735"/>
                <a:gd name="adj3" fmla="val -120218"/>
                <a:gd name="adj4" fmla="val 52608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External Scientific Advisory Council</a:t>
              </a:r>
            </a:p>
          </p:txBody>
        </p:sp>
        <p:sp>
          <p:nvSpPr>
            <p:cNvPr id="67" name="Line Callout 1 66">
              <a:extLst>
                <a:ext uri="{FF2B5EF4-FFF2-40B4-BE49-F238E27FC236}">
                  <a16:creationId xmlns:a16="http://schemas.microsoft.com/office/drawing/2014/main" id="{F691B42E-F0DE-957C-B6BD-008FCF0A38A9}"/>
                </a:ext>
              </a:extLst>
            </p:cNvPr>
            <p:cNvSpPr/>
            <p:nvPr/>
          </p:nvSpPr>
          <p:spPr>
            <a:xfrm>
              <a:off x="7538325" y="3145240"/>
              <a:ext cx="1552363" cy="483476"/>
            </a:xfrm>
            <a:prstGeom prst="borderCallout1">
              <a:avLst>
                <a:gd name="adj1" fmla="val -1337"/>
                <a:gd name="adj2" fmla="val 56052"/>
                <a:gd name="adj3" fmla="val -53538"/>
                <a:gd name="adj4" fmla="val 56261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/>
                <a:t>Community Expert Council</a:t>
              </a:r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8956F717-D3F2-1670-33CE-E8919D19FD39}"/>
                </a:ext>
              </a:extLst>
            </p:cNvPr>
            <p:cNvGrpSpPr/>
            <p:nvPr/>
          </p:nvGrpSpPr>
          <p:grpSpPr>
            <a:xfrm>
              <a:off x="3497428" y="1540207"/>
              <a:ext cx="1828800" cy="914400"/>
              <a:chOff x="9847512" y="1446985"/>
              <a:chExt cx="2059779" cy="1029889"/>
            </a:xfrm>
          </p:grpSpPr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9FEAAE73-F25A-16CE-2730-C3F23F0E234E}"/>
                  </a:ext>
                </a:extLst>
              </p:cNvPr>
              <p:cNvGrpSpPr/>
              <p:nvPr/>
            </p:nvGrpSpPr>
            <p:grpSpPr>
              <a:xfrm>
                <a:off x="9847512" y="1446985"/>
                <a:ext cx="2059779" cy="1029889"/>
                <a:chOff x="2457102" y="1463167"/>
                <a:chExt cx="2059779" cy="1029889"/>
              </a:xfrm>
            </p:grpSpPr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1E786AFA-F804-8D33-E156-00D0B65199F0}"/>
                    </a:ext>
                  </a:extLst>
                </p:cNvPr>
                <p:cNvSpPr/>
                <p:nvPr/>
              </p:nvSpPr>
              <p:spPr>
                <a:xfrm>
                  <a:off x="2457102" y="1463167"/>
                  <a:ext cx="2059779" cy="1029889"/>
                </a:xfrm>
                <a:prstGeom prst="rect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72BA8EB2-9144-61BF-372E-9FE40248B6BF}"/>
                    </a:ext>
                  </a:extLst>
                </p:cNvPr>
                <p:cNvSpPr txBox="1"/>
                <p:nvPr/>
              </p:nvSpPr>
              <p:spPr>
                <a:xfrm>
                  <a:off x="2457102" y="1463167"/>
                  <a:ext cx="2059779" cy="1029889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762976" tIns="9525" rIns="9525" bIns="9525" numCol="1" spcCol="1270" anchor="ctr" anchorCtr="0">
                  <a:noAutofit/>
                </a:bodyPr>
                <a:lstStyle/>
                <a:p>
                  <a:pPr lvl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1500" kern="1200" dirty="0"/>
                    <a:t>Ebony Whisenant, MD, </a:t>
                  </a:r>
                  <a:r>
                    <a:rPr lang="en-US" sz="1100" kern="1200" dirty="0"/>
                    <a:t>co-investigator</a:t>
                  </a:r>
                </a:p>
              </p:txBody>
            </p:sp>
          </p:grp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2ADE76AB-BFD0-65BA-789C-CE460A143CA5}"/>
                  </a:ext>
                </a:extLst>
              </p:cNvPr>
              <p:cNvSpPr/>
              <p:nvPr/>
            </p:nvSpPr>
            <p:spPr>
              <a:xfrm>
                <a:off x="9950501" y="1549974"/>
                <a:ext cx="617933" cy="823911"/>
              </a:xfrm>
              <a:prstGeom prst="rect">
                <a:avLst/>
              </a:prstGeom>
              <a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t="-3000" b="-3000"/>
                </a:stretch>
              </a:blip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A7BA21FE-6CB6-5F6D-9A8F-7FE3D8D22D00}"/>
                </a:ext>
              </a:extLst>
            </p:cNvPr>
            <p:cNvGrpSpPr/>
            <p:nvPr/>
          </p:nvGrpSpPr>
          <p:grpSpPr>
            <a:xfrm>
              <a:off x="7531951" y="1539068"/>
              <a:ext cx="1828800" cy="914400"/>
              <a:chOff x="9847512" y="2762770"/>
              <a:chExt cx="2059779" cy="1029889"/>
            </a:xfrm>
          </p:grpSpPr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E142F6B6-1CE8-BC41-4345-3B553E77FAB3}"/>
                  </a:ext>
                </a:extLst>
              </p:cNvPr>
              <p:cNvGrpSpPr/>
              <p:nvPr/>
            </p:nvGrpSpPr>
            <p:grpSpPr>
              <a:xfrm>
                <a:off x="9847512" y="2762770"/>
                <a:ext cx="2059779" cy="1029889"/>
                <a:chOff x="4949435" y="1463167"/>
                <a:chExt cx="2059779" cy="1029889"/>
              </a:xfrm>
            </p:grpSpPr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5527B5A2-305F-DD98-1A41-3CA5CAE0D37D}"/>
                    </a:ext>
                  </a:extLst>
                </p:cNvPr>
                <p:cNvSpPr/>
                <p:nvPr/>
              </p:nvSpPr>
              <p:spPr>
                <a:xfrm>
                  <a:off x="4949435" y="1463167"/>
                  <a:ext cx="2059779" cy="1029889"/>
                </a:xfrm>
                <a:prstGeom prst="rect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7599600A-6999-CA40-2EB1-46F00171D86D}"/>
                    </a:ext>
                  </a:extLst>
                </p:cNvPr>
                <p:cNvSpPr txBox="1"/>
                <p:nvPr/>
              </p:nvSpPr>
              <p:spPr>
                <a:xfrm>
                  <a:off x="4949435" y="1463167"/>
                  <a:ext cx="2059779" cy="1029889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762976" tIns="9525" rIns="9525" bIns="9525" numCol="1" spcCol="1270" anchor="ctr" anchorCtr="0">
                  <a:noAutofit/>
                </a:bodyPr>
                <a:lstStyle/>
                <a:p>
                  <a:pPr lvl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1500" kern="1200" dirty="0"/>
                    <a:t>Leslie Wolf, JD, MPH, </a:t>
                  </a:r>
                  <a:r>
                    <a:rPr lang="en-US" sz="1100" kern="1200" dirty="0"/>
                    <a:t>co-investigator</a:t>
                  </a:r>
                </a:p>
              </p:txBody>
            </p:sp>
          </p:grp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362C5519-6849-BC43-A38B-D2D88F1FA84E}"/>
                  </a:ext>
                </a:extLst>
              </p:cNvPr>
              <p:cNvSpPr/>
              <p:nvPr/>
            </p:nvSpPr>
            <p:spPr>
              <a:xfrm>
                <a:off x="9950501" y="2865759"/>
                <a:ext cx="617933" cy="823911"/>
              </a:xfrm>
              <a:prstGeom prst="rect">
                <a:avLst/>
              </a:prstGeom>
              <a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l="-2000" r="-2000"/>
                </a:stretch>
              </a:blip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5B1215F0-465C-6DA9-95B2-47F9AE7A249C}"/>
                </a:ext>
              </a:extLst>
            </p:cNvPr>
            <p:cNvGrpSpPr/>
            <p:nvPr/>
          </p:nvGrpSpPr>
          <p:grpSpPr>
            <a:xfrm>
              <a:off x="3411353" y="2719296"/>
              <a:ext cx="1828800" cy="914400"/>
              <a:chOff x="9761436" y="4325131"/>
              <a:chExt cx="2145855" cy="1081383"/>
            </a:xfrm>
          </p:grpSpPr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12A87949-2069-2613-3A69-C1698C48B119}"/>
                  </a:ext>
                </a:extLst>
              </p:cNvPr>
              <p:cNvGrpSpPr/>
              <p:nvPr/>
            </p:nvGrpSpPr>
            <p:grpSpPr>
              <a:xfrm>
                <a:off x="9761436" y="4325131"/>
                <a:ext cx="2145855" cy="1081383"/>
                <a:chOff x="2371026" y="2925610"/>
                <a:chExt cx="2145855" cy="1081383"/>
              </a:xfrm>
            </p:grpSpPr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309A5076-467F-4B15-EE68-03F001CC91AD}"/>
                    </a:ext>
                  </a:extLst>
                </p:cNvPr>
                <p:cNvSpPr/>
                <p:nvPr/>
              </p:nvSpPr>
              <p:spPr>
                <a:xfrm>
                  <a:off x="2457102" y="2925610"/>
                  <a:ext cx="2059779" cy="1029889"/>
                </a:xfrm>
                <a:prstGeom prst="rect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5A639764-DD2A-84AD-5ABE-522A89AD0AD6}"/>
                    </a:ext>
                  </a:extLst>
                </p:cNvPr>
                <p:cNvSpPr txBox="1"/>
                <p:nvPr/>
              </p:nvSpPr>
              <p:spPr>
                <a:xfrm>
                  <a:off x="2371026" y="2977104"/>
                  <a:ext cx="2059779" cy="1029889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762976" tIns="9525" rIns="9525" bIns="9525" numCol="1" spcCol="1270" anchor="ctr" anchorCtr="0">
                  <a:noAutofit/>
                </a:bodyPr>
                <a:lstStyle/>
                <a:p>
                  <a:pPr lvl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1500" kern="1200" dirty="0"/>
                    <a:t>Lillie Williamson, PhD, </a:t>
                  </a:r>
                  <a:r>
                    <a:rPr lang="en-US" sz="1100" kern="1200" dirty="0"/>
                    <a:t>co-investigator</a:t>
                  </a:r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3246DF4F-1FCA-D860-6AD1-9DD7113B1BA0}"/>
                  </a:ext>
                </a:extLst>
              </p:cNvPr>
              <p:cNvSpPr/>
              <p:nvPr/>
            </p:nvSpPr>
            <p:spPr>
              <a:xfrm>
                <a:off x="9921626" y="4428120"/>
                <a:ext cx="617933" cy="823911"/>
              </a:xfrm>
              <a:prstGeom prst="rect">
                <a:avLst/>
              </a:prstGeom>
              <a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l="-51000" r="-51000"/>
                </a:stretch>
              </a:blip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FA8FAFA3-AB5D-05DF-E1D9-3B8219485804}"/>
                </a:ext>
              </a:extLst>
            </p:cNvPr>
            <p:cNvGrpSpPr/>
            <p:nvPr/>
          </p:nvGrpSpPr>
          <p:grpSpPr>
            <a:xfrm>
              <a:off x="5520789" y="1540917"/>
              <a:ext cx="1828800" cy="914400"/>
              <a:chOff x="9847512" y="274148"/>
              <a:chExt cx="2059779" cy="1029889"/>
            </a:xfrm>
          </p:grpSpPr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CE140B59-A953-6CCB-2D79-4CAA9B09A3F3}"/>
                  </a:ext>
                </a:extLst>
              </p:cNvPr>
              <p:cNvGrpSpPr/>
              <p:nvPr/>
            </p:nvGrpSpPr>
            <p:grpSpPr>
              <a:xfrm>
                <a:off x="9847512" y="274148"/>
                <a:ext cx="2059779" cy="1029889"/>
                <a:chOff x="4949435" y="2925610"/>
                <a:chExt cx="2059779" cy="1029889"/>
              </a:xfrm>
            </p:grpSpPr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F09A535F-3833-3732-B1F8-94293AC91E31}"/>
                    </a:ext>
                  </a:extLst>
                </p:cNvPr>
                <p:cNvSpPr/>
                <p:nvPr/>
              </p:nvSpPr>
              <p:spPr>
                <a:xfrm>
                  <a:off x="4949435" y="2925610"/>
                  <a:ext cx="2059779" cy="1029889"/>
                </a:xfrm>
                <a:prstGeom prst="rect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4E507BE5-46E9-B4B0-6C03-950A17021382}"/>
                    </a:ext>
                  </a:extLst>
                </p:cNvPr>
                <p:cNvSpPr txBox="1"/>
                <p:nvPr/>
              </p:nvSpPr>
              <p:spPr>
                <a:xfrm>
                  <a:off x="4949435" y="2925610"/>
                  <a:ext cx="2059779" cy="1029889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762976" tIns="9525" rIns="9525" bIns="9525" numCol="1" spcCol="1270" anchor="ctr" anchorCtr="0">
                  <a:noAutofit/>
                </a:bodyPr>
                <a:lstStyle/>
                <a:p>
                  <a:pPr lvl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1500" kern="1200" dirty="0"/>
                    <a:t>Jennifer Waller, PhD, </a:t>
                  </a:r>
                  <a:r>
                    <a:rPr lang="en-US" sz="1100" kern="1200" dirty="0"/>
                    <a:t>co-investigator</a:t>
                  </a:r>
                </a:p>
              </p:txBody>
            </p:sp>
          </p:grp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8D1EF646-0671-C971-F607-A7ED074D616C}"/>
                  </a:ext>
                </a:extLst>
              </p:cNvPr>
              <p:cNvSpPr/>
              <p:nvPr/>
            </p:nvSpPr>
            <p:spPr>
              <a:xfrm>
                <a:off x="9950501" y="377137"/>
                <a:ext cx="617933" cy="823911"/>
              </a:xfrm>
              <a:prstGeom prst="rect">
                <a:avLst/>
              </a:prstGeom>
              <a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t="-16000" b="-16000"/>
                </a:stretch>
              </a:blip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8C32D604-0F0B-D731-7E0E-928C927FF06A}"/>
                </a:ext>
              </a:extLst>
            </p:cNvPr>
            <p:cNvGrpSpPr/>
            <p:nvPr/>
          </p:nvGrpSpPr>
          <p:grpSpPr>
            <a:xfrm>
              <a:off x="5536424" y="2719295"/>
              <a:ext cx="1828800" cy="914400"/>
              <a:chOff x="9643024" y="5458009"/>
              <a:chExt cx="2059779" cy="1029889"/>
            </a:xfrm>
          </p:grpSpPr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153416B3-C657-D093-F3B2-149A08F7B34F}"/>
                  </a:ext>
                </a:extLst>
              </p:cNvPr>
              <p:cNvGrpSpPr/>
              <p:nvPr/>
            </p:nvGrpSpPr>
            <p:grpSpPr>
              <a:xfrm>
                <a:off x="9643024" y="5458009"/>
                <a:ext cx="2059779" cy="1029889"/>
                <a:chOff x="4949435" y="4388053"/>
                <a:chExt cx="2059779" cy="1029889"/>
              </a:xfrm>
            </p:grpSpPr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B7C30AB8-0E6E-B446-99CE-85CE719C50C9}"/>
                    </a:ext>
                  </a:extLst>
                </p:cNvPr>
                <p:cNvSpPr/>
                <p:nvPr/>
              </p:nvSpPr>
              <p:spPr>
                <a:xfrm>
                  <a:off x="4949435" y="4388053"/>
                  <a:ext cx="2059779" cy="1029889"/>
                </a:xfrm>
                <a:prstGeom prst="rect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40322026-9F50-6D9C-82A5-187C891A1780}"/>
                    </a:ext>
                  </a:extLst>
                </p:cNvPr>
                <p:cNvSpPr txBox="1"/>
                <p:nvPr/>
              </p:nvSpPr>
              <p:spPr>
                <a:xfrm>
                  <a:off x="4949435" y="4388053"/>
                  <a:ext cx="2059779" cy="1029889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762976" tIns="9525" rIns="9525" bIns="9525" numCol="1" spcCol="1270" anchor="ctr" anchorCtr="0">
                  <a:noAutofit/>
                </a:bodyPr>
                <a:lstStyle/>
                <a:p>
                  <a:pPr lvl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1500" kern="1200" dirty="0"/>
                    <a:t>Britney </a:t>
                  </a:r>
                  <a:r>
                    <a:rPr lang="en-US" sz="1500" kern="1200" dirty="0" err="1"/>
                    <a:t>Pooser</a:t>
                  </a:r>
                  <a:r>
                    <a:rPr lang="en-US" sz="1500" kern="1200" dirty="0"/>
                    <a:t>, </a:t>
                  </a:r>
                  <a:r>
                    <a:rPr lang="en-US" sz="1100" kern="1200" dirty="0"/>
                    <a:t>consultant</a:t>
                  </a:r>
                </a:p>
              </p:txBody>
            </p:sp>
          </p:grp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2BED97DA-068E-F87C-94F6-431434D10111}"/>
                  </a:ext>
                </a:extLst>
              </p:cNvPr>
              <p:cNvSpPr/>
              <p:nvPr/>
            </p:nvSpPr>
            <p:spPr>
              <a:xfrm>
                <a:off x="9746013" y="5560998"/>
                <a:ext cx="617933" cy="823911"/>
              </a:xfrm>
              <a:prstGeom prst="rect">
                <a:avLst/>
              </a:prstGeom>
              <a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t="-2000" b="-2000"/>
                </a:stretch>
              </a:blip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1A796D8A-3600-A4C8-594C-E389F682FC26}"/>
                </a:ext>
              </a:extLst>
            </p:cNvPr>
            <p:cNvGrpSpPr/>
            <p:nvPr/>
          </p:nvGrpSpPr>
          <p:grpSpPr>
            <a:xfrm>
              <a:off x="327881" y="4093480"/>
              <a:ext cx="1828800" cy="914400"/>
              <a:chOff x="2457102" y="1463167"/>
              <a:chExt cx="2069613" cy="1029890"/>
            </a:xfrm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5270C270-AC89-9494-518B-D5BD4F4EF68E}"/>
                  </a:ext>
                </a:extLst>
              </p:cNvPr>
              <p:cNvSpPr/>
              <p:nvPr/>
            </p:nvSpPr>
            <p:spPr>
              <a:xfrm>
                <a:off x="2457102" y="1463167"/>
                <a:ext cx="2059779" cy="1029889"/>
              </a:xfrm>
              <a:prstGeom prst="rect">
                <a:avLst/>
              </a:prstGeom>
              <a:solidFill>
                <a:srgbClr val="00206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A127F59C-A9A5-1BA4-2093-74EBA359052E}"/>
                  </a:ext>
                </a:extLst>
              </p:cNvPr>
              <p:cNvSpPr txBox="1"/>
              <p:nvPr/>
            </p:nvSpPr>
            <p:spPr>
              <a:xfrm>
                <a:off x="2466936" y="1463168"/>
                <a:ext cx="2059779" cy="102988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976" tIns="9525" rIns="9525" bIns="9525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500" dirty="0"/>
                  <a:t>Traci Greene, </a:t>
                </a:r>
                <a:r>
                  <a:rPr lang="en-US" sz="1100" dirty="0"/>
                  <a:t>community outreach coordinator</a:t>
                </a:r>
                <a:endParaRPr lang="en-US" sz="1100" kern="1200" dirty="0"/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7B4E7537-4C40-2487-1CCE-FAC8A5C90E5E}"/>
                </a:ext>
              </a:extLst>
            </p:cNvPr>
            <p:cNvGrpSpPr/>
            <p:nvPr/>
          </p:nvGrpSpPr>
          <p:grpSpPr>
            <a:xfrm>
              <a:off x="907747" y="1571833"/>
              <a:ext cx="1737360" cy="940361"/>
              <a:chOff x="374712" y="-1395243"/>
              <a:chExt cx="1956790" cy="1059129"/>
            </a:xfrm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18A6CDF8-E820-E127-B064-A8B283FF8C99}"/>
                  </a:ext>
                </a:extLst>
              </p:cNvPr>
              <p:cNvSpPr/>
              <p:nvPr/>
            </p:nvSpPr>
            <p:spPr>
              <a:xfrm>
                <a:off x="374712" y="-1366003"/>
                <a:ext cx="1956790" cy="1029889"/>
              </a:xfrm>
              <a:prstGeom prst="rect">
                <a:avLst/>
              </a:prstGeom>
              <a:solidFill>
                <a:srgbClr val="00206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FEFEC17D-181C-82E4-F1A6-936EEBEC8941}"/>
                  </a:ext>
                </a:extLst>
              </p:cNvPr>
              <p:cNvSpPr txBox="1"/>
              <p:nvPr/>
            </p:nvSpPr>
            <p:spPr>
              <a:xfrm>
                <a:off x="438707" y="-1395243"/>
                <a:ext cx="1828799" cy="102988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976" tIns="9525" rIns="9525" bIns="9525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300" kern="1200" dirty="0"/>
                  <a:t>Jessica Britt-Thomas, PhD, co-investigator</a:t>
                </a:r>
              </a:p>
            </p:txBody>
          </p:sp>
        </p:grp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E59581F8-E307-4F3E-E477-042F77852B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9107" y="3355304"/>
              <a:ext cx="731520" cy="245235"/>
            </a:xfrm>
            <a:prstGeom prst="rect">
              <a:avLst/>
            </a:prstGeom>
          </p:spPr>
        </p:pic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D10F7CCC-97D0-C05A-D0D1-B0CEE09A867D}"/>
                </a:ext>
              </a:extLst>
            </p:cNvPr>
            <p:cNvGrpSpPr/>
            <p:nvPr/>
          </p:nvGrpSpPr>
          <p:grpSpPr>
            <a:xfrm>
              <a:off x="1329780" y="2762838"/>
              <a:ext cx="1828800" cy="914400"/>
              <a:chOff x="1978613" y="3654205"/>
              <a:chExt cx="1828800" cy="914400"/>
            </a:xfrm>
          </p:grpSpPr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3CBB20AD-E870-A44E-2D36-D6534C6394CE}"/>
                  </a:ext>
                </a:extLst>
              </p:cNvPr>
              <p:cNvGrpSpPr/>
              <p:nvPr/>
            </p:nvGrpSpPr>
            <p:grpSpPr>
              <a:xfrm>
                <a:off x="1978613" y="3654205"/>
                <a:ext cx="1828800" cy="914400"/>
                <a:chOff x="9847512" y="1446985"/>
                <a:chExt cx="2059779" cy="1029889"/>
              </a:xfrm>
            </p:grpSpPr>
            <p:grpSp>
              <p:nvGrpSpPr>
                <p:cNvPr id="79" name="Group 78">
                  <a:extLst>
                    <a:ext uri="{FF2B5EF4-FFF2-40B4-BE49-F238E27FC236}">
                      <a16:creationId xmlns:a16="http://schemas.microsoft.com/office/drawing/2014/main" id="{07226179-420F-D793-E656-66508D0BB1B2}"/>
                    </a:ext>
                  </a:extLst>
                </p:cNvPr>
                <p:cNvGrpSpPr/>
                <p:nvPr/>
              </p:nvGrpSpPr>
              <p:grpSpPr>
                <a:xfrm>
                  <a:off x="9847512" y="1446985"/>
                  <a:ext cx="2059779" cy="1029889"/>
                  <a:chOff x="2457102" y="1463167"/>
                  <a:chExt cx="2059779" cy="1029889"/>
                </a:xfrm>
              </p:grpSpPr>
              <p:sp>
                <p:nvSpPr>
                  <p:cNvPr id="81" name="Rectangle 80">
                    <a:extLst>
                      <a:ext uri="{FF2B5EF4-FFF2-40B4-BE49-F238E27FC236}">
                        <a16:creationId xmlns:a16="http://schemas.microsoft.com/office/drawing/2014/main" id="{BDB1B073-726B-16CB-3FC5-84605606C934}"/>
                      </a:ext>
                    </a:extLst>
                  </p:cNvPr>
                  <p:cNvSpPr/>
                  <p:nvPr/>
                </p:nvSpPr>
                <p:spPr>
                  <a:xfrm>
                    <a:off x="2457102" y="1463167"/>
                    <a:ext cx="2059779" cy="1029889"/>
                  </a:xfrm>
                  <a:prstGeom prst="rect">
                    <a:avLst/>
                  </a:prstGeom>
                  <a:solidFill>
                    <a:srgbClr val="002060"/>
                  </a:solidFill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rgbClr r="0" g="0" b="0"/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" name="TextBox 81">
                    <a:extLst>
                      <a:ext uri="{FF2B5EF4-FFF2-40B4-BE49-F238E27FC236}">
                        <a16:creationId xmlns:a16="http://schemas.microsoft.com/office/drawing/2014/main" id="{19D3319F-1483-1886-0CD2-933DBA35B6DB}"/>
                      </a:ext>
                    </a:extLst>
                  </p:cNvPr>
                  <p:cNvSpPr txBox="1"/>
                  <p:nvPr/>
                </p:nvSpPr>
                <p:spPr>
                  <a:xfrm>
                    <a:off x="2457102" y="1463167"/>
                    <a:ext cx="2059779" cy="1029889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762976" tIns="9525" rIns="9525" bIns="9525" numCol="1" spcCol="1270" anchor="ctr" anchorCtr="0">
                    <a:noAutofit/>
                  </a:bodyPr>
                  <a:lstStyle/>
                  <a:p>
                    <a:pPr lvl="0" algn="ctr" defTabSz="6667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US" sz="1500" kern="1200" dirty="0"/>
                      <a:t>Study coordinator</a:t>
                    </a:r>
                  </a:p>
                </p:txBody>
              </p:sp>
            </p:grpSp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B26FE6E2-3D49-FC4B-67CD-F0C48FAB8955}"/>
                    </a:ext>
                  </a:extLst>
                </p:cNvPr>
                <p:cNvSpPr/>
                <p:nvPr/>
              </p:nvSpPr>
              <p:spPr>
                <a:xfrm>
                  <a:off x="9950501" y="1549974"/>
                  <a:ext cx="617933" cy="823911"/>
                </a:xfrm>
                <a:prstGeom prst="rect">
                  <a:avLst/>
                </a:prstGeom>
                <a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t="-3000" b="-3000"/>
                  </a:stretch>
                </a:blip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8BFCB8F6-543C-24DF-A32F-390FF827E0CD}"/>
                  </a:ext>
                </a:extLst>
              </p:cNvPr>
              <p:cNvSpPr/>
              <p:nvPr/>
            </p:nvSpPr>
            <p:spPr>
              <a:xfrm>
                <a:off x="2069627" y="3729115"/>
                <a:ext cx="577945" cy="782408"/>
              </a:xfrm>
              <a:prstGeom prst="rect">
                <a:avLst/>
              </a:prstGeom>
              <a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l="-10000" r="-10000"/>
                </a:stretch>
              </a:blip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6" name="Line Callout 1 125">
              <a:extLst>
                <a:ext uri="{FF2B5EF4-FFF2-40B4-BE49-F238E27FC236}">
                  <a16:creationId xmlns:a16="http://schemas.microsoft.com/office/drawing/2014/main" id="{3FAFFA77-764E-33E4-2A9F-FE747F213D94}"/>
                </a:ext>
              </a:extLst>
            </p:cNvPr>
            <p:cNvSpPr/>
            <p:nvPr/>
          </p:nvSpPr>
          <p:spPr>
            <a:xfrm>
              <a:off x="7657535" y="2564028"/>
              <a:ext cx="1545989" cy="456153"/>
            </a:xfrm>
            <a:prstGeom prst="borderCallout1">
              <a:avLst>
                <a:gd name="adj1" fmla="val -10551"/>
                <a:gd name="adj2" fmla="val 52735"/>
                <a:gd name="adj3" fmla="val -120218"/>
                <a:gd name="adj4" fmla="val 52608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External Scientific Advisory Council</a:t>
              </a:r>
            </a:p>
          </p:txBody>
        </p:sp>
      </p:grpSp>
      <p:pic>
        <p:nvPicPr>
          <p:cNvPr id="123" name="Content Placeholder 3">
            <a:extLst>
              <a:ext uri="{FF2B5EF4-FFF2-40B4-BE49-F238E27FC236}">
                <a16:creationId xmlns:a16="http://schemas.microsoft.com/office/drawing/2014/main" id="{4959D726-F610-CE17-926C-B628C7CF73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83" y="1455282"/>
            <a:ext cx="553838" cy="703960"/>
          </a:xfrm>
          <a:noFill/>
          <a:effectLst>
            <a:outerShdw blurRad="50800" dist="50800" dir="5400000" algn="ctr" rotWithShape="0">
              <a:schemeClr val="bg1"/>
            </a:outerShdw>
          </a:effectLst>
        </p:spPr>
      </p:pic>
    </p:spTree>
    <p:extLst>
      <p:ext uri="{BB962C8B-B14F-4D97-AF65-F5344CB8AC3E}">
        <p14:creationId xmlns:p14="http://schemas.microsoft.com/office/powerpoint/2010/main" val="3856240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939A5E-6E19-FD2E-79C7-CF3FE0432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21CEA-68E5-7AA4-5744-80A0241AB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634" y="599642"/>
            <a:ext cx="8891752" cy="1305474"/>
          </a:xfrm>
        </p:spPr>
        <p:txBody>
          <a:bodyPr/>
          <a:lstStyle/>
          <a:p>
            <a:r>
              <a:rPr lang="en-US" sz="3600" dirty="0">
                <a:latin typeface="Helvetica" pitchFamily="2" charset="0"/>
              </a:rPr>
              <a:t>Stay tuned and 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A2F6CC-4D29-B936-417F-2DFB92575C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z="2400" dirty="0">
              <a:latin typeface="Helvetica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BD54E9-909B-C91B-3A99-A7398A01B656}"/>
              </a:ext>
            </a:extLst>
          </p:cNvPr>
          <p:cNvSpPr txBox="1"/>
          <p:nvPr/>
        </p:nvSpPr>
        <p:spPr>
          <a:xfrm>
            <a:off x="294290" y="4403833"/>
            <a:ext cx="3731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337146590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</TotalTime>
  <Words>258</Words>
  <Application>Microsoft Macintosh PowerPoint</Application>
  <PresentationFormat>On-screen Show (16:9)</PresentationFormat>
  <Paragraphs>38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Century Gothic</vt:lpstr>
      <vt:lpstr>Helvetica</vt:lpstr>
      <vt:lpstr>1_Custom Design</vt:lpstr>
      <vt:lpstr>Custom Design</vt:lpstr>
      <vt:lpstr>A better way to research?: Empirically testing co-creation of research methods</vt:lpstr>
      <vt:lpstr>PowerPoint Presentation</vt:lpstr>
      <vt:lpstr>PowerPoint Presentation</vt:lpstr>
      <vt:lpstr>PowerPoint Presentation</vt:lpstr>
      <vt:lpstr>PowerPoint Presentation</vt:lpstr>
      <vt:lpstr>CONFIRM team</vt:lpstr>
      <vt:lpstr>Stay tuned and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Pamela Anne Lang</dc:creator>
  <cp:lastModifiedBy>Leslie E Wolf</cp:lastModifiedBy>
  <cp:revision>18</cp:revision>
  <dcterms:created xsi:type="dcterms:W3CDTF">2018-03-15T14:06:02Z</dcterms:created>
  <dcterms:modified xsi:type="dcterms:W3CDTF">2025-05-28T19:36:33Z</dcterms:modified>
</cp:coreProperties>
</file>