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sldIdLst>
    <p:sldId id="289" r:id="rId5"/>
    <p:sldId id="286" r:id="rId6"/>
    <p:sldId id="290" r:id="rId7"/>
    <p:sldId id="291" r:id="rId8"/>
    <p:sldId id="293" r:id="rId9"/>
    <p:sldId id="292" r:id="rId10"/>
    <p:sldId id="294" r:id="rId11"/>
    <p:sldId id="295" r:id="rId12"/>
    <p:sldId id="296" r:id="rId13"/>
    <p:sldId id="2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A0C2F"/>
    <a:srgbClr val="A2A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1" autoAdjust="0"/>
    <p:restoredTop sz="96087" autoAdjust="0"/>
  </p:normalViewPr>
  <p:slideViewPr>
    <p:cSldViewPr snapToGrid="0">
      <p:cViewPr varScale="1">
        <p:scale>
          <a:sx n="101" d="100"/>
          <a:sy n="101" d="100"/>
        </p:scale>
        <p:origin x="1016" y="488"/>
      </p:cViewPr>
      <p:guideLst/>
    </p:cSldViewPr>
  </p:slideViewPr>
  <p:outlineViewPr>
    <p:cViewPr>
      <p:scale>
        <a:sx n="33" d="100"/>
        <a:sy n="33" d="100"/>
      </p:scale>
      <p:origin x="0" y="-22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548DD-AF31-45BA-A26D-7AC4939564ED}" type="datetimeFigureOut">
              <a:rPr lang="en-US" smtClean="0"/>
              <a:t>5/30/25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58C05-38F5-46EB-BECD-5394A7777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ackg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5" descr="Seal on the Oval. Used as a background picture.">
            <a:extLst>
              <a:ext uri="{FF2B5EF4-FFF2-40B4-BE49-F238E27FC236}">
                <a16:creationId xmlns:a16="http://schemas.microsoft.com/office/drawing/2014/main" id="{C4E00CA3-028B-4946-BBB4-5C31154E32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942" b="11942"/>
          <a:stretch/>
        </p:blipFill>
        <p:spPr>
          <a:xfrm>
            <a:off x="400279" y="374573"/>
            <a:ext cx="11391441" cy="57728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9F839D-17A6-464E-BE22-E9B747DF3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279" y="1912072"/>
            <a:ext cx="11390045" cy="2387600"/>
          </a:xfrm>
          <a:solidFill>
            <a:srgbClr val="FFFFFF">
              <a:alpha val="69804"/>
            </a:srgbClr>
          </a:solidFill>
        </p:spPr>
        <p:txBody>
          <a:bodyPr lIns="365760" anchor="ctr">
            <a:normAutofit/>
          </a:bodyPr>
          <a:lstStyle>
            <a:lvl1pPr algn="l">
              <a:defRPr sz="5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48FA3-A642-4E78-8E7B-809942D8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71CDF-2BA0-4B12-BAB3-F078D4D1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02ADA-344D-4C5C-97AD-978608FF7B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81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 and Figures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9CF42-CFB0-4813-AFA8-72E0DF893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2332273"/>
            <a:ext cx="3637944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761295"/>
            <a:ext cx="3637944" cy="242836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 descr="Title ornament - do not edit.">
            <a:extLst>
              <a:ext uri="{FF2B5EF4-FFF2-40B4-BE49-F238E27FC236}">
                <a16:creationId xmlns:a16="http://schemas.microsoft.com/office/drawing/2014/main" id="{5F33B443-BC15-456F-A843-6F23BCE2348A}"/>
              </a:ext>
            </a:extLst>
          </p:cNvPr>
          <p:cNvCxnSpPr>
            <a:cxnSpLocks/>
          </p:cNvCxnSpPr>
          <p:nvPr userDrawn="1"/>
        </p:nvCxnSpPr>
        <p:spPr>
          <a:xfrm>
            <a:off x="839789" y="2060409"/>
            <a:ext cx="548640" cy="0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B3712-421D-4D44-A208-FCFD9F142B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79938" y="2332038"/>
            <a:ext cx="6608762" cy="38147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a chart or table</a:t>
            </a:r>
          </a:p>
        </p:txBody>
      </p:sp>
    </p:spTree>
    <p:extLst>
      <p:ext uri="{BB962C8B-B14F-4D97-AF65-F5344CB8AC3E}">
        <p14:creationId xmlns:p14="http://schemas.microsoft.com/office/powerpoint/2010/main" val="3755932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8BB7286-594A-4C7F-91C3-90AF74F810B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56551" y="3242821"/>
            <a:ext cx="5441197" cy="242836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C3CEE6-576D-4A25-8B6C-C2373DA1C88A}"/>
              </a:ext>
            </a:extLst>
          </p:cNvPr>
          <p:cNvCxnSpPr>
            <a:cxnSpLocks/>
          </p:cNvCxnSpPr>
          <p:nvPr userDrawn="1"/>
        </p:nvCxnSpPr>
        <p:spPr>
          <a:xfrm>
            <a:off x="5856552" y="1541935"/>
            <a:ext cx="548640" cy="0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05C42B-C8C5-451C-A726-855DF2E486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5763" y="403767"/>
            <a:ext cx="4629150" cy="57436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78E9976-AB2A-4D33-BDD3-3DD819648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551" y="1806160"/>
            <a:ext cx="5441196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6749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8BB7286-594A-4C7F-91C3-90AF74F810B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56551" y="3242821"/>
            <a:ext cx="5441197" cy="242836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C3CEE6-576D-4A25-8B6C-C2373DA1C88A}"/>
              </a:ext>
            </a:extLst>
          </p:cNvPr>
          <p:cNvCxnSpPr>
            <a:cxnSpLocks/>
          </p:cNvCxnSpPr>
          <p:nvPr userDrawn="1"/>
        </p:nvCxnSpPr>
        <p:spPr>
          <a:xfrm>
            <a:off x="5856552" y="1541935"/>
            <a:ext cx="548640" cy="0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05C42B-C8C5-451C-A726-855DF2E486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6873" y="427519"/>
            <a:ext cx="4572000" cy="296149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F2A46D0-0103-4ABC-91D6-429E065615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6873" y="3389014"/>
            <a:ext cx="2286000" cy="27432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BFAFE350-DAC2-4FA1-8058-2BB689DE6D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82873" y="3389014"/>
            <a:ext cx="2286000" cy="27432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79F3245-5C19-491B-A3C7-0953BE94E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551" y="1806160"/>
            <a:ext cx="5441196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8974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9CF42-CFB0-4813-AFA8-72E0DF893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2332273"/>
            <a:ext cx="3637944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761295"/>
            <a:ext cx="3637944" cy="105580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33B443-BC15-456F-A843-6F23BCE2348A}"/>
              </a:ext>
            </a:extLst>
          </p:cNvPr>
          <p:cNvCxnSpPr>
            <a:cxnSpLocks/>
          </p:cNvCxnSpPr>
          <p:nvPr userDrawn="1"/>
        </p:nvCxnSpPr>
        <p:spPr>
          <a:xfrm>
            <a:off x="839789" y="2060409"/>
            <a:ext cx="548640" cy="0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19BD27-A5AE-4AED-A944-00ED745F24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57203" y="696457"/>
            <a:ext cx="2077591" cy="16767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B9DF506-FA73-4B69-BFF8-9508CCD1B3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7204" y="2453541"/>
            <a:ext cx="2077592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D3C25E06-F692-49FF-AE8E-D1AB6FF3AAB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057204" y="2763582"/>
            <a:ext cx="2077592" cy="30175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1ED6439-33AD-49C2-871A-58168B09AD8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374140" y="696457"/>
            <a:ext cx="2077591" cy="16767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724A983-E2D4-411D-8E9C-28DDCC5FAF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74141" y="2453541"/>
            <a:ext cx="2077592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42A31C1D-8F1D-4CB6-9F05-8D8BB079EB90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7374141" y="2763582"/>
            <a:ext cx="2077592" cy="30175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E32EFC8D-798E-4678-A87B-C90DCCB5A99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691076" y="696457"/>
            <a:ext cx="2077591" cy="16767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B1DD5E6-B902-4C2D-9D16-3F59B4BCBA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91077" y="2453541"/>
            <a:ext cx="2077592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52D6015B-E243-493B-AEF7-C9745236520A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9691077" y="2763582"/>
            <a:ext cx="2077592" cy="30175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A5B97012-2868-43C2-9206-9E4FE0F4F61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078858" y="3386275"/>
            <a:ext cx="2077591" cy="16767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48454760-D7F3-475D-A20B-0C0BCB057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78859" y="5143359"/>
            <a:ext cx="2077592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6D393514-D249-454A-BB12-08A04E74C5AB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5078859" y="5453400"/>
            <a:ext cx="2077592" cy="30175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D278255C-18BA-474E-96F6-62A50AF41CA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395795" y="3386275"/>
            <a:ext cx="2077591" cy="16767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4F57BC1-C0AE-424B-9367-C3705C88E57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95796" y="5143359"/>
            <a:ext cx="2077592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B8CE1909-D1B0-4CED-A8A6-86452D796376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7395796" y="5453400"/>
            <a:ext cx="2077592" cy="30175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US" dirty="0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7844A874-C4B9-4320-AE76-AA222CA8567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712731" y="3386275"/>
            <a:ext cx="2077591" cy="16767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FCF80027-C4C4-4FAC-8656-046DDF8D9C8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712732" y="5143359"/>
            <a:ext cx="2077592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5AC34476-3C87-41CC-8284-D6A31C7F741D}"/>
              </a:ext>
            </a:extLst>
          </p:cNvPr>
          <p:cNvSpPr>
            <a:spLocks noGrp="1"/>
          </p:cNvSpPr>
          <p:nvPr>
            <p:ph sz="half" idx="34"/>
          </p:nvPr>
        </p:nvSpPr>
        <p:spPr>
          <a:xfrm>
            <a:off x="9712732" y="5453400"/>
            <a:ext cx="2077592" cy="30175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167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A03F2-9CC5-4C7D-98F8-9957C8092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A53CF-A8C8-4BBA-B9A9-B09B8659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F50D38-5438-F344-9475-34794C400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6042"/>
            <a:ext cx="10515600" cy="838854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08DB35-EBE4-7D47-B3CA-C94ADD2F76D2}"/>
              </a:ext>
            </a:extLst>
          </p:cNvPr>
          <p:cNvCxnSpPr>
            <a:cxnSpLocks/>
          </p:cNvCxnSpPr>
          <p:nvPr userDrawn="1"/>
        </p:nvCxnSpPr>
        <p:spPr>
          <a:xfrm>
            <a:off x="838200" y="801837"/>
            <a:ext cx="548640" cy="0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215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3F5652-5F8D-4F3B-BE45-6F2FE0F5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DEF2A-FDC4-461B-A64A-242E9A04A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4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4001C-171D-4E3E-B5D6-BCADE39B6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09603"/>
            <a:ext cx="10515600" cy="819397"/>
          </a:xfrm>
        </p:spPr>
        <p:txBody>
          <a:bodyPr anchor="t">
            <a:normAutofit/>
          </a:bodyPr>
          <a:lstStyle>
            <a:lvl1pPr>
              <a:defRPr sz="5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34708-1F7D-4A7D-990D-4B0285713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7508"/>
            <a:ext cx="10515600" cy="49697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17FDA-A121-4B28-8DDF-D450DD47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99B5A-7DCC-4693-81DE-0BE66B97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99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descr="Red background with notch.">
            <a:extLst>
              <a:ext uri="{FF2B5EF4-FFF2-40B4-BE49-F238E27FC236}">
                <a16:creationId xmlns:a16="http://schemas.microsoft.com/office/drawing/2014/main" id="{221065E6-A38E-4F0C-8A91-83E3ADB9FE2D}"/>
              </a:ext>
            </a:extLst>
          </p:cNvPr>
          <p:cNvSpPr/>
          <p:nvPr userDrawn="1"/>
        </p:nvSpPr>
        <p:spPr>
          <a:xfrm>
            <a:off x="400280" y="374573"/>
            <a:ext cx="11391441" cy="5772839"/>
          </a:xfrm>
          <a:custGeom>
            <a:avLst/>
            <a:gdLst>
              <a:gd name="connsiteX0" fmla="*/ 0 w 11391441"/>
              <a:gd name="connsiteY0" fmla="*/ 11017 h 5772839"/>
              <a:gd name="connsiteX1" fmla="*/ 0 w 11391441"/>
              <a:gd name="connsiteY1" fmla="*/ 5772839 h 5772839"/>
              <a:gd name="connsiteX2" fmla="*/ 10796530 w 11391441"/>
              <a:gd name="connsiteY2" fmla="*/ 5772839 h 5772839"/>
              <a:gd name="connsiteX3" fmla="*/ 11391441 w 11391441"/>
              <a:gd name="connsiteY3" fmla="*/ 5177928 h 5772839"/>
              <a:gd name="connsiteX4" fmla="*/ 11391441 w 11391441"/>
              <a:gd name="connsiteY4" fmla="*/ 0 h 5772839"/>
              <a:gd name="connsiteX5" fmla="*/ 0 w 11391441"/>
              <a:gd name="connsiteY5" fmla="*/ 11017 h 577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91441" h="5772839">
                <a:moveTo>
                  <a:pt x="0" y="11017"/>
                </a:moveTo>
                <a:lnTo>
                  <a:pt x="0" y="5772839"/>
                </a:lnTo>
                <a:lnTo>
                  <a:pt x="10796530" y="5772839"/>
                </a:lnTo>
                <a:lnTo>
                  <a:pt x="11391441" y="5177928"/>
                </a:lnTo>
                <a:lnTo>
                  <a:pt x="11391441" y="0"/>
                </a:lnTo>
                <a:lnTo>
                  <a:pt x="0" y="11017"/>
                </a:lnTo>
                <a:close/>
              </a:path>
            </a:pathLst>
          </a:cu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17FDA-A121-4B28-8DDF-D450DD47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99B5A-7DCC-4693-81DE-0BE66B97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AE5508-873C-8C4C-A88E-C1B4E571D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09603"/>
            <a:ext cx="10515600" cy="819397"/>
          </a:xfrm>
        </p:spPr>
        <p:txBody>
          <a:bodyPr anchor="t">
            <a:norm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C83112E-B440-C046-B221-F7DBDB8A7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7508"/>
            <a:ext cx="10515600" cy="49697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465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221065E6-A38E-4F0C-8A91-83E3ADB9FE2D}"/>
              </a:ext>
            </a:extLst>
          </p:cNvPr>
          <p:cNvSpPr/>
          <p:nvPr userDrawn="1"/>
        </p:nvSpPr>
        <p:spPr>
          <a:xfrm>
            <a:off x="400280" y="374573"/>
            <a:ext cx="11391441" cy="5772839"/>
          </a:xfrm>
          <a:custGeom>
            <a:avLst/>
            <a:gdLst>
              <a:gd name="connsiteX0" fmla="*/ 0 w 11391441"/>
              <a:gd name="connsiteY0" fmla="*/ 11017 h 5772839"/>
              <a:gd name="connsiteX1" fmla="*/ 0 w 11391441"/>
              <a:gd name="connsiteY1" fmla="*/ 5772839 h 5772839"/>
              <a:gd name="connsiteX2" fmla="*/ 10796530 w 11391441"/>
              <a:gd name="connsiteY2" fmla="*/ 5772839 h 5772839"/>
              <a:gd name="connsiteX3" fmla="*/ 11391441 w 11391441"/>
              <a:gd name="connsiteY3" fmla="*/ 5177928 h 5772839"/>
              <a:gd name="connsiteX4" fmla="*/ 11391441 w 11391441"/>
              <a:gd name="connsiteY4" fmla="*/ 0 h 5772839"/>
              <a:gd name="connsiteX5" fmla="*/ 0 w 11391441"/>
              <a:gd name="connsiteY5" fmla="*/ 11017 h 577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91441" h="5772839">
                <a:moveTo>
                  <a:pt x="0" y="11017"/>
                </a:moveTo>
                <a:lnTo>
                  <a:pt x="0" y="5772839"/>
                </a:lnTo>
                <a:lnTo>
                  <a:pt x="10796530" y="5772839"/>
                </a:lnTo>
                <a:lnTo>
                  <a:pt x="11391441" y="5177928"/>
                </a:lnTo>
                <a:lnTo>
                  <a:pt x="11391441" y="0"/>
                </a:lnTo>
                <a:lnTo>
                  <a:pt x="0" y="11017"/>
                </a:lnTo>
                <a:close/>
              </a:path>
            </a:pathLst>
          </a:custGeom>
          <a:solidFill>
            <a:srgbClr val="A2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17FDA-A121-4B28-8DDF-D450DD47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99B5A-7DCC-4693-81DE-0BE66B97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994FE8C-BFE3-EA46-9F67-FCF68481C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09603"/>
            <a:ext cx="10515600" cy="819397"/>
          </a:xfrm>
        </p:spPr>
        <p:txBody>
          <a:bodyPr anchor="t">
            <a:norm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68173B2-180C-2442-AB23-1F3D56096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7508"/>
            <a:ext cx="10515600" cy="49697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475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17FDA-A121-4B28-8DDF-D450DD47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99B5A-7DCC-4693-81DE-0BE66B97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4E7D8D-3CE6-BC4E-BA91-C825C3B7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09603"/>
            <a:ext cx="10515600" cy="819397"/>
          </a:xfrm>
        </p:spPr>
        <p:txBody>
          <a:bodyPr anchor="t">
            <a:normAutofit/>
          </a:bodyPr>
          <a:lstStyle>
            <a:lvl1pPr>
              <a:defRPr sz="5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9BB5AB9-FC6F-7F4D-885C-DFDA82290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7508"/>
            <a:ext cx="10515600" cy="496976"/>
          </a:xfrm>
        </p:spPr>
        <p:txBody>
          <a:bodyPr>
            <a:normAutofit/>
          </a:bodyPr>
          <a:lstStyle>
            <a:lvl1pPr marL="0" indent="0">
              <a:buNone/>
              <a:defRPr sz="2600" b="1" i="0">
                <a:solidFill>
                  <a:schemeClr val="tx1"/>
                </a:solidFill>
                <a:latin typeface="Buckeye Sa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004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AA6A-DE3E-452A-8765-F4A9FE447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6042"/>
            <a:ext cx="10515600" cy="838854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92BB6-0EC3-47A0-964A-91B4EAB22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1509"/>
            <a:ext cx="10515600" cy="40154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7D5D7-B1FE-44D4-9552-B7681E39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9665-9022-4763-9F34-BC62AC63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748A89-EDD3-4E47-AFE7-62C61C34960B}"/>
              </a:ext>
            </a:extLst>
          </p:cNvPr>
          <p:cNvCxnSpPr>
            <a:cxnSpLocks/>
          </p:cNvCxnSpPr>
          <p:nvPr userDrawn="1"/>
        </p:nvCxnSpPr>
        <p:spPr>
          <a:xfrm>
            <a:off x="838200" y="801837"/>
            <a:ext cx="548640" cy="0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450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10778-4DA8-45B3-97ED-ECBE5C608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3038"/>
            <a:ext cx="3200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06950"/>
            <a:ext cx="3200400" cy="30607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4800EDF-F600-4ABA-9A26-740C4D40C6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1812" y="1883038"/>
            <a:ext cx="3200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5DC47ED-65AF-468C-B064-C602467FDF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1812" y="2706950"/>
            <a:ext cx="3200400" cy="30607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A0CF29B-96BC-43D9-8AB6-6FADA9A928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5124" y="1894991"/>
            <a:ext cx="3200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F19B7547-6851-4E06-A147-72DEB3E2565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75124" y="2718903"/>
            <a:ext cx="3200400" cy="30607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40F89D-2F52-4A06-A26B-F81A4CCA049C}"/>
              </a:ext>
            </a:extLst>
          </p:cNvPr>
          <p:cNvCxnSpPr>
            <a:cxnSpLocks/>
          </p:cNvCxnSpPr>
          <p:nvPr userDrawn="1"/>
        </p:nvCxnSpPr>
        <p:spPr>
          <a:xfrm flipV="1">
            <a:off x="4246764" y="2377658"/>
            <a:ext cx="0" cy="340197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615C9D-EE6C-4B25-8C7B-BD41495EDEDC}"/>
              </a:ext>
            </a:extLst>
          </p:cNvPr>
          <p:cNvCxnSpPr>
            <a:cxnSpLocks/>
          </p:cNvCxnSpPr>
          <p:nvPr userDrawn="1"/>
        </p:nvCxnSpPr>
        <p:spPr>
          <a:xfrm flipV="1">
            <a:off x="7915362" y="2377658"/>
            <a:ext cx="0" cy="340197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670F325A-C820-6347-A10B-9DD63E3B7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6042"/>
            <a:ext cx="10515600" cy="838854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4D95B3B-5BE2-F245-A653-7ABF52BA55BB}"/>
              </a:ext>
            </a:extLst>
          </p:cNvPr>
          <p:cNvCxnSpPr>
            <a:cxnSpLocks/>
          </p:cNvCxnSpPr>
          <p:nvPr userDrawn="1"/>
        </p:nvCxnSpPr>
        <p:spPr>
          <a:xfrm>
            <a:off x="838200" y="801837"/>
            <a:ext cx="548640" cy="0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28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9CF42-CFB0-4813-AFA8-72E0DF893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2332273"/>
            <a:ext cx="3637944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761295"/>
            <a:ext cx="3637944" cy="105580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33B443-BC15-456F-A843-6F23BCE2348A}"/>
              </a:ext>
            </a:extLst>
          </p:cNvPr>
          <p:cNvCxnSpPr>
            <a:cxnSpLocks/>
          </p:cNvCxnSpPr>
          <p:nvPr userDrawn="1"/>
        </p:nvCxnSpPr>
        <p:spPr>
          <a:xfrm>
            <a:off x="839789" y="2060409"/>
            <a:ext cx="548640" cy="0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233CD8-5E31-4581-814D-DA09D49C1F86}"/>
              </a:ext>
            </a:extLst>
          </p:cNvPr>
          <p:cNvCxnSpPr>
            <a:cxnSpLocks/>
          </p:cNvCxnSpPr>
          <p:nvPr userDrawn="1"/>
        </p:nvCxnSpPr>
        <p:spPr>
          <a:xfrm flipV="1">
            <a:off x="4982055" y="1355651"/>
            <a:ext cx="0" cy="470578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19BD27-A5AE-4AED-A944-00ED745F24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95829" y="1186651"/>
            <a:ext cx="914400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B9DF506-FA73-4B69-BFF8-9508CCD1B3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61823" y="1197473"/>
            <a:ext cx="4524097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D3C25E06-F692-49FF-AE8E-D1AB6FF3AAB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561816" y="1494459"/>
            <a:ext cx="4524097" cy="7547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3B784B6F-C536-4BE2-9F68-EFD22C48A7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95822" y="2625206"/>
            <a:ext cx="914400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8CA5EED-CA8D-41CE-A9A2-2D0FD1FFEA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61816" y="2636028"/>
            <a:ext cx="4524097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6A62EE4C-12CF-4CD9-A03E-75610F65D462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6561809" y="2933014"/>
            <a:ext cx="4524097" cy="7547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1EDC020B-92DF-44EE-8F61-D1F5715938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495822" y="3984098"/>
            <a:ext cx="914400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EC31054-F323-447E-A250-00C70D0332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61816" y="3994920"/>
            <a:ext cx="4524097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2A0E534F-F82F-491F-A155-625F7F13DD81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561809" y="4291906"/>
            <a:ext cx="4524097" cy="7547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63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7D5D7-B1FE-44D4-9552-B7681E39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9665-9022-4763-9F34-BC62AC63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C1AF12-65D7-4CCC-B876-272178DEF7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975" y="2178050"/>
            <a:ext cx="3200400" cy="15557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0">
                <a:latin typeface="+mj-lt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78A9C5-0FEF-4CDF-8E0D-77B2B3787EB1}"/>
              </a:ext>
            </a:extLst>
          </p:cNvPr>
          <p:cNvCxnSpPr>
            <a:cxnSpLocks/>
          </p:cNvCxnSpPr>
          <p:nvPr userDrawn="1"/>
        </p:nvCxnSpPr>
        <p:spPr>
          <a:xfrm>
            <a:off x="2117969" y="3771508"/>
            <a:ext cx="548640" cy="0"/>
          </a:xfrm>
          <a:prstGeom prst="line">
            <a:avLst/>
          </a:prstGeom>
          <a:ln w="79375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31E8251-4870-40ED-8F84-F3F4065F8B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5983" y="4133426"/>
            <a:ext cx="3200400" cy="29698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921F103-A52D-4BF8-A426-261D45BC06E9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15976" y="4430412"/>
            <a:ext cx="3200400" cy="7547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7B445D7-04D9-4518-A91A-395D959AA5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62024" y="2178050"/>
            <a:ext cx="3200400" cy="15557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0">
                <a:latin typeface="+mj-lt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2A72AE-B0BA-451A-A298-6F08D46BE149}"/>
              </a:ext>
            </a:extLst>
          </p:cNvPr>
          <p:cNvCxnSpPr>
            <a:cxnSpLocks/>
          </p:cNvCxnSpPr>
          <p:nvPr userDrawn="1"/>
        </p:nvCxnSpPr>
        <p:spPr>
          <a:xfrm>
            <a:off x="5720579" y="3771508"/>
            <a:ext cx="548640" cy="0"/>
          </a:xfrm>
          <a:prstGeom prst="line">
            <a:avLst/>
          </a:prstGeom>
          <a:ln w="79375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44B66B5-8A11-414B-BD6A-3CA8D49CDAC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62032" y="4133426"/>
            <a:ext cx="3200400" cy="29698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9B83ED64-7985-4721-920B-54BC42A5E1D7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4362025" y="4430412"/>
            <a:ext cx="3200400" cy="7547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48CFB95A-0D9D-453A-9CB2-BF05EF3E7A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08066" y="2178050"/>
            <a:ext cx="3200400" cy="15557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0">
                <a:latin typeface="+mj-lt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95B02B-287E-4902-9AF6-04C885FA6DD1}"/>
              </a:ext>
            </a:extLst>
          </p:cNvPr>
          <p:cNvCxnSpPr>
            <a:cxnSpLocks/>
          </p:cNvCxnSpPr>
          <p:nvPr userDrawn="1"/>
        </p:nvCxnSpPr>
        <p:spPr>
          <a:xfrm>
            <a:off x="9276048" y="3771508"/>
            <a:ext cx="548640" cy="0"/>
          </a:xfrm>
          <a:prstGeom prst="line">
            <a:avLst/>
          </a:prstGeom>
          <a:ln w="79375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79EC675-E9A3-4C03-B61F-A49031FA50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08074" y="4133426"/>
            <a:ext cx="3200400" cy="29698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8429F79-518E-407C-8FF2-83D7C7D801FD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7908067" y="4430412"/>
            <a:ext cx="3200400" cy="7547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84EC54A-1238-054A-B123-4E089148A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6042"/>
            <a:ext cx="10515600" cy="838854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FB88219-839E-554B-B72F-F7177AF5404C}"/>
              </a:ext>
            </a:extLst>
          </p:cNvPr>
          <p:cNvCxnSpPr>
            <a:cxnSpLocks/>
          </p:cNvCxnSpPr>
          <p:nvPr userDrawn="1"/>
        </p:nvCxnSpPr>
        <p:spPr>
          <a:xfrm>
            <a:off x="838200" y="801837"/>
            <a:ext cx="548640" cy="0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29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BEA513-5076-4D62-8F85-69A918D7E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855A3-A75E-4A34-A5A1-1B324FA10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The Ohio State University word logo with Block O">
            <a:extLst>
              <a:ext uri="{FF2B5EF4-FFF2-40B4-BE49-F238E27FC236}">
                <a16:creationId xmlns:a16="http://schemas.microsoft.com/office/drawing/2014/main" id="{F4663FBE-A0D1-4371-8BE2-6E00A4B835A4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01676" y="6331563"/>
            <a:ext cx="2382828" cy="34165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8F603-DAEE-420E-95E6-F502567586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749" y="5782287"/>
            <a:ext cx="497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FA4CD3D-26C8-47FF-8D13-9B32BAAB47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501DD-FBD8-4A19-BD71-AB3CFFDE4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75524" y="62964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14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8" r:id="rId3"/>
    <p:sldLayoutId id="2147483660" r:id="rId4"/>
    <p:sldLayoutId id="2147483661" r:id="rId5"/>
    <p:sldLayoutId id="2147483650" r:id="rId6"/>
    <p:sldLayoutId id="2147483676" r:id="rId7"/>
    <p:sldLayoutId id="2147483678" r:id="rId8"/>
    <p:sldLayoutId id="2147483679" r:id="rId9"/>
    <p:sldLayoutId id="2147483662" r:id="rId10"/>
    <p:sldLayoutId id="2147483663" r:id="rId11"/>
    <p:sldLayoutId id="2147483665" r:id="rId12"/>
    <p:sldLayoutId id="2147483682" r:id="rId13"/>
    <p:sldLayoutId id="2147483654" r:id="rId14"/>
    <p:sldLayoutId id="2147483655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BA0C2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E661BC-676D-2048-8AEE-C2960D13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HLPC, June 4,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41A272-D675-1A42-8B65-E1325B63E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E2D0B2-601B-B447-B4B1-537AA96E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958" y="2491234"/>
            <a:ext cx="11329385" cy="819397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Bringing Ideological Divides in the Classroom: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B958CA-D5D6-D243-AC07-D2D9DDBC7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248" y="3531489"/>
            <a:ext cx="10515600" cy="496976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ctr"/>
            <a:r>
              <a:rPr lang="en-US" sz="5000" dirty="0">
                <a:ea typeface="+mn-lt"/>
                <a:cs typeface="+mn-lt"/>
              </a:rPr>
              <a:t>Creating Space for Productive Conversation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2BB696-1F6F-85F9-EBED-99D63085B638}"/>
              </a:ext>
            </a:extLst>
          </p:cNvPr>
          <p:cNvSpPr txBox="1"/>
          <p:nvPr/>
        </p:nvSpPr>
        <p:spPr>
          <a:xfrm>
            <a:off x="6443708" y="5038078"/>
            <a:ext cx="531180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Courtney Thiele, JD, MA</a:t>
            </a:r>
          </a:p>
          <a:p>
            <a:r>
              <a:rPr lang="en-US" dirty="0">
                <a:solidFill>
                  <a:srgbClr val="FFFFFF"/>
                </a:solidFill>
              </a:rPr>
              <a:t>The Ohio State University, College of Medicine</a:t>
            </a:r>
          </a:p>
          <a:p>
            <a:r>
              <a:rPr lang="en-US" dirty="0">
                <a:solidFill>
                  <a:srgbClr val="FFFFFF"/>
                </a:solidFill>
              </a:rPr>
              <a:t>Division of Bioethics</a:t>
            </a:r>
          </a:p>
        </p:txBody>
      </p:sp>
    </p:spTree>
    <p:extLst>
      <p:ext uri="{BB962C8B-B14F-4D97-AF65-F5344CB8AC3E}">
        <p14:creationId xmlns:p14="http://schemas.microsoft.com/office/powerpoint/2010/main" val="408725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C798C9-01AB-5634-5E39-8E23D8C1C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HLPC, June 4, 2025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A6D45A-0958-10CA-9640-317A0594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64C31E-BD3A-57CD-2817-31FF2120D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Concluding Thoughts</a:t>
            </a:r>
          </a:p>
        </p:txBody>
      </p:sp>
    </p:spTree>
    <p:extLst>
      <p:ext uri="{BB962C8B-B14F-4D97-AF65-F5344CB8AC3E}">
        <p14:creationId xmlns:p14="http://schemas.microsoft.com/office/powerpoint/2010/main" val="2867355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159EA-2F72-4753-8456-53BA872B1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</p:txBody>
      </p:sp>
      <p:pic>
        <p:nvPicPr>
          <p:cNvPr id="16" name="Picture Placeholder 15" descr="Checkmark with solid fill">
            <a:extLst>
              <a:ext uri="{FF2B5EF4-FFF2-40B4-BE49-F238E27FC236}">
                <a16:creationId xmlns:a16="http://schemas.microsoft.com/office/drawing/2014/main" id="{2E87869B-4094-430F-9F31-2BBE8FBFCD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95829" y="1186651"/>
            <a:ext cx="914400" cy="914400"/>
          </a:xfrm>
        </p:spPr>
      </p:pic>
      <p:pic>
        <p:nvPicPr>
          <p:cNvPr id="18" name="Picture Placeholder 17" descr="Checkmark with solid fill">
            <a:extLst>
              <a:ext uri="{FF2B5EF4-FFF2-40B4-BE49-F238E27FC236}">
                <a16:creationId xmlns:a16="http://schemas.microsoft.com/office/drawing/2014/main" id="{BEEF68A3-8780-4CAD-B1E0-0631BC49B150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95822" y="2625206"/>
            <a:ext cx="914400" cy="91440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A44E15-5CCE-4B62-8C7C-51065CE166D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61816" y="2628630"/>
            <a:ext cx="4524097" cy="792654"/>
          </a:xfrm>
        </p:spPr>
        <p:txBody>
          <a:bodyPr>
            <a:normAutofit/>
          </a:bodyPr>
          <a:lstStyle/>
          <a:p>
            <a:r>
              <a:rPr lang="en-US" dirty="0"/>
              <a:t>Introduce  specific opportunities for classroom engagement</a:t>
            </a:r>
          </a:p>
        </p:txBody>
      </p:sp>
      <p:pic>
        <p:nvPicPr>
          <p:cNvPr id="20" name="Picture Placeholder 19" descr="Checkmark with solid fill">
            <a:extLst>
              <a:ext uri="{FF2B5EF4-FFF2-40B4-BE49-F238E27FC236}">
                <a16:creationId xmlns:a16="http://schemas.microsoft.com/office/drawing/2014/main" id="{E4CEECFA-3E93-4486-8D1F-29197A5084B2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95822" y="3984098"/>
            <a:ext cx="914400" cy="914400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1FF843-FEEF-4100-AD28-8089ADD4DB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61816" y="3987522"/>
            <a:ext cx="4524097" cy="689083"/>
          </a:xfrm>
        </p:spPr>
        <p:txBody>
          <a:bodyPr>
            <a:normAutofit/>
          </a:bodyPr>
          <a:lstStyle/>
          <a:p>
            <a:r>
              <a:rPr lang="en-US" dirty="0"/>
              <a:t>Provide tangible examples of how to engage these opportunities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B954AA1-3FB4-4B71-B6FC-E7EA30EC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HLPC, June 4, 2025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7F35699-9635-435B-B5AE-07DB4844D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2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247BBE9-C97E-9325-9CFF-63CB86160C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61823" y="1190075"/>
            <a:ext cx="4524097" cy="7852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Discuss unique position of educators to promote discussion across </a:t>
            </a:r>
            <a:r>
              <a:rPr lang="en-US"/>
              <a:t>ideological</a:t>
            </a:r>
            <a:r>
              <a:rPr lang="en-US" dirty="0"/>
              <a:t> differences</a:t>
            </a:r>
          </a:p>
        </p:txBody>
      </p:sp>
    </p:spTree>
    <p:extLst>
      <p:ext uri="{BB962C8B-B14F-4D97-AF65-F5344CB8AC3E}">
        <p14:creationId xmlns:p14="http://schemas.microsoft.com/office/powerpoint/2010/main" val="2956135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5A75E-0ECC-D981-4406-57AF8449A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EA988-FBE2-0E30-4EAC-C8490D37F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Responding to current public perception being furthered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7F3A4-258B-110F-9CA7-8F9AF46D5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HLPC, June 4, 2025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E33987-0946-BE43-62EC-590CB9024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88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C9B0-89C6-4501-0F49-4AAF18906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the Groundwork: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B8506-5C19-9B4D-8027-563789060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Elements I include in shaping of all classes:</a:t>
            </a:r>
          </a:p>
          <a:p>
            <a:r>
              <a:rPr lang="en-US" dirty="0"/>
              <a:t>Active listening</a:t>
            </a:r>
          </a:p>
          <a:p>
            <a:r>
              <a:rPr lang="en-US" dirty="0"/>
              <a:t>Exposure to perspectives outside one's own</a:t>
            </a:r>
          </a:p>
          <a:p>
            <a:r>
              <a:rPr lang="en-US" dirty="0"/>
              <a:t>Reflective practices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76CDC-26A7-7E17-05FA-4C0D0E59E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HLPC, June 4, 2025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8052D-A7FA-86D9-A490-AE9A088E7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10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5FDBA1-684B-86E8-18C1-A866802D7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HLPC, June 4, 2025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31121E-0432-C845-AA81-CC0EBD9F0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224917-7C44-D81B-ABFA-5D3EAEFC3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Framing as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33822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3C496-F757-9341-5555-57D06AE3D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Opportunity: Expanding Knowledge 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AF978-DFA3-5EFC-8A89-5FBFB8CD6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Calibri" panose="020B0604020202020204" pitchFamily="34" charset="0"/>
              <a:buChar char="-"/>
            </a:pPr>
            <a:r>
              <a:rPr lang="en-US" dirty="0"/>
              <a:t>Presenting differing perspectives 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US" dirty="0"/>
              <a:t>Asking good questions</a:t>
            </a:r>
          </a:p>
          <a:p>
            <a:pPr>
              <a:buFont typeface="Calibri" panose="020B0604020202020204" pitchFamily="34" charset="0"/>
              <a:buChar char="-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E3671-2159-1AE3-9A50-BA2CF171F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HLPC, June 4, 2025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14C8B-959B-EA96-9D75-75E176DCA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10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149C5-80CB-CEDC-B39D-FF166655A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Opportunity: Strengthening / Developing one's own position</a:t>
            </a:r>
            <a:br>
              <a:rPr lang="en-US" dirty="0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DC342-BCBB-0AA8-EE0F-97C81985D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Low Stakes Assignments</a:t>
            </a:r>
          </a:p>
          <a:p>
            <a:r>
              <a:rPr lang="en-US" dirty="0"/>
              <a:t>Directed Reflection</a:t>
            </a:r>
          </a:p>
          <a:p>
            <a:r>
              <a:rPr lang="en-US" dirty="0"/>
              <a:t>Guided discussion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B3FDFF-1E69-2C2B-FCA3-C70676B6F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HLPC, June 4, 2025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03DED1-9E1C-EA52-593A-4D55025B0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55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284CD-E73B-17BE-CB29-0B55BB6E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Opportunity: Practice generating creative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F6F2B-87C5-4C40-18D3-872FA29D0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Establish Common goal(s)</a:t>
            </a:r>
          </a:p>
          <a:p>
            <a:pPr>
              <a:buNone/>
            </a:pPr>
            <a:r>
              <a:rPr lang="en-US" dirty="0"/>
              <a:t>Collaborative assignments and/or environment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4938F-483E-A485-50C0-016C6033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HLPC, June 4, 2025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E6A5F3-E12F-706C-9376-3FE06415E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02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06DB-1C4A-AA12-16FA-BFFD2DEDF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Opportunity: Build Confidence in Speaking to Challenging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77788-CC3C-557F-1CD5-8CF882A76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Create structure for sharing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Guidelines for presenting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Guidelines for responses/peer review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CA9673-6703-56F8-A0FD-A04612DF3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HLPC, June 4, 2025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1CF5E1-0FE1-2002-2E99-F65F798D6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80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3F4443"/>
      </a:dk1>
      <a:lt1>
        <a:srgbClr val="FFFFFF"/>
      </a:lt1>
      <a:dk2>
        <a:srgbClr val="3F4443"/>
      </a:dk2>
      <a:lt2>
        <a:srgbClr val="FFFFFF"/>
      </a:lt2>
      <a:accent1>
        <a:srgbClr val="737B7E"/>
      </a:accent1>
      <a:accent2>
        <a:srgbClr val="830065"/>
      </a:accent2>
      <a:accent3>
        <a:srgbClr val="6EBBAB"/>
      </a:accent3>
      <a:accent4>
        <a:srgbClr val="B04558"/>
      </a:accent4>
      <a:accent5>
        <a:srgbClr val="FFB600"/>
      </a:accent5>
      <a:accent6>
        <a:srgbClr val="0E4B52"/>
      </a:accent6>
      <a:hlink>
        <a:srgbClr val="E65F33"/>
      </a:hlink>
      <a:folHlink>
        <a:srgbClr val="FFFFFF"/>
      </a:folHlink>
    </a:clrScheme>
    <a:fontScheme name="Ohio State - Buckeye Fonts">
      <a:majorFont>
        <a:latin typeface="Buckeye Serif Black"/>
        <a:ea typeface=""/>
        <a:cs typeface=""/>
      </a:majorFont>
      <a:minorFont>
        <a:latin typeface="Buckey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D952093CB6514C979175E912A3E9B6" ma:contentTypeVersion="17" ma:contentTypeDescription="Create a new document." ma:contentTypeScope="" ma:versionID="3d5e309325c054ddb48191f1772be218">
  <xsd:schema xmlns:xsd="http://www.w3.org/2001/XMLSchema" xmlns:xs="http://www.w3.org/2001/XMLSchema" xmlns:p="http://schemas.microsoft.com/office/2006/metadata/properties" xmlns:ns2="c6e7e191-620a-4c87-a8f6-51d2da8504ce" xmlns:ns3="1df2cfcf-95c9-417a-b16a-9191da11a876" targetNamespace="http://schemas.microsoft.com/office/2006/metadata/properties" ma:root="true" ma:fieldsID="60be3a7be98b586a6f7f9580d517122a" ns2:_="" ns3:_="">
    <xsd:import namespace="c6e7e191-620a-4c87-a8f6-51d2da8504ce"/>
    <xsd:import namespace="1df2cfcf-95c9-417a-b16a-9191da11a8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FacultyAnnualReview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e7e191-620a-4c87-a8f6-51d2da8504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f133747-7f49-46b8-8a37-07c8968d02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FacultyAnnualReviews" ma:index="22" nillable="true" ma:displayName="Faculty Annual Reviews " ma:default="8" ma:description="make sure you fill out and turn in annual reviews.  Kelly will schedule your appointment once completed. " ma:format="Dropdown" ma:internalName="FacultyAnnualReviews" ma:percentage="FALSE">
      <xsd:simpleType>
        <xsd:restriction base="dms:Number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f2cfcf-95c9-417a-b16a-9191da11a87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a10f6fa-8dea-4c8b-b3bf-7fbf83c79fb1}" ma:internalName="TaxCatchAll" ma:showField="CatchAllData" ma:web="1df2cfcf-95c9-417a-b16a-9191da11a8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e7e191-620a-4c87-a8f6-51d2da8504ce">
      <Terms xmlns="http://schemas.microsoft.com/office/infopath/2007/PartnerControls"/>
    </lcf76f155ced4ddcb4097134ff3c332f>
    <TaxCatchAll xmlns="1df2cfcf-95c9-417a-b16a-9191da11a876" xsi:nil="true"/>
    <SharedWithUsers xmlns="1df2cfcf-95c9-417a-b16a-9191da11a876">
      <UserInfo>
        <DisplayName/>
        <AccountId xsi:nil="true"/>
        <AccountType/>
      </UserInfo>
    </SharedWithUsers>
    <FacultyAnnualReviews xmlns="c6e7e191-620a-4c87-a8f6-51d2da8504ce">8</FacultyAnnualReview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D4049A-95FE-48F5-B683-8A0B79F398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e7e191-620a-4c87-a8f6-51d2da8504ce"/>
    <ds:schemaRef ds:uri="1df2cfcf-95c9-417a-b16a-9191da11a8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F05132-227A-4139-8F16-182F5C89140C}">
  <ds:schemaRefs>
    <ds:schemaRef ds:uri="http://schemas.microsoft.com/office/2006/metadata/properties"/>
    <ds:schemaRef ds:uri="http://schemas.microsoft.com/office/infopath/2007/PartnerControls"/>
    <ds:schemaRef ds:uri="c6e7e191-620a-4c87-a8f6-51d2da8504ce"/>
    <ds:schemaRef ds:uri="1df2cfcf-95c9-417a-b16a-9191da11a876"/>
  </ds:schemaRefs>
</ds:datastoreItem>
</file>

<file path=customXml/itemProps3.xml><?xml version="1.0" encoding="utf-8"?>
<ds:datastoreItem xmlns:ds="http://schemas.openxmlformats.org/officeDocument/2006/customXml" ds:itemID="{3A670879-03F5-46DD-8D81-4C226198042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1f4b256-9b7d-4eb8-9f80-8ae52bf42f82}" enabled="1" method="Privileged" siteId="{0b95a125-791c-4f0a-9f9e-99e36311750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231</Words>
  <Application>Microsoft Macintosh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Buckeye Sans</vt:lpstr>
      <vt:lpstr>Buckeye Serif Black</vt:lpstr>
      <vt:lpstr>Calibri</vt:lpstr>
      <vt:lpstr>Courier New</vt:lpstr>
      <vt:lpstr>Office Theme</vt:lpstr>
      <vt:lpstr>Bringing Ideological Divides in the Classroom: </vt:lpstr>
      <vt:lpstr>Objectives:</vt:lpstr>
      <vt:lpstr>Challenge:</vt:lpstr>
      <vt:lpstr>Setting the Groundwork:</vt:lpstr>
      <vt:lpstr>Framing as Opportunities</vt:lpstr>
      <vt:lpstr>Opportunity: Expanding Knowledge Base</vt:lpstr>
      <vt:lpstr>Opportunity: Strengthening / Developing one's own position </vt:lpstr>
      <vt:lpstr>Opportunity: Practice generating creative solutions</vt:lpstr>
      <vt:lpstr>Opportunity: Build Confidence in Speaking to Challenging issues</vt:lpstr>
      <vt:lpstr>Concluding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Hoy, Mary</dc:creator>
  <cp:lastModifiedBy>Thiele, Courtney</cp:lastModifiedBy>
  <cp:revision>301</cp:revision>
  <dcterms:created xsi:type="dcterms:W3CDTF">2021-09-24T16:29:17Z</dcterms:created>
  <dcterms:modified xsi:type="dcterms:W3CDTF">2025-05-30T15:45:20Z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0x010100BAD952093CB6514C979175E912A3E9B6</vt:lpwstr>
  </property>
  <property fmtid="{D5CDD505-2E9C-101B-9397-08002B2CF9AE}" pid="3" name="Order">
    <vt:r8>30200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MediaServiceImageTags">
    <vt:lpwstr/>
  </property>
</Properties>
</file>