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76" r:id="rId4"/>
    <p:sldId id="280" r:id="rId5"/>
    <p:sldId id="281" r:id="rId6"/>
    <p:sldId id="277" r:id="rId7"/>
    <p:sldId id="258" r:id="rId8"/>
    <p:sldId id="389" r:id="rId9"/>
    <p:sldId id="278" r:id="rId10"/>
    <p:sldId id="259" r:id="rId11"/>
    <p:sldId id="260" r:id="rId12"/>
    <p:sldId id="522" r:id="rId13"/>
    <p:sldId id="388" r:id="rId14"/>
    <p:sldId id="519" r:id="rId15"/>
    <p:sldId id="379" r:id="rId16"/>
    <p:sldId id="380" r:id="rId17"/>
    <p:sldId id="523" r:id="rId18"/>
    <p:sldId id="515" r:id="rId19"/>
    <p:sldId id="520" r:id="rId20"/>
    <p:sldId id="521" r:id="rId21"/>
    <p:sldId id="275"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63"/>
    <p:restoredTop sz="94681"/>
  </p:normalViewPr>
  <p:slideViewPr>
    <p:cSldViewPr snapToGrid="0">
      <p:cViewPr varScale="1">
        <p:scale>
          <a:sx n="115" d="100"/>
          <a:sy n="115" d="100"/>
        </p:scale>
        <p:origin x="24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608A5C-5947-4A8C-8ECE-91A4F03089C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060FBF6-650D-45DF-A737-29733414B890}">
      <dgm:prSet/>
      <dgm:spPr/>
      <dgm:t>
        <a:bodyPr/>
        <a:lstStyle/>
        <a:p>
          <a:r>
            <a:rPr lang="en-US" dirty="0"/>
            <a:t>Georgia statute (Living Infants Fairness and Equality Act (LIFE)) bans abortion after 6 weeks with limited exceptions for medical emergency, futility and rape.  Enforcement focuses on health care providers and includes medical licensure revocation, disciplinary actions, civil legal liability, fines, and possible criminal prosecution.</a:t>
          </a:r>
        </a:p>
      </dgm:t>
    </dgm:pt>
    <dgm:pt modelId="{E3376A82-A3A1-40B0-BA22-7D50222A1FD1}" type="parTrans" cxnId="{4E1329AC-7BEC-4A9D-A646-4876ADA297A7}">
      <dgm:prSet/>
      <dgm:spPr/>
      <dgm:t>
        <a:bodyPr/>
        <a:lstStyle/>
        <a:p>
          <a:endParaRPr lang="en-US"/>
        </a:p>
      </dgm:t>
    </dgm:pt>
    <dgm:pt modelId="{700370A1-0BC4-41F2-BD76-13842B61F8D8}" type="sibTrans" cxnId="{4E1329AC-7BEC-4A9D-A646-4876ADA297A7}">
      <dgm:prSet/>
      <dgm:spPr/>
      <dgm:t>
        <a:bodyPr/>
        <a:lstStyle/>
        <a:p>
          <a:endParaRPr lang="en-US"/>
        </a:p>
      </dgm:t>
    </dgm:pt>
    <dgm:pt modelId="{EE86D10A-78B5-4034-9076-E1DD009FA879}">
      <dgm:prSet/>
      <dgm:spPr/>
      <dgm:t>
        <a:bodyPr/>
        <a:lstStyle/>
        <a:p>
          <a:r>
            <a:rPr lang="en-US" dirty="0"/>
            <a:t>Adriana Smith, 30-year-old Black nurse and mother, went to hospital complaining of severe headaches.  Next morning rushed to hospital with multiple blood clots and declared brain dead in February (after probable malpractice).  She was 9 weeks pregnant at the time.</a:t>
          </a:r>
        </a:p>
      </dgm:t>
    </dgm:pt>
    <dgm:pt modelId="{399C3B8B-1578-4074-9A7B-DCBEC6A223E4}" type="parTrans" cxnId="{AA86336C-AB6A-4763-ACE2-D9C10F3A5208}">
      <dgm:prSet/>
      <dgm:spPr/>
      <dgm:t>
        <a:bodyPr/>
        <a:lstStyle/>
        <a:p>
          <a:endParaRPr lang="en-US"/>
        </a:p>
      </dgm:t>
    </dgm:pt>
    <dgm:pt modelId="{AF346AD8-9D49-4FC2-9EBB-76FABFB5267C}" type="sibTrans" cxnId="{AA86336C-AB6A-4763-ACE2-D9C10F3A5208}">
      <dgm:prSet/>
      <dgm:spPr/>
      <dgm:t>
        <a:bodyPr/>
        <a:lstStyle/>
        <a:p>
          <a:endParaRPr lang="en-US"/>
        </a:p>
      </dgm:t>
    </dgm:pt>
    <dgm:pt modelId="{A76B75B8-9CA3-4E58-9EFD-24D267439C41}">
      <dgm:prSet/>
      <dgm:spPr/>
      <dgm:t>
        <a:bodyPr/>
        <a:lstStyle/>
        <a:p>
          <a:r>
            <a:rPr lang="en-US" dirty="0"/>
            <a:t>Emory University Hospital, Ms. Smith’s employer, has maintained support for her body to bring the fetus to viability for more than 90 days, informing Ms. Smith’s mother that “</a:t>
          </a:r>
          <a:r>
            <a:rPr lang="en-US" b="0" i="0" dirty="0"/>
            <a:t>because of the fetus her daughter was carrying, it could not legally withdraw the artificial means of keeping her body functioning.”</a:t>
          </a:r>
          <a:r>
            <a:rPr lang="en-US" dirty="0"/>
            <a:t>  </a:t>
          </a:r>
        </a:p>
        <a:p>
          <a:r>
            <a:rPr lang="en-US" b="1" dirty="0"/>
            <a:t>Ms. Smith’s family is being billed for this “treatment.”</a:t>
          </a:r>
        </a:p>
      </dgm:t>
    </dgm:pt>
    <dgm:pt modelId="{790144FB-311E-44EB-9703-595A970580A4}" type="parTrans" cxnId="{AD23E761-F777-4D47-B731-2B20D20C3981}">
      <dgm:prSet/>
      <dgm:spPr/>
      <dgm:t>
        <a:bodyPr/>
        <a:lstStyle/>
        <a:p>
          <a:endParaRPr lang="en-US"/>
        </a:p>
      </dgm:t>
    </dgm:pt>
    <dgm:pt modelId="{9D700A11-F50D-4B1C-8D3B-6707CB1CF0D1}" type="sibTrans" cxnId="{AD23E761-F777-4D47-B731-2B20D20C3981}">
      <dgm:prSet/>
      <dgm:spPr/>
      <dgm:t>
        <a:bodyPr/>
        <a:lstStyle/>
        <a:p>
          <a:endParaRPr lang="en-US"/>
        </a:p>
      </dgm:t>
    </dgm:pt>
    <dgm:pt modelId="{21D46521-5C3E-164A-A93B-9E3D2479A737}" type="pres">
      <dgm:prSet presAssocID="{3A608A5C-5947-4A8C-8ECE-91A4F03089CB}" presName="vert0" presStyleCnt="0">
        <dgm:presLayoutVars>
          <dgm:dir/>
          <dgm:animOne val="branch"/>
          <dgm:animLvl val="lvl"/>
        </dgm:presLayoutVars>
      </dgm:prSet>
      <dgm:spPr/>
    </dgm:pt>
    <dgm:pt modelId="{826D25BF-224D-EB4C-96C2-9C5D2AF73026}" type="pres">
      <dgm:prSet presAssocID="{D060FBF6-650D-45DF-A737-29733414B890}" presName="thickLine" presStyleLbl="alignNode1" presStyleIdx="0" presStyleCnt="3"/>
      <dgm:spPr/>
    </dgm:pt>
    <dgm:pt modelId="{B96455E0-3406-AC40-8F45-AAA435E596D0}" type="pres">
      <dgm:prSet presAssocID="{D060FBF6-650D-45DF-A737-29733414B890}" presName="horz1" presStyleCnt="0"/>
      <dgm:spPr/>
    </dgm:pt>
    <dgm:pt modelId="{ED788D88-68FD-7D49-830F-9F3416BAFCB5}" type="pres">
      <dgm:prSet presAssocID="{D060FBF6-650D-45DF-A737-29733414B890}" presName="tx1" presStyleLbl="revTx" presStyleIdx="0" presStyleCnt="3"/>
      <dgm:spPr/>
    </dgm:pt>
    <dgm:pt modelId="{546CF0B4-C02E-5746-955A-422AEFFABF37}" type="pres">
      <dgm:prSet presAssocID="{D060FBF6-650D-45DF-A737-29733414B890}" presName="vert1" presStyleCnt="0"/>
      <dgm:spPr/>
    </dgm:pt>
    <dgm:pt modelId="{93FFB7B1-12CB-F748-ABFB-6B07D0D5971B}" type="pres">
      <dgm:prSet presAssocID="{EE86D10A-78B5-4034-9076-E1DD009FA879}" presName="thickLine" presStyleLbl="alignNode1" presStyleIdx="1" presStyleCnt="3"/>
      <dgm:spPr/>
    </dgm:pt>
    <dgm:pt modelId="{E56D79D4-F87C-3148-81C6-EB76F0571674}" type="pres">
      <dgm:prSet presAssocID="{EE86D10A-78B5-4034-9076-E1DD009FA879}" presName="horz1" presStyleCnt="0"/>
      <dgm:spPr/>
    </dgm:pt>
    <dgm:pt modelId="{86F584A2-6E58-EE44-A9F9-80184EE37BAC}" type="pres">
      <dgm:prSet presAssocID="{EE86D10A-78B5-4034-9076-E1DD009FA879}" presName="tx1" presStyleLbl="revTx" presStyleIdx="1" presStyleCnt="3"/>
      <dgm:spPr/>
    </dgm:pt>
    <dgm:pt modelId="{B39C9EC2-4B8B-C249-BC30-2E7418F4889A}" type="pres">
      <dgm:prSet presAssocID="{EE86D10A-78B5-4034-9076-E1DD009FA879}" presName="vert1" presStyleCnt="0"/>
      <dgm:spPr/>
    </dgm:pt>
    <dgm:pt modelId="{45CDEF55-DF78-0043-AF09-1DCD7A1810B2}" type="pres">
      <dgm:prSet presAssocID="{A76B75B8-9CA3-4E58-9EFD-24D267439C41}" presName="thickLine" presStyleLbl="alignNode1" presStyleIdx="2" presStyleCnt="3"/>
      <dgm:spPr/>
    </dgm:pt>
    <dgm:pt modelId="{08B9AB43-1D06-6248-A866-FF8AF6F27C2B}" type="pres">
      <dgm:prSet presAssocID="{A76B75B8-9CA3-4E58-9EFD-24D267439C41}" presName="horz1" presStyleCnt="0"/>
      <dgm:spPr/>
    </dgm:pt>
    <dgm:pt modelId="{CE3C62B1-1364-CC41-A251-2F0FB1090A97}" type="pres">
      <dgm:prSet presAssocID="{A76B75B8-9CA3-4E58-9EFD-24D267439C41}" presName="tx1" presStyleLbl="revTx" presStyleIdx="2" presStyleCnt="3"/>
      <dgm:spPr/>
    </dgm:pt>
    <dgm:pt modelId="{10292B5C-AAB4-8C4B-A05E-AC389F31A5C1}" type="pres">
      <dgm:prSet presAssocID="{A76B75B8-9CA3-4E58-9EFD-24D267439C41}" presName="vert1" presStyleCnt="0"/>
      <dgm:spPr/>
    </dgm:pt>
  </dgm:ptLst>
  <dgm:cxnLst>
    <dgm:cxn modelId="{0E85F427-C090-F743-B18C-8971D48CA5BF}" type="presOf" srcId="{D060FBF6-650D-45DF-A737-29733414B890}" destId="{ED788D88-68FD-7D49-830F-9F3416BAFCB5}" srcOrd="0" destOrd="0" presId="urn:microsoft.com/office/officeart/2008/layout/LinedList"/>
    <dgm:cxn modelId="{D59A272A-A14E-D24D-AE46-CB2BEBC59608}" type="presOf" srcId="{A76B75B8-9CA3-4E58-9EFD-24D267439C41}" destId="{CE3C62B1-1364-CC41-A251-2F0FB1090A97}" srcOrd="0" destOrd="0" presId="urn:microsoft.com/office/officeart/2008/layout/LinedList"/>
    <dgm:cxn modelId="{AD23E761-F777-4D47-B731-2B20D20C3981}" srcId="{3A608A5C-5947-4A8C-8ECE-91A4F03089CB}" destId="{A76B75B8-9CA3-4E58-9EFD-24D267439C41}" srcOrd="2" destOrd="0" parTransId="{790144FB-311E-44EB-9703-595A970580A4}" sibTransId="{9D700A11-F50D-4B1C-8D3B-6707CB1CF0D1}"/>
    <dgm:cxn modelId="{AA86336C-AB6A-4763-ACE2-D9C10F3A5208}" srcId="{3A608A5C-5947-4A8C-8ECE-91A4F03089CB}" destId="{EE86D10A-78B5-4034-9076-E1DD009FA879}" srcOrd="1" destOrd="0" parTransId="{399C3B8B-1578-4074-9A7B-DCBEC6A223E4}" sibTransId="{AF346AD8-9D49-4FC2-9EBB-76FABFB5267C}"/>
    <dgm:cxn modelId="{BCC0DA83-BC21-CE47-A104-041F6989F21A}" type="presOf" srcId="{3A608A5C-5947-4A8C-8ECE-91A4F03089CB}" destId="{21D46521-5C3E-164A-A93B-9E3D2479A737}" srcOrd="0" destOrd="0" presId="urn:microsoft.com/office/officeart/2008/layout/LinedList"/>
    <dgm:cxn modelId="{4E1329AC-7BEC-4A9D-A646-4876ADA297A7}" srcId="{3A608A5C-5947-4A8C-8ECE-91A4F03089CB}" destId="{D060FBF6-650D-45DF-A737-29733414B890}" srcOrd="0" destOrd="0" parTransId="{E3376A82-A3A1-40B0-BA22-7D50222A1FD1}" sibTransId="{700370A1-0BC4-41F2-BD76-13842B61F8D8}"/>
    <dgm:cxn modelId="{85B1BAE1-2AE5-084E-9F45-880ACA7AB458}" type="presOf" srcId="{EE86D10A-78B5-4034-9076-E1DD009FA879}" destId="{86F584A2-6E58-EE44-A9F9-80184EE37BAC}" srcOrd="0" destOrd="0" presId="urn:microsoft.com/office/officeart/2008/layout/LinedList"/>
    <dgm:cxn modelId="{9319C8DC-70E7-3B41-BFB8-B9262CE98960}" type="presParOf" srcId="{21D46521-5C3E-164A-A93B-9E3D2479A737}" destId="{826D25BF-224D-EB4C-96C2-9C5D2AF73026}" srcOrd="0" destOrd="0" presId="urn:microsoft.com/office/officeart/2008/layout/LinedList"/>
    <dgm:cxn modelId="{776F9B74-546A-B74F-AB50-E8B959BBEEFC}" type="presParOf" srcId="{21D46521-5C3E-164A-A93B-9E3D2479A737}" destId="{B96455E0-3406-AC40-8F45-AAA435E596D0}" srcOrd="1" destOrd="0" presId="urn:microsoft.com/office/officeart/2008/layout/LinedList"/>
    <dgm:cxn modelId="{A8A1EB20-BDCF-C745-BA20-4989B87515DE}" type="presParOf" srcId="{B96455E0-3406-AC40-8F45-AAA435E596D0}" destId="{ED788D88-68FD-7D49-830F-9F3416BAFCB5}" srcOrd="0" destOrd="0" presId="urn:microsoft.com/office/officeart/2008/layout/LinedList"/>
    <dgm:cxn modelId="{AB5E9FBD-80AD-584A-B231-8989C47E2920}" type="presParOf" srcId="{B96455E0-3406-AC40-8F45-AAA435E596D0}" destId="{546CF0B4-C02E-5746-955A-422AEFFABF37}" srcOrd="1" destOrd="0" presId="urn:microsoft.com/office/officeart/2008/layout/LinedList"/>
    <dgm:cxn modelId="{71778820-7839-234D-A528-0C89B30E75A4}" type="presParOf" srcId="{21D46521-5C3E-164A-A93B-9E3D2479A737}" destId="{93FFB7B1-12CB-F748-ABFB-6B07D0D5971B}" srcOrd="2" destOrd="0" presId="urn:microsoft.com/office/officeart/2008/layout/LinedList"/>
    <dgm:cxn modelId="{CC06DBCF-518D-7945-A004-395A25EAB4C4}" type="presParOf" srcId="{21D46521-5C3E-164A-A93B-9E3D2479A737}" destId="{E56D79D4-F87C-3148-81C6-EB76F0571674}" srcOrd="3" destOrd="0" presId="urn:microsoft.com/office/officeart/2008/layout/LinedList"/>
    <dgm:cxn modelId="{3D8B06F6-8F91-DF4B-B7C3-B4E14DA04869}" type="presParOf" srcId="{E56D79D4-F87C-3148-81C6-EB76F0571674}" destId="{86F584A2-6E58-EE44-A9F9-80184EE37BAC}" srcOrd="0" destOrd="0" presId="urn:microsoft.com/office/officeart/2008/layout/LinedList"/>
    <dgm:cxn modelId="{B8F47B6D-927D-0B48-A4C8-A978176465AB}" type="presParOf" srcId="{E56D79D4-F87C-3148-81C6-EB76F0571674}" destId="{B39C9EC2-4B8B-C249-BC30-2E7418F4889A}" srcOrd="1" destOrd="0" presId="urn:microsoft.com/office/officeart/2008/layout/LinedList"/>
    <dgm:cxn modelId="{48B800B4-1529-C648-A686-77BD97541921}" type="presParOf" srcId="{21D46521-5C3E-164A-A93B-9E3D2479A737}" destId="{45CDEF55-DF78-0043-AF09-1DCD7A1810B2}" srcOrd="4" destOrd="0" presId="urn:microsoft.com/office/officeart/2008/layout/LinedList"/>
    <dgm:cxn modelId="{6588113E-41CA-A64A-9E60-418AEF5A653D}" type="presParOf" srcId="{21D46521-5C3E-164A-A93B-9E3D2479A737}" destId="{08B9AB43-1D06-6248-A866-FF8AF6F27C2B}" srcOrd="5" destOrd="0" presId="urn:microsoft.com/office/officeart/2008/layout/LinedList"/>
    <dgm:cxn modelId="{B5E07CAA-F87B-804A-A408-F570CF118C88}" type="presParOf" srcId="{08B9AB43-1D06-6248-A866-FF8AF6F27C2B}" destId="{CE3C62B1-1364-CC41-A251-2F0FB1090A97}" srcOrd="0" destOrd="0" presId="urn:microsoft.com/office/officeart/2008/layout/LinedList"/>
    <dgm:cxn modelId="{6CF2AE9A-5744-594C-91B5-BBB44914E827}" type="presParOf" srcId="{08B9AB43-1D06-6248-A866-FF8AF6F27C2B}" destId="{10292B5C-AAB4-8C4B-A05E-AC389F31A5C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5CD5A1-AC5D-4725-A9D1-9D2BC2052190}" type="doc">
      <dgm:prSet loTypeId="urn:microsoft.com/office/officeart/2005/8/layout/default" loCatId="list" qsTypeId="urn:microsoft.com/office/officeart/2005/8/quickstyle/simple3" qsCatId="simple" csTypeId="urn:microsoft.com/office/officeart/2005/8/colors/accent3_2" csCatId="accent3" phldr="1"/>
      <dgm:spPr/>
      <dgm:t>
        <a:bodyPr/>
        <a:lstStyle/>
        <a:p>
          <a:endParaRPr lang="en-US"/>
        </a:p>
      </dgm:t>
    </dgm:pt>
    <dgm:pt modelId="{321FFBE6-2683-4FA3-84F3-806A8075DC36}">
      <dgm:prSet/>
      <dgm:spPr/>
      <dgm:t>
        <a:bodyPr/>
        <a:lstStyle/>
        <a:p>
          <a:r>
            <a:rPr lang="en-US" dirty="0"/>
            <a:t>LIFE bill’s sponsor, state Sen. Ed Setzler (R-Acworth) stated: </a:t>
          </a:r>
          <a:r>
            <a:rPr lang="en-US" b="0" i="0" dirty="0"/>
            <a:t>"I’m thankful for the hospital recognizing the full value of this small human life that’s living inside of this tragically dying young mother; mindful of the agony of this young mother’s family."</a:t>
          </a:r>
          <a:endParaRPr lang="en-US" dirty="0"/>
        </a:p>
      </dgm:t>
    </dgm:pt>
    <dgm:pt modelId="{EBD9B051-58BC-4E68-A28B-5D45EF2A4C41}" type="parTrans" cxnId="{8D57802B-6248-42B2-93F1-B3DBE19A1985}">
      <dgm:prSet/>
      <dgm:spPr/>
      <dgm:t>
        <a:bodyPr/>
        <a:lstStyle/>
        <a:p>
          <a:endParaRPr lang="en-US"/>
        </a:p>
      </dgm:t>
    </dgm:pt>
    <dgm:pt modelId="{F803C06F-314B-4B61-90E5-8716AC368A8D}" type="sibTrans" cxnId="{8D57802B-6248-42B2-93F1-B3DBE19A1985}">
      <dgm:prSet/>
      <dgm:spPr/>
      <dgm:t>
        <a:bodyPr/>
        <a:lstStyle/>
        <a:p>
          <a:endParaRPr lang="en-US"/>
        </a:p>
      </dgm:t>
    </dgm:pt>
    <dgm:pt modelId="{47F69393-31C4-4EA9-9880-53C049279B3B}">
      <dgm:prSet/>
      <dgm:spPr/>
      <dgm:t>
        <a:bodyPr/>
        <a:lstStyle/>
        <a:p>
          <a:r>
            <a:rPr lang="en-US" b="0" i="0" dirty="0"/>
            <a:t>Mack Parnell of the Faith and Freedom Coalition, a lobbyist for the bill stated:  Trying to paint the 'heartbeat' bill as doing something that it doesn’t is a disservice to our state. It was not the intention. We will leave those decisions to the family. …”</a:t>
          </a:r>
          <a:endParaRPr lang="en-US" dirty="0"/>
        </a:p>
      </dgm:t>
    </dgm:pt>
    <dgm:pt modelId="{76246A75-EB45-43AB-9DD2-41619FAD3357}" type="parTrans" cxnId="{9A49E384-CD09-4881-93E9-5E5C0EFE7EB5}">
      <dgm:prSet/>
      <dgm:spPr/>
      <dgm:t>
        <a:bodyPr/>
        <a:lstStyle/>
        <a:p>
          <a:endParaRPr lang="en-US"/>
        </a:p>
      </dgm:t>
    </dgm:pt>
    <dgm:pt modelId="{E0B050D0-5E67-48FF-AF79-20540149190F}" type="sibTrans" cxnId="{9A49E384-CD09-4881-93E9-5E5C0EFE7EB5}">
      <dgm:prSet/>
      <dgm:spPr/>
      <dgm:t>
        <a:bodyPr/>
        <a:lstStyle/>
        <a:p>
          <a:endParaRPr lang="en-US"/>
        </a:p>
      </dgm:t>
    </dgm:pt>
    <dgm:pt modelId="{7B62F47C-4388-C84D-8746-F7633B1ECDD2}">
      <dgm:prSet/>
      <dgm:spPr/>
      <dgm:t>
        <a:bodyPr/>
        <a:lstStyle/>
        <a:p>
          <a:r>
            <a:rPr lang="en-US" b="0" i="0" dirty="0">
              <a:effectLst/>
              <a:latin typeface="nyt-imperial"/>
            </a:rPr>
            <a:t>Georgia attorney general’s office stated:  “There is nothing” in the LIFE abortion legislation “that requires medical professionals to keep a woman on life support after brain death. Removing life support is not an action with the purpose to terminate a pregnancy.. . . </a:t>
          </a:r>
          <a:r>
            <a:rPr lang="en-US" dirty="0">
              <a:latin typeface="nyt-imperial"/>
            </a:rPr>
            <a:t>[O]</a:t>
          </a:r>
          <a:r>
            <a:rPr lang="en-US" dirty="0" err="1">
              <a:latin typeface="nyt-imperial"/>
            </a:rPr>
            <a:t>ur</a:t>
          </a:r>
          <a:r>
            <a:rPr lang="en-US" dirty="0">
              <a:latin typeface="nyt-imperial"/>
            </a:rPr>
            <a:t> prayers go out to [her family]</a:t>
          </a:r>
          <a:r>
            <a:rPr lang="en-US" b="0" i="0" dirty="0">
              <a:effectLst/>
              <a:latin typeface="nyt-imperial"/>
            </a:rPr>
            <a:t>”.</a:t>
          </a:r>
        </a:p>
      </dgm:t>
    </dgm:pt>
    <dgm:pt modelId="{E7CF71B3-2A31-0043-B38A-48247670396B}" type="parTrans" cxnId="{C3F9C126-76E3-CF43-8FFC-32B8C626344A}">
      <dgm:prSet/>
      <dgm:spPr/>
      <dgm:t>
        <a:bodyPr/>
        <a:lstStyle/>
        <a:p>
          <a:endParaRPr lang="en-US"/>
        </a:p>
      </dgm:t>
    </dgm:pt>
    <dgm:pt modelId="{4A13847B-D330-674A-B1DD-9AA5BC4AA4D5}" type="sibTrans" cxnId="{C3F9C126-76E3-CF43-8FFC-32B8C626344A}">
      <dgm:prSet/>
      <dgm:spPr/>
      <dgm:t>
        <a:bodyPr/>
        <a:lstStyle/>
        <a:p>
          <a:endParaRPr lang="en-US"/>
        </a:p>
      </dgm:t>
    </dgm:pt>
    <dgm:pt modelId="{A5FDDCF3-FAF5-D443-A163-B20208B21BE5}">
      <dgm:prSet/>
      <dgm:spPr/>
      <dgm:t>
        <a:bodyPr/>
        <a:lstStyle/>
        <a:p>
          <a:r>
            <a:rPr lang="en-US" b="0" i="0" dirty="0"/>
            <a:t>BUT April Newkirk, Ms. Smith’s mother:  “I’m not saying we would have chosen to terminate her pregnancy. But I’m saying we should have had a choice. </a:t>
          </a:r>
          <a:r>
            <a:rPr lang="en-US" b="1" i="0" dirty="0"/>
            <a:t>We should have had a choice." </a:t>
          </a:r>
          <a:endParaRPr lang="en-US" b="1" dirty="0"/>
        </a:p>
      </dgm:t>
    </dgm:pt>
    <dgm:pt modelId="{C87E78E0-312C-2542-A94E-CC68EE75D2ED}" type="parTrans" cxnId="{ED2933BA-BAE8-0948-A031-6CA436FADD15}">
      <dgm:prSet/>
      <dgm:spPr/>
      <dgm:t>
        <a:bodyPr/>
        <a:lstStyle/>
        <a:p>
          <a:endParaRPr lang="en-US"/>
        </a:p>
      </dgm:t>
    </dgm:pt>
    <dgm:pt modelId="{D303F5B9-BFF1-F049-BC73-117213416672}" type="sibTrans" cxnId="{ED2933BA-BAE8-0948-A031-6CA436FADD15}">
      <dgm:prSet/>
      <dgm:spPr/>
      <dgm:t>
        <a:bodyPr/>
        <a:lstStyle/>
        <a:p>
          <a:endParaRPr lang="en-US"/>
        </a:p>
      </dgm:t>
    </dgm:pt>
    <dgm:pt modelId="{145FEA97-140C-FC42-A903-9D3637766E09}">
      <dgm:prSet/>
      <dgm:spPr/>
      <dgm:t>
        <a:bodyPr/>
        <a:lstStyle/>
        <a:p>
          <a:r>
            <a:rPr lang="en-US" dirty="0"/>
            <a:t>"</a:t>
          </a:r>
          <a:r>
            <a:rPr lang="en-US" b="0" i="0" dirty="0"/>
            <a:t>Emory Healthcare uses consensus from clinical experts, medical literature, and legal guidance to support our providers as they make individualized treatment recommendations in compliance with Georgia’s abortion laws and all other applicable laws. Our top priorities continue to be the safety and wellbeing of the patients we serve. Because of federal privacy rules, we are unable comment on individual patient cases."</a:t>
          </a:r>
        </a:p>
      </dgm:t>
    </dgm:pt>
    <dgm:pt modelId="{E7D4EA79-D028-4D4D-8F17-A834F8868CE0}" type="parTrans" cxnId="{4EEC0A68-5FBA-A141-AE35-01CEE2A1A8EC}">
      <dgm:prSet/>
      <dgm:spPr/>
      <dgm:t>
        <a:bodyPr/>
        <a:lstStyle/>
        <a:p>
          <a:endParaRPr lang="en-US"/>
        </a:p>
      </dgm:t>
    </dgm:pt>
    <dgm:pt modelId="{D5E69DAB-A20C-A64F-9C66-D14483BD4EBC}" type="sibTrans" cxnId="{4EEC0A68-5FBA-A141-AE35-01CEE2A1A8EC}">
      <dgm:prSet/>
      <dgm:spPr/>
      <dgm:t>
        <a:bodyPr/>
        <a:lstStyle/>
        <a:p>
          <a:endParaRPr lang="en-US"/>
        </a:p>
      </dgm:t>
    </dgm:pt>
    <dgm:pt modelId="{602018D8-2F76-E843-951B-BD431B8CA5C3}" type="pres">
      <dgm:prSet presAssocID="{8C5CD5A1-AC5D-4725-A9D1-9D2BC2052190}" presName="diagram" presStyleCnt="0">
        <dgm:presLayoutVars>
          <dgm:dir/>
          <dgm:resizeHandles val="exact"/>
        </dgm:presLayoutVars>
      </dgm:prSet>
      <dgm:spPr/>
    </dgm:pt>
    <dgm:pt modelId="{1885073B-20A3-344C-BF17-12D7F135E017}" type="pres">
      <dgm:prSet presAssocID="{145FEA97-140C-FC42-A903-9D3637766E09}" presName="node" presStyleLbl="node1" presStyleIdx="0" presStyleCnt="5" custLinFactNeighborX="-2726" custLinFactNeighborY="-120">
        <dgm:presLayoutVars>
          <dgm:bulletEnabled val="1"/>
        </dgm:presLayoutVars>
      </dgm:prSet>
      <dgm:spPr/>
    </dgm:pt>
    <dgm:pt modelId="{F9C69B47-2D3E-8245-BC5D-8FA24C6FBE9D}" type="pres">
      <dgm:prSet presAssocID="{D5E69DAB-A20C-A64F-9C66-D14483BD4EBC}" presName="sibTrans" presStyleCnt="0"/>
      <dgm:spPr/>
    </dgm:pt>
    <dgm:pt modelId="{AD1BC2B5-72B3-E546-9588-E262018F00B9}" type="pres">
      <dgm:prSet presAssocID="{321FFBE6-2683-4FA3-84F3-806A8075DC36}" presName="node" presStyleLbl="node1" presStyleIdx="1" presStyleCnt="5">
        <dgm:presLayoutVars>
          <dgm:bulletEnabled val="1"/>
        </dgm:presLayoutVars>
      </dgm:prSet>
      <dgm:spPr/>
    </dgm:pt>
    <dgm:pt modelId="{0111EE38-F7AB-164B-AC5F-EC5BCBC44C5E}" type="pres">
      <dgm:prSet presAssocID="{F803C06F-314B-4B61-90E5-8716AC368A8D}" presName="sibTrans" presStyleCnt="0"/>
      <dgm:spPr/>
    </dgm:pt>
    <dgm:pt modelId="{EA3BAE1C-D92E-E54D-AF06-4602A941E349}" type="pres">
      <dgm:prSet presAssocID="{7B62F47C-4388-C84D-8746-F7633B1ECDD2}" presName="node" presStyleLbl="node1" presStyleIdx="2" presStyleCnt="5">
        <dgm:presLayoutVars>
          <dgm:bulletEnabled val="1"/>
        </dgm:presLayoutVars>
      </dgm:prSet>
      <dgm:spPr/>
    </dgm:pt>
    <dgm:pt modelId="{2AA4520C-8BA7-9F41-A39B-BCEC74662086}" type="pres">
      <dgm:prSet presAssocID="{4A13847B-D330-674A-B1DD-9AA5BC4AA4D5}" presName="sibTrans" presStyleCnt="0"/>
      <dgm:spPr/>
    </dgm:pt>
    <dgm:pt modelId="{7884518C-85E1-0746-A0D7-4959E2745DD5}" type="pres">
      <dgm:prSet presAssocID="{47F69393-31C4-4EA9-9880-53C049279B3B}" presName="node" presStyleLbl="node1" presStyleIdx="3" presStyleCnt="5">
        <dgm:presLayoutVars>
          <dgm:bulletEnabled val="1"/>
        </dgm:presLayoutVars>
      </dgm:prSet>
      <dgm:spPr/>
    </dgm:pt>
    <dgm:pt modelId="{D996F213-EDAE-B442-9889-F3902D201519}" type="pres">
      <dgm:prSet presAssocID="{E0B050D0-5E67-48FF-AF79-20540149190F}" presName="sibTrans" presStyleCnt="0"/>
      <dgm:spPr/>
    </dgm:pt>
    <dgm:pt modelId="{10857785-6B91-1742-9912-A68EE2E7DBD8}" type="pres">
      <dgm:prSet presAssocID="{A5FDDCF3-FAF5-D443-A163-B20208B21BE5}" presName="node" presStyleLbl="node1" presStyleIdx="4" presStyleCnt="5" custLinFactNeighborX="2600" custLinFactNeighborY="3083">
        <dgm:presLayoutVars>
          <dgm:bulletEnabled val="1"/>
        </dgm:presLayoutVars>
      </dgm:prSet>
      <dgm:spPr/>
    </dgm:pt>
  </dgm:ptLst>
  <dgm:cxnLst>
    <dgm:cxn modelId="{2BA77A1A-6C4B-DA4C-8BD7-CE76139BB6B1}" type="presOf" srcId="{7B62F47C-4388-C84D-8746-F7633B1ECDD2}" destId="{EA3BAE1C-D92E-E54D-AF06-4602A941E349}" srcOrd="0" destOrd="0" presId="urn:microsoft.com/office/officeart/2005/8/layout/default"/>
    <dgm:cxn modelId="{C3F9C126-76E3-CF43-8FFC-32B8C626344A}" srcId="{8C5CD5A1-AC5D-4725-A9D1-9D2BC2052190}" destId="{7B62F47C-4388-C84D-8746-F7633B1ECDD2}" srcOrd="2" destOrd="0" parTransId="{E7CF71B3-2A31-0043-B38A-48247670396B}" sibTransId="{4A13847B-D330-674A-B1DD-9AA5BC4AA4D5}"/>
    <dgm:cxn modelId="{8D57802B-6248-42B2-93F1-B3DBE19A1985}" srcId="{8C5CD5A1-AC5D-4725-A9D1-9D2BC2052190}" destId="{321FFBE6-2683-4FA3-84F3-806A8075DC36}" srcOrd="1" destOrd="0" parTransId="{EBD9B051-58BC-4E68-A28B-5D45EF2A4C41}" sibTransId="{F803C06F-314B-4B61-90E5-8716AC368A8D}"/>
    <dgm:cxn modelId="{4EEC0A68-5FBA-A141-AE35-01CEE2A1A8EC}" srcId="{8C5CD5A1-AC5D-4725-A9D1-9D2BC2052190}" destId="{145FEA97-140C-FC42-A903-9D3637766E09}" srcOrd="0" destOrd="0" parTransId="{E7D4EA79-D028-4D4D-8F17-A834F8868CE0}" sibTransId="{D5E69DAB-A20C-A64F-9C66-D14483BD4EBC}"/>
    <dgm:cxn modelId="{1E303976-E000-AB4E-94C0-0E4D26CBDCE7}" type="presOf" srcId="{321FFBE6-2683-4FA3-84F3-806A8075DC36}" destId="{AD1BC2B5-72B3-E546-9588-E262018F00B9}" srcOrd="0" destOrd="0" presId="urn:microsoft.com/office/officeart/2005/8/layout/default"/>
    <dgm:cxn modelId="{9A49E384-CD09-4881-93E9-5E5C0EFE7EB5}" srcId="{8C5CD5A1-AC5D-4725-A9D1-9D2BC2052190}" destId="{47F69393-31C4-4EA9-9880-53C049279B3B}" srcOrd="3" destOrd="0" parTransId="{76246A75-EB45-43AB-9DD2-41619FAD3357}" sibTransId="{E0B050D0-5E67-48FF-AF79-20540149190F}"/>
    <dgm:cxn modelId="{6F51BC8C-5772-0240-B974-56D9C320675D}" type="presOf" srcId="{47F69393-31C4-4EA9-9880-53C049279B3B}" destId="{7884518C-85E1-0746-A0D7-4959E2745DD5}" srcOrd="0" destOrd="0" presId="urn:microsoft.com/office/officeart/2005/8/layout/default"/>
    <dgm:cxn modelId="{ED2933BA-BAE8-0948-A031-6CA436FADD15}" srcId="{8C5CD5A1-AC5D-4725-A9D1-9D2BC2052190}" destId="{A5FDDCF3-FAF5-D443-A163-B20208B21BE5}" srcOrd="4" destOrd="0" parTransId="{C87E78E0-312C-2542-A94E-CC68EE75D2ED}" sibTransId="{D303F5B9-BFF1-F049-BC73-117213416672}"/>
    <dgm:cxn modelId="{90FA87CE-6F20-A44B-BA4C-E1AC5A91EF29}" type="presOf" srcId="{8C5CD5A1-AC5D-4725-A9D1-9D2BC2052190}" destId="{602018D8-2F76-E843-951B-BD431B8CA5C3}" srcOrd="0" destOrd="0" presId="urn:microsoft.com/office/officeart/2005/8/layout/default"/>
    <dgm:cxn modelId="{4AA307DB-860B-534C-A788-04929647545B}" type="presOf" srcId="{A5FDDCF3-FAF5-D443-A163-B20208B21BE5}" destId="{10857785-6B91-1742-9912-A68EE2E7DBD8}" srcOrd="0" destOrd="0" presId="urn:microsoft.com/office/officeart/2005/8/layout/default"/>
    <dgm:cxn modelId="{D5DD32F6-13D8-C447-A466-692291D94FF1}" type="presOf" srcId="{145FEA97-140C-FC42-A903-9D3637766E09}" destId="{1885073B-20A3-344C-BF17-12D7F135E017}" srcOrd="0" destOrd="0" presId="urn:microsoft.com/office/officeart/2005/8/layout/default"/>
    <dgm:cxn modelId="{436AFACB-EE84-0A4B-ACB6-996C1CCE7174}" type="presParOf" srcId="{602018D8-2F76-E843-951B-BD431B8CA5C3}" destId="{1885073B-20A3-344C-BF17-12D7F135E017}" srcOrd="0" destOrd="0" presId="urn:microsoft.com/office/officeart/2005/8/layout/default"/>
    <dgm:cxn modelId="{BE205E4E-AB10-E144-AAE9-ADD6B885D3CD}" type="presParOf" srcId="{602018D8-2F76-E843-951B-BD431B8CA5C3}" destId="{F9C69B47-2D3E-8245-BC5D-8FA24C6FBE9D}" srcOrd="1" destOrd="0" presId="urn:microsoft.com/office/officeart/2005/8/layout/default"/>
    <dgm:cxn modelId="{EE32EDF3-E65F-E745-82F4-A1B7DF41F0BC}" type="presParOf" srcId="{602018D8-2F76-E843-951B-BD431B8CA5C3}" destId="{AD1BC2B5-72B3-E546-9588-E262018F00B9}" srcOrd="2" destOrd="0" presId="urn:microsoft.com/office/officeart/2005/8/layout/default"/>
    <dgm:cxn modelId="{A865C407-37E4-C740-ABF6-36560330EC85}" type="presParOf" srcId="{602018D8-2F76-E843-951B-BD431B8CA5C3}" destId="{0111EE38-F7AB-164B-AC5F-EC5BCBC44C5E}" srcOrd="3" destOrd="0" presId="urn:microsoft.com/office/officeart/2005/8/layout/default"/>
    <dgm:cxn modelId="{C30D537A-3B8D-494A-B926-8B9E8396A7FD}" type="presParOf" srcId="{602018D8-2F76-E843-951B-BD431B8CA5C3}" destId="{EA3BAE1C-D92E-E54D-AF06-4602A941E349}" srcOrd="4" destOrd="0" presId="urn:microsoft.com/office/officeart/2005/8/layout/default"/>
    <dgm:cxn modelId="{0B8A035E-A1A0-D344-B815-EDBAB230BF38}" type="presParOf" srcId="{602018D8-2F76-E843-951B-BD431B8CA5C3}" destId="{2AA4520C-8BA7-9F41-A39B-BCEC74662086}" srcOrd="5" destOrd="0" presId="urn:microsoft.com/office/officeart/2005/8/layout/default"/>
    <dgm:cxn modelId="{A239E8DD-27A9-454F-909F-C11919246505}" type="presParOf" srcId="{602018D8-2F76-E843-951B-BD431B8CA5C3}" destId="{7884518C-85E1-0746-A0D7-4959E2745DD5}" srcOrd="6" destOrd="0" presId="urn:microsoft.com/office/officeart/2005/8/layout/default"/>
    <dgm:cxn modelId="{7B640F52-D4EA-CF44-8592-C6673B490FBD}" type="presParOf" srcId="{602018D8-2F76-E843-951B-BD431B8CA5C3}" destId="{D996F213-EDAE-B442-9889-F3902D201519}" srcOrd="7" destOrd="0" presId="urn:microsoft.com/office/officeart/2005/8/layout/default"/>
    <dgm:cxn modelId="{ACC5B99B-6F60-5748-97B9-5B5893EBAE44}" type="presParOf" srcId="{602018D8-2F76-E843-951B-BD431B8CA5C3}" destId="{10857785-6B91-1742-9912-A68EE2E7DBD8}"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99C0BB-9D49-4DE0-B07F-7993CE58FD6B}" type="doc">
      <dgm:prSet loTypeId="urn:microsoft.com/office/officeart/2005/8/layout/matrix2" loCatId="matrix" qsTypeId="urn:microsoft.com/office/officeart/2005/8/quickstyle/simple1" qsCatId="simple" csTypeId="urn:microsoft.com/office/officeart/2005/8/colors/colorful3" csCatId="colorful" phldr="1"/>
      <dgm:spPr/>
      <dgm:t>
        <a:bodyPr/>
        <a:lstStyle/>
        <a:p>
          <a:endParaRPr lang="en-US"/>
        </a:p>
      </dgm:t>
    </dgm:pt>
    <dgm:pt modelId="{58DBA4A3-C8E1-437A-B4B1-C2A4EE631D90}">
      <dgm:prSet/>
      <dgm:spPr/>
      <dgm:t>
        <a:bodyPr/>
        <a:lstStyle/>
        <a:p>
          <a:r>
            <a:rPr lang="en-US"/>
            <a:t>Forcing cesareans based on fetal monitoring</a:t>
          </a:r>
        </a:p>
      </dgm:t>
    </dgm:pt>
    <dgm:pt modelId="{F5552A9B-E5C2-47FA-96E6-077732685037}" type="parTrans" cxnId="{E9A97ED7-46ED-4948-955E-4370BF9520F2}">
      <dgm:prSet/>
      <dgm:spPr/>
      <dgm:t>
        <a:bodyPr/>
        <a:lstStyle/>
        <a:p>
          <a:endParaRPr lang="en-US"/>
        </a:p>
      </dgm:t>
    </dgm:pt>
    <dgm:pt modelId="{B885882A-923F-4668-ABBD-46C25FAC3654}" type="sibTrans" cxnId="{E9A97ED7-46ED-4948-955E-4370BF9520F2}">
      <dgm:prSet/>
      <dgm:spPr/>
      <dgm:t>
        <a:bodyPr/>
        <a:lstStyle/>
        <a:p>
          <a:endParaRPr lang="en-US"/>
        </a:p>
      </dgm:t>
    </dgm:pt>
    <dgm:pt modelId="{83083BAE-9335-4A95-9C53-63FFC22A0CAC}">
      <dgm:prSet/>
      <dgm:spPr/>
      <dgm:t>
        <a:bodyPr/>
        <a:lstStyle/>
        <a:p>
          <a:r>
            <a:rPr lang="en-US"/>
            <a:t>Often affecting poor women of color</a:t>
          </a:r>
        </a:p>
      </dgm:t>
    </dgm:pt>
    <dgm:pt modelId="{E5111ACD-D02E-4A3B-B314-B14DDC35AB4E}" type="parTrans" cxnId="{60E52301-42CF-4CE6-82AE-5E93697B8BC6}">
      <dgm:prSet/>
      <dgm:spPr/>
      <dgm:t>
        <a:bodyPr/>
        <a:lstStyle/>
        <a:p>
          <a:endParaRPr lang="en-US"/>
        </a:p>
      </dgm:t>
    </dgm:pt>
    <dgm:pt modelId="{40866A1B-6FB5-4005-9BD9-916BDDF149A3}" type="sibTrans" cxnId="{60E52301-42CF-4CE6-82AE-5E93697B8BC6}">
      <dgm:prSet/>
      <dgm:spPr/>
      <dgm:t>
        <a:bodyPr/>
        <a:lstStyle/>
        <a:p>
          <a:endParaRPr lang="en-US"/>
        </a:p>
      </dgm:t>
    </dgm:pt>
    <dgm:pt modelId="{B6A20B25-1D84-4C49-8D60-F103593286B5}">
      <dgm:prSet/>
      <dgm:spPr/>
      <dgm:t>
        <a:bodyPr/>
        <a:lstStyle/>
        <a:p>
          <a:r>
            <a:rPr lang="en-US" dirty="0"/>
            <a:t>Often later shown unnecessary</a:t>
          </a:r>
        </a:p>
      </dgm:t>
    </dgm:pt>
    <dgm:pt modelId="{6537ADA9-1998-4182-B2A8-7EF7D248C874}" type="parTrans" cxnId="{9041B75D-6F7D-4EB7-A9E5-85B410E9986C}">
      <dgm:prSet/>
      <dgm:spPr/>
      <dgm:t>
        <a:bodyPr/>
        <a:lstStyle/>
        <a:p>
          <a:endParaRPr lang="en-US"/>
        </a:p>
      </dgm:t>
    </dgm:pt>
    <dgm:pt modelId="{828B4428-7E14-4625-AF74-7A6BCE06027A}" type="sibTrans" cxnId="{9041B75D-6F7D-4EB7-A9E5-85B410E9986C}">
      <dgm:prSet/>
      <dgm:spPr/>
      <dgm:t>
        <a:bodyPr/>
        <a:lstStyle/>
        <a:p>
          <a:endParaRPr lang="en-US"/>
        </a:p>
      </dgm:t>
    </dgm:pt>
    <dgm:pt modelId="{3A4AEEE8-3BD1-4999-BE37-17AE27D13AAB}">
      <dgm:prSet/>
      <dgm:spPr/>
      <dgm:t>
        <a:bodyPr/>
        <a:lstStyle/>
        <a:p>
          <a:r>
            <a:rPr lang="en-US"/>
            <a:t>Forcing cesarean when treating pregnant woman harms fetus</a:t>
          </a:r>
        </a:p>
      </dgm:t>
    </dgm:pt>
    <dgm:pt modelId="{18DD2575-7F41-4ED9-9589-3CC26913E9AB}" type="parTrans" cxnId="{47D2ACDC-C080-4E40-9C0C-4E256B3AB9E8}">
      <dgm:prSet/>
      <dgm:spPr/>
      <dgm:t>
        <a:bodyPr/>
        <a:lstStyle/>
        <a:p>
          <a:endParaRPr lang="en-US"/>
        </a:p>
      </dgm:t>
    </dgm:pt>
    <dgm:pt modelId="{67863C9C-88E9-4D7C-9B2F-C7BB0246D78E}" type="sibTrans" cxnId="{47D2ACDC-C080-4E40-9C0C-4E256B3AB9E8}">
      <dgm:prSet/>
      <dgm:spPr/>
      <dgm:t>
        <a:bodyPr/>
        <a:lstStyle/>
        <a:p>
          <a:endParaRPr lang="en-US"/>
        </a:p>
      </dgm:t>
    </dgm:pt>
    <dgm:pt modelId="{C3BB78D5-3E59-4D92-9ED0-6994E4397026}">
      <dgm:prSet/>
      <dgm:spPr/>
      <dgm:t>
        <a:bodyPr/>
        <a:lstStyle/>
        <a:p>
          <a:r>
            <a:rPr lang="en-US"/>
            <a:t>Angela Carder case</a:t>
          </a:r>
        </a:p>
      </dgm:t>
    </dgm:pt>
    <dgm:pt modelId="{A48A2F74-71D9-4F60-B1E6-FEE1B0D018AF}" type="parTrans" cxnId="{9F46C6E2-AE50-4225-85C9-6EA4CAB03A0E}">
      <dgm:prSet/>
      <dgm:spPr/>
      <dgm:t>
        <a:bodyPr/>
        <a:lstStyle/>
        <a:p>
          <a:endParaRPr lang="en-US"/>
        </a:p>
      </dgm:t>
    </dgm:pt>
    <dgm:pt modelId="{E0D1B24D-13AB-40EA-9557-AFD0F15A26A1}" type="sibTrans" cxnId="{9F46C6E2-AE50-4225-85C9-6EA4CAB03A0E}">
      <dgm:prSet/>
      <dgm:spPr/>
      <dgm:t>
        <a:bodyPr/>
        <a:lstStyle/>
        <a:p>
          <a:endParaRPr lang="en-US"/>
        </a:p>
      </dgm:t>
    </dgm:pt>
    <dgm:pt modelId="{6119D13A-27DC-4933-A78B-F0671D9CAAE2}">
      <dgm:prSet/>
      <dgm:spPr/>
      <dgm:t>
        <a:bodyPr/>
        <a:lstStyle/>
        <a:p>
          <a:r>
            <a:rPr lang="en-US"/>
            <a:t>Later shown futile</a:t>
          </a:r>
        </a:p>
      </dgm:t>
    </dgm:pt>
    <dgm:pt modelId="{63453676-8523-451C-BF58-689627B6EF6A}" type="parTrans" cxnId="{74ACE778-929A-4808-B4A5-9E55BE924113}">
      <dgm:prSet/>
      <dgm:spPr/>
      <dgm:t>
        <a:bodyPr/>
        <a:lstStyle/>
        <a:p>
          <a:endParaRPr lang="en-US"/>
        </a:p>
      </dgm:t>
    </dgm:pt>
    <dgm:pt modelId="{7C903DE0-3FE6-42BD-BCD4-9D3EDA18653D}" type="sibTrans" cxnId="{74ACE778-929A-4808-B4A5-9E55BE924113}">
      <dgm:prSet/>
      <dgm:spPr/>
      <dgm:t>
        <a:bodyPr/>
        <a:lstStyle/>
        <a:p>
          <a:endParaRPr lang="en-US"/>
        </a:p>
      </dgm:t>
    </dgm:pt>
    <dgm:pt modelId="{D871BF58-E117-42E0-BCEB-EFE517F5DD3E}">
      <dgm:prSet/>
      <dgm:spPr/>
      <dgm:t>
        <a:bodyPr/>
        <a:lstStyle/>
        <a:p>
          <a:r>
            <a:rPr lang="en-US" dirty="0"/>
            <a:t>Criminalizing miscarriage or “harm” to a fetus</a:t>
          </a:r>
        </a:p>
      </dgm:t>
    </dgm:pt>
    <dgm:pt modelId="{3EE7B9EE-F795-4E97-9D20-D25CAA473FDF}" type="parTrans" cxnId="{E23FABAF-F511-4B89-A5FA-C693E9FA306E}">
      <dgm:prSet/>
      <dgm:spPr/>
      <dgm:t>
        <a:bodyPr/>
        <a:lstStyle/>
        <a:p>
          <a:endParaRPr lang="en-US"/>
        </a:p>
      </dgm:t>
    </dgm:pt>
    <dgm:pt modelId="{845D2265-D7D7-4AD4-80C0-9782D20FA242}" type="sibTrans" cxnId="{E23FABAF-F511-4B89-A5FA-C693E9FA306E}">
      <dgm:prSet/>
      <dgm:spPr/>
      <dgm:t>
        <a:bodyPr/>
        <a:lstStyle/>
        <a:p>
          <a:endParaRPr lang="en-US"/>
        </a:p>
      </dgm:t>
    </dgm:pt>
    <dgm:pt modelId="{225B2619-6B4F-4E7A-8763-6C316B3EDD66}">
      <dgm:prSet/>
      <dgm:spPr/>
      <dgm:t>
        <a:bodyPr/>
        <a:lstStyle/>
        <a:p>
          <a:r>
            <a:rPr lang="en-US" dirty="0"/>
            <a:t>So, do “fetal containers” have duties that others do not?</a:t>
          </a:r>
        </a:p>
      </dgm:t>
    </dgm:pt>
    <dgm:pt modelId="{CAD1D323-1510-408C-B22B-0A74B1D97B3F}" type="parTrans" cxnId="{CD0EEFC0-1500-4C49-8F33-279C8F0353C6}">
      <dgm:prSet/>
      <dgm:spPr/>
      <dgm:t>
        <a:bodyPr/>
        <a:lstStyle/>
        <a:p>
          <a:endParaRPr lang="en-US"/>
        </a:p>
      </dgm:t>
    </dgm:pt>
    <dgm:pt modelId="{EB108782-2B25-4567-89DC-BB7FA1484F3D}" type="sibTrans" cxnId="{CD0EEFC0-1500-4C49-8F33-279C8F0353C6}">
      <dgm:prSet/>
      <dgm:spPr/>
      <dgm:t>
        <a:bodyPr/>
        <a:lstStyle/>
        <a:p>
          <a:endParaRPr lang="en-US"/>
        </a:p>
      </dgm:t>
    </dgm:pt>
    <dgm:pt modelId="{3AD32226-9487-8647-B874-78DD23B43AA7}" type="pres">
      <dgm:prSet presAssocID="{5B99C0BB-9D49-4DE0-B07F-7993CE58FD6B}" presName="matrix" presStyleCnt="0">
        <dgm:presLayoutVars>
          <dgm:chMax val="1"/>
          <dgm:dir/>
          <dgm:resizeHandles val="exact"/>
        </dgm:presLayoutVars>
      </dgm:prSet>
      <dgm:spPr/>
    </dgm:pt>
    <dgm:pt modelId="{70EA9E10-8C14-A54A-B83D-F1BD7DBF8734}" type="pres">
      <dgm:prSet presAssocID="{5B99C0BB-9D49-4DE0-B07F-7993CE58FD6B}" presName="axisShape" presStyleLbl="bgShp" presStyleIdx="0" presStyleCnt="1"/>
      <dgm:spPr/>
    </dgm:pt>
    <dgm:pt modelId="{6FF2DADD-5B67-BE4D-AB56-278D9F766FEC}" type="pres">
      <dgm:prSet presAssocID="{5B99C0BB-9D49-4DE0-B07F-7993CE58FD6B}" presName="rect1" presStyleLbl="node1" presStyleIdx="0" presStyleCnt="4">
        <dgm:presLayoutVars>
          <dgm:chMax val="0"/>
          <dgm:chPref val="0"/>
          <dgm:bulletEnabled val="1"/>
        </dgm:presLayoutVars>
      </dgm:prSet>
      <dgm:spPr/>
    </dgm:pt>
    <dgm:pt modelId="{CD1A20CD-627E-8642-9C02-EAEE21A724E4}" type="pres">
      <dgm:prSet presAssocID="{5B99C0BB-9D49-4DE0-B07F-7993CE58FD6B}" presName="rect2" presStyleLbl="node1" presStyleIdx="1" presStyleCnt="4">
        <dgm:presLayoutVars>
          <dgm:chMax val="0"/>
          <dgm:chPref val="0"/>
          <dgm:bulletEnabled val="1"/>
        </dgm:presLayoutVars>
      </dgm:prSet>
      <dgm:spPr/>
    </dgm:pt>
    <dgm:pt modelId="{ECAE1DBA-8471-6648-B2E1-C4CB65CFB759}" type="pres">
      <dgm:prSet presAssocID="{5B99C0BB-9D49-4DE0-B07F-7993CE58FD6B}" presName="rect3" presStyleLbl="node1" presStyleIdx="2" presStyleCnt="4">
        <dgm:presLayoutVars>
          <dgm:chMax val="0"/>
          <dgm:chPref val="0"/>
          <dgm:bulletEnabled val="1"/>
        </dgm:presLayoutVars>
      </dgm:prSet>
      <dgm:spPr/>
    </dgm:pt>
    <dgm:pt modelId="{B90E9314-C88E-864B-B90C-87AD1D5C1338}" type="pres">
      <dgm:prSet presAssocID="{5B99C0BB-9D49-4DE0-B07F-7993CE58FD6B}" presName="rect4" presStyleLbl="node1" presStyleIdx="3" presStyleCnt="4">
        <dgm:presLayoutVars>
          <dgm:chMax val="0"/>
          <dgm:chPref val="0"/>
          <dgm:bulletEnabled val="1"/>
        </dgm:presLayoutVars>
      </dgm:prSet>
      <dgm:spPr/>
    </dgm:pt>
  </dgm:ptLst>
  <dgm:cxnLst>
    <dgm:cxn modelId="{60E52301-42CF-4CE6-82AE-5E93697B8BC6}" srcId="{58DBA4A3-C8E1-437A-B4B1-C2A4EE631D90}" destId="{83083BAE-9335-4A95-9C53-63FFC22A0CAC}" srcOrd="0" destOrd="0" parTransId="{E5111ACD-D02E-4A3B-B314-B14DDC35AB4E}" sibTransId="{40866A1B-6FB5-4005-9BD9-916BDDF149A3}"/>
    <dgm:cxn modelId="{C2460707-D0D9-944A-B933-42730B023F7D}" type="presOf" srcId="{58DBA4A3-C8E1-437A-B4B1-C2A4EE631D90}" destId="{6FF2DADD-5B67-BE4D-AB56-278D9F766FEC}" srcOrd="0" destOrd="0" presId="urn:microsoft.com/office/officeart/2005/8/layout/matrix2"/>
    <dgm:cxn modelId="{6CFF3D14-35D1-2547-BEAA-F9B04C1FA603}" type="presOf" srcId="{3A4AEEE8-3BD1-4999-BE37-17AE27D13AAB}" destId="{CD1A20CD-627E-8642-9C02-EAEE21A724E4}" srcOrd="0" destOrd="0" presId="urn:microsoft.com/office/officeart/2005/8/layout/matrix2"/>
    <dgm:cxn modelId="{F8927718-A1AA-1C46-AF06-1D96CB945DEA}" type="presOf" srcId="{C3BB78D5-3E59-4D92-9ED0-6994E4397026}" destId="{CD1A20CD-627E-8642-9C02-EAEE21A724E4}" srcOrd="0" destOrd="1" presId="urn:microsoft.com/office/officeart/2005/8/layout/matrix2"/>
    <dgm:cxn modelId="{9747FA34-EBF7-E847-B25A-EABABB8C096A}" type="presOf" srcId="{B6A20B25-1D84-4C49-8D60-F103593286B5}" destId="{6FF2DADD-5B67-BE4D-AB56-278D9F766FEC}" srcOrd="0" destOrd="2" presId="urn:microsoft.com/office/officeart/2005/8/layout/matrix2"/>
    <dgm:cxn modelId="{F2B0D135-12F0-994F-9A1F-742583EBA7EA}" type="presOf" srcId="{5B99C0BB-9D49-4DE0-B07F-7993CE58FD6B}" destId="{3AD32226-9487-8647-B874-78DD23B43AA7}" srcOrd="0" destOrd="0" presId="urn:microsoft.com/office/officeart/2005/8/layout/matrix2"/>
    <dgm:cxn modelId="{D9CBAB48-4C28-EE48-A97A-3A9F782470B4}" type="presOf" srcId="{6119D13A-27DC-4933-A78B-F0671D9CAAE2}" destId="{CD1A20CD-627E-8642-9C02-EAEE21A724E4}" srcOrd="0" destOrd="2" presId="urn:microsoft.com/office/officeart/2005/8/layout/matrix2"/>
    <dgm:cxn modelId="{9041B75D-6F7D-4EB7-A9E5-85B410E9986C}" srcId="{58DBA4A3-C8E1-437A-B4B1-C2A4EE631D90}" destId="{B6A20B25-1D84-4C49-8D60-F103593286B5}" srcOrd="1" destOrd="0" parTransId="{6537ADA9-1998-4182-B2A8-7EF7D248C874}" sibTransId="{828B4428-7E14-4625-AF74-7A6BCE06027A}"/>
    <dgm:cxn modelId="{74ACE778-929A-4808-B4A5-9E55BE924113}" srcId="{3A4AEEE8-3BD1-4999-BE37-17AE27D13AAB}" destId="{6119D13A-27DC-4933-A78B-F0671D9CAAE2}" srcOrd="1" destOrd="0" parTransId="{63453676-8523-451C-BF58-689627B6EF6A}" sibTransId="{7C903DE0-3FE6-42BD-BCD4-9D3EDA18653D}"/>
    <dgm:cxn modelId="{E23FABAF-F511-4B89-A5FA-C693E9FA306E}" srcId="{5B99C0BB-9D49-4DE0-B07F-7993CE58FD6B}" destId="{D871BF58-E117-42E0-BCEB-EFE517F5DD3E}" srcOrd="2" destOrd="0" parTransId="{3EE7B9EE-F795-4E97-9D20-D25CAA473FDF}" sibTransId="{845D2265-D7D7-4AD4-80C0-9782D20FA242}"/>
    <dgm:cxn modelId="{CD0EEFC0-1500-4C49-8F33-279C8F0353C6}" srcId="{5B99C0BB-9D49-4DE0-B07F-7993CE58FD6B}" destId="{225B2619-6B4F-4E7A-8763-6C316B3EDD66}" srcOrd="3" destOrd="0" parTransId="{CAD1D323-1510-408C-B22B-0A74B1D97B3F}" sibTransId="{EB108782-2B25-4567-89DC-BB7FA1484F3D}"/>
    <dgm:cxn modelId="{E9A97ED7-46ED-4948-955E-4370BF9520F2}" srcId="{5B99C0BB-9D49-4DE0-B07F-7993CE58FD6B}" destId="{58DBA4A3-C8E1-437A-B4B1-C2A4EE631D90}" srcOrd="0" destOrd="0" parTransId="{F5552A9B-E5C2-47FA-96E6-077732685037}" sibTransId="{B885882A-923F-4668-ABBD-46C25FAC3654}"/>
    <dgm:cxn modelId="{47D2ACDC-C080-4E40-9C0C-4E256B3AB9E8}" srcId="{5B99C0BB-9D49-4DE0-B07F-7993CE58FD6B}" destId="{3A4AEEE8-3BD1-4999-BE37-17AE27D13AAB}" srcOrd="1" destOrd="0" parTransId="{18DD2575-7F41-4ED9-9589-3CC26913E9AB}" sibTransId="{67863C9C-88E9-4D7C-9B2F-C7BB0246D78E}"/>
    <dgm:cxn modelId="{7A8AF6E0-1FCD-4C42-9B69-D5747AD829CF}" type="presOf" srcId="{D871BF58-E117-42E0-BCEB-EFE517F5DD3E}" destId="{ECAE1DBA-8471-6648-B2E1-C4CB65CFB759}" srcOrd="0" destOrd="0" presId="urn:microsoft.com/office/officeart/2005/8/layout/matrix2"/>
    <dgm:cxn modelId="{9F46C6E2-AE50-4225-85C9-6EA4CAB03A0E}" srcId="{3A4AEEE8-3BD1-4999-BE37-17AE27D13AAB}" destId="{C3BB78D5-3E59-4D92-9ED0-6994E4397026}" srcOrd="0" destOrd="0" parTransId="{A48A2F74-71D9-4F60-B1E6-FEE1B0D018AF}" sibTransId="{E0D1B24D-13AB-40EA-9557-AFD0F15A26A1}"/>
    <dgm:cxn modelId="{6693C5E8-5637-C140-BC5C-B5C4A5215BBA}" type="presOf" srcId="{225B2619-6B4F-4E7A-8763-6C316B3EDD66}" destId="{B90E9314-C88E-864B-B90C-87AD1D5C1338}" srcOrd="0" destOrd="0" presId="urn:microsoft.com/office/officeart/2005/8/layout/matrix2"/>
    <dgm:cxn modelId="{547D3EEC-C486-A040-BF49-0940F1353674}" type="presOf" srcId="{83083BAE-9335-4A95-9C53-63FFC22A0CAC}" destId="{6FF2DADD-5B67-BE4D-AB56-278D9F766FEC}" srcOrd="0" destOrd="1" presId="urn:microsoft.com/office/officeart/2005/8/layout/matrix2"/>
    <dgm:cxn modelId="{257B386C-53E1-514F-910A-27104B637686}" type="presParOf" srcId="{3AD32226-9487-8647-B874-78DD23B43AA7}" destId="{70EA9E10-8C14-A54A-B83D-F1BD7DBF8734}" srcOrd="0" destOrd="0" presId="urn:microsoft.com/office/officeart/2005/8/layout/matrix2"/>
    <dgm:cxn modelId="{A64034F6-E678-1749-B250-ED389901A47F}" type="presParOf" srcId="{3AD32226-9487-8647-B874-78DD23B43AA7}" destId="{6FF2DADD-5B67-BE4D-AB56-278D9F766FEC}" srcOrd="1" destOrd="0" presId="urn:microsoft.com/office/officeart/2005/8/layout/matrix2"/>
    <dgm:cxn modelId="{B9D124F2-C31C-2846-A467-C181D8B473E2}" type="presParOf" srcId="{3AD32226-9487-8647-B874-78DD23B43AA7}" destId="{CD1A20CD-627E-8642-9C02-EAEE21A724E4}" srcOrd="2" destOrd="0" presId="urn:microsoft.com/office/officeart/2005/8/layout/matrix2"/>
    <dgm:cxn modelId="{42542D06-3175-BE48-A980-8DADA32F5D1B}" type="presParOf" srcId="{3AD32226-9487-8647-B874-78DD23B43AA7}" destId="{ECAE1DBA-8471-6648-B2E1-C4CB65CFB759}" srcOrd="3" destOrd="0" presId="urn:microsoft.com/office/officeart/2005/8/layout/matrix2"/>
    <dgm:cxn modelId="{2E2076F1-B217-8A4C-94A7-D00A1717CC1F}" type="presParOf" srcId="{3AD32226-9487-8647-B874-78DD23B43AA7}" destId="{B90E9314-C88E-864B-B90C-87AD1D5C1338}"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3E4690-D38E-4B6E-8489-D7E4B269E4B8}"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FA0747BF-8549-40F5-A86F-D99EE9AB64D1}">
      <dgm:prSet/>
      <dgm:spPr/>
      <dgm:t>
        <a:bodyPr/>
        <a:lstStyle/>
        <a:p>
          <a:r>
            <a:rPr lang="en-US"/>
            <a:t>After </a:t>
          </a:r>
          <a:r>
            <a:rPr lang="en-US" i="1"/>
            <a:t>Dobbs</a:t>
          </a:r>
          <a:r>
            <a:rPr lang="en-US"/>
            <a:t>, prioritizing the fetus became clear and obvious</a:t>
          </a:r>
        </a:p>
      </dgm:t>
    </dgm:pt>
    <dgm:pt modelId="{2B774E59-4038-4BB6-BC66-02C8B341A592}" type="parTrans" cxnId="{74E38838-4F29-4B96-A940-6E6E1242182D}">
      <dgm:prSet/>
      <dgm:spPr/>
      <dgm:t>
        <a:bodyPr/>
        <a:lstStyle/>
        <a:p>
          <a:endParaRPr lang="en-US"/>
        </a:p>
      </dgm:t>
    </dgm:pt>
    <dgm:pt modelId="{DE455D9E-5802-4ED0-A039-598FD2F83F5D}" type="sibTrans" cxnId="{74E38838-4F29-4B96-A940-6E6E1242182D}">
      <dgm:prSet/>
      <dgm:spPr/>
      <dgm:t>
        <a:bodyPr/>
        <a:lstStyle/>
        <a:p>
          <a:endParaRPr lang="en-US"/>
        </a:p>
      </dgm:t>
    </dgm:pt>
    <dgm:pt modelId="{51EDF494-8459-4342-A9FD-D0EC3111B808}">
      <dgm:prSet/>
      <dgm:spPr/>
      <dgm:t>
        <a:bodyPr/>
        <a:lstStyle/>
        <a:p>
          <a:r>
            <a:rPr lang="en-US"/>
            <a:t>Reluctance of hospitals, practices, and providers to treat in ways that threaten fetus until pregnant woman’s death without intervention appears certain</a:t>
          </a:r>
        </a:p>
      </dgm:t>
    </dgm:pt>
    <dgm:pt modelId="{E856C15B-286F-4C85-9713-EE6B4BD4170C}" type="parTrans" cxnId="{71482A12-8D08-4C0A-812D-754D9049CB85}">
      <dgm:prSet/>
      <dgm:spPr/>
      <dgm:t>
        <a:bodyPr/>
        <a:lstStyle/>
        <a:p>
          <a:endParaRPr lang="en-US"/>
        </a:p>
      </dgm:t>
    </dgm:pt>
    <dgm:pt modelId="{BC521312-04CE-43EB-B9C7-98A91DF8F12C}" type="sibTrans" cxnId="{71482A12-8D08-4C0A-812D-754D9049CB85}">
      <dgm:prSet/>
      <dgm:spPr/>
      <dgm:t>
        <a:bodyPr/>
        <a:lstStyle/>
        <a:p>
          <a:endParaRPr lang="en-US"/>
        </a:p>
      </dgm:t>
    </dgm:pt>
    <dgm:pt modelId="{25664B1B-13E9-4564-9658-5B7F401218F6}">
      <dgm:prSet/>
      <dgm:spPr/>
      <dgm:t>
        <a:bodyPr/>
        <a:lstStyle/>
        <a:p>
          <a:r>
            <a:rPr lang="en-US"/>
            <a:t>Taken together, and with the long view, it’s plain: personhood of fetuses outweighs that of pregnant women</a:t>
          </a:r>
        </a:p>
      </dgm:t>
    </dgm:pt>
    <dgm:pt modelId="{E32D2FA5-9FB7-4993-B56A-9FC2FC99877F}" type="parTrans" cxnId="{3DF69672-5A2B-4DAF-85C9-73DE6EF0A64B}">
      <dgm:prSet/>
      <dgm:spPr/>
      <dgm:t>
        <a:bodyPr/>
        <a:lstStyle/>
        <a:p>
          <a:endParaRPr lang="en-US"/>
        </a:p>
      </dgm:t>
    </dgm:pt>
    <dgm:pt modelId="{3AD11654-BF92-4386-97B7-AA37D73B13B2}" type="sibTrans" cxnId="{3DF69672-5A2B-4DAF-85C9-73DE6EF0A64B}">
      <dgm:prSet/>
      <dgm:spPr/>
      <dgm:t>
        <a:bodyPr/>
        <a:lstStyle/>
        <a:p>
          <a:endParaRPr lang="en-US"/>
        </a:p>
      </dgm:t>
    </dgm:pt>
    <dgm:pt modelId="{64977257-8BEC-534B-9B5F-F7BBBC3B1626}" type="pres">
      <dgm:prSet presAssocID="{5C3E4690-D38E-4B6E-8489-D7E4B269E4B8}" presName="linear" presStyleCnt="0">
        <dgm:presLayoutVars>
          <dgm:animLvl val="lvl"/>
          <dgm:resizeHandles val="exact"/>
        </dgm:presLayoutVars>
      </dgm:prSet>
      <dgm:spPr/>
    </dgm:pt>
    <dgm:pt modelId="{E4AE8173-195C-3447-A48F-C215B3ACBFC7}" type="pres">
      <dgm:prSet presAssocID="{FA0747BF-8549-40F5-A86F-D99EE9AB64D1}" presName="parentText" presStyleLbl="node1" presStyleIdx="0" presStyleCnt="3">
        <dgm:presLayoutVars>
          <dgm:chMax val="0"/>
          <dgm:bulletEnabled val="1"/>
        </dgm:presLayoutVars>
      </dgm:prSet>
      <dgm:spPr/>
    </dgm:pt>
    <dgm:pt modelId="{3948544D-AD67-754B-9EB9-EB5C0D5146EB}" type="pres">
      <dgm:prSet presAssocID="{DE455D9E-5802-4ED0-A039-598FD2F83F5D}" presName="spacer" presStyleCnt="0"/>
      <dgm:spPr/>
    </dgm:pt>
    <dgm:pt modelId="{15C7DC09-C765-8C42-B7F3-D69193B1E1A5}" type="pres">
      <dgm:prSet presAssocID="{51EDF494-8459-4342-A9FD-D0EC3111B808}" presName="parentText" presStyleLbl="node1" presStyleIdx="1" presStyleCnt="3">
        <dgm:presLayoutVars>
          <dgm:chMax val="0"/>
          <dgm:bulletEnabled val="1"/>
        </dgm:presLayoutVars>
      </dgm:prSet>
      <dgm:spPr/>
    </dgm:pt>
    <dgm:pt modelId="{D3B69AC6-4C4A-1A4D-BF43-2DDDE80658E7}" type="pres">
      <dgm:prSet presAssocID="{BC521312-04CE-43EB-B9C7-98A91DF8F12C}" presName="spacer" presStyleCnt="0"/>
      <dgm:spPr/>
    </dgm:pt>
    <dgm:pt modelId="{72F0EAD0-4381-5045-AF3E-D3B3EB27CAF7}" type="pres">
      <dgm:prSet presAssocID="{25664B1B-13E9-4564-9658-5B7F401218F6}" presName="parentText" presStyleLbl="node1" presStyleIdx="2" presStyleCnt="3">
        <dgm:presLayoutVars>
          <dgm:chMax val="0"/>
          <dgm:bulletEnabled val="1"/>
        </dgm:presLayoutVars>
      </dgm:prSet>
      <dgm:spPr/>
    </dgm:pt>
  </dgm:ptLst>
  <dgm:cxnLst>
    <dgm:cxn modelId="{71482A12-8D08-4C0A-812D-754D9049CB85}" srcId="{5C3E4690-D38E-4B6E-8489-D7E4B269E4B8}" destId="{51EDF494-8459-4342-A9FD-D0EC3111B808}" srcOrd="1" destOrd="0" parTransId="{E856C15B-286F-4C85-9713-EE6B4BD4170C}" sibTransId="{BC521312-04CE-43EB-B9C7-98A91DF8F12C}"/>
    <dgm:cxn modelId="{74E38838-4F29-4B96-A940-6E6E1242182D}" srcId="{5C3E4690-D38E-4B6E-8489-D7E4B269E4B8}" destId="{FA0747BF-8549-40F5-A86F-D99EE9AB64D1}" srcOrd="0" destOrd="0" parTransId="{2B774E59-4038-4BB6-BC66-02C8B341A592}" sibTransId="{DE455D9E-5802-4ED0-A039-598FD2F83F5D}"/>
    <dgm:cxn modelId="{6A22535A-9FB7-6548-9BA1-F013D9054B34}" type="presOf" srcId="{5C3E4690-D38E-4B6E-8489-D7E4B269E4B8}" destId="{64977257-8BEC-534B-9B5F-F7BBBC3B1626}" srcOrd="0" destOrd="0" presId="urn:microsoft.com/office/officeart/2005/8/layout/vList2"/>
    <dgm:cxn modelId="{3DF69672-5A2B-4DAF-85C9-73DE6EF0A64B}" srcId="{5C3E4690-D38E-4B6E-8489-D7E4B269E4B8}" destId="{25664B1B-13E9-4564-9658-5B7F401218F6}" srcOrd="2" destOrd="0" parTransId="{E32D2FA5-9FB7-4993-B56A-9FC2FC99877F}" sibTransId="{3AD11654-BF92-4386-97B7-AA37D73B13B2}"/>
    <dgm:cxn modelId="{73BD208A-14DC-D449-BA1D-525A313B2DCC}" type="presOf" srcId="{25664B1B-13E9-4564-9658-5B7F401218F6}" destId="{72F0EAD0-4381-5045-AF3E-D3B3EB27CAF7}" srcOrd="0" destOrd="0" presId="urn:microsoft.com/office/officeart/2005/8/layout/vList2"/>
    <dgm:cxn modelId="{600C9DB0-2995-794F-A2A8-C3A44FCC51D4}" type="presOf" srcId="{51EDF494-8459-4342-A9FD-D0EC3111B808}" destId="{15C7DC09-C765-8C42-B7F3-D69193B1E1A5}" srcOrd="0" destOrd="0" presId="urn:microsoft.com/office/officeart/2005/8/layout/vList2"/>
    <dgm:cxn modelId="{F51477C7-A1C8-DF4D-81D5-A209DAF4B9CD}" type="presOf" srcId="{FA0747BF-8549-40F5-A86F-D99EE9AB64D1}" destId="{E4AE8173-195C-3447-A48F-C215B3ACBFC7}" srcOrd="0" destOrd="0" presId="urn:microsoft.com/office/officeart/2005/8/layout/vList2"/>
    <dgm:cxn modelId="{944C30F7-2A86-704D-AF6F-C851A8B23046}" type="presParOf" srcId="{64977257-8BEC-534B-9B5F-F7BBBC3B1626}" destId="{E4AE8173-195C-3447-A48F-C215B3ACBFC7}" srcOrd="0" destOrd="0" presId="urn:microsoft.com/office/officeart/2005/8/layout/vList2"/>
    <dgm:cxn modelId="{1729973D-8695-2445-BF6A-F820ED8BF474}" type="presParOf" srcId="{64977257-8BEC-534B-9B5F-F7BBBC3B1626}" destId="{3948544D-AD67-754B-9EB9-EB5C0D5146EB}" srcOrd="1" destOrd="0" presId="urn:microsoft.com/office/officeart/2005/8/layout/vList2"/>
    <dgm:cxn modelId="{BA9D01DD-FBD4-1540-B099-6B28C6F63371}" type="presParOf" srcId="{64977257-8BEC-534B-9B5F-F7BBBC3B1626}" destId="{15C7DC09-C765-8C42-B7F3-D69193B1E1A5}" srcOrd="2" destOrd="0" presId="urn:microsoft.com/office/officeart/2005/8/layout/vList2"/>
    <dgm:cxn modelId="{7DE501DD-115C-FF4D-8472-75FB1E0DA34B}" type="presParOf" srcId="{64977257-8BEC-534B-9B5F-F7BBBC3B1626}" destId="{D3B69AC6-4C4A-1A4D-BF43-2DDDE80658E7}" srcOrd="3" destOrd="0" presId="urn:microsoft.com/office/officeart/2005/8/layout/vList2"/>
    <dgm:cxn modelId="{6EE837C0-42D2-5940-985E-D5F39890853E}" type="presParOf" srcId="{64977257-8BEC-534B-9B5F-F7BBBC3B1626}" destId="{72F0EAD0-4381-5045-AF3E-D3B3EB27CAF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445384-6843-4FA5-A2F7-DC8B04C642B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057594A-B30F-4A87-98A5-D14A3EFC47BF}">
      <dgm:prSet/>
      <dgm:spPr/>
      <dgm:t>
        <a:bodyPr/>
        <a:lstStyle/>
        <a:p>
          <a:r>
            <a:rPr lang="en-US" dirty="0"/>
            <a:t>(1) State constitutional amendments granting an inalienable right to life from the moment of fertilization or conception.</a:t>
          </a:r>
        </a:p>
      </dgm:t>
    </dgm:pt>
    <dgm:pt modelId="{6F0128B0-C813-4679-8F3C-1E55A51E56B4}" type="parTrans" cxnId="{0781695A-24BF-468F-8349-7F34FE9F9F0A}">
      <dgm:prSet/>
      <dgm:spPr/>
      <dgm:t>
        <a:bodyPr/>
        <a:lstStyle/>
        <a:p>
          <a:endParaRPr lang="en-US"/>
        </a:p>
      </dgm:t>
    </dgm:pt>
    <dgm:pt modelId="{C230C024-A8E8-4F82-BD0D-9EBBC75C40AE}" type="sibTrans" cxnId="{0781695A-24BF-468F-8349-7F34FE9F9F0A}">
      <dgm:prSet/>
      <dgm:spPr/>
      <dgm:t>
        <a:bodyPr/>
        <a:lstStyle/>
        <a:p>
          <a:endParaRPr lang="en-US"/>
        </a:p>
      </dgm:t>
    </dgm:pt>
    <dgm:pt modelId="{FC5D6432-351D-4CE5-B427-1B4D13B9E0B6}">
      <dgm:prSet/>
      <dgm:spPr/>
      <dgm:t>
        <a:bodyPr/>
        <a:lstStyle/>
        <a:p>
          <a:r>
            <a:rPr lang="en-US" dirty="0"/>
            <a:t>(2) Anti-abortion laws that statutorily expand legal and constitutional rights to fertilized eggs and embryos.</a:t>
          </a:r>
        </a:p>
      </dgm:t>
    </dgm:pt>
    <dgm:pt modelId="{CCB2A474-2FF3-4532-8F6A-3D0AEAA0A63B}" type="parTrans" cxnId="{F5036B94-9F43-4235-96AC-AA069F7F8BC8}">
      <dgm:prSet/>
      <dgm:spPr/>
      <dgm:t>
        <a:bodyPr/>
        <a:lstStyle/>
        <a:p>
          <a:endParaRPr lang="en-US"/>
        </a:p>
      </dgm:t>
    </dgm:pt>
    <dgm:pt modelId="{528DA5AF-260E-41F3-99E9-F2BAB7AEC028}" type="sibTrans" cxnId="{F5036B94-9F43-4235-96AC-AA069F7F8BC8}">
      <dgm:prSet/>
      <dgm:spPr/>
      <dgm:t>
        <a:bodyPr/>
        <a:lstStyle/>
        <a:p>
          <a:endParaRPr lang="en-US"/>
        </a:p>
      </dgm:t>
    </dgm:pt>
    <dgm:pt modelId="{5F90A7AE-663F-4650-9571-5ADD5F56B525}">
      <dgm:prSet/>
      <dgm:spPr/>
      <dgm:t>
        <a:bodyPr/>
        <a:lstStyle/>
        <a:p>
          <a:r>
            <a:rPr lang="en-US" dirty="0"/>
            <a:t>(3) Legal definitions of “person” in general definitions statutes that include fertilized eggs and embryos, applying across all state laws.</a:t>
          </a:r>
        </a:p>
      </dgm:t>
    </dgm:pt>
    <dgm:pt modelId="{0A923C48-64FA-4D59-B36A-90BFE84304D4}" type="parTrans" cxnId="{4718E8CE-5F20-4185-9956-827813CC047E}">
      <dgm:prSet/>
      <dgm:spPr/>
      <dgm:t>
        <a:bodyPr/>
        <a:lstStyle/>
        <a:p>
          <a:endParaRPr lang="en-US"/>
        </a:p>
      </dgm:t>
    </dgm:pt>
    <dgm:pt modelId="{9E4EED7C-A71C-4067-ADBA-4DE49585F6FB}" type="sibTrans" cxnId="{4718E8CE-5F20-4185-9956-827813CC047E}">
      <dgm:prSet/>
      <dgm:spPr/>
      <dgm:t>
        <a:bodyPr/>
        <a:lstStyle/>
        <a:p>
          <a:endParaRPr lang="en-US"/>
        </a:p>
      </dgm:t>
    </dgm:pt>
    <dgm:pt modelId="{58E129F9-958F-7549-B071-EE77CFBDA5B7}" type="pres">
      <dgm:prSet presAssocID="{BC445384-6843-4FA5-A2F7-DC8B04C642BF}" presName="hierChild1" presStyleCnt="0">
        <dgm:presLayoutVars>
          <dgm:chPref val="1"/>
          <dgm:dir/>
          <dgm:animOne val="branch"/>
          <dgm:animLvl val="lvl"/>
          <dgm:resizeHandles/>
        </dgm:presLayoutVars>
      </dgm:prSet>
      <dgm:spPr/>
    </dgm:pt>
    <dgm:pt modelId="{8600298D-F623-7C44-BFED-5CC50EFD0F34}" type="pres">
      <dgm:prSet presAssocID="{5057594A-B30F-4A87-98A5-D14A3EFC47BF}" presName="hierRoot1" presStyleCnt="0"/>
      <dgm:spPr/>
    </dgm:pt>
    <dgm:pt modelId="{C4B56E65-DA3A-9944-8C43-27546A01DA9E}" type="pres">
      <dgm:prSet presAssocID="{5057594A-B30F-4A87-98A5-D14A3EFC47BF}" presName="composite" presStyleCnt="0"/>
      <dgm:spPr/>
    </dgm:pt>
    <dgm:pt modelId="{0F90D03A-442B-3B48-BF6D-11463D94D664}" type="pres">
      <dgm:prSet presAssocID="{5057594A-B30F-4A87-98A5-D14A3EFC47BF}" presName="background" presStyleLbl="node0" presStyleIdx="0" presStyleCnt="3"/>
      <dgm:spPr/>
    </dgm:pt>
    <dgm:pt modelId="{0EA462AB-F7F4-374D-956F-A1D667A81D11}" type="pres">
      <dgm:prSet presAssocID="{5057594A-B30F-4A87-98A5-D14A3EFC47BF}" presName="text" presStyleLbl="fgAcc0" presStyleIdx="0" presStyleCnt="3">
        <dgm:presLayoutVars>
          <dgm:chPref val="3"/>
        </dgm:presLayoutVars>
      </dgm:prSet>
      <dgm:spPr/>
    </dgm:pt>
    <dgm:pt modelId="{5B0306E4-6A7A-E048-B76C-153BE7E9FDF9}" type="pres">
      <dgm:prSet presAssocID="{5057594A-B30F-4A87-98A5-D14A3EFC47BF}" presName="hierChild2" presStyleCnt="0"/>
      <dgm:spPr/>
    </dgm:pt>
    <dgm:pt modelId="{DB93C070-B2C7-B54D-A28E-85F26FCBBEA7}" type="pres">
      <dgm:prSet presAssocID="{FC5D6432-351D-4CE5-B427-1B4D13B9E0B6}" presName="hierRoot1" presStyleCnt="0"/>
      <dgm:spPr/>
    </dgm:pt>
    <dgm:pt modelId="{AFF79E4B-3880-D947-A4B0-C4D687AC1261}" type="pres">
      <dgm:prSet presAssocID="{FC5D6432-351D-4CE5-B427-1B4D13B9E0B6}" presName="composite" presStyleCnt="0"/>
      <dgm:spPr/>
    </dgm:pt>
    <dgm:pt modelId="{ABDD24D0-5995-4B4E-BD10-1A130FA97346}" type="pres">
      <dgm:prSet presAssocID="{FC5D6432-351D-4CE5-B427-1B4D13B9E0B6}" presName="background" presStyleLbl="node0" presStyleIdx="1" presStyleCnt="3"/>
      <dgm:spPr/>
    </dgm:pt>
    <dgm:pt modelId="{27C9E847-0B3E-FD46-949D-09885D9F8604}" type="pres">
      <dgm:prSet presAssocID="{FC5D6432-351D-4CE5-B427-1B4D13B9E0B6}" presName="text" presStyleLbl="fgAcc0" presStyleIdx="1" presStyleCnt="3">
        <dgm:presLayoutVars>
          <dgm:chPref val="3"/>
        </dgm:presLayoutVars>
      </dgm:prSet>
      <dgm:spPr/>
    </dgm:pt>
    <dgm:pt modelId="{8CE549E9-CEEE-6048-991F-627EC2D7864B}" type="pres">
      <dgm:prSet presAssocID="{FC5D6432-351D-4CE5-B427-1B4D13B9E0B6}" presName="hierChild2" presStyleCnt="0"/>
      <dgm:spPr/>
    </dgm:pt>
    <dgm:pt modelId="{DA636D69-C21B-C247-ABCA-DA96CE667B01}" type="pres">
      <dgm:prSet presAssocID="{5F90A7AE-663F-4650-9571-5ADD5F56B525}" presName="hierRoot1" presStyleCnt="0"/>
      <dgm:spPr/>
    </dgm:pt>
    <dgm:pt modelId="{F8667F60-4437-5342-A6C9-D487EB6AEF5F}" type="pres">
      <dgm:prSet presAssocID="{5F90A7AE-663F-4650-9571-5ADD5F56B525}" presName="composite" presStyleCnt="0"/>
      <dgm:spPr/>
    </dgm:pt>
    <dgm:pt modelId="{B5C5CD3D-28B5-1541-8C4D-F51D4826E93F}" type="pres">
      <dgm:prSet presAssocID="{5F90A7AE-663F-4650-9571-5ADD5F56B525}" presName="background" presStyleLbl="node0" presStyleIdx="2" presStyleCnt="3"/>
      <dgm:spPr/>
    </dgm:pt>
    <dgm:pt modelId="{0E89BEE0-3E01-B14B-8607-90879662041E}" type="pres">
      <dgm:prSet presAssocID="{5F90A7AE-663F-4650-9571-5ADD5F56B525}" presName="text" presStyleLbl="fgAcc0" presStyleIdx="2" presStyleCnt="3">
        <dgm:presLayoutVars>
          <dgm:chPref val="3"/>
        </dgm:presLayoutVars>
      </dgm:prSet>
      <dgm:spPr/>
    </dgm:pt>
    <dgm:pt modelId="{8E5212A8-2DB2-0F4C-9402-ABB1610ABF7F}" type="pres">
      <dgm:prSet presAssocID="{5F90A7AE-663F-4650-9571-5ADD5F56B525}" presName="hierChild2" presStyleCnt="0"/>
      <dgm:spPr/>
    </dgm:pt>
  </dgm:ptLst>
  <dgm:cxnLst>
    <dgm:cxn modelId="{5262F112-9E05-934D-842E-AF64AF418E5D}" type="presOf" srcId="{FC5D6432-351D-4CE5-B427-1B4D13B9E0B6}" destId="{27C9E847-0B3E-FD46-949D-09885D9F8604}" srcOrd="0" destOrd="0" presId="urn:microsoft.com/office/officeart/2005/8/layout/hierarchy1"/>
    <dgm:cxn modelId="{AC768D58-1C80-2C4E-A187-A43249509F17}" type="presOf" srcId="{5F90A7AE-663F-4650-9571-5ADD5F56B525}" destId="{0E89BEE0-3E01-B14B-8607-90879662041E}" srcOrd="0" destOrd="0" presId="urn:microsoft.com/office/officeart/2005/8/layout/hierarchy1"/>
    <dgm:cxn modelId="{0781695A-24BF-468F-8349-7F34FE9F9F0A}" srcId="{BC445384-6843-4FA5-A2F7-DC8B04C642BF}" destId="{5057594A-B30F-4A87-98A5-D14A3EFC47BF}" srcOrd="0" destOrd="0" parTransId="{6F0128B0-C813-4679-8F3C-1E55A51E56B4}" sibTransId="{C230C024-A8E8-4F82-BD0D-9EBBC75C40AE}"/>
    <dgm:cxn modelId="{F5036B94-9F43-4235-96AC-AA069F7F8BC8}" srcId="{BC445384-6843-4FA5-A2F7-DC8B04C642BF}" destId="{FC5D6432-351D-4CE5-B427-1B4D13B9E0B6}" srcOrd="1" destOrd="0" parTransId="{CCB2A474-2FF3-4532-8F6A-3D0AEAA0A63B}" sibTransId="{528DA5AF-260E-41F3-99E9-F2BAB7AEC028}"/>
    <dgm:cxn modelId="{758CF0A5-7E9A-8B40-B982-128A4671B6F7}" type="presOf" srcId="{5057594A-B30F-4A87-98A5-D14A3EFC47BF}" destId="{0EA462AB-F7F4-374D-956F-A1D667A81D11}" srcOrd="0" destOrd="0" presId="urn:microsoft.com/office/officeart/2005/8/layout/hierarchy1"/>
    <dgm:cxn modelId="{4718E8CE-5F20-4185-9956-827813CC047E}" srcId="{BC445384-6843-4FA5-A2F7-DC8B04C642BF}" destId="{5F90A7AE-663F-4650-9571-5ADD5F56B525}" srcOrd="2" destOrd="0" parTransId="{0A923C48-64FA-4D59-B36A-90BFE84304D4}" sibTransId="{9E4EED7C-A71C-4067-ADBA-4DE49585F6FB}"/>
    <dgm:cxn modelId="{E7BF20EF-E71F-8B49-986C-6C0438630384}" type="presOf" srcId="{BC445384-6843-4FA5-A2F7-DC8B04C642BF}" destId="{58E129F9-958F-7549-B071-EE77CFBDA5B7}" srcOrd="0" destOrd="0" presId="urn:microsoft.com/office/officeart/2005/8/layout/hierarchy1"/>
    <dgm:cxn modelId="{A4CD5C6A-2F66-D642-B8E3-2339E3DC66D8}" type="presParOf" srcId="{58E129F9-958F-7549-B071-EE77CFBDA5B7}" destId="{8600298D-F623-7C44-BFED-5CC50EFD0F34}" srcOrd="0" destOrd="0" presId="urn:microsoft.com/office/officeart/2005/8/layout/hierarchy1"/>
    <dgm:cxn modelId="{425621B1-335F-0849-9F5B-4D226D36E97A}" type="presParOf" srcId="{8600298D-F623-7C44-BFED-5CC50EFD0F34}" destId="{C4B56E65-DA3A-9944-8C43-27546A01DA9E}" srcOrd="0" destOrd="0" presId="urn:microsoft.com/office/officeart/2005/8/layout/hierarchy1"/>
    <dgm:cxn modelId="{2E1D42BF-D4F0-3944-8BDF-1B6B63634261}" type="presParOf" srcId="{C4B56E65-DA3A-9944-8C43-27546A01DA9E}" destId="{0F90D03A-442B-3B48-BF6D-11463D94D664}" srcOrd="0" destOrd="0" presId="urn:microsoft.com/office/officeart/2005/8/layout/hierarchy1"/>
    <dgm:cxn modelId="{C634267B-DB71-0748-9D54-68D44388FE7B}" type="presParOf" srcId="{C4B56E65-DA3A-9944-8C43-27546A01DA9E}" destId="{0EA462AB-F7F4-374D-956F-A1D667A81D11}" srcOrd="1" destOrd="0" presId="urn:microsoft.com/office/officeart/2005/8/layout/hierarchy1"/>
    <dgm:cxn modelId="{41E5BD24-B544-8144-9E0A-0A113F778544}" type="presParOf" srcId="{8600298D-F623-7C44-BFED-5CC50EFD0F34}" destId="{5B0306E4-6A7A-E048-B76C-153BE7E9FDF9}" srcOrd="1" destOrd="0" presId="urn:microsoft.com/office/officeart/2005/8/layout/hierarchy1"/>
    <dgm:cxn modelId="{A65078EC-B119-B745-929E-E175870161C9}" type="presParOf" srcId="{58E129F9-958F-7549-B071-EE77CFBDA5B7}" destId="{DB93C070-B2C7-B54D-A28E-85F26FCBBEA7}" srcOrd="1" destOrd="0" presId="urn:microsoft.com/office/officeart/2005/8/layout/hierarchy1"/>
    <dgm:cxn modelId="{AAD1AEF6-D8B6-C84F-95AD-72DF69FAF76E}" type="presParOf" srcId="{DB93C070-B2C7-B54D-A28E-85F26FCBBEA7}" destId="{AFF79E4B-3880-D947-A4B0-C4D687AC1261}" srcOrd="0" destOrd="0" presId="urn:microsoft.com/office/officeart/2005/8/layout/hierarchy1"/>
    <dgm:cxn modelId="{9AC0AAD5-F04A-9E44-8B81-9557538EC127}" type="presParOf" srcId="{AFF79E4B-3880-D947-A4B0-C4D687AC1261}" destId="{ABDD24D0-5995-4B4E-BD10-1A130FA97346}" srcOrd="0" destOrd="0" presId="urn:microsoft.com/office/officeart/2005/8/layout/hierarchy1"/>
    <dgm:cxn modelId="{A5FD93FC-5270-7F4A-A4E8-A55C9FF6090D}" type="presParOf" srcId="{AFF79E4B-3880-D947-A4B0-C4D687AC1261}" destId="{27C9E847-0B3E-FD46-949D-09885D9F8604}" srcOrd="1" destOrd="0" presId="urn:microsoft.com/office/officeart/2005/8/layout/hierarchy1"/>
    <dgm:cxn modelId="{7E9612DC-4CEA-B34C-AB8F-67F4F201755A}" type="presParOf" srcId="{DB93C070-B2C7-B54D-A28E-85F26FCBBEA7}" destId="{8CE549E9-CEEE-6048-991F-627EC2D7864B}" srcOrd="1" destOrd="0" presId="urn:microsoft.com/office/officeart/2005/8/layout/hierarchy1"/>
    <dgm:cxn modelId="{CA047BD0-47A5-0847-8E09-CCE284D0412F}" type="presParOf" srcId="{58E129F9-958F-7549-B071-EE77CFBDA5B7}" destId="{DA636D69-C21B-C247-ABCA-DA96CE667B01}" srcOrd="2" destOrd="0" presId="urn:microsoft.com/office/officeart/2005/8/layout/hierarchy1"/>
    <dgm:cxn modelId="{230DB988-C2D6-6240-88AB-7604C48CF464}" type="presParOf" srcId="{DA636D69-C21B-C247-ABCA-DA96CE667B01}" destId="{F8667F60-4437-5342-A6C9-D487EB6AEF5F}" srcOrd="0" destOrd="0" presId="urn:microsoft.com/office/officeart/2005/8/layout/hierarchy1"/>
    <dgm:cxn modelId="{A9DFB359-BA1E-4247-B371-765398EEDC03}" type="presParOf" srcId="{F8667F60-4437-5342-A6C9-D487EB6AEF5F}" destId="{B5C5CD3D-28B5-1541-8C4D-F51D4826E93F}" srcOrd="0" destOrd="0" presId="urn:microsoft.com/office/officeart/2005/8/layout/hierarchy1"/>
    <dgm:cxn modelId="{2DAD6E7F-19CE-DF48-89F0-ACF1D5B54020}" type="presParOf" srcId="{F8667F60-4437-5342-A6C9-D487EB6AEF5F}" destId="{0E89BEE0-3E01-B14B-8607-90879662041E}" srcOrd="1" destOrd="0" presId="urn:microsoft.com/office/officeart/2005/8/layout/hierarchy1"/>
    <dgm:cxn modelId="{6C195F49-1EAE-CD40-94A0-0E942DDD3D36}" type="presParOf" srcId="{DA636D69-C21B-C247-ABCA-DA96CE667B01}" destId="{8E5212A8-2DB2-0F4C-9402-ABB1610ABF7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A93644-BA83-4779-BB0F-04D05E35B0DE}" type="doc">
      <dgm:prSet loTypeId="urn:microsoft.com/office/officeart/2005/8/layout/cycle3" loCatId="cycle" qsTypeId="urn:microsoft.com/office/officeart/2005/8/quickstyle/simple4" qsCatId="simple" csTypeId="urn:microsoft.com/office/officeart/2005/8/colors/colorful1" csCatId="colorful"/>
      <dgm:spPr/>
      <dgm:t>
        <a:bodyPr/>
        <a:lstStyle/>
        <a:p>
          <a:endParaRPr lang="en-US"/>
        </a:p>
      </dgm:t>
    </dgm:pt>
    <dgm:pt modelId="{1A80C69A-2680-4097-9A7A-A3058DC61917}">
      <dgm:prSet/>
      <dgm:spPr/>
      <dgm:t>
        <a:bodyPr/>
        <a:lstStyle/>
        <a:p>
          <a:r>
            <a:rPr lang="en-US"/>
            <a:t>Medical Care</a:t>
          </a:r>
        </a:p>
      </dgm:t>
    </dgm:pt>
    <dgm:pt modelId="{9C5E0E5D-F1FD-4E2B-B768-DE2941E4F64F}" type="parTrans" cxnId="{AAD398C9-DB8F-4457-8B74-870F4527D07D}">
      <dgm:prSet/>
      <dgm:spPr/>
      <dgm:t>
        <a:bodyPr/>
        <a:lstStyle/>
        <a:p>
          <a:endParaRPr lang="en-US"/>
        </a:p>
      </dgm:t>
    </dgm:pt>
    <dgm:pt modelId="{E6ED895A-9C38-4218-8D0B-2E9B91364F80}" type="sibTrans" cxnId="{AAD398C9-DB8F-4457-8B74-870F4527D07D}">
      <dgm:prSet/>
      <dgm:spPr/>
      <dgm:t>
        <a:bodyPr/>
        <a:lstStyle/>
        <a:p>
          <a:endParaRPr lang="en-US"/>
        </a:p>
      </dgm:t>
    </dgm:pt>
    <dgm:pt modelId="{2DFE55B5-75D0-4799-9444-7209E8944490}">
      <dgm:prSet/>
      <dgm:spPr/>
      <dgm:t>
        <a:bodyPr/>
        <a:lstStyle/>
        <a:p>
          <a:r>
            <a:rPr lang="en-US"/>
            <a:t>Nutrition and Essential Nutrients</a:t>
          </a:r>
        </a:p>
      </dgm:t>
    </dgm:pt>
    <dgm:pt modelId="{F57CA083-6B6E-4E4A-B5B9-C72A84D6464F}" type="parTrans" cxnId="{D894E872-7403-47AB-AF65-5F56BC8FC0FA}">
      <dgm:prSet/>
      <dgm:spPr/>
      <dgm:t>
        <a:bodyPr/>
        <a:lstStyle/>
        <a:p>
          <a:endParaRPr lang="en-US"/>
        </a:p>
      </dgm:t>
    </dgm:pt>
    <dgm:pt modelId="{A343FFED-4DB2-4EB0-9834-3174D671DBE7}" type="sibTrans" cxnId="{D894E872-7403-47AB-AF65-5F56BC8FC0FA}">
      <dgm:prSet/>
      <dgm:spPr/>
      <dgm:t>
        <a:bodyPr/>
        <a:lstStyle/>
        <a:p>
          <a:endParaRPr lang="en-US"/>
        </a:p>
      </dgm:t>
    </dgm:pt>
    <dgm:pt modelId="{68C44625-D171-4342-8FE5-9050CD351D96}">
      <dgm:prSet/>
      <dgm:spPr/>
      <dgm:t>
        <a:bodyPr/>
        <a:lstStyle/>
        <a:p>
          <a:r>
            <a:rPr lang="en-US"/>
            <a:t>Immunizations</a:t>
          </a:r>
        </a:p>
      </dgm:t>
    </dgm:pt>
    <dgm:pt modelId="{6CC81296-4572-4419-B749-D4DAC36FD7A5}" type="parTrans" cxnId="{EB7D6F35-F80D-4FC8-862B-7E8085DC406D}">
      <dgm:prSet/>
      <dgm:spPr/>
      <dgm:t>
        <a:bodyPr/>
        <a:lstStyle/>
        <a:p>
          <a:endParaRPr lang="en-US"/>
        </a:p>
      </dgm:t>
    </dgm:pt>
    <dgm:pt modelId="{9A85935D-ED6D-4698-9E5A-663EE18A5CA2}" type="sibTrans" cxnId="{EB7D6F35-F80D-4FC8-862B-7E8085DC406D}">
      <dgm:prSet/>
      <dgm:spPr/>
      <dgm:t>
        <a:bodyPr/>
        <a:lstStyle/>
        <a:p>
          <a:endParaRPr lang="en-US"/>
        </a:p>
      </dgm:t>
    </dgm:pt>
    <dgm:pt modelId="{5D82FE22-5743-46D7-BC02-FD6D5C2F3249}">
      <dgm:prSet/>
      <dgm:spPr/>
      <dgm:t>
        <a:bodyPr/>
        <a:lstStyle/>
        <a:p>
          <a:r>
            <a:rPr lang="en-US"/>
            <a:t>Prenatal Vitamins</a:t>
          </a:r>
        </a:p>
      </dgm:t>
    </dgm:pt>
    <dgm:pt modelId="{7C8667F6-DE0B-410E-A8D3-949F426AB0FA}" type="parTrans" cxnId="{5EF2DD38-CB5C-4B95-AC59-EDB9E7F0623A}">
      <dgm:prSet/>
      <dgm:spPr/>
      <dgm:t>
        <a:bodyPr/>
        <a:lstStyle/>
        <a:p>
          <a:endParaRPr lang="en-US"/>
        </a:p>
      </dgm:t>
    </dgm:pt>
    <dgm:pt modelId="{2046248E-3E95-409C-8357-8F8AF9150FE0}" type="sibTrans" cxnId="{5EF2DD38-CB5C-4B95-AC59-EDB9E7F0623A}">
      <dgm:prSet/>
      <dgm:spPr/>
      <dgm:t>
        <a:bodyPr/>
        <a:lstStyle/>
        <a:p>
          <a:endParaRPr lang="en-US"/>
        </a:p>
      </dgm:t>
    </dgm:pt>
    <dgm:pt modelId="{2BAB5F61-DF4B-4781-A86C-A8FC89468149}">
      <dgm:prSet/>
      <dgm:spPr/>
      <dgm:t>
        <a:bodyPr/>
        <a:lstStyle/>
        <a:p>
          <a:r>
            <a:rPr lang="en-US"/>
            <a:t>Healthy Lifestyle Choices</a:t>
          </a:r>
        </a:p>
      </dgm:t>
    </dgm:pt>
    <dgm:pt modelId="{73AEEAA9-750F-4439-AE30-BB2E5ABB5F45}" type="parTrans" cxnId="{56657742-C6F1-4CD7-AC1E-23C8E0DE92E5}">
      <dgm:prSet/>
      <dgm:spPr/>
      <dgm:t>
        <a:bodyPr/>
        <a:lstStyle/>
        <a:p>
          <a:endParaRPr lang="en-US"/>
        </a:p>
      </dgm:t>
    </dgm:pt>
    <dgm:pt modelId="{F5880C9B-6C6D-4F14-A135-72E2DC16E47B}" type="sibTrans" cxnId="{56657742-C6F1-4CD7-AC1E-23C8E0DE92E5}">
      <dgm:prSet/>
      <dgm:spPr/>
      <dgm:t>
        <a:bodyPr/>
        <a:lstStyle/>
        <a:p>
          <a:endParaRPr lang="en-US"/>
        </a:p>
      </dgm:t>
    </dgm:pt>
    <dgm:pt modelId="{15599FE1-DDC9-45D7-980D-AA8F5769BFDE}">
      <dgm:prSet/>
      <dgm:spPr/>
      <dgm:t>
        <a:bodyPr/>
        <a:lstStyle/>
        <a:p>
          <a:r>
            <a:rPr lang="en-US"/>
            <a:t>Avoiding Harmful Substances</a:t>
          </a:r>
        </a:p>
      </dgm:t>
    </dgm:pt>
    <dgm:pt modelId="{F220D6D6-8D82-42CB-9943-717C4A17EF0D}" type="parTrans" cxnId="{D56A8A3C-9BF5-490D-8BA6-A226A1E3ECEE}">
      <dgm:prSet/>
      <dgm:spPr/>
      <dgm:t>
        <a:bodyPr/>
        <a:lstStyle/>
        <a:p>
          <a:endParaRPr lang="en-US"/>
        </a:p>
      </dgm:t>
    </dgm:pt>
    <dgm:pt modelId="{8002E932-F0DC-4E1A-9965-38697E0D391A}" type="sibTrans" cxnId="{D56A8A3C-9BF5-490D-8BA6-A226A1E3ECEE}">
      <dgm:prSet/>
      <dgm:spPr/>
      <dgm:t>
        <a:bodyPr/>
        <a:lstStyle/>
        <a:p>
          <a:endParaRPr lang="en-US"/>
        </a:p>
      </dgm:t>
    </dgm:pt>
    <dgm:pt modelId="{D8BFA308-13E9-4AA3-A595-7D1677B80135}">
      <dgm:prSet/>
      <dgm:spPr/>
      <dgm:t>
        <a:bodyPr/>
        <a:lstStyle/>
        <a:p>
          <a:r>
            <a:rPr lang="en-US"/>
            <a:t>Bonding and Intellectual Stimulation</a:t>
          </a:r>
        </a:p>
      </dgm:t>
    </dgm:pt>
    <dgm:pt modelId="{1301D06C-AD21-4789-9302-0F6538C83279}" type="parTrans" cxnId="{52D73418-D27C-4475-853F-10F9B0C1F302}">
      <dgm:prSet/>
      <dgm:spPr/>
      <dgm:t>
        <a:bodyPr/>
        <a:lstStyle/>
        <a:p>
          <a:endParaRPr lang="en-US"/>
        </a:p>
      </dgm:t>
    </dgm:pt>
    <dgm:pt modelId="{BF32525D-F3CC-44C6-85DA-223125A3132F}" type="sibTrans" cxnId="{52D73418-D27C-4475-853F-10F9B0C1F302}">
      <dgm:prSet/>
      <dgm:spPr/>
      <dgm:t>
        <a:bodyPr/>
        <a:lstStyle/>
        <a:p>
          <a:endParaRPr lang="en-US"/>
        </a:p>
      </dgm:t>
    </dgm:pt>
    <dgm:pt modelId="{A398F945-A8AE-9C48-B94B-350D3E1DDD63}" type="pres">
      <dgm:prSet presAssocID="{2CA93644-BA83-4779-BB0F-04D05E35B0DE}" presName="Name0" presStyleCnt="0">
        <dgm:presLayoutVars>
          <dgm:dir/>
          <dgm:resizeHandles val="exact"/>
        </dgm:presLayoutVars>
      </dgm:prSet>
      <dgm:spPr/>
    </dgm:pt>
    <dgm:pt modelId="{D24BCB65-0DBA-A143-AF0C-DEA7140C0D14}" type="pres">
      <dgm:prSet presAssocID="{2CA93644-BA83-4779-BB0F-04D05E35B0DE}" presName="cycle" presStyleCnt="0"/>
      <dgm:spPr/>
    </dgm:pt>
    <dgm:pt modelId="{5A2B656B-31C3-E44C-9289-F30D282F55F7}" type="pres">
      <dgm:prSet presAssocID="{1A80C69A-2680-4097-9A7A-A3058DC61917}" presName="nodeFirstNode" presStyleLbl="node1" presStyleIdx="0" presStyleCnt="7">
        <dgm:presLayoutVars>
          <dgm:bulletEnabled val="1"/>
        </dgm:presLayoutVars>
      </dgm:prSet>
      <dgm:spPr/>
    </dgm:pt>
    <dgm:pt modelId="{FB5047E5-8CAD-9144-A8F4-4D9E62C1A65B}" type="pres">
      <dgm:prSet presAssocID="{E6ED895A-9C38-4218-8D0B-2E9B91364F80}" presName="sibTransFirstNode" presStyleLbl="bgShp" presStyleIdx="0" presStyleCnt="1"/>
      <dgm:spPr/>
    </dgm:pt>
    <dgm:pt modelId="{E25C3F02-77FB-1148-B0C9-20A05D9DFAA7}" type="pres">
      <dgm:prSet presAssocID="{2DFE55B5-75D0-4799-9444-7209E8944490}" presName="nodeFollowingNodes" presStyleLbl="node1" presStyleIdx="1" presStyleCnt="7">
        <dgm:presLayoutVars>
          <dgm:bulletEnabled val="1"/>
        </dgm:presLayoutVars>
      </dgm:prSet>
      <dgm:spPr/>
    </dgm:pt>
    <dgm:pt modelId="{D0AD45A9-6398-C643-BBC1-54465C20BCA6}" type="pres">
      <dgm:prSet presAssocID="{68C44625-D171-4342-8FE5-9050CD351D96}" presName="nodeFollowingNodes" presStyleLbl="node1" presStyleIdx="2" presStyleCnt="7">
        <dgm:presLayoutVars>
          <dgm:bulletEnabled val="1"/>
        </dgm:presLayoutVars>
      </dgm:prSet>
      <dgm:spPr/>
    </dgm:pt>
    <dgm:pt modelId="{D6B28C5A-928B-DF44-841F-24716E2C7DB5}" type="pres">
      <dgm:prSet presAssocID="{5D82FE22-5743-46D7-BC02-FD6D5C2F3249}" presName="nodeFollowingNodes" presStyleLbl="node1" presStyleIdx="3" presStyleCnt="7">
        <dgm:presLayoutVars>
          <dgm:bulletEnabled val="1"/>
        </dgm:presLayoutVars>
      </dgm:prSet>
      <dgm:spPr/>
    </dgm:pt>
    <dgm:pt modelId="{435B9DC3-EBA1-E040-A332-6C51648EE41C}" type="pres">
      <dgm:prSet presAssocID="{2BAB5F61-DF4B-4781-A86C-A8FC89468149}" presName="nodeFollowingNodes" presStyleLbl="node1" presStyleIdx="4" presStyleCnt="7">
        <dgm:presLayoutVars>
          <dgm:bulletEnabled val="1"/>
        </dgm:presLayoutVars>
      </dgm:prSet>
      <dgm:spPr/>
    </dgm:pt>
    <dgm:pt modelId="{B7D411E7-B57D-394A-A4B2-8C862381BA13}" type="pres">
      <dgm:prSet presAssocID="{15599FE1-DDC9-45D7-980D-AA8F5769BFDE}" presName="nodeFollowingNodes" presStyleLbl="node1" presStyleIdx="5" presStyleCnt="7">
        <dgm:presLayoutVars>
          <dgm:bulletEnabled val="1"/>
        </dgm:presLayoutVars>
      </dgm:prSet>
      <dgm:spPr/>
    </dgm:pt>
    <dgm:pt modelId="{5BBA4B1D-3A72-894D-95B4-26DA62238ABB}" type="pres">
      <dgm:prSet presAssocID="{D8BFA308-13E9-4AA3-A595-7D1677B80135}" presName="nodeFollowingNodes" presStyleLbl="node1" presStyleIdx="6" presStyleCnt="7">
        <dgm:presLayoutVars>
          <dgm:bulletEnabled val="1"/>
        </dgm:presLayoutVars>
      </dgm:prSet>
      <dgm:spPr/>
    </dgm:pt>
  </dgm:ptLst>
  <dgm:cxnLst>
    <dgm:cxn modelId="{52D73418-D27C-4475-853F-10F9B0C1F302}" srcId="{2CA93644-BA83-4779-BB0F-04D05E35B0DE}" destId="{D8BFA308-13E9-4AA3-A595-7D1677B80135}" srcOrd="6" destOrd="0" parTransId="{1301D06C-AD21-4789-9302-0F6538C83279}" sibTransId="{BF32525D-F3CC-44C6-85DA-223125A3132F}"/>
    <dgm:cxn modelId="{09E4D62B-BB2C-AE47-96CA-AE07760F553C}" type="presOf" srcId="{2DFE55B5-75D0-4799-9444-7209E8944490}" destId="{E25C3F02-77FB-1148-B0C9-20A05D9DFAA7}" srcOrd="0" destOrd="0" presId="urn:microsoft.com/office/officeart/2005/8/layout/cycle3"/>
    <dgm:cxn modelId="{EB7D6F35-F80D-4FC8-862B-7E8085DC406D}" srcId="{2CA93644-BA83-4779-BB0F-04D05E35B0DE}" destId="{68C44625-D171-4342-8FE5-9050CD351D96}" srcOrd="2" destOrd="0" parTransId="{6CC81296-4572-4419-B749-D4DAC36FD7A5}" sibTransId="{9A85935D-ED6D-4698-9E5A-663EE18A5CA2}"/>
    <dgm:cxn modelId="{5EF2DD38-CB5C-4B95-AC59-EDB9E7F0623A}" srcId="{2CA93644-BA83-4779-BB0F-04D05E35B0DE}" destId="{5D82FE22-5743-46D7-BC02-FD6D5C2F3249}" srcOrd="3" destOrd="0" parTransId="{7C8667F6-DE0B-410E-A8D3-949F426AB0FA}" sibTransId="{2046248E-3E95-409C-8357-8F8AF9150FE0}"/>
    <dgm:cxn modelId="{30DEFC39-CB4B-CD48-811B-A65CAAFF193E}" type="presOf" srcId="{2CA93644-BA83-4779-BB0F-04D05E35B0DE}" destId="{A398F945-A8AE-9C48-B94B-350D3E1DDD63}" srcOrd="0" destOrd="0" presId="urn:microsoft.com/office/officeart/2005/8/layout/cycle3"/>
    <dgm:cxn modelId="{D56A8A3C-9BF5-490D-8BA6-A226A1E3ECEE}" srcId="{2CA93644-BA83-4779-BB0F-04D05E35B0DE}" destId="{15599FE1-DDC9-45D7-980D-AA8F5769BFDE}" srcOrd="5" destOrd="0" parTransId="{F220D6D6-8D82-42CB-9943-717C4A17EF0D}" sibTransId="{8002E932-F0DC-4E1A-9965-38697E0D391A}"/>
    <dgm:cxn modelId="{56657742-C6F1-4CD7-AC1E-23C8E0DE92E5}" srcId="{2CA93644-BA83-4779-BB0F-04D05E35B0DE}" destId="{2BAB5F61-DF4B-4781-A86C-A8FC89468149}" srcOrd="4" destOrd="0" parTransId="{73AEEAA9-750F-4439-AE30-BB2E5ABB5F45}" sibTransId="{F5880C9B-6C6D-4F14-A135-72E2DC16E47B}"/>
    <dgm:cxn modelId="{D23DCF57-3973-C14A-9E77-23B7F82FDB29}" type="presOf" srcId="{E6ED895A-9C38-4218-8D0B-2E9B91364F80}" destId="{FB5047E5-8CAD-9144-A8F4-4D9E62C1A65B}" srcOrd="0" destOrd="0" presId="urn:microsoft.com/office/officeart/2005/8/layout/cycle3"/>
    <dgm:cxn modelId="{FB82FC62-91AF-D446-A5CB-2809C89369A0}" type="presOf" srcId="{2BAB5F61-DF4B-4781-A86C-A8FC89468149}" destId="{435B9DC3-EBA1-E040-A332-6C51648EE41C}" srcOrd="0" destOrd="0" presId="urn:microsoft.com/office/officeart/2005/8/layout/cycle3"/>
    <dgm:cxn modelId="{D894E872-7403-47AB-AF65-5F56BC8FC0FA}" srcId="{2CA93644-BA83-4779-BB0F-04D05E35B0DE}" destId="{2DFE55B5-75D0-4799-9444-7209E8944490}" srcOrd="1" destOrd="0" parTransId="{F57CA083-6B6E-4E4A-B5B9-C72A84D6464F}" sibTransId="{A343FFED-4DB2-4EB0-9834-3174D671DBE7}"/>
    <dgm:cxn modelId="{48C27B73-1E70-6942-8D71-FBB6058A97CA}" type="presOf" srcId="{68C44625-D171-4342-8FE5-9050CD351D96}" destId="{D0AD45A9-6398-C643-BBC1-54465C20BCA6}" srcOrd="0" destOrd="0" presId="urn:microsoft.com/office/officeart/2005/8/layout/cycle3"/>
    <dgm:cxn modelId="{63EAC277-D12E-8F46-A2E4-B577EE9EB7D7}" type="presOf" srcId="{1A80C69A-2680-4097-9A7A-A3058DC61917}" destId="{5A2B656B-31C3-E44C-9289-F30D282F55F7}" srcOrd="0" destOrd="0" presId="urn:microsoft.com/office/officeart/2005/8/layout/cycle3"/>
    <dgm:cxn modelId="{42FC437D-48A0-1642-9CC3-1868B4E005E5}" type="presOf" srcId="{15599FE1-DDC9-45D7-980D-AA8F5769BFDE}" destId="{B7D411E7-B57D-394A-A4B2-8C862381BA13}" srcOrd="0" destOrd="0" presId="urn:microsoft.com/office/officeart/2005/8/layout/cycle3"/>
    <dgm:cxn modelId="{202A1FB2-6225-3147-9C8D-F540C6E346A2}" type="presOf" srcId="{D8BFA308-13E9-4AA3-A595-7D1677B80135}" destId="{5BBA4B1D-3A72-894D-95B4-26DA62238ABB}" srcOrd="0" destOrd="0" presId="urn:microsoft.com/office/officeart/2005/8/layout/cycle3"/>
    <dgm:cxn modelId="{AAD398C9-DB8F-4457-8B74-870F4527D07D}" srcId="{2CA93644-BA83-4779-BB0F-04D05E35B0DE}" destId="{1A80C69A-2680-4097-9A7A-A3058DC61917}" srcOrd="0" destOrd="0" parTransId="{9C5E0E5D-F1FD-4E2B-B768-DE2941E4F64F}" sibTransId="{E6ED895A-9C38-4218-8D0B-2E9B91364F80}"/>
    <dgm:cxn modelId="{E198D8CF-4189-CC4A-9743-0DFB6BF63D76}" type="presOf" srcId="{5D82FE22-5743-46D7-BC02-FD6D5C2F3249}" destId="{D6B28C5A-928B-DF44-841F-24716E2C7DB5}" srcOrd="0" destOrd="0" presId="urn:microsoft.com/office/officeart/2005/8/layout/cycle3"/>
    <dgm:cxn modelId="{40DD1C62-E3C8-844A-9C6F-626595680813}" type="presParOf" srcId="{A398F945-A8AE-9C48-B94B-350D3E1DDD63}" destId="{D24BCB65-0DBA-A143-AF0C-DEA7140C0D14}" srcOrd="0" destOrd="0" presId="urn:microsoft.com/office/officeart/2005/8/layout/cycle3"/>
    <dgm:cxn modelId="{B8A3119A-F540-114B-A521-B0028375D57D}" type="presParOf" srcId="{D24BCB65-0DBA-A143-AF0C-DEA7140C0D14}" destId="{5A2B656B-31C3-E44C-9289-F30D282F55F7}" srcOrd="0" destOrd="0" presId="urn:microsoft.com/office/officeart/2005/8/layout/cycle3"/>
    <dgm:cxn modelId="{6CDE9E21-DA37-894A-A821-AE40327DEFD3}" type="presParOf" srcId="{D24BCB65-0DBA-A143-AF0C-DEA7140C0D14}" destId="{FB5047E5-8CAD-9144-A8F4-4D9E62C1A65B}" srcOrd="1" destOrd="0" presId="urn:microsoft.com/office/officeart/2005/8/layout/cycle3"/>
    <dgm:cxn modelId="{3C83FF52-3446-F843-B586-CA15F6E9565F}" type="presParOf" srcId="{D24BCB65-0DBA-A143-AF0C-DEA7140C0D14}" destId="{E25C3F02-77FB-1148-B0C9-20A05D9DFAA7}" srcOrd="2" destOrd="0" presId="urn:microsoft.com/office/officeart/2005/8/layout/cycle3"/>
    <dgm:cxn modelId="{918AC133-2444-4547-A4F0-020538786743}" type="presParOf" srcId="{D24BCB65-0DBA-A143-AF0C-DEA7140C0D14}" destId="{D0AD45A9-6398-C643-BBC1-54465C20BCA6}" srcOrd="3" destOrd="0" presId="urn:microsoft.com/office/officeart/2005/8/layout/cycle3"/>
    <dgm:cxn modelId="{F8C500FD-FAD6-3F43-A202-F1E386333519}" type="presParOf" srcId="{D24BCB65-0DBA-A143-AF0C-DEA7140C0D14}" destId="{D6B28C5A-928B-DF44-841F-24716E2C7DB5}" srcOrd="4" destOrd="0" presId="urn:microsoft.com/office/officeart/2005/8/layout/cycle3"/>
    <dgm:cxn modelId="{C64E1EC6-57C5-8147-9C14-028CFEC26A32}" type="presParOf" srcId="{D24BCB65-0DBA-A143-AF0C-DEA7140C0D14}" destId="{435B9DC3-EBA1-E040-A332-6C51648EE41C}" srcOrd="5" destOrd="0" presId="urn:microsoft.com/office/officeart/2005/8/layout/cycle3"/>
    <dgm:cxn modelId="{5F19832B-6776-B34E-96A0-FFC0030768B6}" type="presParOf" srcId="{D24BCB65-0DBA-A143-AF0C-DEA7140C0D14}" destId="{B7D411E7-B57D-394A-A4B2-8C862381BA13}" srcOrd="6" destOrd="0" presId="urn:microsoft.com/office/officeart/2005/8/layout/cycle3"/>
    <dgm:cxn modelId="{72BC0FDD-46AA-F74E-93CD-71719B31A299}" type="presParOf" srcId="{D24BCB65-0DBA-A143-AF0C-DEA7140C0D14}" destId="{5BBA4B1D-3A72-894D-95B4-26DA62238ABB}"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D25BF-224D-EB4C-96C2-9C5D2AF73026}">
      <dsp:nvSpPr>
        <dsp:cNvPr id="0" name=""/>
        <dsp:cNvSpPr/>
      </dsp:nvSpPr>
      <dsp:spPr>
        <a:xfrm>
          <a:off x="0" y="2362"/>
          <a:ext cx="57912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88D88-68FD-7D49-830F-9F3416BAFCB5}">
      <dsp:nvSpPr>
        <dsp:cNvPr id="0" name=""/>
        <dsp:cNvSpPr/>
      </dsp:nvSpPr>
      <dsp:spPr>
        <a:xfrm>
          <a:off x="0" y="2362"/>
          <a:ext cx="5791200" cy="1611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Georgia statute (Living Infants Fairness and Equality Act (LIFE)) bans abortion after 6 weeks with limited exceptions for medical emergency, futility and rape.  Enforcement focuses on health care providers and includes medical licensure revocation, disciplinary actions, civil legal liability, fines, and possible criminal prosecution.</a:t>
          </a:r>
        </a:p>
      </dsp:txBody>
      <dsp:txXfrm>
        <a:off x="0" y="2362"/>
        <a:ext cx="5791200" cy="1611325"/>
      </dsp:txXfrm>
    </dsp:sp>
    <dsp:sp modelId="{93FFB7B1-12CB-F748-ABFB-6B07D0D5971B}">
      <dsp:nvSpPr>
        <dsp:cNvPr id="0" name=""/>
        <dsp:cNvSpPr/>
      </dsp:nvSpPr>
      <dsp:spPr>
        <a:xfrm>
          <a:off x="0" y="1613687"/>
          <a:ext cx="57912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F584A2-6E58-EE44-A9F9-80184EE37BAC}">
      <dsp:nvSpPr>
        <dsp:cNvPr id="0" name=""/>
        <dsp:cNvSpPr/>
      </dsp:nvSpPr>
      <dsp:spPr>
        <a:xfrm>
          <a:off x="0" y="1613687"/>
          <a:ext cx="5791200" cy="1611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Adriana Smith, 30-year-old Black nurse and mother, went to hospital complaining of severe headaches.  Next morning rushed to hospital with multiple blood clots and declared brain dead in February (after probable malpractice).  She was 9 weeks pregnant at the time.</a:t>
          </a:r>
        </a:p>
      </dsp:txBody>
      <dsp:txXfrm>
        <a:off x="0" y="1613687"/>
        <a:ext cx="5791200" cy="1611325"/>
      </dsp:txXfrm>
    </dsp:sp>
    <dsp:sp modelId="{45CDEF55-DF78-0043-AF09-1DCD7A1810B2}">
      <dsp:nvSpPr>
        <dsp:cNvPr id="0" name=""/>
        <dsp:cNvSpPr/>
      </dsp:nvSpPr>
      <dsp:spPr>
        <a:xfrm>
          <a:off x="0" y="3225013"/>
          <a:ext cx="57912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3C62B1-1364-CC41-A251-2F0FB1090A97}">
      <dsp:nvSpPr>
        <dsp:cNvPr id="0" name=""/>
        <dsp:cNvSpPr/>
      </dsp:nvSpPr>
      <dsp:spPr>
        <a:xfrm>
          <a:off x="0" y="3225013"/>
          <a:ext cx="5791200" cy="1611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Emory University Hospital, Ms. Smith’s employer, has maintained support for her body to bring the fetus to viability for more than 90 days, informing Ms. Smith’s mother that “</a:t>
          </a:r>
          <a:r>
            <a:rPr lang="en-US" sz="1600" b="0" i="0" kern="1200" dirty="0"/>
            <a:t>because of the fetus her daughter was carrying, it could not legally withdraw the artificial means of keeping her body functioning.”</a:t>
          </a:r>
          <a:r>
            <a:rPr lang="en-US" sz="1600" kern="1200" dirty="0"/>
            <a:t>  </a:t>
          </a:r>
        </a:p>
        <a:p>
          <a:pPr marL="0" lvl="0" indent="0" algn="l" defTabSz="711200">
            <a:lnSpc>
              <a:spcPct val="90000"/>
            </a:lnSpc>
            <a:spcBef>
              <a:spcPct val="0"/>
            </a:spcBef>
            <a:spcAft>
              <a:spcPct val="35000"/>
            </a:spcAft>
            <a:buNone/>
          </a:pPr>
          <a:r>
            <a:rPr lang="en-US" sz="1600" b="1" kern="1200" dirty="0"/>
            <a:t>Ms. Smith’s family is being billed for this “treatment.”</a:t>
          </a:r>
        </a:p>
      </dsp:txBody>
      <dsp:txXfrm>
        <a:off x="0" y="3225013"/>
        <a:ext cx="5791200" cy="16113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5073B-20A3-344C-BF17-12D7F135E017}">
      <dsp:nvSpPr>
        <dsp:cNvPr id="0" name=""/>
        <dsp:cNvSpPr/>
      </dsp:nvSpPr>
      <dsp:spPr>
        <a:xfrm>
          <a:off x="0" y="132800"/>
          <a:ext cx="3760886" cy="225653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t>
          </a:r>
          <a:r>
            <a:rPr lang="en-US" sz="1400" b="0" i="0" kern="1200" dirty="0"/>
            <a:t>Emory Healthcare uses consensus from clinical experts, medical literature, and legal guidance to support our providers as they make individualized treatment recommendations in compliance with Georgia’s abortion laws and all other applicable laws. Our top priorities continue to be the safety and wellbeing of the patients we serve. Because of federal privacy rules, we are unable comment on individual patient cases."</a:t>
          </a:r>
        </a:p>
      </dsp:txBody>
      <dsp:txXfrm>
        <a:off x="0" y="132800"/>
        <a:ext cx="3760886" cy="2256531"/>
      </dsp:txXfrm>
    </dsp:sp>
    <dsp:sp modelId="{AD1BC2B5-72B3-E546-9588-E262018F00B9}">
      <dsp:nvSpPr>
        <dsp:cNvPr id="0" name=""/>
        <dsp:cNvSpPr/>
      </dsp:nvSpPr>
      <dsp:spPr>
        <a:xfrm>
          <a:off x="4136974" y="135507"/>
          <a:ext cx="3760886" cy="225653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LIFE bill’s sponsor, state Sen. Ed Setzler (R-Acworth) stated: </a:t>
          </a:r>
          <a:r>
            <a:rPr lang="en-US" sz="1400" b="0" i="0" kern="1200" dirty="0"/>
            <a:t>"I’m thankful for the hospital recognizing the full value of this small human life that’s living inside of this tragically dying young mother; mindful of the agony of this young mother’s family."</a:t>
          </a:r>
          <a:endParaRPr lang="en-US" sz="1400" kern="1200" dirty="0"/>
        </a:p>
      </dsp:txBody>
      <dsp:txXfrm>
        <a:off x="4136974" y="135507"/>
        <a:ext cx="3760886" cy="2256531"/>
      </dsp:txXfrm>
    </dsp:sp>
    <dsp:sp modelId="{EA3BAE1C-D92E-E54D-AF06-4602A941E349}">
      <dsp:nvSpPr>
        <dsp:cNvPr id="0" name=""/>
        <dsp:cNvSpPr/>
      </dsp:nvSpPr>
      <dsp:spPr>
        <a:xfrm>
          <a:off x="8273949" y="135507"/>
          <a:ext cx="3760886" cy="225653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effectLst/>
              <a:latin typeface="nyt-imperial"/>
            </a:rPr>
            <a:t>Georgia attorney general’s office stated:  “There is nothing” in the LIFE abortion legislation “that requires medical professionals to keep a woman on life support after brain death. Removing life support is not an action with the purpose to terminate a pregnancy.. . . </a:t>
          </a:r>
          <a:r>
            <a:rPr lang="en-US" sz="1400" kern="1200" dirty="0">
              <a:latin typeface="nyt-imperial"/>
            </a:rPr>
            <a:t>[O]</a:t>
          </a:r>
          <a:r>
            <a:rPr lang="en-US" sz="1400" kern="1200" dirty="0" err="1">
              <a:latin typeface="nyt-imperial"/>
            </a:rPr>
            <a:t>ur</a:t>
          </a:r>
          <a:r>
            <a:rPr lang="en-US" sz="1400" kern="1200" dirty="0">
              <a:latin typeface="nyt-imperial"/>
            </a:rPr>
            <a:t> prayers go out to [her family]</a:t>
          </a:r>
          <a:r>
            <a:rPr lang="en-US" sz="1400" b="0" i="0" kern="1200" dirty="0">
              <a:effectLst/>
              <a:latin typeface="nyt-imperial"/>
            </a:rPr>
            <a:t>”.</a:t>
          </a:r>
        </a:p>
      </dsp:txBody>
      <dsp:txXfrm>
        <a:off x="8273949" y="135507"/>
        <a:ext cx="3760886" cy="2256531"/>
      </dsp:txXfrm>
    </dsp:sp>
    <dsp:sp modelId="{7884518C-85E1-0746-A0D7-4959E2745DD5}">
      <dsp:nvSpPr>
        <dsp:cNvPr id="0" name=""/>
        <dsp:cNvSpPr/>
      </dsp:nvSpPr>
      <dsp:spPr>
        <a:xfrm>
          <a:off x="2068487" y="2768128"/>
          <a:ext cx="3760886" cy="225653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t>Mack Parnell of the Faith and Freedom Coalition, a lobbyist for the bill stated:  Trying to paint the 'heartbeat' bill as doing something that it doesn’t is a disservice to our state. It was not the intention. We will leave those decisions to the family. …”</a:t>
          </a:r>
          <a:endParaRPr lang="en-US" sz="1400" kern="1200" dirty="0"/>
        </a:p>
      </dsp:txBody>
      <dsp:txXfrm>
        <a:off x="2068487" y="2768128"/>
        <a:ext cx="3760886" cy="2256531"/>
      </dsp:txXfrm>
    </dsp:sp>
    <dsp:sp modelId="{10857785-6B91-1742-9912-A68EE2E7DBD8}">
      <dsp:nvSpPr>
        <dsp:cNvPr id="0" name=""/>
        <dsp:cNvSpPr/>
      </dsp:nvSpPr>
      <dsp:spPr>
        <a:xfrm>
          <a:off x="6303245" y="2837697"/>
          <a:ext cx="3760886" cy="225653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t>BUT April Newkirk, Ms. Smith’s mother:  “I’m not saying we would have chosen to terminate her pregnancy. But I’m saying we should have had a choice. </a:t>
          </a:r>
          <a:r>
            <a:rPr lang="en-US" sz="1400" b="1" i="0" kern="1200" dirty="0"/>
            <a:t>We should have had a choice." </a:t>
          </a:r>
          <a:endParaRPr lang="en-US" sz="1400" b="1" kern="1200" dirty="0"/>
        </a:p>
      </dsp:txBody>
      <dsp:txXfrm>
        <a:off x="6303245" y="2837697"/>
        <a:ext cx="3760886" cy="22565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A9E10-8C14-A54A-B83D-F1BD7DBF8734}">
      <dsp:nvSpPr>
        <dsp:cNvPr id="0" name=""/>
        <dsp:cNvSpPr/>
      </dsp:nvSpPr>
      <dsp:spPr>
        <a:xfrm>
          <a:off x="280810" y="0"/>
          <a:ext cx="5678219" cy="5678219"/>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F2DADD-5B67-BE4D-AB56-278D9F766FEC}">
      <dsp:nvSpPr>
        <dsp:cNvPr id="0" name=""/>
        <dsp:cNvSpPr/>
      </dsp:nvSpPr>
      <dsp:spPr>
        <a:xfrm>
          <a:off x="649895" y="369084"/>
          <a:ext cx="2271287" cy="227128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Forcing cesareans based on fetal monitoring</a:t>
          </a:r>
        </a:p>
        <a:p>
          <a:pPr marL="114300" lvl="1" indent="-114300" algn="l" defTabSz="666750">
            <a:lnSpc>
              <a:spcPct val="90000"/>
            </a:lnSpc>
            <a:spcBef>
              <a:spcPct val="0"/>
            </a:spcBef>
            <a:spcAft>
              <a:spcPct val="15000"/>
            </a:spcAft>
            <a:buChar char="•"/>
          </a:pPr>
          <a:r>
            <a:rPr lang="en-US" sz="1500" kern="1200"/>
            <a:t>Often affecting poor women of color</a:t>
          </a:r>
        </a:p>
        <a:p>
          <a:pPr marL="114300" lvl="1" indent="-114300" algn="l" defTabSz="666750">
            <a:lnSpc>
              <a:spcPct val="90000"/>
            </a:lnSpc>
            <a:spcBef>
              <a:spcPct val="0"/>
            </a:spcBef>
            <a:spcAft>
              <a:spcPct val="15000"/>
            </a:spcAft>
            <a:buChar char="•"/>
          </a:pPr>
          <a:r>
            <a:rPr lang="en-US" sz="1500" kern="1200" dirty="0"/>
            <a:t>Often later shown unnecessary</a:t>
          </a:r>
        </a:p>
      </dsp:txBody>
      <dsp:txXfrm>
        <a:off x="760770" y="479959"/>
        <a:ext cx="2049537" cy="2049537"/>
      </dsp:txXfrm>
    </dsp:sp>
    <dsp:sp modelId="{CD1A20CD-627E-8642-9C02-EAEE21A724E4}">
      <dsp:nvSpPr>
        <dsp:cNvPr id="0" name=""/>
        <dsp:cNvSpPr/>
      </dsp:nvSpPr>
      <dsp:spPr>
        <a:xfrm>
          <a:off x="3318658" y="369084"/>
          <a:ext cx="2271287" cy="2271287"/>
        </a:xfrm>
        <a:prstGeom prst="roundRect">
          <a:avLst/>
        </a:prstGeom>
        <a:solidFill>
          <a:schemeClr val="accent3">
            <a:hueOff val="1372388"/>
            <a:satOff val="8237"/>
            <a:lumOff val="627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Forcing cesarean when treating pregnant woman harms fetus</a:t>
          </a:r>
        </a:p>
        <a:p>
          <a:pPr marL="114300" lvl="1" indent="-114300" algn="l" defTabSz="666750">
            <a:lnSpc>
              <a:spcPct val="90000"/>
            </a:lnSpc>
            <a:spcBef>
              <a:spcPct val="0"/>
            </a:spcBef>
            <a:spcAft>
              <a:spcPct val="15000"/>
            </a:spcAft>
            <a:buChar char="•"/>
          </a:pPr>
          <a:r>
            <a:rPr lang="en-US" sz="1500" kern="1200"/>
            <a:t>Angela Carder case</a:t>
          </a:r>
        </a:p>
        <a:p>
          <a:pPr marL="114300" lvl="1" indent="-114300" algn="l" defTabSz="666750">
            <a:lnSpc>
              <a:spcPct val="90000"/>
            </a:lnSpc>
            <a:spcBef>
              <a:spcPct val="0"/>
            </a:spcBef>
            <a:spcAft>
              <a:spcPct val="15000"/>
            </a:spcAft>
            <a:buChar char="•"/>
          </a:pPr>
          <a:r>
            <a:rPr lang="en-US" sz="1500" kern="1200"/>
            <a:t>Later shown futile</a:t>
          </a:r>
        </a:p>
      </dsp:txBody>
      <dsp:txXfrm>
        <a:off x="3429533" y="479959"/>
        <a:ext cx="2049537" cy="2049537"/>
      </dsp:txXfrm>
    </dsp:sp>
    <dsp:sp modelId="{ECAE1DBA-8471-6648-B2E1-C4CB65CFB759}">
      <dsp:nvSpPr>
        <dsp:cNvPr id="0" name=""/>
        <dsp:cNvSpPr/>
      </dsp:nvSpPr>
      <dsp:spPr>
        <a:xfrm>
          <a:off x="649895" y="3037847"/>
          <a:ext cx="2271287" cy="2271287"/>
        </a:xfrm>
        <a:prstGeom prst="roundRect">
          <a:avLst/>
        </a:prstGeom>
        <a:solidFill>
          <a:schemeClr val="accent3">
            <a:hueOff val="2744775"/>
            <a:satOff val="16475"/>
            <a:lumOff val="1255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Criminalizing miscarriage or “harm” to a fetus</a:t>
          </a:r>
        </a:p>
      </dsp:txBody>
      <dsp:txXfrm>
        <a:off x="760770" y="3148722"/>
        <a:ext cx="2049537" cy="2049537"/>
      </dsp:txXfrm>
    </dsp:sp>
    <dsp:sp modelId="{B90E9314-C88E-864B-B90C-87AD1D5C1338}">
      <dsp:nvSpPr>
        <dsp:cNvPr id="0" name=""/>
        <dsp:cNvSpPr/>
      </dsp:nvSpPr>
      <dsp:spPr>
        <a:xfrm>
          <a:off x="3318658" y="3037847"/>
          <a:ext cx="2271287" cy="2271287"/>
        </a:xfrm>
        <a:prstGeom prst="roundRect">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So, do “fetal containers” have duties that others do not?</a:t>
          </a:r>
        </a:p>
      </dsp:txBody>
      <dsp:txXfrm>
        <a:off x="3429533" y="3148722"/>
        <a:ext cx="2049537" cy="20495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E8173-195C-3447-A48F-C215B3ACBFC7}">
      <dsp:nvSpPr>
        <dsp:cNvPr id="0" name=""/>
        <dsp:cNvSpPr/>
      </dsp:nvSpPr>
      <dsp:spPr>
        <a:xfrm>
          <a:off x="0" y="106947"/>
          <a:ext cx="6666833" cy="170059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After </a:t>
          </a:r>
          <a:r>
            <a:rPr lang="en-US" sz="2400" i="1" kern="1200"/>
            <a:t>Dobbs</a:t>
          </a:r>
          <a:r>
            <a:rPr lang="en-US" sz="2400" kern="1200"/>
            <a:t>, prioritizing the fetus became clear and obvious</a:t>
          </a:r>
        </a:p>
      </dsp:txBody>
      <dsp:txXfrm>
        <a:off x="83016" y="189963"/>
        <a:ext cx="6500801" cy="1534563"/>
      </dsp:txXfrm>
    </dsp:sp>
    <dsp:sp modelId="{15C7DC09-C765-8C42-B7F3-D69193B1E1A5}">
      <dsp:nvSpPr>
        <dsp:cNvPr id="0" name=""/>
        <dsp:cNvSpPr/>
      </dsp:nvSpPr>
      <dsp:spPr>
        <a:xfrm>
          <a:off x="0" y="1876662"/>
          <a:ext cx="6666833" cy="1700595"/>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Reluctance of hospitals, practices, and providers to treat in ways that threaten fetus until pregnant woman’s death without intervention appears certain</a:t>
          </a:r>
        </a:p>
      </dsp:txBody>
      <dsp:txXfrm>
        <a:off x="83016" y="1959678"/>
        <a:ext cx="6500801" cy="1534563"/>
      </dsp:txXfrm>
    </dsp:sp>
    <dsp:sp modelId="{72F0EAD0-4381-5045-AF3E-D3B3EB27CAF7}">
      <dsp:nvSpPr>
        <dsp:cNvPr id="0" name=""/>
        <dsp:cNvSpPr/>
      </dsp:nvSpPr>
      <dsp:spPr>
        <a:xfrm>
          <a:off x="0" y="3646377"/>
          <a:ext cx="6666833" cy="1700595"/>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Taken together, and with the long view, it’s plain: personhood of fetuses outweighs that of pregnant women</a:t>
          </a:r>
        </a:p>
      </dsp:txBody>
      <dsp:txXfrm>
        <a:off x="83016" y="3729393"/>
        <a:ext cx="6500801" cy="15345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0D03A-442B-3B48-BF6D-11463D94D664}">
      <dsp:nvSpPr>
        <dsp:cNvPr id="0" name=""/>
        <dsp:cNvSpPr/>
      </dsp:nvSpPr>
      <dsp:spPr>
        <a:xfrm>
          <a:off x="0" y="1113436"/>
          <a:ext cx="3043237" cy="19324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A462AB-F7F4-374D-956F-A1D667A81D11}">
      <dsp:nvSpPr>
        <dsp:cNvPr id="0" name=""/>
        <dsp:cNvSpPr/>
      </dsp:nvSpPr>
      <dsp:spPr>
        <a:xfrm>
          <a:off x="338137" y="1434666"/>
          <a:ext cx="3043237" cy="193245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(1) State constitutional amendments granting an inalienable right to life from the moment of fertilization or conception.</a:t>
          </a:r>
        </a:p>
      </dsp:txBody>
      <dsp:txXfrm>
        <a:off x="394737" y="1491266"/>
        <a:ext cx="2930037" cy="1819255"/>
      </dsp:txXfrm>
    </dsp:sp>
    <dsp:sp modelId="{ABDD24D0-5995-4B4E-BD10-1A130FA97346}">
      <dsp:nvSpPr>
        <dsp:cNvPr id="0" name=""/>
        <dsp:cNvSpPr/>
      </dsp:nvSpPr>
      <dsp:spPr>
        <a:xfrm>
          <a:off x="3719512" y="1113436"/>
          <a:ext cx="3043237" cy="19324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C9E847-0B3E-FD46-949D-09885D9F8604}">
      <dsp:nvSpPr>
        <dsp:cNvPr id="0" name=""/>
        <dsp:cNvSpPr/>
      </dsp:nvSpPr>
      <dsp:spPr>
        <a:xfrm>
          <a:off x="4057650" y="1434666"/>
          <a:ext cx="3043237" cy="193245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(2) Anti-abortion laws that statutorily expand legal and constitutional rights to fertilized eggs and embryos.</a:t>
          </a:r>
        </a:p>
      </dsp:txBody>
      <dsp:txXfrm>
        <a:off x="4114250" y="1491266"/>
        <a:ext cx="2930037" cy="1819255"/>
      </dsp:txXfrm>
    </dsp:sp>
    <dsp:sp modelId="{B5C5CD3D-28B5-1541-8C4D-F51D4826E93F}">
      <dsp:nvSpPr>
        <dsp:cNvPr id="0" name=""/>
        <dsp:cNvSpPr/>
      </dsp:nvSpPr>
      <dsp:spPr>
        <a:xfrm>
          <a:off x="7439025" y="1113436"/>
          <a:ext cx="3043237" cy="19324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89BEE0-3E01-B14B-8607-90879662041E}">
      <dsp:nvSpPr>
        <dsp:cNvPr id="0" name=""/>
        <dsp:cNvSpPr/>
      </dsp:nvSpPr>
      <dsp:spPr>
        <a:xfrm>
          <a:off x="7777162" y="1434666"/>
          <a:ext cx="3043237" cy="193245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(3) Legal definitions of “person” in general definitions statutes that include fertilized eggs and embryos, applying across all state laws.</a:t>
          </a:r>
        </a:p>
      </dsp:txBody>
      <dsp:txXfrm>
        <a:off x="7833762" y="1491266"/>
        <a:ext cx="2930037" cy="18192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047E5-8CAD-9144-A8F4-4D9E62C1A65B}">
      <dsp:nvSpPr>
        <dsp:cNvPr id="0" name=""/>
        <dsp:cNvSpPr/>
      </dsp:nvSpPr>
      <dsp:spPr>
        <a:xfrm>
          <a:off x="510732" y="-38350"/>
          <a:ext cx="5645367" cy="5645367"/>
        </a:xfrm>
        <a:prstGeom prst="circularArrow">
          <a:avLst>
            <a:gd name="adj1" fmla="val 5544"/>
            <a:gd name="adj2" fmla="val 330680"/>
            <a:gd name="adj3" fmla="val 14520758"/>
            <a:gd name="adj4" fmla="val 16947383"/>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A2B656B-31C3-E44C-9289-F30D282F55F7}">
      <dsp:nvSpPr>
        <dsp:cNvPr id="0" name=""/>
        <dsp:cNvSpPr/>
      </dsp:nvSpPr>
      <dsp:spPr>
        <a:xfrm>
          <a:off x="2457743" y="921"/>
          <a:ext cx="1751345" cy="87567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Medical Care</a:t>
          </a:r>
        </a:p>
      </dsp:txBody>
      <dsp:txXfrm>
        <a:off x="2500490" y="43668"/>
        <a:ext cx="1665851" cy="790178"/>
      </dsp:txXfrm>
    </dsp:sp>
    <dsp:sp modelId="{E25C3F02-77FB-1148-B0C9-20A05D9DFAA7}">
      <dsp:nvSpPr>
        <dsp:cNvPr id="0" name=""/>
        <dsp:cNvSpPr/>
      </dsp:nvSpPr>
      <dsp:spPr>
        <a:xfrm>
          <a:off x="4339929" y="907334"/>
          <a:ext cx="1751345" cy="875672"/>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Nutrition and Essential Nutrients</a:t>
          </a:r>
        </a:p>
      </dsp:txBody>
      <dsp:txXfrm>
        <a:off x="4382676" y="950081"/>
        <a:ext cx="1665851" cy="790178"/>
      </dsp:txXfrm>
    </dsp:sp>
    <dsp:sp modelId="{D0AD45A9-6398-C643-BBC1-54465C20BCA6}">
      <dsp:nvSpPr>
        <dsp:cNvPr id="0" name=""/>
        <dsp:cNvSpPr/>
      </dsp:nvSpPr>
      <dsp:spPr>
        <a:xfrm>
          <a:off x="4804790" y="2944025"/>
          <a:ext cx="1751345" cy="875672"/>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Immunizations</a:t>
          </a:r>
        </a:p>
      </dsp:txBody>
      <dsp:txXfrm>
        <a:off x="4847537" y="2986772"/>
        <a:ext cx="1665851" cy="790178"/>
      </dsp:txXfrm>
    </dsp:sp>
    <dsp:sp modelId="{D6B28C5A-928B-DF44-841F-24716E2C7DB5}">
      <dsp:nvSpPr>
        <dsp:cNvPr id="0" name=""/>
        <dsp:cNvSpPr/>
      </dsp:nvSpPr>
      <dsp:spPr>
        <a:xfrm>
          <a:off x="3502277" y="4577325"/>
          <a:ext cx="1751345" cy="87567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Prenatal Vitamins</a:t>
          </a:r>
        </a:p>
      </dsp:txBody>
      <dsp:txXfrm>
        <a:off x="3545024" y="4620072"/>
        <a:ext cx="1665851" cy="790178"/>
      </dsp:txXfrm>
    </dsp:sp>
    <dsp:sp modelId="{435B9DC3-EBA1-E040-A332-6C51648EE41C}">
      <dsp:nvSpPr>
        <dsp:cNvPr id="0" name=""/>
        <dsp:cNvSpPr/>
      </dsp:nvSpPr>
      <dsp:spPr>
        <a:xfrm>
          <a:off x="1413209" y="4577325"/>
          <a:ext cx="1751345" cy="875672"/>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Healthy Lifestyle Choices</a:t>
          </a:r>
        </a:p>
      </dsp:txBody>
      <dsp:txXfrm>
        <a:off x="1455956" y="4620072"/>
        <a:ext cx="1665851" cy="790178"/>
      </dsp:txXfrm>
    </dsp:sp>
    <dsp:sp modelId="{B7D411E7-B57D-394A-A4B2-8C862381BA13}">
      <dsp:nvSpPr>
        <dsp:cNvPr id="0" name=""/>
        <dsp:cNvSpPr/>
      </dsp:nvSpPr>
      <dsp:spPr>
        <a:xfrm>
          <a:off x="110696" y="2944025"/>
          <a:ext cx="1751345" cy="87567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Avoiding Harmful Substances</a:t>
          </a:r>
        </a:p>
      </dsp:txBody>
      <dsp:txXfrm>
        <a:off x="153443" y="2986772"/>
        <a:ext cx="1665851" cy="790178"/>
      </dsp:txXfrm>
    </dsp:sp>
    <dsp:sp modelId="{5BBA4B1D-3A72-894D-95B4-26DA62238ABB}">
      <dsp:nvSpPr>
        <dsp:cNvPr id="0" name=""/>
        <dsp:cNvSpPr/>
      </dsp:nvSpPr>
      <dsp:spPr>
        <a:xfrm>
          <a:off x="575557" y="907334"/>
          <a:ext cx="1751345" cy="875672"/>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Bonding and Intellectual Stimulation</a:t>
          </a:r>
        </a:p>
      </dsp:txBody>
      <dsp:txXfrm>
        <a:off x="618304" y="950081"/>
        <a:ext cx="1665851" cy="7901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7F39A-C829-0941-8FEA-A03807021CE1}" type="datetimeFigureOut">
              <a:rPr lang="en-US" smtClean="0"/>
              <a:t>5/28/25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323DDA-0431-B34C-BC9A-97ECBA1324A6}" type="slidenum">
              <a:rPr lang="en-US" smtClean="0"/>
              <a:t>‹#›</a:t>
            </a:fld>
            <a:endParaRPr lang="en-US"/>
          </a:p>
        </p:txBody>
      </p:sp>
    </p:spTree>
    <p:extLst>
      <p:ext uri="{BB962C8B-B14F-4D97-AF65-F5344CB8AC3E}">
        <p14:creationId xmlns:p14="http://schemas.microsoft.com/office/powerpoint/2010/main" val="3450810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cite here.</a:t>
            </a:r>
          </a:p>
        </p:txBody>
      </p:sp>
      <p:sp>
        <p:nvSpPr>
          <p:cNvPr id="4" name="Slide Number Placeholder 3"/>
          <p:cNvSpPr>
            <a:spLocks noGrp="1"/>
          </p:cNvSpPr>
          <p:nvPr>
            <p:ph type="sldNum" sz="quarter" idx="5"/>
          </p:nvPr>
        </p:nvSpPr>
        <p:spPr/>
        <p:txBody>
          <a:bodyPr/>
          <a:lstStyle/>
          <a:p>
            <a:fld id="{4A323DDA-0431-B34C-BC9A-97ECBA1324A6}" type="slidenum">
              <a:rPr lang="en-US" smtClean="0"/>
              <a:t>1</a:t>
            </a:fld>
            <a:endParaRPr lang="en-US"/>
          </a:p>
        </p:txBody>
      </p:sp>
    </p:spTree>
    <p:extLst>
      <p:ext uri="{BB962C8B-B14F-4D97-AF65-F5344CB8AC3E}">
        <p14:creationId xmlns:p14="http://schemas.microsoft.com/office/powerpoint/2010/main" val="3052803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23DDA-0431-B34C-BC9A-97ECBA1324A6}" type="slidenum">
              <a:rPr lang="en-US" smtClean="0"/>
              <a:t>10</a:t>
            </a:fld>
            <a:endParaRPr lang="en-US"/>
          </a:p>
        </p:txBody>
      </p:sp>
    </p:spTree>
    <p:extLst>
      <p:ext uri="{BB962C8B-B14F-4D97-AF65-F5344CB8AC3E}">
        <p14:creationId xmlns:p14="http://schemas.microsoft.com/office/powerpoint/2010/main" val="4091673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23DDA-0431-B34C-BC9A-97ECBA1324A6}" type="slidenum">
              <a:rPr lang="en-US" smtClean="0"/>
              <a:t>11</a:t>
            </a:fld>
            <a:endParaRPr lang="en-US"/>
          </a:p>
        </p:txBody>
      </p:sp>
    </p:spTree>
    <p:extLst>
      <p:ext uri="{BB962C8B-B14F-4D97-AF65-F5344CB8AC3E}">
        <p14:creationId xmlns:p14="http://schemas.microsoft.com/office/powerpoint/2010/main" val="3076651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23DDA-0431-B34C-BC9A-97ECBA1324A6}" type="slidenum">
              <a:rPr lang="en-US" smtClean="0"/>
              <a:t>12</a:t>
            </a:fld>
            <a:endParaRPr lang="en-US"/>
          </a:p>
        </p:txBody>
      </p:sp>
    </p:spTree>
    <p:extLst>
      <p:ext uri="{BB962C8B-B14F-4D97-AF65-F5344CB8AC3E}">
        <p14:creationId xmlns:p14="http://schemas.microsoft.com/office/powerpoint/2010/main" val="1096198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88FB276-BE35-C54B-8BA9-1983D47929D3}" type="slidenum">
              <a:rPr lang="en-US" smtClean="0"/>
              <a:t>13</a:t>
            </a:fld>
            <a:endParaRPr lang="en-US" dirty="0"/>
          </a:p>
        </p:txBody>
      </p:sp>
    </p:spTree>
    <p:extLst>
      <p:ext uri="{BB962C8B-B14F-4D97-AF65-F5344CB8AC3E}">
        <p14:creationId xmlns:p14="http://schemas.microsoft.com/office/powerpoint/2010/main" val="961755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23DDA-0431-B34C-BC9A-97ECBA1324A6}" type="slidenum">
              <a:rPr lang="en-US" smtClean="0"/>
              <a:t>14</a:t>
            </a:fld>
            <a:endParaRPr lang="en-US"/>
          </a:p>
        </p:txBody>
      </p:sp>
    </p:spTree>
    <p:extLst>
      <p:ext uri="{BB962C8B-B14F-4D97-AF65-F5344CB8AC3E}">
        <p14:creationId xmlns:p14="http://schemas.microsoft.com/office/powerpoint/2010/main" val="1069934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FB276-BE35-C54B-8BA9-1983D47929D3}" type="slidenum">
              <a:rPr lang="en-US" smtClean="0"/>
              <a:t>15</a:t>
            </a:fld>
            <a:endParaRPr lang="en-US" dirty="0"/>
          </a:p>
        </p:txBody>
      </p:sp>
    </p:spTree>
    <p:extLst>
      <p:ext uri="{BB962C8B-B14F-4D97-AF65-F5344CB8AC3E}">
        <p14:creationId xmlns:p14="http://schemas.microsoft.com/office/powerpoint/2010/main" val="2165145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FB276-BE35-C54B-8BA9-1983D47929D3}" type="slidenum">
              <a:rPr lang="en-US" smtClean="0"/>
              <a:t>16</a:t>
            </a:fld>
            <a:endParaRPr lang="en-US" dirty="0"/>
          </a:p>
        </p:txBody>
      </p:sp>
    </p:spTree>
    <p:extLst>
      <p:ext uri="{BB962C8B-B14F-4D97-AF65-F5344CB8AC3E}">
        <p14:creationId xmlns:p14="http://schemas.microsoft.com/office/powerpoint/2010/main" val="3941300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5"/>
          </p:nvPr>
        </p:nvSpPr>
        <p:spPr/>
        <p:txBody>
          <a:bodyPr/>
          <a:lstStyle/>
          <a:p>
            <a:fld id="{688FB276-BE35-C54B-8BA9-1983D47929D3}" type="slidenum">
              <a:rPr lang="en-US" smtClean="0"/>
              <a:t>17</a:t>
            </a:fld>
            <a:endParaRPr lang="en-US" dirty="0"/>
          </a:p>
        </p:txBody>
      </p:sp>
    </p:spTree>
    <p:extLst>
      <p:ext uri="{BB962C8B-B14F-4D97-AF65-F5344CB8AC3E}">
        <p14:creationId xmlns:p14="http://schemas.microsoft.com/office/powerpoint/2010/main" val="1399976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FB276-BE35-C54B-8BA9-1983D47929D3}" type="slidenum">
              <a:rPr lang="en-US" smtClean="0"/>
              <a:t>18</a:t>
            </a:fld>
            <a:endParaRPr lang="en-US" dirty="0"/>
          </a:p>
        </p:txBody>
      </p:sp>
    </p:spTree>
    <p:extLst>
      <p:ext uri="{BB962C8B-B14F-4D97-AF65-F5344CB8AC3E}">
        <p14:creationId xmlns:p14="http://schemas.microsoft.com/office/powerpoint/2010/main" val="1116031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23DDA-0431-B34C-BC9A-97ECBA1324A6}" type="slidenum">
              <a:rPr lang="en-US" smtClean="0"/>
              <a:t>19</a:t>
            </a:fld>
            <a:endParaRPr lang="en-US"/>
          </a:p>
        </p:txBody>
      </p:sp>
    </p:spTree>
    <p:extLst>
      <p:ext uri="{BB962C8B-B14F-4D97-AF65-F5344CB8AC3E}">
        <p14:creationId xmlns:p14="http://schemas.microsoft.com/office/powerpoint/2010/main" val="3537257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23DDA-0431-B34C-BC9A-97ECBA1324A6}" type="slidenum">
              <a:rPr lang="en-US" smtClean="0"/>
              <a:t>2</a:t>
            </a:fld>
            <a:endParaRPr lang="en-US"/>
          </a:p>
        </p:txBody>
      </p:sp>
    </p:spTree>
    <p:extLst>
      <p:ext uri="{BB962C8B-B14F-4D97-AF65-F5344CB8AC3E}">
        <p14:creationId xmlns:p14="http://schemas.microsoft.com/office/powerpoint/2010/main" val="856825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23DDA-0431-B34C-BC9A-97ECBA1324A6}" type="slidenum">
              <a:rPr lang="en-US" smtClean="0"/>
              <a:t>20</a:t>
            </a:fld>
            <a:endParaRPr lang="en-US"/>
          </a:p>
        </p:txBody>
      </p:sp>
    </p:spTree>
    <p:extLst>
      <p:ext uri="{BB962C8B-B14F-4D97-AF65-F5344CB8AC3E}">
        <p14:creationId xmlns:p14="http://schemas.microsoft.com/office/powerpoint/2010/main" val="1223506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23DDA-0431-B34C-BC9A-97ECBA1324A6}" type="slidenum">
              <a:rPr lang="en-US" smtClean="0"/>
              <a:t>21</a:t>
            </a:fld>
            <a:endParaRPr lang="en-US"/>
          </a:p>
        </p:txBody>
      </p:sp>
    </p:spTree>
    <p:extLst>
      <p:ext uri="{BB962C8B-B14F-4D97-AF65-F5344CB8AC3E}">
        <p14:creationId xmlns:p14="http://schemas.microsoft.com/office/powerpoint/2010/main" val="875947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23DDA-0431-B34C-BC9A-97ECBA1324A6}" type="slidenum">
              <a:rPr lang="en-US" smtClean="0"/>
              <a:t>3</a:t>
            </a:fld>
            <a:endParaRPr lang="en-US"/>
          </a:p>
        </p:txBody>
      </p:sp>
    </p:spTree>
    <p:extLst>
      <p:ext uri="{BB962C8B-B14F-4D97-AF65-F5344CB8AC3E}">
        <p14:creationId xmlns:p14="http://schemas.microsoft.com/office/powerpoint/2010/main" val="448644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23DDA-0431-B34C-BC9A-97ECBA1324A6}" type="slidenum">
              <a:rPr lang="en-US" smtClean="0"/>
              <a:t>4</a:t>
            </a:fld>
            <a:endParaRPr lang="en-US"/>
          </a:p>
        </p:txBody>
      </p:sp>
    </p:spTree>
    <p:extLst>
      <p:ext uri="{BB962C8B-B14F-4D97-AF65-F5344CB8AC3E}">
        <p14:creationId xmlns:p14="http://schemas.microsoft.com/office/powerpoint/2010/main" val="747968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23DDA-0431-B34C-BC9A-97ECBA1324A6}" type="slidenum">
              <a:rPr lang="en-US" smtClean="0"/>
              <a:t>5</a:t>
            </a:fld>
            <a:endParaRPr lang="en-US"/>
          </a:p>
        </p:txBody>
      </p:sp>
    </p:spTree>
    <p:extLst>
      <p:ext uri="{BB962C8B-B14F-4D97-AF65-F5344CB8AC3E}">
        <p14:creationId xmlns:p14="http://schemas.microsoft.com/office/powerpoint/2010/main" val="2550008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23DDA-0431-B34C-BC9A-97ECBA1324A6}" type="slidenum">
              <a:rPr lang="en-US" smtClean="0"/>
              <a:t>6</a:t>
            </a:fld>
            <a:endParaRPr lang="en-US"/>
          </a:p>
        </p:txBody>
      </p:sp>
    </p:spTree>
    <p:extLst>
      <p:ext uri="{BB962C8B-B14F-4D97-AF65-F5344CB8AC3E}">
        <p14:creationId xmlns:p14="http://schemas.microsoft.com/office/powerpoint/2010/main" val="2274762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23DDA-0431-B34C-BC9A-97ECBA1324A6}" type="slidenum">
              <a:rPr lang="en-US" smtClean="0"/>
              <a:t>7</a:t>
            </a:fld>
            <a:endParaRPr lang="en-US"/>
          </a:p>
        </p:txBody>
      </p:sp>
    </p:spTree>
    <p:extLst>
      <p:ext uri="{BB962C8B-B14F-4D97-AF65-F5344CB8AC3E}">
        <p14:creationId xmlns:p14="http://schemas.microsoft.com/office/powerpoint/2010/main" val="2399071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23DDA-0431-B34C-BC9A-97ECBA1324A6}" type="slidenum">
              <a:rPr lang="en-US" smtClean="0"/>
              <a:t>8</a:t>
            </a:fld>
            <a:endParaRPr lang="en-US"/>
          </a:p>
        </p:txBody>
      </p:sp>
    </p:spTree>
    <p:extLst>
      <p:ext uri="{BB962C8B-B14F-4D97-AF65-F5344CB8AC3E}">
        <p14:creationId xmlns:p14="http://schemas.microsoft.com/office/powerpoint/2010/main" val="285794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23DDA-0431-B34C-BC9A-97ECBA1324A6}" type="slidenum">
              <a:rPr lang="en-US" smtClean="0"/>
              <a:t>9</a:t>
            </a:fld>
            <a:endParaRPr lang="en-US"/>
          </a:p>
        </p:txBody>
      </p:sp>
    </p:spTree>
    <p:extLst>
      <p:ext uri="{BB962C8B-B14F-4D97-AF65-F5344CB8AC3E}">
        <p14:creationId xmlns:p14="http://schemas.microsoft.com/office/powerpoint/2010/main" val="3964784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1AC2-D95E-D870-F634-F2B1120B99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61666F-FD96-C05B-2FD2-519970C1AA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73F34F-777A-91C3-E51C-CCFE661E3E23}"/>
              </a:ext>
            </a:extLst>
          </p:cNvPr>
          <p:cNvSpPr>
            <a:spLocks noGrp="1"/>
          </p:cNvSpPr>
          <p:nvPr>
            <p:ph type="dt" sz="half" idx="10"/>
          </p:nvPr>
        </p:nvSpPr>
        <p:spPr/>
        <p:txBody>
          <a:bodyPr/>
          <a:lstStyle/>
          <a:p>
            <a:fld id="{4B1FC003-BA53-9D4B-927F-37D04743F701}" type="datetimeFigureOut">
              <a:t>5/28/25</a:t>
            </a:fld>
            <a:endParaRPr lang="en-US"/>
          </a:p>
        </p:txBody>
      </p:sp>
      <p:sp>
        <p:nvSpPr>
          <p:cNvPr id="5" name="Footer Placeholder 4">
            <a:extLst>
              <a:ext uri="{FF2B5EF4-FFF2-40B4-BE49-F238E27FC236}">
                <a16:creationId xmlns:a16="http://schemas.microsoft.com/office/drawing/2014/main" id="{7B7C28DE-0F10-7361-EE34-144BC666FD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20C8A7-6349-1F25-A8F2-716343847AC8}"/>
              </a:ext>
            </a:extLst>
          </p:cNvPr>
          <p:cNvSpPr>
            <a:spLocks noGrp="1"/>
          </p:cNvSpPr>
          <p:nvPr>
            <p:ph type="sldNum" sz="quarter" idx="12"/>
          </p:nvPr>
        </p:nvSpPr>
        <p:spPr/>
        <p:txBody>
          <a:bodyPr/>
          <a:lstStyle/>
          <a:p>
            <a:fld id="{DBA5DEBC-FAA5-4943-878B-5C8CF97C8D24}" type="slidenum">
              <a:t>‹#›</a:t>
            </a:fld>
            <a:endParaRPr lang="en-US"/>
          </a:p>
        </p:txBody>
      </p:sp>
    </p:spTree>
    <p:extLst>
      <p:ext uri="{BB962C8B-B14F-4D97-AF65-F5344CB8AC3E}">
        <p14:creationId xmlns:p14="http://schemas.microsoft.com/office/powerpoint/2010/main" val="2915784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F150-1C09-65D3-9320-4AED534D3D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E92B36-3292-AD9D-259B-D6F65111C2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9348F8-CE0B-89C8-B5E6-5EF5C454EE8C}"/>
              </a:ext>
            </a:extLst>
          </p:cNvPr>
          <p:cNvSpPr>
            <a:spLocks noGrp="1"/>
          </p:cNvSpPr>
          <p:nvPr>
            <p:ph type="dt" sz="half" idx="10"/>
          </p:nvPr>
        </p:nvSpPr>
        <p:spPr/>
        <p:txBody>
          <a:bodyPr/>
          <a:lstStyle/>
          <a:p>
            <a:fld id="{4B1FC003-BA53-9D4B-927F-37D04743F701}" type="datetimeFigureOut">
              <a:t>5/28/25</a:t>
            </a:fld>
            <a:endParaRPr lang="en-US"/>
          </a:p>
        </p:txBody>
      </p:sp>
      <p:sp>
        <p:nvSpPr>
          <p:cNvPr id="5" name="Footer Placeholder 4">
            <a:extLst>
              <a:ext uri="{FF2B5EF4-FFF2-40B4-BE49-F238E27FC236}">
                <a16:creationId xmlns:a16="http://schemas.microsoft.com/office/drawing/2014/main" id="{06698D31-3112-BD47-FB14-0672114A8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E8135-8E15-1E91-B067-43E4E4112E0F}"/>
              </a:ext>
            </a:extLst>
          </p:cNvPr>
          <p:cNvSpPr>
            <a:spLocks noGrp="1"/>
          </p:cNvSpPr>
          <p:nvPr>
            <p:ph type="sldNum" sz="quarter" idx="12"/>
          </p:nvPr>
        </p:nvSpPr>
        <p:spPr/>
        <p:txBody>
          <a:bodyPr/>
          <a:lstStyle/>
          <a:p>
            <a:fld id="{DBA5DEBC-FAA5-4943-878B-5C8CF97C8D24}" type="slidenum">
              <a:t>‹#›</a:t>
            </a:fld>
            <a:endParaRPr lang="en-US"/>
          </a:p>
        </p:txBody>
      </p:sp>
    </p:spTree>
    <p:extLst>
      <p:ext uri="{BB962C8B-B14F-4D97-AF65-F5344CB8AC3E}">
        <p14:creationId xmlns:p14="http://schemas.microsoft.com/office/powerpoint/2010/main" val="380426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8E7899-1B15-1322-3F7E-A60B47AE4F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32F0C7-F60D-DBB4-E5BF-9450E1FD2D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1BA5B4-E96F-812A-D29D-57051338D763}"/>
              </a:ext>
            </a:extLst>
          </p:cNvPr>
          <p:cNvSpPr>
            <a:spLocks noGrp="1"/>
          </p:cNvSpPr>
          <p:nvPr>
            <p:ph type="dt" sz="half" idx="10"/>
          </p:nvPr>
        </p:nvSpPr>
        <p:spPr/>
        <p:txBody>
          <a:bodyPr/>
          <a:lstStyle/>
          <a:p>
            <a:fld id="{4B1FC003-BA53-9D4B-927F-37D04743F701}" type="datetimeFigureOut">
              <a:t>5/28/25</a:t>
            </a:fld>
            <a:endParaRPr lang="en-US"/>
          </a:p>
        </p:txBody>
      </p:sp>
      <p:sp>
        <p:nvSpPr>
          <p:cNvPr id="5" name="Footer Placeholder 4">
            <a:extLst>
              <a:ext uri="{FF2B5EF4-FFF2-40B4-BE49-F238E27FC236}">
                <a16:creationId xmlns:a16="http://schemas.microsoft.com/office/drawing/2014/main" id="{3D689EF9-8E44-0CA3-3C0E-1397FF82A0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43F4D-6F98-B426-78E1-0C2096BE778D}"/>
              </a:ext>
            </a:extLst>
          </p:cNvPr>
          <p:cNvSpPr>
            <a:spLocks noGrp="1"/>
          </p:cNvSpPr>
          <p:nvPr>
            <p:ph type="sldNum" sz="quarter" idx="12"/>
          </p:nvPr>
        </p:nvSpPr>
        <p:spPr/>
        <p:txBody>
          <a:bodyPr/>
          <a:lstStyle/>
          <a:p>
            <a:fld id="{DBA5DEBC-FAA5-4943-878B-5C8CF97C8D24}" type="slidenum">
              <a:t>‹#›</a:t>
            </a:fld>
            <a:endParaRPr lang="en-US"/>
          </a:p>
        </p:txBody>
      </p:sp>
    </p:spTree>
    <p:extLst>
      <p:ext uri="{BB962C8B-B14F-4D97-AF65-F5344CB8AC3E}">
        <p14:creationId xmlns:p14="http://schemas.microsoft.com/office/powerpoint/2010/main" val="3941601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5/28/25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0" y="1"/>
            <a:ext cx="5198641" cy="6858002"/>
          </a:xfrm>
          <a:prstGeom prst="rect">
            <a:avLst/>
          </a:prstGeom>
          <a:solidFill>
            <a:schemeClr val="accent4">
              <a:lumMod val="50000"/>
            </a:schemeClr>
          </a:solidFill>
        </p:spPr>
        <p:txBody>
          <a:bodyPr/>
          <a:lstStyle/>
          <a:p>
            <a:r>
              <a:rPr lang="en-US" dirty="0"/>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5711877"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5708797"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4037ED-B73E-2946-8FAC-2803EA71C585}"/>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091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mparison_5">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C5233AE2-5078-C34D-8EAD-6F7B344F5241}"/>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dirty="0"/>
              <a:t>Click icon to add picture</a:t>
            </a:r>
          </a:p>
        </p:txBody>
      </p:sp>
      <p:cxnSp>
        <p:nvCxnSpPr>
          <p:cNvPr id="14" name="Straight Connector 13">
            <a:extLst>
              <a:ext uri="{FF2B5EF4-FFF2-40B4-BE49-F238E27FC236}">
                <a16:creationId xmlns:a16="http://schemas.microsoft.com/office/drawing/2014/main" id="{24699EEF-FB75-1A46-B6B6-39CCF65A9EA4}"/>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5/28/25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839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and Content_5">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1" y="1"/>
            <a:ext cx="12192000" cy="6858002"/>
          </a:xfrm>
          <a:prstGeom prst="rect">
            <a:avLst/>
          </a:prstGeom>
          <a:solidFill>
            <a:schemeClr val="accent4">
              <a:lumMod val="50000"/>
            </a:schemeClr>
          </a:solidFill>
        </p:spPr>
        <p:txBody>
          <a:bodyPr/>
          <a:lstStyle/>
          <a:p>
            <a:r>
              <a:rPr lang="en-US" dirty="0"/>
              <a:t>Click icon to add picture</a:t>
            </a:r>
            <a:endParaRPr lang="id-ID"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5/28/25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9E9592-D634-1947-B3FB-EB3B7F16FF28}"/>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6D456EAF-F3B8-AF4A-90FF-4B0693C56A33}"/>
              </a:ext>
            </a:extLst>
          </p:cNvPr>
          <p:cNvSpPr>
            <a:spLocks noGrp="1"/>
          </p:cNvSpPr>
          <p:nvPr>
            <p:ph type="ctrTitle" hasCustomPrompt="1"/>
          </p:nvPr>
        </p:nvSpPr>
        <p:spPr>
          <a:xfrm>
            <a:off x="392623" y="339645"/>
            <a:ext cx="4890577"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5" name="Text Placeholder 10">
            <a:extLst>
              <a:ext uri="{FF2B5EF4-FFF2-40B4-BE49-F238E27FC236}">
                <a16:creationId xmlns:a16="http://schemas.microsoft.com/office/drawing/2014/main" id="{F7FB4ADF-1B3E-A442-B2C9-518CBE7637DB}"/>
              </a:ext>
            </a:extLst>
          </p:cNvPr>
          <p:cNvSpPr>
            <a:spLocks noGrp="1"/>
          </p:cNvSpPr>
          <p:nvPr>
            <p:ph type="body" sz="quarter" idx="14"/>
          </p:nvPr>
        </p:nvSpPr>
        <p:spPr>
          <a:xfrm>
            <a:off x="392624" y="1507066"/>
            <a:ext cx="4890578"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7357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and Content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1134319" y="1"/>
            <a:ext cx="11057681" cy="6858002"/>
          </a:xfrm>
          <a:prstGeom prst="rect">
            <a:avLst/>
          </a:prstGeom>
          <a:solidFill>
            <a:schemeClr val="accent4">
              <a:lumMod val="50000"/>
            </a:schemeClr>
          </a:solidFill>
        </p:spPr>
        <p:txBody>
          <a:bodyPr/>
          <a:lstStyle/>
          <a:p>
            <a:r>
              <a:rPr lang="en-US" dirty="0"/>
              <a:t>Click icon to add picture</a:t>
            </a:r>
            <a:endParaRPr lang="id-ID"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5/28/25</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45581" y="1507066"/>
            <a:ext cx="4890578"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907ACF-A34F-FE4A-8511-B7FE12F69496}"/>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814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AFC3A-6895-D910-2FA2-528DF11F43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BB3A7C-A951-4931-AD52-ABC3D1066F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7BE76-C9CA-743E-2F06-A98B1630BED1}"/>
              </a:ext>
            </a:extLst>
          </p:cNvPr>
          <p:cNvSpPr>
            <a:spLocks noGrp="1"/>
          </p:cNvSpPr>
          <p:nvPr>
            <p:ph type="dt" sz="half" idx="10"/>
          </p:nvPr>
        </p:nvSpPr>
        <p:spPr/>
        <p:txBody>
          <a:bodyPr/>
          <a:lstStyle/>
          <a:p>
            <a:fld id="{4B1FC003-BA53-9D4B-927F-37D04743F701}" type="datetimeFigureOut">
              <a:t>5/28/25</a:t>
            </a:fld>
            <a:endParaRPr lang="en-US"/>
          </a:p>
        </p:txBody>
      </p:sp>
      <p:sp>
        <p:nvSpPr>
          <p:cNvPr id="5" name="Footer Placeholder 4">
            <a:extLst>
              <a:ext uri="{FF2B5EF4-FFF2-40B4-BE49-F238E27FC236}">
                <a16:creationId xmlns:a16="http://schemas.microsoft.com/office/drawing/2014/main" id="{2CEEC86E-E9D9-D0D4-3109-0D8F2915E8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34BBFB-3FC1-7D14-155F-0613A0BD0F84}"/>
              </a:ext>
            </a:extLst>
          </p:cNvPr>
          <p:cNvSpPr>
            <a:spLocks noGrp="1"/>
          </p:cNvSpPr>
          <p:nvPr>
            <p:ph type="sldNum" sz="quarter" idx="12"/>
          </p:nvPr>
        </p:nvSpPr>
        <p:spPr/>
        <p:txBody>
          <a:bodyPr/>
          <a:lstStyle/>
          <a:p>
            <a:fld id="{DBA5DEBC-FAA5-4943-878B-5C8CF97C8D24}" type="slidenum">
              <a:t>‹#›</a:t>
            </a:fld>
            <a:endParaRPr lang="en-US"/>
          </a:p>
        </p:txBody>
      </p:sp>
    </p:spTree>
    <p:extLst>
      <p:ext uri="{BB962C8B-B14F-4D97-AF65-F5344CB8AC3E}">
        <p14:creationId xmlns:p14="http://schemas.microsoft.com/office/powerpoint/2010/main" val="1399009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8A11F-0721-37B0-D76D-00C1BB971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B4B0A8-A1D3-8A8D-C79D-C8AB5F4A7D9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A9C1D2-0EB7-E414-7D54-2FB009A3056C}"/>
              </a:ext>
            </a:extLst>
          </p:cNvPr>
          <p:cNvSpPr>
            <a:spLocks noGrp="1"/>
          </p:cNvSpPr>
          <p:nvPr>
            <p:ph type="dt" sz="half" idx="10"/>
          </p:nvPr>
        </p:nvSpPr>
        <p:spPr/>
        <p:txBody>
          <a:bodyPr/>
          <a:lstStyle/>
          <a:p>
            <a:fld id="{4B1FC003-BA53-9D4B-927F-37D04743F701}" type="datetimeFigureOut">
              <a:t>5/28/25</a:t>
            </a:fld>
            <a:endParaRPr lang="en-US"/>
          </a:p>
        </p:txBody>
      </p:sp>
      <p:sp>
        <p:nvSpPr>
          <p:cNvPr id="5" name="Footer Placeholder 4">
            <a:extLst>
              <a:ext uri="{FF2B5EF4-FFF2-40B4-BE49-F238E27FC236}">
                <a16:creationId xmlns:a16="http://schemas.microsoft.com/office/drawing/2014/main" id="{3019023C-DD20-4091-5994-13C0E79023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BA9C74-B0EE-DBD1-DD03-B58B2A409A04}"/>
              </a:ext>
            </a:extLst>
          </p:cNvPr>
          <p:cNvSpPr>
            <a:spLocks noGrp="1"/>
          </p:cNvSpPr>
          <p:nvPr>
            <p:ph type="sldNum" sz="quarter" idx="12"/>
          </p:nvPr>
        </p:nvSpPr>
        <p:spPr/>
        <p:txBody>
          <a:bodyPr/>
          <a:lstStyle/>
          <a:p>
            <a:fld id="{DBA5DEBC-FAA5-4943-878B-5C8CF97C8D24}" type="slidenum">
              <a:t>‹#›</a:t>
            </a:fld>
            <a:endParaRPr lang="en-US"/>
          </a:p>
        </p:txBody>
      </p:sp>
    </p:spTree>
    <p:extLst>
      <p:ext uri="{BB962C8B-B14F-4D97-AF65-F5344CB8AC3E}">
        <p14:creationId xmlns:p14="http://schemas.microsoft.com/office/powerpoint/2010/main" val="2685078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242B0-173A-4D8B-8BE3-2AB60343A1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90E402-8C77-BBBB-11FD-9E7496F002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4AD5A1-0B39-2AF5-0287-C4CC06A1E9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B7F8DF5-C61F-7891-D82D-BF1B29AA9A7D}"/>
              </a:ext>
            </a:extLst>
          </p:cNvPr>
          <p:cNvSpPr>
            <a:spLocks noGrp="1"/>
          </p:cNvSpPr>
          <p:nvPr>
            <p:ph type="dt" sz="half" idx="10"/>
          </p:nvPr>
        </p:nvSpPr>
        <p:spPr/>
        <p:txBody>
          <a:bodyPr/>
          <a:lstStyle/>
          <a:p>
            <a:fld id="{4B1FC003-BA53-9D4B-927F-37D04743F701}" type="datetimeFigureOut">
              <a:t>5/28/25</a:t>
            </a:fld>
            <a:endParaRPr lang="en-US"/>
          </a:p>
        </p:txBody>
      </p:sp>
      <p:sp>
        <p:nvSpPr>
          <p:cNvPr id="6" name="Footer Placeholder 5">
            <a:extLst>
              <a:ext uri="{FF2B5EF4-FFF2-40B4-BE49-F238E27FC236}">
                <a16:creationId xmlns:a16="http://schemas.microsoft.com/office/drawing/2014/main" id="{0D7D8D53-F422-173B-85A2-9C78A006FE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A2EBA3-94F6-2F2D-7496-8F4424957439}"/>
              </a:ext>
            </a:extLst>
          </p:cNvPr>
          <p:cNvSpPr>
            <a:spLocks noGrp="1"/>
          </p:cNvSpPr>
          <p:nvPr>
            <p:ph type="sldNum" sz="quarter" idx="12"/>
          </p:nvPr>
        </p:nvSpPr>
        <p:spPr/>
        <p:txBody>
          <a:bodyPr/>
          <a:lstStyle/>
          <a:p>
            <a:fld id="{DBA5DEBC-FAA5-4943-878B-5C8CF97C8D24}" type="slidenum">
              <a:t>‹#›</a:t>
            </a:fld>
            <a:endParaRPr lang="en-US"/>
          </a:p>
        </p:txBody>
      </p:sp>
    </p:spTree>
    <p:extLst>
      <p:ext uri="{BB962C8B-B14F-4D97-AF65-F5344CB8AC3E}">
        <p14:creationId xmlns:p14="http://schemas.microsoft.com/office/powerpoint/2010/main" val="306501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DBC55-10D3-9B40-06B1-BC36CAD623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B93D7A-7DC8-4EB2-8C1F-F18FB1CB0C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9E0A45-3EB0-925C-EBB0-683308CEC2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032078-EABE-86DB-89E6-4053617183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2DD15D-AAF5-30F5-290F-D70EC81973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50C472-8668-AAE3-F7F0-931825EB8C02}"/>
              </a:ext>
            </a:extLst>
          </p:cNvPr>
          <p:cNvSpPr>
            <a:spLocks noGrp="1"/>
          </p:cNvSpPr>
          <p:nvPr>
            <p:ph type="dt" sz="half" idx="10"/>
          </p:nvPr>
        </p:nvSpPr>
        <p:spPr/>
        <p:txBody>
          <a:bodyPr/>
          <a:lstStyle/>
          <a:p>
            <a:fld id="{4B1FC003-BA53-9D4B-927F-37D04743F701}" type="datetimeFigureOut">
              <a:t>5/28/25</a:t>
            </a:fld>
            <a:endParaRPr lang="en-US"/>
          </a:p>
        </p:txBody>
      </p:sp>
      <p:sp>
        <p:nvSpPr>
          <p:cNvPr id="8" name="Footer Placeholder 7">
            <a:extLst>
              <a:ext uri="{FF2B5EF4-FFF2-40B4-BE49-F238E27FC236}">
                <a16:creationId xmlns:a16="http://schemas.microsoft.com/office/drawing/2014/main" id="{3410113E-350A-6C9D-E16A-724ED61C0E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03E085-1B0C-CCB8-C19A-A90CD595E6F0}"/>
              </a:ext>
            </a:extLst>
          </p:cNvPr>
          <p:cNvSpPr>
            <a:spLocks noGrp="1"/>
          </p:cNvSpPr>
          <p:nvPr>
            <p:ph type="sldNum" sz="quarter" idx="12"/>
          </p:nvPr>
        </p:nvSpPr>
        <p:spPr/>
        <p:txBody>
          <a:bodyPr/>
          <a:lstStyle/>
          <a:p>
            <a:fld id="{DBA5DEBC-FAA5-4943-878B-5C8CF97C8D24}" type="slidenum">
              <a:t>‹#›</a:t>
            </a:fld>
            <a:endParaRPr lang="en-US"/>
          </a:p>
        </p:txBody>
      </p:sp>
    </p:spTree>
    <p:extLst>
      <p:ext uri="{BB962C8B-B14F-4D97-AF65-F5344CB8AC3E}">
        <p14:creationId xmlns:p14="http://schemas.microsoft.com/office/powerpoint/2010/main" val="2566629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A123-3B39-5ECD-A5EA-E9DADCC20D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EBCAA2-93E7-252C-22B7-793A16A8A5C4}"/>
              </a:ext>
            </a:extLst>
          </p:cNvPr>
          <p:cNvSpPr>
            <a:spLocks noGrp="1"/>
          </p:cNvSpPr>
          <p:nvPr>
            <p:ph type="dt" sz="half" idx="10"/>
          </p:nvPr>
        </p:nvSpPr>
        <p:spPr/>
        <p:txBody>
          <a:bodyPr/>
          <a:lstStyle/>
          <a:p>
            <a:fld id="{4B1FC003-BA53-9D4B-927F-37D04743F701}" type="datetimeFigureOut">
              <a:t>5/28/25</a:t>
            </a:fld>
            <a:endParaRPr lang="en-US"/>
          </a:p>
        </p:txBody>
      </p:sp>
      <p:sp>
        <p:nvSpPr>
          <p:cNvPr id="4" name="Footer Placeholder 3">
            <a:extLst>
              <a:ext uri="{FF2B5EF4-FFF2-40B4-BE49-F238E27FC236}">
                <a16:creationId xmlns:a16="http://schemas.microsoft.com/office/drawing/2014/main" id="{007BE23F-86DF-7E5E-FFD4-4ED3AB4AFB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DF9A18-E862-9AB1-AB6B-86181B3D90BC}"/>
              </a:ext>
            </a:extLst>
          </p:cNvPr>
          <p:cNvSpPr>
            <a:spLocks noGrp="1"/>
          </p:cNvSpPr>
          <p:nvPr>
            <p:ph type="sldNum" sz="quarter" idx="12"/>
          </p:nvPr>
        </p:nvSpPr>
        <p:spPr/>
        <p:txBody>
          <a:bodyPr/>
          <a:lstStyle/>
          <a:p>
            <a:fld id="{DBA5DEBC-FAA5-4943-878B-5C8CF97C8D24}" type="slidenum">
              <a:t>‹#›</a:t>
            </a:fld>
            <a:endParaRPr lang="en-US"/>
          </a:p>
        </p:txBody>
      </p:sp>
    </p:spTree>
    <p:extLst>
      <p:ext uri="{BB962C8B-B14F-4D97-AF65-F5344CB8AC3E}">
        <p14:creationId xmlns:p14="http://schemas.microsoft.com/office/powerpoint/2010/main" val="787826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282A72-668A-C924-426D-AB18470E8387}"/>
              </a:ext>
            </a:extLst>
          </p:cNvPr>
          <p:cNvSpPr>
            <a:spLocks noGrp="1"/>
          </p:cNvSpPr>
          <p:nvPr>
            <p:ph type="dt" sz="half" idx="10"/>
          </p:nvPr>
        </p:nvSpPr>
        <p:spPr/>
        <p:txBody>
          <a:bodyPr/>
          <a:lstStyle/>
          <a:p>
            <a:fld id="{4B1FC003-BA53-9D4B-927F-37D04743F701}" type="datetimeFigureOut">
              <a:t>5/28/25</a:t>
            </a:fld>
            <a:endParaRPr lang="en-US"/>
          </a:p>
        </p:txBody>
      </p:sp>
      <p:sp>
        <p:nvSpPr>
          <p:cNvPr id="3" name="Footer Placeholder 2">
            <a:extLst>
              <a:ext uri="{FF2B5EF4-FFF2-40B4-BE49-F238E27FC236}">
                <a16:creationId xmlns:a16="http://schemas.microsoft.com/office/drawing/2014/main" id="{51250DD0-A887-9A22-A95A-89703886BD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962AFD-0CBF-56F4-3058-4F6F002D4144}"/>
              </a:ext>
            </a:extLst>
          </p:cNvPr>
          <p:cNvSpPr>
            <a:spLocks noGrp="1"/>
          </p:cNvSpPr>
          <p:nvPr>
            <p:ph type="sldNum" sz="quarter" idx="12"/>
          </p:nvPr>
        </p:nvSpPr>
        <p:spPr/>
        <p:txBody>
          <a:bodyPr/>
          <a:lstStyle/>
          <a:p>
            <a:fld id="{DBA5DEBC-FAA5-4943-878B-5C8CF97C8D24}" type="slidenum">
              <a:t>‹#›</a:t>
            </a:fld>
            <a:endParaRPr lang="en-US"/>
          </a:p>
        </p:txBody>
      </p:sp>
    </p:spTree>
    <p:extLst>
      <p:ext uri="{BB962C8B-B14F-4D97-AF65-F5344CB8AC3E}">
        <p14:creationId xmlns:p14="http://schemas.microsoft.com/office/powerpoint/2010/main" val="90414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D8753-F306-A294-F146-7C70066CAD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E8CD33-79C4-92C6-05D2-D14368AF07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A094F3-5ABC-323C-DD37-7B8080CECC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8837C0-1A21-B0E8-B6DE-558284DB5E0A}"/>
              </a:ext>
            </a:extLst>
          </p:cNvPr>
          <p:cNvSpPr>
            <a:spLocks noGrp="1"/>
          </p:cNvSpPr>
          <p:nvPr>
            <p:ph type="dt" sz="half" idx="10"/>
          </p:nvPr>
        </p:nvSpPr>
        <p:spPr/>
        <p:txBody>
          <a:bodyPr/>
          <a:lstStyle/>
          <a:p>
            <a:fld id="{4B1FC003-BA53-9D4B-927F-37D04743F701}" type="datetimeFigureOut">
              <a:t>5/28/25</a:t>
            </a:fld>
            <a:endParaRPr lang="en-US"/>
          </a:p>
        </p:txBody>
      </p:sp>
      <p:sp>
        <p:nvSpPr>
          <p:cNvPr id="6" name="Footer Placeholder 5">
            <a:extLst>
              <a:ext uri="{FF2B5EF4-FFF2-40B4-BE49-F238E27FC236}">
                <a16:creationId xmlns:a16="http://schemas.microsoft.com/office/drawing/2014/main" id="{8FFF6DAC-B6F7-A351-DAA7-FDDB7E9D6A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850E47-E75B-07C0-1959-F54F846415F6}"/>
              </a:ext>
            </a:extLst>
          </p:cNvPr>
          <p:cNvSpPr>
            <a:spLocks noGrp="1"/>
          </p:cNvSpPr>
          <p:nvPr>
            <p:ph type="sldNum" sz="quarter" idx="12"/>
          </p:nvPr>
        </p:nvSpPr>
        <p:spPr/>
        <p:txBody>
          <a:bodyPr/>
          <a:lstStyle/>
          <a:p>
            <a:fld id="{DBA5DEBC-FAA5-4943-878B-5C8CF97C8D24}" type="slidenum">
              <a:t>‹#›</a:t>
            </a:fld>
            <a:endParaRPr lang="en-US"/>
          </a:p>
        </p:txBody>
      </p:sp>
    </p:spTree>
    <p:extLst>
      <p:ext uri="{BB962C8B-B14F-4D97-AF65-F5344CB8AC3E}">
        <p14:creationId xmlns:p14="http://schemas.microsoft.com/office/powerpoint/2010/main" val="334155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70ACF-85CB-7C85-68B0-E8FA097C93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4F915E-22BA-921D-FD2F-2B10F28855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D4DDC8-C5F7-F426-5617-495A39B2D1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6B8FCF-A2F2-A810-C54A-16E4CE432F60}"/>
              </a:ext>
            </a:extLst>
          </p:cNvPr>
          <p:cNvSpPr>
            <a:spLocks noGrp="1"/>
          </p:cNvSpPr>
          <p:nvPr>
            <p:ph type="dt" sz="half" idx="10"/>
          </p:nvPr>
        </p:nvSpPr>
        <p:spPr/>
        <p:txBody>
          <a:bodyPr/>
          <a:lstStyle/>
          <a:p>
            <a:fld id="{4B1FC003-BA53-9D4B-927F-37D04743F701}" type="datetimeFigureOut">
              <a:t>5/28/25</a:t>
            </a:fld>
            <a:endParaRPr lang="en-US"/>
          </a:p>
        </p:txBody>
      </p:sp>
      <p:sp>
        <p:nvSpPr>
          <p:cNvPr id="6" name="Footer Placeholder 5">
            <a:extLst>
              <a:ext uri="{FF2B5EF4-FFF2-40B4-BE49-F238E27FC236}">
                <a16:creationId xmlns:a16="http://schemas.microsoft.com/office/drawing/2014/main" id="{2F0D629E-D8F3-141A-2FF5-4345177269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7A6E7C-BDC5-3669-34CE-1D64E4722B31}"/>
              </a:ext>
            </a:extLst>
          </p:cNvPr>
          <p:cNvSpPr>
            <a:spLocks noGrp="1"/>
          </p:cNvSpPr>
          <p:nvPr>
            <p:ph type="sldNum" sz="quarter" idx="12"/>
          </p:nvPr>
        </p:nvSpPr>
        <p:spPr/>
        <p:txBody>
          <a:bodyPr/>
          <a:lstStyle/>
          <a:p>
            <a:fld id="{DBA5DEBC-FAA5-4943-878B-5C8CF97C8D24}" type="slidenum">
              <a:t>‹#›</a:t>
            </a:fld>
            <a:endParaRPr lang="en-US"/>
          </a:p>
        </p:txBody>
      </p:sp>
    </p:spTree>
    <p:extLst>
      <p:ext uri="{BB962C8B-B14F-4D97-AF65-F5344CB8AC3E}">
        <p14:creationId xmlns:p14="http://schemas.microsoft.com/office/powerpoint/2010/main" val="236014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E14D94-1F0B-7E57-4B35-FC9B45593F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B31F68-BF20-AFB1-AF4E-E63369ED49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8E3061-3CE9-8BBD-F5F3-70C03ECDA9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B1FC003-BA53-9D4B-927F-37D04743F701}" type="datetimeFigureOut">
              <a:t>5/28/25</a:t>
            </a:fld>
            <a:endParaRPr lang="en-US"/>
          </a:p>
        </p:txBody>
      </p:sp>
      <p:sp>
        <p:nvSpPr>
          <p:cNvPr id="5" name="Footer Placeholder 4">
            <a:extLst>
              <a:ext uri="{FF2B5EF4-FFF2-40B4-BE49-F238E27FC236}">
                <a16:creationId xmlns:a16="http://schemas.microsoft.com/office/drawing/2014/main" id="{0CB66819-7DAB-BF70-8D8F-CE8E1E21F5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E8A8BFE-2788-5D1B-5500-54BF897122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A5DEBC-FAA5-4943-878B-5C8CF97C8D24}" type="slidenum">
              <a:t>‹#›</a:t>
            </a:fld>
            <a:endParaRPr lang="en-US"/>
          </a:p>
        </p:txBody>
      </p:sp>
    </p:spTree>
    <p:extLst>
      <p:ext uri="{BB962C8B-B14F-4D97-AF65-F5344CB8AC3E}">
        <p14:creationId xmlns:p14="http://schemas.microsoft.com/office/powerpoint/2010/main" val="91083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smonitor.com/USA/2024/0318/Alabama-s-IVF-ruling-is-having-ripple-effects.-What-it-does-and-doesn-t-do"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hyperlink" Target="https://creativecommons.org/publicdomain/zero/1.0/"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kff.org/" TargetMode="External"/><Relationship Id="rId2" Type="http://schemas.openxmlformats.org/officeDocument/2006/relationships/hyperlink" Target="https://www.pregnancyjusticeus.org/" TargetMode="External"/><Relationship Id="rId1" Type="http://schemas.openxmlformats.org/officeDocument/2006/relationships/slideLayout" Target="../slideLayouts/slideLayout2.xml"/><Relationship Id="rId5" Type="http://schemas.openxmlformats.org/officeDocument/2006/relationships/hyperlink" Target="https://papers.ssrn.com/sol3/papers.cfm?abstract_id=4220201" TargetMode="External"/><Relationship Id="rId4" Type="http://schemas.openxmlformats.org/officeDocument/2006/relationships/hyperlink" Target="https://www.plannedparenthood.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11alive.com/article/news/politics/ag-heartbeat-law-misapplied-case-pregnant-georgia-mom-kept-alive/85-0eabfb9f-24cd-4222-8c50-2f6806aa4822" TargetMode="External"/><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journals.sagepub.com/doi/full/10.1177/1536504217714259"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92F72D-F51D-AF4D-C7E2-A96E1AB73703}"/>
              </a:ext>
            </a:extLst>
          </p:cNvPr>
          <p:cNvSpPr>
            <a:spLocks noGrp="1"/>
          </p:cNvSpPr>
          <p:nvPr>
            <p:ph type="ctrTitle"/>
          </p:nvPr>
        </p:nvSpPr>
        <p:spPr>
          <a:xfrm>
            <a:off x="5232400" y="1367673"/>
            <a:ext cx="6124576" cy="2665509"/>
          </a:xfrm>
        </p:spPr>
        <p:txBody>
          <a:bodyPr>
            <a:normAutofit/>
          </a:bodyPr>
          <a:lstStyle/>
          <a:p>
            <a:pPr algn="r"/>
            <a:r>
              <a:rPr lang="en-US" sz="5000">
                <a:solidFill>
                  <a:schemeClr val="bg1"/>
                </a:solidFill>
              </a:rPr>
              <a:t>Consciously Extreme:</a:t>
            </a:r>
            <a:br>
              <a:rPr lang="en-US" sz="5000">
                <a:solidFill>
                  <a:schemeClr val="bg1"/>
                </a:solidFill>
              </a:rPr>
            </a:br>
            <a:r>
              <a:rPr lang="en-US" sz="5000">
                <a:solidFill>
                  <a:schemeClr val="bg1"/>
                </a:solidFill>
              </a:rPr>
              <a:t>Personhood &amp; Fetal Containers</a:t>
            </a:r>
          </a:p>
        </p:txBody>
      </p:sp>
      <p:sp>
        <p:nvSpPr>
          <p:cNvPr id="3" name="Subtitle 2">
            <a:extLst>
              <a:ext uri="{FF2B5EF4-FFF2-40B4-BE49-F238E27FC236}">
                <a16:creationId xmlns:a16="http://schemas.microsoft.com/office/drawing/2014/main" id="{742A6F25-C271-447D-DB0C-42C54DD7BF1C}"/>
              </a:ext>
            </a:extLst>
          </p:cNvPr>
          <p:cNvSpPr>
            <a:spLocks noGrp="1"/>
          </p:cNvSpPr>
          <p:nvPr>
            <p:ph type="subTitle" idx="1"/>
          </p:nvPr>
        </p:nvSpPr>
        <p:spPr>
          <a:xfrm>
            <a:off x="5228702" y="4190035"/>
            <a:ext cx="6128274" cy="2210765"/>
          </a:xfrm>
        </p:spPr>
        <p:txBody>
          <a:bodyPr>
            <a:normAutofit/>
          </a:bodyPr>
          <a:lstStyle/>
          <a:p>
            <a:pPr algn="r"/>
            <a:r>
              <a:rPr lang="en-US" sz="1800" dirty="0">
                <a:solidFill>
                  <a:schemeClr val="bg1"/>
                </a:solidFill>
              </a:rPr>
              <a:t>Chris Nero Coughlin, JD, Professor</a:t>
            </a:r>
          </a:p>
          <a:p>
            <a:pPr algn="r"/>
            <a:r>
              <a:rPr lang="en-US" sz="1800" dirty="0">
                <a:solidFill>
                  <a:schemeClr val="bg1"/>
                </a:solidFill>
              </a:rPr>
              <a:t>Wake Forest University School of Law</a:t>
            </a:r>
          </a:p>
          <a:p>
            <a:pPr algn="r"/>
            <a:r>
              <a:rPr lang="en-US" sz="1800" dirty="0">
                <a:solidFill>
                  <a:schemeClr val="bg1"/>
                </a:solidFill>
              </a:rPr>
              <a:t>Nancy M. P. King, JD, Emeritus Professor</a:t>
            </a:r>
          </a:p>
          <a:p>
            <a:pPr algn="r"/>
            <a:r>
              <a:rPr lang="en-US" sz="1800" dirty="0">
                <a:solidFill>
                  <a:schemeClr val="bg1"/>
                </a:solidFill>
              </a:rPr>
              <a:t>Wake Forest University School of Medicine</a:t>
            </a:r>
          </a:p>
          <a:p>
            <a:pPr algn="r"/>
            <a:endParaRPr lang="en-US" sz="600" dirty="0">
              <a:solidFill>
                <a:schemeClr val="bg1"/>
              </a:solidFill>
            </a:endParaRPr>
          </a:p>
        </p:txBody>
      </p:sp>
      <p:pic>
        <p:nvPicPr>
          <p:cNvPr id="5" name="Picture 4" descr="A person and person's silhouettes of a pregnant person&#10;&#10;Description automatically generated">
            <a:extLst>
              <a:ext uri="{FF2B5EF4-FFF2-40B4-BE49-F238E27FC236}">
                <a16:creationId xmlns:a16="http://schemas.microsoft.com/office/drawing/2014/main" id="{AEF8A0CD-EBF8-72D0-4E5F-2B037CF4FCB1}"/>
              </a:ext>
            </a:extLst>
          </p:cNvPr>
          <p:cNvPicPr>
            <a:picLocks noChangeAspect="1"/>
          </p:cNvPicPr>
          <p:nvPr/>
        </p:nvPicPr>
        <p:blipFill>
          <a:blip r:embed="rId3"/>
          <a:srcRect r="579"/>
          <a:stretch>
            <a:fillRect/>
          </a:stretch>
        </p:blipFill>
        <p:spPr>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p:spPr>
      </p:pic>
      <p:grpSp>
        <p:nvGrpSpPr>
          <p:cNvPr id="24" name="Group 23">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20" name="Freeform: Shape 19">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0">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Box 3">
            <a:extLst>
              <a:ext uri="{FF2B5EF4-FFF2-40B4-BE49-F238E27FC236}">
                <a16:creationId xmlns:a16="http://schemas.microsoft.com/office/drawing/2014/main" id="{A0DC77C0-1C51-5F97-DA2E-E050230E0E67}"/>
              </a:ext>
            </a:extLst>
          </p:cNvPr>
          <p:cNvSpPr txBox="1"/>
          <p:nvPr/>
        </p:nvSpPr>
        <p:spPr>
          <a:xfrm>
            <a:off x="254643" y="6574420"/>
            <a:ext cx="4296577" cy="246221"/>
          </a:xfrm>
          <a:prstGeom prst="rect">
            <a:avLst/>
          </a:prstGeom>
          <a:noFill/>
        </p:spPr>
        <p:txBody>
          <a:bodyPr wrap="square" rtlCol="0">
            <a:spAutoFit/>
          </a:bodyPr>
          <a:lstStyle/>
          <a:p>
            <a:r>
              <a:rPr lang="en-US" sz="1000" dirty="0" err="1"/>
              <a:t>P</a:t>
            </a:r>
            <a:r>
              <a:rPr lang="en-US" sz="1000" dirty="0" err="1">
                <a:solidFill>
                  <a:schemeClr val="bg1"/>
                </a:solidFill>
              </a:rPr>
              <a:t>drawing</a:t>
            </a:r>
            <a:r>
              <a:rPr lang="en-US" sz="1000" dirty="0">
                <a:solidFill>
                  <a:schemeClr val="bg1"/>
                </a:solidFill>
              </a:rPr>
              <a:t> generated by </a:t>
            </a:r>
            <a:r>
              <a:rPr lang="en-US" sz="1000" dirty="0" err="1">
                <a:solidFill>
                  <a:schemeClr val="bg1"/>
                </a:solidFill>
              </a:rPr>
              <a:t>PerplexityAI</a:t>
            </a:r>
            <a:endParaRPr lang="en-US" sz="1000" dirty="0"/>
          </a:p>
        </p:txBody>
      </p:sp>
    </p:spTree>
    <p:extLst>
      <p:ext uri="{BB962C8B-B14F-4D97-AF65-F5344CB8AC3E}">
        <p14:creationId xmlns:p14="http://schemas.microsoft.com/office/powerpoint/2010/main" val="3555211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E437BE-D364-369C-891A-9C97F78E7213}"/>
              </a:ext>
            </a:extLst>
          </p:cNvPr>
          <p:cNvSpPr>
            <a:spLocks noGrp="1"/>
          </p:cNvSpPr>
          <p:nvPr>
            <p:ph type="title"/>
          </p:nvPr>
        </p:nvSpPr>
        <p:spPr>
          <a:xfrm>
            <a:off x="1245072" y="1289765"/>
            <a:ext cx="3651101" cy="4270963"/>
          </a:xfrm>
        </p:spPr>
        <p:txBody>
          <a:bodyPr anchor="ctr">
            <a:normAutofit/>
          </a:bodyPr>
          <a:lstStyle/>
          <a:p>
            <a:pPr algn="ctr"/>
            <a:r>
              <a:rPr lang="en-US" sz="5600" dirty="0">
                <a:solidFill>
                  <a:srgbClr val="FFFFFF"/>
                </a:solidFill>
              </a:rPr>
              <a:t>These are Sophie’s Choices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0E9DCE07-E486-C04F-3D72-43E17A435298}"/>
              </a:ext>
            </a:extLst>
          </p:cNvPr>
          <p:cNvSpPr>
            <a:spLocks noGrp="1"/>
          </p:cNvSpPr>
          <p:nvPr>
            <p:ph idx="1"/>
          </p:nvPr>
        </p:nvSpPr>
        <p:spPr>
          <a:xfrm>
            <a:off x="6297233" y="518400"/>
            <a:ext cx="4771607" cy="5837949"/>
          </a:xfrm>
        </p:spPr>
        <p:txBody>
          <a:bodyPr anchor="ctr">
            <a:normAutofit/>
          </a:bodyPr>
          <a:lstStyle/>
          <a:p>
            <a:r>
              <a:rPr lang="en-US" sz="2000" b="1" dirty="0">
                <a:solidFill>
                  <a:schemeClr val="tx1">
                    <a:alpha val="80000"/>
                  </a:schemeClr>
                </a:solidFill>
              </a:rPr>
              <a:t>Prioritization of fetus over pregnant woman</a:t>
            </a:r>
          </a:p>
          <a:p>
            <a:pPr lvl="1"/>
            <a:r>
              <a:rPr lang="en-US" sz="2000" dirty="0">
                <a:solidFill>
                  <a:schemeClr val="tx1">
                    <a:alpha val="80000"/>
                  </a:schemeClr>
                </a:solidFill>
              </a:rPr>
              <a:t>Religious dictates</a:t>
            </a:r>
          </a:p>
          <a:p>
            <a:pPr lvl="1"/>
            <a:r>
              <a:rPr lang="en-US" sz="2000" dirty="0">
                <a:solidFill>
                  <a:schemeClr val="tx1">
                    <a:alpha val="80000"/>
                  </a:schemeClr>
                </a:solidFill>
              </a:rPr>
              <a:t>Hospital policies</a:t>
            </a:r>
          </a:p>
          <a:p>
            <a:pPr lvl="1"/>
            <a:r>
              <a:rPr lang="en-US" sz="2000" dirty="0">
                <a:solidFill>
                  <a:schemeClr val="tx1">
                    <a:alpha val="80000"/>
                  </a:schemeClr>
                </a:solidFill>
              </a:rPr>
              <a:t>OB policies</a:t>
            </a:r>
          </a:p>
          <a:p>
            <a:r>
              <a:rPr lang="en-US" sz="2000" b="1" dirty="0">
                <a:solidFill>
                  <a:schemeClr val="tx1">
                    <a:alpha val="80000"/>
                  </a:schemeClr>
                </a:solidFill>
              </a:rPr>
              <a:t>ADs invalidated by pregnancy in many states</a:t>
            </a:r>
          </a:p>
          <a:p>
            <a:pPr lvl="1"/>
            <a:r>
              <a:rPr lang="en-US" sz="2000" dirty="0">
                <a:solidFill>
                  <a:schemeClr val="tx1">
                    <a:alpha val="80000"/>
                  </a:schemeClr>
                </a:solidFill>
              </a:rPr>
              <a:t>Approximately 37 states have some type of restrictions (automatic or viability based)</a:t>
            </a:r>
          </a:p>
          <a:p>
            <a:pPr lvl="1"/>
            <a:r>
              <a:rPr lang="en-US" sz="2000" dirty="0">
                <a:solidFill>
                  <a:schemeClr val="tx1">
                    <a:alpha val="80000"/>
                  </a:schemeClr>
                </a:solidFill>
              </a:rPr>
              <a:t>Regardless of stage of pregnancy</a:t>
            </a:r>
          </a:p>
          <a:p>
            <a:pPr lvl="1"/>
            <a:r>
              <a:rPr lang="en-US" sz="2000" dirty="0">
                <a:solidFill>
                  <a:schemeClr val="tx1">
                    <a:alpha val="80000"/>
                  </a:schemeClr>
                </a:solidFill>
              </a:rPr>
              <a:t>Often unknown to women whose ADs refuse treatment </a:t>
            </a:r>
          </a:p>
          <a:p>
            <a:pPr lvl="1"/>
            <a:endParaRPr lang="en-US" sz="2000" dirty="0">
              <a:solidFill>
                <a:schemeClr val="tx1">
                  <a:alpha val="80000"/>
                </a:schemeClr>
              </a:solidFill>
            </a:endParaRPr>
          </a:p>
          <a:p>
            <a:r>
              <a:rPr lang="en-US" sz="2000" dirty="0">
                <a:solidFill>
                  <a:schemeClr val="tx1">
                    <a:alpha val="80000"/>
                  </a:schemeClr>
                </a:solidFill>
              </a:rPr>
              <a:t>All regardless of honoring, or even determining, pregnant women’s prior or current choices or preferences</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324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F4C9C0-46A5-2E7A-1FC6-EEF9079BDA73}"/>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The post-</a:t>
            </a:r>
            <a:r>
              <a:rPr lang="en-US" sz="4000" i="1">
                <a:solidFill>
                  <a:srgbClr val="FFFFFF"/>
                </a:solidFill>
              </a:rPr>
              <a:t>Dobbs</a:t>
            </a:r>
            <a:r>
              <a:rPr lang="en-US" sz="4000">
                <a:solidFill>
                  <a:srgbClr val="FFFFFF"/>
                </a:solidFill>
              </a:rPr>
              <a:t> spotlight</a:t>
            </a:r>
          </a:p>
        </p:txBody>
      </p:sp>
      <p:graphicFrame>
        <p:nvGraphicFramePr>
          <p:cNvPr id="5" name="Content Placeholder 2">
            <a:extLst>
              <a:ext uri="{FF2B5EF4-FFF2-40B4-BE49-F238E27FC236}">
                <a16:creationId xmlns:a16="http://schemas.microsoft.com/office/drawing/2014/main" id="{CA0E5985-859E-EA15-A544-BE3FE36CB1B8}"/>
              </a:ext>
            </a:extLst>
          </p:cNvPr>
          <p:cNvGraphicFramePr>
            <a:graphicFrameLocks noGrp="1"/>
          </p:cNvGraphicFramePr>
          <p:nvPr>
            <p:ph idx="1"/>
            <p:extLst>
              <p:ext uri="{D42A27DB-BD31-4B8C-83A1-F6EECF244321}">
                <p14:modId xmlns:p14="http://schemas.microsoft.com/office/powerpoint/2010/main" val="254934025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2076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EF463D-EE6B-46FF-B7C7-74B09A96C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1A27B3A-460C-4100-99B5-817F25979F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9" y="1498602"/>
            <a:ext cx="4403345" cy="3940174"/>
            <a:chOff x="827089" y="1498602"/>
            <a:chExt cx="4403345" cy="3940174"/>
          </a:xfrm>
          <a:effectLst>
            <a:outerShdw blurRad="381000" dist="152400" dir="5400000" algn="ctr" rotWithShape="0">
              <a:srgbClr val="000000">
                <a:alpha val="10000"/>
              </a:srgbClr>
            </a:outerShdw>
          </a:effectLst>
        </p:grpSpPr>
        <p:sp>
          <p:nvSpPr>
            <p:cNvPr id="11" name="Freeform: Shape 10">
              <a:extLst>
                <a:ext uri="{FF2B5EF4-FFF2-40B4-BE49-F238E27FC236}">
                  <a16:creationId xmlns:a16="http://schemas.microsoft.com/office/drawing/2014/main" id="{35450488-7F33-43E4-B4DA-CAB50A1CC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sp>
          <p:nvSpPr>
            <p:cNvPr id="12" name="Freeform: Shape 11">
              <a:extLst>
                <a:ext uri="{FF2B5EF4-FFF2-40B4-BE49-F238E27FC236}">
                  <a16:creationId xmlns:a16="http://schemas.microsoft.com/office/drawing/2014/main" id="{EE5154B2-BEF9-4C08-B6B1-9DED9F17C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grpSp>
      <p:sp>
        <p:nvSpPr>
          <p:cNvPr id="2" name="Title 1">
            <a:extLst>
              <a:ext uri="{FF2B5EF4-FFF2-40B4-BE49-F238E27FC236}">
                <a16:creationId xmlns:a16="http://schemas.microsoft.com/office/drawing/2014/main" id="{8A658812-F622-945F-707D-0D86D7C489DA}"/>
              </a:ext>
            </a:extLst>
          </p:cNvPr>
          <p:cNvSpPr>
            <a:spLocks noGrp="1"/>
          </p:cNvSpPr>
          <p:nvPr>
            <p:ph type="title"/>
          </p:nvPr>
        </p:nvSpPr>
        <p:spPr>
          <a:xfrm>
            <a:off x="1268127" y="2023558"/>
            <a:ext cx="3521265" cy="2491292"/>
          </a:xfrm>
        </p:spPr>
        <p:txBody>
          <a:bodyPr anchor="t">
            <a:normAutofit/>
          </a:bodyPr>
          <a:lstStyle/>
          <a:p>
            <a:r>
              <a:rPr lang="en-US" sz="4000"/>
              <a:t>Fetal Personhood Laws</a:t>
            </a:r>
          </a:p>
        </p:txBody>
      </p:sp>
      <p:sp>
        <p:nvSpPr>
          <p:cNvPr id="14" name="Freeform: Shape 13">
            <a:extLst>
              <a:ext uri="{FF2B5EF4-FFF2-40B4-BE49-F238E27FC236}">
                <a16:creationId xmlns:a16="http://schemas.microsoft.com/office/drawing/2014/main" id="{30B5ED20-499B-41E7-95BE-8BBD31314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5A51D22-76EA-4C70-B5C9-ED3946924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A722588-880A-8DF2-CB8E-9DBBDB0A2254}"/>
              </a:ext>
            </a:extLst>
          </p:cNvPr>
          <p:cNvSpPr>
            <a:spLocks noGrp="1"/>
          </p:cNvSpPr>
          <p:nvPr>
            <p:ph idx="1"/>
          </p:nvPr>
        </p:nvSpPr>
        <p:spPr>
          <a:xfrm>
            <a:off x="5929313" y="614363"/>
            <a:ext cx="5446712" cy="5772149"/>
          </a:xfrm>
        </p:spPr>
        <p:txBody>
          <a:bodyPr>
            <a:normAutofit/>
          </a:bodyPr>
          <a:lstStyle/>
          <a:p>
            <a:pPr marL="0" indent="0">
              <a:buNone/>
            </a:pPr>
            <a:r>
              <a:rPr lang="en-US" sz="2400" dirty="0">
                <a:solidFill>
                  <a:schemeClr val="tx1">
                    <a:alpha val="80000"/>
                  </a:schemeClr>
                </a:solidFill>
                <a:latin typeface="Times New Roman" panose="02020603050405020304" pitchFamily="18" charset="0"/>
                <a:cs typeface="Times New Roman" panose="02020603050405020304" pitchFamily="18" charset="0"/>
              </a:rPr>
              <a:t>STATE:</a:t>
            </a:r>
          </a:p>
          <a:p>
            <a:pPr lvl="1"/>
            <a:r>
              <a:rPr lang="en-US" dirty="0">
                <a:solidFill>
                  <a:schemeClr val="tx1">
                    <a:alpha val="80000"/>
                  </a:schemeClr>
                </a:solidFill>
                <a:latin typeface="Times New Roman" panose="02020603050405020304" pitchFamily="18" charset="0"/>
                <a:cs typeface="Times New Roman" panose="02020603050405020304" pitchFamily="18" charset="0"/>
              </a:rPr>
              <a:t>Child Support</a:t>
            </a:r>
          </a:p>
          <a:p>
            <a:pPr lvl="1"/>
            <a:r>
              <a:rPr lang="en-US" dirty="0">
                <a:solidFill>
                  <a:schemeClr val="tx1">
                    <a:alpha val="80000"/>
                  </a:schemeClr>
                </a:solidFill>
                <a:latin typeface="Times New Roman" panose="02020603050405020304" pitchFamily="18" charset="0"/>
                <a:cs typeface="Times New Roman" panose="02020603050405020304" pitchFamily="18" charset="0"/>
              </a:rPr>
              <a:t>Tax Credit</a:t>
            </a:r>
          </a:p>
          <a:p>
            <a:pPr lvl="1"/>
            <a:r>
              <a:rPr lang="en-US" dirty="0">
                <a:solidFill>
                  <a:schemeClr val="tx1">
                    <a:alpha val="80000"/>
                  </a:schemeClr>
                </a:solidFill>
                <a:latin typeface="Times New Roman" panose="02020603050405020304" pitchFamily="18" charset="0"/>
                <a:cs typeface="Times New Roman" panose="02020603050405020304" pitchFamily="18" charset="0"/>
              </a:rPr>
              <a:t>Wrongful Death, Battery</a:t>
            </a:r>
          </a:p>
          <a:p>
            <a:pPr lvl="1"/>
            <a:r>
              <a:rPr lang="en-US" dirty="0">
                <a:solidFill>
                  <a:schemeClr val="tx1">
                    <a:alpha val="80000"/>
                  </a:schemeClr>
                </a:solidFill>
                <a:latin typeface="Times New Roman" panose="02020603050405020304" pitchFamily="18" charset="0"/>
                <a:cs typeface="Times New Roman" panose="02020603050405020304" pitchFamily="18" charset="0"/>
              </a:rPr>
              <a:t>Fetal Homicide</a:t>
            </a:r>
          </a:p>
          <a:p>
            <a:pPr marL="0" indent="0">
              <a:buNone/>
            </a:pPr>
            <a:r>
              <a:rPr lang="en-US" sz="2400" dirty="0">
                <a:solidFill>
                  <a:schemeClr val="tx1">
                    <a:alpha val="80000"/>
                  </a:schemeClr>
                </a:solidFill>
                <a:latin typeface="Times New Roman" panose="02020603050405020304" pitchFamily="18" charset="0"/>
                <a:cs typeface="Times New Roman" panose="02020603050405020304" pitchFamily="18" charset="0"/>
              </a:rPr>
              <a:t>FEDERAL:  </a:t>
            </a:r>
          </a:p>
          <a:p>
            <a:pPr lvl="1"/>
            <a:r>
              <a:rPr lang="en-US" b="0" i="0" u="none" strike="noStrike" dirty="0">
                <a:solidFill>
                  <a:schemeClr val="tx1">
                    <a:alpha val="80000"/>
                  </a:schemeClr>
                </a:solidFill>
                <a:effectLst/>
                <a:latin typeface="Times New Roman" panose="02020603050405020304" pitchFamily="18" charset="0"/>
                <a:cs typeface="Times New Roman" panose="02020603050405020304" pitchFamily="18" charset="0"/>
              </a:rPr>
              <a:t>Personhood language in maternal health bills, birth control bills, tax codes, child support laws, college savings plans, COVID-19 relief packages, and essential safety-net programs like Temporary Assistance for Needy Families (TANF). </a:t>
            </a:r>
          </a:p>
          <a:p>
            <a:pPr lvl="1"/>
            <a:r>
              <a:rPr lang="en-US" b="0" i="0" u="none" strike="noStrike" dirty="0">
                <a:solidFill>
                  <a:schemeClr val="tx1">
                    <a:alpha val="80000"/>
                  </a:schemeClr>
                </a:solidFill>
                <a:effectLst/>
                <a:latin typeface="Times New Roman" panose="02020603050405020304" pitchFamily="18" charset="0"/>
                <a:cs typeface="Times New Roman" panose="02020603050405020304" pitchFamily="18" charset="0"/>
              </a:rPr>
              <a:t>Life at Conception Act, a federal personhood bill</a:t>
            </a:r>
            <a:endParaRPr lang="en-US" dirty="0">
              <a:solidFill>
                <a:schemeClr val="tx1">
                  <a:alpha val="8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2C32856-1957-F0BD-B521-97440C4957EB}"/>
              </a:ext>
            </a:extLst>
          </p:cNvPr>
          <p:cNvSpPr txBox="1"/>
          <p:nvPr/>
        </p:nvSpPr>
        <p:spPr>
          <a:xfrm>
            <a:off x="1" y="6386512"/>
            <a:ext cx="23495860" cy="246221"/>
          </a:xfrm>
          <a:prstGeom prst="rect">
            <a:avLst/>
          </a:prstGeom>
          <a:noFill/>
        </p:spPr>
        <p:txBody>
          <a:bodyPr wrap="square" rtlCol="0">
            <a:spAutoFit/>
          </a:bodyPr>
          <a:lstStyle/>
          <a:p>
            <a:r>
              <a:rPr lang="en-US" sz="1000" dirty="0"/>
              <a:t>Planned Parenthood, The Growing Threat of Fetal Personhood Measures Across the Country, https://</a:t>
            </a:r>
            <a:r>
              <a:rPr lang="en-US" sz="1000" dirty="0" err="1"/>
              <a:t>www.plannedparenthoodaction.org</a:t>
            </a:r>
            <a:r>
              <a:rPr lang="en-US" sz="1000" dirty="0"/>
              <a:t>/pressroom/the-growing-threat-of-fetal-personhood-measures-across-the-country</a:t>
            </a:r>
          </a:p>
        </p:txBody>
      </p:sp>
    </p:spTree>
    <p:extLst>
      <p:ext uri="{BB962C8B-B14F-4D97-AF65-F5344CB8AC3E}">
        <p14:creationId xmlns:p14="http://schemas.microsoft.com/office/powerpoint/2010/main" val="74609164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2">
            <a:extLst>
              <a:ext uri="{FF2B5EF4-FFF2-40B4-BE49-F238E27FC236}">
                <a16:creationId xmlns:a16="http://schemas.microsoft.com/office/drawing/2014/main" id="{37FC7FD6-A1F3-7865-BE75-639B1B68515F}"/>
              </a:ext>
            </a:extLst>
          </p:cNvPr>
          <p:cNvSpPr>
            <a:spLocks noGrp="1"/>
          </p:cNvSpPr>
          <p:nvPr>
            <p:ph type="title"/>
          </p:nvPr>
        </p:nvSpPr>
        <p:spPr>
          <a:xfrm>
            <a:off x="572493" y="238539"/>
            <a:ext cx="11018520" cy="1434415"/>
          </a:xfrm>
        </p:spPr>
        <p:txBody>
          <a:bodyPr vert="horz" lIns="91440" tIns="45720" rIns="91440" bIns="45720" rtlCol="0" anchor="b">
            <a:normAutofit fontScale="90000"/>
          </a:bodyPr>
          <a:lstStyle/>
          <a:p>
            <a:pPr algn="ctr"/>
            <a:r>
              <a:rPr lang="en-US" sz="4800" dirty="0"/>
              <a:t>Post-</a:t>
            </a:r>
            <a:r>
              <a:rPr lang="en-US" sz="4800" i="1" dirty="0"/>
              <a:t>Dobbs</a:t>
            </a:r>
            <a:r>
              <a:rPr lang="en-US" sz="4800" dirty="0"/>
              <a:t>: Embryo Personhood and IVF-</a:t>
            </a:r>
            <a:br>
              <a:rPr lang="en-US" sz="4800" dirty="0"/>
            </a:br>
            <a:r>
              <a:rPr lang="en-US" sz="5400" dirty="0"/>
              <a:t>Alabama </a:t>
            </a:r>
          </a:p>
        </p:txBody>
      </p:sp>
      <p:sp>
        <p:nvSpPr>
          <p:cNvPr id="2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3">
            <a:extLst>
              <a:ext uri="{FF2B5EF4-FFF2-40B4-BE49-F238E27FC236}">
                <a16:creationId xmlns:a16="http://schemas.microsoft.com/office/drawing/2014/main" id="{39E06957-2CF0-0024-70C1-CC9800B0D324}"/>
              </a:ext>
            </a:extLst>
          </p:cNvPr>
          <p:cNvSpPr>
            <a:spLocks noGrp="1"/>
          </p:cNvSpPr>
          <p:nvPr>
            <p:ph type="body" sz="half" idx="2"/>
          </p:nvPr>
        </p:nvSpPr>
        <p:spPr>
          <a:xfrm>
            <a:off x="572493" y="2071316"/>
            <a:ext cx="6713552" cy="4603804"/>
          </a:xfrm>
        </p:spPr>
        <p:txBody>
          <a:bodyPr vert="horz" lIns="91440" tIns="45720" rIns="91440" bIns="45720" rtlCol="0" anchor="t">
            <a:normAutofit fontScale="92500"/>
          </a:bodyPr>
          <a:lstStyle/>
          <a:p>
            <a:pPr marL="285750" indent="-228600">
              <a:buFont typeface="Arial" panose="020B0604020202020204" pitchFamily="34" charset="0"/>
              <a:buChar char="•"/>
            </a:pPr>
            <a:r>
              <a:rPr lang="en-US" sz="2400" dirty="0"/>
              <a:t>Added a fetal personhood to its Constitution in 2018</a:t>
            </a:r>
          </a:p>
          <a:p>
            <a:pPr marL="285750" indent="-228600">
              <a:buFont typeface="Arial" panose="020B0604020202020204" pitchFamily="34" charset="0"/>
              <a:buChar char="•"/>
            </a:pPr>
            <a:r>
              <a:rPr lang="en-US" sz="2400" dirty="0"/>
              <a:t>In Feb. 2024, </a:t>
            </a:r>
            <a:r>
              <a:rPr lang="en-US" sz="2400" i="1" dirty="0"/>
              <a:t>in LePage v. Ctr for Rep. Med</a:t>
            </a:r>
            <a:r>
              <a:rPr lang="en-US" sz="2400" dirty="0"/>
              <a:t>., the Alabama Supreme Court ruled the amendment assigned rights </a:t>
            </a:r>
            <a:r>
              <a:rPr lang="en-US" sz="2400" b="0" i="0" dirty="0">
                <a:effectLst/>
              </a:rPr>
              <a:t>to an embryo </a:t>
            </a:r>
            <a:r>
              <a:rPr lang="en-US" sz="2400" b="1" i="0" dirty="0">
                <a:effectLst/>
              </a:rPr>
              <a:t>outside</a:t>
            </a:r>
            <a:r>
              <a:rPr lang="en-US" sz="2400" b="0" i="0" dirty="0">
                <a:effectLst/>
              </a:rPr>
              <a:t> of the womb. </a:t>
            </a:r>
          </a:p>
          <a:p>
            <a:pPr marL="285750" indent="-228600">
              <a:buFont typeface="Arial" panose="020B0604020202020204" pitchFamily="34" charset="0"/>
              <a:buChar char="•"/>
            </a:pPr>
            <a:r>
              <a:rPr lang="en-US" sz="2400" dirty="0">
                <a:effectLst/>
              </a:rPr>
              <a:t>On March 6, lawmakers enacted a bill shielding IVF service providers from prosecution related to the damage or destruction of an embryo plus limited protection to IVF-related manufacturers. </a:t>
            </a:r>
          </a:p>
          <a:p>
            <a:endParaRPr lang="en-US" sz="1700" dirty="0"/>
          </a:p>
          <a:p>
            <a:r>
              <a:rPr lang="en-US" sz="1200" dirty="0"/>
              <a:t>(Photo Source: </a:t>
            </a:r>
            <a:r>
              <a:rPr lang="en-US" sz="1200" b="0" i="0" dirty="0">
                <a:effectLst/>
              </a:rPr>
              <a:t>Source: WSFA 12 News); </a:t>
            </a:r>
            <a:r>
              <a:rPr lang="en-US" sz="1200" i="0" u="none" strike="noStrike" dirty="0">
                <a:effectLst/>
              </a:rPr>
              <a:t>Ali Martin, What Alabama’s IVF ruling is having ripple effects. What it does – and doesn’t – do, Christian Science Monitor, </a:t>
            </a:r>
            <a:r>
              <a:rPr lang="en-US" sz="1200" i="0" u="none" strike="noStrike" dirty="0">
                <a:effectLst/>
                <a:hlinkClick r:id="rId3">
                  <a:extLst>
                    <a:ext uri="{A12FA001-AC4F-418D-AE19-62706E023703}">
                      <ahyp:hlinkClr xmlns:ahyp="http://schemas.microsoft.com/office/drawing/2018/hyperlinkcolor" val="tx"/>
                    </a:ext>
                  </a:extLst>
                </a:hlinkClick>
              </a:rPr>
              <a:t>https://www.csmonitor.com/USA/2024/0318/Alabama-s-IVF-ruling-is-having-ripple-effects.-What-it-does-and-doesn-t-do</a:t>
            </a:r>
            <a:r>
              <a:rPr lang="en-US" sz="1200" i="0" u="none" strike="noStrike" dirty="0">
                <a:effectLst/>
              </a:rPr>
              <a:t> (March 18, 2024).</a:t>
            </a:r>
            <a:endParaRPr lang="en-US" sz="1700" dirty="0"/>
          </a:p>
          <a:p>
            <a:endParaRPr lang="en-US" sz="1700" dirty="0"/>
          </a:p>
          <a:p>
            <a:pPr indent="-228600">
              <a:buFont typeface="Arial" panose="020B0604020202020204" pitchFamily="34" charset="0"/>
              <a:buChar char="•"/>
            </a:pPr>
            <a:endParaRPr lang="en-US" sz="1700" dirty="0"/>
          </a:p>
        </p:txBody>
      </p:sp>
      <p:pic>
        <p:nvPicPr>
          <p:cNvPr id="10" name="Picture Placeholder 9" descr="A building with columns on the front&#10;&#10;Description automatically generated">
            <a:extLst>
              <a:ext uri="{FF2B5EF4-FFF2-40B4-BE49-F238E27FC236}">
                <a16:creationId xmlns:a16="http://schemas.microsoft.com/office/drawing/2014/main" id="{84E474C0-C263-E978-5628-98C50AF2D2ED}"/>
              </a:ext>
            </a:extLst>
          </p:cNvPr>
          <p:cNvPicPr>
            <a:picLocks noGrp="1" noChangeAspect="1"/>
          </p:cNvPicPr>
          <p:nvPr>
            <p:ph idx="1"/>
          </p:nvPr>
        </p:nvPicPr>
        <p:blipFill rotWithShape="1">
          <a:blip r:embed="rId4"/>
          <a:srcRect l="17663" r="17794" b="3"/>
          <a:stretch>
            <a:fillRect/>
          </a:stretch>
        </p:blipFill>
        <p:spPr>
          <a:xfrm>
            <a:off x="7675658" y="2093976"/>
            <a:ext cx="3941064" cy="4096512"/>
          </a:xfrm>
          <a:prstGeom prst="rect">
            <a:avLst/>
          </a:prstGeom>
          <a:noFill/>
        </p:spPr>
      </p:pic>
    </p:spTree>
    <p:extLst>
      <p:ext uri="{BB962C8B-B14F-4D97-AF65-F5344CB8AC3E}">
        <p14:creationId xmlns:p14="http://schemas.microsoft.com/office/powerpoint/2010/main" val="2786488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graphicFrame>
        <p:nvGraphicFramePr>
          <p:cNvPr id="15" name="Content Placeholder 5">
            <a:extLst>
              <a:ext uri="{FF2B5EF4-FFF2-40B4-BE49-F238E27FC236}">
                <a16:creationId xmlns:a16="http://schemas.microsoft.com/office/drawing/2014/main" id="{B630AC10-F459-0B22-BCE4-B39649B12B94}"/>
              </a:ext>
            </a:extLst>
          </p:cNvPr>
          <p:cNvGraphicFramePr>
            <a:graphicFrameLocks noGrp="1"/>
          </p:cNvGraphicFramePr>
          <p:nvPr>
            <p:ph idx="1"/>
            <p:extLst>
              <p:ext uri="{D42A27DB-BD31-4B8C-83A1-F6EECF244321}">
                <p14:modId xmlns:p14="http://schemas.microsoft.com/office/powerpoint/2010/main" val="104617964"/>
              </p:ext>
            </p:extLst>
          </p:nvPr>
        </p:nvGraphicFramePr>
        <p:xfrm>
          <a:off x="533400" y="1963104"/>
          <a:ext cx="10820400" cy="4480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D94E2B65-B466-3722-7D83-AE796A8F038D}"/>
              </a:ext>
            </a:extLst>
          </p:cNvPr>
          <p:cNvSpPr txBox="1"/>
          <p:nvPr/>
        </p:nvSpPr>
        <p:spPr>
          <a:xfrm>
            <a:off x="500064" y="242888"/>
            <a:ext cx="11158536" cy="1477328"/>
          </a:xfrm>
          <a:prstGeom prst="rect">
            <a:avLst/>
          </a:prstGeom>
          <a:noFill/>
        </p:spPr>
        <p:txBody>
          <a:bodyPr wrap="square" rtlCol="0">
            <a:spAutoFit/>
          </a:bodyPr>
          <a:lstStyle/>
          <a:p>
            <a:pPr algn="ctr"/>
            <a:r>
              <a:rPr lang="en-US" sz="2400" dirty="0"/>
              <a:t>Broad embryonic personhood laws or constitutional amendments establish that </a:t>
            </a:r>
          </a:p>
          <a:p>
            <a:pPr algn="ctr"/>
            <a:r>
              <a:rPr lang="en-US" sz="2400" dirty="0"/>
              <a:t>embryos are “people” under  state laws and regulations, and can take the following </a:t>
            </a:r>
          </a:p>
          <a:p>
            <a:pPr algn="ctr"/>
            <a:r>
              <a:rPr lang="en-US" sz="2400" dirty="0"/>
              <a:t>forms depending on the state:</a:t>
            </a:r>
          </a:p>
          <a:p>
            <a:endParaRPr lang="en-US" dirty="0"/>
          </a:p>
        </p:txBody>
      </p:sp>
      <p:sp>
        <p:nvSpPr>
          <p:cNvPr id="8" name="TextBox 7">
            <a:extLst>
              <a:ext uri="{FF2B5EF4-FFF2-40B4-BE49-F238E27FC236}">
                <a16:creationId xmlns:a16="http://schemas.microsoft.com/office/drawing/2014/main" id="{9A85208F-5270-05C2-DCB7-FE141EFD1879}"/>
              </a:ext>
            </a:extLst>
          </p:cNvPr>
          <p:cNvSpPr txBox="1"/>
          <p:nvPr/>
        </p:nvSpPr>
        <p:spPr>
          <a:xfrm>
            <a:off x="300038" y="5572125"/>
            <a:ext cx="11358562" cy="646331"/>
          </a:xfrm>
          <a:prstGeom prst="rect">
            <a:avLst/>
          </a:prstGeom>
          <a:noFill/>
        </p:spPr>
        <p:txBody>
          <a:bodyPr wrap="square" rtlCol="0">
            <a:spAutoFit/>
          </a:bodyPr>
          <a:lstStyle/>
          <a:p>
            <a:r>
              <a:rPr lang="en-US" sz="1200" dirty="0"/>
              <a:t>Pregnancy Justice,  Giving Legal Rights to Fertilized Eggs, Embryos,  and Fetuses Threaten Access to Fertility Care, chrome extension://</a:t>
            </a:r>
            <a:r>
              <a:rPr lang="en-US" sz="1200" dirty="0" err="1"/>
              <a:t>efaidnbmnnnibpcajpcglclefindmkaj</a:t>
            </a:r>
            <a:r>
              <a:rPr lang="en-US" sz="1200" dirty="0"/>
              <a:t>/https://</a:t>
            </a:r>
            <a:r>
              <a:rPr lang="en-US" sz="1200" dirty="0" err="1"/>
              <a:t>drive.usercontent.google.com</a:t>
            </a:r>
            <a:r>
              <a:rPr lang="en-US" sz="1200" dirty="0"/>
              <a:t>/</a:t>
            </a:r>
            <a:r>
              <a:rPr lang="en-US" sz="1200" dirty="0" err="1"/>
              <a:t>download?id</a:t>
            </a:r>
            <a:r>
              <a:rPr lang="en-US" sz="1200" dirty="0"/>
              <a:t>=1HgWo5NY_TVWzhVGoHOO4xBb3EG1olh_1&amp;authuser=0&amp;acrobatPromotionSource=</a:t>
            </a:r>
            <a:r>
              <a:rPr lang="en-US" sz="1200" dirty="0" err="1"/>
              <a:t>GoogleDriveNativeView</a:t>
            </a:r>
            <a:endParaRPr lang="en-US" sz="1200" dirty="0"/>
          </a:p>
        </p:txBody>
      </p:sp>
    </p:spTree>
    <p:extLst>
      <p:ext uri="{BB962C8B-B14F-4D97-AF65-F5344CB8AC3E}">
        <p14:creationId xmlns:p14="http://schemas.microsoft.com/office/powerpoint/2010/main" val="1619415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lose-up of a white circle&#10;&#10;Description automatically generated">
            <a:extLst>
              <a:ext uri="{FF2B5EF4-FFF2-40B4-BE49-F238E27FC236}">
                <a16:creationId xmlns:a16="http://schemas.microsoft.com/office/drawing/2014/main" id="{FE264BFA-E434-B8DB-3FC5-310A5858BAFB}"/>
              </a:ext>
            </a:extLst>
          </p:cNvPr>
          <p:cNvPicPr>
            <a:picLocks noChangeAspect="1"/>
          </p:cNvPicPr>
          <p:nvPr/>
        </p:nvPicPr>
        <p:blipFill rotWithShape="1">
          <a:blip r:embed="rId3"/>
          <a:srcRect t="18513" b="19325"/>
          <a:stretch/>
        </p:blipFill>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noFill/>
        </p:spPr>
      </p:pic>
      <p:sp>
        <p:nvSpPr>
          <p:cNvPr id="2" name="Title 1">
            <a:extLst>
              <a:ext uri="{FF2B5EF4-FFF2-40B4-BE49-F238E27FC236}">
                <a16:creationId xmlns:a16="http://schemas.microsoft.com/office/drawing/2014/main" id="{F19957B3-B4FB-63E5-B263-07BFA4CC56EB}"/>
              </a:ext>
            </a:extLst>
          </p:cNvPr>
          <p:cNvSpPr>
            <a:spLocks noGrp="1"/>
          </p:cNvSpPr>
          <p:nvPr>
            <p:ph type="ctrTitle"/>
          </p:nvPr>
        </p:nvSpPr>
        <p:spPr>
          <a:xfrm>
            <a:off x="127322" y="339645"/>
            <a:ext cx="11634369" cy="1002552"/>
          </a:xfrm>
        </p:spPr>
        <p:txBody>
          <a:bodyPr vert="horz" lIns="0" tIns="45720" rIns="0" bIns="45720" rtlCol="0" anchor="b">
            <a:normAutofit/>
          </a:bodyPr>
          <a:lstStyle/>
          <a:p>
            <a:r>
              <a:rPr lang="en-US" b="1" i="0" kern="1200" cap="all" baseline="0" dirty="0">
                <a:latin typeface="Sagona ExtraLight" panose="02020303050505020204" pitchFamily="18" charset="0"/>
                <a:ea typeface="+mj-ea"/>
                <a:cs typeface="+mj-cs"/>
              </a:rPr>
              <a:t>Brain </a:t>
            </a:r>
            <a:r>
              <a:rPr lang="en-US" b="1" i="0" kern="1200" cap="all" baseline="0" dirty="0" err="1">
                <a:latin typeface="Sagona ExtraLight" panose="02020303050505020204" pitchFamily="18" charset="0"/>
                <a:ea typeface="+mj-ea"/>
                <a:cs typeface="+mj-cs"/>
              </a:rPr>
              <a:t>organoidS</a:t>
            </a:r>
            <a:endParaRPr lang="en-US" b="1" i="0" kern="1200" cap="all" baseline="0" dirty="0">
              <a:latin typeface="Sagona ExtraLight" panose="02020303050505020204" pitchFamily="18" charset="0"/>
              <a:ea typeface="+mj-ea"/>
              <a:cs typeface="+mj-cs"/>
            </a:endParaRPr>
          </a:p>
        </p:txBody>
      </p:sp>
      <p:sp>
        <p:nvSpPr>
          <p:cNvPr id="16" name="Text Placeholder 3">
            <a:extLst>
              <a:ext uri="{FF2B5EF4-FFF2-40B4-BE49-F238E27FC236}">
                <a16:creationId xmlns:a16="http://schemas.microsoft.com/office/drawing/2014/main" id="{2B57AD42-64FC-5BC9-6366-5A53571D445F}"/>
              </a:ext>
            </a:extLst>
          </p:cNvPr>
          <p:cNvSpPr>
            <a:spLocks noGrp="1"/>
          </p:cNvSpPr>
          <p:nvPr>
            <p:ph sz="half" idx="1"/>
          </p:nvPr>
        </p:nvSpPr>
        <p:spPr>
          <a:xfrm>
            <a:off x="392623" y="2330824"/>
            <a:ext cx="5181600" cy="3846139"/>
          </a:xfrm>
        </p:spPr>
        <p:txBody>
          <a:bodyPr vert="horz" lIns="91440" tIns="45720" rIns="91440" bIns="45720" rtlCol="0">
            <a:normAutofit fontScale="92500" lnSpcReduction="10000"/>
          </a:bodyPr>
          <a:lstStyle/>
          <a:p>
            <a:endParaRPr lang="en-US" b="0" i="0" dirty="0">
              <a:effectLst/>
            </a:endParaRPr>
          </a:p>
          <a:p>
            <a:endParaRPr lang="en-US" dirty="0"/>
          </a:p>
          <a:p>
            <a:endParaRPr lang="en-US" b="0" i="0" dirty="0">
              <a:effectLst/>
            </a:endParaRPr>
          </a:p>
          <a:p>
            <a:endParaRPr lang="en-US" dirty="0"/>
          </a:p>
          <a:p>
            <a:endParaRPr lang="en-US" b="0" i="0" dirty="0">
              <a:effectLst/>
            </a:endParaRPr>
          </a:p>
          <a:p>
            <a:endParaRPr lang="en-US" dirty="0"/>
          </a:p>
          <a:p>
            <a:endParaRPr lang="en-US" b="0" i="0" dirty="0">
              <a:effectLst/>
            </a:endParaRPr>
          </a:p>
          <a:p>
            <a:pPr marL="0" indent="0">
              <a:buNone/>
            </a:pPr>
            <a:endParaRPr lang="en-US" sz="4400" b="1" i="0" dirty="0">
              <a:solidFill>
                <a:schemeClr val="tx1"/>
              </a:solidFill>
              <a:effectLst/>
            </a:endParaRPr>
          </a:p>
          <a:p>
            <a:pPr marL="0" indent="0">
              <a:buNone/>
            </a:pPr>
            <a:r>
              <a:rPr lang="en-US" b="1" i="0" dirty="0">
                <a:solidFill>
                  <a:schemeClr val="bg1"/>
                </a:solidFill>
                <a:effectLst/>
                <a:latin typeface="+mj-lt"/>
                <a:cs typeface="Calibri" panose="020F0502020204030204" pitchFamily="34" charset="0"/>
              </a:rPr>
              <a:t>Source:  Yang S, Hu H, Kung H, Zou R, Dai Y, Hu Y, Wang T, Lv T, Yu J, Li F. Organoids: The current status and biomedical applications. MedComm (2020) 2023 May 17;4(3):e274.</a:t>
            </a:r>
            <a:endParaRPr lang="en-US" dirty="0"/>
          </a:p>
          <a:p>
            <a:endParaRPr lang="en-US" b="0" i="0" dirty="0">
              <a:effectLst/>
            </a:endParaRPr>
          </a:p>
          <a:p>
            <a:endParaRPr lang="en-US" dirty="0"/>
          </a:p>
        </p:txBody>
      </p:sp>
      <p:sp>
        <p:nvSpPr>
          <p:cNvPr id="10" name="TextBox 9">
            <a:extLst>
              <a:ext uri="{FF2B5EF4-FFF2-40B4-BE49-F238E27FC236}">
                <a16:creationId xmlns:a16="http://schemas.microsoft.com/office/drawing/2014/main" id="{F0AFF3CA-FA52-1E78-C6F3-5054374A0553}"/>
              </a:ext>
            </a:extLst>
          </p:cNvPr>
          <p:cNvSpPr txBox="1"/>
          <p:nvPr/>
        </p:nvSpPr>
        <p:spPr>
          <a:xfrm>
            <a:off x="6172200" y="2330824"/>
            <a:ext cx="5181600" cy="3846139"/>
          </a:xfrm>
          <a:prstGeom prst="rect">
            <a:avLst/>
          </a:prstGeom>
        </p:spPr>
        <p:txBody>
          <a:bodyPr vert="horz" lIns="91440" tIns="45720" rIns="91440" bIns="45720" rtlCol="0">
            <a:normAutofit/>
          </a:bodyPr>
          <a:lstStyle/>
          <a:p>
            <a:pPr marL="228600" indent="-228600">
              <a:spcBef>
                <a:spcPts val="1000"/>
              </a:spcBef>
              <a:buFont typeface="Arial" panose="020B0604020202020204" pitchFamily="34" charset="0"/>
              <a:buChar char="•"/>
            </a:pPr>
            <a:endParaRPr lang="en-US" sz="1600" b="1" dirty="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2228692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Diagram of a diagram of a human organoid model&#10;&#10;Description automatically generated">
            <a:extLst>
              <a:ext uri="{FF2B5EF4-FFF2-40B4-BE49-F238E27FC236}">
                <a16:creationId xmlns:a16="http://schemas.microsoft.com/office/drawing/2014/main" id="{FE06ABAA-4548-B073-CB29-668A733A570C}"/>
              </a:ext>
            </a:extLst>
          </p:cNvPr>
          <p:cNvPicPr>
            <a:picLocks noChangeAspect="1"/>
          </p:cNvPicPr>
          <p:nvPr/>
        </p:nvPicPr>
        <p:blipFill>
          <a:blip r:embed="rId3"/>
          <a:stretch>
            <a:fillRect/>
          </a:stretch>
        </p:blipFill>
        <p:spPr>
          <a:xfrm>
            <a:off x="487680" y="-2"/>
            <a:ext cx="10744200" cy="6278882"/>
          </a:xfrm>
          <a:prstGeom prst="rect">
            <a:avLst/>
          </a:prstGeom>
          <a:noFill/>
        </p:spPr>
      </p:pic>
      <p:sp>
        <p:nvSpPr>
          <p:cNvPr id="16" name="TextBox 15">
            <a:extLst>
              <a:ext uri="{FF2B5EF4-FFF2-40B4-BE49-F238E27FC236}">
                <a16:creationId xmlns:a16="http://schemas.microsoft.com/office/drawing/2014/main" id="{4D81FAA2-4505-1F96-0839-C1D42355754A}"/>
              </a:ext>
            </a:extLst>
          </p:cNvPr>
          <p:cNvSpPr txBox="1"/>
          <p:nvPr/>
        </p:nvSpPr>
        <p:spPr>
          <a:xfrm>
            <a:off x="1615440" y="6278880"/>
            <a:ext cx="8610600" cy="461665"/>
          </a:xfrm>
          <a:prstGeom prst="rect">
            <a:avLst/>
          </a:prstGeom>
          <a:noFill/>
        </p:spPr>
        <p:txBody>
          <a:bodyPr wrap="square" rtlCol="0">
            <a:spAutoFit/>
          </a:bodyPr>
          <a:lstStyle/>
          <a:p>
            <a:r>
              <a:rPr lang="en-US" sz="1200" dirty="0">
                <a:effectLst/>
                <a:latin typeface="Times New Roman" panose="02020603050405020304" pitchFamily="18" charset="0"/>
                <a:ea typeface="Times New Roman" panose="02020603050405020304" pitchFamily="18" charset="0"/>
              </a:rPr>
              <a:t>See Sawai T, Sakaguchi H, Thomas E, Takahashi J, Fujita M. The ethics of cerebral organoid research: being conscious of consciousness. Stem Cell Rep. 2019;13(3):440</a:t>
            </a:r>
            <a:r>
              <a:rPr lang="en-US" sz="1200" dirty="0">
                <a:effectLst/>
              </a:rPr>
              <a:t> </a:t>
            </a:r>
            <a:endParaRPr lang="en-US" sz="1200" dirty="0"/>
          </a:p>
        </p:txBody>
      </p:sp>
    </p:spTree>
    <p:extLst>
      <p:ext uri="{BB962C8B-B14F-4D97-AF65-F5344CB8AC3E}">
        <p14:creationId xmlns:p14="http://schemas.microsoft.com/office/powerpoint/2010/main" val="79147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green scrubs and gloves&#10;&#10;Description automatically generated">
            <a:extLst>
              <a:ext uri="{FF2B5EF4-FFF2-40B4-BE49-F238E27FC236}">
                <a16:creationId xmlns:a16="http://schemas.microsoft.com/office/drawing/2014/main" id="{DBB6F2BA-A73E-4CF4-CDD7-0D4EE0EF97F3}"/>
              </a:ext>
            </a:extLst>
          </p:cNvPr>
          <p:cNvPicPr>
            <a:picLocks noChangeAspect="1"/>
          </p:cNvPicPr>
          <p:nvPr/>
        </p:nvPicPr>
        <p:blipFill rotWithShape="1">
          <a:blip r:embed="rId3"/>
          <a:srcRect l="14922" r="-1" b="-1"/>
          <a:stretch/>
        </p:blipFill>
        <p:spPr>
          <a:xfrm>
            <a:off x="0" y="200416"/>
            <a:ext cx="12192000" cy="6858000"/>
          </a:xfrm>
          <a:prstGeom prst="rect">
            <a:avLst/>
          </a:prstGeom>
          <a:noFill/>
        </p:spPr>
      </p:pic>
      <p:sp>
        <p:nvSpPr>
          <p:cNvPr id="12" name="Text Placeholder 3">
            <a:extLst>
              <a:ext uri="{FF2B5EF4-FFF2-40B4-BE49-F238E27FC236}">
                <a16:creationId xmlns:a16="http://schemas.microsoft.com/office/drawing/2014/main" id="{7C8C8AF3-B6D9-567D-9129-B305F5EB6E43}"/>
              </a:ext>
            </a:extLst>
          </p:cNvPr>
          <p:cNvSpPr>
            <a:spLocks noGrp="1"/>
          </p:cNvSpPr>
          <p:nvPr>
            <p:ph type="body" sz="quarter" idx="14"/>
          </p:nvPr>
        </p:nvSpPr>
        <p:spPr>
          <a:xfrm>
            <a:off x="6475957" y="4805134"/>
            <a:ext cx="5427572" cy="1742623"/>
          </a:xfrm>
        </p:spPr>
        <p:txBody>
          <a:bodyPr>
            <a:normAutofit/>
          </a:bodyPr>
          <a:lstStyle/>
          <a:p>
            <a:r>
              <a:rPr lang="en-US" sz="2400" b="1" dirty="0"/>
              <a:t>Scientists teach </a:t>
            </a:r>
            <a:r>
              <a:rPr lang="en-US" sz="2800" b="1" dirty="0"/>
              <a:t>brain</a:t>
            </a:r>
            <a:r>
              <a:rPr lang="en-US" sz="2400" b="1" dirty="0"/>
              <a:t> organoids “Pong”</a:t>
            </a:r>
          </a:p>
          <a:p>
            <a:r>
              <a:rPr lang="en-US" sz="2400" b="1" dirty="0"/>
              <a:t>https://www.youtube.com/watch?v=9ksLuRoEq6A</a:t>
            </a:r>
          </a:p>
          <a:p>
            <a:endParaRPr lang="en-US" sz="2400" b="1" dirty="0"/>
          </a:p>
        </p:txBody>
      </p:sp>
    </p:spTree>
    <p:extLst>
      <p:ext uri="{BB962C8B-B14F-4D97-AF65-F5344CB8AC3E}">
        <p14:creationId xmlns:p14="http://schemas.microsoft.com/office/powerpoint/2010/main" val="3374121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ith a cloud of icons&#10;&#10;Description automatically generated with medium confidence">
            <a:extLst>
              <a:ext uri="{FF2B5EF4-FFF2-40B4-BE49-F238E27FC236}">
                <a16:creationId xmlns:a16="http://schemas.microsoft.com/office/drawing/2014/main" id="{B47766DE-25C3-8F6D-2578-01DB2A2AD874}"/>
              </a:ext>
            </a:extLst>
          </p:cNvPr>
          <p:cNvPicPr>
            <a:picLocks noChangeAspect="1"/>
          </p:cNvPicPr>
          <p:nvPr/>
        </p:nvPicPr>
        <p:blipFill>
          <a:blip r:embed="rId3"/>
          <a:stretch>
            <a:fillRect/>
          </a:stretch>
        </p:blipFill>
        <p:spPr>
          <a:xfrm>
            <a:off x="0" y="-321036"/>
            <a:ext cx="12192000" cy="7288995"/>
          </a:xfrm>
          <a:prstGeom prst="rect">
            <a:avLst/>
          </a:prstGeom>
          <a:noFill/>
        </p:spPr>
      </p:pic>
      <p:sp>
        <p:nvSpPr>
          <p:cNvPr id="10" name="Title 2">
            <a:extLst>
              <a:ext uri="{FF2B5EF4-FFF2-40B4-BE49-F238E27FC236}">
                <a16:creationId xmlns:a16="http://schemas.microsoft.com/office/drawing/2014/main" id="{918C5BAC-CE4B-9AB8-EC6C-DB274B514A46}"/>
              </a:ext>
            </a:extLst>
          </p:cNvPr>
          <p:cNvSpPr>
            <a:spLocks noGrp="1"/>
          </p:cNvSpPr>
          <p:nvPr>
            <p:ph type="ctrTitle"/>
          </p:nvPr>
        </p:nvSpPr>
        <p:spPr>
          <a:xfrm>
            <a:off x="392623" y="339645"/>
            <a:ext cx="4890577" cy="1002552"/>
          </a:xfrm>
        </p:spPr>
        <p:txBody>
          <a:bodyPr/>
          <a:lstStyle/>
          <a:p>
            <a:r>
              <a:rPr lang="en-US" dirty="0"/>
              <a:t>Consciousness</a:t>
            </a:r>
          </a:p>
        </p:txBody>
      </p:sp>
      <p:sp>
        <p:nvSpPr>
          <p:cNvPr id="6" name="TextBox 5">
            <a:extLst>
              <a:ext uri="{FF2B5EF4-FFF2-40B4-BE49-F238E27FC236}">
                <a16:creationId xmlns:a16="http://schemas.microsoft.com/office/drawing/2014/main" id="{C84D5343-99F8-87D2-174A-A285452DA069}"/>
              </a:ext>
            </a:extLst>
          </p:cNvPr>
          <p:cNvSpPr txBox="1"/>
          <p:nvPr/>
        </p:nvSpPr>
        <p:spPr>
          <a:xfrm>
            <a:off x="5283200" y="6488668"/>
            <a:ext cx="5761623" cy="369332"/>
          </a:xfrm>
          <a:prstGeom prst="rect">
            <a:avLst/>
          </a:prstGeom>
          <a:noFill/>
        </p:spPr>
        <p:txBody>
          <a:bodyPr wrap="square" rtlCol="0">
            <a:spAutoFit/>
          </a:bodyPr>
          <a:lstStyle/>
          <a:p>
            <a:r>
              <a:rPr lang="en-US" b="0" i="0" dirty="0">
                <a:solidFill>
                  <a:srgbClr val="000000"/>
                </a:solidFill>
                <a:effectLst/>
                <a:latin typeface="Times"/>
              </a:rPr>
              <a:t> </a:t>
            </a:r>
            <a:r>
              <a:rPr lang="en-US" sz="1000" b="0" i="0" u="none" strike="noStrike" dirty="0">
                <a:solidFill>
                  <a:schemeClr val="bg1"/>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https://creativecommons.org/publicdomain/zero/1.0/</a:t>
            </a:r>
            <a:endParaRPr lang="en-US" sz="1000" dirty="0">
              <a:solidFill>
                <a:schemeClr val="bg1"/>
              </a:solidFill>
            </a:endParaRPr>
          </a:p>
        </p:txBody>
      </p:sp>
    </p:spTree>
    <p:extLst>
      <p:ext uri="{BB962C8B-B14F-4D97-AF65-F5344CB8AC3E}">
        <p14:creationId xmlns:p14="http://schemas.microsoft.com/office/powerpoint/2010/main" val="1555340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Rectangle 4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2B161D6-D337-E5B3-C58B-6F21872A678A}"/>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Best ways to support healthy fetal development</a:t>
            </a:r>
          </a:p>
        </p:txBody>
      </p:sp>
      <p:graphicFrame>
        <p:nvGraphicFramePr>
          <p:cNvPr id="27" name="Content Placeholder 5">
            <a:extLst>
              <a:ext uri="{FF2B5EF4-FFF2-40B4-BE49-F238E27FC236}">
                <a16:creationId xmlns:a16="http://schemas.microsoft.com/office/drawing/2014/main" id="{567C44C9-7C6F-2811-D706-0B54F7A4EE4D}"/>
              </a:ext>
            </a:extLst>
          </p:cNvPr>
          <p:cNvGraphicFramePr>
            <a:graphicFrameLocks noGrp="1"/>
          </p:cNvGraphicFramePr>
          <p:nvPr>
            <p:ph idx="1"/>
            <p:extLst>
              <p:ext uri="{D42A27DB-BD31-4B8C-83A1-F6EECF244321}">
                <p14:modId xmlns:p14="http://schemas.microsoft.com/office/powerpoint/2010/main" val="392717619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3395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8BF01-E012-71D0-9A77-536D77C3BB0D}"/>
              </a:ext>
            </a:extLst>
          </p:cNvPr>
          <p:cNvSpPr>
            <a:spLocks noGrp="1"/>
          </p:cNvSpPr>
          <p:nvPr>
            <p:ph type="title"/>
          </p:nvPr>
        </p:nvSpPr>
        <p:spPr>
          <a:xfrm>
            <a:off x="838200" y="365126"/>
            <a:ext cx="10515600" cy="1089602"/>
          </a:xfrm>
        </p:spPr>
        <p:txBody>
          <a:bodyPr/>
          <a:lstStyle/>
          <a:p>
            <a:r>
              <a:rPr lang="en-US" dirty="0"/>
              <a:t>Overview</a:t>
            </a:r>
            <a:endParaRPr lang="en-US" sz="2400" dirty="0">
              <a:solidFill>
                <a:srgbClr val="FF0000"/>
              </a:solidFill>
            </a:endParaRPr>
          </a:p>
        </p:txBody>
      </p:sp>
      <p:sp>
        <p:nvSpPr>
          <p:cNvPr id="3" name="Content Placeholder 2">
            <a:extLst>
              <a:ext uri="{FF2B5EF4-FFF2-40B4-BE49-F238E27FC236}">
                <a16:creationId xmlns:a16="http://schemas.microsoft.com/office/drawing/2014/main" id="{F6A9859A-C113-70C7-C94D-835C2D383F40}"/>
              </a:ext>
            </a:extLst>
          </p:cNvPr>
          <p:cNvSpPr>
            <a:spLocks noGrp="1"/>
          </p:cNvSpPr>
          <p:nvPr>
            <p:ph idx="1"/>
          </p:nvPr>
        </p:nvSpPr>
        <p:spPr>
          <a:xfrm>
            <a:off x="838200" y="1454727"/>
            <a:ext cx="10515600" cy="5038148"/>
          </a:xfrm>
        </p:spPr>
        <p:txBody>
          <a:bodyPr>
            <a:normAutofit fontScale="70000" lnSpcReduction="20000"/>
          </a:bodyPr>
          <a:lstStyle/>
          <a:p>
            <a:r>
              <a:rPr lang="en-US" dirty="0"/>
              <a:t>Which personhood counts -- and why?</a:t>
            </a:r>
          </a:p>
          <a:p>
            <a:r>
              <a:rPr lang="en-US" dirty="0"/>
              <a:t>A current example – and how did we get here?</a:t>
            </a:r>
          </a:p>
          <a:p>
            <a:r>
              <a:rPr lang="en-US" dirty="0"/>
              <a:t>Dobbs was NOT the beginning – many threads have been woven together</a:t>
            </a:r>
          </a:p>
          <a:p>
            <a:r>
              <a:rPr lang="en-US" dirty="0"/>
              <a:t>Forced cesareans</a:t>
            </a:r>
          </a:p>
          <a:p>
            <a:r>
              <a:rPr lang="en-US" dirty="0"/>
              <a:t>ADs: whose autonomy counts more?</a:t>
            </a:r>
          </a:p>
          <a:p>
            <a:r>
              <a:rPr lang="en-US" dirty="0"/>
              <a:t>Organ &amp; tissue donation: no duty to rescue</a:t>
            </a:r>
          </a:p>
          <a:p>
            <a:r>
              <a:rPr lang="en-US" dirty="0"/>
              <a:t>Sophie’s choices</a:t>
            </a:r>
          </a:p>
          <a:p>
            <a:r>
              <a:rPr lang="en-US" dirty="0"/>
              <a:t>Pregnancy and ADs</a:t>
            </a:r>
          </a:p>
          <a:p>
            <a:r>
              <a:rPr lang="en-US" dirty="0"/>
              <a:t>Pregnancy and neurological death</a:t>
            </a:r>
          </a:p>
          <a:p>
            <a:r>
              <a:rPr lang="en-US" dirty="0"/>
              <a:t>Treating dangerous pregnancies after Dobbs</a:t>
            </a:r>
          </a:p>
          <a:p>
            <a:r>
              <a:rPr lang="en-US" dirty="0"/>
              <a:t>Personhood and embryos</a:t>
            </a:r>
          </a:p>
          <a:p>
            <a:r>
              <a:rPr lang="en-US" dirty="0"/>
              <a:t>Brain organoids and potential consciousness</a:t>
            </a:r>
          </a:p>
          <a:p>
            <a:r>
              <a:rPr lang="en-US" dirty="0"/>
              <a:t>Increased focus on individuals, definitions, and categories: who counts?</a:t>
            </a:r>
          </a:p>
          <a:p>
            <a:r>
              <a:rPr lang="en-US" dirty="0"/>
              <a:t>Decreased access to supports for pregnant women and fetuses – undoing solidarity</a:t>
            </a:r>
          </a:p>
        </p:txBody>
      </p:sp>
    </p:spTree>
    <p:extLst>
      <p:ext uri="{BB962C8B-B14F-4D97-AF65-F5344CB8AC3E}">
        <p14:creationId xmlns:p14="http://schemas.microsoft.com/office/powerpoint/2010/main" val="4234297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E3BF711F-F9A0-4EA4-B156-A79E9F3624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50" name="Straight Connector 49">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Rectangle 52">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7CB8DB-109D-172E-C4DC-8AF8F28D2775}"/>
              </a:ext>
            </a:extLst>
          </p:cNvPr>
          <p:cNvSpPr>
            <a:spLocks noGrp="1"/>
          </p:cNvSpPr>
          <p:nvPr>
            <p:ph type="title"/>
          </p:nvPr>
        </p:nvSpPr>
        <p:spPr>
          <a:xfrm>
            <a:off x="1060232" y="3801738"/>
            <a:ext cx="10071536" cy="929750"/>
          </a:xfrm>
        </p:spPr>
        <p:txBody>
          <a:bodyPr vert="horz" lIns="91440" tIns="45720" rIns="91440" bIns="45720" rtlCol="0" anchor="b">
            <a:normAutofit/>
          </a:bodyPr>
          <a:lstStyle/>
          <a:p>
            <a:pPr algn="ctr"/>
            <a:r>
              <a:rPr lang="en-US" sz="2100" kern="1200" dirty="0">
                <a:solidFill>
                  <a:schemeClr val="tx1"/>
                </a:solidFill>
                <a:latin typeface="+mj-lt"/>
                <a:ea typeface="+mj-ea"/>
                <a:cs typeface="+mj-cs"/>
              </a:rPr>
              <a:t>Decreased Access to Supports for Pregnant </a:t>
            </a:r>
            <a:r>
              <a:rPr lang="en-US" sz="2100" kern="1200">
                <a:solidFill>
                  <a:schemeClr val="tx1"/>
                </a:solidFill>
                <a:latin typeface="+mj-lt"/>
                <a:ea typeface="+mj-ea"/>
                <a:cs typeface="+mj-cs"/>
              </a:rPr>
              <a:t>W</a:t>
            </a:r>
            <a:r>
              <a:rPr lang="en-US" sz="2100" kern="1200" dirty="0">
                <a:solidFill>
                  <a:schemeClr val="tx1"/>
                </a:solidFill>
                <a:latin typeface="+mj-lt"/>
                <a:ea typeface="+mj-ea"/>
                <a:cs typeface="+mj-cs"/>
              </a:rPr>
              <a:t>omen and Fetuses – Undoing Solidarity</a:t>
            </a:r>
            <a:br>
              <a:rPr lang="en-US" sz="2100" kern="1200" dirty="0">
                <a:solidFill>
                  <a:schemeClr val="tx1"/>
                </a:solidFill>
                <a:latin typeface="+mj-lt"/>
                <a:ea typeface="+mj-ea"/>
                <a:cs typeface="+mj-cs"/>
              </a:rPr>
            </a:br>
            <a:endParaRPr lang="en-US" sz="2100" kern="1200" dirty="0">
              <a:solidFill>
                <a:schemeClr val="tx1"/>
              </a:solidFill>
              <a:latin typeface="+mj-lt"/>
              <a:ea typeface="+mj-ea"/>
              <a:cs typeface="+mj-cs"/>
            </a:endParaRPr>
          </a:p>
        </p:txBody>
      </p:sp>
      <p:pic>
        <p:nvPicPr>
          <p:cNvPr id="11" name="Picture 10" descr="A map of the united states of america&#10;&#10;Description automatically generated">
            <a:extLst>
              <a:ext uri="{FF2B5EF4-FFF2-40B4-BE49-F238E27FC236}">
                <a16:creationId xmlns:a16="http://schemas.microsoft.com/office/drawing/2014/main" id="{D811E10A-B246-3C91-1B5E-1EE3B20D851B}"/>
              </a:ext>
            </a:extLst>
          </p:cNvPr>
          <p:cNvPicPr>
            <a:picLocks noChangeAspect="1"/>
          </p:cNvPicPr>
          <p:nvPr/>
        </p:nvPicPr>
        <p:blipFill>
          <a:blip r:embed="rId3"/>
          <a:srcRect l="10077" r="20538" b="2"/>
          <a:stretch>
            <a:fillRect/>
          </a:stretch>
        </p:blipFill>
        <p:spPr>
          <a:xfrm>
            <a:off x="904492" y="772621"/>
            <a:ext cx="3292790" cy="2663137"/>
          </a:xfrm>
          <a:prstGeom prst="rect">
            <a:avLst/>
          </a:prstGeom>
        </p:spPr>
      </p:pic>
      <p:pic>
        <p:nvPicPr>
          <p:cNvPr id="5" name="Content Placeholder 4" descr="A person and person on a news report&#10;&#10;Description automatically generated">
            <a:extLst>
              <a:ext uri="{FF2B5EF4-FFF2-40B4-BE49-F238E27FC236}">
                <a16:creationId xmlns:a16="http://schemas.microsoft.com/office/drawing/2014/main" id="{5A193F08-0384-99EA-DA58-5D5F5315FF83}"/>
              </a:ext>
            </a:extLst>
          </p:cNvPr>
          <p:cNvPicPr>
            <a:picLocks noGrp="1" noChangeAspect="1"/>
          </p:cNvPicPr>
          <p:nvPr>
            <p:ph idx="1"/>
          </p:nvPr>
        </p:nvPicPr>
        <p:blipFill>
          <a:blip r:embed="rId4"/>
          <a:srcRect l="12649" r="7135" b="2"/>
          <a:stretch>
            <a:fillRect/>
          </a:stretch>
        </p:blipFill>
        <p:spPr>
          <a:xfrm>
            <a:off x="4457293" y="772621"/>
            <a:ext cx="3292790" cy="2663137"/>
          </a:xfrm>
          <a:prstGeom prst="rect">
            <a:avLst/>
          </a:prstGeom>
        </p:spPr>
      </p:pic>
      <p:pic>
        <p:nvPicPr>
          <p:cNvPr id="9" name="Picture 8" descr="A close-up of a building&#10;&#10;Description automatically generated">
            <a:extLst>
              <a:ext uri="{FF2B5EF4-FFF2-40B4-BE49-F238E27FC236}">
                <a16:creationId xmlns:a16="http://schemas.microsoft.com/office/drawing/2014/main" id="{9A54F769-01D2-BE2E-348E-FACE9E5094A0}"/>
              </a:ext>
            </a:extLst>
          </p:cNvPr>
          <p:cNvPicPr>
            <a:picLocks noChangeAspect="1"/>
          </p:cNvPicPr>
          <p:nvPr/>
        </p:nvPicPr>
        <p:blipFill>
          <a:blip r:embed="rId5"/>
          <a:srcRect l="15922" r="10717" b="-4"/>
          <a:stretch>
            <a:fillRect/>
          </a:stretch>
        </p:blipFill>
        <p:spPr>
          <a:xfrm>
            <a:off x="8015984" y="772621"/>
            <a:ext cx="3292790" cy="2663137"/>
          </a:xfrm>
          <a:prstGeom prst="rect">
            <a:avLst/>
          </a:prstGeom>
        </p:spPr>
      </p:pic>
    </p:spTree>
    <p:extLst>
      <p:ext uri="{BB962C8B-B14F-4D97-AF65-F5344CB8AC3E}">
        <p14:creationId xmlns:p14="http://schemas.microsoft.com/office/powerpoint/2010/main" val="999240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3C3C0E-CFDC-463F-E669-0DC26B532E56}"/>
              </a:ext>
            </a:extLst>
          </p:cNvPr>
          <p:cNvSpPr>
            <a:spLocks noGrp="1"/>
          </p:cNvSpPr>
          <p:nvPr>
            <p:ph type="title"/>
          </p:nvPr>
        </p:nvSpPr>
        <p:spPr>
          <a:xfrm>
            <a:off x="589560" y="856180"/>
            <a:ext cx="4560584" cy="1128068"/>
          </a:xfrm>
        </p:spPr>
        <p:txBody>
          <a:bodyPr anchor="ctr">
            <a:normAutofit/>
          </a:bodyPr>
          <a:lstStyle/>
          <a:p>
            <a:r>
              <a:rPr lang="en-US" sz="4000"/>
              <a:t>Conclusion</a:t>
            </a:r>
          </a:p>
        </p:txBody>
      </p:sp>
      <p:grpSp>
        <p:nvGrpSpPr>
          <p:cNvPr id="20" name="Group 1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44900DD-CD4D-4125-E0C8-9B3F2D9502A1}"/>
              </a:ext>
            </a:extLst>
          </p:cNvPr>
          <p:cNvSpPr>
            <a:spLocks noGrp="1"/>
          </p:cNvSpPr>
          <p:nvPr>
            <p:ph idx="1"/>
          </p:nvPr>
        </p:nvSpPr>
        <p:spPr>
          <a:xfrm>
            <a:off x="355197" y="2090569"/>
            <a:ext cx="4794948" cy="4219521"/>
          </a:xfrm>
        </p:spPr>
        <p:txBody>
          <a:bodyPr anchor="ctr">
            <a:normAutofit/>
          </a:bodyPr>
          <a:lstStyle/>
          <a:p>
            <a:r>
              <a:rPr lang="en-US" sz="1700" dirty="0"/>
              <a:t>Focus on definitions and categorizations has increased significantly </a:t>
            </a:r>
          </a:p>
          <a:p>
            <a:r>
              <a:rPr lang="en-US" sz="1700" dirty="0"/>
              <a:t>This has helped obscure attention to consequences</a:t>
            </a:r>
          </a:p>
          <a:p>
            <a:r>
              <a:rPr lang="en-US" sz="1700" dirty="0"/>
              <a:t>And it has also obscured the increasingly radical truncation of every resource that supports fetuses and facilitates their development into conscious persons</a:t>
            </a:r>
          </a:p>
          <a:p>
            <a:r>
              <a:rPr lang="en-US" sz="1700" dirty="0"/>
              <a:t>Something is wrong here; the way to correct it seems clear</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8" descr="A group of people in different colors&#10;&#10;Description automatically generated">
            <a:extLst>
              <a:ext uri="{FF2B5EF4-FFF2-40B4-BE49-F238E27FC236}">
                <a16:creationId xmlns:a16="http://schemas.microsoft.com/office/drawing/2014/main" id="{1E16186B-98D9-0F38-E0F1-13F7CCDF27A3}"/>
              </a:ext>
            </a:extLst>
          </p:cNvPr>
          <p:cNvPicPr>
            <a:picLocks noChangeAspect="1"/>
          </p:cNvPicPr>
          <p:nvPr/>
        </p:nvPicPr>
        <p:blipFill>
          <a:blip r:embed="rId3"/>
          <a:srcRect l="25838" r="28581"/>
          <a:stretch>
            <a:fillRect/>
          </a:stretch>
        </p:blipFill>
        <p:spPr>
          <a:xfrm>
            <a:off x="5977788" y="799352"/>
            <a:ext cx="5425410" cy="5259296"/>
          </a:xfrm>
          <a:prstGeom prst="rect">
            <a:avLst/>
          </a:prstGeom>
        </p:spPr>
      </p:pic>
    </p:spTree>
    <p:extLst>
      <p:ext uri="{BB962C8B-B14F-4D97-AF65-F5344CB8AC3E}">
        <p14:creationId xmlns:p14="http://schemas.microsoft.com/office/powerpoint/2010/main" val="2891141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CA2AC-F538-BDD6-51FB-BA5A823BB4D4}"/>
              </a:ext>
            </a:extLst>
          </p:cNvPr>
          <p:cNvSpPr>
            <a:spLocks noGrp="1"/>
          </p:cNvSpPr>
          <p:nvPr>
            <p:ph type="title"/>
          </p:nvPr>
        </p:nvSpPr>
        <p:spPr>
          <a:xfrm>
            <a:off x="838200" y="86378"/>
            <a:ext cx="10515600" cy="1325563"/>
          </a:xfrm>
        </p:spPr>
        <p:txBody>
          <a:bodyPr/>
          <a:lstStyle/>
          <a:p>
            <a:r>
              <a:rPr lang="en-US"/>
              <a:t>Selected References</a:t>
            </a:r>
          </a:p>
        </p:txBody>
      </p:sp>
      <p:sp>
        <p:nvSpPr>
          <p:cNvPr id="3" name="Content Placeholder 2">
            <a:extLst>
              <a:ext uri="{FF2B5EF4-FFF2-40B4-BE49-F238E27FC236}">
                <a16:creationId xmlns:a16="http://schemas.microsoft.com/office/drawing/2014/main" id="{8E66DD7A-08E4-1871-5B7E-4F420F40A35E}"/>
              </a:ext>
            </a:extLst>
          </p:cNvPr>
          <p:cNvSpPr>
            <a:spLocks noGrp="1"/>
          </p:cNvSpPr>
          <p:nvPr>
            <p:ph idx="1"/>
          </p:nvPr>
        </p:nvSpPr>
        <p:spPr>
          <a:xfrm>
            <a:off x="838200" y="1411940"/>
            <a:ext cx="10515600" cy="5042647"/>
          </a:xfrm>
        </p:spPr>
        <p:txBody>
          <a:bodyPr>
            <a:normAutofit fontScale="92500" lnSpcReduction="20000"/>
          </a:bodyPr>
          <a:lstStyle/>
          <a:p>
            <a:r>
              <a:rPr lang="en-US">
                <a:hlinkClick r:id="rId2"/>
              </a:rPr>
              <a:t>https://www.pregnancyjusticeus.org/</a:t>
            </a:r>
            <a:endParaRPr lang="en-US"/>
          </a:p>
          <a:p>
            <a:r>
              <a:rPr lang="en-US">
                <a:hlinkClick r:id="rId3"/>
              </a:rPr>
              <a:t>https://www.kff.org/</a:t>
            </a:r>
            <a:endParaRPr lang="en-US"/>
          </a:p>
          <a:p>
            <a:r>
              <a:rPr lang="en-US">
                <a:hlinkClick r:id="rId4"/>
              </a:rPr>
              <a:t>https://www.plannedparenthood.org/</a:t>
            </a:r>
            <a:endParaRPr lang="en-US"/>
          </a:p>
          <a:p>
            <a:r>
              <a:rPr lang="en-US"/>
              <a:t>Joan H. Krause, Pregnancy Advance Directives, </a:t>
            </a:r>
            <a:r>
              <a:rPr lang="en-US">
                <a:hlinkClick r:id="rId5"/>
              </a:rPr>
              <a:t>44 Cardozo Law Review 805 (2023)</a:t>
            </a:r>
            <a:endParaRPr lang="en-US"/>
          </a:p>
          <a:p>
            <a:r>
              <a:rPr lang="en-US"/>
              <a:t>King NMP, Coughlin C, Levine B. “Strategy, Morality, Courage: Health Law and Bioethics after </a:t>
            </a:r>
            <a:r>
              <a:rPr lang="en-US" i="1"/>
              <a:t>Dobbs</a:t>
            </a:r>
            <a:r>
              <a:rPr lang="en-US"/>
              <a:t>,” </a:t>
            </a:r>
            <a:r>
              <a:rPr lang="en-US" i="1"/>
              <a:t>J Law Med. Ethics</a:t>
            </a:r>
            <a:r>
              <a:rPr lang="en-US"/>
              <a:t> 2024;52:290-308. </a:t>
            </a:r>
            <a:r>
              <a:rPr lang="en-US" i="1"/>
              <a:t>DOI: 10.1017/jme.2024.104</a:t>
            </a:r>
            <a:endParaRPr lang="en-US"/>
          </a:p>
          <a:p>
            <a:r>
              <a:rPr lang="en-US"/>
              <a:t>Coughlin C, King NMP. “Dobbs, the Intrusive State, and the Future of Solidarity,” </a:t>
            </a:r>
            <a:r>
              <a:rPr lang="en-US" i="1"/>
              <a:t>Cambridge Q Healthcare Ethics</a:t>
            </a:r>
            <a:r>
              <a:rPr lang="en-US"/>
              <a:t> 2023; Mar. 16. doi: 10.1017/S0963180122000792.</a:t>
            </a:r>
          </a:p>
          <a:p>
            <a:r>
              <a:rPr lang="en-US"/>
              <a:t>Coughlin CN, King NMP, McEwan E. “Brain Organoid Research in a Post-</a:t>
            </a:r>
            <a:r>
              <a:rPr lang="en-US" i="1"/>
              <a:t>Dobbs</a:t>
            </a:r>
            <a:r>
              <a:rPr lang="en-US"/>
              <a:t> World,” </a:t>
            </a:r>
            <a:r>
              <a:rPr lang="en-US" i="1"/>
              <a:t>Ethics Hum Res</a:t>
            </a:r>
            <a:r>
              <a:rPr lang="en-US"/>
              <a:t> 2025;47(2):41-47.  DOI: 10.1002/eahr.60017</a:t>
            </a:r>
          </a:p>
          <a:p>
            <a:endParaRPr lang="en-US"/>
          </a:p>
          <a:p>
            <a:endParaRPr lang="en-US"/>
          </a:p>
        </p:txBody>
      </p:sp>
    </p:spTree>
    <p:extLst>
      <p:ext uri="{BB962C8B-B14F-4D97-AF65-F5344CB8AC3E}">
        <p14:creationId xmlns:p14="http://schemas.microsoft.com/office/powerpoint/2010/main" val="186905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77788-639D-D3B7-315F-43C7AFDACB97}"/>
              </a:ext>
            </a:extLst>
          </p:cNvPr>
          <p:cNvSpPr>
            <a:spLocks noGrp="1"/>
          </p:cNvSpPr>
          <p:nvPr>
            <p:ph type="title"/>
          </p:nvPr>
        </p:nvSpPr>
        <p:spPr>
          <a:xfrm>
            <a:off x="838200" y="-1"/>
            <a:ext cx="10515600" cy="1690689"/>
          </a:xfrm>
        </p:spPr>
        <p:txBody>
          <a:bodyPr>
            <a:normAutofit fontScale="90000"/>
          </a:bodyPr>
          <a:lstStyle/>
          <a:p>
            <a:pPr algn="ctr"/>
            <a:r>
              <a:rPr lang="en-US" dirty="0"/>
              <a:t>Neurological Death and the Fetus:  Was the Adriana Smith Case Inevitable?</a:t>
            </a:r>
            <a:br>
              <a:rPr lang="en-US" dirty="0"/>
            </a:br>
            <a:r>
              <a:rPr lang="en-US" sz="1300" dirty="0"/>
              <a:t>See Prof. Kimberly </a:t>
            </a:r>
            <a:r>
              <a:rPr lang="en-US" sz="1300" dirty="0" err="1"/>
              <a:t>Mutcherson</a:t>
            </a:r>
            <a:r>
              <a:rPr lang="en-US" sz="1300" dirty="0"/>
              <a:t>, </a:t>
            </a:r>
            <a:r>
              <a:rPr lang="en-US" sz="1300" i="1" dirty="0"/>
              <a:t>A Brain-Dead Woman is Kept Alive on Machines to Gestate a Fetus.  It was Inevitable</a:t>
            </a:r>
            <a:r>
              <a:rPr lang="en-US" sz="1300" dirty="0"/>
              <a:t>, NY Times (May 24, 2025).</a:t>
            </a:r>
            <a:br>
              <a:rPr lang="en-US" sz="1300" dirty="0"/>
            </a:br>
            <a:br>
              <a:rPr lang="en-US" sz="1300" dirty="0"/>
            </a:br>
            <a:endParaRPr lang="en-US" sz="1300" dirty="0"/>
          </a:p>
        </p:txBody>
      </p:sp>
      <p:graphicFrame>
        <p:nvGraphicFramePr>
          <p:cNvPr id="1028" name="Content Placeholder 2">
            <a:extLst>
              <a:ext uri="{FF2B5EF4-FFF2-40B4-BE49-F238E27FC236}">
                <a16:creationId xmlns:a16="http://schemas.microsoft.com/office/drawing/2014/main" id="{0DDFA20D-0ADB-9EBE-2BCA-85C63870E720}"/>
              </a:ext>
            </a:extLst>
          </p:cNvPr>
          <p:cNvGraphicFramePr>
            <a:graphicFrameLocks noGrp="1"/>
          </p:cNvGraphicFramePr>
          <p:nvPr>
            <p:ph sz="half" idx="1"/>
            <p:extLst>
              <p:ext uri="{D42A27DB-BD31-4B8C-83A1-F6EECF244321}">
                <p14:modId xmlns:p14="http://schemas.microsoft.com/office/powerpoint/2010/main" val="4066731297"/>
              </p:ext>
            </p:extLst>
          </p:nvPr>
        </p:nvGraphicFramePr>
        <p:xfrm>
          <a:off x="228600" y="1473198"/>
          <a:ext cx="5791200" cy="4838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Content Placeholder 9" descr="A person and a child posing for a picture&#10;&#10;Description automatically generated">
            <a:extLst>
              <a:ext uri="{FF2B5EF4-FFF2-40B4-BE49-F238E27FC236}">
                <a16:creationId xmlns:a16="http://schemas.microsoft.com/office/drawing/2014/main" id="{F012703A-F9F3-A0CB-805C-CA028E452FB5}"/>
              </a:ext>
            </a:extLst>
          </p:cNvPr>
          <p:cNvPicPr>
            <a:picLocks noGrp="1" noChangeAspect="1"/>
          </p:cNvPicPr>
          <p:nvPr>
            <p:ph sz="half" idx="2"/>
          </p:nvPr>
        </p:nvPicPr>
        <p:blipFill>
          <a:blip r:embed="rId8"/>
          <a:stretch>
            <a:fillRect/>
          </a:stretch>
        </p:blipFill>
        <p:spPr>
          <a:xfrm>
            <a:off x="6172200" y="1473197"/>
            <a:ext cx="5181600" cy="4398965"/>
          </a:xfrm>
        </p:spPr>
      </p:pic>
      <p:sp>
        <p:nvSpPr>
          <p:cNvPr id="6" name="TextBox 5">
            <a:extLst>
              <a:ext uri="{FF2B5EF4-FFF2-40B4-BE49-F238E27FC236}">
                <a16:creationId xmlns:a16="http://schemas.microsoft.com/office/drawing/2014/main" id="{EE7D585A-22F2-5570-D000-6B30ED720A01}"/>
              </a:ext>
            </a:extLst>
          </p:cNvPr>
          <p:cNvSpPr txBox="1"/>
          <p:nvPr/>
        </p:nvSpPr>
        <p:spPr>
          <a:xfrm>
            <a:off x="8315324" y="6311899"/>
            <a:ext cx="3262313" cy="276999"/>
          </a:xfrm>
          <a:prstGeom prst="rect">
            <a:avLst/>
          </a:prstGeom>
          <a:noFill/>
        </p:spPr>
        <p:txBody>
          <a:bodyPr wrap="square" rtlCol="0">
            <a:spAutoFit/>
          </a:bodyPr>
          <a:lstStyle/>
          <a:p>
            <a:r>
              <a:rPr lang="en-US" sz="1200" dirty="0"/>
              <a:t>Photo from GoFundMe page</a:t>
            </a:r>
          </a:p>
        </p:txBody>
      </p:sp>
    </p:spTree>
    <p:extLst>
      <p:ext uri="{BB962C8B-B14F-4D97-AF65-F5344CB8AC3E}">
        <p14:creationId xmlns:p14="http://schemas.microsoft.com/office/powerpoint/2010/main" val="1612357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9C174-796C-F80C-7ED4-8C4E924EF647}"/>
              </a:ext>
            </a:extLst>
          </p:cNvPr>
          <p:cNvSpPr>
            <a:spLocks noGrp="1"/>
          </p:cNvSpPr>
          <p:nvPr>
            <p:ph type="title"/>
          </p:nvPr>
        </p:nvSpPr>
        <p:spPr>
          <a:xfrm>
            <a:off x="828674" y="128588"/>
            <a:ext cx="9929813" cy="1012032"/>
          </a:xfrm>
        </p:spPr>
        <p:txBody>
          <a:bodyPr>
            <a:normAutofit/>
          </a:bodyPr>
          <a:lstStyle/>
          <a:p>
            <a:r>
              <a:rPr lang="en-US" dirty="0"/>
              <a:t>Adriana Smith Case:  Who is Saying What? </a:t>
            </a:r>
          </a:p>
        </p:txBody>
      </p:sp>
      <p:sp>
        <p:nvSpPr>
          <p:cNvPr id="3" name="Content Placeholder 2">
            <a:extLst>
              <a:ext uri="{FF2B5EF4-FFF2-40B4-BE49-F238E27FC236}">
                <a16:creationId xmlns:a16="http://schemas.microsoft.com/office/drawing/2014/main" id="{84C18CAA-CFCC-1E31-1E7B-AD1B36B3300B}"/>
              </a:ext>
            </a:extLst>
          </p:cNvPr>
          <p:cNvSpPr>
            <a:spLocks noGrp="1"/>
          </p:cNvSpPr>
          <p:nvPr>
            <p:ph sz="half" idx="1"/>
          </p:nvPr>
        </p:nvSpPr>
        <p:spPr>
          <a:xfrm>
            <a:off x="2214562" y="6300788"/>
            <a:ext cx="8386763" cy="428624"/>
          </a:xfrm>
        </p:spPr>
        <p:txBody>
          <a:bodyPr>
            <a:normAutofit/>
          </a:bodyPr>
          <a:lstStyle/>
          <a:p>
            <a:pPr marL="0" indent="0">
              <a:buNone/>
            </a:pPr>
            <a:r>
              <a:rPr lang="en-US" sz="1000" dirty="0">
                <a:hlinkClick r:id="rId3"/>
              </a:rPr>
              <a:t>https://www.11alive.com/article/news/politics/ag-heartbeat-law-misapplied-case-pregnant-georgia-mom-kept-alive/85-0eabfb9f-24cd-4222-8c50-2f6806aa4822</a:t>
            </a:r>
            <a:r>
              <a:rPr lang="en-US" sz="1000" dirty="0"/>
              <a:t>; https://www.fox5atlanta.com/news/brain-dead-georgia-woman-kept-life-support-due-states-abortion-law</a:t>
            </a:r>
          </a:p>
        </p:txBody>
      </p:sp>
      <p:graphicFrame>
        <p:nvGraphicFramePr>
          <p:cNvPr id="8" name="Content Placeholder 3">
            <a:extLst>
              <a:ext uri="{FF2B5EF4-FFF2-40B4-BE49-F238E27FC236}">
                <a16:creationId xmlns:a16="http://schemas.microsoft.com/office/drawing/2014/main" id="{72E3EFEC-E1FF-4C6C-B369-3D5F3801F6BF}"/>
              </a:ext>
            </a:extLst>
          </p:cNvPr>
          <p:cNvGraphicFramePr>
            <a:graphicFrameLocks noGrp="1"/>
          </p:cNvGraphicFramePr>
          <p:nvPr>
            <p:ph sz="half" idx="2"/>
            <p:extLst>
              <p:ext uri="{D42A27DB-BD31-4B8C-83A1-F6EECF244321}">
                <p14:modId xmlns:p14="http://schemas.microsoft.com/office/powerpoint/2010/main" val="3056554681"/>
              </p:ext>
            </p:extLst>
          </p:nvPr>
        </p:nvGraphicFramePr>
        <p:xfrm>
          <a:off x="1" y="1140620"/>
          <a:ext cx="12034836" cy="51601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77947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98026F-ABDE-43AC-81F1-07CF3448DA27}"/>
              </a:ext>
            </a:extLst>
          </p:cNvPr>
          <p:cNvSpPr>
            <a:spLocks noGrp="1"/>
          </p:cNvSpPr>
          <p:nvPr>
            <p:ph sz="half" idx="1"/>
          </p:nvPr>
        </p:nvSpPr>
        <p:spPr>
          <a:xfrm>
            <a:off x="304800" y="500064"/>
            <a:ext cx="5524500" cy="5862636"/>
          </a:xfrm>
        </p:spPr>
        <p:txBody>
          <a:bodyPr>
            <a:normAutofit fontScale="55000" lnSpcReduction="20000"/>
          </a:bodyPr>
          <a:lstStyle/>
          <a:p>
            <a:pPr marL="0" indent="0" algn="l" fontAlgn="base">
              <a:buNone/>
            </a:pPr>
            <a:r>
              <a:rPr lang="en-US" sz="12000" dirty="0">
                <a:solidFill>
                  <a:schemeClr val="accent1"/>
                </a:solidFill>
              </a:rPr>
              <a:t>“</a:t>
            </a:r>
            <a:r>
              <a:rPr lang="en-US" sz="5900" b="0" i="0" dirty="0">
                <a:solidFill>
                  <a:srgbClr val="363636"/>
                </a:solidFill>
                <a:effectLst/>
                <a:latin typeface="nyt-imperial"/>
              </a:rPr>
              <a:t>Emory University Hospital, once Ms. Smith’s place of employment, would not be legally allowed to remove organs from a brain-dead person without family consent if this person hadn’t previously registered her wish to be a donor, even if doing so could save or improve dozens of lives. . . .</a:t>
            </a:r>
          </a:p>
          <a:p>
            <a:pPr marL="0" indent="0" algn="l" fontAlgn="base">
              <a:buNone/>
            </a:pPr>
            <a:endParaRPr lang="en-US" sz="3600" dirty="0">
              <a:solidFill>
                <a:srgbClr val="363636"/>
              </a:solidFill>
              <a:latin typeface="nyt-imperial"/>
            </a:endParaRPr>
          </a:p>
          <a:p>
            <a:pPr marL="0" indent="0" algn="l" fontAlgn="base">
              <a:buNone/>
            </a:pPr>
            <a:endParaRPr lang="en-US" sz="3600" b="0" i="0" dirty="0">
              <a:solidFill>
                <a:srgbClr val="363636"/>
              </a:solidFill>
              <a:effectLst/>
              <a:latin typeface="nyt-imperial"/>
            </a:endParaRPr>
          </a:p>
          <a:p>
            <a:pPr marL="0" indent="0" algn="l" fontAlgn="base">
              <a:buNone/>
            </a:pPr>
            <a:r>
              <a:rPr lang="en-US" sz="1800" dirty="0"/>
              <a:t>See Prof. Kimberly </a:t>
            </a:r>
            <a:r>
              <a:rPr lang="en-US" sz="1800" dirty="0" err="1"/>
              <a:t>Mutcherson</a:t>
            </a:r>
            <a:r>
              <a:rPr lang="en-US" sz="1800" dirty="0"/>
              <a:t>, </a:t>
            </a:r>
            <a:r>
              <a:rPr lang="en-US" sz="1800" i="1" dirty="0"/>
              <a:t>A Brain-Dead Woman is Kept Alive on Machines to Gestate a Fetus.  It was Inevitable</a:t>
            </a:r>
            <a:r>
              <a:rPr lang="en-US" sz="1800" dirty="0"/>
              <a:t>, NY Times (May 24, 2025).</a:t>
            </a:r>
            <a:br>
              <a:rPr lang="en-US" sz="1800" dirty="0"/>
            </a:br>
            <a:br>
              <a:rPr lang="en-US" sz="3600" dirty="0"/>
            </a:br>
            <a:endParaRPr lang="en-US" sz="3600" dirty="0"/>
          </a:p>
        </p:txBody>
      </p:sp>
      <p:sp>
        <p:nvSpPr>
          <p:cNvPr id="5" name="Content Placeholder 4">
            <a:extLst>
              <a:ext uri="{FF2B5EF4-FFF2-40B4-BE49-F238E27FC236}">
                <a16:creationId xmlns:a16="http://schemas.microsoft.com/office/drawing/2014/main" id="{1432F793-A887-C01F-C035-EB6CDB8188A2}"/>
              </a:ext>
            </a:extLst>
          </p:cNvPr>
          <p:cNvSpPr>
            <a:spLocks noGrp="1"/>
          </p:cNvSpPr>
          <p:nvPr>
            <p:ph sz="half" idx="2"/>
          </p:nvPr>
        </p:nvSpPr>
        <p:spPr>
          <a:xfrm>
            <a:off x="6057900" y="500063"/>
            <a:ext cx="5715000" cy="5676900"/>
          </a:xfrm>
        </p:spPr>
        <p:txBody>
          <a:bodyPr>
            <a:noAutofit/>
          </a:bodyPr>
          <a:lstStyle/>
          <a:p>
            <a:pPr marL="0" indent="0">
              <a:buNone/>
            </a:pPr>
            <a:r>
              <a:rPr lang="en-US" i="1" dirty="0">
                <a:solidFill>
                  <a:srgbClr val="333333"/>
                </a:solidFill>
                <a:latin typeface="neue-haas-grotesk-display"/>
              </a:rPr>
              <a:t>But s</a:t>
            </a:r>
            <a:r>
              <a:rPr lang="en-US" b="0" i="1" dirty="0">
                <a:solidFill>
                  <a:srgbClr val="333333"/>
                </a:solidFill>
                <a:effectLst/>
                <a:latin typeface="neue-haas-grotesk-display"/>
              </a:rPr>
              <a:t>ee McFall v. </a:t>
            </a:r>
            <a:r>
              <a:rPr lang="en-US" b="0" i="1" dirty="0" err="1">
                <a:solidFill>
                  <a:srgbClr val="333333"/>
                </a:solidFill>
                <a:effectLst/>
                <a:latin typeface="neue-haas-grotesk-display"/>
              </a:rPr>
              <a:t>Shimp</a:t>
            </a:r>
            <a:r>
              <a:rPr lang="en-US" b="0" i="1" dirty="0">
                <a:solidFill>
                  <a:srgbClr val="333333"/>
                </a:solidFill>
                <a:effectLst/>
                <a:latin typeface="neue-haas-grotesk-display"/>
              </a:rPr>
              <a:t> </a:t>
            </a:r>
            <a:r>
              <a:rPr lang="en-US" b="0" i="0" dirty="0">
                <a:solidFill>
                  <a:srgbClr val="333333"/>
                </a:solidFill>
                <a:effectLst/>
                <a:latin typeface="neue-haas-grotesk-display"/>
              </a:rPr>
              <a:t>(Alleghany County PA, Ct. of Common Pleas 1978), an individual is not under compulsion to aid another person at their mental or physical expense.  In the opinion, Judge Flaherty stated:</a:t>
            </a:r>
          </a:p>
          <a:p>
            <a:pPr marL="0" indent="0">
              <a:buNone/>
            </a:pPr>
            <a:r>
              <a:rPr lang="en-US" sz="2000" b="0" i="0" dirty="0">
                <a:solidFill>
                  <a:srgbClr val="333333"/>
                </a:solidFill>
                <a:effectLst/>
                <a:latin typeface="neue-haas-grotesk-display"/>
              </a:rPr>
              <a:t>     For our law to </a:t>
            </a:r>
            <a:r>
              <a:rPr lang="en-US" sz="2000" b="0" i="1" dirty="0">
                <a:solidFill>
                  <a:srgbClr val="333333"/>
                </a:solidFill>
                <a:effectLst/>
                <a:latin typeface="neue-haas-grotesk-display"/>
              </a:rPr>
              <a:t>compel</a:t>
            </a:r>
            <a:r>
              <a:rPr lang="en-US" sz="2000" b="0" i="0" dirty="0">
                <a:solidFill>
                  <a:srgbClr val="333333"/>
                </a:solidFill>
                <a:effectLst/>
                <a:latin typeface="neue-haas-grotesk-display"/>
              </a:rPr>
              <a:t> defendant to submit to an intrusion of his body would change every concept and principle upon which our society is founded. To do so would defeat the sanctity of the individual and would impose a rule which would know no limits, and one could not imagine where the line would be drawn…For a society which respects the rights of </a:t>
            </a:r>
            <a:r>
              <a:rPr lang="en-US" sz="2000" b="0" i="1" dirty="0">
                <a:solidFill>
                  <a:srgbClr val="333333"/>
                </a:solidFill>
                <a:effectLst/>
                <a:latin typeface="neue-haas-grotesk-display"/>
              </a:rPr>
              <a:t>one</a:t>
            </a:r>
            <a:r>
              <a:rPr lang="en-US" sz="2000" b="0" i="0" dirty="0">
                <a:solidFill>
                  <a:srgbClr val="333333"/>
                </a:solidFill>
                <a:effectLst/>
                <a:latin typeface="neue-haas-grotesk-display"/>
              </a:rPr>
              <a:t> individual, to sink its teeth into the jugular vein or neck of one of its members and suck from it sustenance for </a:t>
            </a:r>
            <a:r>
              <a:rPr lang="en-US" sz="2000" b="0" i="1" dirty="0">
                <a:solidFill>
                  <a:srgbClr val="333333"/>
                </a:solidFill>
                <a:effectLst/>
                <a:latin typeface="neue-haas-grotesk-display"/>
              </a:rPr>
              <a:t>another</a:t>
            </a:r>
            <a:r>
              <a:rPr lang="en-US" sz="2000" b="0" i="0" dirty="0">
                <a:solidFill>
                  <a:srgbClr val="333333"/>
                </a:solidFill>
                <a:effectLst/>
                <a:latin typeface="neue-haas-grotesk-display"/>
              </a:rPr>
              <a:t> member, is revolting to our hard-wrought concepts of jurisprudence.</a:t>
            </a:r>
            <a:endParaRPr lang="en-US" sz="2000" dirty="0"/>
          </a:p>
        </p:txBody>
      </p:sp>
      <p:sp>
        <p:nvSpPr>
          <p:cNvPr id="6" name="TextBox 5">
            <a:extLst>
              <a:ext uri="{FF2B5EF4-FFF2-40B4-BE49-F238E27FC236}">
                <a16:creationId xmlns:a16="http://schemas.microsoft.com/office/drawing/2014/main" id="{0CD7AE44-4BBC-8295-DD26-A9D461A6D774}"/>
              </a:ext>
            </a:extLst>
          </p:cNvPr>
          <p:cNvSpPr txBox="1"/>
          <p:nvPr/>
        </p:nvSpPr>
        <p:spPr>
          <a:xfrm>
            <a:off x="6829425" y="6176962"/>
            <a:ext cx="5053014" cy="400110"/>
          </a:xfrm>
          <a:prstGeom prst="rect">
            <a:avLst/>
          </a:prstGeom>
          <a:noFill/>
        </p:spPr>
        <p:txBody>
          <a:bodyPr wrap="square" rtlCol="0">
            <a:spAutoFit/>
          </a:bodyPr>
          <a:lstStyle/>
          <a:p>
            <a:r>
              <a:rPr lang="en-US" sz="1000" dirty="0"/>
              <a:t>Alexia Ingram, McFall v. </a:t>
            </a:r>
            <a:r>
              <a:rPr lang="en-US" sz="1000" dirty="0" err="1"/>
              <a:t>Shimp</a:t>
            </a:r>
            <a:r>
              <a:rPr lang="en-US" sz="1000" dirty="0"/>
              <a:t> and the Case for Bodily Autonomy, https://</a:t>
            </a:r>
            <a:r>
              <a:rPr lang="en-US" sz="1000" dirty="0" err="1"/>
              <a:t>hulr.org</a:t>
            </a:r>
            <a:r>
              <a:rPr lang="en-US" sz="1000" dirty="0"/>
              <a:t>/spring-2021/</a:t>
            </a:r>
            <a:r>
              <a:rPr lang="en-US" sz="1000" dirty="0" err="1"/>
              <a:t>mcfall</a:t>
            </a:r>
            <a:r>
              <a:rPr lang="en-US" sz="1000" dirty="0"/>
              <a:t>-v-</a:t>
            </a:r>
            <a:r>
              <a:rPr lang="en-US" sz="1000" dirty="0" err="1"/>
              <a:t>shimp</a:t>
            </a:r>
            <a:r>
              <a:rPr lang="en-US" sz="1000" dirty="0"/>
              <a:t>-and-the-case-for-bodily-autonomy</a:t>
            </a:r>
          </a:p>
        </p:txBody>
      </p:sp>
    </p:spTree>
    <p:extLst>
      <p:ext uri="{BB962C8B-B14F-4D97-AF65-F5344CB8AC3E}">
        <p14:creationId xmlns:p14="http://schemas.microsoft.com/office/powerpoint/2010/main" val="95529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 close-up of a colorful rope&#10;&#10;Description automatically generated">
            <a:extLst>
              <a:ext uri="{FF2B5EF4-FFF2-40B4-BE49-F238E27FC236}">
                <a16:creationId xmlns:a16="http://schemas.microsoft.com/office/drawing/2014/main" id="{81A8D0CA-BE2C-51B8-FACB-DE88E6E26718}"/>
              </a:ext>
            </a:extLst>
          </p:cNvPr>
          <p:cNvPicPr>
            <a:picLocks noChangeAspect="1"/>
          </p:cNvPicPr>
          <p:nvPr/>
        </p:nvPicPr>
        <p:blipFill>
          <a:blip r:embed="rId3">
            <a:alphaModFix amt="60000"/>
          </a:blip>
          <a:srcRect t="2449" b="13282"/>
          <a:stretch>
            <a:fillRect/>
          </a:stretch>
        </p:blipFill>
        <p:spPr>
          <a:xfrm>
            <a:off x="-1" y="10"/>
            <a:ext cx="12192001" cy="6443653"/>
          </a:xfrm>
          <a:prstGeom prst="rect">
            <a:avLst/>
          </a:prstGeom>
        </p:spPr>
      </p:pic>
      <p:sp>
        <p:nvSpPr>
          <p:cNvPr id="2" name="Title 1">
            <a:extLst>
              <a:ext uri="{FF2B5EF4-FFF2-40B4-BE49-F238E27FC236}">
                <a16:creationId xmlns:a16="http://schemas.microsoft.com/office/drawing/2014/main" id="{DD97174E-373F-17F2-CD51-5B1CD92CD999}"/>
              </a:ext>
            </a:extLst>
          </p:cNvPr>
          <p:cNvSpPr>
            <a:spLocks noGrp="1"/>
          </p:cNvSpPr>
          <p:nvPr>
            <p:ph type="title"/>
          </p:nvPr>
        </p:nvSpPr>
        <p:spPr>
          <a:xfrm>
            <a:off x="838199" y="557189"/>
            <a:ext cx="5155263" cy="5571899"/>
          </a:xfrm>
        </p:spPr>
        <p:txBody>
          <a:bodyPr>
            <a:normAutofit/>
          </a:bodyPr>
          <a:lstStyle/>
          <a:p>
            <a:r>
              <a:rPr lang="en-US" dirty="0">
                <a:solidFill>
                  <a:srgbClr val="FFFFFF"/>
                </a:solidFill>
              </a:rPr>
              <a:t>How did we get here?</a:t>
            </a:r>
          </a:p>
        </p:txBody>
      </p:sp>
      <p:sp>
        <p:nvSpPr>
          <p:cNvPr id="3" name="Content Placeholder 2">
            <a:extLst>
              <a:ext uri="{FF2B5EF4-FFF2-40B4-BE49-F238E27FC236}">
                <a16:creationId xmlns:a16="http://schemas.microsoft.com/office/drawing/2014/main" id="{F5D84768-2704-DB78-8905-CBC0060A7BBE}"/>
              </a:ext>
            </a:extLst>
          </p:cNvPr>
          <p:cNvSpPr>
            <a:spLocks noGrp="1"/>
          </p:cNvSpPr>
          <p:nvPr>
            <p:ph idx="1"/>
          </p:nvPr>
        </p:nvSpPr>
        <p:spPr>
          <a:xfrm>
            <a:off x="6195375" y="557189"/>
            <a:ext cx="5158424" cy="5571899"/>
          </a:xfrm>
        </p:spPr>
        <p:txBody>
          <a:bodyPr anchor="ctr">
            <a:normAutofit/>
          </a:bodyPr>
          <a:lstStyle/>
          <a:p>
            <a:r>
              <a:rPr lang="en-US" sz="2000" b="1" dirty="0">
                <a:solidFill>
                  <a:srgbClr val="FFFFFF"/>
                </a:solidFill>
              </a:rPr>
              <a:t>Is this the right question?</a:t>
            </a:r>
          </a:p>
          <a:p>
            <a:r>
              <a:rPr lang="en-US" sz="2000" b="1" dirty="0">
                <a:solidFill>
                  <a:srgbClr val="FFFFFF"/>
                </a:solidFill>
              </a:rPr>
              <a:t>Well, it’s a long story and </a:t>
            </a:r>
            <a:r>
              <a:rPr lang="en-US" sz="2000" b="1" i="1" dirty="0">
                <a:solidFill>
                  <a:srgbClr val="FFFFFF"/>
                </a:solidFill>
              </a:rPr>
              <a:t>Dobbs</a:t>
            </a:r>
            <a:r>
              <a:rPr lang="en-US" sz="2000" b="1" dirty="0">
                <a:solidFill>
                  <a:srgbClr val="FFFFFF"/>
                </a:solidFill>
              </a:rPr>
              <a:t> is not the beginning</a:t>
            </a:r>
          </a:p>
          <a:p>
            <a:r>
              <a:rPr lang="en-US" sz="2000" b="1" dirty="0">
                <a:solidFill>
                  <a:srgbClr val="FFFFFF"/>
                </a:solidFill>
              </a:rPr>
              <a:t>A lot of threads, woven together, make strong rope:</a:t>
            </a:r>
          </a:p>
          <a:p>
            <a:pPr lvl="1"/>
            <a:r>
              <a:rPr lang="en-US" sz="2000" b="1" dirty="0">
                <a:solidFill>
                  <a:srgbClr val="FFFFFF"/>
                </a:solidFill>
              </a:rPr>
              <a:t>Individual autonomy/no duty to rescue/weak solidarity</a:t>
            </a:r>
          </a:p>
          <a:p>
            <a:pPr lvl="1"/>
            <a:r>
              <a:rPr lang="en-US" sz="2000" b="1" dirty="0">
                <a:solidFill>
                  <a:srgbClr val="FFFFFF"/>
                </a:solidFill>
              </a:rPr>
              <a:t>Men count more than women</a:t>
            </a:r>
          </a:p>
          <a:p>
            <a:pPr lvl="1"/>
            <a:r>
              <a:rPr lang="en-US" sz="2000" b="1" dirty="0">
                <a:solidFill>
                  <a:srgbClr val="FFFFFF"/>
                </a:solidFill>
              </a:rPr>
              <a:t>Pregnant women as fetal containers</a:t>
            </a:r>
          </a:p>
          <a:p>
            <a:pPr lvl="1"/>
            <a:r>
              <a:rPr lang="en-US" sz="2000" b="1" dirty="0">
                <a:solidFill>
                  <a:srgbClr val="FFFFFF"/>
                </a:solidFill>
              </a:rPr>
              <a:t>Abortion controversies</a:t>
            </a:r>
          </a:p>
          <a:p>
            <a:pPr lvl="1"/>
            <a:r>
              <a:rPr lang="en-US" sz="2000" b="1" dirty="0">
                <a:solidFill>
                  <a:srgbClr val="FFFFFF"/>
                </a:solidFill>
              </a:rPr>
              <a:t>Consciousness and personhood</a:t>
            </a:r>
          </a:p>
          <a:p>
            <a:pPr lvl="1"/>
            <a:r>
              <a:rPr lang="en-US" sz="2000" b="1" dirty="0">
                <a:solidFill>
                  <a:srgbClr val="FFFFFF"/>
                </a:solidFill>
              </a:rPr>
              <a:t>Hostility to poor and people of color</a:t>
            </a:r>
          </a:p>
          <a:p>
            <a:pPr lvl="1"/>
            <a:r>
              <a:rPr lang="en-US" sz="2000" b="1" dirty="0">
                <a:solidFill>
                  <a:srgbClr val="FFFFFF"/>
                </a:solidFill>
              </a:rPr>
              <a:t>Failures of prevention</a:t>
            </a:r>
          </a:p>
          <a:p>
            <a:r>
              <a:rPr lang="en-US" sz="2000" b="1" dirty="0">
                <a:solidFill>
                  <a:srgbClr val="FFFFFF"/>
                </a:solidFill>
              </a:rPr>
              <a:t>Key: </a:t>
            </a:r>
          </a:p>
          <a:p>
            <a:pPr lvl="1"/>
            <a:r>
              <a:rPr lang="en-US" sz="2000" b="1" dirty="0">
                <a:solidFill>
                  <a:srgbClr val="FFFFFF"/>
                </a:solidFill>
              </a:rPr>
              <a:t>None of these threads is truly new</a:t>
            </a:r>
          </a:p>
          <a:p>
            <a:pPr lvl="1"/>
            <a:r>
              <a:rPr lang="en-US" sz="2000" b="1" dirty="0">
                <a:solidFill>
                  <a:srgbClr val="FFFFFF"/>
                </a:solidFill>
              </a:rPr>
              <a:t>But the rope keeps getting stronger</a:t>
            </a:r>
          </a:p>
          <a:p>
            <a:pPr lvl="1"/>
            <a:endParaRPr lang="en-US" sz="2000" dirty="0">
              <a:solidFill>
                <a:srgbClr val="FFFFFF"/>
              </a:solidFill>
            </a:endParaRPr>
          </a:p>
        </p:txBody>
      </p:sp>
      <p:sp>
        <p:nvSpPr>
          <p:cNvPr id="6" name="TextBox 5">
            <a:extLst>
              <a:ext uri="{FF2B5EF4-FFF2-40B4-BE49-F238E27FC236}">
                <a16:creationId xmlns:a16="http://schemas.microsoft.com/office/drawing/2014/main" id="{088FD653-8BB3-F46D-D27D-CC3728A96437}"/>
              </a:ext>
            </a:extLst>
          </p:cNvPr>
          <p:cNvSpPr txBox="1"/>
          <p:nvPr/>
        </p:nvSpPr>
        <p:spPr>
          <a:xfrm>
            <a:off x="2857501" y="6443663"/>
            <a:ext cx="4957762" cy="276999"/>
          </a:xfrm>
          <a:prstGeom prst="rect">
            <a:avLst/>
          </a:prstGeom>
          <a:noFill/>
        </p:spPr>
        <p:txBody>
          <a:bodyPr wrap="square" rtlCol="0">
            <a:spAutoFit/>
          </a:bodyPr>
          <a:lstStyle/>
          <a:p>
            <a:r>
              <a:rPr lang="en-US" sz="1200" dirty="0">
                <a:solidFill>
                  <a:schemeClr val="bg1"/>
                </a:solidFill>
              </a:rPr>
              <a:t>Drawing generated by </a:t>
            </a:r>
            <a:r>
              <a:rPr lang="en-US" sz="1200" dirty="0" err="1">
                <a:solidFill>
                  <a:schemeClr val="bg1"/>
                </a:solidFill>
              </a:rPr>
              <a:t>perplexityai</a:t>
            </a:r>
            <a:endParaRPr lang="en-US" sz="1200" dirty="0">
              <a:solidFill>
                <a:schemeClr val="bg1"/>
              </a:solidFill>
            </a:endParaRPr>
          </a:p>
        </p:txBody>
      </p:sp>
    </p:spTree>
    <p:extLst>
      <p:ext uri="{BB962C8B-B14F-4D97-AF65-F5344CB8AC3E}">
        <p14:creationId xmlns:p14="http://schemas.microsoft.com/office/powerpoint/2010/main" val="761634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5BFAEBD-C07F-B0AF-6ACA-96F084F00CC7}"/>
              </a:ext>
            </a:extLst>
          </p:cNvPr>
          <p:cNvSpPr>
            <a:spLocks noGrp="1"/>
          </p:cNvSpPr>
          <p:nvPr>
            <p:ph type="title"/>
          </p:nvPr>
        </p:nvSpPr>
        <p:spPr>
          <a:xfrm>
            <a:off x="838200" y="673770"/>
            <a:ext cx="3220329" cy="2027227"/>
          </a:xfrm>
        </p:spPr>
        <p:txBody>
          <a:bodyPr anchor="t">
            <a:normAutofit/>
          </a:bodyPr>
          <a:lstStyle/>
          <a:p>
            <a:r>
              <a:rPr lang="en-US" sz="3000" dirty="0">
                <a:solidFill>
                  <a:srgbClr val="FFFFFF"/>
                </a:solidFill>
              </a:rPr>
              <a:t>Countermanding Pregnant Women’s Choices: A Long History</a:t>
            </a:r>
          </a:p>
        </p:txBody>
      </p:sp>
      <p:graphicFrame>
        <p:nvGraphicFramePr>
          <p:cNvPr id="14" name="Content Placeholder 2">
            <a:extLst>
              <a:ext uri="{FF2B5EF4-FFF2-40B4-BE49-F238E27FC236}">
                <a16:creationId xmlns:a16="http://schemas.microsoft.com/office/drawing/2014/main" id="{C7A7C929-83E9-E31D-2DC6-76C234B2E89C}"/>
              </a:ext>
            </a:extLst>
          </p:cNvPr>
          <p:cNvGraphicFramePr>
            <a:graphicFrameLocks noGrp="1"/>
          </p:cNvGraphicFramePr>
          <p:nvPr>
            <p:ph idx="1"/>
            <p:extLst>
              <p:ext uri="{D42A27DB-BD31-4B8C-83A1-F6EECF244321}">
                <p14:modId xmlns:p14="http://schemas.microsoft.com/office/powerpoint/2010/main" val="1097507445"/>
              </p:ext>
            </p:extLst>
          </p:nvPr>
        </p:nvGraphicFramePr>
        <p:xfrm>
          <a:off x="5542671" y="541606"/>
          <a:ext cx="6239841" cy="5678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FA87676-06EF-4661-6BE0-EBD76CCE5F6F}"/>
              </a:ext>
            </a:extLst>
          </p:cNvPr>
          <p:cNvSpPr txBox="1"/>
          <p:nvPr/>
        </p:nvSpPr>
        <p:spPr>
          <a:xfrm>
            <a:off x="555585" y="6099858"/>
            <a:ext cx="11226928" cy="677108"/>
          </a:xfrm>
          <a:prstGeom prst="rect">
            <a:avLst/>
          </a:prstGeom>
          <a:noFill/>
        </p:spPr>
        <p:txBody>
          <a:bodyPr wrap="square" rtlCol="0">
            <a:spAutoFit/>
          </a:bodyPr>
          <a:lstStyle/>
          <a:p>
            <a:r>
              <a:rPr lang="en-US" sz="1000" dirty="0"/>
              <a:t>See Theresa Morris and Joan H. Robinson, </a:t>
            </a:r>
            <a:r>
              <a:rPr lang="en-US" sz="1000" i="1" dirty="0"/>
              <a:t>Forced and Coerced Cesarean Sections in the United States</a:t>
            </a:r>
            <a:r>
              <a:rPr lang="en-US" sz="1000" dirty="0"/>
              <a:t>, </a:t>
            </a:r>
            <a:r>
              <a:rPr lang="en-US" sz="1000" dirty="0">
                <a:hlinkClick r:id="rId8"/>
              </a:rPr>
              <a:t>https://journals.sagepub.com/doi/full/10.1177/1536504217714259</a:t>
            </a:r>
            <a:r>
              <a:rPr lang="en-US" sz="1000" dirty="0"/>
              <a:t>; George Annas, </a:t>
            </a:r>
            <a:r>
              <a:rPr lang="en-US" sz="1000" i="1" dirty="0"/>
              <a:t>At Law: Women as Fetal Containers</a:t>
            </a:r>
            <a:r>
              <a:rPr lang="en-US" sz="1000" dirty="0"/>
              <a:t>, </a:t>
            </a:r>
            <a:r>
              <a:rPr lang="en-US" sz="1000" dirty="0">
                <a:effectLst/>
                <a:latin typeface="Helvetica" pitchFamily="2" charset="0"/>
              </a:rPr>
              <a:t>https://</a:t>
            </a:r>
            <a:r>
              <a:rPr lang="en-US" sz="1000" dirty="0" err="1">
                <a:effectLst/>
                <a:latin typeface="Helvetica" pitchFamily="2" charset="0"/>
              </a:rPr>
              <a:t>www.jstor.org</a:t>
            </a:r>
            <a:r>
              <a:rPr lang="en-US" sz="1000" dirty="0">
                <a:effectLst/>
                <a:latin typeface="Helvetica" pitchFamily="2" charset="0"/>
              </a:rPr>
              <a:t>/stable/3562083 </a:t>
            </a:r>
          </a:p>
          <a:p>
            <a:endParaRPr lang="en-US" dirty="0"/>
          </a:p>
        </p:txBody>
      </p:sp>
    </p:spTree>
    <p:extLst>
      <p:ext uri="{BB962C8B-B14F-4D97-AF65-F5344CB8AC3E}">
        <p14:creationId xmlns:p14="http://schemas.microsoft.com/office/powerpoint/2010/main" val="1006240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43D5CF-93F7-F0B1-7B2F-17D51AA3676D}"/>
              </a:ext>
            </a:extLst>
          </p:cNvPr>
          <p:cNvSpPr>
            <a:spLocks noGrp="1"/>
          </p:cNvSpPr>
          <p:nvPr>
            <p:ph type="title"/>
          </p:nvPr>
        </p:nvSpPr>
        <p:spPr>
          <a:xfrm>
            <a:off x="640080" y="325369"/>
            <a:ext cx="4368602" cy="1956841"/>
          </a:xfrm>
        </p:spPr>
        <p:txBody>
          <a:bodyPr anchor="b">
            <a:normAutofit/>
          </a:bodyPr>
          <a:lstStyle/>
          <a:p>
            <a:r>
              <a:rPr lang="en-US" sz="5400" dirty="0"/>
              <a:t>Angela Carder case</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A6290E-A41B-D1B4-1C7F-034B2E55FD41}"/>
              </a:ext>
            </a:extLst>
          </p:cNvPr>
          <p:cNvSpPr>
            <a:spLocks noGrp="1"/>
          </p:cNvSpPr>
          <p:nvPr>
            <p:ph idx="1"/>
          </p:nvPr>
        </p:nvSpPr>
        <p:spPr>
          <a:xfrm>
            <a:off x="226671" y="2586994"/>
            <a:ext cx="4669356" cy="4103173"/>
          </a:xfrm>
        </p:spPr>
        <p:txBody>
          <a:bodyPr>
            <a:noAutofit/>
          </a:bodyPr>
          <a:lstStyle/>
          <a:p>
            <a:r>
              <a:rPr lang="en-US" sz="2000" i="1" dirty="0">
                <a:effectLst/>
                <a:latin typeface="Arial" panose="020B0604020202020204" pitchFamily="34" charset="0"/>
                <a:cs typeface="Arial" panose="020B0604020202020204" pitchFamily="34" charset="0"/>
              </a:rPr>
              <a:t>In re A.C., </a:t>
            </a:r>
            <a:r>
              <a:rPr lang="en-US" sz="2000" b="0" i="0" dirty="0">
                <a:effectLst/>
                <a:latin typeface="Arial" panose="020B0604020202020204" pitchFamily="34" charset="0"/>
                <a:cs typeface="Arial" panose="020B0604020202020204" pitchFamily="34" charset="0"/>
              </a:rPr>
              <a:t>573 A.2d 1235 (D.C. Cir. 1990), court ordered C-section although AC withdrew consent, in an unsuccessful attempt to save the life of her fetus. Fetus survived 3 hours. Carder survived 2 days but would have lived </a:t>
            </a:r>
            <a:r>
              <a:rPr lang="en-US" sz="2000" dirty="0">
                <a:latin typeface="Arial" panose="020B0604020202020204" pitchFamily="34" charset="0"/>
                <a:cs typeface="Arial" panose="020B0604020202020204" pitchFamily="34" charset="0"/>
              </a:rPr>
              <a:t>longer but for the C-section.</a:t>
            </a:r>
          </a:p>
          <a:p>
            <a:r>
              <a:rPr lang="en-US" sz="2000" dirty="0">
                <a:latin typeface="Arial" panose="020B0604020202020204" pitchFamily="34" charset="0"/>
                <a:cs typeface="Arial" panose="020B0604020202020204" pitchFamily="34" charset="0"/>
              </a:rPr>
              <a:t>D.C. Cir. held that </a:t>
            </a:r>
            <a:r>
              <a:rPr lang="en-US" sz="2000" b="0" i="0" dirty="0">
                <a:effectLst/>
                <a:latin typeface="Arial" panose="020B0604020202020204" pitchFamily="34" charset="0"/>
                <a:cs typeface="Arial" panose="020B0604020202020204" pitchFamily="34" charset="0"/>
              </a:rPr>
              <a:t>a pregnant woman has a right to refuse medical treatment, even if it means the fetus's life is at risk and the trial court's decision to override her wishes was error. </a:t>
            </a:r>
            <a:endParaRPr lang="en-US" sz="2000" dirty="0">
              <a:latin typeface="Arial" panose="020B0604020202020204" pitchFamily="34" charset="0"/>
              <a:cs typeface="Arial" panose="020B0604020202020204" pitchFamily="34" charset="0"/>
            </a:endParaRPr>
          </a:p>
        </p:txBody>
      </p:sp>
      <p:pic>
        <p:nvPicPr>
          <p:cNvPr id="5" name="Picture 4" descr="A person in a wedding dress&#10;&#10;Description automatically generated">
            <a:extLst>
              <a:ext uri="{FF2B5EF4-FFF2-40B4-BE49-F238E27FC236}">
                <a16:creationId xmlns:a16="http://schemas.microsoft.com/office/drawing/2014/main" id="{3CEA393A-151A-6302-77AA-5BB201C10845}"/>
              </a:ext>
            </a:extLst>
          </p:cNvPr>
          <p:cNvPicPr>
            <a:picLocks noChangeAspect="1"/>
          </p:cNvPicPr>
          <p:nvPr/>
        </p:nvPicPr>
        <p:blipFill>
          <a:blip r:embed="rId3"/>
          <a:srcRect l="14024" r="19023"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63374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F737A-AA1A-1028-051E-891763E0A295}"/>
              </a:ext>
            </a:extLst>
          </p:cNvPr>
          <p:cNvSpPr>
            <a:spLocks noGrp="1"/>
          </p:cNvSpPr>
          <p:nvPr>
            <p:ph type="title"/>
          </p:nvPr>
        </p:nvSpPr>
        <p:spPr>
          <a:xfrm>
            <a:off x="753389" y="1138265"/>
            <a:ext cx="4843762" cy="1401183"/>
          </a:xfrm>
        </p:spPr>
        <p:txBody>
          <a:bodyPr anchor="t">
            <a:normAutofit/>
          </a:bodyPr>
          <a:lstStyle/>
          <a:p>
            <a:r>
              <a:rPr lang="en-US" sz="3200" dirty="0"/>
              <a:t>Marlise Mu</a:t>
            </a:r>
            <a:r>
              <a:rPr lang="en-US" sz="3200" i="0" dirty="0">
                <a:effectLst/>
                <a:latin typeface="Arial" panose="020B0604020202020204" pitchFamily="34" charset="0"/>
              </a:rPr>
              <a:t>ñ</a:t>
            </a:r>
            <a:r>
              <a:rPr lang="en-US" sz="3200" dirty="0"/>
              <a:t>oz &amp; others</a:t>
            </a:r>
          </a:p>
        </p:txBody>
      </p:sp>
      <p:cxnSp>
        <p:nvCxnSpPr>
          <p:cNvPr id="15" name="Straight Connector 14">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AD55EF8-01EF-07F5-41BE-794CE5F8E541}"/>
              </a:ext>
            </a:extLst>
          </p:cNvPr>
          <p:cNvSpPr>
            <a:spLocks noGrp="1"/>
          </p:cNvSpPr>
          <p:nvPr>
            <p:ph idx="1"/>
          </p:nvPr>
        </p:nvSpPr>
        <p:spPr>
          <a:xfrm>
            <a:off x="400050" y="1838856"/>
            <a:ext cx="5900737" cy="4311023"/>
          </a:xfrm>
        </p:spPr>
        <p:txBody>
          <a:bodyPr>
            <a:noAutofit/>
          </a:bodyPr>
          <a:lstStyle/>
          <a:p>
            <a:r>
              <a:rPr lang="en-US" sz="2400" i="0" dirty="0">
                <a:effectLst/>
                <a:latin typeface="Arial" panose="020B0604020202020204" pitchFamily="34" charset="0"/>
              </a:rPr>
              <a:t>Marlise Nicole Muñoz – 14 weeks pregnant when she </a:t>
            </a:r>
            <a:r>
              <a:rPr lang="en-US" sz="2400" b="0" i="0" dirty="0">
                <a:effectLst/>
                <a:latin typeface="Arial" panose="020B0604020202020204" pitchFamily="34" charset="0"/>
              </a:rPr>
              <a:t>suffered a pulmonary embolism. </a:t>
            </a:r>
            <a:r>
              <a:rPr lang="en-US" sz="2400" b="0" i="0" dirty="0" err="1">
                <a:effectLst/>
                <a:latin typeface="Arial" panose="020B0604020202020204" pitchFamily="34" charset="0"/>
              </a:rPr>
              <a:t>Bc</a:t>
            </a:r>
            <a:r>
              <a:rPr lang="en-US" sz="2400" b="0" i="0" dirty="0">
                <a:effectLst/>
                <a:latin typeface="Arial" panose="020B0604020202020204" pitchFamily="34" charset="0"/>
              </a:rPr>
              <a:t> she was pregnant, TX hospital kept her body on a ventilator despite a determination of brain death. Muñoz's husband sued. </a:t>
            </a:r>
          </a:p>
          <a:p>
            <a:r>
              <a:rPr lang="en-US" sz="2400" dirty="0">
                <a:latin typeface="Arial" panose="020B0604020202020204" pitchFamily="34" charset="0"/>
              </a:rPr>
              <a:t>TX has restricted advance directives in pregnancy, but </a:t>
            </a:r>
            <a:r>
              <a:rPr lang="en-US" sz="2400" b="0" i="0" dirty="0">
                <a:effectLst/>
                <a:latin typeface="Arial" panose="020B0604020202020204" pitchFamily="34" charset="0"/>
              </a:rPr>
              <a:t>the law was not applicable because his wife was legally dead.</a:t>
            </a:r>
          </a:p>
          <a:p>
            <a:r>
              <a:rPr lang="en-US" sz="2400" b="0" i="0" dirty="0">
                <a:effectLst/>
                <a:latin typeface="Arial" panose="020B0604020202020204" pitchFamily="34" charset="0"/>
              </a:rPr>
              <a:t>A judge ordered the hospital to remove organ support &amp; her cardiac functions stopped on January 26, 2014</a:t>
            </a:r>
            <a:endParaRPr lang="en-US" sz="2400" dirty="0"/>
          </a:p>
        </p:txBody>
      </p:sp>
      <p:pic>
        <p:nvPicPr>
          <p:cNvPr id="5" name="Picture 4" descr="A person and person holding a baby&#10;&#10;Description automatically generated">
            <a:extLst>
              <a:ext uri="{FF2B5EF4-FFF2-40B4-BE49-F238E27FC236}">
                <a16:creationId xmlns:a16="http://schemas.microsoft.com/office/drawing/2014/main" id="{C8390A16-8403-D450-844D-498CA8E25C20}"/>
              </a:ext>
            </a:extLst>
          </p:cNvPr>
          <p:cNvPicPr>
            <a:picLocks noChangeAspect="1"/>
          </p:cNvPicPr>
          <p:nvPr/>
        </p:nvPicPr>
        <p:blipFill>
          <a:blip r:embed="rId3"/>
          <a:srcRect l="30833" r="13168" b="1"/>
          <a:stretch>
            <a:fillRect/>
          </a:stretch>
        </p:blipFill>
        <p:spPr>
          <a:xfrm>
            <a:off x="6524941" y="1023779"/>
            <a:ext cx="4810442" cy="4810442"/>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p:spPr>
      </p:pic>
    </p:spTree>
    <p:extLst>
      <p:ext uri="{BB962C8B-B14F-4D97-AF65-F5344CB8AC3E}">
        <p14:creationId xmlns:p14="http://schemas.microsoft.com/office/powerpoint/2010/main" val="1185310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3070</TotalTime>
  <Words>2194</Words>
  <Application>Microsoft Macintosh PowerPoint</Application>
  <PresentationFormat>Widescreen</PresentationFormat>
  <Paragraphs>170</Paragraphs>
  <Slides>22</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Aptos</vt:lpstr>
      <vt:lpstr>Aptos Display</vt:lpstr>
      <vt:lpstr>Arial</vt:lpstr>
      <vt:lpstr>Calibri</vt:lpstr>
      <vt:lpstr>Helvetica</vt:lpstr>
      <vt:lpstr>neue-haas-grotesk-display</vt:lpstr>
      <vt:lpstr>nyt-imperial</vt:lpstr>
      <vt:lpstr>Sagona ExtraLight</vt:lpstr>
      <vt:lpstr>Source Sans Pro</vt:lpstr>
      <vt:lpstr>Speak Pro</vt:lpstr>
      <vt:lpstr>Times</vt:lpstr>
      <vt:lpstr>Times New Roman</vt:lpstr>
      <vt:lpstr>Office Theme</vt:lpstr>
      <vt:lpstr>Consciously Extreme: Personhood &amp; Fetal Containers</vt:lpstr>
      <vt:lpstr>Overview</vt:lpstr>
      <vt:lpstr>Neurological Death and the Fetus:  Was the Adriana Smith Case Inevitable? See Prof. Kimberly Mutcherson, A Brain-Dead Woman is Kept Alive on Machines to Gestate a Fetus.  It was Inevitable, NY Times (May 24, 2025).  </vt:lpstr>
      <vt:lpstr>Adriana Smith Case:  Who is Saying What? </vt:lpstr>
      <vt:lpstr>PowerPoint Presentation</vt:lpstr>
      <vt:lpstr>How did we get here?</vt:lpstr>
      <vt:lpstr>Countermanding Pregnant Women’s Choices: A Long History</vt:lpstr>
      <vt:lpstr>Angela Carder case</vt:lpstr>
      <vt:lpstr>Marlise Muñoz &amp; others</vt:lpstr>
      <vt:lpstr>These are Sophie’s Choices</vt:lpstr>
      <vt:lpstr>The post-Dobbs spotlight</vt:lpstr>
      <vt:lpstr>Fetal Personhood Laws</vt:lpstr>
      <vt:lpstr>Post-Dobbs: Embryo Personhood and IVF- Alabama </vt:lpstr>
      <vt:lpstr>PowerPoint Presentation</vt:lpstr>
      <vt:lpstr>Brain organoidS</vt:lpstr>
      <vt:lpstr>PowerPoint Presentation</vt:lpstr>
      <vt:lpstr>PowerPoint Presentation</vt:lpstr>
      <vt:lpstr>Consciousness</vt:lpstr>
      <vt:lpstr>Best ways to support healthy fetal development</vt:lpstr>
      <vt:lpstr>Decreased Access to Supports for Pregnant Women and Fetuses – Undoing Solidarity </vt:lpstr>
      <vt:lpstr>Conclusion</vt:lpstr>
      <vt:lpstr>Selected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Nancy M. P. King</dc:creator>
  <cp:lastModifiedBy>Nancy M. P. King</cp:lastModifiedBy>
  <cp:revision>34</cp:revision>
  <cp:lastPrinted>2025-05-29T01:57:11Z</cp:lastPrinted>
  <dcterms:created xsi:type="dcterms:W3CDTF">2025-05-14T19:30:51Z</dcterms:created>
  <dcterms:modified xsi:type="dcterms:W3CDTF">2025-05-29T02:02:56Z</dcterms:modified>
</cp:coreProperties>
</file>