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9" autoAdjust="0"/>
    <p:restoredTop sz="94660"/>
  </p:normalViewPr>
  <p:slideViewPr>
    <p:cSldViewPr snapToGrid="0">
      <p:cViewPr varScale="1">
        <p:scale>
          <a:sx n="67" d="100"/>
          <a:sy n="67" d="100"/>
        </p:scale>
        <p:origin x="582"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AE64-2E61-AEC6-90C3-B435C355B6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F66FDF-CAEE-13B6-6941-F82269610D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669E10-B89F-8DFD-958D-D664AFA7339F}"/>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5" name="Footer Placeholder 4">
            <a:extLst>
              <a:ext uri="{FF2B5EF4-FFF2-40B4-BE49-F238E27FC236}">
                <a16:creationId xmlns:a16="http://schemas.microsoft.com/office/drawing/2014/main" id="{07EBE05F-4911-E24E-92DF-8B7D530D2A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751235-2C55-A113-0BF6-AA884BE2C002}"/>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3685013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F0154-CC08-FCC9-2C3C-49943DE989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FF3CE2-24FB-7BDE-05A3-859B4DD0F2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1B06D-0336-B652-377D-C461FD8DE697}"/>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5" name="Footer Placeholder 4">
            <a:extLst>
              <a:ext uri="{FF2B5EF4-FFF2-40B4-BE49-F238E27FC236}">
                <a16:creationId xmlns:a16="http://schemas.microsoft.com/office/drawing/2014/main" id="{941CCD0D-6F7C-5096-E9AC-EE3494C88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017539-D3FE-1CF0-F735-C652305BBB4D}"/>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357991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9ACD44-DC13-05BF-15E9-DE699102BD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47D812-86A9-CABA-6691-B09281DD09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EED787-56F6-1DD2-C555-3C337D9880DC}"/>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5" name="Footer Placeholder 4">
            <a:extLst>
              <a:ext uri="{FF2B5EF4-FFF2-40B4-BE49-F238E27FC236}">
                <a16:creationId xmlns:a16="http://schemas.microsoft.com/office/drawing/2014/main" id="{3F6C6A48-8256-BFD4-4028-F8015E4F5E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82F3DC-8A0B-FB40-1979-3D6308B69FF6}"/>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3029464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48EA6-674D-898C-B859-B8AC0451E9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1CE669-87EB-5C65-7B86-F685FEFA1A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6B8AE-A26E-33B8-F728-F6E477124CD9}"/>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5" name="Footer Placeholder 4">
            <a:extLst>
              <a:ext uri="{FF2B5EF4-FFF2-40B4-BE49-F238E27FC236}">
                <a16:creationId xmlns:a16="http://schemas.microsoft.com/office/drawing/2014/main" id="{A1E59E48-9068-03D8-10F4-886986261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D13062-EB20-1A11-146A-8F3575201257}"/>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418181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9C727-E05F-03E2-92AD-EE530683D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DE7556-DDF0-E46E-E8C3-85416995B96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2E7D65-736B-C741-F46A-289E1B9A544D}"/>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5" name="Footer Placeholder 4">
            <a:extLst>
              <a:ext uri="{FF2B5EF4-FFF2-40B4-BE49-F238E27FC236}">
                <a16:creationId xmlns:a16="http://schemas.microsoft.com/office/drawing/2014/main" id="{803254F5-2F7F-C017-5C11-99E311A7AC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2CC7ED-5306-D573-B9DF-74F6C5BEA2B4}"/>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2986995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F183F-705F-2B41-2FDC-AEB257F73C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91AB6B-DF34-1D88-C6A5-BFC3E7A29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B87A55-20B8-29D1-934E-27F4723CE6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A9D93D-88C5-1BE7-C357-C7FB4348AC51}"/>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6" name="Footer Placeholder 5">
            <a:extLst>
              <a:ext uri="{FF2B5EF4-FFF2-40B4-BE49-F238E27FC236}">
                <a16:creationId xmlns:a16="http://schemas.microsoft.com/office/drawing/2014/main" id="{C3230E58-FDB4-71E6-9692-5E9FE89D34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44AF2A-69CD-8AEF-0A69-67D8A328BCD3}"/>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103235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EEC45-D34C-AE16-9F02-34C22C40C8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CEE8F8-7F08-CDFD-69EC-21DCE5764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317767-EA57-8F02-03DF-F739439638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F983E0-372A-A9DC-2A21-2FE476F52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CBC84F-DCBC-40B4-1538-7FF458EB4B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26BE5-D9CC-57AA-1DF0-FD1081346EDE}"/>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8" name="Footer Placeholder 7">
            <a:extLst>
              <a:ext uri="{FF2B5EF4-FFF2-40B4-BE49-F238E27FC236}">
                <a16:creationId xmlns:a16="http://schemas.microsoft.com/office/drawing/2014/main" id="{3E608B2E-C991-E7BC-DC36-EAB513029F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81207E-F9AC-7D80-33D5-80EA7785BFEB}"/>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241277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7C9EC-DF6C-E226-71A3-90F6462795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A6D0D0-21A7-085D-F5CD-683FBA5A8C2B}"/>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4" name="Footer Placeholder 3">
            <a:extLst>
              <a:ext uri="{FF2B5EF4-FFF2-40B4-BE49-F238E27FC236}">
                <a16:creationId xmlns:a16="http://schemas.microsoft.com/office/drawing/2014/main" id="{C2ECBBC2-0073-1C98-AE19-F0EDEA7D9D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92520B-C506-E856-22F1-726100D95BF6}"/>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20119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F27AC1-E688-749B-E209-88BBC5079607}"/>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3" name="Footer Placeholder 2">
            <a:extLst>
              <a:ext uri="{FF2B5EF4-FFF2-40B4-BE49-F238E27FC236}">
                <a16:creationId xmlns:a16="http://schemas.microsoft.com/office/drawing/2014/main" id="{F78FDD9D-15D1-0075-6F9C-099EFE2D11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310797-0EF3-9674-15B0-EA1CAEDF1B62}"/>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3710828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18DB2-0AAE-E42B-C279-2945B512E9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A57696-4DD8-11E7-AD88-33EE578E1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5617A1-1C28-5E8D-2775-1F6D82899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3E98F1-777C-2AD9-CDBE-43A1D7425706}"/>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6" name="Footer Placeholder 5">
            <a:extLst>
              <a:ext uri="{FF2B5EF4-FFF2-40B4-BE49-F238E27FC236}">
                <a16:creationId xmlns:a16="http://schemas.microsoft.com/office/drawing/2014/main" id="{7EE1844F-4F47-EA58-7826-B203166BC5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8D53E6-5E02-0B99-8070-EF4A322F4E57}"/>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1433540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AF844-592D-72DA-F704-967315040B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64E79C-7C59-D892-452B-E39770D710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E3ABB5-6584-2B1C-FF5A-4328F2B33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710629-2554-8C17-A221-516965F9F46F}"/>
              </a:ext>
            </a:extLst>
          </p:cNvPr>
          <p:cNvSpPr>
            <a:spLocks noGrp="1"/>
          </p:cNvSpPr>
          <p:nvPr>
            <p:ph type="dt" sz="half" idx="10"/>
          </p:nvPr>
        </p:nvSpPr>
        <p:spPr/>
        <p:txBody>
          <a:bodyPr/>
          <a:lstStyle/>
          <a:p>
            <a:fld id="{8DADC2D3-AB01-4942-912F-E46F242B8781}" type="datetimeFigureOut">
              <a:rPr lang="en-US" smtClean="0"/>
              <a:t>5/29/2025</a:t>
            </a:fld>
            <a:endParaRPr lang="en-US"/>
          </a:p>
        </p:txBody>
      </p:sp>
      <p:sp>
        <p:nvSpPr>
          <p:cNvPr id="6" name="Footer Placeholder 5">
            <a:extLst>
              <a:ext uri="{FF2B5EF4-FFF2-40B4-BE49-F238E27FC236}">
                <a16:creationId xmlns:a16="http://schemas.microsoft.com/office/drawing/2014/main" id="{A8C9F9A9-F9CD-7466-D7A1-5966B1E603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6959DF-B28C-1B53-F90B-85C816FB3AFD}"/>
              </a:ext>
            </a:extLst>
          </p:cNvPr>
          <p:cNvSpPr>
            <a:spLocks noGrp="1"/>
          </p:cNvSpPr>
          <p:nvPr>
            <p:ph type="sldNum" sz="quarter" idx="12"/>
          </p:nvPr>
        </p:nvSpPr>
        <p:spPr/>
        <p:txBody>
          <a:bodyPr/>
          <a:lstStyle/>
          <a:p>
            <a:fld id="{FF0AF72B-EE16-4DF6-84B6-4D14CAE16873}" type="slidenum">
              <a:rPr lang="en-US" smtClean="0"/>
              <a:t>‹#›</a:t>
            </a:fld>
            <a:endParaRPr lang="en-US"/>
          </a:p>
        </p:txBody>
      </p:sp>
    </p:spTree>
    <p:extLst>
      <p:ext uri="{BB962C8B-B14F-4D97-AF65-F5344CB8AC3E}">
        <p14:creationId xmlns:p14="http://schemas.microsoft.com/office/powerpoint/2010/main" val="2843446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BC70AF-7604-86D2-667E-11977FBC03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D4682A-69BD-00BE-FCC0-8180150402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8C3D45-CF9D-3626-41B0-F4BD353EB3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DADC2D3-AB01-4942-912F-E46F242B8781}" type="datetimeFigureOut">
              <a:rPr lang="en-US" smtClean="0"/>
              <a:t>5/29/2025</a:t>
            </a:fld>
            <a:endParaRPr lang="en-US"/>
          </a:p>
        </p:txBody>
      </p:sp>
      <p:sp>
        <p:nvSpPr>
          <p:cNvPr id="5" name="Footer Placeholder 4">
            <a:extLst>
              <a:ext uri="{FF2B5EF4-FFF2-40B4-BE49-F238E27FC236}">
                <a16:creationId xmlns:a16="http://schemas.microsoft.com/office/drawing/2014/main" id="{96D98877-86BF-24AA-DB99-FA8E0B50D6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720745-0EF0-2EE2-FDAE-87B30473E0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F0AF72B-EE16-4DF6-84B6-4D14CAE16873}" type="slidenum">
              <a:rPr lang="en-US" smtClean="0"/>
              <a:t>‹#›</a:t>
            </a:fld>
            <a:endParaRPr lang="en-US"/>
          </a:p>
        </p:txBody>
      </p:sp>
    </p:spTree>
    <p:extLst>
      <p:ext uri="{BB962C8B-B14F-4D97-AF65-F5344CB8AC3E}">
        <p14:creationId xmlns:p14="http://schemas.microsoft.com/office/powerpoint/2010/main" val="272729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ob-ultrasound.net/history2.html"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hyperlink" Target="https://yashojyotfetalmedicine.com/3d-4d-fetal-scans/" TargetMode="Externa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1B3C-2B5C-8606-F2B6-B3CE38D16457}"/>
              </a:ext>
            </a:extLst>
          </p:cNvPr>
          <p:cNvSpPr>
            <a:spLocks noGrp="1"/>
          </p:cNvSpPr>
          <p:nvPr>
            <p:ph type="ctrTitle"/>
          </p:nvPr>
        </p:nvSpPr>
        <p:spPr/>
        <p:txBody>
          <a:bodyPr>
            <a:normAutofit fontScale="90000"/>
          </a:bodyPr>
          <a:lstStyle/>
          <a:p>
            <a:r>
              <a:rPr lang="en-US" dirty="0"/>
              <a:t>Choice Following Prenatal Diagnosis is More Urgent than Ever</a:t>
            </a:r>
          </a:p>
        </p:txBody>
      </p:sp>
      <p:sp>
        <p:nvSpPr>
          <p:cNvPr id="3" name="Subtitle 2">
            <a:extLst>
              <a:ext uri="{FF2B5EF4-FFF2-40B4-BE49-F238E27FC236}">
                <a16:creationId xmlns:a16="http://schemas.microsoft.com/office/drawing/2014/main" id="{0616FDA7-8DD9-9AF4-4FB9-A56CC0198265}"/>
              </a:ext>
            </a:extLst>
          </p:cNvPr>
          <p:cNvSpPr>
            <a:spLocks noGrp="1"/>
          </p:cNvSpPr>
          <p:nvPr>
            <p:ph type="subTitle" idx="1"/>
          </p:nvPr>
        </p:nvSpPr>
        <p:spPr>
          <a:xfrm>
            <a:off x="1524000" y="3602038"/>
            <a:ext cx="9144000" cy="2387600"/>
          </a:xfrm>
        </p:spPr>
        <p:txBody>
          <a:bodyPr>
            <a:normAutofit/>
          </a:bodyPr>
          <a:lstStyle/>
          <a:p>
            <a:r>
              <a:rPr lang="en-US" sz="3200" dirty="0"/>
              <a:t>Ellen Wright Clayton, MD, JD</a:t>
            </a:r>
          </a:p>
          <a:p>
            <a:r>
              <a:rPr lang="en-US" dirty="0"/>
              <a:t>Professor of Law</a:t>
            </a:r>
          </a:p>
          <a:p>
            <a:r>
              <a:rPr lang="en-US" dirty="0"/>
              <a:t>Craig-Weaver Professor of Pediatrics</a:t>
            </a:r>
          </a:p>
          <a:p>
            <a:r>
              <a:rPr lang="en-US" dirty="0"/>
              <a:t>Center for Biomedical Ethics and Society</a:t>
            </a:r>
          </a:p>
          <a:p>
            <a:r>
              <a:rPr lang="en-US" dirty="0"/>
              <a:t>Vanderbilt Medical Center and University</a:t>
            </a:r>
          </a:p>
        </p:txBody>
      </p:sp>
    </p:spTree>
    <p:extLst>
      <p:ext uri="{BB962C8B-B14F-4D97-AF65-F5344CB8AC3E}">
        <p14:creationId xmlns:p14="http://schemas.microsoft.com/office/powerpoint/2010/main" val="2862371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0C63E-B45D-7FB2-C3D0-760B9BEE1DAC}"/>
              </a:ext>
            </a:extLst>
          </p:cNvPr>
          <p:cNvSpPr>
            <a:spLocks noGrp="1"/>
          </p:cNvSpPr>
          <p:nvPr>
            <p:ph type="title"/>
          </p:nvPr>
        </p:nvSpPr>
        <p:spPr/>
        <p:txBody>
          <a:bodyPr/>
          <a:lstStyle/>
          <a:p>
            <a:r>
              <a:rPr lang="en-US"/>
              <a:t>This issue has always been contested</a:t>
            </a:r>
            <a:endParaRPr lang="en-US" dirty="0"/>
          </a:p>
        </p:txBody>
      </p:sp>
      <p:pic>
        <p:nvPicPr>
          <p:cNvPr id="5" name="Content Placeholder 4">
            <a:extLst>
              <a:ext uri="{FF2B5EF4-FFF2-40B4-BE49-F238E27FC236}">
                <a16:creationId xmlns:a16="http://schemas.microsoft.com/office/drawing/2014/main" id="{8253B01F-F8CF-7704-C1FE-E2A40D19EC95}"/>
              </a:ext>
            </a:extLst>
          </p:cNvPr>
          <p:cNvPicPr>
            <a:picLocks noGrp="1" noChangeAspect="1"/>
          </p:cNvPicPr>
          <p:nvPr>
            <p:ph idx="1"/>
          </p:nvPr>
        </p:nvPicPr>
        <p:blipFill>
          <a:blip r:embed="rId2"/>
          <a:stretch>
            <a:fillRect/>
          </a:stretch>
        </p:blipFill>
        <p:spPr>
          <a:xfrm>
            <a:off x="2036459" y="1690688"/>
            <a:ext cx="2847320" cy="4217779"/>
          </a:xfrm>
          <a:ln w="19050">
            <a:solidFill>
              <a:schemeClr val="tx1"/>
            </a:solidFill>
          </a:ln>
        </p:spPr>
      </p:pic>
      <p:pic>
        <p:nvPicPr>
          <p:cNvPr id="7" name="Picture 6" descr="A book cover with text&#10;&#10;AI-generated content may be incorrect.">
            <a:extLst>
              <a:ext uri="{FF2B5EF4-FFF2-40B4-BE49-F238E27FC236}">
                <a16:creationId xmlns:a16="http://schemas.microsoft.com/office/drawing/2014/main" id="{0E85834F-C071-5017-AF65-9BFBA3A296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8279" y="1690688"/>
            <a:ext cx="2723521" cy="4239545"/>
          </a:xfrm>
          <a:prstGeom prst="rect">
            <a:avLst/>
          </a:prstGeom>
        </p:spPr>
      </p:pic>
      <p:sp>
        <p:nvSpPr>
          <p:cNvPr id="9" name="TextBox 8">
            <a:extLst>
              <a:ext uri="{FF2B5EF4-FFF2-40B4-BE49-F238E27FC236}">
                <a16:creationId xmlns:a16="http://schemas.microsoft.com/office/drawing/2014/main" id="{0B2FB5AC-5160-62EE-A5C7-C3E0F5454158}"/>
              </a:ext>
            </a:extLst>
          </p:cNvPr>
          <p:cNvSpPr txBox="1"/>
          <p:nvPr/>
        </p:nvSpPr>
        <p:spPr>
          <a:xfrm>
            <a:off x="1543574" y="6140741"/>
            <a:ext cx="8690995" cy="369332"/>
          </a:xfrm>
          <a:prstGeom prst="rect">
            <a:avLst/>
          </a:prstGeom>
          <a:noFill/>
        </p:spPr>
        <p:txBody>
          <a:bodyPr wrap="square" rtlCol="0">
            <a:spAutoFit/>
          </a:bodyPr>
          <a:lstStyle/>
          <a:p>
            <a:pPr algn="ctr"/>
            <a:r>
              <a:rPr lang="en-US" dirty="0"/>
              <a:t>At that time, prenatal diagnosis was offered to limited number of people</a:t>
            </a:r>
          </a:p>
        </p:txBody>
      </p:sp>
      <p:sp>
        <p:nvSpPr>
          <p:cNvPr id="3" name="Oval 2">
            <a:extLst>
              <a:ext uri="{FF2B5EF4-FFF2-40B4-BE49-F238E27FC236}">
                <a16:creationId xmlns:a16="http://schemas.microsoft.com/office/drawing/2014/main" id="{DF527F46-CF10-4EBF-1D60-1F884439CC00}"/>
              </a:ext>
            </a:extLst>
          </p:cNvPr>
          <p:cNvSpPr/>
          <p:nvPr/>
        </p:nvSpPr>
        <p:spPr>
          <a:xfrm>
            <a:off x="1985319" y="2965622"/>
            <a:ext cx="675503" cy="197708"/>
          </a:xfrm>
          <a:prstGeom prst="ellipse">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28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90DE5-95E7-2C42-A3AB-0F83807A1F7B}"/>
              </a:ext>
            </a:extLst>
          </p:cNvPr>
          <p:cNvSpPr>
            <a:spLocks noGrp="1"/>
          </p:cNvSpPr>
          <p:nvPr>
            <p:ph type="title"/>
          </p:nvPr>
        </p:nvSpPr>
        <p:spPr/>
        <p:txBody>
          <a:bodyPr/>
          <a:lstStyle/>
          <a:p>
            <a:r>
              <a:rPr lang="en-US" dirty="0"/>
              <a:t>What has changed?</a:t>
            </a:r>
          </a:p>
        </p:txBody>
      </p:sp>
      <p:sp>
        <p:nvSpPr>
          <p:cNvPr id="3" name="Content Placeholder 2">
            <a:extLst>
              <a:ext uri="{FF2B5EF4-FFF2-40B4-BE49-F238E27FC236}">
                <a16:creationId xmlns:a16="http://schemas.microsoft.com/office/drawing/2014/main" id="{41E58E9A-9E13-68ED-9C7B-78AB977D220F}"/>
              </a:ext>
            </a:extLst>
          </p:cNvPr>
          <p:cNvSpPr>
            <a:spLocks noGrp="1"/>
          </p:cNvSpPr>
          <p:nvPr>
            <p:ph idx="1"/>
          </p:nvPr>
        </p:nvSpPr>
        <p:spPr>
          <a:xfrm>
            <a:off x="838200" y="1588655"/>
            <a:ext cx="10515600" cy="4588308"/>
          </a:xfrm>
        </p:spPr>
        <p:txBody>
          <a:bodyPr/>
          <a:lstStyle/>
          <a:p>
            <a:r>
              <a:rPr lang="en-US" dirty="0"/>
              <a:t>Noninvasive prenatal tests are recommended by obstetrical organizations for all pregnant women </a:t>
            </a:r>
          </a:p>
          <a:p>
            <a:pPr lvl="1"/>
            <a:r>
              <a:rPr lang="en-US" dirty="0"/>
              <a:t>Administered at ~ 10 weeks</a:t>
            </a:r>
          </a:p>
          <a:p>
            <a:pPr lvl="1"/>
            <a:r>
              <a:rPr lang="en-US" dirty="0"/>
              <a:t>Currently test for </a:t>
            </a:r>
            <a:r>
              <a:rPr lang="en-US" dirty="0" err="1"/>
              <a:t>Trisomies</a:t>
            </a:r>
            <a:r>
              <a:rPr lang="en-US" dirty="0"/>
              <a:t> 13, 18, and 21 as well as sex chromosome variants</a:t>
            </a:r>
          </a:p>
          <a:p>
            <a:pPr lvl="1"/>
            <a:r>
              <a:rPr lang="en-US" dirty="0"/>
              <a:t>Disagree with Allyse, et al., HCR 2025 </a:t>
            </a:r>
            <a:r>
              <a:rPr lang="en-US" dirty="0">
                <a:latin typeface="Segoe UI" panose="020B0502040204020203" pitchFamily="34" charset="0"/>
              </a:rPr>
              <a:t>March-April Issue </a:t>
            </a:r>
            <a:r>
              <a:rPr lang="en-US" dirty="0"/>
              <a:t>29-38</a:t>
            </a:r>
          </a:p>
          <a:p>
            <a:r>
              <a:rPr lang="en-US" dirty="0"/>
              <a:t>Ultrasound has become more powerful and more routine</a:t>
            </a:r>
          </a:p>
          <a:p>
            <a:endParaRPr lang="en-US" dirty="0"/>
          </a:p>
        </p:txBody>
      </p:sp>
      <p:sp>
        <p:nvSpPr>
          <p:cNvPr id="5" name="AutoShape 4" descr="History of Ultrasound in Obstetrics and Gynecology, Part 2">
            <a:extLst>
              <a:ext uri="{FF2B5EF4-FFF2-40B4-BE49-F238E27FC236}">
                <a16:creationId xmlns:a16="http://schemas.microsoft.com/office/drawing/2014/main" id="{86D8C63A-5B10-A1A2-5906-0F26AD1BCE0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descr="A ultrasound of a fetus&#10;&#10;AI-generated content may be incorrect.">
            <a:extLst>
              <a:ext uri="{FF2B5EF4-FFF2-40B4-BE49-F238E27FC236}">
                <a16:creationId xmlns:a16="http://schemas.microsoft.com/office/drawing/2014/main" id="{23BED57A-DCCB-1D08-0B08-32E40CE546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8015" y="4340300"/>
            <a:ext cx="2155503" cy="1537491"/>
          </a:xfrm>
          <a:prstGeom prst="rect">
            <a:avLst/>
          </a:prstGeom>
        </p:spPr>
      </p:pic>
      <p:sp>
        <p:nvSpPr>
          <p:cNvPr id="10" name="TextBox 9">
            <a:extLst>
              <a:ext uri="{FF2B5EF4-FFF2-40B4-BE49-F238E27FC236}">
                <a16:creationId xmlns:a16="http://schemas.microsoft.com/office/drawing/2014/main" id="{84BB1C48-1975-D10C-9259-21A342B5C930}"/>
              </a:ext>
            </a:extLst>
          </p:cNvPr>
          <p:cNvSpPr txBox="1"/>
          <p:nvPr/>
        </p:nvSpPr>
        <p:spPr>
          <a:xfrm>
            <a:off x="881541" y="5918065"/>
            <a:ext cx="3844636" cy="646331"/>
          </a:xfrm>
          <a:prstGeom prst="rect">
            <a:avLst/>
          </a:prstGeom>
          <a:noFill/>
        </p:spPr>
        <p:txBody>
          <a:bodyPr wrap="square" rtlCol="0">
            <a:spAutoFit/>
          </a:bodyPr>
          <a:lstStyle/>
          <a:p>
            <a:r>
              <a:rPr lang="en-US" dirty="0">
                <a:hlinkClick r:id="rId3"/>
              </a:rPr>
              <a:t>History of Ultrasound in Obstetrics and Gynecology, Part 2</a:t>
            </a:r>
            <a:r>
              <a:rPr lang="en-US" dirty="0"/>
              <a:t> 1970s</a:t>
            </a:r>
          </a:p>
        </p:txBody>
      </p:sp>
      <p:pic>
        <p:nvPicPr>
          <p:cNvPr id="1030" name="Picture 6">
            <a:extLst>
              <a:ext uri="{FF2B5EF4-FFF2-40B4-BE49-F238E27FC236}">
                <a16:creationId xmlns:a16="http://schemas.microsoft.com/office/drawing/2014/main" id="{B0A1BA7A-4210-DFFA-F804-49D00FD1DB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0909" y="4353803"/>
            <a:ext cx="2299855" cy="20259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43D3DE2A-B63B-A706-47CE-444486377C4D}"/>
              </a:ext>
            </a:extLst>
          </p:cNvPr>
          <p:cNvSpPr txBox="1"/>
          <p:nvPr/>
        </p:nvSpPr>
        <p:spPr>
          <a:xfrm>
            <a:off x="6677890" y="6379730"/>
            <a:ext cx="4969164" cy="369332"/>
          </a:xfrm>
          <a:prstGeom prst="rect">
            <a:avLst/>
          </a:prstGeom>
          <a:noFill/>
        </p:spPr>
        <p:txBody>
          <a:bodyPr wrap="square" rtlCol="0">
            <a:spAutoFit/>
          </a:bodyPr>
          <a:lstStyle/>
          <a:p>
            <a:pPr algn="ctr"/>
            <a:r>
              <a:rPr lang="en-US" b="0" i="0" u="none" strike="noStrike" dirty="0">
                <a:solidFill>
                  <a:srgbClr val="9EC3AE"/>
                </a:solidFill>
                <a:effectLst/>
                <a:latin typeface="Roboto" panose="02000000000000000000" pitchFamily="2" charset="0"/>
                <a:hlinkClick r:id="rId5" tooltip="View page"/>
              </a:rPr>
              <a:t>yashojyotfetalmedicine.com</a:t>
            </a:r>
            <a:endParaRPr lang="en-US" dirty="0"/>
          </a:p>
        </p:txBody>
      </p:sp>
    </p:spTree>
    <p:extLst>
      <p:ext uri="{BB962C8B-B14F-4D97-AF65-F5344CB8AC3E}">
        <p14:creationId xmlns:p14="http://schemas.microsoft.com/office/powerpoint/2010/main" val="928851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3431B-C300-27E1-B4A8-9B000A7C8C47}"/>
              </a:ext>
            </a:extLst>
          </p:cNvPr>
          <p:cNvSpPr>
            <a:spLocks noGrp="1"/>
          </p:cNvSpPr>
          <p:nvPr>
            <p:ph type="title"/>
          </p:nvPr>
        </p:nvSpPr>
        <p:spPr/>
        <p:txBody>
          <a:bodyPr/>
          <a:lstStyle/>
          <a:p>
            <a:r>
              <a:rPr lang="en-US" dirty="0"/>
              <a:t>Examples of current abortion exemptions/bans</a:t>
            </a:r>
          </a:p>
        </p:txBody>
      </p:sp>
      <p:sp>
        <p:nvSpPr>
          <p:cNvPr id="3" name="Content Placeholder 2">
            <a:extLst>
              <a:ext uri="{FF2B5EF4-FFF2-40B4-BE49-F238E27FC236}">
                <a16:creationId xmlns:a16="http://schemas.microsoft.com/office/drawing/2014/main" id="{F6847469-AF5D-7497-C9EC-CC51239A7309}"/>
              </a:ext>
            </a:extLst>
          </p:cNvPr>
          <p:cNvSpPr>
            <a:spLocks noGrp="1"/>
          </p:cNvSpPr>
          <p:nvPr>
            <p:ph idx="1"/>
          </p:nvPr>
        </p:nvSpPr>
        <p:spPr>
          <a:xfrm>
            <a:off x="773545" y="1690688"/>
            <a:ext cx="10515600" cy="4608512"/>
          </a:xfrm>
        </p:spPr>
        <p:txBody>
          <a:bodyPr>
            <a:normAutofit fontScale="62500" lnSpcReduction="20000"/>
          </a:bodyPr>
          <a:lstStyle/>
          <a:p>
            <a:pPr marL="0" indent="0">
              <a:buNone/>
            </a:pPr>
            <a:r>
              <a:rPr lang="en-US" sz="2900" b="1" dirty="0">
                <a:latin typeface="Aptos" panose="020B0004020202020204" pitchFamily="34" charset="0"/>
                <a:ea typeface="Aptos" panose="020B0004020202020204" pitchFamily="34" charset="0"/>
                <a:cs typeface="Times New Roman" panose="02020603050405020304" pitchFamily="18" charset="0"/>
              </a:rPr>
              <a:t>10 states have no exceptions for fetal anomalies</a:t>
            </a:r>
          </a:p>
          <a:p>
            <a:pPr marL="0" indent="0">
              <a:buNone/>
            </a:pPr>
            <a:r>
              <a:rPr lang="en-US" sz="2900" b="1" dirty="0">
                <a:latin typeface="Aptos" panose="020B0004020202020204" pitchFamily="34" charset="0"/>
                <a:ea typeface="Aptos" panose="020B0004020202020204" pitchFamily="34" charset="0"/>
                <a:cs typeface="Times New Roman" panose="02020603050405020304" pitchFamily="18" charset="0"/>
              </a:rPr>
              <a:t>States with limits for fetal anomalies </a:t>
            </a:r>
          </a:p>
          <a:p>
            <a:r>
              <a:rPr lang="en-US" sz="1800" b="1" dirty="0">
                <a:effectLst/>
                <a:latin typeface="Aptos" panose="020B0004020202020204" pitchFamily="34" charset="0"/>
                <a:ea typeface="Aptos" panose="020B0004020202020204" pitchFamily="34" charset="0"/>
                <a:cs typeface="Times New Roman" panose="02020603050405020304" pitchFamily="18" charset="0"/>
              </a:rPr>
              <a:t>AK, IN, NE, SD  Lethal fetal anomaly</a:t>
            </a:r>
            <a:r>
              <a:rPr lang="en-US" sz="1800" dirty="0">
                <a:effectLst/>
                <a:latin typeface="Aptos" panose="020B0004020202020204" pitchFamily="34" charset="0"/>
                <a:ea typeface="Aptos" panose="020B0004020202020204" pitchFamily="34" charset="0"/>
                <a:cs typeface="Times New Roman" panose="02020603050405020304" pitchFamily="18" charset="0"/>
              </a:rPr>
              <a:t>” means a fetal condition diagnosed before birth that will result in the death of the unborn child with reasonable certainty within three (3) months of the birth</a:t>
            </a:r>
          </a:p>
          <a:p>
            <a:r>
              <a:rPr lang="en-US" sz="1800" b="1" kern="100" dirty="0">
                <a:latin typeface="Aptos" panose="020B0004020202020204" pitchFamily="34" charset="0"/>
                <a:ea typeface="Aptos" panose="020B0004020202020204" pitchFamily="34" charset="0"/>
                <a:cs typeface="Times New Roman" panose="02020603050405020304" pitchFamily="18" charset="0"/>
              </a:rPr>
              <a:t>WY</a:t>
            </a:r>
            <a:r>
              <a:rPr lang="en-US" sz="1800" kern="100" dirty="0">
                <a:latin typeface="Aptos" panose="020B0004020202020204" pitchFamily="34" charset="0"/>
                <a:ea typeface="Aptos" panose="020B0004020202020204" pitchFamily="34" charset="0"/>
                <a:cs typeface="Times New Roman" panose="02020603050405020304" pitchFamily="18" charset="0"/>
              </a:rPr>
              <a:t> </a:t>
            </a:r>
            <a:r>
              <a:rPr lang="en-US" sz="1800" dirty="0">
                <a:effectLst/>
                <a:latin typeface="Aptos" panose="020B0004020202020204" pitchFamily="34" charset="0"/>
                <a:ea typeface="Aptos" panose="020B0004020202020204" pitchFamily="34" charset="0"/>
                <a:cs typeface="Times New Roman" panose="02020603050405020304" pitchFamily="18" charset="0"/>
              </a:rPr>
              <a:t>“</a:t>
            </a:r>
            <a:r>
              <a:rPr lang="en-US" sz="1800" b="1" dirty="0">
                <a:effectLst/>
                <a:latin typeface="Aptos" panose="020B0004020202020204" pitchFamily="34" charset="0"/>
                <a:ea typeface="Aptos" panose="020B0004020202020204" pitchFamily="34" charset="0"/>
                <a:cs typeface="Times New Roman" panose="02020603050405020304" pitchFamily="18" charset="0"/>
              </a:rPr>
              <a:t>Lethal fetal anomaly</a:t>
            </a:r>
            <a:r>
              <a:rPr lang="en-US" sz="1800" dirty="0">
                <a:effectLst/>
                <a:latin typeface="Aptos" panose="020B0004020202020204" pitchFamily="34" charset="0"/>
                <a:ea typeface="Aptos" panose="020B0004020202020204" pitchFamily="34" charset="0"/>
                <a:cs typeface="Times New Roman" panose="02020603050405020304" pitchFamily="18" charset="0"/>
              </a:rPr>
              <a:t>” means a fetal condition diagnosed before birth and if the pregnancy results in a live birth there is a substantial likelihood of death of the child within hours of the child's birth</a:t>
            </a:r>
            <a:endParaRPr lang="en-US" sz="1800" dirty="0">
              <a:latin typeface="Aptos" panose="020B0004020202020204" pitchFamily="34" charset="0"/>
              <a:cs typeface="Times New Roman" panose="02020603050405020304" pitchFamily="18" charset="0"/>
            </a:endParaRPr>
          </a:p>
          <a:p>
            <a:pPr lvl="1"/>
            <a:r>
              <a:rPr lang="en-US" sz="1800" b="1" dirty="0">
                <a:effectLst/>
                <a:latin typeface="Aptos" panose="020B0004020202020204" pitchFamily="34" charset="0"/>
                <a:ea typeface="Aptos" panose="020B0004020202020204" pitchFamily="34" charset="0"/>
                <a:cs typeface="Times New Roman" panose="02020603050405020304" pitchFamily="18" charset="0"/>
              </a:rPr>
              <a:t>IN</a:t>
            </a:r>
            <a:r>
              <a:rPr lang="en-US" sz="1800" dirty="0">
                <a:effectLst/>
                <a:latin typeface="Aptos" panose="020B0004020202020204" pitchFamily="34" charset="0"/>
                <a:ea typeface="Aptos" panose="020B0004020202020204" pitchFamily="34" charset="0"/>
                <a:cs typeface="Times New Roman" panose="02020603050405020304" pitchFamily="18" charset="0"/>
              </a:rPr>
              <a:t> Must be informed “that Indiana does not allow a fetus to be aborted solely because of the fetus's race, color, national origin, ancestry, sex, or diagnosis or potential diagnosis of the fetus having Down syndrome or any other disability.” see also </a:t>
            </a:r>
            <a:r>
              <a:rPr lang="en-US" sz="1800" b="1" dirty="0">
                <a:effectLst/>
                <a:latin typeface="Aptos" panose="020B0004020202020204" pitchFamily="34" charset="0"/>
                <a:ea typeface="Aptos" panose="020B0004020202020204" pitchFamily="34" charset="0"/>
                <a:cs typeface="Times New Roman" panose="02020603050405020304" pitchFamily="18" charset="0"/>
              </a:rPr>
              <a:t>KY</a:t>
            </a:r>
          </a:p>
          <a:p>
            <a:r>
              <a:rPr lang="en-US" sz="1800" b="1" dirty="0">
                <a:latin typeface="Aptos" panose="020B0004020202020204" pitchFamily="34" charset="0"/>
                <a:cs typeface="Times New Roman" panose="02020603050405020304" pitchFamily="18" charset="0"/>
              </a:rPr>
              <a:t>OK</a:t>
            </a:r>
            <a:r>
              <a:rPr lang="en-US" sz="1800" dirty="0">
                <a:latin typeface="Aptos" panose="020B0004020202020204" pitchFamily="34" charset="0"/>
                <a:cs typeface="Times New Roman" panose="02020603050405020304" pitchFamily="18" charset="0"/>
              </a:rPr>
              <a:t>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Fetal anomaly incompatible with life</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means a profound and irremediable congenital or chromosomal anomaly that is incompatible with sustaining life after birth. Fetal anomaly incompatible with life does not include conditions which can be treated;</a:t>
            </a:r>
          </a:p>
          <a:p>
            <a:pPr>
              <a:spcAft>
                <a:spcPts val="600"/>
              </a:spcAft>
            </a:pPr>
            <a:r>
              <a:rPr lang="en-US" sz="1800" b="1" dirty="0">
                <a:latin typeface="Aptos" panose="020B0004020202020204" pitchFamily="34" charset="0"/>
                <a:cs typeface="Times New Roman" panose="02020603050405020304" pitchFamily="18" charset="0"/>
              </a:rPr>
              <a:t>SC </a:t>
            </a:r>
            <a:r>
              <a:rPr lang="en-US" sz="1800" dirty="0">
                <a:effectLst/>
                <a:latin typeface="Aptos" panose="020B0004020202020204" pitchFamily="34" charset="0"/>
                <a:ea typeface="Aptos" panose="020B0004020202020204" pitchFamily="34" charset="0"/>
                <a:cs typeface="Times New Roman" panose="02020603050405020304" pitchFamily="18" charset="0"/>
              </a:rPr>
              <a:t>“</a:t>
            </a:r>
            <a:r>
              <a:rPr lang="en-US" sz="1800" b="1" dirty="0">
                <a:effectLst/>
                <a:latin typeface="Aptos" panose="020B0004020202020204" pitchFamily="34" charset="0"/>
                <a:ea typeface="Aptos" panose="020B0004020202020204" pitchFamily="34" charset="0"/>
                <a:cs typeface="Times New Roman" panose="02020603050405020304" pitchFamily="18" charset="0"/>
              </a:rPr>
              <a:t>Fatal fetal anomaly</a:t>
            </a:r>
            <a:r>
              <a:rPr lang="en-US" sz="1800" dirty="0">
                <a:effectLst/>
                <a:latin typeface="Aptos" panose="020B0004020202020204" pitchFamily="34" charset="0"/>
                <a:ea typeface="Aptos" panose="020B0004020202020204" pitchFamily="34" charset="0"/>
                <a:cs typeface="Times New Roman" panose="02020603050405020304" pitchFamily="18" charset="0"/>
              </a:rPr>
              <a:t>” means that, in reasonable medical judgment, the unborn child has a profound and irremediable congenital or chromosomal anomaly that, with or without the provision of life-preserving treatment, would be incompatible with sustaining life after birth</a:t>
            </a:r>
            <a:endParaRPr lang="en-US" sz="18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Bef>
                <a:spcPts val="0"/>
              </a:spcBef>
              <a:spcAft>
                <a:spcPts val="600"/>
              </a:spcAft>
            </a:pPr>
            <a:r>
              <a:rPr lang="en-US" sz="1800" b="1" dirty="0">
                <a:latin typeface="Aptos" panose="020B0004020202020204" pitchFamily="34" charset="0"/>
                <a:cs typeface="Times New Roman" panose="02020603050405020304" pitchFamily="18" charset="0"/>
              </a:rPr>
              <a:t>UT</a:t>
            </a:r>
            <a:r>
              <a:rPr lang="en-US" sz="1800" dirty="0">
                <a:latin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(9)(a)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Severe brain abnormality</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means a malformation or defect that causes an individual to live in a mentally vegetative state. (b) “Severe brain abnormality” does not include  (i) Down syndrome; (ii) spina bifida; (iii) cerebral palsy; or iv) any other malformation, defect, or condition that does not cause an individual to live in a mentally vegetative state.</a:t>
            </a:r>
          </a:p>
          <a:p>
            <a:pPr>
              <a:lnSpc>
                <a:spcPct val="115000"/>
              </a:lnSpc>
              <a:spcBef>
                <a:spcPts val="0"/>
              </a:spcBef>
              <a:spcAft>
                <a:spcPts val="600"/>
              </a:spcAft>
            </a:pPr>
            <a:r>
              <a:rPr lang="en-US" sz="1900" b="1" dirty="0">
                <a:latin typeface="Aptos" panose="020B0004020202020204" pitchFamily="34" charset="0"/>
                <a:cs typeface="Times New Roman" panose="02020603050405020304" pitchFamily="18" charset="0"/>
              </a:rPr>
              <a:t>NC</a:t>
            </a:r>
            <a:r>
              <a:rPr lang="en-US" sz="1900" dirty="0">
                <a:latin typeface="Aptos" panose="020B0004020202020204" pitchFamily="34" charset="0"/>
                <a:cs typeface="Times New Roman" panose="02020603050405020304" pitchFamily="18" charset="0"/>
              </a:rPr>
              <a:t> </a:t>
            </a:r>
            <a:r>
              <a:rPr lang="en-US" sz="1900" b="1" dirty="0"/>
              <a:t>Life‑limiting anomaly</a:t>
            </a:r>
            <a:r>
              <a:rPr lang="en-US" sz="1900" dirty="0"/>
              <a:t>. – The diagnosis by a qualified physician of a physical or genetic condition that (i) is defined as a life‑limiting disorder by current medical evidence and (ii) is uniformly diagnosable. </a:t>
            </a:r>
            <a:endParaRPr lang="en-US" sz="1900" dirty="0">
              <a:latin typeface="Aptos" panose="020B0004020202020204" pitchFamily="34" charset="0"/>
              <a:cs typeface="Times New Roman" panose="02020603050405020304" pitchFamily="18" charset="0"/>
            </a:endParaRPr>
          </a:p>
          <a:p>
            <a:r>
              <a:rPr lang="en-US" sz="1800" b="1" dirty="0">
                <a:latin typeface="Aptos" panose="020B0004020202020204" pitchFamily="34" charset="0"/>
                <a:cs typeface="Times New Roman" panose="02020603050405020304" pitchFamily="18" charset="0"/>
              </a:rPr>
              <a:t>WV</a:t>
            </a:r>
            <a:r>
              <a:rPr lang="en-US" sz="1800" dirty="0">
                <a:latin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Nonmedically viable fetus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means a fetus that contains sufficient lethal fetal anomalies so as to render the fetus medically futile or incompatible with life outside the womb in the reasonable medical judgment of a reasonably prudent physician. See also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GA, IA, MS</a:t>
            </a:r>
          </a:p>
          <a:p>
            <a:pPr marL="0" indent="0">
              <a:buNone/>
            </a:pPr>
            <a:r>
              <a:rPr lang="en-US" sz="2900" b="1" dirty="0">
                <a:latin typeface="Aptos" panose="020B0004020202020204" pitchFamily="34" charset="0"/>
                <a:cs typeface="Times New Roman" panose="02020603050405020304" pitchFamily="18" charset="0"/>
              </a:rPr>
              <a:t>Limits on post-viability abortion for fetal anomalies</a:t>
            </a:r>
          </a:p>
          <a:p>
            <a:r>
              <a:rPr lang="en-US" sz="1800" b="1" dirty="0">
                <a:latin typeface="Aptos" panose="020B0004020202020204" pitchFamily="34" charset="0"/>
                <a:cs typeface="Times New Roman" panose="02020603050405020304" pitchFamily="18" charset="0"/>
              </a:rPr>
              <a:t>DL</a:t>
            </a:r>
            <a:r>
              <a:rPr lang="en-US" sz="1800" dirty="0">
                <a:latin typeface="Aptos" panose="020B0004020202020204" pitchFamily="34" charset="0"/>
                <a:cs typeface="Times New Roman" panose="02020603050405020304" pitchFamily="18" charset="0"/>
              </a:rPr>
              <a:t> post viability permitted “in </a:t>
            </a:r>
            <a:r>
              <a:rPr lang="en-US" sz="1800" dirty="0">
                <a:effectLst/>
                <a:latin typeface="Aptos" panose="020B0004020202020204" pitchFamily="34" charset="0"/>
                <a:ea typeface="Aptos" panose="020B0004020202020204" pitchFamily="34" charset="0"/>
                <a:cs typeface="Times New Roman" panose="02020603050405020304" pitchFamily="18" charset="0"/>
              </a:rPr>
              <a:t>the event of a fetal anomaly for which there is not a reasonable likelihood of the fetus's sustained survival outside the uterus without extraordinary medical measures”; see also </a:t>
            </a:r>
            <a:r>
              <a:rPr lang="en-US" sz="1800" b="1" dirty="0">
                <a:effectLst/>
                <a:latin typeface="Aptos" panose="020B0004020202020204" pitchFamily="34" charset="0"/>
                <a:ea typeface="Aptos" panose="020B0004020202020204" pitchFamily="34" charset="0"/>
                <a:cs typeface="Times New Roman" panose="02020603050405020304" pitchFamily="18" charset="0"/>
              </a:rPr>
              <a:t>MA</a:t>
            </a:r>
            <a:endParaRPr lang="en-US" sz="1800" b="1" dirty="0">
              <a:latin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4317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1AD03-6EA9-0BF0-9933-7505D92B570F}"/>
              </a:ext>
            </a:extLst>
          </p:cNvPr>
          <p:cNvSpPr>
            <a:spLocks noGrp="1"/>
          </p:cNvSpPr>
          <p:nvPr>
            <p:ph type="title"/>
          </p:nvPr>
        </p:nvSpPr>
        <p:spPr/>
        <p:txBody>
          <a:bodyPr/>
          <a:lstStyle/>
          <a:p>
            <a:r>
              <a:rPr lang="en-US" dirty="0"/>
              <a:t>What about the argument from disability rights?</a:t>
            </a:r>
          </a:p>
        </p:txBody>
      </p:sp>
      <p:sp>
        <p:nvSpPr>
          <p:cNvPr id="3" name="Content Placeholder 2">
            <a:extLst>
              <a:ext uri="{FF2B5EF4-FFF2-40B4-BE49-F238E27FC236}">
                <a16:creationId xmlns:a16="http://schemas.microsoft.com/office/drawing/2014/main" id="{9DA35715-5D0B-9B5D-88BE-64852A537B23}"/>
              </a:ext>
            </a:extLst>
          </p:cNvPr>
          <p:cNvSpPr>
            <a:spLocks noGrp="1"/>
          </p:cNvSpPr>
          <p:nvPr>
            <p:ph idx="1"/>
          </p:nvPr>
        </p:nvSpPr>
        <p:spPr/>
        <p:txBody>
          <a:bodyPr>
            <a:normAutofit lnSpcReduction="10000"/>
          </a:bodyPr>
          <a:lstStyle/>
          <a:p>
            <a:r>
              <a:rPr lang="en-US" sz="2800" dirty="0"/>
              <a:t>Crucially, the discourse surrounding disabilities has changed dramatically in the last 50 years but support is still incomplete</a:t>
            </a:r>
          </a:p>
          <a:p>
            <a:pPr marL="0" indent="0">
              <a:buNone/>
            </a:pPr>
            <a:endParaRPr lang="en-US" dirty="0"/>
          </a:p>
          <a:p>
            <a:r>
              <a:rPr lang="en-US" dirty="0"/>
              <a:t>Many of the arguments about the adverse impact of abortion following prenatal diagnosis turn on misrepresentations of the impact of disability</a:t>
            </a:r>
          </a:p>
          <a:p>
            <a:r>
              <a:rPr lang="en-US" dirty="0"/>
              <a:t>Women should receive accurate information about</a:t>
            </a:r>
          </a:p>
          <a:p>
            <a:pPr lvl="1"/>
            <a:r>
              <a:rPr lang="en-US" sz="2800" dirty="0"/>
              <a:t>What tests may reveal, and</a:t>
            </a:r>
          </a:p>
          <a:p>
            <a:pPr lvl="1"/>
            <a:r>
              <a:rPr lang="en-US" sz="2800" dirty="0"/>
              <a:t>If a problem is identified,  condition, prognosis, and course of care – here, Allyse, et al., are correct</a:t>
            </a:r>
          </a:p>
          <a:p>
            <a:pPr lvl="1"/>
            <a:endParaRPr lang="en-US" sz="2800" dirty="0"/>
          </a:p>
          <a:p>
            <a:endParaRPr lang="en-US" sz="3200" dirty="0"/>
          </a:p>
          <a:p>
            <a:endParaRPr lang="en-US" sz="3200" dirty="0"/>
          </a:p>
          <a:p>
            <a:endParaRPr lang="en-US" dirty="0"/>
          </a:p>
          <a:p>
            <a:endParaRPr lang="en-US" dirty="0"/>
          </a:p>
        </p:txBody>
      </p:sp>
    </p:spTree>
    <p:extLst>
      <p:ext uri="{BB962C8B-B14F-4D97-AF65-F5344CB8AC3E}">
        <p14:creationId xmlns:p14="http://schemas.microsoft.com/office/powerpoint/2010/main" val="381365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1B605-595C-52A5-E769-56A30C05FBDD}"/>
              </a:ext>
            </a:extLst>
          </p:cNvPr>
          <p:cNvSpPr>
            <a:spLocks noGrp="1"/>
          </p:cNvSpPr>
          <p:nvPr>
            <p:ph type="title"/>
          </p:nvPr>
        </p:nvSpPr>
        <p:spPr/>
        <p:txBody>
          <a:bodyPr/>
          <a:lstStyle/>
          <a:p>
            <a:r>
              <a:rPr lang="en-US" dirty="0"/>
              <a:t>What do the limits on abortion after prenatal diagnosis mean for women and their families?</a:t>
            </a:r>
          </a:p>
        </p:txBody>
      </p:sp>
      <p:sp>
        <p:nvSpPr>
          <p:cNvPr id="3" name="Content Placeholder 2">
            <a:extLst>
              <a:ext uri="{FF2B5EF4-FFF2-40B4-BE49-F238E27FC236}">
                <a16:creationId xmlns:a16="http://schemas.microsoft.com/office/drawing/2014/main" id="{F02914A6-363D-AB57-8A5D-09DE3ACE739E}"/>
              </a:ext>
            </a:extLst>
          </p:cNvPr>
          <p:cNvSpPr>
            <a:spLocks noGrp="1"/>
          </p:cNvSpPr>
          <p:nvPr>
            <p:ph idx="1"/>
          </p:nvPr>
        </p:nvSpPr>
        <p:spPr/>
        <p:txBody>
          <a:bodyPr>
            <a:normAutofit fontScale="92500" lnSpcReduction="10000"/>
          </a:bodyPr>
          <a:lstStyle/>
          <a:p>
            <a:r>
              <a:rPr lang="en-US" dirty="0"/>
              <a:t>In more than one third of states, women must continue their pregnancies unless they can travel to a more permissive state</a:t>
            </a:r>
          </a:p>
          <a:p>
            <a:r>
              <a:rPr lang="en-US" dirty="0"/>
              <a:t>What may lie in store?</a:t>
            </a:r>
          </a:p>
          <a:p>
            <a:pPr lvl="1"/>
            <a:r>
              <a:rPr lang="en-US" dirty="0"/>
              <a:t>Possible prenatal intervention</a:t>
            </a:r>
          </a:p>
          <a:p>
            <a:pPr lvl="2"/>
            <a:r>
              <a:rPr lang="en-US" dirty="0"/>
              <a:t>Surgery for spina bifida and other anomalies</a:t>
            </a:r>
          </a:p>
          <a:p>
            <a:pPr lvl="2"/>
            <a:r>
              <a:rPr lang="en-US" dirty="0"/>
              <a:t>Intrauterine gene therapy trials</a:t>
            </a:r>
          </a:p>
          <a:p>
            <a:pPr lvl="1"/>
            <a:r>
              <a:rPr lang="en-US" dirty="0"/>
              <a:t>Choosing to deliver at site where high-tech care is available</a:t>
            </a:r>
          </a:p>
          <a:p>
            <a:pPr lvl="2"/>
            <a:r>
              <a:rPr lang="en-US" dirty="0"/>
              <a:t>NICU and cardiac surgery</a:t>
            </a:r>
          </a:p>
          <a:p>
            <a:pPr lvl="1"/>
            <a:r>
              <a:rPr lang="en-US" dirty="0"/>
              <a:t>Long term specialty care in- and outpatient</a:t>
            </a:r>
          </a:p>
          <a:p>
            <a:pPr lvl="1"/>
            <a:r>
              <a:rPr lang="en-US" dirty="0"/>
              <a:t>Increasing trend to “hospital at home”</a:t>
            </a:r>
          </a:p>
          <a:p>
            <a:r>
              <a:rPr lang="en-US" dirty="0"/>
              <a:t>Many, but not all, women and families choose these interventions, which can dramatically affect children and families</a:t>
            </a:r>
          </a:p>
          <a:p>
            <a:endParaRPr lang="en-US" dirty="0"/>
          </a:p>
        </p:txBody>
      </p:sp>
    </p:spTree>
    <p:extLst>
      <p:ext uri="{BB962C8B-B14F-4D97-AF65-F5344CB8AC3E}">
        <p14:creationId xmlns:p14="http://schemas.microsoft.com/office/powerpoint/2010/main" val="37074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804EE23-5139-29E9-0312-D25645A6CB42}"/>
              </a:ext>
            </a:extLst>
          </p:cNvPr>
          <p:cNvSpPr>
            <a:spLocks noGrp="1"/>
          </p:cNvSpPr>
          <p:nvPr>
            <p:ph type="title"/>
          </p:nvPr>
        </p:nvSpPr>
        <p:spPr>
          <a:xfrm>
            <a:off x="838200" y="1264894"/>
            <a:ext cx="10515600" cy="2852737"/>
          </a:xfrm>
        </p:spPr>
        <p:txBody>
          <a:bodyPr>
            <a:normAutofit/>
          </a:bodyPr>
          <a:lstStyle/>
          <a:p>
            <a:r>
              <a:rPr lang="en-US" sz="4400" dirty="0"/>
              <a:t>But the ultimate question is whether women should be allowed to choose abortion after prenatal diagnosis</a:t>
            </a:r>
            <a:endParaRPr lang="en-US" dirty="0"/>
          </a:p>
        </p:txBody>
      </p:sp>
      <p:sp>
        <p:nvSpPr>
          <p:cNvPr id="7" name="Text Placeholder 6">
            <a:extLst>
              <a:ext uri="{FF2B5EF4-FFF2-40B4-BE49-F238E27FC236}">
                <a16:creationId xmlns:a16="http://schemas.microsoft.com/office/drawing/2014/main" id="{4F66E415-66CB-8B11-B47D-FB210325F2D7}"/>
              </a:ext>
            </a:extLst>
          </p:cNvPr>
          <p:cNvSpPr>
            <a:spLocks noGrp="1"/>
          </p:cNvSpPr>
          <p:nvPr>
            <p:ph type="body" idx="1"/>
          </p:nvPr>
        </p:nvSpPr>
        <p:spPr/>
        <p:txBody>
          <a:bodyPr>
            <a:normAutofit/>
          </a:bodyPr>
          <a:lstStyle/>
          <a:p>
            <a:r>
              <a:rPr lang="en-US" sz="3600" dirty="0"/>
              <a:t>The very technology that enables diagnosis and affects families is the reason why the answer is yes</a:t>
            </a:r>
          </a:p>
          <a:p>
            <a:endParaRPr lang="en-US" sz="3600" dirty="0"/>
          </a:p>
        </p:txBody>
      </p:sp>
    </p:spTree>
    <p:extLst>
      <p:ext uri="{BB962C8B-B14F-4D97-AF65-F5344CB8AC3E}">
        <p14:creationId xmlns:p14="http://schemas.microsoft.com/office/powerpoint/2010/main" val="123101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4440</TotalTime>
  <Words>797</Words>
  <Application>Microsoft Office PowerPoint</Application>
  <PresentationFormat>Widescreen</PresentationFormat>
  <Paragraphs>52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Aptos Display</vt:lpstr>
      <vt:lpstr>Arial</vt:lpstr>
      <vt:lpstr>Roboto</vt:lpstr>
      <vt:lpstr>Segoe UI</vt:lpstr>
      <vt:lpstr>Office Theme</vt:lpstr>
      <vt:lpstr>Choice Following Prenatal Diagnosis is More Urgent than Ever</vt:lpstr>
      <vt:lpstr>This issue has always been contested</vt:lpstr>
      <vt:lpstr>What has changed?</vt:lpstr>
      <vt:lpstr>Examples of current abortion exemptions/bans</vt:lpstr>
      <vt:lpstr>What about the argument from disability rights?</vt:lpstr>
      <vt:lpstr>What do the limits on abortion after prenatal diagnosis mean for women and their families?</vt:lpstr>
      <vt:lpstr>But the ultimate question is whether women should be allowed to choose abortion after prenatal diagnosis</vt:lpstr>
    </vt:vector>
  </TitlesOfParts>
  <Company>VUMC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Clayton, Ellen W</dc:creator>
  <cp:lastModifiedBy>Clayton, Ellen W</cp:lastModifiedBy>
  <cp:revision>13</cp:revision>
  <dcterms:created xsi:type="dcterms:W3CDTF">2025-05-25T20:34:03Z</dcterms:created>
  <dcterms:modified xsi:type="dcterms:W3CDTF">2025-05-29T15:45:11Z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92c8cef-6f2b-4af1-b4ac-d815ff795cd6_Enabled">
    <vt:lpwstr>true</vt:lpwstr>
  </property>
  <property fmtid="{D5CDD505-2E9C-101B-9397-08002B2CF9AE}" pid="3" name="MSIP_Label_792c8cef-6f2b-4af1-b4ac-d815ff795cd6_SetDate">
    <vt:lpwstr>2025-05-25T21:01:10Z</vt:lpwstr>
  </property>
  <property fmtid="{D5CDD505-2E9C-101B-9397-08002B2CF9AE}" pid="4" name="MSIP_Label_792c8cef-6f2b-4af1-b4ac-d815ff795cd6_Method">
    <vt:lpwstr>Standard</vt:lpwstr>
  </property>
  <property fmtid="{D5CDD505-2E9C-101B-9397-08002B2CF9AE}" pid="5" name="MSIP_Label_792c8cef-6f2b-4af1-b4ac-d815ff795cd6_Name">
    <vt:lpwstr>VUMC General</vt:lpwstr>
  </property>
  <property fmtid="{D5CDD505-2E9C-101B-9397-08002B2CF9AE}" pid="6" name="MSIP_Label_792c8cef-6f2b-4af1-b4ac-d815ff795cd6_SiteId">
    <vt:lpwstr>ef575030-1424-4ed8-b83c-12c533d879ab</vt:lpwstr>
  </property>
  <property fmtid="{D5CDD505-2E9C-101B-9397-08002B2CF9AE}" pid="7" name="MSIP_Label_792c8cef-6f2b-4af1-b4ac-d815ff795cd6_ActionId">
    <vt:lpwstr>f2a30432-bd75-448e-b7ab-84032824bc35</vt:lpwstr>
  </property>
  <property fmtid="{D5CDD505-2E9C-101B-9397-08002B2CF9AE}" pid="8" name="MSIP_Label_792c8cef-6f2b-4af1-b4ac-d815ff795cd6_ContentBits">
    <vt:lpwstr>0</vt:lpwstr>
  </property>
  <property fmtid="{D5CDD505-2E9C-101B-9397-08002B2CF9AE}" pid="9" name="MSIP_Label_792c8cef-6f2b-4af1-b4ac-d815ff795cd6_Tag">
    <vt:lpwstr>10, 3, 0, 1</vt:lpwstr>
  </property>
</Properties>
</file>