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366" r:id="rId6"/>
    <p:sldId id="270" r:id="rId7"/>
    <p:sldId id="448" r:id="rId8"/>
    <p:sldId id="318" r:id="rId9"/>
    <p:sldId id="449" r:id="rId10"/>
    <p:sldId id="460" r:id="rId11"/>
    <p:sldId id="461" r:id="rId12"/>
    <p:sldId id="462" r:id="rId13"/>
    <p:sldId id="463" r:id="rId14"/>
    <p:sldId id="4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18B96-A433-4B91-8C6D-482FB3280EB2}" v="25" dt="2025-05-28T19:18:34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831F-729D-2D8C-054C-393FFF4CB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97BFA-3995-C658-1877-F191AE2E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76C5F-364B-3298-C48F-CC86855F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13CD-8E44-2642-7D69-210A8308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44B6-6A50-8432-0AC8-D8DB830B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984C-4C69-0F11-85F5-ABA4091D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2F381-F733-A7DF-045F-455C4637F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0BEC-3DD9-12AF-26EF-400403F9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FD3DD-2F42-7838-BD7F-0EC322FF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85CFD-32B3-D7EE-8775-4799374A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D2755-1CA7-F9A9-FFCE-375A6980C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627C1-C7AB-1C0E-6857-F2B4A0B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ED3E9-B5A1-672B-9859-7218FE91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8DAD-BB5B-925B-C352-16C63CB6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918-ED5A-0CC1-6085-E42F1889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828E-910A-EE6C-FCEB-D40F8348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701FD-CF94-BF85-9FC4-989CA184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B1324-C21C-FE45-B44E-0582D9B3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1CFB-EDE4-F537-50CB-686BFDA0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69055-63C5-6455-D64C-6C00DEC3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675A-84C7-FB1F-D492-EA28A8C3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D6A18-20CF-69D1-197E-25945BEAD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F3E12-DD51-2546-0058-11BBCF02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AE9B1-60A8-A53F-21AC-32AAF6B2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4D7BE-7B6D-DF99-72B6-6AAD7064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8EF3-3C40-ACDF-1DFA-041F6568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370C-C20C-3462-554F-5B34D6A2F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9C63E-2EFF-96CA-AE7A-4042B9C9C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019AA-4820-4F33-1A07-7C192DC4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FF6C5-1F10-726C-47A8-4655773B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C5106-B3E8-955F-D0F8-ABD64840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4ACF-3CD5-A34F-4D49-F6D6DC41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7818-B9B6-81B3-C04F-035DF3362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7F510-9C66-8BDB-B501-BEFDC40BB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319F0-5DA7-953B-E5AB-C9399E5D8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4F1B1-61D4-8981-F8C7-8D5D04DD8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C5CF3-B225-048C-943E-9ED61CA6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EB7A8-C845-97F8-3624-23E2FFB7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8778EC-71E8-63D6-8C3D-5869CDCC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499C-7A2B-F125-C6B6-18E59F09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554D7-3A18-D039-B8C9-7BA740C4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DCC43-B4A5-58C5-2DC2-A0B60C6C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28B2F-1508-1565-1D8F-8D1AAA06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8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73393-547A-0ADA-6C35-471FE33A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238E2-36CA-3960-6556-961B7BF0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EA57A-9749-3B32-862E-D1957CF6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932B-0377-28C1-96F1-2AAF2EC2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8495-E844-2F99-7E4C-3EAB5D1F1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D8BB0-45C4-C62C-3AFD-76DFB4B87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419F3-E7A1-7FEF-462D-DAC9A56C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CE282-69FC-3892-7930-35967DA2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3454A-FAAE-7E80-A484-2335ACC8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7422-7512-1214-1656-13EF5EBA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D79D0-5702-6E73-2459-9F055143D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7468E-DFBD-64CA-FFAF-6CC39E63A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1D5BB-5AFF-E203-62BA-B3F21917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1A33E-A275-D688-601A-5B781A3D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FB0C3-314E-F402-8F7C-174D2D3F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6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41120-DBCA-22B0-68C1-A73DA3EE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E5779-5F6C-B684-D488-3642B82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146B3-876F-618E-912A-533239BDB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2540-C158-4E50-ABEA-808CC1573BB5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B87-BF3D-A446-FDBC-416B04AAB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9A53-A71C-4EB9-ED66-C9BC1625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5945-FCCD-4E7B-B5AC-867EBA5B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press.edu/books/debts-grip/pap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8D71610-3516-BD15-3C56-198172A97722}"/>
              </a:ext>
            </a:extLst>
          </p:cNvPr>
          <p:cNvGrpSpPr/>
          <p:nvPr/>
        </p:nvGrpSpPr>
        <p:grpSpPr>
          <a:xfrm>
            <a:off x="5579588" y="366427"/>
            <a:ext cx="6089809" cy="6091462"/>
            <a:chOff x="6573998" y="537165"/>
            <a:chExt cx="6089809" cy="507552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250FB1B-7666-4FD5-8A58-E48AFD7B03AD}"/>
                </a:ext>
              </a:extLst>
            </p:cNvPr>
            <p:cNvSpPr txBox="1"/>
            <p:nvPr/>
          </p:nvSpPr>
          <p:spPr>
            <a:xfrm>
              <a:off x="6573998" y="537165"/>
              <a:ext cx="6089809" cy="2259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b="1" i="1" dirty="0"/>
                <a:t>Debt’s Grip:</a:t>
              </a:r>
            </a:p>
            <a:p>
              <a:pPr>
                <a:spcAft>
                  <a:spcPts val="600"/>
                </a:spcAft>
              </a:pPr>
              <a:r>
                <a:rPr lang="en-US" sz="3600" b="1" i="1" dirty="0"/>
                <a:t>Risk and Consumer Bankruptcy</a:t>
              </a:r>
            </a:p>
            <a:p>
              <a:pPr algn="ctr"/>
              <a:r>
                <a:rPr lang="en-US" sz="2800" i="1" dirty="0"/>
                <a:t>University of California Press</a:t>
              </a:r>
            </a:p>
            <a:p>
              <a:pPr algn="ctr"/>
              <a:r>
                <a:rPr lang="en-US" sz="2500" i="1" dirty="0"/>
                <a:t>August 5, 2025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A5750C-2467-C303-EA36-43BF0B25561B}"/>
                </a:ext>
              </a:extLst>
            </p:cNvPr>
            <p:cNvSpPr txBox="1"/>
            <p:nvPr/>
          </p:nvSpPr>
          <p:spPr>
            <a:xfrm>
              <a:off x="7997400" y="2920015"/>
              <a:ext cx="3243003" cy="2692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Calibri "/>
                </a:rPr>
                <a:t>Pamela Foohey</a:t>
              </a:r>
              <a:br>
                <a:rPr lang="en-US" sz="2800" dirty="0">
                  <a:latin typeface="Calibri "/>
                </a:rPr>
              </a:br>
              <a:r>
                <a:rPr lang="en-US" sz="2800" dirty="0">
                  <a:latin typeface="Calibri "/>
                </a:rPr>
                <a:t>University of Georgia</a:t>
              </a:r>
            </a:p>
            <a:p>
              <a:pPr algn="ctr"/>
              <a:endParaRPr lang="en-US" dirty="0">
                <a:latin typeface="Calibri "/>
              </a:endParaRPr>
            </a:p>
            <a:p>
              <a:pPr algn="ctr"/>
              <a:r>
                <a:rPr lang="en-US" sz="2800" dirty="0">
                  <a:latin typeface="Calibri "/>
                </a:rPr>
                <a:t>Robert M. Lawless</a:t>
              </a:r>
            </a:p>
            <a:p>
              <a:pPr algn="ctr"/>
              <a:r>
                <a:rPr lang="en-US" sz="2800" dirty="0">
                  <a:latin typeface="Calibri "/>
                </a:rPr>
                <a:t>University of Illinois</a:t>
              </a:r>
            </a:p>
            <a:p>
              <a:pPr algn="ctr"/>
              <a:endParaRPr lang="en-US" dirty="0">
                <a:latin typeface="Calibri "/>
              </a:endParaRPr>
            </a:p>
            <a:p>
              <a:pPr algn="ctr"/>
              <a:r>
                <a:rPr lang="en-US" sz="2800" dirty="0">
                  <a:latin typeface="Calibri "/>
                </a:rPr>
                <a:t>Deborah Thorne</a:t>
              </a:r>
            </a:p>
            <a:p>
              <a:pPr algn="ctr"/>
              <a:r>
                <a:rPr lang="en-US" sz="2800" dirty="0">
                  <a:latin typeface="Calibri "/>
                </a:rPr>
                <a:t>University of Idaho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1F989D-DBB6-2AD6-FBA4-A9E656D69827}"/>
              </a:ext>
            </a:extLst>
          </p:cNvPr>
          <p:cNvSpPr txBox="1"/>
          <p:nvPr/>
        </p:nvSpPr>
        <p:spPr>
          <a:xfrm>
            <a:off x="1757642" y="6489668"/>
            <a:ext cx="867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48</a:t>
            </a:r>
            <a:r>
              <a:rPr lang="en-US" sz="2000" baseline="30000" dirty="0"/>
              <a:t>th</a:t>
            </a:r>
            <a:r>
              <a:rPr lang="en-US" sz="2000" dirty="0"/>
              <a:t> Annual Health Law Professors Conference, BU School of Law, June 5,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CA410F-3542-44F3-8413-8E040668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97" y="181393"/>
            <a:ext cx="3970074" cy="59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02F769-6307-473C-B083-C9AB6224DC6E}"/>
              </a:ext>
            </a:extLst>
          </p:cNvPr>
          <p:cNvSpPr txBox="1"/>
          <p:nvPr/>
        </p:nvSpPr>
        <p:spPr>
          <a:xfrm>
            <a:off x="1028798" y="6107792"/>
            <a:ext cx="43802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https://www.ucpress.edu/books/debts-grip/paper</a:t>
            </a:r>
            <a:r>
              <a:rPr lang="en-US" sz="1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4D0DA-9DB5-A0B3-A44E-2FFBFEEF9774}"/>
              </a:ext>
            </a:extLst>
          </p:cNvPr>
          <p:cNvSpPr txBox="1"/>
          <p:nvPr/>
        </p:nvSpPr>
        <p:spPr>
          <a:xfrm>
            <a:off x="306126" y="5611217"/>
            <a:ext cx="974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Cover Art: Avi A. Katz</a:t>
            </a:r>
          </a:p>
        </p:txBody>
      </p:sp>
    </p:spTree>
    <p:extLst>
      <p:ext uri="{BB962C8B-B14F-4D97-AF65-F5344CB8AC3E}">
        <p14:creationId xmlns:p14="http://schemas.microsoft.com/office/powerpoint/2010/main" val="380607813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7887-03C6-9508-94D1-CBF5BDA5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4362A9-E40E-C9F3-4005-7276B815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0386"/>
            <a:ext cx="10972800" cy="9733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4800" b="1" dirty="0">
                <a:latin typeface="+mn-lt"/>
              </a:rPr>
              <a:t>General Privations,                              Medical and Nonmedical Filers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A8136B3F-B44C-83E4-36FF-9FE6D30CD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302085"/>
              </p:ext>
            </p:extLst>
          </p:nvPr>
        </p:nvGraphicFramePr>
        <p:xfrm>
          <a:off x="855406" y="1507113"/>
          <a:ext cx="10277781" cy="5350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404">
                  <a:extLst>
                    <a:ext uri="{9D8B030D-6E8A-4147-A177-3AD203B41FA5}">
                      <a16:colId xmlns:a16="http://schemas.microsoft.com/office/drawing/2014/main" val="2080844719"/>
                    </a:ext>
                  </a:extLst>
                </a:gridCol>
                <a:gridCol w="2192822">
                  <a:extLst>
                    <a:ext uri="{9D8B030D-6E8A-4147-A177-3AD203B41FA5}">
                      <a16:colId xmlns:a16="http://schemas.microsoft.com/office/drawing/2014/main" val="4225527469"/>
                    </a:ext>
                  </a:extLst>
                </a:gridCol>
                <a:gridCol w="2546555">
                  <a:extLst>
                    <a:ext uri="{9D8B030D-6E8A-4147-A177-3AD203B41FA5}">
                      <a16:colId xmlns:a16="http://schemas.microsoft.com/office/drawing/2014/main" val="2500503492"/>
                    </a:ext>
                  </a:extLst>
                </a:gridCol>
              </a:tblGrid>
              <a:tr h="92700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US" sz="3300" i="1" u="none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1" i="0" u="none" dirty="0">
                          <a:latin typeface="+mn-lt"/>
                        </a:rPr>
                        <a:t>Medical Bankruptcy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1" i="0" u="none" dirty="0">
                          <a:latin typeface="+mn-lt"/>
                        </a:rPr>
                        <a:t>Nonmedical Bankruptcy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424"/>
                  </a:ext>
                </a:extLst>
              </a:tr>
              <a:tr h="54376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Car repair or maintenance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dirty="0">
                          <a:latin typeface="+mn-lt"/>
                        </a:rPr>
                        <a:t>74%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dirty="0">
                          <a:latin typeface="+mn-lt"/>
                        </a:rPr>
                        <a:t>64%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96455"/>
                  </a:ext>
                </a:extLst>
              </a:tr>
              <a:tr h="54376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Late mortgage or rent payment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dirty="0">
                          <a:latin typeface="+mn-lt"/>
                        </a:rPr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dirty="0">
                          <a:latin typeface="+mn-lt"/>
                        </a:rPr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43445"/>
                  </a:ext>
                </a:extLst>
              </a:tr>
              <a:tr h="54376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Retirement contributions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dirty="0">
                          <a:latin typeface="+mn-lt"/>
                        </a:rPr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dirty="0">
                          <a:latin typeface="+mn-lt"/>
                        </a:rPr>
                        <a:t>46%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057842"/>
                  </a:ext>
                </a:extLst>
              </a:tr>
              <a:tr h="54376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Home, auto, life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32%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972438"/>
                  </a:ext>
                </a:extLst>
              </a:tr>
              <a:tr h="54376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Health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31%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556956"/>
                  </a:ext>
                </a:extLst>
              </a:tr>
              <a:tr h="54376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Food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32%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20%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38657"/>
                  </a:ext>
                </a:extLst>
              </a:tr>
              <a:tr h="54376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Move out of home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26%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3300" b="0" dirty="0">
                          <a:latin typeface="+mn-lt"/>
                        </a:rPr>
                        <a:t>25%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65040"/>
                  </a:ext>
                </a:extLst>
              </a:tr>
              <a:tr h="579881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Utilities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dirty="0">
                          <a:latin typeface="+mn-lt"/>
                        </a:rPr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0" dirty="0">
                          <a:latin typeface="+mn-lt"/>
                        </a:rPr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96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47823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7BC957-89DA-7CC0-7DA6-49BE2208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98" y="1148706"/>
            <a:ext cx="5598202" cy="1402470"/>
          </a:xfrm>
        </p:spPr>
        <p:txBody>
          <a:bodyPr anchor="t">
            <a:noAutofit/>
          </a:bodyPr>
          <a:lstStyle/>
          <a:p>
            <a:r>
              <a:rPr lang="en-US" sz="4800" b="1" dirty="0">
                <a:latin typeface="Calibri "/>
              </a:rPr>
              <a:t>“Staying Alive” –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alibri "/>
              </a:rPr>
              <a:t>Takeaways 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Calibri "/>
            </a:endParaRPr>
          </a:p>
        </p:txBody>
      </p:sp>
      <p:pic>
        <p:nvPicPr>
          <p:cNvPr id="2" name="Picture 2" descr="A book cover with a horse shaped statue made of money&#10;&#10;AI-generated content may be incorrect.">
            <a:extLst>
              <a:ext uri="{FF2B5EF4-FFF2-40B4-BE49-F238E27FC236}">
                <a16:creationId xmlns:a16="http://schemas.microsoft.com/office/drawing/2014/main" id="{FF394034-539F-7D7B-1E8D-AF790D1D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01" y="768626"/>
            <a:ext cx="3644479" cy="54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2CE26-36BB-9D3B-1011-09A33912A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418" y="2753180"/>
            <a:ext cx="5444382" cy="310728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400" dirty="0"/>
              <a:t>Bankruptcy’s limitations</a:t>
            </a:r>
          </a:p>
          <a:p>
            <a:pPr>
              <a:spcAft>
                <a:spcPts val="600"/>
              </a:spcAft>
            </a:pPr>
            <a:r>
              <a:rPr lang="en-US" sz="3400" dirty="0"/>
              <a:t>Continued financial struggles</a:t>
            </a:r>
          </a:p>
          <a:p>
            <a:r>
              <a:rPr lang="en-US" sz="3400" dirty="0"/>
              <a:t>Targeted changes to bankruptcy law</a:t>
            </a:r>
          </a:p>
        </p:txBody>
      </p:sp>
    </p:spTree>
    <p:extLst>
      <p:ext uri="{BB962C8B-B14F-4D97-AF65-F5344CB8AC3E}">
        <p14:creationId xmlns:p14="http://schemas.microsoft.com/office/powerpoint/2010/main" val="352204295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024709-8A31-9890-8AC0-9ACB4EA6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60" y="1070033"/>
            <a:ext cx="6612353" cy="507747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500" b="1" u="sng" dirty="0"/>
              <a:t>Concept</a:t>
            </a:r>
            <a:r>
              <a:rPr lang="en-US" sz="3500" dirty="0"/>
              <a:t>: detail the barriers to financial stability that households across the US now face through the stories of bankruptcy filers </a:t>
            </a:r>
          </a:p>
          <a:p>
            <a:pPr>
              <a:spcAft>
                <a:spcPts val="1200"/>
              </a:spcAft>
            </a:pPr>
            <a:r>
              <a:rPr lang="en-US" sz="3500" b="1" u="sng" dirty="0"/>
              <a:t>Financial Foci</a:t>
            </a:r>
            <a:r>
              <a:rPr lang="en-US" sz="3500" dirty="0"/>
              <a:t>: home loans, car loans, medical debt, student loans (and employment)</a:t>
            </a:r>
            <a:endParaRPr lang="en-US" sz="3500" u="sng" dirty="0"/>
          </a:p>
          <a:p>
            <a:pPr>
              <a:spcAft>
                <a:spcPts val="600"/>
              </a:spcAft>
            </a:pPr>
            <a:r>
              <a:rPr lang="en-US" sz="3500" b="1" u="sng" dirty="0"/>
              <a:t>Demographic Foci</a:t>
            </a:r>
            <a:r>
              <a:rPr lang="en-US" sz="3500" dirty="0"/>
              <a:t>: Black, women-led, older (65+) households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book cover with a horse shaped statue made of money&#10;&#10;AI-generated content may be incorrect.">
            <a:extLst>
              <a:ext uri="{FF2B5EF4-FFF2-40B4-BE49-F238E27FC236}">
                <a16:creationId xmlns:a16="http://schemas.microsoft.com/office/drawing/2014/main" id="{E0F252F8-6B07-287D-DC37-EBC40D95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5788" y="842824"/>
            <a:ext cx="3448997" cy="51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1873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19031-4C01-4DE9-AC66-7DEC3F567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" y="0"/>
            <a:ext cx="12179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004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56010"/>
            <a:ext cx="8382000" cy="962818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Consumer Bankruptcy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94778"/>
            <a:ext cx="10744200" cy="5248590"/>
          </a:xfrm>
        </p:spPr>
        <p:txBody>
          <a:bodyPr>
            <a:normAutofit/>
          </a:bodyPr>
          <a:lstStyle/>
          <a:p>
            <a:r>
              <a:rPr lang="en-US" sz="3600" dirty="0"/>
              <a:t>Long-term project studying the people who file bankruptcy</a:t>
            </a:r>
          </a:p>
          <a:p>
            <a:pPr lvl="1">
              <a:spcBef>
                <a:spcPts val="400"/>
              </a:spcBef>
              <a:spcAft>
                <a:spcPts val="900"/>
              </a:spcAft>
            </a:pPr>
            <a:r>
              <a:rPr lang="en-US" sz="3400" dirty="0"/>
              <a:t>Past iterations in 1981, 1991, 2001, and 2007</a:t>
            </a:r>
          </a:p>
          <a:p>
            <a:pPr>
              <a:spcAft>
                <a:spcPts val="300"/>
              </a:spcAft>
            </a:pPr>
            <a:r>
              <a:rPr lang="en-US" sz="3600" dirty="0"/>
              <a:t>2013-2023 Consumer Bankruptcy Project</a:t>
            </a:r>
          </a:p>
          <a:p>
            <a:pPr lvl="1">
              <a:spcBef>
                <a:spcPts val="400"/>
              </a:spcBef>
            </a:pPr>
            <a:r>
              <a:rPr lang="en-US" sz="3400" dirty="0"/>
              <a:t>National random sample taken in waves of 200 filings every three months</a:t>
            </a:r>
          </a:p>
          <a:p>
            <a:pPr lvl="1">
              <a:spcBef>
                <a:spcPts val="400"/>
              </a:spcBef>
            </a:pPr>
            <a:r>
              <a:rPr lang="en-US" sz="3400" dirty="0"/>
              <a:t>8,800 individual chapter 7 and 13 cases</a:t>
            </a:r>
          </a:p>
          <a:p>
            <a:pPr lvl="2">
              <a:spcBef>
                <a:spcPts val="300"/>
              </a:spcBef>
            </a:pPr>
            <a:r>
              <a:rPr lang="en-US" sz="3200" dirty="0"/>
              <a:t>Data instruments: court records, written questionnaire (2,314; 26% response rate)</a:t>
            </a:r>
          </a:p>
        </p:txBody>
      </p:sp>
    </p:spTree>
    <p:extLst>
      <p:ext uri="{BB962C8B-B14F-4D97-AF65-F5344CB8AC3E}">
        <p14:creationId xmlns:p14="http://schemas.microsoft.com/office/powerpoint/2010/main" val="135804844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pter 7 vs Chapter 13 - Debt Settlement and Bankruptcy ...">
            <a:extLst>
              <a:ext uri="{FF2B5EF4-FFF2-40B4-BE49-F238E27FC236}">
                <a16:creationId xmlns:a16="http://schemas.microsoft.com/office/drawing/2014/main" id="{3B30BF15-95B6-4E5C-BCB4-7C27AD69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2" y="0"/>
            <a:ext cx="1795417" cy="15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64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Bankruptcy Law Overview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1049000" cy="5520267"/>
          </a:xfrm>
        </p:spPr>
        <p:txBody>
          <a:bodyPr>
            <a:normAutofit/>
          </a:bodyPr>
          <a:lstStyle/>
          <a:p>
            <a:r>
              <a:rPr lang="en-US" sz="3400" u="sng" dirty="0"/>
              <a:t>Chapter 7</a:t>
            </a:r>
            <a:r>
              <a:rPr lang="en-US" sz="3400" dirty="0"/>
              <a:t> (2/3rds of filers; 95% end in discharge; costs about </a:t>
            </a:r>
            <a:r>
              <a:rPr lang="en-US" sz="3400" b="1" dirty="0"/>
              <a:t>$1,400</a:t>
            </a:r>
            <a:r>
              <a:rPr lang="en-US" sz="3400" dirty="0"/>
              <a:t>):</a:t>
            </a:r>
            <a:endParaRPr lang="en-US" sz="3400" u="sng" dirty="0"/>
          </a:p>
          <a:p>
            <a:pPr lvl="1">
              <a:spcBef>
                <a:spcPts val="400"/>
              </a:spcBef>
            </a:pPr>
            <a:r>
              <a:rPr lang="en-US" sz="3200" dirty="0">
                <a:cs typeface="Arial" pitchFamily="34" charset="0"/>
              </a:rPr>
              <a:t>Declare and turnover non-exempt assets</a:t>
            </a:r>
          </a:p>
          <a:p>
            <a:pPr lvl="1">
              <a:spcBef>
                <a:spcPts val="400"/>
              </a:spcBef>
            </a:pPr>
            <a:r>
              <a:rPr lang="en-US" sz="3200" dirty="0">
                <a:cs typeface="Arial" pitchFamily="34" charset="0"/>
              </a:rPr>
              <a:t>Keep exempt assets (over 90% of debtors have no assets to turnover)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3200" dirty="0">
                <a:cs typeface="Arial" pitchFamily="34" charset="0"/>
              </a:rPr>
              <a:t>For secured debt, either surrender or come up with some plan with creditor(s) to keep asset</a:t>
            </a:r>
            <a:endParaRPr lang="en-US" sz="3200" u="sng" dirty="0"/>
          </a:p>
          <a:p>
            <a:r>
              <a:rPr lang="en-US" sz="3400" u="sng" dirty="0"/>
              <a:t>Chapter 13</a:t>
            </a:r>
            <a:r>
              <a:rPr lang="en-US" sz="3400" b="1" dirty="0"/>
              <a:t> </a:t>
            </a:r>
            <a:r>
              <a:rPr lang="en-US" sz="3400" dirty="0"/>
              <a:t>(1/3rd of filers; 1/3 end in discharge; costs about </a:t>
            </a:r>
            <a:r>
              <a:rPr lang="en-US" sz="3400" b="1" dirty="0"/>
              <a:t>$4,350</a:t>
            </a:r>
            <a:r>
              <a:rPr lang="en-US" sz="3400" dirty="0"/>
              <a:t>):</a:t>
            </a:r>
            <a:endParaRPr lang="en-US" sz="3400" u="sng" dirty="0"/>
          </a:p>
          <a:p>
            <a:pPr lvl="1">
              <a:spcBef>
                <a:spcPts val="400"/>
              </a:spcBef>
            </a:pPr>
            <a:r>
              <a:rPr lang="en-US" sz="3200" dirty="0">
                <a:cs typeface="Arial" pitchFamily="34" charset="0"/>
              </a:rPr>
              <a:t>Pay all of disposable income for 3 or 5 years 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3200" dirty="0">
                <a:cs typeface="Arial" pitchFamily="34" charset="0"/>
              </a:rPr>
              <a:t>Keep all property</a:t>
            </a:r>
          </a:p>
        </p:txBody>
      </p:sp>
    </p:spTree>
    <p:extLst>
      <p:ext uri="{BB962C8B-B14F-4D97-AF65-F5344CB8AC3E}">
        <p14:creationId xmlns:p14="http://schemas.microsoft.com/office/powerpoint/2010/main" val="71115651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1610AD-5768-F72F-8892-4F2C99CF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82620"/>
            <a:ext cx="8382000" cy="962818"/>
          </a:xfrm>
        </p:spPr>
        <p:txBody>
          <a:bodyPr>
            <a:normAutofit/>
          </a:bodyPr>
          <a:lstStyle/>
          <a:p>
            <a:r>
              <a:rPr lang="en-US" sz="5000" b="1" i="1" dirty="0">
                <a:latin typeface="+mn-lt"/>
              </a:rPr>
              <a:t>Debt’s Grip</a:t>
            </a:r>
            <a:r>
              <a:rPr lang="en-US" sz="5000" b="1" dirty="0">
                <a:latin typeface="+mn-lt"/>
              </a:rPr>
              <a:t> – Table of Contents</a:t>
            </a:r>
            <a:endParaRPr lang="en-US" sz="5000" b="1" i="1" dirty="0"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EED794-2D68-884E-F065-80AF4C7684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56195" y="949672"/>
            <a:ext cx="1027960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Introduction: Living Under the Threat of Financial Collapse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1: Filing Bankruptcy and the Bankruptcy System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2: Struggling to Survive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3: Staying Home and Going Places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4: Staying Alive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5: Staying Out of the Red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6: Blackness of Bankruptcy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7: All the Single Ladies (with Children) in Bankruptcy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8: The Riskiest Years—Bankrupt Seniors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9: Lawsuits and Debt Collectors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Chapter 10: “Resourced” Bankruptcy Filers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US" altLang="en-US" sz="31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Conclusion: Reforming Bankruptcy’s Injustices</a:t>
            </a:r>
            <a:endParaRPr kumimoji="0" lang="en-US" altLang="en-US" sz="3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23D759-5C38-AB01-8F5D-B6FAC9160751}"/>
              </a:ext>
            </a:extLst>
          </p:cNvPr>
          <p:cNvSpPr/>
          <p:nvPr/>
        </p:nvSpPr>
        <p:spPr>
          <a:xfrm>
            <a:off x="721146" y="3018503"/>
            <a:ext cx="8983293" cy="496529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2077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B403F0-8E9D-BCAC-070F-330328D9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6309"/>
            <a:ext cx="10972800" cy="95372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5000" b="1" dirty="0">
                <a:latin typeface="+mn-lt"/>
              </a:rPr>
              <a:t>Medical Contributors to Bankruptcy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79D4590-FCAC-A143-BE8A-EEB9F096A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420759"/>
              </p:ext>
            </p:extLst>
          </p:nvPr>
        </p:nvGraphicFramePr>
        <p:xfrm>
          <a:off x="2069687" y="1455561"/>
          <a:ext cx="8052621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035">
                  <a:extLst>
                    <a:ext uri="{9D8B030D-6E8A-4147-A177-3AD203B41FA5}">
                      <a16:colId xmlns:a16="http://schemas.microsoft.com/office/drawing/2014/main" val="2080844719"/>
                    </a:ext>
                  </a:extLst>
                </a:gridCol>
                <a:gridCol w="2261586">
                  <a:extLst>
                    <a:ext uri="{9D8B030D-6E8A-4147-A177-3AD203B41FA5}">
                      <a16:colId xmlns:a16="http://schemas.microsoft.com/office/drawing/2014/main" val="422552746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300" i="1" u="none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i="0" u="none" dirty="0">
                          <a:latin typeface="+mn-lt"/>
                        </a:rPr>
                        <a:t>Bankruptcy Filers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4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300" b="1" dirty="0">
                          <a:latin typeface="+mn-lt"/>
                        </a:rPr>
                        <a:t>Any medical contributor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65%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03964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1" dirty="0">
                          <a:latin typeface="+mn-lt"/>
                        </a:rPr>
                        <a:t>  </a:t>
                      </a:r>
                      <a:r>
                        <a:rPr lang="en-US" sz="3300" b="1" i="1" dirty="0">
                          <a:latin typeface="+mn-lt"/>
                        </a:rPr>
                        <a:t>only </a:t>
                      </a:r>
                      <a:r>
                        <a:rPr lang="en-US" sz="3300" b="1" i="0" dirty="0">
                          <a:latin typeface="+mn-lt"/>
                        </a:rPr>
                        <a:t>medical expenses</a:t>
                      </a:r>
                      <a:endParaRPr lang="en-US" sz="33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434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1" dirty="0">
                          <a:latin typeface="+mn-lt"/>
                        </a:rPr>
                        <a:t>  </a:t>
                      </a:r>
                      <a:r>
                        <a:rPr lang="en-US" sz="3300" b="1" i="1" dirty="0">
                          <a:latin typeface="+mn-lt"/>
                        </a:rPr>
                        <a:t>only </a:t>
                      </a:r>
                      <a:r>
                        <a:rPr lang="en-US" sz="3300" b="1" i="0" dirty="0">
                          <a:latin typeface="+mn-lt"/>
                        </a:rPr>
                        <a:t>missing work b/c of illness</a:t>
                      </a:r>
                      <a:endParaRPr lang="en-US" sz="33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057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1" dirty="0">
                          <a:latin typeface="+mn-lt"/>
                        </a:rPr>
                        <a:t>  </a:t>
                      </a:r>
                      <a:r>
                        <a:rPr lang="en-US" sz="3300" b="1" i="1" dirty="0">
                          <a:latin typeface="+mn-lt"/>
                        </a:rPr>
                        <a:t>both</a:t>
                      </a:r>
                      <a:r>
                        <a:rPr lang="en-US" sz="3300" b="1" i="0" dirty="0">
                          <a:latin typeface="+mn-lt"/>
                        </a:rPr>
                        <a:t> reasons</a:t>
                      </a:r>
                      <a:endParaRPr lang="en-US" sz="33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37%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019750"/>
                  </a:ext>
                </a:extLst>
              </a:tr>
            </a:tbl>
          </a:graphicData>
        </a:graphic>
      </p:graphicFrame>
      <p:pic>
        <p:nvPicPr>
          <p:cNvPr id="1026" name="Picture 2" descr="What Can We Do To Prevent Medical Bankruptcy? - American Health Resources">
            <a:extLst>
              <a:ext uri="{FF2B5EF4-FFF2-40B4-BE49-F238E27FC236}">
                <a16:creationId xmlns:a16="http://schemas.microsoft.com/office/drawing/2014/main" id="{A85C3BFE-8E45-F874-89F8-64488074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10" y="5307244"/>
            <a:ext cx="2007374" cy="13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6549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1C89A-2E0F-72ED-ED4A-731AD9F72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A1FD06-2A7C-01C7-4FA0-5D49DC0B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813"/>
            <a:ext cx="10972800" cy="15258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4700" b="1" dirty="0">
                <a:latin typeface="+mn-lt"/>
              </a:rPr>
              <a:t>Financial Characteristics of Bankruptcy Filers, Medical and Nonmedical (medians)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93F7438-DC2D-BCE5-0EB4-8AF5DD71C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828385"/>
              </p:ext>
            </p:extLst>
          </p:nvPr>
        </p:nvGraphicFramePr>
        <p:xfrm>
          <a:off x="1088922" y="1986891"/>
          <a:ext cx="10014156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4779">
                  <a:extLst>
                    <a:ext uri="{9D8B030D-6E8A-4147-A177-3AD203B41FA5}">
                      <a16:colId xmlns:a16="http://schemas.microsoft.com/office/drawing/2014/main" val="2080844719"/>
                    </a:ext>
                  </a:extLst>
                </a:gridCol>
                <a:gridCol w="2192822">
                  <a:extLst>
                    <a:ext uri="{9D8B030D-6E8A-4147-A177-3AD203B41FA5}">
                      <a16:colId xmlns:a16="http://schemas.microsoft.com/office/drawing/2014/main" val="4225527469"/>
                    </a:ext>
                  </a:extLst>
                </a:gridCol>
                <a:gridCol w="2546555">
                  <a:extLst>
                    <a:ext uri="{9D8B030D-6E8A-4147-A177-3AD203B41FA5}">
                      <a16:colId xmlns:a16="http://schemas.microsoft.com/office/drawing/2014/main" val="250050349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300" i="1" u="none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i="0" u="none" dirty="0">
                          <a:latin typeface="+mn-lt"/>
                        </a:rPr>
                        <a:t>Medical Bankruptcy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i="0" u="none" dirty="0">
                          <a:latin typeface="+mn-lt"/>
                        </a:rPr>
                        <a:t>Nonmedical Bankruptcy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4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300" b="1" dirty="0">
                          <a:latin typeface="+mn-lt"/>
                        </a:rPr>
                        <a:t>Pretax annual income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$46,464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$47,148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03964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1" dirty="0">
                          <a:latin typeface="+mn-lt"/>
                        </a:rPr>
                        <a:t>Unsecured debt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$47,720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$47,252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434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1" dirty="0">
                          <a:latin typeface="+mn-lt"/>
                        </a:rPr>
                        <a:t>Debt-to-income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2.3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057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1" dirty="0">
                          <a:latin typeface="+mn-lt"/>
                        </a:rPr>
                        <a:t>Significant decline in 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51%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0197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1" dirty="0">
                          <a:latin typeface="+mn-lt"/>
                        </a:rPr>
                        <a:t>Primary petitioner employed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97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5350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0268C-A281-6CF3-57B2-54003023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7B0931-22C1-3271-8B7D-5A1B4D41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3457"/>
            <a:ext cx="10972800" cy="97339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4800" b="1" dirty="0">
                <a:latin typeface="+mn-lt"/>
              </a:rPr>
              <a:t>Health Related Privations,                              Medical and Nonmedical Filers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D9156F91-D71A-2A4C-6DE9-414E95A43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498881"/>
              </p:ext>
            </p:extLst>
          </p:nvPr>
        </p:nvGraphicFramePr>
        <p:xfrm>
          <a:off x="1704666" y="1814825"/>
          <a:ext cx="8782665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3288">
                  <a:extLst>
                    <a:ext uri="{9D8B030D-6E8A-4147-A177-3AD203B41FA5}">
                      <a16:colId xmlns:a16="http://schemas.microsoft.com/office/drawing/2014/main" val="2080844719"/>
                    </a:ext>
                  </a:extLst>
                </a:gridCol>
                <a:gridCol w="2192822">
                  <a:extLst>
                    <a:ext uri="{9D8B030D-6E8A-4147-A177-3AD203B41FA5}">
                      <a16:colId xmlns:a16="http://schemas.microsoft.com/office/drawing/2014/main" val="4225527469"/>
                    </a:ext>
                  </a:extLst>
                </a:gridCol>
                <a:gridCol w="2546555">
                  <a:extLst>
                    <a:ext uri="{9D8B030D-6E8A-4147-A177-3AD203B41FA5}">
                      <a16:colId xmlns:a16="http://schemas.microsoft.com/office/drawing/2014/main" val="250050349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3300" i="1" u="none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i="0" u="none" dirty="0">
                          <a:latin typeface="+mn-lt"/>
                        </a:rPr>
                        <a:t>Medical Bankruptcy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i="0" u="none" dirty="0">
                          <a:latin typeface="+mn-lt"/>
                        </a:rPr>
                        <a:t>Nonmedical Bankruptcy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4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3300" b="0" dirty="0">
                          <a:latin typeface="+mn-lt"/>
                        </a:rPr>
                        <a:t>Dental care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68%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54%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03964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Medical attention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4434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Prescriptions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057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0" dirty="0">
                          <a:latin typeface="+mn-lt"/>
                        </a:rPr>
                        <a:t>Mental health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latin typeface="+mn-lt"/>
                        </a:rPr>
                        <a:t>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0197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tabLst>
                          <a:tab pos="228600" algn="l"/>
                        </a:tabLst>
                      </a:pPr>
                      <a:r>
                        <a:rPr lang="en-US" sz="3300" b="1" dirty="0">
                          <a:latin typeface="+mn-lt"/>
                        </a:rPr>
                        <a:t>     Any of the above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latin typeface="+mn-lt"/>
                        </a:rPr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latin typeface="+mn-lt"/>
                        </a:rPr>
                        <a:t>63%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97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89848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d1ab92-e150-4fb3-be96-46afa86aa527">
      <Terms xmlns="http://schemas.microsoft.com/office/infopath/2007/PartnerControls"/>
    </lcf76f155ced4ddcb4097134ff3c332f>
    <TaxCatchAll xmlns="06914661-3557-49f9-aeb3-4cefe921f0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2BBBDD4DD994D96242A8F2CE4A8C8" ma:contentTypeVersion="17" ma:contentTypeDescription="Create a new document." ma:contentTypeScope="" ma:versionID="dee1c95b91e1934e3ffed2128d6d2c84">
  <xsd:schema xmlns:xsd="http://www.w3.org/2001/XMLSchema" xmlns:xs="http://www.w3.org/2001/XMLSchema" xmlns:p="http://schemas.microsoft.com/office/2006/metadata/properties" xmlns:ns2="22d1ab92-e150-4fb3-be96-46afa86aa527" xmlns:ns3="06914661-3557-49f9-aeb3-4cefe921f0a2" targetNamespace="http://schemas.microsoft.com/office/2006/metadata/properties" ma:root="true" ma:fieldsID="b3b298ff915c35e2447af16b549e43e6" ns2:_="" ns3:_="">
    <xsd:import namespace="22d1ab92-e150-4fb3-be96-46afa86aa527"/>
    <xsd:import namespace="06914661-3557-49f9-aeb3-4cefe921f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1ab92-e150-4fb3-be96-46afa86aa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76e6ad8-52fe-412f-a0b9-03ea580b62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14661-3557-49f9-aeb3-4cefe921f0a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e1d9b4a-f820-4cf5-835f-4758397ef635}" ma:internalName="TaxCatchAll" ma:showField="CatchAllData" ma:web="06914661-3557-49f9-aeb3-4cefe921f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72A9FD-D5B2-4B60-8AB8-D58C07A65947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22d1ab92-e150-4fb3-be96-46afa86aa527"/>
    <ds:schemaRef ds:uri="06914661-3557-49f9-aeb3-4cefe921f0a2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E4B390-EAE6-48E6-9779-3CAB48491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36A845-731C-48FD-B19C-C316F711C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d1ab92-e150-4fb3-be96-46afa86aa527"/>
    <ds:schemaRef ds:uri="06914661-3557-49f9-aeb3-4cefe921f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581</Words>
  <Application>Microsoft Office PowerPoint</Application>
  <PresentationFormat>Widescreen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Office Theme</vt:lpstr>
      <vt:lpstr>PowerPoint Presentation</vt:lpstr>
      <vt:lpstr>PowerPoint Presentation</vt:lpstr>
      <vt:lpstr>PowerPoint Presentation</vt:lpstr>
      <vt:lpstr>Consumer Bankruptcy Project</vt:lpstr>
      <vt:lpstr>Bankruptcy Law Overview</vt:lpstr>
      <vt:lpstr>Debt’s Grip – Table of Contents</vt:lpstr>
      <vt:lpstr>Medical Contributors to Bankruptcy</vt:lpstr>
      <vt:lpstr>Financial Characteristics of Bankruptcy Filers, Medical and Nonmedical (medians)</vt:lpstr>
      <vt:lpstr>Health Related Privations,                              Medical and Nonmedical Filers</vt:lpstr>
      <vt:lpstr>General Privations,                              Medical and Nonmedical Filers</vt:lpstr>
      <vt:lpstr>“Staying Alive” – Takeaways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Lawless, Robert M</dc:creator>
  <cp:lastModifiedBy>Pamela Foohey</cp:lastModifiedBy>
  <cp:revision>24</cp:revision>
  <dcterms:created xsi:type="dcterms:W3CDTF">2023-10-06T20:54:21Z</dcterms:created>
  <dcterms:modified xsi:type="dcterms:W3CDTF">2025-05-28T20:21:41Z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0x010100ABF2BBBDD4DD994D96242A8F2CE4A8C8</vt:lpwstr>
  </property>
  <property fmtid="{D5CDD505-2E9C-101B-9397-08002B2CF9AE}" pid="3" name="MediaServiceImageTags">
    <vt:lpwstr/>
  </property>
</Properties>
</file>