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6" r:id="rId4"/>
    <p:sldId id="268" r:id="rId5"/>
    <p:sldId id="269" r:id="rId6"/>
    <p:sldId id="270" r:id="rId7"/>
    <p:sldId id="271" r:id="rId8"/>
    <p:sldId id="257" r:id="rId9"/>
    <p:sldId id="272" r:id="rId10"/>
    <p:sldId id="261" r:id="rId11"/>
    <p:sldId id="259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2"/>
    <p:restoredTop sz="94620"/>
  </p:normalViewPr>
  <p:slideViewPr>
    <p:cSldViewPr snapToGrid="0">
      <p:cViewPr varScale="1">
        <p:scale>
          <a:sx n="87" d="100"/>
          <a:sy n="87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https://wakehealth-my.sharepoint.com/personal/mhall_wakehealth_edu/Documents/Asheville/CMS%20Star%20Patient%20ratings%20graph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1: Mission Hospital Profits (Losses)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'[NASHP COPA working updated 011325.xlsx]Op and Net Profit'!$B$1</c:f>
              <c:strCache>
                <c:ptCount val="1"/>
                <c:pt idx="0">
                  <c:v>Patient Care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'[NASHP COPA working updated 011325.xlsx]Op and Net Profit'!$A$2:$A$14</c:f>
              <c:numCache>
                <c:formatCode>0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 formatCode="General">
                  <c:v>2023</c:v>
                </c:pt>
              </c:numCache>
            </c:numRef>
          </c:cat>
          <c:val>
            <c:numRef>
              <c:f>'[NASHP COPA working updated 011325.xlsx]Op and Net Profit'!$B$2:$B$14</c:f>
              <c:numCache>
                <c:formatCode>_("$"* #,##0_);_("$"* \(#,##0\);_("$"* "0"??_);_(@_)</c:formatCode>
                <c:ptCount val="13"/>
                <c:pt idx="0">
                  <c:v>29943630</c:v>
                </c:pt>
                <c:pt idx="1">
                  <c:v>37809081</c:v>
                </c:pt>
                <c:pt idx="2">
                  <c:v>31643226</c:v>
                </c:pt>
                <c:pt idx="3">
                  <c:v>19580837</c:v>
                </c:pt>
                <c:pt idx="4">
                  <c:v>37933911</c:v>
                </c:pt>
                <c:pt idx="5">
                  <c:v>44553754</c:v>
                </c:pt>
                <c:pt idx="6">
                  <c:v>43121443</c:v>
                </c:pt>
                <c:pt idx="7">
                  <c:v>27317465</c:v>
                </c:pt>
                <c:pt idx="8">
                  <c:v>11535855</c:v>
                </c:pt>
                <c:pt idx="9">
                  <c:v>-129342133</c:v>
                </c:pt>
                <c:pt idx="10">
                  <c:v>220779193</c:v>
                </c:pt>
                <c:pt idx="11">
                  <c:v>96702038</c:v>
                </c:pt>
                <c:pt idx="12">
                  <c:v>167000000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AC-5841-AE5E-5C2196C5F967}"/>
            </c:ext>
          </c:extLst>
        </c:ser>
        <c:ser>
          <c:idx val="1"/>
          <c:order val="1"/>
          <c:tx>
            <c:strRef>
              <c:f>'[NASHP COPA working updated 011325.xlsx]Op and Net Profit'!$C$1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'[NASHP COPA working updated 011325.xlsx]Op and Net Profit'!$A$2:$A$14</c:f>
              <c:numCache>
                <c:formatCode>0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 formatCode="General">
                  <c:v>2023</c:v>
                </c:pt>
              </c:numCache>
            </c:numRef>
          </c:cat>
          <c:val>
            <c:numRef>
              <c:f>'[NASHP COPA working updated 011325.xlsx]Op and Net Profit'!$C$2:$C$14</c:f>
              <c:numCache>
                <c:formatCode>_("$"* #,##0_);_("$"* \(#,##0\);_("$"* "0"??_);_(@_)</c:formatCode>
                <c:ptCount val="13"/>
                <c:pt idx="0">
                  <c:v>66078308</c:v>
                </c:pt>
                <c:pt idx="1">
                  <c:v>86340396</c:v>
                </c:pt>
                <c:pt idx="2">
                  <c:v>71929875</c:v>
                </c:pt>
                <c:pt idx="3">
                  <c:v>64779825</c:v>
                </c:pt>
                <c:pt idx="4">
                  <c:v>91527471</c:v>
                </c:pt>
                <c:pt idx="5">
                  <c:v>101933929</c:v>
                </c:pt>
                <c:pt idx="6">
                  <c:v>111169862</c:v>
                </c:pt>
                <c:pt idx="7">
                  <c:v>114866607</c:v>
                </c:pt>
                <c:pt idx="8">
                  <c:v>169789448</c:v>
                </c:pt>
                <c:pt idx="9">
                  <c:v>-106000</c:v>
                </c:pt>
                <c:pt idx="10">
                  <c:v>272516057</c:v>
                </c:pt>
                <c:pt idx="11">
                  <c:v>155937364</c:v>
                </c:pt>
                <c:pt idx="12">
                  <c:v>218000000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AC-5841-AE5E-5C2196C5F9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5953647"/>
        <c:axId val="2015948847"/>
      </c:barChart>
      <c:catAx>
        <c:axId val="2015953647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5948847"/>
        <c:crosses val="autoZero"/>
        <c:auto val="1"/>
        <c:lblAlgn val="ctr"/>
        <c:lblOffset val="100"/>
        <c:noMultiLvlLbl val="0"/>
      </c:catAx>
      <c:valAx>
        <c:axId val="2015948847"/>
        <c:scaling>
          <c:orientation val="minMax"/>
          <c:min val="-13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0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5953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/>
              <a:t>Medicare Profit Margin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1"/>
          <c:order val="1"/>
          <c:tx>
            <c:strRef>
              <c:f>'Medicare Operating Profit'!$B$1</c:f>
              <c:strCache>
                <c:ptCount val="1"/>
                <c:pt idx="0">
                  <c:v> High Peer Range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'Medicare Operating Profit'!$A$2:$A$14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'Medicare Operating Profit'!$B$2:$B$14</c:f>
              <c:numCache>
                <c:formatCode>0.0%</c:formatCode>
                <c:ptCount val="13"/>
                <c:pt idx="0">
                  <c:v>7.0000000000000007E-2</c:v>
                </c:pt>
                <c:pt idx="1">
                  <c:v>0.08</c:v>
                </c:pt>
                <c:pt idx="2">
                  <c:v>0.13</c:v>
                </c:pt>
                <c:pt idx="3">
                  <c:v>0.12</c:v>
                </c:pt>
                <c:pt idx="4">
                  <c:v>0.12</c:v>
                </c:pt>
                <c:pt idx="5">
                  <c:v>0.12</c:v>
                </c:pt>
                <c:pt idx="6">
                  <c:v>0.14000000000000001</c:v>
                </c:pt>
                <c:pt idx="7">
                  <c:v>0.13</c:v>
                </c:pt>
                <c:pt idx="8">
                  <c:v>0.15</c:v>
                </c:pt>
                <c:pt idx="9">
                  <c:v>0.18</c:v>
                </c:pt>
                <c:pt idx="10">
                  <c:v>0.21</c:v>
                </c:pt>
                <c:pt idx="11">
                  <c:v>0.13</c:v>
                </c:pt>
                <c:pt idx="1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43-1348-9103-98979830EA6D}"/>
            </c:ext>
          </c:extLst>
        </c:ser>
        <c:ser>
          <c:idx val="2"/>
          <c:order val="2"/>
          <c:tx>
            <c:strRef>
              <c:f>'Medicare Operating Profit'!$C$1</c:f>
              <c:strCache>
                <c:ptCount val="1"/>
                <c:pt idx="0">
                  <c:v>Low Peer Range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1.0706363454070762E-17"/>
                  <c:y val="0.1452145214521452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43-1348-9103-98979830EA6D}"/>
                </c:ext>
              </c:extLst>
            </c:dLbl>
            <c:dLbl>
              <c:idx val="1"/>
              <c:layout>
                <c:manualLayout>
                  <c:x val="0"/>
                  <c:y val="0.1936193619361936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43-1348-9103-98979830EA6D}"/>
                </c:ext>
              </c:extLst>
            </c:dLbl>
            <c:dLbl>
              <c:idx val="2"/>
              <c:layout>
                <c:manualLayout>
                  <c:x val="0"/>
                  <c:y val="0.1496149614961496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43-1348-9103-98979830EA6D}"/>
                </c:ext>
              </c:extLst>
            </c:dLbl>
            <c:dLbl>
              <c:idx val="3"/>
              <c:layout>
                <c:manualLayout>
                  <c:x val="0"/>
                  <c:y val="0.13201320132013195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43-1348-9103-98979830EA6D}"/>
                </c:ext>
              </c:extLst>
            </c:dLbl>
            <c:dLbl>
              <c:idx val="4"/>
              <c:layout>
                <c:manualLayout>
                  <c:x val="-2.3359608294316351E-3"/>
                  <c:y val="0.1188118811881188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43-1348-9103-98979830EA6D}"/>
                </c:ext>
              </c:extLst>
            </c:dLbl>
            <c:dLbl>
              <c:idx val="5"/>
              <c:layout>
                <c:manualLayout>
                  <c:x val="0"/>
                  <c:y val="0.1716171617161716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743-1348-9103-98979830EA6D}"/>
                </c:ext>
              </c:extLst>
            </c:dLbl>
            <c:dLbl>
              <c:idx val="6"/>
              <c:layout>
                <c:manualLayout>
                  <c:x val="-4.6719216588633553E-3"/>
                  <c:y val="0.1760176017601760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43-1348-9103-98979830EA6D}"/>
                </c:ext>
              </c:extLst>
            </c:dLbl>
            <c:dLbl>
              <c:idx val="7"/>
              <c:layout>
                <c:manualLayout>
                  <c:x val="2.3359608294316351E-3"/>
                  <c:y val="0.1408140814081408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743-1348-9103-98979830EA6D}"/>
                </c:ext>
              </c:extLst>
            </c:dLbl>
            <c:dLbl>
              <c:idx val="8"/>
              <c:layout>
                <c:manualLayout>
                  <c:x val="0"/>
                  <c:y val="0.1584158415841583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43-1348-9103-98979830EA6D}"/>
                </c:ext>
              </c:extLst>
            </c:dLbl>
            <c:dLbl>
              <c:idx val="9"/>
              <c:layout>
                <c:manualLayout>
                  <c:x val="0"/>
                  <c:y val="0.1408140814081408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743-1348-9103-98979830EA6D}"/>
                </c:ext>
              </c:extLst>
            </c:dLbl>
            <c:dLbl>
              <c:idx val="10"/>
              <c:layout>
                <c:manualLayout>
                  <c:x val="-1.7130181526513219E-16"/>
                  <c:y val="0.1452145214521452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43-1348-9103-98979830EA6D}"/>
                </c:ext>
              </c:extLst>
            </c:dLbl>
            <c:dLbl>
              <c:idx val="11"/>
              <c:layout>
                <c:manualLayout>
                  <c:x val="2.3359608294316351E-3"/>
                  <c:y val="0.1848184818481846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743-1348-9103-98979830EA6D}"/>
                </c:ext>
              </c:extLst>
            </c:dLbl>
            <c:dLbl>
              <c:idx val="12"/>
              <c:layout>
                <c:manualLayout>
                  <c:x val="-2.3359608294316351E-3"/>
                  <c:y val="0.1804180418041804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743-1348-9103-98979830EA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'Medicare Operating Profit'!$A$2:$A$14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'Medicare Operating Profit'!$C$2:$C$14</c:f>
              <c:numCache>
                <c:formatCode>0%</c:formatCode>
                <c:ptCount val="13"/>
                <c:pt idx="0">
                  <c:v>-0.13</c:v>
                </c:pt>
                <c:pt idx="1">
                  <c:v>-0.06</c:v>
                </c:pt>
                <c:pt idx="2">
                  <c:v>-0.05</c:v>
                </c:pt>
                <c:pt idx="3">
                  <c:v>-0.05</c:v>
                </c:pt>
                <c:pt idx="4">
                  <c:v>-0.11</c:v>
                </c:pt>
                <c:pt idx="5">
                  <c:v>-0.19</c:v>
                </c:pt>
                <c:pt idx="6">
                  <c:v>-0.21</c:v>
                </c:pt>
                <c:pt idx="7">
                  <c:v>-0.16</c:v>
                </c:pt>
                <c:pt idx="8">
                  <c:v>-0.1</c:v>
                </c:pt>
                <c:pt idx="9">
                  <c:v>-0.13</c:v>
                </c:pt>
                <c:pt idx="10">
                  <c:v>-0.13</c:v>
                </c:pt>
                <c:pt idx="11">
                  <c:v>-0.21</c:v>
                </c:pt>
                <c:pt idx="12">
                  <c:v>-0.22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743-1348-9103-98979830E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9613768"/>
        <c:axId val="629613112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'Medicare Operating Profit'!$A$1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 w="25400"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'Medicare Operating Profit'!$A$2:$A$14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  <c:pt idx="6">
                        <c:v>2017</c:v>
                      </c:pt>
                      <c:pt idx="7">
                        <c:v>2018</c:v>
                      </c:pt>
                      <c:pt idx="8">
                        <c:v>2019</c:v>
                      </c:pt>
                      <c:pt idx="9">
                        <c:v>2020</c:v>
                      </c:pt>
                      <c:pt idx="10">
                        <c:v>2021</c:v>
                      </c:pt>
                      <c:pt idx="11">
                        <c:v>2022</c:v>
                      </c:pt>
                      <c:pt idx="12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'Medicare Operating Profit'!$A$2:$A$13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  <c:pt idx="6">
                        <c:v>2017</c:v>
                      </c:pt>
                      <c:pt idx="7">
                        <c:v>2018</c:v>
                      </c:pt>
                      <c:pt idx="8">
                        <c:v>2019</c:v>
                      </c:pt>
                      <c:pt idx="9">
                        <c:v>2020</c:v>
                      </c:pt>
                      <c:pt idx="10">
                        <c:v>2021</c:v>
                      </c:pt>
                      <c:pt idx="11">
                        <c:v>2022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4743-1348-9103-98979830EA6D}"/>
                  </c:ext>
                </c:extLst>
              </c15:ser>
            </c15:filteredAreaSeries>
          </c:ext>
        </c:extLst>
      </c:areaChart>
      <c:lineChart>
        <c:grouping val="standard"/>
        <c:varyColors val="0"/>
        <c:ser>
          <c:idx val="3"/>
          <c:order val="3"/>
          <c:tx>
            <c:strRef>
              <c:f>'Medicare Operating Profit'!$D$1</c:f>
              <c:strCache>
                <c:ptCount val="1"/>
                <c:pt idx="0">
                  <c:v>Mission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'Medicare Operating Profit'!$D$2:$D$14</c:f>
              <c:numCache>
                <c:formatCode>0%</c:formatCode>
                <c:ptCount val="13"/>
                <c:pt idx="0">
                  <c:v>0.03</c:v>
                </c:pt>
                <c:pt idx="1">
                  <c:v>-0.05</c:v>
                </c:pt>
                <c:pt idx="2">
                  <c:v>-0.1</c:v>
                </c:pt>
                <c:pt idx="3">
                  <c:v>-0.02</c:v>
                </c:pt>
                <c:pt idx="4">
                  <c:v>-0.03</c:v>
                </c:pt>
                <c:pt idx="5">
                  <c:v>-0.05</c:v>
                </c:pt>
                <c:pt idx="6">
                  <c:v>-0.06</c:v>
                </c:pt>
                <c:pt idx="7">
                  <c:v>-0.03</c:v>
                </c:pt>
                <c:pt idx="8">
                  <c:v>-0.08</c:v>
                </c:pt>
                <c:pt idx="9">
                  <c:v>0.08</c:v>
                </c:pt>
                <c:pt idx="10">
                  <c:v>0.15</c:v>
                </c:pt>
                <c:pt idx="11">
                  <c:v>0.06</c:v>
                </c:pt>
                <c:pt idx="12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743-1348-9103-98979830EA6D}"/>
            </c:ext>
          </c:extLst>
        </c:ser>
        <c:ser>
          <c:idx val="4"/>
          <c:order val="4"/>
          <c:tx>
            <c:strRef>
              <c:f>'Medicare Operating Profit'!$E$1</c:f>
              <c:strCache>
                <c:ptCount val="1"/>
                <c:pt idx="0">
                  <c:v>Peer Hospital Average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val>
            <c:numRef>
              <c:f>'Medicare Operating Profit'!$E$2:$E$14</c:f>
              <c:numCache>
                <c:formatCode>0%</c:formatCode>
                <c:ptCount val="13"/>
                <c:pt idx="0">
                  <c:v>1.7999999999999999E-2</c:v>
                </c:pt>
                <c:pt idx="1">
                  <c:v>0.02</c:v>
                </c:pt>
                <c:pt idx="2">
                  <c:v>2.4E-2</c:v>
                </c:pt>
                <c:pt idx="3">
                  <c:v>0.02</c:v>
                </c:pt>
                <c:pt idx="4">
                  <c:v>1.2E-2</c:v>
                </c:pt>
                <c:pt idx="5">
                  <c:v>-1.2E-2</c:v>
                </c:pt>
                <c:pt idx="6">
                  <c:v>-1.4E-2</c:v>
                </c:pt>
                <c:pt idx="7">
                  <c:v>-1.6E-2</c:v>
                </c:pt>
                <c:pt idx="8">
                  <c:v>7.0000000000000001E-3</c:v>
                </c:pt>
                <c:pt idx="9">
                  <c:v>1E-3</c:v>
                </c:pt>
                <c:pt idx="10">
                  <c:v>1.7999999999999999E-2</c:v>
                </c:pt>
                <c:pt idx="11">
                  <c:v>-4.8000000000000001E-2</c:v>
                </c:pt>
                <c:pt idx="12">
                  <c:v>-0.06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743-1348-9103-98979830E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9613768"/>
        <c:axId val="629613112"/>
        <c:extLst>
          <c:ext xmlns:c15="http://schemas.microsoft.com/office/drawing/2012/chart" uri="{02D57815-91ED-43cb-92C2-25804820EDAC}">
            <c15:filteredLineSeries>
              <c15:ser>
                <c:idx val="5"/>
                <c:order val="5"/>
                <c:tx>
                  <c:v>Average</c:v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'Medicare Operating Profit'!$E$2:$E$13</c15:sqref>
                        </c15:formulaRef>
                      </c:ext>
                    </c:extLst>
                    <c:numCache>
                      <c:formatCode>0%</c:formatCode>
                      <c:ptCount val="12"/>
                      <c:pt idx="0">
                        <c:v>1.7999999999999999E-2</c:v>
                      </c:pt>
                      <c:pt idx="1">
                        <c:v>0.02</c:v>
                      </c:pt>
                      <c:pt idx="2">
                        <c:v>2.4E-2</c:v>
                      </c:pt>
                      <c:pt idx="3">
                        <c:v>0.02</c:v>
                      </c:pt>
                      <c:pt idx="4">
                        <c:v>1.2E-2</c:v>
                      </c:pt>
                      <c:pt idx="5">
                        <c:v>-1.2E-2</c:v>
                      </c:pt>
                      <c:pt idx="6">
                        <c:v>-1.4E-2</c:v>
                      </c:pt>
                      <c:pt idx="7">
                        <c:v>-1.6E-2</c:v>
                      </c:pt>
                      <c:pt idx="8">
                        <c:v>7.0000000000000001E-3</c:v>
                      </c:pt>
                      <c:pt idx="9">
                        <c:v>1E-3</c:v>
                      </c:pt>
                      <c:pt idx="10">
                        <c:v>1.7999999999999999E-2</c:v>
                      </c:pt>
                      <c:pt idx="11">
                        <c:v>-4.8000000000000001E-2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2-4743-1348-9103-98979830EA6D}"/>
                  </c:ext>
                </c:extLst>
              </c15:ser>
            </c15:filteredLineSeries>
          </c:ext>
        </c:extLst>
      </c:lineChart>
      <c:catAx>
        <c:axId val="629613768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low"/>
        <c:crossAx val="629613112"/>
        <c:crosses val="autoZero"/>
        <c:auto val="1"/>
        <c:lblAlgn val="ctr"/>
        <c:lblOffset val="100"/>
        <c:noMultiLvlLbl val="0"/>
      </c:catAx>
      <c:valAx>
        <c:axId val="629613112"/>
        <c:scaling>
          <c:orientation val="minMax"/>
          <c:max val="0.25"/>
          <c:min val="-0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613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Patient Experience “Star” Ratings for Mission Hospital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2116473201724581E-2"/>
          <c:y val="0.14220943091531946"/>
          <c:w val="0.9439010498398287"/>
          <c:h val="0.62218645003696804"/>
        </c:manualLayout>
      </c:layout>
      <c:lineChart>
        <c:grouping val="standard"/>
        <c:varyColors val="0"/>
        <c:ser>
          <c:idx val="0"/>
          <c:order val="0"/>
          <c:tx>
            <c:strRef>
              <c:f>'[CMS Star Patient ratings graph v1.xlsx]10 difference'!$B$2</c:f>
              <c:strCache>
                <c:ptCount val="1"/>
                <c:pt idx="0">
                  <c:v>Patients Would Recommend Hospital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'[CMS Star Patient ratings graph v1.xlsx]10 difference'!$A$3:$A$12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'[CMS Star Patient ratings graph v1.xlsx]10 difference'!$B$3:$B$12</c:f>
              <c:numCache>
                <c:formatCode>General</c:formatCode>
                <c:ptCount val="10"/>
                <c:pt idx="0">
                  <c:v>5.0999999999999996</c:v>
                </c:pt>
                <c:pt idx="1">
                  <c:v>4.0999999999999996</c:v>
                </c:pt>
                <c:pt idx="2">
                  <c:v>4.0999999999999996</c:v>
                </c:pt>
                <c:pt idx="3">
                  <c:v>3.1</c:v>
                </c:pt>
                <c:pt idx="4">
                  <c:v>4.0999999999999996</c:v>
                </c:pt>
                <c:pt idx="5">
                  <c:v>2.1</c:v>
                </c:pt>
                <c:pt idx="6">
                  <c:v>2.1</c:v>
                </c:pt>
                <c:pt idx="7">
                  <c:v>2.1</c:v>
                </c:pt>
                <c:pt idx="8">
                  <c:v>1.1000000000000001</c:v>
                </c:pt>
                <c:pt idx="9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9C-A14B-A130-8574C7DA8430}"/>
            </c:ext>
          </c:extLst>
        </c:ser>
        <c:ser>
          <c:idx val="1"/>
          <c:order val="1"/>
          <c:tx>
            <c:strRef>
              <c:f>'[CMS Star Patient ratings graph v1.xlsx]10 difference'!$C$2</c:f>
              <c:strCache>
                <c:ptCount val="1"/>
                <c:pt idx="0">
                  <c:v>Patients' Overall Rating of Hospital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'[CMS Star Patient ratings graph v1.xlsx]10 difference'!$A$3:$A$12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'[CMS Star Patient ratings graph v1.xlsx]10 difference'!$C$3:$C$12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9C-A14B-A130-8574C7DA8430}"/>
            </c:ext>
          </c:extLst>
        </c:ser>
        <c:ser>
          <c:idx val="2"/>
          <c:order val="2"/>
          <c:tx>
            <c:strRef>
              <c:f>'[CMS Star Patient ratings graph v1.xlsx]10 difference'!$D$2</c:f>
              <c:strCache>
                <c:ptCount val="1"/>
                <c:pt idx="0">
                  <c:v>Summary Rating for All Patient Experience Measures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'[CMS Star Patient ratings graph v1.xlsx]10 difference'!$A$3:$A$12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'[CMS Star Patient ratings graph v1.xlsx]10 difference'!$D$3:$D$12</c:f>
              <c:numCache>
                <c:formatCode>General</c:formatCode>
                <c:ptCount val="10"/>
                <c:pt idx="0">
                  <c:v>3.9</c:v>
                </c:pt>
                <c:pt idx="1">
                  <c:v>3.9</c:v>
                </c:pt>
                <c:pt idx="2">
                  <c:v>3.9</c:v>
                </c:pt>
                <c:pt idx="3">
                  <c:v>3.9</c:v>
                </c:pt>
                <c:pt idx="4">
                  <c:v>2.9</c:v>
                </c:pt>
                <c:pt idx="5">
                  <c:v>1.9</c:v>
                </c:pt>
                <c:pt idx="6">
                  <c:v>1.9</c:v>
                </c:pt>
                <c:pt idx="7">
                  <c:v>1.9</c:v>
                </c:pt>
                <c:pt idx="8">
                  <c:v>1.9</c:v>
                </c:pt>
                <c:pt idx="9">
                  <c:v>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9C-A14B-A130-8574C7DA8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134064"/>
        <c:axId val="460138000"/>
      </c:lineChart>
      <c:catAx>
        <c:axId val="46013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138000"/>
        <c:crosses val="autoZero"/>
        <c:auto val="1"/>
        <c:lblAlgn val="ctr"/>
        <c:lblOffset val="100"/>
        <c:noMultiLvlLbl val="0"/>
      </c:catAx>
      <c:valAx>
        <c:axId val="460138000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13406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232182515647084"/>
          <c:y val="0.84948387527947899"/>
          <c:w val="0.6088361633840863"/>
          <c:h val="0.12365294526282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0.68286</cdr:x>
      <cdr:y>0.14985</cdr:y>
    </cdr:from>
    <cdr:to>
      <cdr:x>0.76542</cdr:x>
      <cdr:y>0.20639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4022223" y="520973"/>
          <a:ext cx="486277" cy="196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>
              <a:solidFill>
                <a:srgbClr val="FF0000"/>
              </a:solidFill>
            </a:rPr>
            <a:t>HCA</a:t>
          </a:r>
        </a:p>
      </cdr:txBody>
    </cdr:sp>
  </cdr:relSizeAnchor>
  <cdr:relSizeAnchor xmlns:cdr="http://schemas.openxmlformats.org/drawingml/2006/chartDrawing">
    <cdr:from>
      <cdr:x>0.71904</cdr:x>
      <cdr:y>0.20705</cdr:y>
    </cdr:from>
    <cdr:to>
      <cdr:x>0.71904</cdr:x>
      <cdr:y>0.84249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84B185DF-44BF-1EF2-02E5-98CD6D5FD453}"/>
            </a:ext>
          </a:extLst>
        </cdr:cNvPr>
        <cdr:cNvCxnSpPr/>
      </cdr:nvCxnSpPr>
      <cdr:spPr>
        <a:xfrm xmlns:a="http://schemas.openxmlformats.org/drawingml/2006/main">
          <a:off x="4235325" y="719833"/>
          <a:ext cx="0" cy="2209202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chemeClr val="bg2">
              <a:lumMod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0.75248</cdr:x>
      <cdr:y>0.2483</cdr:y>
    </cdr:from>
    <cdr:to>
      <cdr:x>0.84239</cdr:x>
      <cdr:y>0.30722</cdr:y>
    </cdr:to>
    <cdr:sp macro="" textlink="">
      <cdr:nvSpPr>
        <cdr:cNvPr id="5" name="Text Box 1"/>
        <cdr:cNvSpPr txBox="1"/>
      </cdr:nvSpPr>
      <cdr:spPr>
        <a:xfrm xmlns:a="http://schemas.openxmlformats.org/drawingml/2006/main">
          <a:off x="4432328" y="863250"/>
          <a:ext cx="529560" cy="204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0" dirty="0">
              <a:solidFill>
                <a:sysClr val="windowText" lastClr="000000"/>
              </a:solidFill>
            </a:rPr>
            <a:t>$</a:t>
          </a:r>
          <a:r>
            <a:rPr lang="en-US" sz="1400" b="0" dirty="0">
              <a:solidFill>
                <a:sysClr val="windowText" lastClr="000000"/>
              </a:solidFill>
            </a:rPr>
            <a:t>221M</a:t>
          </a:r>
        </a:p>
      </cdr:txBody>
    </cdr:sp>
  </cdr:relSizeAnchor>
  <cdr:relSizeAnchor xmlns:cdr="http://schemas.openxmlformats.org/drawingml/2006/chartDrawing">
    <cdr:from>
      <cdr:x>0.79064</cdr:x>
      <cdr:y>0.16611</cdr:y>
    </cdr:from>
    <cdr:to>
      <cdr:x>0.88055</cdr:x>
      <cdr:y>0.22503</cdr:y>
    </cdr:to>
    <cdr:sp macro="" textlink="">
      <cdr:nvSpPr>
        <cdr:cNvPr id="6" name="Text Box 1"/>
        <cdr:cNvSpPr txBox="1"/>
      </cdr:nvSpPr>
      <cdr:spPr>
        <a:xfrm xmlns:a="http://schemas.openxmlformats.org/drawingml/2006/main">
          <a:off x="4657101" y="577517"/>
          <a:ext cx="529561" cy="2048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0" dirty="0">
              <a:solidFill>
                <a:sysClr val="windowText" lastClr="000000"/>
              </a:solidFill>
            </a:rPr>
            <a:t>$</a:t>
          </a:r>
          <a:r>
            <a:rPr lang="en-US" sz="1400" b="0" dirty="0">
              <a:solidFill>
                <a:sysClr val="windowText" lastClr="000000"/>
              </a:solidFill>
            </a:rPr>
            <a:t>273M</a:t>
          </a:r>
        </a:p>
      </cdr:txBody>
    </cdr:sp>
  </cdr:relSizeAnchor>
  <cdr:relSizeAnchor xmlns:cdr="http://schemas.openxmlformats.org/drawingml/2006/chartDrawing">
    <cdr:from>
      <cdr:x>0.8434</cdr:x>
      <cdr:y>0.44839</cdr:y>
    </cdr:from>
    <cdr:to>
      <cdr:x>0.92111</cdr:x>
      <cdr:y>0.5073</cdr:y>
    </cdr:to>
    <cdr:sp macro="" textlink="">
      <cdr:nvSpPr>
        <cdr:cNvPr id="7" name="Text Box 1"/>
        <cdr:cNvSpPr txBox="1"/>
      </cdr:nvSpPr>
      <cdr:spPr>
        <a:xfrm xmlns:a="http://schemas.openxmlformats.org/drawingml/2006/main">
          <a:off x="8854061" y="2491602"/>
          <a:ext cx="815801" cy="3273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0" dirty="0">
              <a:solidFill>
                <a:sysClr val="windowText" lastClr="000000"/>
              </a:solidFill>
            </a:rPr>
            <a:t>$</a:t>
          </a:r>
          <a:r>
            <a:rPr lang="en-US" sz="1400" b="0" dirty="0">
              <a:solidFill>
                <a:sysClr val="windowText" lastClr="000000"/>
              </a:solidFill>
            </a:rPr>
            <a:t>96M</a:t>
          </a:r>
        </a:p>
      </cdr:txBody>
    </cdr:sp>
  </cdr:relSizeAnchor>
  <cdr:relSizeAnchor xmlns:cdr="http://schemas.openxmlformats.org/drawingml/2006/chartDrawing">
    <cdr:from>
      <cdr:x>0.85837</cdr:x>
      <cdr:y>0.35431</cdr:y>
    </cdr:from>
    <cdr:to>
      <cdr:x>0.94829</cdr:x>
      <cdr:y>0.41323</cdr:y>
    </cdr:to>
    <cdr:sp macro="" textlink="">
      <cdr:nvSpPr>
        <cdr:cNvPr id="8" name="Text Box 1"/>
        <cdr:cNvSpPr txBox="1"/>
      </cdr:nvSpPr>
      <cdr:spPr>
        <a:xfrm xmlns:a="http://schemas.openxmlformats.org/drawingml/2006/main">
          <a:off x="9011168" y="1968793"/>
          <a:ext cx="943982" cy="327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0" dirty="0">
              <a:solidFill>
                <a:sysClr val="windowText" lastClr="000000"/>
              </a:solidFill>
            </a:rPr>
            <a:t>$</a:t>
          </a:r>
          <a:r>
            <a:rPr lang="en-US" sz="1400" b="0" dirty="0">
              <a:solidFill>
                <a:sysClr val="windowText" lastClr="000000"/>
              </a:solidFill>
            </a:rPr>
            <a:t>156M</a:t>
          </a:r>
        </a:p>
      </cdr:txBody>
    </cdr:sp>
  </cdr:relSizeAnchor>
  <cdr:relSizeAnchor xmlns:cdr="http://schemas.openxmlformats.org/drawingml/2006/chartDrawing">
    <cdr:from>
      <cdr:x>0.89611</cdr:x>
      <cdr:y>0.32455</cdr:y>
    </cdr:from>
    <cdr:to>
      <cdr:x>0.98603</cdr:x>
      <cdr:y>0.38347</cdr:y>
    </cdr:to>
    <cdr:sp macro="" textlink="">
      <cdr:nvSpPr>
        <cdr:cNvPr id="9" name="Text Box 1"/>
        <cdr:cNvSpPr txBox="1"/>
      </cdr:nvSpPr>
      <cdr:spPr>
        <a:xfrm xmlns:a="http://schemas.openxmlformats.org/drawingml/2006/main">
          <a:off x="9407361" y="1803416"/>
          <a:ext cx="943981" cy="327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0" dirty="0">
              <a:solidFill>
                <a:sysClr val="windowText" lastClr="000000"/>
              </a:solidFill>
            </a:rPr>
            <a:t>$</a:t>
          </a:r>
          <a:r>
            <a:rPr lang="en-US" sz="1400" b="0" dirty="0">
              <a:solidFill>
                <a:sysClr val="windowText" lastClr="000000"/>
              </a:solidFill>
            </a:rPr>
            <a:t>167M</a:t>
          </a:r>
        </a:p>
      </cdr:txBody>
    </cdr:sp>
  </cdr:relSizeAnchor>
  <cdr:relSizeAnchor xmlns:cdr="http://schemas.openxmlformats.org/drawingml/2006/chartDrawing">
    <cdr:from>
      <cdr:x>0.91009</cdr:x>
      <cdr:y>0.25707</cdr:y>
    </cdr:from>
    <cdr:to>
      <cdr:x>1</cdr:x>
      <cdr:y>0.31599</cdr:y>
    </cdr:to>
    <cdr:sp macro="" textlink="">
      <cdr:nvSpPr>
        <cdr:cNvPr id="10" name="Text Box 1"/>
        <cdr:cNvSpPr txBox="1"/>
      </cdr:nvSpPr>
      <cdr:spPr>
        <a:xfrm xmlns:a="http://schemas.openxmlformats.org/drawingml/2006/main">
          <a:off x="5360642" y="893727"/>
          <a:ext cx="529618" cy="2048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0" dirty="0">
              <a:solidFill>
                <a:sysClr val="windowText" lastClr="000000"/>
              </a:solidFill>
            </a:rPr>
            <a:t>$</a:t>
          </a:r>
          <a:r>
            <a:rPr lang="en-US" sz="1400" b="0" dirty="0">
              <a:solidFill>
                <a:sysClr val="windowText" lastClr="000000"/>
              </a:solidFill>
            </a:rPr>
            <a:t>218M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0.66354</cdr:x>
      <cdr:y>0.25879</cdr:y>
    </cdr:from>
    <cdr:to>
      <cdr:x>0.66354</cdr:x>
      <cdr:y>0.70288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E88F5917-88E6-7884-FDC7-58B63759CC58}"/>
            </a:ext>
          </a:extLst>
        </cdr:cNvPr>
        <cdr:cNvCxnSpPr/>
      </cdr:nvCxnSpPr>
      <cdr:spPr>
        <a:xfrm xmlns:a="http://schemas.openxmlformats.org/drawingml/2006/main">
          <a:off x="6438196" y="1371600"/>
          <a:ext cx="0" cy="2353734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chemeClr val="bg2">
              <a:lumMod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0.63817</cdr:x>
      <cdr:y>0.17809</cdr:y>
    </cdr:from>
    <cdr:to>
      <cdr:x>0.71074</cdr:x>
      <cdr:y>0.24828</cdr:y>
    </cdr:to>
    <cdr:sp macro="" textlink="">
      <cdr:nvSpPr>
        <cdr:cNvPr id="3" name="Text Box 1"/>
        <cdr:cNvSpPr txBox="1"/>
      </cdr:nvSpPr>
      <cdr:spPr>
        <a:xfrm xmlns:a="http://schemas.openxmlformats.org/drawingml/2006/main">
          <a:off x="6192041" y="943885"/>
          <a:ext cx="704132" cy="372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>
              <a:solidFill>
                <a:srgbClr val="FF0000"/>
              </a:solidFill>
            </a:rPr>
            <a:t>HCA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0.56502</cdr:x>
      <cdr:y>0.39002</cdr:y>
    </cdr:from>
    <cdr:to>
      <cdr:x>0.67335</cdr:x>
      <cdr:y>0.47897</cdr:y>
    </cdr:to>
    <cdr:sp macro="" textlink="">
      <cdr:nvSpPr>
        <cdr:cNvPr id="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46333" y="1093685"/>
          <a:ext cx="622407" cy="24943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bg1"/>
          </a:solidFill>
          <a:headEnd/>
          <a:tailEnd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vert="horz" wrap="square" lIns="91440" tIns="45720" rIns="91440" bIns="45720" anchor="t" anchorCtr="0">
          <a:noAutofit/>
        </a:bodyPr>
        <a:lstStyle xmlns:a="http://schemas.openxmlformats.org/drawingml/2006/main"/>
        <a:p xmlns:a="http://schemas.openxmlformats.org/drawingml/2006/main">
          <a:pPr marL="0" marR="0">
            <a:lnSpc>
              <a:spcPct val="107000"/>
            </a:lnSpc>
            <a:spcBef>
              <a:spcPts val="0"/>
            </a:spcBef>
            <a:spcAft>
              <a:spcPts val="800"/>
            </a:spcAft>
          </a:pPr>
          <a:r>
            <a: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rPr>
            <a:t>HCA</a:t>
          </a:r>
        </a:p>
      </cdr:txBody>
    </cdr:sp>
  </cdr:relSizeAnchor>
  <cdr:relSizeAnchor xmlns:cdr="http://schemas.openxmlformats.org/drawingml/2006/chartDrawing">
    <cdr:from>
      <cdr:x>0.62946</cdr:x>
      <cdr:y>0.40843</cdr:y>
    </cdr:from>
    <cdr:to>
      <cdr:x>0.76514</cdr:x>
      <cdr:y>0.42981</cdr:y>
    </cdr:to>
    <cdr:sp macro="" textlink="">
      <cdr:nvSpPr>
        <cdr:cNvPr id="3" name="Right Arrow 2"/>
        <cdr:cNvSpPr/>
      </cdr:nvSpPr>
      <cdr:spPr>
        <a:xfrm xmlns:a="http://schemas.openxmlformats.org/drawingml/2006/main">
          <a:off x="6725731" y="2510515"/>
          <a:ext cx="1449732" cy="131419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0.55128</cdr:x>
      <cdr:y>0.31192</cdr:y>
    </cdr:from>
    <cdr:to>
      <cdr:x>0.55235</cdr:x>
      <cdr:y>0.73769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45BD8722-AAD3-9E63-3554-300597F7A309}"/>
            </a:ext>
          </a:extLst>
        </cdr:cNvPr>
        <cdr:cNvCxnSpPr/>
      </cdr:nvCxnSpPr>
      <cdr:spPr>
        <a:xfrm xmlns:a="http://schemas.openxmlformats.org/drawingml/2006/main" flipH="1" flipV="1">
          <a:off x="3276600" y="1042035"/>
          <a:ext cx="6350" cy="1422400"/>
        </a:xfrm>
        <a:prstGeom xmlns:a="http://schemas.openxmlformats.org/drawingml/2006/main" prst="line">
          <a:avLst/>
        </a:prstGeom>
        <a:ln xmlns:a="http://schemas.openxmlformats.org/drawingml/2006/main" w="19050" cmpd="sng">
          <a:solidFill>
            <a:schemeClr val="tx1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C8752-5304-DD33-2D0D-905FD4319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AC2AFF-633C-C713-C016-953884DFC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F5626-562E-81E5-B04F-AE7A34E7C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76206-F797-FDFE-E024-640F38E4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E5D3C-BAC9-E0C9-708D-BAD842C72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9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DE71-A12C-9927-8D50-DFF8826D6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BEA4EF-A190-CDA5-63DE-899FC4FC2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041DE-9D7D-FFB1-BBF1-0AC394788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BCB7D-65A1-B2F7-FC11-34F5FC238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3228B-1D8D-A372-512D-322C62C38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5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04625C-BF7B-2912-B3FF-C312C3B3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584BD3-FE1A-CD25-EF70-0A25A67B4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5C633-077B-9239-5369-25F5B43F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30F84-70D1-955F-8091-379B41A2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9CD8A-98FC-66D4-F905-3C945E441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7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555F7-68F6-CB97-7F76-2C4BE901E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C22BB-D675-1C6D-9A6E-DD9676925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D7A15-64C1-F152-00CB-ED3FC47E1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F069B-B4E3-664A-4581-709849E02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0D75B-34EF-316F-C662-A9342D7E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9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544EC-2D14-0F9E-8B70-FAAE6A176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8F0C3-7101-8370-C4B6-EB2514C2F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AAF93-CC9D-9C9C-7F88-DA012FF19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3B3E7-6E0A-51A8-CBB1-4381B20B5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D9886-4791-DB20-7339-4E460CF3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5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906B-9FC5-6717-80BF-C36056E52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0A540-3764-9A61-1B89-690F7953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CD9716-1A70-F2B5-1CB2-D4B62C83A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DA0CB-51E3-C939-98E7-8D58D4A08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DE8FD-68BB-679A-262C-C5E0BF6E3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7A749-E915-416C-CD17-3FBB3016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8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F3673-94DC-51DF-9BA0-CBB9519DA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FDC12-3FF3-8588-53FC-FAE6A39A0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17BE8-0CAB-3C62-AE85-772B0C1C7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23E31-CA1D-56D8-0968-78BE312500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EC37E-1202-566A-50D1-DA67EA3468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5C09B3-874B-97E6-4B3C-8DBA0CD8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359F47-3F0C-923B-8276-C3B49F72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63CFAF-4FD0-E768-31DD-690C44F58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4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5465A-2EFE-810D-3F2D-DE2B8F0FB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CBB143-47E9-AE6D-E58E-A205B880F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E4A8D-6805-6B71-88FD-43B0A8709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9AFD7-EC1E-287A-3E6F-85A60BF13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7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93B7F-4DDC-C071-62C8-700241F96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E375A-4CBE-23B4-B9BF-39BA6E662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DF447-AB63-3AF1-66D0-BEAAD0943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0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E57DE-3683-76A1-8DDB-F1BA90220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175F4-0151-DFAF-E9C5-39FFAA344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B462C-6BDF-20FE-29CB-A99719051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9ABC2-FCF5-0F3E-5385-E309131B0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723E6-01F0-BF4E-79D4-61E41CDC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2C767-08F1-3A7F-0686-542EC45BD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7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AC6E2-E568-8F44-374B-F4B01555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B5D1FC-1B19-7296-54FA-9CA765A49B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DB966F-7F9A-EA20-57F5-87753F146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8F570-7746-CF59-7AB2-58F0DF1F5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393DA-D84D-327A-2D95-00FBF3B9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8BD5D7-3577-45F7-C6AF-C91A5E2A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6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8089B-CCD1-751E-EA39-68948F970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A542D-6C38-9F8D-AE19-9E48073E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40E30-3D4A-0894-5138-2466E9876F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02AD9-90C7-2544-A3D2-C9D7416A1152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0B4DB-855A-6919-7114-8FC4456FC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FC29A-D71B-BBF9-F51D-8B05AB9E7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AB60BE-3C10-FA4A-A68B-D44FD477E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0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6A164-56AE-E300-7294-B7FD8D6B33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LESSONS LEARNED FROM HCA’S PURCHASE OF MISSION HOSPITAL IN ASHEVILLE NC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5F9CCF-ABDE-489C-BEE0-DC0F7DB0FA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A. Hall</a:t>
            </a:r>
          </a:p>
          <a:p>
            <a:r>
              <a:rPr lang="en-US" dirty="0"/>
              <a:t>Wake Forest Univ.</a:t>
            </a:r>
          </a:p>
          <a:p>
            <a:r>
              <a:rPr lang="en-US" dirty="0"/>
              <a:t>Funded by the Arnold Foundation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The Source on HealthCare Price and Competition Logo">
            <a:extLst>
              <a:ext uri="{FF2B5EF4-FFF2-40B4-BE49-F238E27FC236}">
                <a16:creationId xmlns:a16="http://schemas.microsoft.com/office/drawing/2014/main" id="{04534356-AE41-E4D4-47E5-4467C99E3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145" y="5257800"/>
            <a:ext cx="8299451" cy="103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01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5FD917-E3EF-A8B3-6B45-99D134CA1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07" y="685799"/>
            <a:ext cx="11480699" cy="530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2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/>
          <p:nvPr/>
        </p:nvGraphicFramePr>
        <p:xfrm>
          <a:off x="592667" y="338667"/>
          <a:ext cx="10684933" cy="614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3574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71C3C-C864-0D48-E7BA-0C9D3F6B7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HCA’s Roof Caving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DC08D-87EE-D388-6963-B71181ED0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Suit by Attorney General</a:t>
            </a:r>
          </a:p>
          <a:p>
            <a:r>
              <a:rPr lang="en-US" dirty="0"/>
              <a:t>“Immediate Jeopardy” under Medicare</a:t>
            </a:r>
          </a:p>
          <a:p>
            <a:r>
              <a:rPr lang="en-US" dirty="0"/>
              <a:t>Suits by several municipalities</a:t>
            </a:r>
          </a:p>
          <a:p>
            <a:r>
              <a:rPr lang="en-US" dirty="0"/>
              <a:t>Several large private lawsuits</a:t>
            </a:r>
          </a:p>
        </p:txBody>
      </p:sp>
    </p:spTree>
    <p:extLst>
      <p:ext uri="{BB962C8B-B14F-4D97-AF65-F5344CB8AC3E}">
        <p14:creationId xmlns:p14="http://schemas.microsoft.com/office/powerpoint/2010/main" val="92098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B2A88-3F59-DABE-DF2C-213E66136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20D0E-8CC1-FBA1-748C-6B6A4E0E6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for Due Diligence by the Board</a:t>
            </a:r>
          </a:p>
          <a:p>
            <a:r>
              <a:rPr lang="en-US" dirty="0"/>
              <a:t>State Legislature Easily Led Astray</a:t>
            </a:r>
          </a:p>
          <a:p>
            <a:r>
              <a:rPr lang="en-US" dirty="0"/>
              <a:t>Limits on Attorney General review authority</a:t>
            </a:r>
          </a:p>
          <a:p>
            <a:r>
              <a:rPr lang="en-US" dirty="0"/>
              <a:t>Inherent Difficulty Disciplining Cost-Cutting</a:t>
            </a:r>
          </a:p>
          <a:p>
            <a:r>
              <a:rPr lang="en-US" dirty="0"/>
              <a:t>Can CON become more pro-competitive?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8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4C011-725D-2174-BE2A-A7939BD3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F18E7-9211-D83E-9E70-F9F8092C2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A1ECA-F3AA-6377-7265-B51E7985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Photo shows HCA Mission's campus from a distance, surrounded by mountains and trees">
            <a:extLst>
              <a:ext uri="{FF2B5EF4-FFF2-40B4-BE49-F238E27FC236}">
                <a16:creationId xmlns:a16="http://schemas.microsoft.com/office/drawing/2014/main" id="{8EAB4535-2E7C-DFA5-D7F4-ACB5ADE0B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325"/>
            <a:ext cx="12192000" cy="597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20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D4AEE-54AC-EE43-0E98-467A43CAF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362011B-3825-11CD-2606-5BC8C70F5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121062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45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663B89-DB65-8BEC-3FB1-B23962F5CA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-403036"/>
            <a:ext cx="10412361" cy="13474822"/>
          </a:xfrm>
        </p:spPr>
      </p:pic>
    </p:spTree>
    <p:extLst>
      <p:ext uri="{BB962C8B-B14F-4D97-AF65-F5344CB8AC3E}">
        <p14:creationId xmlns:p14="http://schemas.microsoft.com/office/powerpoint/2010/main" val="402083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A14BC-C248-B7FB-4C5B-754949DF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Scripps Health Named Top 15 Health Systems in Nation 2016">
            <a:extLst>
              <a:ext uri="{FF2B5EF4-FFF2-40B4-BE49-F238E27FC236}">
                <a16:creationId xmlns:a16="http://schemas.microsoft.com/office/drawing/2014/main" id="{EFFD772F-6835-6D8A-DC96-81C86C78F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47750"/>
            <a:ext cx="7620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7C735-5815-612D-404C-95D1CAD3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Beloved Mission Crumbled Rapidly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D66D2-3FDD-1EB8-D348-C4F7BE914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Sept. 2016 	Repeal of COPA</a:t>
            </a:r>
          </a:p>
          <a:p>
            <a:r>
              <a:rPr lang="en-US" dirty="0"/>
              <a:t>July 2017	 	Failed Blue Cross Negotiation</a:t>
            </a:r>
          </a:p>
          <a:p>
            <a:r>
              <a:rPr lang="en-US" dirty="0"/>
              <a:t>March 2018 	Sale to HCA authorized</a:t>
            </a:r>
          </a:p>
        </p:txBody>
      </p:sp>
    </p:spTree>
    <p:extLst>
      <p:ext uri="{BB962C8B-B14F-4D97-AF65-F5344CB8AC3E}">
        <p14:creationId xmlns:p14="http://schemas.microsoft.com/office/powerpoint/2010/main" val="138056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243A238-6F25-D83D-FFA5-F863EDE4E9EF}"/>
              </a:ext>
            </a:extLst>
          </p:cNvPr>
          <p:cNvGraphicFramePr/>
          <p:nvPr/>
        </p:nvGraphicFramePr>
        <p:xfrm>
          <a:off x="703385" y="773724"/>
          <a:ext cx="10498015" cy="5556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674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5BFD61A-D1C9-3EE8-F132-DE3A1014A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53" y="585787"/>
            <a:ext cx="11758676" cy="567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2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100-000002000000}"/>
              </a:ext>
            </a:extLst>
          </p:cNvPr>
          <p:cNvGraphicFramePr/>
          <p:nvPr/>
        </p:nvGraphicFramePr>
        <p:xfrm>
          <a:off x="694267" y="778933"/>
          <a:ext cx="9702800" cy="5300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1901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152</Words>
  <Application>Microsoft Macintosh PowerPoint</Application>
  <PresentationFormat>Widescreen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Office Theme</vt:lpstr>
      <vt:lpstr>LESSONS LEARNED FROM HCA’S PURCHASE OF MISSION HOSPITAL IN ASHEVILLE NC</vt:lpstr>
      <vt:lpstr>PowerPoint Presentation</vt:lpstr>
      <vt:lpstr>PowerPoint Presentation</vt:lpstr>
      <vt:lpstr>PowerPoint Presentation</vt:lpstr>
      <vt:lpstr>PowerPoint Presentation</vt:lpstr>
      <vt:lpstr>Beloved Mission Crumbled Rapidly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HCA’s Roof Caving In</vt:lpstr>
      <vt:lpstr>Lessons Learned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Hall</dc:creator>
  <cp:lastModifiedBy>Hall, Mark</cp:lastModifiedBy>
  <cp:revision>6</cp:revision>
  <dcterms:created xsi:type="dcterms:W3CDTF">2024-05-31T23:12:44Z</dcterms:created>
  <dcterms:modified xsi:type="dcterms:W3CDTF">2025-05-29T15:46:36Z</dcterms:modified>
</cp:coreProperties>
</file>