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handoutMasterIdLst>
    <p:handoutMasterId r:id="rId24"/>
  </p:handoutMasterIdLst>
  <p:sldIdLst>
    <p:sldId id="272" r:id="rId2"/>
    <p:sldId id="303" r:id="rId3"/>
    <p:sldId id="304" r:id="rId4"/>
    <p:sldId id="313" r:id="rId5"/>
    <p:sldId id="322" r:id="rId6"/>
    <p:sldId id="324" r:id="rId7"/>
    <p:sldId id="315" r:id="rId8"/>
    <p:sldId id="316" r:id="rId9"/>
    <p:sldId id="317" r:id="rId10"/>
    <p:sldId id="285" r:id="rId11"/>
    <p:sldId id="323" r:id="rId12"/>
    <p:sldId id="318" r:id="rId13"/>
    <p:sldId id="290" r:id="rId14"/>
    <p:sldId id="319" r:id="rId15"/>
    <p:sldId id="293" r:id="rId16"/>
    <p:sldId id="320" r:id="rId17"/>
    <p:sldId id="288" r:id="rId18"/>
    <p:sldId id="321" r:id="rId19"/>
    <p:sldId id="286" r:id="rId20"/>
    <p:sldId id="302" r:id="rId21"/>
    <p:sldId id="325" r:id="rId22"/>
  </p:sldIdLst>
  <p:sldSz cx="12192000" cy="6858000"/>
  <p:notesSz cx="6797675" cy="9926638"/>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oko Akimoto" initials="NA" lastIdx="1" clrIdx="0">
    <p:extLst>
      <p:ext uri="{19B8F6BF-5375-455C-9EA6-DF929625EA0E}">
        <p15:presenceInfo xmlns:p15="http://schemas.microsoft.com/office/powerpoint/2012/main" userId="6dec76d7a502df2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5820" autoAdjust="0"/>
  </p:normalViewPr>
  <p:slideViewPr>
    <p:cSldViewPr snapToGrid="0">
      <p:cViewPr varScale="1">
        <p:scale>
          <a:sx n="98" d="100"/>
          <a:sy n="98" d="100"/>
        </p:scale>
        <p:origin x="115" y="8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108" tIns="46054" rIns="92108" bIns="46054"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50442" y="0"/>
            <a:ext cx="2945660" cy="498056"/>
          </a:xfrm>
          <a:prstGeom prst="rect">
            <a:avLst/>
          </a:prstGeom>
        </p:spPr>
        <p:txBody>
          <a:bodyPr vert="horz" lIns="92108" tIns="46054" rIns="92108" bIns="46054" rtlCol="0"/>
          <a:lstStyle>
            <a:lvl1pPr algn="r">
              <a:defRPr sz="1200"/>
            </a:lvl1pPr>
          </a:lstStyle>
          <a:p>
            <a:fld id="{C94DA88A-700E-4959-AD05-3C421866BDC6}" type="datetime4">
              <a:rPr kumimoji="1" lang="ja-JP" altLang="en-US" smtClean="0">
                <a:latin typeface="Meiryo UI" panose="020B0604030504040204" pitchFamily="50" charset="-128"/>
                <a:ea typeface="Meiryo UI" panose="020B0604030504040204" pitchFamily="50" charset="-128"/>
              </a:rPr>
              <a:t>2025年5月30日</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428584"/>
            <a:ext cx="2945660" cy="498055"/>
          </a:xfrm>
          <a:prstGeom prst="rect">
            <a:avLst/>
          </a:prstGeom>
        </p:spPr>
        <p:txBody>
          <a:bodyPr vert="horz" lIns="92108" tIns="46054" rIns="92108" bIns="46054"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50442" y="9428584"/>
            <a:ext cx="2945660" cy="498055"/>
          </a:xfrm>
          <a:prstGeom prst="rect">
            <a:avLst/>
          </a:prstGeom>
        </p:spPr>
        <p:txBody>
          <a:bodyPr vert="horz" lIns="92108" tIns="46054" rIns="92108" bIns="46054" rtlCol="0" anchor="b"/>
          <a:lstStyle>
            <a:lvl1pPr algn="r">
              <a:defRPr sz="1200"/>
            </a:lvl1pPr>
          </a:lstStyle>
          <a:p>
            <a:fld id="{FA09A4F4-89FA-4551-A9F4-ECDBD52C06D6}" type="slidenum">
              <a:rPr kumimoji="1" lang="en-US" altLang="ja-JP"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810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108" tIns="46054" rIns="92108" bIns="46054" rtlCol="0"/>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0442" y="0"/>
            <a:ext cx="2945660" cy="498056"/>
          </a:xfrm>
          <a:prstGeom prst="rect">
            <a:avLst/>
          </a:prstGeom>
        </p:spPr>
        <p:txBody>
          <a:bodyPr vert="horz" lIns="92108" tIns="46054" rIns="92108" bIns="46054" rtlCol="0"/>
          <a:lstStyle>
            <a:lvl1pPr algn="r">
              <a:defRPr sz="1200">
                <a:latin typeface="Meiryo UI" panose="020B0604030504040204" pitchFamily="50" charset="-128"/>
                <a:ea typeface="Meiryo UI" panose="020B0604030504040204" pitchFamily="50" charset="-128"/>
              </a:defRPr>
            </a:lvl1pPr>
          </a:lstStyle>
          <a:p>
            <a:fld id="{EECA54F6-A409-4052-BA8C-D33E3AF8AD29}" type="datetime4">
              <a:rPr lang="ja-JP" altLang="en-US" smtClean="0"/>
              <a:pPr/>
              <a:t>2025年5月30日</a:t>
            </a:fld>
            <a:endParaRPr lang="ja-JP" altLang="en-US" dirty="0"/>
          </a:p>
        </p:txBody>
      </p:sp>
      <p:sp>
        <p:nvSpPr>
          <p:cNvPr id="4" name="スライド イメージ プレースホルダー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2108" tIns="46054" rIns="92108" bIns="46054" rtlCol="0" anchor="ctr"/>
          <a:lstStyle/>
          <a:p>
            <a:pPr rtl="0"/>
            <a:endParaRPr lang="ja-JP" altLang="en-US" noProof="0" dirty="0"/>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2108" tIns="46054" rIns="92108" bIns="46054"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2108" tIns="46054" rIns="92108" bIns="46054" rtlCol="0" anchor="b"/>
          <a:lstStyle>
            <a:lvl1pPr algn="l">
              <a:defRPr sz="1200">
                <a:latin typeface="Meiryo UI" panose="020B0604030504040204" pitchFamily="50" charset="-128"/>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0442" y="9428584"/>
            <a:ext cx="2945660" cy="498055"/>
          </a:xfrm>
          <a:prstGeom prst="rect">
            <a:avLst/>
          </a:prstGeom>
        </p:spPr>
        <p:txBody>
          <a:bodyPr vert="horz" lIns="92108" tIns="46054" rIns="92108" bIns="46054" rtlCol="0" anchor="b"/>
          <a:lstStyle>
            <a:lvl1pPr algn="r">
              <a:defRPr sz="1200">
                <a:latin typeface="Meiryo UI" panose="020B0604030504040204" pitchFamily="50" charset="-128"/>
                <a:ea typeface="Meiryo UI" panose="020B0604030504040204" pitchFamily="50" charset="-128"/>
              </a:defRPr>
            </a:lvl1pPr>
          </a:lstStyle>
          <a:p>
            <a:fld id="{893B0CF2-7F87-4E02-A248-870047730F99}" type="slidenum">
              <a:rPr lang="en-US" altLang="ja-JP" smtClean="0"/>
              <a:pPr/>
              <a:t>‹#›</a:t>
            </a:fld>
            <a:endParaRPr lang="ja-JP" altLang="en-US"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rtlCol="0"/>
          <a:lstStyle/>
          <a:p>
            <a:pPr rtl="0"/>
            <a:fld id="{893B0CF2-7F87-4E02-A248-870047730F99}" type="slidenum">
              <a:rPr lang="en-US" altLang="ja-JP" smtClean="0">
                <a:latin typeface="Meiryo UI" panose="020B0604030504040204" pitchFamily="50" charset="-128"/>
                <a:ea typeface="Meiryo UI" panose="020B0604030504040204" pitchFamily="50" charset="-128"/>
              </a:rPr>
              <a:t>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51338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Principles of public health law (Lawrence O. Gostin)</a:t>
            </a:r>
          </a:p>
          <a:p>
            <a:r>
              <a:rPr kumimoji="1" lang="en-US" altLang="ja-JP" dirty="0">
                <a:latin typeface="Meiryo UI" panose="020B0604030504040204" pitchFamily="50" charset="-128"/>
                <a:ea typeface="Meiryo UI" panose="020B0604030504040204" pitchFamily="50" charset="-128"/>
              </a:rPr>
              <a:t>Government power and duty</a:t>
            </a:r>
          </a:p>
          <a:p>
            <a:r>
              <a:rPr kumimoji="1" lang="en-US" altLang="ja-JP" dirty="0">
                <a:latin typeface="Meiryo UI" panose="020B0604030504040204" pitchFamily="50" charset="-128"/>
                <a:ea typeface="Meiryo UI" panose="020B0604030504040204" pitchFamily="50" charset="-128"/>
              </a:rPr>
              <a:t>Population focus </a:t>
            </a:r>
          </a:p>
          <a:p>
            <a:r>
              <a:rPr kumimoji="1" lang="en-US" altLang="ja-JP" dirty="0">
                <a:latin typeface="Meiryo UI" panose="020B0604030504040204" pitchFamily="50" charset="-128"/>
                <a:ea typeface="Meiryo UI" panose="020B0604030504040204" pitchFamily="50" charset="-128"/>
              </a:rPr>
              <a:t>Communities and civic participation</a:t>
            </a:r>
          </a:p>
          <a:p>
            <a:r>
              <a:rPr kumimoji="1" lang="en-US" altLang="ja-JP" dirty="0">
                <a:latin typeface="Meiryo UI" panose="020B0604030504040204" pitchFamily="50" charset="-128"/>
                <a:ea typeface="Meiryo UI" panose="020B0604030504040204" pitchFamily="50" charset="-128"/>
              </a:rPr>
              <a:t>Prevention orientation</a:t>
            </a:r>
          </a:p>
          <a:p>
            <a:r>
              <a:rPr kumimoji="1" lang="en-US" altLang="ja-JP" dirty="0">
                <a:latin typeface="Meiryo UI" panose="020B0604030504040204" pitchFamily="50" charset="-128"/>
                <a:ea typeface="Meiryo UI" panose="020B0604030504040204" pitchFamily="50" charset="-128"/>
              </a:rPr>
              <a:t>Social justice </a:t>
            </a: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10</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139064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25983-F88F-EBB5-4CC2-0EA4D149A3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2D48A24-3CFA-B9BA-0682-A5483C21563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481D0F1-E697-22FB-0A63-3E68DA6C22A5}"/>
              </a:ext>
            </a:extLst>
          </p:cNvPr>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Principles of public health law (Lawrence O. Gostin)</a:t>
            </a:r>
          </a:p>
          <a:p>
            <a:r>
              <a:rPr kumimoji="1" lang="en-US" altLang="ja-JP" dirty="0">
                <a:latin typeface="Meiryo UI" panose="020B0604030504040204" pitchFamily="50" charset="-128"/>
                <a:ea typeface="Meiryo UI" panose="020B0604030504040204" pitchFamily="50" charset="-128"/>
              </a:rPr>
              <a:t>Government power and duty</a:t>
            </a:r>
          </a:p>
          <a:p>
            <a:r>
              <a:rPr kumimoji="1" lang="en-US" altLang="ja-JP" dirty="0">
                <a:latin typeface="Meiryo UI" panose="020B0604030504040204" pitchFamily="50" charset="-128"/>
                <a:ea typeface="Meiryo UI" panose="020B0604030504040204" pitchFamily="50" charset="-128"/>
              </a:rPr>
              <a:t>Population focus </a:t>
            </a:r>
          </a:p>
          <a:p>
            <a:r>
              <a:rPr kumimoji="1" lang="en-US" altLang="ja-JP" dirty="0">
                <a:latin typeface="Meiryo UI" panose="020B0604030504040204" pitchFamily="50" charset="-128"/>
                <a:ea typeface="Meiryo UI" panose="020B0604030504040204" pitchFamily="50" charset="-128"/>
              </a:rPr>
              <a:t>Communities and civic participation</a:t>
            </a:r>
          </a:p>
          <a:p>
            <a:r>
              <a:rPr kumimoji="1" lang="en-US" altLang="ja-JP" dirty="0">
                <a:latin typeface="Meiryo UI" panose="020B0604030504040204" pitchFamily="50" charset="-128"/>
                <a:ea typeface="Meiryo UI" panose="020B0604030504040204" pitchFamily="50" charset="-128"/>
              </a:rPr>
              <a:t>Prevention orientation</a:t>
            </a:r>
          </a:p>
          <a:p>
            <a:r>
              <a:rPr kumimoji="1" lang="en-US" altLang="ja-JP" dirty="0">
                <a:latin typeface="Meiryo UI" panose="020B0604030504040204" pitchFamily="50" charset="-128"/>
                <a:ea typeface="Meiryo UI" panose="020B0604030504040204" pitchFamily="50" charset="-128"/>
              </a:rPr>
              <a:t>Social justice </a:t>
            </a:r>
          </a:p>
        </p:txBody>
      </p:sp>
      <p:sp>
        <p:nvSpPr>
          <p:cNvPr id="4" name="スライド番号プレースホルダー 3">
            <a:extLst>
              <a:ext uri="{FF2B5EF4-FFF2-40B4-BE49-F238E27FC236}">
                <a16:creationId xmlns:a16="http://schemas.microsoft.com/office/drawing/2014/main" id="{B5D957C0-FE3B-A031-B93F-3BCC74403792}"/>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7150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0318A-01BC-0EC9-E1FB-3F9ECE8594B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A8333C0-C7E8-612B-0247-161DC5A9D8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ED86952-1388-6BD1-991B-514DBB95AA36}"/>
              </a:ext>
            </a:extLst>
          </p:cNvPr>
          <p:cNvSpPr>
            <a:spLocks noGrp="1"/>
          </p:cNvSpPr>
          <p:nvPr>
            <p:ph type="body" idx="1"/>
          </p:nvPr>
        </p:nvSpPr>
        <p:spPr/>
        <p:txBody>
          <a:bodyPr/>
          <a:lstStyle/>
          <a:p>
            <a:r>
              <a:rPr kumimoji="1" lang="ja-JP" altLang="en-US" dirty="0">
                <a:latin typeface="Meiryo UI" panose="020B0604030504040204" pitchFamily="50" charset="-128"/>
                <a:ea typeface="Meiryo UI" panose="020B0604030504040204" pitchFamily="50" charset="-128"/>
              </a:rPr>
              <a:t>１０００ドル以上の補償を要求する場合は全て</a:t>
            </a:r>
            <a:r>
              <a:rPr kumimoji="1" lang="en-US" altLang="ja-JP" dirty="0">
                <a:latin typeface="Meiryo UI" panose="020B0604030504040204" pitchFamily="50" charset="-128"/>
                <a:ea typeface="Meiryo UI" panose="020B0604030504040204" pitchFamily="50" charset="-128"/>
              </a:rPr>
              <a:t>VICP</a:t>
            </a:r>
            <a:r>
              <a:rPr kumimoji="1" lang="ja-JP" altLang="en-US" dirty="0">
                <a:latin typeface="Meiryo UI" panose="020B0604030504040204" pitchFamily="50" charset="-128"/>
                <a:ea typeface="Meiryo UI" panose="020B0604030504040204" pitchFamily="50" charset="-128"/>
              </a:rPr>
              <a:t>の請求手続に拠らなければならない。</a:t>
            </a:r>
          </a:p>
          <a:p>
            <a:r>
              <a:rPr kumimoji="1" lang="ja-JP" altLang="en-US" dirty="0">
                <a:latin typeface="Meiryo UI" panose="020B0604030504040204" pitchFamily="50" charset="-128"/>
                <a:ea typeface="Meiryo UI" panose="020B0604030504040204" pitchFamily="50" charset="-128"/>
              </a:rPr>
              <a:t>連邦請求裁判所（控訴した場合は連邦巡回区控訴裁判所）による判断を拒絶する場合 </a:t>
            </a:r>
            <a:r>
              <a:rPr kumimoji="1" lang="en-US" altLang="ja-JP" dirty="0">
                <a:latin typeface="Meiryo UI" panose="020B0604030504040204" pitchFamily="50" charset="-128"/>
                <a:ea typeface="Meiryo UI" panose="020B0604030504040204" pitchFamily="50" charset="-128"/>
              </a:rPr>
              <a:t>or </a:t>
            </a:r>
            <a:r>
              <a:rPr kumimoji="1" lang="ja-JP" altLang="en-US" dirty="0">
                <a:latin typeface="Meiryo UI" panose="020B0604030504040204" pitchFamily="50" charset="-128"/>
                <a:ea typeface="Meiryo UI" panose="020B0604030504040204" pitchFamily="50" charset="-128"/>
              </a:rPr>
              <a:t>請求後２４０日徒過した場合にのみ、民事訴訟の提起が可能　</a:t>
            </a:r>
            <a:r>
              <a:rPr kumimoji="1" lang="en-US" altLang="ja-JP" dirty="0">
                <a:latin typeface="Meiryo UI" panose="020B0604030504040204" pitchFamily="50" charset="-128"/>
                <a:ea typeface="Meiryo UI" panose="020B0604030504040204" pitchFamily="50" charset="-128"/>
              </a:rPr>
              <a:t>42 U.S. Code § 300aa–21</a:t>
            </a:r>
          </a:p>
        </p:txBody>
      </p:sp>
      <p:sp>
        <p:nvSpPr>
          <p:cNvPr id="4" name="スライド番号プレースホルダー 3">
            <a:extLst>
              <a:ext uri="{FF2B5EF4-FFF2-40B4-BE49-F238E27FC236}">
                <a16:creationId xmlns:a16="http://schemas.microsoft.com/office/drawing/2014/main" id="{25FCDB4A-748E-21CB-C0D8-3FD7B0F3603F}"/>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90805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Anthrax attack </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60115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4C4C3-E15D-C3A9-1B85-24BFC08960A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96F195-E1C1-7008-ACF9-9FE491ADF17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BF784B5-52E2-3D63-2B61-7FC847ADE8B0}"/>
              </a:ext>
            </a:extLst>
          </p:cNvPr>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Anthrax attack </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A95BEB81-F099-E556-9678-1228B1D3E8E6}"/>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28966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Japan</a:t>
            </a:r>
          </a:p>
          <a:p>
            <a:r>
              <a:rPr kumimoji="1" lang="en-US" altLang="ja-JP" dirty="0">
                <a:latin typeface="Meiryo UI" panose="020B0604030504040204" pitchFamily="50" charset="-128"/>
                <a:ea typeface="Meiryo UI" panose="020B0604030504040204" pitchFamily="50" charset="-128"/>
              </a:rPr>
              <a:t>As of August </a:t>
            </a:r>
          </a:p>
          <a:p>
            <a:r>
              <a:rPr kumimoji="1" lang="en-US" altLang="ja-JP" dirty="0">
                <a:latin typeface="Meiryo UI" panose="020B0604030504040204" pitchFamily="50" charset="-128"/>
                <a:ea typeface="Meiryo UI" panose="020B0604030504040204" pitchFamily="50" charset="-128"/>
              </a:rPr>
              <a:t>8388 claims were submitted and 3586cases were admitted</a:t>
            </a:r>
          </a:p>
          <a:p>
            <a:r>
              <a:rPr kumimoji="1" lang="en-US" altLang="ja-JP" dirty="0">
                <a:latin typeface="Meiryo UI" panose="020B0604030504040204" pitchFamily="50" charset="-128"/>
                <a:ea typeface="Meiryo UI" panose="020B0604030504040204" pitchFamily="50" charset="-128"/>
              </a:rPr>
              <a:t>(only for COVID-19 vaccine)</a:t>
            </a:r>
          </a:p>
          <a:p>
            <a:r>
              <a:rPr kumimoji="1" lang="en-US" altLang="ja-JP" dirty="0">
                <a:latin typeface="Meiryo UI" panose="020B0604030504040204" pitchFamily="50" charset="-128"/>
                <a:ea typeface="Meiryo UI" panose="020B0604030504040204" pitchFamily="50" charset="-128"/>
              </a:rPr>
              <a:t>Ministry of Health announced (not so obviously) that proof of specific causation is not required, even though on statute it is required.</a:t>
            </a: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33252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6BF53-1667-DCF8-3E97-7FD00EC0FA0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4263BB1-2810-CCFA-2E0C-420BD98C5F9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C21DDD-5C9E-C80E-4B4C-C7DAA23CA9A0}"/>
              </a:ext>
            </a:extLst>
          </p:cNvPr>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Japan</a:t>
            </a:r>
          </a:p>
          <a:p>
            <a:r>
              <a:rPr kumimoji="1" lang="en-US" altLang="ja-JP" dirty="0">
                <a:latin typeface="Meiryo UI" panose="020B0604030504040204" pitchFamily="50" charset="-128"/>
                <a:ea typeface="Meiryo UI" panose="020B0604030504040204" pitchFamily="50" charset="-128"/>
              </a:rPr>
              <a:t>As of August </a:t>
            </a:r>
          </a:p>
          <a:p>
            <a:r>
              <a:rPr kumimoji="1" lang="en-US" altLang="ja-JP" dirty="0">
                <a:latin typeface="Meiryo UI" panose="020B0604030504040204" pitchFamily="50" charset="-128"/>
                <a:ea typeface="Meiryo UI" panose="020B0604030504040204" pitchFamily="50" charset="-128"/>
              </a:rPr>
              <a:t>8388 claims were submitted and 3586cases were admitted</a:t>
            </a:r>
          </a:p>
          <a:p>
            <a:r>
              <a:rPr kumimoji="1" lang="en-US" altLang="ja-JP" dirty="0">
                <a:latin typeface="Meiryo UI" panose="020B0604030504040204" pitchFamily="50" charset="-128"/>
                <a:ea typeface="Meiryo UI" panose="020B0604030504040204" pitchFamily="50" charset="-128"/>
              </a:rPr>
              <a:t>(only for COVID-19 vaccine)</a:t>
            </a:r>
          </a:p>
          <a:p>
            <a:r>
              <a:rPr kumimoji="1" lang="en-US" altLang="ja-JP" dirty="0">
                <a:latin typeface="Meiryo UI" panose="020B0604030504040204" pitchFamily="50" charset="-128"/>
                <a:ea typeface="Meiryo UI" panose="020B0604030504040204" pitchFamily="50" charset="-128"/>
              </a:rPr>
              <a:t>Ministry of Health announced (not so obviously) that proof of specific causation is not required, even though on statute it is required.</a:t>
            </a:r>
          </a:p>
        </p:txBody>
      </p:sp>
      <p:sp>
        <p:nvSpPr>
          <p:cNvPr id="4" name="スライド番号プレースホルダー 3">
            <a:extLst>
              <a:ext uri="{FF2B5EF4-FFF2-40B4-BE49-F238E27FC236}">
                <a16:creationId xmlns:a16="http://schemas.microsoft.com/office/drawing/2014/main" id="{7478AEDC-C0CD-4EE0-A3AB-5356A45BD214}"/>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909639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When the VICP began, about 74% of cases were on-table injuries, but in 1995 the percentage was 55%, and in 2015, it was reported only 2% are resolved as on-table injuries.*</a:t>
            </a:r>
          </a:p>
          <a:p>
            <a:endParaRPr kumimoji="1" lang="en-US" altLang="ja-JP"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Alternative interpretation : the provision reflects the idea of Restatement 2nd §402A comment K, meaning that the court is still required to consider whether the particular vaccine at issue is unavoidably unsafe based on the given design</a:t>
            </a: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387887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91B8F-6F67-25D4-3659-EB97A7BCCC3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C7E589A-A01F-DC20-5BAA-B88EDFC1039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576B448-1E90-FC96-A084-B6C4958B7DEB}"/>
              </a:ext>
            </a:extLst>
          </p:cNvPr>
          <p:cNvSpPr>
            <a:spLocks noGrp="1"/>
          </p:cNvSpPr>
          <p:nvPr>
            <p:ph type="body" idx="1"/>
          </p:nvPr>
        </p:nvSpPr>
        <p:spPr/>
        <p:txBody>
          <a:bodyPr/>
          <a:lstStyle/>
          <a:p>
            <a:r>
              <a:rPr kumimoji="1" lang="en-US" altLang="ja-JP" dirty="0">
                <a:latin typeface="Meiryo UI" panose="020B0604030504040204" pitchFamily="50" charset="-128"/>
                <a:ea typeface="Meiryo UI" panose="020B0604030504040204" pitchFamily="50" charset="-128"/>
              </a:rPr>
              <a:t>When the VICP began, about 74% of cases were on-table injuries, but in 1995 the percentage was 55%, and in 2015, it was reported only 2% are resolved as on-table injuries.*</a:t>
            </a:r>
          </a:p>
          <a:p>
            <a:endParaRPr kumimoji="1" lang="en-US" altLang="ja-JP" dirty="0">
              <a:latin typeface="Meiryo UI" panose="020B0604030504040204" pitchFamily="50" charset="-128"/>
              <a:ea typeface="Meiryo UI" panose="020B0604030504040204" pitchFamily="50" charset="-128"/>
            </a:endParaRPr>
          </a:p>
          <a:p>
            <a:r>
              <a:rPr kumimoji="1" lang="en-US" altLang="ja-JP" dirty="0">
                <a:latin typeface="Meiryo UI" panose="020B0604030504040204" pitchFamily="50" charset="-128"/>
                <a:ea typeface="Meiryo UI" panose="020B0604030504040204" pitchFamily="50" charset="-128"/>
              </a:rPr>
              <a:t>Alternative interpretation : the provision reflects the idea of Restatement 2nd §402A comment K, meaning that the court is still required to consider whether the particular vaccine at issue is unavoidably unsafe based on the given design</a:t>
            </a:r>
          </a:p>
        </p:txBody>
      </p:sp>
      <p:sp>
        <p:nvSpPr>
          <p:cNvPr id="4" name="スライド番号プレースホルダー 3">
            <a:extLst>
              <a:ext uri="{FF2B5EF4-FFF2-40B4-BE49-F238E27FC236}">
                <a16:creationId xmlns:a16="http://schemas.microsoft.com/office/drawing/2014/main" id="{E4FEE8C5-CB01-ED90-0A11-2C98D2BDB2C0}"/>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18760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panose="020B0604020202020204" pitchFamily="34" charset="0"/>
              <a:buChar char="•"/>
            </a:pP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19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12715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73396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20</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581142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0E3B3-DD3E-F1C9-DC07-3F44DB3CA2F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B5F2A1-BC62-C5D7-614E-F1901ECB10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36021C-E408-3D6B-2054-B77E737DF0BA}"/>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D3F0555-E2A9-1867-6627-E46F8232CE82}"/>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21</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15039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14206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243D8-3A9D-D6C6-6167-526A592C1ED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A0314AE-B396-456B-7731-486EAD2D684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CEF3C9-E714-E665-2C3F-9E83967AA9D0}"/>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5FA41553-8DFC-9763-DD7A-E2ED04BE4CAA}"/>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67017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F31A3-2B0F-670C-13B1-47C7A8F43CF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FF60E4A-DFD3-85F2-E7CB-153D7B64F43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132629B-454D-F24F-6431-05F3450FD717}"/>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24FE584-517E-4C19-5EEB-EE62B6AB93B3}"/>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36404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A98A7-C60E-79FB-4AB3-E86BCB4B74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CC91CD5-740F-E3A1-0678-77B57437F18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BB6A313-2223-F1AE-3598-E7A3C1089EEB}"/>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E2E60370-4225-8811-D646-5DE0A6642085}"/>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1364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1A22E-62C7-1BBA-8923-BDEF93C144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A021D1-63BF-3A58-4826-59AF761C7AE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F8444C-2C6D-1806-F663-1BE37E4F3599}"/>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9805146-8831-6725-7532-3A82BAAF3BE5}"/>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304919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6874-AF35-FD9A-602C-C1E294C31FD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1C8F644-406F-477E-DCF9-A8870568C4B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F0BF691-AAA6-619D-B176-20072CCC9A83}"/>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BF773D5-30D1-CC9C-9EEA-18803CBE5F63}"/>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8</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11861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93574-9B9D-C9A3-26E0-EB87F8382E5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071FA3F-8D03-C547-F529-62EA8B539D1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CDE02FB-8689-C24D-71BF-424E6A4F49FC}"/>
              </a:ext>
            </a:extLst>
          </p:cNvPr>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3A87665B-ECDF-E0A0-11F7-0FD73525C056}"/>
              </a:ext>
            </a:extLst>
          </p:cNvPr>
          <p:cNvSpPr>
            <a:spLocks noGrp="1"/>
          </p:cNvSpPr>
          <p:nvPr>
            <p:ph type="sldNum" sz="quarter" idx="10"/>
          </p:nvPr>
        </p:nvSpPr>
        <p:spPr/>
        <p:txBody>
          <a:bodyPr/>
          <a:lstStyle/>
          <a:p>
            <a:pPr rtl="0"/>
            <a:fld id="{893B0CF2-7F87-4E02-A248-870047730F99}" type="slidenum">
              <a:rPr lang="en-US" altLang="ja-JP" smtClean="0">
                <a:latin typeface="Meiryo UI" panose="020B0604030504040204" pitchFamily="50" charset="-128"/>
                <a:ea typeface="Meiryo UI" panose="020B0604030504040204" pitchFamily="50" charset="-128"/>
              </a:rPr>
              <a:t>9</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4384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1"/>
      </p:bgRef>
    </p:bg>
    <p:spTree>
      <p:nvGrpSpPr>
        <p:cNvPr id="1" name=""/>
        <p:cNvGrpSpPr/>
        <p:nvPr/>
      </p:nvGrpSpPr>
      <p:grpSpPr>
        <a:xfrm>
          <a:off x="0" y="0"/>
          <a:ext cx="0" cy="0"/>
          <a:chOff x="0" y="0"/>
          <a:chExt cx="0" cy="0"/>
        </a:xfrm>
      </p:grpSpPr>
      <p:grpSp>
        <p:nvGrpSpPr>
          <p:cNvPr id="10" name="グループ 9"/>
          <p:cNvGrpSpPr/>
          <p:nvPr/>
        </p:nvGrpSpPr>
        <p:grpSpPr>
          <a:xfrm>
            <a:off x="0" y="6208894"/>
            <a:ext cx="12192000" cy="649106"/>
            <a:chOff x="0" y="6208894"/>
            <a:chExt cx="12192000" cy="649106"/>
          </a:xfrm>
        </p:grpSpPr>
        <p:sp>
          <p:nvSpPr>
            <p:cNvPr id="2" name="長方形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ja-JP" altLang="en-US" noProof="0" dirty="0"/>
            </a:p>
          </p:txBody>
        </p:sp>
        <p:cxnSp>
          <p:nvCxnSpPr>
            <p:cNvPr id="7" name="直線​​コネクタ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直線​​コネクタ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タイトル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17" name="サブタイトル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ja-JP" altLang="en-US" noProof="0"/>
              <a:t>マスター サブタイトルの書式設定</a:t>
            </a:r>
            <a:endParaRPr kumimoji="0" lang="ja-JP" altLang="en-US" noProof="0" dirty="0"/>
          </a:p>
        </p:txBody>
      </p:sp>
      <p:sp>
        <p:nvSpPr>
          <p:cNvPr id="30" name="日付プレースホルダー 29"/>
          <p:cNvSpPr>
            <a:spLocks noGrp="1"/>
          </p:cNvSpPr>
          <p:nvPr>
            <p:ph type="dt" sz="half" idx="10"/>
          </p:nvPr>
        </p:nvSpPr>
        <p:spPr/>
        <p:txBody>
          <a:bodyPr rtlCol="0"/>
          <a:lstStyle/>
          <a:p>
            <a:pPr rtl="0"/>
            <a:fld id="{057D420D-7A3D-4161-9376-F6F4CC8CB59E}" type="datetime4">
              <a:rPr lang="ja-JP" altLang="en-US" smtClean="0"/>
              <a:t>2025年5月30日</a:t>
            </a:fld>
            <a:endParaRPr lang="en-US" dirty="0"/>
          </a:p>
        </p:txBody>
      </p:sp>
      <p:sp>
        <p:nvSpPr>
          <p:cNvPr id="19" name="フッター プレースホルダー 18"/>
          <p:cNvSpPr>
            <a:spLocks noGrp="1"/>
          </p:cNvSpPr>
          <p:nvPr>
            <p:ph type="ftr" sz="quarter" idx="11"/>
          </p:nvPr>
        </p:nvSpPr>
        <p:spPr/>
        <p:txBody>
          <a:bodyPr rtlCol="0"/>
          <a:lstStyle/>
          <a:p>
            <a:pPr rtl="0"/>
            <a:r>
              <a:rPr lang="ja-JP" altLang="en-US" noProof="0" dirty="0"/>
              <a:t>フッターを追加</a:t>
            </a:r>
          </a:p>
        </p:txBody>
      </p:sp>
      <p:sp>
        <p:nvSpPr>
          <p:cNvPr id="27" name="スライド番号プレースホルダー 2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D2C3B600-6213-4F26-9E8C-719781F0FFA9}" type="datetime4">
              <a:rPr lang="ja-JP" altLang="en-US" smtClean="0"/>
              <a:t>2025年5月30日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914402"/>
            <a:ext cx="2743200" cy="5211763"/>
          </a:xfrm>
        </p:spPr>
        <p:txBody>
          <a:bodyPr vert="eaVert" rtlCol="0"/>
          <a:lstStyle/>
          <a:p>
            <a:pPr rtl="0"/>
            <a:r>
              <a:rPr lang="ja-JP" altLang="en-US" noProof="0"/>
              <a:t>マスター タイトルの書式設定</a:t>
            </a:r>
            <a:endParaRPr kumimoji="0" lang="ja-JP" altLang="en-US" noProof="0" dirty="0"/>
          </a:p>
        </p:txBody>
      </p:sp>
      <p:sp>
        <p:nvSpPr>
          <p:cNvPr id="3" name="縦書きテキスト プレースホルダー 2"/>
          <p:cNvSpPr>
            <a:spLocks noGrp="1"/>
          </p:cNvSpPr>
          <p:nvPr>
            <p:ph type="body" orient="vert" idx="1" hasCustomPrompt="1"/>
          </p:nvPr>
        </p:nvSpPr>
        <p:spPr>
          <a:xfrm>
            <a:off x="609600" y="914402"/>
            <a:ext cx="8026400" cy="5211763"/>
          </a:xfrm>
        </p:spPr>
        <p:txBody>
          <a:bodyPr vert="eaVert" rtlCol="0"/>
          <a:lstStyle/>
          <a:p>
            <a:pPr lvl="0" rtl="0" eaLnBrk="1" latinLnBrk="0" hangingPunct="1"/>
            <a:r>
              <a:rPr lang="ja-JP" altLang="en-US" noProof="0" dirty="0"/>
              <a:t>クリックしてマスター テキストのスタイルを編集</a:t>
            </a:r>
          </a:p>
          <a:p>
            <a:pPr lvl="1"/>
            <a:r>
              <a:rPr kumimoji="1" lang="ja-JP" altLang="en-US" noProof="0" dirty="0"/>
              <a:t>第 </a:t>
            </a:r>
            <a:r>
              <a:rPr kumimoji="1" lang="en-US" altLang="ja-JP" noProof="0" dirty="0"/>
              <a:t>2 </a:t>
            </a:r>
            <a:r>
              <a:rPr kumimoji="1" lang="ja-JP" altLang="en-US" noProof="0" dirty="0"/>
              <a:t>レベル</a:t>
            </a:r>
          </a:p>
          <a:p>
            <a:pPr lvl="2"/>
            <a:r>
              <a:rPr kumimoji="1" lang="ja-JP" altLang="en-US" noProof="0" dirty="0"/>
              <a:t>第 </a:t>
            </a:r>
            <a:r>
              <a:rPr kumimoji="1" lang="en-US" altLang="ja-JP" noProof="0" dirty="0"/>
              <a:t>3 </a:t>
            </a:r>
            <a:r>
              <a:rPr kumimoji="1" lang="ja-JP" altLang="en-US" noProof="0" dirty="0"/>
              <a:t>レベル</a:t>
            </a:r>
          </a:p>
          <a:p>
            <a:pPr lvl="3"/>
            <a:r>
              <a:rPr kumimoji="1" lang="ja-JP" altLang="en-US" noProof="0" dirty="0"/>
              <a:t>第 </a:t>
            </a:r>
            <a:r>
              <a:rPr kumimoji="1" lang="en-US" altLang="ja-JP" noProof="0" dirty="0"/>
              <a:t>4 </a:t>
            </a:r>
            <a:r>
              <a:rPr kumimoji="1" lang="ja-JP" altLang="en-US" noProof="0" dirty="0"/>
              <a:t>レベル</a:t>
            </a:r>
          </a:p>
          <a:p>
            <a:pPr lvl="4"/>
            <a:r>
              <a:rPr kumimoji="1" lang="ja-JP" altLang="en-US" noProof="0" dirty="0"/>
              <a:t>第 </a:t>
            </a:r>
            <a:r>
              <a:rPr kumimoji="1" lang="en-US" altLang="ja-JP" noProof="0" dirty="0"/>
              <a:t>5 </a:t>
            </a:r>
            <a:r>
              <a:rPr kumimoji="1" lang="ja-JP" altLang="en-US" noProof="0" dirty="0"/>
              <a:t>レベル</a:t>
            </a:r>
          </a:p>
        </p:txBody>
      </p:sp>
      <p:sp>
        <p:nvSpPr>
          <p:cNvPr id="4" name="日付プレースホルダー 3"/>
          <p:cNvSpPr>
            <a:spLocks noGrp="1"/>
          </p:cNvSpPr>
          <p:nvPr>
            <p:ph type="dt" sz="half" idx="10"/>
          </p:nvPr>
        </p:nvSpPr>
        <p:spPr/>
        <p:txBody>
          <a:bodyPr rtlCol="0"/>
          <a:lstStyle/>
          <a:p>
            <a:pPr rtl="0"/>
            <a:fld id="{7E75D364-FA21-401C-9623-601684701D35}" type="datetime4">
              <a:rPr lang="ja-JP" altLang="en-US" smtClean="0"/>
              <a:t>2025年5月30日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idx="1"/>
          </p:nvPr>
        </p:nvSpPr>
        <p:spPr/>
        <p:txBody>
          <a:bodyPr rtlCol="0"/>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日付プレースホルダー 3"/>
          <p:cNvSpPr>
            <a:spLocks noGrp="1"/>
          </p:cNvSpPr>
          <p:nvPr>
            <p:ph type="dt" sz="half" idx="10"/>
          </p:nvPr>
        </p:nvSpPr>
        <p:spPr/>
        <p:txBody>
          <a:bodyPr rtlCol="0"/>
          <a:lstStyle/>
          <a:p>
            <a:pPr rtl="0"/>
            <a:fld id="{2B5CA3BE-DA81-4F0B-AE85-3AFCBBD4EBCB}" type="datetime4">
              <a:rPr lang="ja-JP" altLang="en-US" smtClean="0"/>
              <a:t>2025年5月30日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テキスト プレースホルダー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ja-JP" altLang="en-US" noProof="0"/>
              <a:t>マスター テキストの書式設定</a:t>
            </a:r>
          </a:p>
        </p:txBody>
      </p:sp>
      <p:sp>
        <p:nvSpPr>
          <p:cNvPr id="4" name="日付プレースホルダー 3"/>
          <p:cNvSpPr>
            <a:spLocks noGrp="1"/>
          </p:cNvSpPr>
          <p:nvPr>
            <p:ph type="dt" sz="half" idx="10"/>
          </p:nvPr>
        </p:nvSpPr>
        <p:spPr/>
        <p:txBody>
          <a:bodyPr rtlCol="0"/>
          <a:lstStyle/>
          <a:p>
            <a:pPr rtl="0"/>
            <a:fld id="{5B0D373E-9EDF-46FE-A23C-C36AF1050152}" type="datetime4">
              <a:rPr lang="ja-JP" altLang="en-US" smtClean="0"/>
              <a:t>2025年5月30日</a:t>
            </a:fld>
            <a:endParaRPr lang="en-US" dirty="0"/>
          </a:p>
        </p:txBody>
      </p:sp>
      <p:sp>
        <p:nvSpPr>
          <p:cNvPr id="5" name="フッター プレースホルダー 4"/>
          <p:cNvSpPr>
            <a:spLocks noGrp="1"/>
          </p:cNvSpPr>
          <p:nvPr>
            <p:ph type="ftr" sz="quarter" idx="11"/>
          </p:nvPr>
        </p:nvSpPr>
        <p:spPr/>
        <p:txBody>
          <a:bodyPr rtlCol="0"/>
          <a:lstStyle/>
          <a:p>
            <a:pPr rtl="0"/>
            <a:r>
              <a:rPr lang="ja-JP" altLang="en-US" noProof="0" dirty="0"/>
              <a:t>フッターを追加</a:t>
            </a:r>
          </a:p>
        </p:txBody>
      </p:sp>
      <p:sp>
        <p:nvSpPr>
          <p:cNvPr id="6" name="スライド番号プレースホルダー 5"/>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rtlCol="0"/>
          <a:lstStyle/>
          <a:p>
            <a:pPr rtl="0"/>
            <a:r>
              <a:rPr lang="ja-JP" altLang="en-US" noProof="0"/>
              <a:t>マスター タイトルの書式設定</a:t>
            </a:r>
            <a:endParaRPr kumimoji="0" lang="ja-JP" altLang="en-US" noProof="0" dirty="0"/>
          </a:p>
        </p:txBody>
      </p:sp>
      <p:sp>
        <p:nvSpPr>
          <p:cNvPr id="3" name="コンテンツ プレースホルダー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4" name="コンテンツ プレースホルダー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5" name="日付プレースホルダー 4"/>
          <p:cNvSpPr>
            <a:spLocks noGrp="1"/>
          </p:cNvSpPr>
          <p:nvPr>
            <p:ph type="dt" sz="half" idx="10"/>
          </p:nvPr>
        </p:nvSpPr>
        <p:spPr/>
        <p:txBody>
          <a:bodyPr rtlCol="0"/>
          <a:lstStyle/>
          <a:p>
            <a:pPr rtl="0"/>
            <a:fld id="{529F3C21-9D61-439B-88EE-E129F3BD4CC7}" type="datetime4">
              <a:rPr lang="ja-JP" altLang="en-US" smtClean="0"/>
              <a:t>2025年5月30日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0972800" cy="1143000"/>
          </a:xfrm>
        </p:spPr>
        <p:txBody>
          <a:bodyPr tIns="45720" rtlCol="0" anchor="b"/>
          <a:lstStyle>
            <a:lvl1pPr>
              <a:defRPr/>
            </a:lvl1pPr>
          </a:lstStyle>
          <a:p>
            <a:pPr rtl="0"/>
            <a:r>
              <a:rPr lang="ja-JP" altLang="en-US"/>
              <a:t>マスター タイトルの書式設定</a:t>
            </a:r>
            <a:endParaRPr kumimoji="0" lang="en-US" dirty="0"/>
          </a:p>
        </p:txBody>
      </p:sp>
      <p:sp>
        <p:nvSpPr>
          <p:cNvPr id="3" name="テキスト プレースホルダー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5" name="コンテンツ プレースホルダー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4" name="テキスト プレースホルダー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ja-JP" altLang="en-US"/>
              <a:t>マスター テキストの書式設定</a:t>
            </a:r>
          </a:p>
        </p:txBody>
      </p:sp>
      <p:sp>
        <p:nvSpPr>
          <p:cNvPr id="6" name="コンテンツ プレースホルダー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ja-JP" altLang="en-US"/>
              <a:t>マスター テキストの書式設定</a:t>
            </a:r>
          </a:p>
          <a:p>
            <a:pPr lvl="1" rtl="0" eaLnBrk="1" latinLnBrk="0" hangingPunct="1"/>
            <a:r>
              <a:rPr lang="ja-JP" altLang="en-US"/>
              <a:t>第 </a:t>
            </a:r>
            <a:r>
              <a:rPr lang="en-US" altLang="ja-JP"/>
              <a:t>2 </a:t>
            </a:r>
            <a:r>
              <a:rPr lang="ja-JP" altLang="en-US"/>
              <a:t>レベル</a:t>
            </a:r>
          </a:p>
          <a:p>
            <a:pPr lvl="2" rtl="0" eaLnBrk="1" latinLnBrk="0" hangingPunct="1"/>
            <a:r>
              <a:rPr lang="ja-JP" altLang="en-US"/>
              <a:t>第 </a:t>
            </a:r>
            <a:r>
              <a:rPr lang="en-US" altLang="ja-JP"/>
              <a:t>3 </a:t>
            </a:r>
            <a:r>
              <a:rPr lang="ja-JP" altLang="en-US"/>
              <a:t>レベル</a:t>
            </a:r>
          </a:p>
          <a:p>
            <a:pPr lvl="3" rtl="0" eaLnBrk="1" latinLnBrk="0" hangingPunct="1"/>
            <a:r>
              <a:rPr lang="ja-JP" altLang="en-US"/>
              <a:t>第 </a:t>
            </a:r>
            <a:r>
              <a:rPr lang="en-US" altLang="ja-JP"/>
              <a:t>4 </a:t>
            </a:r>
            <a:r>
              <a:rPr lang="ja-JP" altLang="en-US"/>
              <a:t>レベル</a:t>
            </a:r>
          </a:p>
          <a:p>
            <a:pPr lvl="4" rtl="0" eaLnBrk="1" latinLnBrk="0" hangingPunct="1"/>
            <a:r>
              <a:rPr lang="ja-JP" altLang="en-US"/>
              <a:t>第 </a:t>
            </a:r>
            <a:r>
              <a:rPr lang="en-US" altLang="ja-JP"/>
              <a:t>5 </a:t>
            </a:r>
            <a:r>
              <a:rPr lang="ja-JP" altLang="en-US"/>
              <a:t>レベル</a:t>
            </a:r>
            <a:endParaRPr kumimoji="0" lang="en-US" dirty="0"/>
          </a:p>
        </p:txBody>
      </p:sp>
      <p:sp>
        <p:nvSpPr>
          <p:cNvPr id="7" name="日付プレースホルダー 6"/>
          <p:cNvSpPr>
            <a:spLocks noGrp="1"/>
          </p:cNvSpPr>
          <p:nvPr>
            <p:ph type="dt" sz="half" idx="10"/>
          </p:nvPr>
        </p:nvSpPr>
        <p:spPr/>
        <p:txBody>
          <a:bodyPr rtlCol="0"/>
          <a:lstStyle/>
          <a:p>
            <a:pPr rtl="0"/>
            <a:fld id="{7D5ADC17-324A-4F6F-9E98-19AFA251CB78}" type="datetime4">
              <a:rPr lang="ja-JP" altLang="en-US" smtClean="0"/>
              <a:t>2025年5月30日</a:t>
            </a:fld>
            <a:endParaRPr lang="en-US" dirty="0"/>
          </a:p>
        </p:txBody>
      </p:sp>
      <p:sp>
        <p:nvSpPr>
          <p:cNvPr id="8" name="フッター プレースホルダー 7"/>
          <p:cNvSpPr>
            <a:spLocks noGrp="1"/>
          </p:cNvSpPr>
          <p:nvPr>
            <p:ph type="ftr" sz="quarter" idx="11"/>
          </p:nvPr>
        </p:nvSpPr>
        <p:spPr/>
        <p:txBody>
          <a:bodyPr rtlCol="0"/>
          <a:lstStyle/>
          <a:p>
            <a:pPr rtl="0"/>
            <a:r>
              <a:rPr lang="ja" dirty="0"/>
              <a:t>フッターを追加</a:t>
            </a:r>
            <a:endParaRPr lang="en-US" dirty="0"/>
          </a:p>
        </p:txBody>
      </p:sp>
      <p:sp>
        <p:nvSpPr>
          <p:cNvPr id="9" name="スライド番号プレースホルダー 8"/>
          <p:cNvSpPr>
            <a:spLocks noGrp="1"/>
          </p:cNvSpPr>
          <p:nvPr>
            <p:ph type="sldNum" sz="quarter" idx="12"/>
          </p:nvPr>
        </p:nvSpPr>
        <p:spPr/>
        <p:txBody>
          <a:bodyPr rtlCol="0"/>
          <a:lstStyle/>
          <a:p>
            <a:pPr rtl="0"/>
            <a:fld id="{401CF334-2D5C-4859-84A6-CA7E6E43FAEB}" type="slidenum">
              <a:rPr lang="en-US" smtClean="0"/>
              <a:t>‹#›</a:t>
            </a:fld>
            <a:endParaRPr lang="en-US"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3" name="日付プレースホルダー 2"/>
          <p:cNvSpPr>
            <a:spLocks noGrp="1"/>
          </p:cNvSpPr>
          <p:nvPr>
            <p:ph type="dt" sz="half" idx="10"/>
          </p:nvPr>
        </p:nvSpPr>
        <p:spPr/>
        <p:txBody>
          <a:bodyPr rtlCol="0"/>
          <a:lstStyle/>
          <a:p>
            <a:pPr rtl="0"/>
            <a:fld id="{29E6139D-2E70-406F-BA62-F09B794D76C7}" type="datetime4">
              <a:rPr lang="ja-JP" altLang="en-US" smtClean="0"/>
              <a:t>2025年5月30日</a:t>
            </a:fld>
            <a:endParaRPr lang="en-US"/>
          </a:p>
        </p:txBody>
      </p:sp>
      <p:sp>
        <p:nvSpPr>
          <p:cNvPr id="4" name="フッター プレースホルダー 3"/>
          <p:cNvSpPr>
            <a:spLocks noGrp="1"/>
          </p:cNvSpPr>
          <p:nvPr>
            <p:ph type="ftr" sz="quarter" idx="11"/>
          </p:nvPr>
        </p:nvSpPr>
        <p:spPr/>
        <p:txBody>
          <a:bodyPr rtlCol="0"/>
          <a:lstStyle/>
          <a:p>
            <a:pPr rtl="0"/>
            <a:r>
              <a:rPr lang="ja-JP" altLang="en-US" noProof="0" dirty="0"/>
              <a:t>フッターを追加</a:t>
            </a:r>
          </a:p>
        </p:txBody>
      </p:sp>
      <p:sp>
        <p:nvSpPr>
          <p:cNvPr id="5" name="スライド番号プレースホルダー 4"/>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97BA5BDA-D9D7-42C0-A7FD-B482E07D66AE}" type="datetime4">
              <a:rPr lang="ja-JP" altLang="en-US" smtClean="0"/>
              <a:t>2025年5月30日</a:t>
            </a:fld>
            <a:endParaRPr lang="en-US" dirty="0"/>
          </a:p>
        </p:txBody>
      </p:sp>
      <p:sp>
        <p:nvSpPr>
          <p:cNvPr id="3" name="フッター プレースホルダー 2"/>
          <p:cNvSpPr>
            <a:spLocks noGrp="1"/>
          </p:cNvSpPr>
          <p:nvPr>
            <p:ph type="ftr" sz="quarter" idx="11"/>
          </p:nvPr>
        </p:nvSpPr>
        <p:spPr/>
        <p:txBody>
          <a:bodyPr rtlCol="0"/>
          <a:lstStyle/>
          <a:p>
            <a:pPr rtl="0"/>
            <a:r>
              <a:rPr lang="ja-JP" altLang="en-US" noProof="0" dirty="0"/>
              <a:t>フッターを追加</a:t>
            </a:r>
          </a:p>
        </p:txBody>
      </p:sp>
      <p:sp>
        <p:nvSpPr>
          <p:cNvPr id="4" name="スライド番号プレースホルダー 3"/>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eiryo UI" panose="020B0604030504040204" pitchFamily="50" charset="-128"/>
                <a:ea typeface="Meiryo UI" panose="020B0604030504040204" pitchFamily="50" charset="-128"/>
                <a:cs typeface="+mj-cs"/>
              </a:defRPr>
            </a:lvl1pPr>
          </a:lstStyle>
          <a:p>
            <a:pPr rtl="0"/>
            <a:r>
              <a:rPr lang="ja-JP" altLang="en-US" noProof="0"/>
              <a:t>マスター タイトルの書式設定</a:t>
            </a:r>
            <a:endParaRPr kumimoji="0" lang="ja-JP" altLang="en-US" noProof="0" dirty="0"/>
          </a:p>
        </p:txBody>
      </p:sp>
      <p:sp>
        <p:nvSpPr>
          <p:cNvPr id="4" name="コンテンツ プレースホルダー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ja-JP" altLang="en-US" noProof="0"/>
              <a:t>マスター テキストの書式設定</a:t>
            </a:r>
          </a:p>
          <a:p>
            <a:pPr lvl="1" rtl="0" eaLnBrk="1" latinLnBrk="0" hangingPunct="1"/>
            <a:r>
              <a:rPr lang="ja-JP" altLang="en-US" noProof="0"/>
              <a:t>第 </a:t>
            </a:r>
            <a:r>
              <a:rPr lang="en-US" altLang="ja-JP" noProof="0"/>
              <a:t>2 </a:t>
            </a:r>
            <a:r>
              <a:rPr lang="ja-JP" altLang="en-US" noProof="0"/>
              <a:t>レベル</a:t>
            </a:r>
          </a:p>
          <a:p>
            <a:pPr lvl="2" rtl="0" eaLnBrk="1" latinLnBrk="0" hangingPunct="1"/>
            <a:r>
              <a:rPr lang="ja-JP" altLang="en-US" noProof="0"/>
              <a:t>第 </a:t>
            </a:r>
            <a:r>
              <a:rPr lang="en-US" altLang="ja-JP" noProof="0"/>
              <a:t>3 </a:t>
            </a:r>
            <a:r>
              <a:rPr lang="ja-JP" altLang="en-US" noProof="0"/>
              <a:t>レベル</a:t>
            </a:r>
          </a:p>
          <a:p>
            <a:pPr lvl="3" rtl="0" eaLnBrk="1" latinLnBrk="0" hangingPunct="1"/>
            <a:r>
              <a:rPr lang="ja-JP" altLang="en-US" noProof="0"/>
              <a:t>第 </a:t>
            </a:r>
            <a:r>
              <a:rPr lang="en-US" altLang="ja-JP" noProof="0"/>
              <a:t>4 </a:t>
            </a:r>
            <a:r>
              <a:rPr lang="ja-JP" altLang="en-US" noProof="0"/>
              <a:t>レベル</a:t>
            </a:r>
          </a:p>
          <a:p>
            <a:pPr lvl="4" rtl="0" eaLnBrk="1" latinLnBrk="0" hangingPunct="1"/>
            <a:r>
              <a:rPr lang="ja-JP" altLang="en-US" noProof="0"/>
              <a:t>第 </a:t>
            </a:r>
            <a:r>
              <a:rPr lang="en-US" altLang="ja-JP" noProof="0"/>
              <a:t>5 </a:t>
            </a:r>
            <a:r>
              <a:rPr lang="ja-JP" altLang="en-US" noProof="0"/>
              <a:t>レベル</a:t>
            </a:r>
            <a:endParaRPr kumimoji="0" lang="ja-JP" altLang="en-US" noProof="0" dirty="0"/>
          </a:p>
        </p:txBody>
      </p:sp>
      <p:sp>
        <p:nvSpPr>
          <p:cNvPr id="3" name="テキスト プレースホルダー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AD13492E-A481-41CA-89FE-576536EB2B9B}" type="datetime4">
              <a:rPr lang="ja-JP" altLang="en-US" smtClean="0"/>
              <a:t>2025年5月30日</a:t>
            </a:fld>
            <a:endParaRPr lang="en-US" dirty="0"/>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p:txBody>
          <a:bodyPr rtlCol="0"/>
          <a:lstStyle/>
          <a:p>
            <a:pPr rtl="0"/>
            <a:fld id="{401CF334-2D5C-4859-84A6-CA7E6E43FAEB}" type="slidenum">
              <a:rPr lang="en-US" altLang="ja-JP" noProof="0" smtClean="0"/>
              <a:t>‹#›</a:t>
            </a:fld>
            <a:endParaRPr lang="ja-JP" altLang="en-US"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キャプション付きの画像">
    <p:spTree>
      <p:nvGrpSpPr>
        <p:cNvPr id="1" name=""/>
        <p:cNvGrpSpPr/>
        <p:nvPr/>
      </p:nvGrpSpPr>
      <p:grpSpPr>
        <a:xfrm>
          <a:off x="0" y="0"/>
          <a:ext cx="0" cy="0"/>
          <a:chOff x="0" y="0"/>
          <a:chExt cx="0" cy="0"/>
        </a:xfrm>
      </p:grpSpPr>
      <p:sp>
        <p:nvSpPr>
          <p:cNvPr id="9" name="1 つの角を切り取って丸めた四角形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12" name="直角三角形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ja-JP" altLang="en-US" sz="1800" noProof="0" dirty="0"/>
          </a:p>
        </p:txBody>
      </p:sp>
      <p:sp>
        <p:nvSpPr>
          <p:cNvPr id="2" name="タイトル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ja-JP" altLang="en-US" noProof="0"/>
              <a:t>マスター タイトルの書式設定</a:t>
            </a:r>
            <a:endParaRPr kumimoji="0" lang="ja-JP" altLang="en-US" noProof="0" dirty="0"/>
          </a:p>
        </p:txBody>
      </p:sp>
      <p:sp>
        <p:nvSpPr>
          <p:cNvPr id="3" name="図プレースホルダー 2" descr="画像を追加する空のプレースホルダー。プレースホルダーをクリックし、追加する画像を選択します"/>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ja-JP" altLang="en-US" noProof="0"/>
              <a:t>アイコンをクリックして図を追加</a:t>
            </a:r>
            <a:endParaRPr kumimoji="0" lang="ja-JP" altLang="en-US" noProof="0" dirty="0"/>
          </a:p>
        </p:txBody>
      </p:sp>
      <p:sp>
        <p:nvSpPr>
          <p:cNvPr id="4" name="テキスト プレースホルダー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ja-JP" altLang="en-US" noProof="0"/>
              <a:t>マスター テキストの書式設定</a:t>
            </a:r>
          </a:p>
        </p:txBody>
      </p:sp>
      <p:sp>
        <p:nvSpPr>
          <p:cNvPr id="5" name="日付プレースホルダー 4"/>
          <p:cNvSpPr>
            <a:spLocks noGrp="1"/>
          </p:cNvSpPr>
          <p:nvPr>
            <p:ph type="dt" sz="half" idx="10"/>
          </p:nvPr>
        </p:nvSpPr>
        <p:spPr/>
        <p:txBody>
          <a:bodyPr rtlCol="0"/>
          <a:lstStyle/>
          <a:p>
            <a:pPr rtl="0"/>
            <a:fld id="{44E9BCBC-9D52-4E50-9227-A7347C7DC1A2}" type="datetime4">
              <a:rPr lang="ja-JP" altLang="en-US" smtClean="0"/>
              <a:t>2025年5月30日</a:t>
            </a:fld>
            <a:endParaRPr lang="en-US"/>
          </a:p>
        </p:txBody>
      </p:sp>
      <p:sp>
        <p:nvSpPr>
          <p:cNvPr id="6" name="フッター プレースホルダー 5"/>
          <p:cNvSpPr>
            <a:spLocks noGrp="1"/>
          </p:cNvSpPr>
          <p:nvPr>
            <p:ph type="ftr" sz="quarter" idx="11"/>
          </p:nvPr>
        </p:nvSpPr>
        <p:spPr/>
        <p:txBody>
          <a:bodyPr rtlCol="0"/>
          <a:lstStyle/>
          <a:p>
            <a:pPr rtl="0"/>
            <a:r>
              <a:rPr lang="ja-JP" altLang="en-US" noProof="0" dirty="0"/>
              <a:t>フッターを追加</a:t>
            </a:r>
          </a:p>
        </p:txBody>
      </p:sp>
      <p:sp>
        <p:nvSpPr>
          <p:cNvPr id="7" name="スライド番号プレースホルダー 6"/>
          <p:cNvSpPr>
            <a:spLocks noGrp="1"/>
          </p:cNvSpPr>
          <p:nvPr>
            <p:ph type="sldNum" sz="quarter" idx="12"/>
          </p:nvPr>
        </p:nvSpPr>
        <p:spPr>
          <a:xfrm>
            <a:off x="10769600" y="6356351"/>
            <a:ext cx="812800" cy="365125"/>
          </a:xfrm>
        </p:spPr>
        <p:txBody>
          <a:bodyPr rtlCol="0"/>
          <a:lstStyle/>
          <a:p>
            <a:pPr rtl="0"/>
            <a:fld id="{401CF334-2D5C-4859-84A6-CA7E6E43FAEB}" type="slidenum">
              <a:rPr lang="en-US" altLang="ja-JP" noProof="0" smtClean="0"/>
              <a:t>‹#›</a:t>
            </a:fld>
            <a:endParaRPr lang="ja-JP" altLang="en-US" noProof="0" dirty="0"/>
          </a:p>
        </p:txBody>
      </p:sp>
      <p:sp>
        <p:nvSpPr>
          <p:cNvPr id="10" name="フリーフォーム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11" name="フリーフォーム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グループ 24"/>
          <p:cNvGrpSpPr/>
          <p:nvPr/>
        </p:nvGrpSpPr>
        <p:grpSpPr>
          <a:xfrm>
            <a:off x="-29028" y="-7144"/>
            <a:ext cx="12240731" cy="6879658"/>
            <a:chOff x="0" y="-21658"/>
            <a:chExt cx="12240731" cy="6879658"/>
          </a:xfrm>
        </p:grpSpPr>
        <p:sp>
          <p:nvSpPr>
            <p:cNvPr id="26" name="長方形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p>
          </p:txBody>
        </p:sp>
        <p:grpSp>
          <p:nvGrpSpPr>
            <p:cNvPr id="27" name="グループ 26"/>
            <p:cNvGrpSpPr/>
            <p:nvPr/>
          </p:nvGrpSpPr>
          <p:grpSpPr>
            <a:xfrm>
              <a:off x="0" y="-21658"/>
              <a:ext cx="12240731" cy="1041400"/>
              <a:chOff x="-25356" y="-7144"/>
              <a:chExt cx="12240731" cy="1041400"/>
            </a:xfrm>
          </p:grpSpPr>
          <p:sp>
            <p:nvSpPr>
              <p:cNvPr id="28" name="フリーフォーム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sp>
            <p:nvSpPr>
              <p:cNvPr id="29" name="フリーフォーム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ja-JP" altLang="en-US" sz="1800" noProof="0" dirty="0">
                  <a:solidFill>
                    <a:schemeClr val="tx1"/>
                  </a:solidFill>
                  <a:latin typeface="+mn-lt"/>
                  <a:ea typeface="+mn-ea"/>
                  <a:cs typeface="+mn-cs"/>
                </a:endParaRPr>
              </a:p>
            </p:txBody>
          </p:sp>
          <p:grpSp>
            <p:nvGrpSpPr>
              <p:cNvPr id="31" name="グループ 30"/>
              <p:cNvGrpSpPr/>
              <p:nvPr/>
            </p:nvGrpSpPr>
            <p:grpSpPr>
              <a:xfrm>
                <a:off x="-25356" y="202408"/>
                <a:ext cx="12240731" cy="649224"/>
                <a:chOff x="-19045" y="216550"/>
                <a:chExt cx="9180548" cy="649224"/>
              </a:xfrm>
            </p:grpSpPr>
            <p:sp>
              <p:nvSpPr>
                <p:cNvPr id="32" name="フリーフォーム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sp>
              <p:nvSpPr>
                <p:cNvPr id="33" name="フリーフォーム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ja-JP" altLang="en-US" sz="1800" noProof="0" dirty="0"/>
                </a:p>
              </p:txBody>
            </p:sp>
          </p:grpSp>
        </p:grpSp>
      </p:grpSp>
      <p:sp>
        <p:nvSpPr>
          <p:cNvPr id="9" name="タイトル プレースホルダー 8"/>
          <p:cNvSpPr>
            <a:spLocks noGrp="1"/>
          </p:cNvSpPr>
          <p:nvPr>
            <p:ph type="title"/>
          </p:nvPr>
        </p:nvSpPr>
        <p:spPr>
          <a:xfrm>
            <a:off x="609600" y="704088"/>
            <a:ext cx="10972800" cy="1143000"/>
          </a:xfrm>
          <a:prstGeom prst="rect">
            <a:avLst/>
          </a:prstGeom>
        </p:spPr>
        <p:txBody>
          <a:bodyPr vert="horz" lIns="0" rIns="0" bIns="0" rtlCol="0" anchor="b">
            <a:normAutofit/>
          </a:bodyPr>
          <a:lstStyle/>
          <a:p>
            <a:pPr rtl="0"/>
            <a:r>
              <a:rPr lang="ja-JP" altLang="en-US" noProof="0" dirty="0"/>
              <a:t>クリックしてマスター タイトルのスタイルを編集</a:t>
            </a:r>
            <a:endParaRPr kumimoji="0" lang="ja-JP" altLang="en-US" noProof="0" dirty="0"/>
          </a:p>
        </p:txBody>
      </p:sp>
      <p:sp>
        <p:nvSpPr>
          <p:cNvPr id="30" name="テキスト プレースホルダー 29"/>
          <p:cNvSpPr>
            <a:spLocks noGrp="1"/>
          </p:cNvSpPr>
          <p:nvPr>
            <p:ph type="body" idx="1"/>
          </p:nvPr>
        </p:nvSpPr>
        <p:spPr>
          <a:xfrm>
            <a:off x="609600" y="1935480"/>
            <a:ext cx="10972800" cy="4343400"/>
          </a:xfrm>
          <a:prstGeom prst="rect">
            <a:avLst/>
          </a:prstGeom>
        </p:spPr>
        <p:txBody>
          <a:bodyPr vert="horz" rtlCol="0">
            <a:normAutofit/>
          </a:bodyPr>
          <a:lstStyle/>
          <a:p>
            <a:pPr lvl="0" rtl="0" eaLnBrk="1" latinLnBrk="0" hangingPunct="1"/>
            <a:r>
              <a:rPr lang="ja-JP" altLang="en-US" noProof="0" dirty="0"/>
              <a:t>クリックしてマスター テキストのスタイルを編集</a:t>
            </a:r>
          </a:p>
          <a:p>
            <a:pPr lvl="1" rtl="0" eaLnBrk="1" latinLnBrk="0" hangingPunct="1"/>
            <a:r>
              <a:rPr lang="ja-JP" altLang="en-US" noProof="0" dirty="0"/>
              <a:t>第 </a:t>
            </a:r>
            <a:r>
              <a:rPr lang="en-US" altLang="ja-JP" noProof="0" dirty="0"/>
              <a:t>2 </a:t>
            </a:r>
            <a:r>
              <a:rPr lang="ja-JP" altLang="en-US" noProof="0" dirty="0"/>
              <a:t>レベル</a:t>
            </a:r>
          </a:p>
          <a:p>
            <a:pPr lvl="2" rtl="0" eaLnBrk="1" latinLnBrk="0" hangingPunct="1"/>
            <a:r>
              <a:rPr lang="ja-JP" altLang="en-US" noProof="0" dirty="0"/>
              <a:t>第 </a:t>
            </a:r>
            <a:r>
              <a:rPr lang="en-US" altLang="ja-JP" noProof="0" dirty="0"/>
              <a:t>3 </a:t>
            </a:r>
            <a:r>
              <a:rPr lang="ja-JP" altLang="en-US" noProof="0" dirty="0"/>
              <a:t>レベル</a:t>
            </a:r>
          </a:p>
          <a:p>
            <a:pPr lvl="3" rtl="0" eaLnBrk="1" latinLnBrk="0" hangingPunct="1"/>
            <a:r>
              <a:rPr lang="ja-JP" altLang="en-US" noProof="0" dirty="0"/>
              <a:t>第 </a:t>
            </a:r>
            <a:r>
              <a:rPr lang="en-US" altLang="ja-JP" noProof="0" dirty="0"/>
              <a:t>4 </a:t>
            </a:r>
            <a:r>
              <a:rPr lang="ja-JP" altLang="en-US" noProof="0" dirty="0"/>
              <a:t>レベル</a:t>
            </a:r>
          </a:p>
          <a:p>
            <a:pPr lvl="4" rtl="0" eaLnBrk="1" latinLnBrk="0" hangingPunct="1"/>
            <a:r>
              <a:rPr lang="ja-JP" altLang="en-US" noProof="0" dirty="0"/>
              <a:t>第 </a:t>
            </a:r>
            <a:r>
              <a:rPr lang="en-US" altLang="ja-JP" noProof="0" dirty="0"/>
              <a:t>5 </a:t>
            </a:r>
            <a:r>
              <a:rPr lang="ja-JP" altLang="en-US" noProof="0" dirty="0"/>
              <a:t>レベル</a:t>
            </a:r>
          </a:p>
        </p:txBody>
      </p:sp>
      <p:sp>
        <p:nvSpPr>
          <p:cNvPr id="10" name="日付プレースホルダー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50C89BD6-1E97-4CE4-9631-267B8D948CB0}" type="datetime4">
              <a:rPr lang="ja-JP" altLang="en-US" smtClean="0"/>
              <a:t>2025年5月30日</a:t>
            </a:fld>
            <a:endParaRPr lang="en-US" dirty="0"/>
          </a:p>
        </p:txBody>
      </p:sp>
      <p:sp>
        <p:nvSpPr>
          <p:cNvPr id="22" name="フッター プレースホルダー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r>
              <a:rPr lang="ja-JP" altLang="en-US" noProof="0" dirty="0"/>
              <a:t>フッターを追加</a:t>
            </a:r>
          </a:p>
        </p:txBody>
      </p:sp>
      <p:sp>
        <p:nvSpPr>
          <p:cNvPr id="18" name="スライド番号プレースホルダー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latin typeface="ＭＳ 明朝" panose="02020609040205080304" pitchFamily="17" charset="-128"/>
                <a:ea typeface="ＭＳ 明朝" panose="02020609040205080304" pitchFamily="17" charset="-128"/>
              </a:defRPr>
            </a:lvl1pPr>
          </a:lstStyle>
          <a:p>
            <a:fld id="{401CF334-2D5C-4859-84A6-CA7E6E43FAEB}" type="slidenum">
              <a:rPr lang="en-US" altLang="ja-JP" noProof="0" smtClean="0"/>
              <a:pPr/>
              <a:t>‹#›</a:t>
            </a:fld>
            <a:endParaRPr lang="ja-JP" altLang="en-US"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latinLnBrk="0" hangingPunct="1">
        <a:lnSpc>
          <a:spcPct val="80000"/>
        </a:lnSpc>
        <a:spcBef>
          <a:spcPct val="0"/>
        </a:spcBef>
        <a:buNone/>
        <a:defRPr kumimoji="1" sz="5000" b="0" kern="1200">
          <a:ln>
            <a:noFill/>
          </a:ln>
          <a:solidFill>
            <a:schemeClr val="tx2"/>
          </a:solidFill>
          <a:effectLst/>
          <a:latin typeface="Meiryo UI" panose="020B0604030504040204" pitchFamily="50" charset="-128"/>
          <a:ea typeface="Meiryo UI" panose="020B0604030504040204" pitchFamily="50" charset="-128"/>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1" sz="2600" kern="1200">
          <a:solidFill>
            <a:schemeClr val="tx1"/>
          </a:solidFill>
          <a:latin typeface="ＭＳ 明朝" panose="02020609040205080304" pitchFamily="17" charset="-128"/>
          <a:ea typeface="ＭＳ 明朝" panose="02020609040205080304" pitchFamily="17" charset="-128"/>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1" sz="2400" kern="1200">
          <a:solidFill>
            <a:schemeClr val="tx1"/>
          </a:solidFill>
          <a:latin typeface="ＭＳ 明朝" panose="02020609040205080304" pitchFamily="17" charset="-128"/>
          <a:ea typeface="ＭＳ 明朝" panose="02020609040205080304" pitchFamily="17" charset="-128"/>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1" sz="2100" kern="1200">
          <a:solidFill>
            <a:schemeClr val="tx1"/>
          </a:solidFill>
          <a:latin typeface="ＭＳ 明朝" panose="02020609040205080304" pitchFamily="17" charset="-128"/>
          <a:ea typeface="ＭＳ 明朝" panose="02020609040205080304" pitchFamily="17" charset="-128"/>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1" sz="2000" kern="1200">
          <a:solidFill>
            <a:schemeClr val="tx1"/>
          </a:solidFill>
          <a:latin typeface="ＭＳ 明朝" panose="02020609040205080304" pitchFamily="17" charset="-128"/>
          <a:ea typeface="ＭＳ 明朝" panose="02020609040205080304" pitchFamily="17" charset="-128"/>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129073" y="906340"/>
            <a:ext cx="11933853" cy="1660769"/>
          </a:xfrm>
        </p:spPr>
        <p:txBody>
          <a:bodyPr rtlCol="0">
            <a:normAutofit fontScale="90000"/>
          </a:bodyPr>
          <a:lstStyle/>
          <a:p>
            <a:pPr algn="l" rtl="0"/>
            <a:br>
              <a:rPr lang="en-US" altLang="ja-JP" sz="3600" dirty="0">
                <a:latin typeface="UD デジタル 教科書体 NK-R" panose="02020400000000000000" pitchFamily="18" charset="-128"/>
                <a:ea typeface="UD デジタル 教科書体 NK-R" panose="02020400000000000000" pitchFamily="18" charset="-128"/>
              </a:rPr>
            </a:br>
            <a:r>
              <a:rPr lang="en-US" altLang="ja-JP" sz="3600" dirty="0">
                <a:latin typeface="UD デジタル 教科書体 NK-R" panose="02020400000000000000" pitchFamily="18" charset="-128"/>
                <a:ea typeface="UD デジタル 教科書体 NK-R" panose="02020400000000000000" pitchFamily="18" charset="-128"/>
              </a:rPr>
              <a:t>Compensation and Civil Liability for Vaccines in Times of Public Health Emergency </a:t>
            </a:r>
            <a:r>
              <a:rPr lang="en-US" altLang="ja-JP" sz="2700" dirty="0">
                <a:latin typeface="UD デジタル 教科書体 NK-R" panose="02020400000000000000" pitchFamily="18" charset="-128"/>
                <a:ea typeface="UD デジタル 教科書体 NK-R" panose="02020400000000000000" pitchFamily="18" charset="-128"/>
              </a:rPr>
              <a:t>-Experience of the U.S. and Japan</a:t>
            </a:r>
            <a:endParaRPr lang="ja-JP" altLang="en-US" sz="2700" dirty="0">
              <a:latin typeface="UD デジタル 教科書体 NK-R" panose="02020400000000000000" pitchFamily="18" charset="-128"/>
              <a:ea typeface="UD デジタル 教科書体 NK-R" panose="02020400000000000000" pitchFamily="18" charset="-128"/>
            </a:endParaRPr>
          </a:p>
        </p:txBody>
      </p:sp>
      <p:sp>
        <p:nvSpPr>
          <p:cNvPr id="5" name="サブタイトル 4"/>
          <p:cNvSpPr>
            <a:spLocks noGrp="1"/>
          </p:cNvSpPr>
          <p:nvPr>
            <p:ph type="subTitle" idx="1"/>
          </p:nvPr>
        </p:nvSpPr>
        <p:spPr>
          <a:xfrm>
            <a:off x="1109472" y="3733800"/>
            <a:ext cx="10472928" cy="1752600"/>
          </a:xfrm>
        </p:spPr>
        <p:txBody>
          <a:bodyPr rtlCol="0">
            <a:normAutofit fontScale="85000" lnSpcReduction="20000"/>
          </a:bodyPr>
          <a:lstStyle/>
          <a:p>
            <a:pPr rtl="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Health Law Professors Conference, June 5, 2025, Boston University</a:t>
            </a:r>
          </a:p>
          <a:p>
            <a:pPr rtl="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rtl="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Naoko Akimoto,</a:t>
            </a:r>
            <a:r>
              <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a:latin typeface="UD デジタル 教科書体 NK-R" panose="02020400000000000000" pitchFamily="18" charset="-128"/>
                <a:ea typeface="UD デジタル 教科書体 NK-R" panose="02020400000000000000" pitchFamily="18" charset="-128"/>
                <a:cs typeface="Calibri" panose="020F0502020204030204" pitchFamily="34" charset="0"/>
              </a:rPr>
              <a:t>Ph.D., LL.M. </a:t>
            </a: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rtl="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Associate Professor</a:t>
            </a:r>
          </a:p>
          <a:p>
            <a:pPr rtl="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Rikkyo University,</a:t>
            </a:r>
            <a:r>
              <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Tokyo</a:t>
            </a:r>
            <a:endPar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rtl="0"/>
            <a:endParaRPr lang="ja-JP" altLang="en-US" dirty="0"/>
          </a:p>
        </p:txBody>
      </p:sp>
      <p:sp>
        <p:nvSpPr>
          <p:cNvPr id="2" name="スライド番号プレースホルダー 1">
            <a:extLst>
              <a:ext uri="{FF2B5EF4-FFF2-40B4-BE49-F238E27FC236}">
                <a16:creationId xmlns:a16="http://schemas.microsoft.com/office/drawing/2014/main" id="{A9BBE704-FDF5-42DB-BB5E-702A21604445}"/>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117232" y="74645"/>
            <a:ext cx="11898124" cy="746622"/>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Vaccine Injury Compensation Program (VICP)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216310" y="821269"/>
            <a:ext cx="11799045" cy="5813994"/>
          </a:xfrm>
        </p:spPr>
        <p:txBody>
          <a:bodyPr rtlCol="0">
            <a:normAutofit fontScale="85000" lnSpcReduction="10000"/>
          </a:bodyPr>
          <a:lstStyle/>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Historical background (1986)</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Framework (re substantive requirements)</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fault/defect requirement</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Presumption of causation if a vaccine is on the vaccine table </a:t>
            </a:r>
          </a:p>
          <a:p>
            <a:pPr marL="982980" lvl="2" indent="-342900">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of public compensation</a:t>
            </a:r>
          </a:p>
          <a:p>
            <a:pPr marL="822960" lvl="1" indent="-457200">
              <a:buFont typeface="+mj-lt"/>
              <a:buAutoNum type="alpha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Legislative background</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Practical arguments (consequentialist argument) by stakeholders- stabilizing vaccine production, the need for swift compensation </a:t>
            </a:r>
          </a:p>
          <a:p>
            <a:pPr marL="822960" lvl="1" indent="-457200">
              <a:buFont typeface="+mj-lt"/>
              <a:buAutoNum type="alphaL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Font typeface="+mj-lt"/>
              <a:buAutoNum type="alpha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Exchange (</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quid pro quo</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rational)? - Wyeth v. Bruesewitz (2011) </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No-fault compensation by the Gov. is quid pro quo for the civil immunity of manufacturers</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Explanation originated since the early workers’ compensation cases through auto no-fault and nuclear compensation (NY RR v. White (1917), Pinnick (Mass. 1971), Duke Power (1978))</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However, public compensation in public health differs from WC, auto no-fault, and nuclear compensation, where the bipolar structure (injured and private entity owing a duty to compensate) exists</a:t>
            </a:r>
          </a:p>
          <a:p>
            <a:pPr marL="1257300" lvl="3"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b="1"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43920760-AE4D-F10E-9EF1-A62C5524B8C1}"/>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10</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833357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AF2A-6CD3-BAC3-2462-05ECBBA0F07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A3897BD3-A95B-5F9B-6867-99E41567B530}"/>
              </a:ext>
            </a:extLst>
          </p:cNvPr>
          <p:cNvSpPr>
            <a:spLocks noGrp="1"/>
          </p:cNvSpPr>
          <p:nvPr>
            <p:ph type="title"/>
          </p:nvPr>
        </p:nvSpPr>
        <p:spPr>
          <a:xfrm>
            <a:off x="117232" y="74645"/>
            <a:ext cx="11898124" cy="746622"/>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Vaccine Injury Compensation Program (VICP)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D9A41470-158A-0D0C-CDA2-FFB91E3F2F60}"/>
              </a:ext>
            </a:extLst>
          </p:cNvPr>
          <p:cNvSpPr>
            <a:spLocks noGrp="1"/>
          </p:cNvSpPr>
          <p:nvPr>
            <p:ph idx="1"/>
          </p:nvPr>
        </p:nvSpPr>
        <p:spPr>
          <a:xfrm>
            <a:off x="216310" y="821269"/>
            <a:ext cx="11799045" cy="5813994"/>
          </a:xfrm>
        </p:spPr>
        <p:txBody>
          <a:bodyPr rtlCol="0">
            <a:normAutofit/>
          </a:bodyPr>
          <a:lstStyle/>
          <a:p>
            <a:pPr marL="822960" lvl="1" indent="-457200">
              <a:buFont typeface="+mj-lt"/>
              <a:buAutoNum type="alphaLcPeriod" startAt="3"/>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Restitution- Public health law principles of social justice (fairness)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Restitution by the government to the individuals harmed by the exercise of the government’s de facto or de jure coercive power</a:t>
            </a:r>
          </a:p>
          <a:p>
            <a:pPr marL="982980" lvl="2" indent="-342900"/>
            <a:endPar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1463040" lvl="5" indent="0">
              <a:buNone/>
            </a:pP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Arguments articulating a </a:t>
            </a:r>
            <a:r>
              <a:rPr lang="en-US" altLang="ja-JP" i="1" u="sng"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moral obligation to provide compensation </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for persons subject to de jure or de facto coercion are especially strong. Where vaccinations are legally mandatory, or are effectively required in order for health workers or emergency responders to fulfill their professional duties in the event of a disease outbreak, the government should provide ready access to compensation for injuries that result. Such circumstances raise profound </a:t>
            </a:r>
            <a:r>
              <a:rPr lang="en-US" altLang="ja-JP" i="1" u="sng"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fairness concerns </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because the individual’s choice set has been limited (Prof. M. Mello)</a:t>
            </a:r>
            <a:endParaRPr lang="en-US" altLang="ja-JP" i="1" dirty="0">
              <a:highlight>
                <a:srgbClr val="FFFF00"/>
              </a:highlight>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4"/>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4">
              <a:buFont typeface="Calibri" panose="020F0502020204030204" pitchFamily="34" charset="0"/>
              <a:buChar char="→"/>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Just a moral obligation or a legal obligation? </a:t>
            </a:r>
          </a:p>
          <a:p>
            <a:pPr lvl="1"/>
            <a:endParaRPr lang="en-US" altLang="ja-JP" dirty="0">
              <a:latin typeface="+mn-ea"/>
              <a:ea typeface="+mn-ea"/>
              <a:cs typeface="Calibri" panose="020F0502020204030204" pitchFamily="34" charset="0"/>
            </a:endParaRPr>
          </a:p>
          <a:p>
            <a:pPr lvl="1"/>
            <a:endParaRPr lang="en-US" altLang="ja-JP" b="1"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C1750C73-55A0-5987-F4FF-378E31E973C6}"/>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11</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57420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59107-7F80-59F7-2484-362BC5704C35}"/>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5C57D7D8-6C69-DB24-B120-D0F5DA048566}"/>
              </a:ext>
            </a:extLst>
          </p:cNvPr>
          <p:cNvSpPr>
            <a:spLocks noGrp="1"/>
          </p:cNvSpPr>
          <p:nvPr>
            <p:ph type="title"/>
          </p:nvPr>
        </p:nvSpPr>
        <p:spPr>
          <a:xfrm>
            <a:off x="117232" y="74645"/>
            <a:ext cx="11898124" cy="746622"/>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Vaccine Injury Compensation Program (VICP)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F09655D8-AB24-1E64-8E60-AE48A1B20640}"/>
              </a:ext>
            </a:extLst>
          </p:cNvPr>
          <p:cNvSpPr>
            <a:spLocks noGrp="1"/>
          </p:cNvSpPr>
          <p:nvPr>
            <p:ph idx="1"/>
          </p:nvPr>
        </p:nvSpPr>
        <p:spPr>
          <a:xfrm>
            <a:off x="216310" y="821268"/>
            <a:ext cx="11799045" cy="5821809"/>
          </a:xfrm>
        </p:spPr>
        <p:txBody>
          <a:bodyPr rtlCol="0">
            <a:normAutofit/>
          </a:bodyPr>
          <a:lstStyle/>
          <a:p>
            <a:pPr marL="514350" indent="-514350">
              <a:buFont typeface="+mj-lt"/>
              <a:buAutoNum type="arabicPeriod" startAt="4"/>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Significant limitations on civil remedies </a:t>
            </a:r>
          </a:p>
          <a:p>
            <a:pPr marL="880110" lvl="1" indent="-514350">
              <a:buFont typeface="+mj-lt"/>
              <a:buAutoNum type="roman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Procedural </a:t>
            </a:r>
          </a:p>
          <a:p>
            <a:pPr marL="880110" lvl="1" indent="-514350">
              <a:buFont typeface="+mj-lt"/>
              <a:buAutoNum type="roman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Substantial</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Preemption of design defect claim</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Bruesewitz v. Wyeth</a:t>
            </a:r>
            <a:r>
              <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2011</a:t>
            </a:r>
            <a:r>
              <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interpreted the civil immunity provision as providing preemption of all design defect claims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Presumption of fulfilling the duty to warn if a vaccine satisfies FDA regulations</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80110" lvl="1" indent="-514350">
              <a:buFont typeface="+mj-lt"/>
              <a:buAutoNum type="romanLcPeriod" startAt="3"/>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accounts for limiting civil remedies- not much discussed </a:t>
            </a:r>
          </a:p>
          <a:p>
            <a:pPr marL="1097280" lvl="2" indent="-457200">
              <a:buFont typeface="+mj-lt"/>
              <a:buAutoNum type="alphaLcPeriod"/>
            </a:pP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Quid pro quo</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(Bruesewitz)</a:t>
            </a:r>
          </a:p>
          <a:p>
            <a:pPr marL="1097280" lvl="2" indent="-457200">
              <a:buFont typeface="+mj-lt"/>
              <a:buAutoNum type="alpha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Economic regulation of property interest </a:t>
            </a:r>
          </a:p>
          <a:p>
            <a:pPr lvl="1"/>
            <a:endParaRPr lang="en-US" altLang="ja-JP" dirty="0">
              <a:latin typeface="+mn-ea"/>
              <a:ea typeface="+mn-ea"/>
              <a:cs typeface="Calibri" panose="020F0502020204030204" pitchFamily="34" charset="0"/>
            </a:endParaRPr>
          </a:p>
          <a:p>
            <a:pPr lvl="1"/>
            <a:endParaRPr lang="en-US" altLang="ja-JP" b="1"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907B704E-5BF6-0177-34D7-81D673733431}"/>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12</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6443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32111" y="82129"/>
            <a:ext cx="11305592" cy="579722"/>
          </a:xfrm>
        </p:spPr>
        <p:txBody>
          <a:bodyPr rtlCol="0">
            <a:normAutofit fontScale="90000"/>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Countermeasures Injury Compensation Program (CICP)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327804" y="661851"/>
            <a:ext cx="11637034" cy="6059625"/>
          </a:xfrm>
        </p:spPr>
        <p:txBody>
          <a:bodyPr rtlCol="0">
            <a:normAutofit fontScale="77500" lnSpcReduction="20000"/>
          </a:bodyPr>
          <a:lstStyle/>
          <a:p>
            <a:pPr>
              <a:buFont typeface="Wingdings" panose="05000000000000000000" pitchFamily="2" charset="2"/>
              <a:buChar char="Ø"/>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Public Readiness and Emergency Preparedness Act (PREP Act) of 2005</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Background</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Heightened awareness of the need for a special legal scheme for public health emergencies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Introduction of the emergency use authorization (EUA) by the Bio-Shield Act (2004)</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PREP Act was enacted to provide civil immunity to encourage the expedited development of covered countermeasures (to achieve the aim of EUA) </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Framework (re substantive requirements)</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fault/ defect requirement</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Presumption of causation if a medical countermeasure is on the injury table</a:t>
            </a:r>
          </a:p>
          <a:p>
            <a:pPr marL="880110" lvl="1" indent="-514350">
              <a:buFont typeface="+mj-lt"/>
              <a:buAutoNum type="romanL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of compensation </a:t>
            </a:r>
          </a:p>
          <a:p>
            <a:pPr marL="880110" lvl="1" indent="-514350">
              <a:buFont typeface="+mj-lt"/>
              <a:buAutoNum type="alpha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Legislative background</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Pressure from industry to provide civil immunity to develop new vaccines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Not much discussion on the legal foundation of public compensation (primary purpose of the Bio-Shield is to provide civil immunity)</a:t>
            </a:r>
          </a:p>
          <a:p>
            <a:pPr marL="982980" lvl="2"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80110" lvl="1" indent="-514350">
              <a:buFont typeface="+mj-lt"/>
              <a:buAutoNum type="alphaLcPeriod"/>
            </a:pP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Quid pro quo?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(reasonable alternative)  – no court opinion</a:t>
            </a:r>
          </a:p>
          <a:p>
            <a:pPr marL="880110" lvl="1" indent="-514350">
              <a:buFont typeface="+mj-lt"/>
              <a:buAutoNum type="alphaL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80110" lvl="1" indent="-514350">
              <a:buFont typeface="+mj-lt"/>
              <a:buAutoNum type="alpha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Restitution- Public health law principles of social justice (the same as VICP, but more demanding)</a:t>
            </a:r>
          </a:p>
          <a:p>
            <a:pPr marL="880110" lvl="1" indent="-514350">
              <a:buFont typeface="+mj-lt"/>
              <a:buAutoNum type="alphaL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80110" lvl="1" indent="-514350">
              <a:buFont typeface="+mj-lt"/>
              <a:buAutoNum type="alphaL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2"/>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2044E81E-E8BE-DABA-1544-304AEED9CBE8}"/>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13</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57845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63BC1-C792-4F0E-1BE3-A51E274E8E8F}"/>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2A9FE57C-E4BF-1A04-B58D-72C313B0F59D}"/>
              </a:ext>
            </a:extLst>
          </p:cNvPr>
          <p:cNvSpPr>
            <a:spLocks noGrp="1"/>
          </p:cNvSpPr>
          <p:nvPr>
            <p:ph type="title"/>
          </p:nvPr>
        </p:nvSpPr>
        <p:spPr>
          <a:xfrm>
            <a:off x="432111" y="82129"/>
            <a:ext cx="11305592" cy="579722"/>
          </a:xfrm>
        </p:spPr>
        <p:txBody>
          <a:bodyPr rtlCol="0">
            <a:normAutofit fontScale="90000"/>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Countermeasures Injury Compensation Program (CICP)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00A65156-94B7-51A2-EC75-D5896DFCAF22}"/>
              </a:ext>
            </a:extLst>
          </p:cNvPr>
          <p:cNvSpPr>
            <a:spLocks noGrp="1"/>
          </p:cNvSpPr>
          <p:nvPr>
            <p:ph idx="1"/>
          </p:nvPr>
        </p:nvSpPr>
        <p:spPr>
          <a:xfrm>
            <a:off x="327804" y="661851"/>
            <a:ext cx="11637034" cy="6059625"/>
          </a:xfrm>
        </p:spPr>
        <p:txBody>
          <a:bodyPr rtlCol="0">
            <a:normAutofit/>
          </a:bodyPr>
          <a:lstStyle/>
          <a:p>
            <a:pPr marL="514350" indent="-514350">
              <a:buFont typeface="+mj-lt"/>
              <a:buAutoNum type="arabicPeriod" startAt="4"/>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Exclusion of civil remedies </a:t>
            </a:r>
          </a:p>
          <a:p>
            <a:pPr lvl="2"/>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 covered person shall be immune from suit and liability under Federal and State law with respect to all claims for loss caused by, arising out of, relating to, or resulting from the administration to or the use by an individual of a covered countermeasure…”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(42 U.S.C. §247d-6d (a)(1)) </a:t>
            </a:r>
          </a:p>
          <a:p>
            <a:pPr lvl="2"/>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sole exception- willful misconduct</a:t>
            </a:r>
          </a:p>
          <a:p>
            <a:pPr marL="393192" lvl="1" indent="0">
              <a:buNone/>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accounts for excluding civil remedies?</a:t>
            </a:r>
          </a:p>
          <a:p>
            <a:pPr marL="1124712" lvl="2" indent="-457200">
              <a:buFont typeface="+mj-lt"/>
              <a:buAutoNum type="alphaLcPeriod"/>
            </a:pPr>
            <a:r>
              <a:rPr lang="en-US" altLang="ja-JP" i="1"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Quid pro quo</a:t>
            </a: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 (like VICP)</a:t>
            </a:r>
          </a:p>
          <a:p>
            <a:pPr marL="1124712" lvl="2" indent="-457200">
              <a:buFont typeface="+mj-lt"/>
              <a:buAutoNum type="alphaLcPeriod"/>
            </a:pP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Economic regulation to achieve legitimate interest</a:t>
            </a:r>
          </a:p>
          <a:p>
            <a:pPr marL="1124712" lvl="2" indent="-457200">
              <a:buFont typeface="+mj-lt"/>
              <a:buAutoNum type="alphaLcPeriod"/>
            </a:pPr>
            <a:endPar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328A943F-9C50-EB61-BF23-C80274215EE5}"/>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14</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638358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73224" y="206862"/>
            <a:ext cx="11330474" cy="699093"/>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COVID-19 and operation of CICP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373224" y="905956"/>
            <a:ext cx="11574266" cy="5745182"/>
          </a:xfrm>
        </p:spPr>
        <p:txBody>
          <a:bodyPr rtlCol="0">
            <a:normAutofit fontScale="70000" lnSpcReduction="20000"/>
          </a:bodyPr>
          <a:lstStyle/>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Application of CICP </a:t>
            </a: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Determination of coverage</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Causation</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listing of COVID-19 medical countermeasures on the table - need to prove causation in each case</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Criteria? – black box </a:t>
            </a:r>
          </a:p>
          <a:p>
            <a:pPr marL="1257300" lvl="3" indent="-342900"/>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requester must demonstrate that the injury occurred as the direct result of the administration or use of a covered countermeasure. Such proof must be based on compelling, reliable, valid, medical, and scientific evidence”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(HRSA webpage) </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Further details on the criteria are not provided by HRSA </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Records of administrative decisions are not disclosed, no judicial review is available</a:t>
            </a:r>
          </a:p>
          <a:p>
            <a:pPr marL="1257300" lvl="3"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Data (as of May 1, 2025)</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Total COVID-19 CICP claims filed: 13,794</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Pending Review or In Review: 9,556</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Decisions: 4,238</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Claims found eligible for compensation: 70</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Claims compensated: 34</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Denied: 4,168</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Requested medical records not submitted: 878</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Standard of proof not met and/or covered injury not sustained: 758</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Missed filing deadline: 2,277</a:t>
            </a:r>
          </a:p>
          <a:p>
            <a:pPr marL="1257300" lvl="3"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Font typeface="Calibri" panose="020F0502020204030204" pitchFamily="34" charset="0"/>
              <a:buChar char="‒"/>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number of claims filed is the same as RSIHV, but the number of claims granted is about 1% of that under RSIHV</a:t>
            </a:r>
          </a:p>
        </p:txBody>
      </p:sp>
      <p:sp>
        <p:nvSpPr>
          <p:cNvPr id="4" name="スライド番号プレースホルダー 3">
            <a:extLst>
              <a:ext uri="{FF2B5EF4-FFF2-40B4-BE49-F238E27FC236}">
                <a16:creationId xmlns:a16="http://schemas.microsoft.com/office/drawing/2014/main" id="{8C4EEE98-33E8-F7EA-B74B-A1FB1A612C1E}"/>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15</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812420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CC9CB-61DD-FEFE-7A30-F08B93A4FE6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4327263E-9559-6829-3DCA-C0C567FA4788}"/>
              </a:ext>
            </a:extLst>
          </p:cNvPr>
          <p:cNvSpPr>
            <a:spLocks noGrp="1"/>
          </p:cNvSpPr>
          <p:nvPr>
            <p:ph type="title"/>
          </p:nvPr>
        </p:nvSpPr>
        <p:spPr>
          <a:xfrm>
            <a:off x="373224" y="206862"/>
            <a:ext cx="11330474" cy="699093"/>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COVID-19 and operation of CICP</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41027BD0-98B3-3085-7907-5DEA241D4553}"/>
              </a:ext>
            </a:extLst>
          </p:cNvPr>
          <p:cNvSpPr>
            <a:spLocks noGrp="1"/>
          </p:cNvSpPr>
          <p:nvPr>
            <p:ph idx="1"/>
          </p:nvPr>
        </p:nvSpPr>
        <p:spPr>
          <a:xfrm>
            <a:off x="373224" y="905956"/>
            <a:ext cx="11574266" cy="5745182"/>
          </a:xfrm>
        </p:spPr>
        <p:txBody>
          <a:bodyPr rtlCol="0">
            <a:normAutofit/>
          </a:bodyPr>
          <a:lstStyle/>
          <a:p>
            <a:pPr marL="514350" indent="-514350">
              <a:buFont typeface="+mj-lt"/>
              <a:buAutoNum type="arabicPeriod" startAt="4"/>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Lawsuits</a:t>
            </a:r>
          </a:p>
          <a:p>
            <a:pPr marL="880110" lvl="1" indent="-514350">
              <a:buFont typeface="+mj-lt"/>
              <a:buAutoNum type="roman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Against the Federal Government</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Challenging the constitutionality of the PREP Act</a:t>
            </a:r>
          </a:p>
          <a:p>
            <a:pPr marL="914400" lvl="3" indent="0">
              <a:buNone/>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(Smith v. U.S. (4:24-cv-00334)(N.D. Texas), Smith v. HRSA (3:23-cv-01425)(W.D. La. 2023))</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Procedural due process, takings without just compensation (denial of tort lawsuits), denial of jury trial</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Dismissed </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Violation of NIVCP for failing to include the COVID-19 vaccine on the VICP injury table (Brundage v. Becerra, filed January 2025, (D.D.C.))</a:t>
            </a:r>
          </a:p>
          <a:p>
            <a:pPr marL="982980" lvl="2"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80110" lvl="1" indent="-514350">
              <a:buFont typeface="+mj-lt"/>
              <a:buAutoNum type="romanL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Against manufacturers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Individuals seeking compensation –dismissed due to the civil immunity </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State Attorney General claiming violation of state consumer protection acts (misrepresentation of efficacy, false advertisement)(KA, TX)</a:t>
            </a:r>
          </a:p>
        </p:txBody>
      </p:sp>
      <p:sp>
        <p:nvSpPr>
          <p:cNvPr id="4" name="スライド番号プレースホルダー 3">
            <a:extLst>
              <a:ext uri="{FF2B5EF4-FFF2-40B4-BE49-F238E27FC236}">
                <a16:creationId xmlns:a16="http://schemas.microsoft.com/office/drawing/2014/main" id="{513C14E7-F294-53C1-1F09-B6AAF825F8D3}"/>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16</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918618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73538" y="136524"/>
            <a:ext cx="11785600" cy="639520"/>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Comparison and analysis </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365759" y="776044"/>
            <a:ext cx="11428135" cy="6022689"/>
          </a:xfrm>
        </p:spPr>
        <p:txBody>
          <a:bodyPr rtlCol="0">
            <a:normAutofit fontScale="92500" lnSpcReduction="10000"/>
          </a:bodyPr>
          <a:lstStyle/>
          <a:p>
            <a:pPr marL="514350" indent="-51435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of the public compensation  </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Nature of vaccine injury- harm to individuals for the benefit of the entire population </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Vaccine injury occurs at a very low but certain probability (even without fault)</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Herd immunity is especially required during public health emergencies</a:t>
            </a:r>
          </a:p>
          <a:p>
            <a:pPr marL="982980" lvl="2"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Font typeface="Wingdings" panose="05000000000000000000" pitchFamily="2" charset="2"/>
              <a:buChar char="Ø"/>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principle of social justice under public health law best accounts for the compensation</a:t>
            </a:r>
          </a:p>
          <a:p>
            <a:pPr marL="914400" lvl="3" indent="0">
              <a:buNone/>
            </a:pP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fair disbursement of common advantages and sharing of common burdens. Known as distributive justice, this form of justice requires that government act to limit the extent to which the burden of disease falls unfairly upon the least advantaged and </a:t>
            </a:r>
            <a:r>
              <a:rPr lang="en-US" altLang="ja-JP" i="1" u="sng"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to ensure that the burdens of interventions themselves are distributed equitably</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 Gostin)</a:t>
            </a:r>
          </a:p>
          <a:p>
            <a:pPr marL="640080" lvl="2" indent="0">
              <a:buNone/>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Font typeface="Wingdings" panose="05000000000000000000" pitchFamily="2" charset="2"/>
              <a:buChar char="Ø"/>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 Japan, the theories of restitution (analogous to the property taking) and of the risk-creating liability under public law represent the same idea</a:t>
            </a:r>
          </a:p>
          <a:p>
            <a:pPr marL="708660" lvl="1" indent="-342900">
              <a:buFont typeface="Wingdings" panose="05000000000000000000" pitchFamily="2" charset="2"/>
              <a:buChar char="Ø"/>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640080" lvl="2" indent="0">
              <a:buNone/>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F7EA3137-BD96-961B-C594-ABB2DD32DDB6}"/>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17</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85063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C1307-ECAA-32BB-8241-A8CFBB80EB4E}"/>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FD453FA-3129-3177-29C5-FAF6FF73C858}"/>
              </a:ext>
            </a:extLst>
          </p:cNvPr>
          <p:cNvSpPr>
            <a:spLocks noGrp="1"/>
          </p:cNvSpPr>
          <p:nvPr>
            <p:ph type="title"/>
          </p:nvPr>
        </p:nvSpPr>
        <p:spPr>
          <a:xfrm>
            <a:off x="273538" y="136524"/>
            <a:ext cx="11785600" cy="639520"/>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Comparison and analysis </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10ECE046-42AF-711E-B009-01AEAE267B43}"/>
              </a:ext>
            </a:extLst>
          </p:cNvPr>
          <p:cNvSpPr>
            <a:spLocks noGrp="1"/>
          </p:cNvSpPr>
          <p:nvPr>
            <p:ph idx="1"/>
          </p:nvPr>
        </p:nvSpPr>
        <p:spPr>
          <a:xfrm>
            <a:off x="365759" y="776044"/>
            <a:ext cx="11428135" cy="6022689"/>
          </a:xfrm>
        </p:spPr>
        <p:txBody>
          <a:bodyPr rtlCol="0">
            <a:normAutofit fontScale="85000" lnSpcReduction="10000"/>
          </a:bodyPr>
          <a:lstStyle/>
          <a:p>
            <a:pPr marL="514350" indent="-514350">
              <a:buFont typeface="+mj-lt"/>
              <a:buAutoNum type="arabicPeriod" startAt="2"/>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Operation of RSIHV and CICP</a:t>
            </a:r>
          </a:p>
          <a:p>
            <a:pPr marL="880110" lvl="1" indent="-514350">
              <a:buFont typeface="Wingdings" panose="05000000000000000000" pitchFamily="2" charset="2"/>
              <a:buChar char="Ø"/>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Causation requirements for public compensation</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What does the principle of social justice suggest? </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 Japan, the statute is unclear as to the level of proving causation, but it provides </a:t>
            </a:r>
            <a:r>
              <a:rPr lang="en-US" altLang="ja-JP"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 facto</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presumption with a very relaxed standard in its operation </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U.S. law provides a scheme for legal presumption explicitly (42 U.S.C.§ 247d-6e (5)). However, the operation goes in the opposite direction</a:t>
            </a:r>
          </a:p>
          <a:p>
            <a:pPr marL="982980" lvl="2"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and constitutional challenge</a:t>
            </a: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Japan</a:t>
            </a:r>
          </a:p>
          <a:p>
            <a:pPr marL="1531620" lvl="4"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If RSIHV provides insufficient compensation through its operation, judicial review is available, and theories for the foundation of RSIHV require a generous operation. </a:t>
            </a:r>
          </a:p>
          <a:p>
            <a:pPr marL="1531620" lvl="4"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 addition, it may trigger a constitutional challenge (though the constitutional foundation is unclear, some legal theories and lower courts’ opinions support it) </a:t>
            </a:r>
          </a:p>
          <a:p>
            <a:pPr marL="1531620" lvl="4"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1257300" lvl="3"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United States</a:t>
            </a:r>
          </a:p>
          <a:p>
            <a:pPr marL="1531620" lvl="4"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poor operation of CICP is difficult to attack under the current court precedents. The public health law principle provides ethical, but not legal, grounds for public compensation</a:t>
            </a:r>
          </a:p>
          <a:p>
            <a:pPr marL="1531620" lvl="4"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lawsuits challenge the constitutionality of the whole scheme. However, what is necessary is the effective operation of CICP, rather than invalidating the whole scheme</a:t>
            </a:r>
          </a:p>
          <a:p>
            <a:pPr marL="982980" lvl="2" indent="-342900"/>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A2DD86FB-C8C3-0B38-2B0C-F7E15DF2F150}"/>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18</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18805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226142" y="136524"/>
            <a:ext cx="11834726" cy="695504"/>
          </a:xfrm>
        </p:spPr>
        <p:txBody>
          <a:bodyPr rtlCol="0">
            <a:normAutofit/>
          </a:bodyPr>
          <a:lstStyle/>
          <a:p>
            <a:pPr rtl="0"/>
            <a:r>
              <a:rPr kumimoji="1" lang="en-US" altLang="ja-JP" sz="3600" b="0" i="0" u="none" strike="noStrike" kern="1200" cap="none" spc="0" normalizeH="0" baseline="0" noProof="0" dirty="0">
                <a:ln>
                  <a:noFill/>
                </a:ln>
                <a:solidFill>
                  <a:srgbClr val="455F51"/>
                </a:solidFill>
                <a:effectLst/>
                <a:uLnTx/>
                <a:uFillTx/>
                <a:latin typeface="UD デジタル 教科書体 NK-R" panose="02020400000000000000" pitchFamily="18" charset="-128"/>
                <a:ea typeface="UD デジタル 教科書体 NK-R" panose="02020400000000000000" pitchFamily="18" charset="-128"/>
                <a:cs typeface="+mj-cs"/>
              </a:rPr>
              <a:t>Comparison and analysis </a:t>
            </a:r>
            <a:endParaRPr lang="ja-JP" altLang="en-US" dirty="0">
              <a:latin typeface="Meiryo UI" panose="020B0604030504040204" pitchFamily="50" charset="-128"/>
              <a:ea typeface="Meiryo UI" panose="020B0604030504040204" pitchFamily="50" charset="-128"/>
            </a:endParaRPr>
          </a:p>
        </p:txBody>
      </p:sp>
      <p:sp>
        <p:nvSpPr>
          <p:cNvPr id="2" name="コンテンツ プレースホルダー 1"/>
          <p:cNvSpPr>
            <a:spLocks noGrp="1"/>
          </p:cNvSpPr>
          <p:nvPr>
            <p:ph idx="1"/>
          </p:nvPr>
        </p:nvSpPr>
        <p:spPr>
          <a:xfrm>
            <a:off x="226142" y="832028"/>
            <a:ext cx="11739715" cy="5889447"/>
          </a:xfrm>
        </p:spPr>
        <p:txBody>
          <a:bodyPr rtlCol="0">
            <a:normAutofit/>
          </a:bodyPr>
          <a:lstStyle/>
          <a:p>
            <a:pPr marL="571500" indent="-571500">
              <a:buFont typeface="+mj-lt"/>
              <a:buAutoNum type="arabicPeriod" startAt="3"/>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Availability of civil remedies</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principle of population focus under public health law comes into play</a:t>
            </a:r>
          </a:p>
          <a:p>
            <a:pPr marL="982980" lvl="2" indent="-342900">
              <a:buFont typeface="Wingdings" panose="05000000000000000000" pitchFamily="2" charset="2"/>
              <a:buChar char="Ø"/>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 the context of vaccines in public health emergencies, this principle requires both ensuring the supply of vaccines and the wide acceptance of vaccination </a:t>
            </a:r>
          </a:p>
          <a:p>
            <a:pPr lvl="1"/>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U.S. legal system</a:t>
            </a:r>
          </a:p>
          <a:p>
            <a:pPr lvl="2"/>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Multi-layered protection from civil liability under CICP drove the swift development and supply of vaccines</a:t>
            </a:r>
          </a:p>
          <a:p>
            <a:pPr lvl="2"/>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very restrictive operation of CICP may contribute to the low rate of vaccination  </a:t>
            </a:r>
            <a:endParaRPr lang="en-US" altLang="ja-JP"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1"/>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Japanese legal system</a:t>
            </a:r>
          </a:p>
          <a:p>
            <a:pPr lvl="2"/>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Lack of shield from civil liability has intimidated the development and the speedy approval of a new vaccine (Japan failed to develop its vaccine during the pandemic and needed to rely on foreign manufacturers)</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2"/>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365760" lvl="1" indent="0">
              <a:buNone/>
            </a:pPr>
            <a:endParaRPr lang="en-US" altLang="ja-JP" dirty="0">
              <a:latin typeface="+mn-ea"/>
              <a:ea typeface="+mn-ea"/>
              <a:cs typeface="Calibri" panose="020F0502020204030204" pitchFamily="34" charset="0"/>
            </a:endParaRPr>
          </a:p>
          <a:p>
            <a:pPr marL="0" indent="0">
              <a:buNone/>
            </a:pPr>
            <a:endParaRPr lang="en-US" altLang="ja-JP" dirty="0">
              <a:latin typeface="+mn-ea"/>
              <a:ea typeface="+mn-ea"/>
              <a:cs typeface="Calibri" panose="020F0502020204030204" pitchFamily="34" charset="0"/>
            </a:endParaRPr>
          </a:p>
          <a:p>
            <a:pPr lvl="4"/>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DD44EF40-5453-BCEF-DFBF-6944F8B6EE8D}"/>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19</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947754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14161" y="186090"/>
            <a:ext cx="11094098" cy="687754"/>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Purpose and outline </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414161" y="873844"/>
            <a:ext cx="11473039" cy="5984156"/>
          </a:xfrm>
        </p:spPr>
        <p:txBody>
          <a:bodyPr rtlCol="0">
            <a:normAutofit fontScale="92500" lnSpcReduction="20000"/>
          </a:bodyPr>
          <a:lstStyle/>
          <a:p>
            <a:pPr marL="342900"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Purpose</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Look into the legal system of compensating vaccine injury during public health emergencies in the U.S. and Japan</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of public compensation</a:t>
            </a:r>
          </a:p>
          <a:p>
            <a:pPr marL="982980" lvl="2"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account for limiting civil remedies </a:t>
            </a:r>
          </a:p>
          <a:p>
            <a:pPr marL="708660" lvl="1"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Analyze them in light of public health law principles and highlight the legal problems </a:t>
            </a: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342900" indent="-342900"/>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Outline</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Relief System for Injury to Health with Vaccination (RSIHV)</a:t>
            </a:r>
            <a:r>
              <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in Japan</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COVID 19 and the operation of RSIHV</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Vaccine Injury Compensation Program (VICP) </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Countermeasures Injury Compensation Program (CICP)</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COVID-19 and operation of CICP</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Comparison and analysis</a:t>
            </a:r>
          </a:p>
          <a:p>
            <a:pPr marL="914400" lvl="3" indent="0">
              <a:buNone/>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Compensation-focused policy and Drug Development-focused policy </a:t>
            </a:r>
          </a:p>
          <a:p>
            <a:pPr marL="822960" lvl="1" indent="-457200">
              <a:buFont typeface="+mj-lt"/>
              <a:buAutoNum type="arabicPeriod"/>
            </a:pPr>
            <a:r>
              <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Conclusion</a:t>
            </a:r>
          </a:p>
          <a:p>
            <a:pPr marL="822960" lvl="1" indent="-457200">
              <a:buFont typeface="+mj-lt"/>
              <a:buAutoNum type="arabi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Font typeface="+mj-lt"/>
              <a:buAutoNum type="arabi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Font typeface="+mj-lt"/>
              <a:buAutoNum type="arabi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Font typeface="+mj-lt"/>
              <a:buAutoNum type="arabi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Font typeface="+mj-lt"/>
              <a:buAutoNum type="arabicPeriod"/>
            </a:pPr>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endParaRPr lang="en-US" altLang="ja-JP"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endParaRPr lang="ja-JP" altLang="en-US"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7F2C5045-A217-442C-434C-E10A45BBCB80}"/>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2</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37004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373222" y="175612"/>
            <a:ext cx="11494311" cy="751488"/>
          </a:xfrm>
        </p:spPr>
        <p:txBody>
          <a:bodyPr rtlCol="0">
            <a:normAutofit/>
          </a:bodyPr>
          <a:lstStyle/>
          <a:p>
            <a:pPr rtl="0"/>
            <a:r>
              <a:rPr lang="en-US" altLang="ja-JP" sz="3600" dirty="0">
                <a:latin typeface="UD デジタル 教科書体 NK-R" panose="02020400000000000000" pitchFamily="18" charset="-128"/>
                <a:ea typeface="UD デジタル 教科書体 NK-R" panose="02020400000000000000" pitchFamily="18" charset="-128"/>
              </a:rPr>
              <a:t>To conclude  </a:t>
            </a:r>
            <a:endParaRPr lang="ja-JP" altLang="en-US" sz="36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373222" y="1034306"/>
            <a:ext cx="11494311" cy="5648082"/>
          </a:xfrm>
        </p:spPr>
        <p:txBody>
          <a:bodyPr rtlCol="0">
            <a:normAutofit fontScale="92500"/>
          </a:bodyPr>
          <a:lstStyle/>
          <a:p>
            <a:pPr marL="484632" indent="-457200">
              <a:buFont typeface="Wingdings" panose="05000000000000000000" pitchFamily="2" charset="2"/>
              <a:buChar char="Ø"/>
            </a:pP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Two extremes of prioritizing just a part of the public health law principles</a:t>
            </a:r>
          </a:p>
          <a:p>
            <a:pPr lvl="1"/>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Compensation-focused policy (Japan) centers on the social justice principle (fair and equitable treatment of individuals), but discourages the swift development of vaccines and thus inhibits the implementation of a countermeasure.</a:t>
            </a:r>
          </a:p>
          <a:p>
            <a:pPr lvl="2">
              <a:buFont typeface="Calibri" panose="020F0502020204030204" pitchFamily="34" charset="0"/>
              <a:buChar char="‒"/>
            </a:pP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Lack of legal theory to limit tort lawsuits </a:t>
            </a:r>
          </a:p>
          <a:p>
            <a:pPr lvl="1"/>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Development–focused policy (the U.S.) makes a prompt development and approval (authorization) of vaccines. However, it ignores social justice principle. It possibly inhibits the acceptance of vaccination by citizens. </a:t>
            </a:r>
          </a:p>
          <a:p>
            <a:pPr lvl="2">
              <a:buFont typeface="Calibri" panose="020F0502020204030204" pitchFamily="34" charset="0"/>
              <a:buChar char="‒"/>
            </a:pP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Lack of legal theory/ foundation of public compensation</a:t>
            </a:r>
          </a:p>
          <a:p>
            <a:pPr marL="27432" indent="0">
              <a:buNone/>
            </a:pPr>
            <a:endPar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endParaRPr>
          </a:p>
          <a:p>
            <a:pPr marL="484632" indent="-457200">
              <a:buFont typeface="Wingdings" panose="05000000000000000000" pitchFamily="2" charset="2"/>
              <a:buChar char="Ø"/>
            </a:pPr>
            <a:r>
              <a:rPr lang="en-US" altLang="ja-JP"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How can we address the public health law principle to be crystallized as a legal right, duty, and theory – is the issue for legal scholars</a:t>
            </a:r>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C92B9960-1997-AB2C-3B25-72FD83AA362A}"/>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20</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2877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D5F57-8851-3685-51E0-5654AE5495B0}"/>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4C3A5847-95FA-658E-97AD-6DC12D4EA887}"/>
              </a:ext>
            </a:extLst>
          </p:cNvPr>
          <p:cNvSpPr>
            <a:spLocks noGrp="1"/>
          </p:cNvSpPr>
          <p:nvPr>
            <p:ph idx="1"/>
          </p:nvPr>
        </p:nvSpPr>
        <p:spPr>
          <a:xfrm>
            <a:off x="373222" y="1034306"/>
            <a:ext cx="11494311" cy="5648082"/>
          </a:xfrm>
        </p:spPr>
        <p:txBody>
          <a:bodyPr rtlCol="0">
            <a:normAutofit/>
          </a:bodyPr>
          <a:lstStyle/>
          <a:p>
            <a:pPr marL="0" indent="0" algn="ctr">
              <a:buNone/>
            </a:pPr>
            <a:r>
              <a:rPr lang="en-US" altLang="ja-JP" sz="4000" dirty="0">
                <a:latin typeface="UD デジタル 教科書体 NK" panose="02020400000000000000" pitchFamily="18" charset="-128"/>
                <a:ea typeface="UD デジタル 教科書体 NK" panose="02020400000000000000" pitchFamily="18" charset="-128"/>
                <a:cs typeface="Calibri" panose="020F0502020204030204" pitchFamily="34" charset="0"/>
              </a:rPr>
              <a:t>Thank you for listening!</a:t>
            </a:r>
          </a:p>
          <a:p>
            <a:pPr marL="0" indent="0" algn="ctr">
              <a:buNone/>
            </a:pPr>
            <a:endParaRPr lang="en-US" altLang="ja-JP" sz="2800" dirty="0">
              <a:latin typeface="UD デジタル 教科書体 NK" panose="02020400000000000000" pitchFamily="18" charset="-128"/>
              <a:ea typeface="UD デジタル 教科書体 NK" panose="02020400000000000000" pitchFamily="18" charset="-128"/>
              <a:cs typeface="Calibri" panose="020F0502020204030204" pitchFamily="34" charset="0"/>
            </a:endParaRPr>
          </a:p>
          <a:p>
            <a:pPr marL="0" indent="0" algn="ctr">
              <a:buNone/>
            </a:pPr>
            <a:endParaRPr lang="en-US" altLang="ja-JP" sz="2800" dirty="0">
              <a:latin typeface="UD デジタル 教科書体 NK" panose="02020400000000000000" pitchFamily="18" charset="-128"/>
              <a:ea typeface="UD デジタル 教科書体 NK" panose="02020400000000000000" pitchFamily="18" charset="-128"/>
              <a:cs typeface="Calibri" panose="020F0502020204030204" pitchFamily="34" charset="0"/>
            </a:endParaRPr>
          </a:p>
          <a:p>
            <a:pPr marL="0" indent="0">
              <a:buNone/>
            </a:pPr>
            <a:endParaRPr lang="en-US" altLang="ja-JP" dirty="0">
              <a:latin typeface="+mn-ea"/>
              <a:ea typeface="+mn-ea"/>
              <a:cs typeface="Calibri" panose="020F0502020204030204" pitchFamily="34" charset="0"/>
            </a:endParaRPr>
          </a:p>
          <a:p>
            <a:pPr marL="0" indent="0">
              <a:buNone/>
            </a:pPr>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2"/>
            <a:endParaRPr lang="en-US" altLang="ja-JP" dirty="0">
              <a:latin typeface="+mn-ea"/>
              <a:ea typeface="+mn-ea"/>
              <a:cs typeface="Calibri" panose="020F0502020204030204" pitchFamily="34" charset="0"/>
            </a:endParaRPr>
          </a:p>
          <a:p>
            <a:pPr lvl="1"/>
            <a:endParaRPr lang="en-US" altLang="ja-JP" dirty="0">
              <a:latin typeface="+mn-ea"/>
              <a:ea typeface="+mn-ea"/>
              <a:cs typeface="Calibri" panose="020F0502020204030204" pitchFamily="34" charset="0"/>
            </a:endParaRPr>
          </a:p>
          <a:p>
            <a:endParaRPr lang="en-US" altLang="ja-JP" dirty="0">
              <a:latin typeface="+mn-ea"/>
              <a:ea typeface="+mn-ea"/>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818563D4-AB05-A57C-8C15-0D8EA22CB15A}"/>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21</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30738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195385" y="265723"/>
            <a:ext cx="11801230" cy="684091"/>
          </a:xfrm>
        </p:spPr>
        <p:txBody>
          <a:bodyPr rtlCol="0">
            <a:normAutofit fontScale="90000"/>
          </a:bodyPr>
          <a:lstStyle/>
          <a:p>
            <a:pPr rtl="0"/>
            <a:r>
              <a:rPr lang="en-US" altLang="ja-JP" sz="3000" dirty="0">
                <a:latin typeface="UD デジタル 教科書体 NK-R" panose="02020400000000000000" pitchFamily="18" charset="-128"/>
                <a:ea typeface="UD デジタル 教科書体 NK-R" panose="02020400000000000000" pitchFamily="18" charset="-128"/>
              </a:rPr>
              <a:t>Relief System for Injury to Health with Vaccination</a:t>
            </a:r>
            <a:r>
              <a:rPr lang="ja-JP" altLang="en-US" sz="3000" dirty="0">
                <a:latin typeface="UD デジタル 教科書体 NK-R" panose="02020400000000000000" pitchFamily="18" charset="-128"/>
                <a:ea typeface="UD デジタル 教科書体 NK-R" panose="02020400000000000000" pitchFamily="18" charset="-128"/>
              </a:rPr>
              <a:t> </a:t>
            </a:r>
            <a:r>
              <a:rPr lang="en-US" altLang="ja-JP" sz="3000" dirty="0">
                <a:latin typeface="UD デジタル 教科書体 NK-R" panose="02020400000000000000" pitchFamily="18" charset="-128"/>
                <a:ea typeface="UD デジタル 教科書体 NK-R" panose="02020400000000000000" pitchFamily="18" charset="-128"/>
              </a:rPr>
              <a:t>(RSIHV)</a:t>
            </a:r>
            <a:r>
              <a:rPr lang="ja-JP" altLang="en-US" sz="3000" dirty="0">
                <a:latin typeface="UD デジタル 教科書体 NK-R" panose="02020400000000000000" pitchFamily="18" charset="-128"/>
                <a:ea typeface="UD デジタル 教科書体 NK-R" panose="02020400000000000000" pitchFamily="18" charset="-128"/>
              </a:rPr>
              <a:t>　</a:t>
            </a:r>
            <a:r>
              <a:rPr lang="en-US" altLang="ja-JP" sz="3000" dirty="0">
                <a:latin typeface="UD デジタル 教科書体 NK-R" panose="02020400000000000000" pitchFamily="18" charset="-128"/>
                <a:ea typeface="UD デジタル 教科書体 NK-R" panose="02020400000000000000" pitchFamily="18" charset="-128"/>
              </a:rPr>
              <a:t>in Japan</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p:cNvSpPr>
            <a:spLocks noGrp="1"/>
          </p:cNvSpPr>
          <p:nvPr>
            <p:ph idx="1"/>
          </p:nvPr>
        </p:nvSpPr>
        <p:spPr>
          <a:xfrm>
            <a:off x="373224" y="1086338"/>
            <a:ext cx="11574266" cy="5771662"/>
          </a:xfrm>
        </p:spPr>
        <p:txBody>
          <a:bodyPr rtlCol="0">
            <a:normAutofit lnSpcReduction="10000"/>
          </a:bodyPr>
          <a:lstStyle/>
          <a:p>
            <a:pPr marL="457200" indent="-457200">
              <a:buClr>
                <a:srgbClr val="549E39">
                  <a:lumMod val="50000"/>
                </a:srgbClr>
              </a:buClr>
              <a:buFont typeface="+mj-lt"/>
              <a:buAutoNum type="arabicPeriod"/>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Historical background and its origin</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Pre-1950, the focus of public health for contagious diseases-only on broad immunization</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Social awareness of vaccine injury in the 1960s</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Need for remedies when there’s no fault of the government/ manufacturers</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RSIHV was introduced in 1976 by amending the Immunization Act </a:t>
            </a:r>
          </a:p>
          <a:p>
            <a:pPr marL="640080" lvl="2" indent="0">
              <a:buClr>
                <a:srgbClr val="549E39">
                  <a:lumMod val="50000"/>
                </a:srgbClr>
              </a:buClr>
              <a:buNone/>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457200" indent="-457200">
              <a:buClr>
                <a:srgbClr val="549E39">
                  <a:lumMod val="50000"/>
                </a:srgbClr>
              </a:buClr>
              <a:buFont typeface="+mj-lt"/>
              <a:buAutoNum type="arabicPeriod"/>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framework </a:t>
            </a:r>
          </a:p>
          <a:p>
            <a:pPr marL="365760" lvl="1" indent="0">
              <a:buClr>
                <a:srgbClr val="549E39">
                  <a:lumMod val="50000"/>
                </a:srgbClr>
              </a:buClr>
              <a:buNone/>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15(1) of the Immunization Act</a:t>
            </a:r>
          </a:p>
          <a:p>
            <a:pPr marL="640080" lvl="2" indent="0">
              <a:buClr>
                <a:srgbClr val="549E39">
                  <a:lumMod val="50000"/>
                </a:srgbClr>
              </a:buClr>
              <a:buNone/>
              <a:defRPr/>
            </a:pP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If a recipient who underwent a routine vaccination … develops a disability, or dies, and the Minister of Health, </a:t>
            </a:r>
            <a:r>
              <a:rPr lang="en-US" altLang="ja-JP" sz="1900" i="1" dirty="0" err="1">
                <a:latin typeface="UD デジタル 教科書体 NK-R" panose="02020400000000000000" pitchFamily="18" charset="-128"/>
                <a:ea typeface="UD デジタル 教科書体 NK-R" panose="02020400000000000000" pitchFamily="18" charset="-128"/>
                <a:cs typeface="Calibri" panose="020F0502020204030204" pitchFamily="34" charset="0"/>
              </a:rPr>
              <a:t>Labour</a:t>
            </a: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and Welfare certifies that </a:t>
            </a:r>
            <a:r>
              <a:rPr lang="en-US" altLang="ja-JP" sz="1900" i="1" u="sng"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disease, disability, or death was caused by the relevant routine vaccination etc</a:t>
            </a: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the mayor of the relevant municipality is to provide payment pursuant to the provisions of the following Article and Article 17.</a:t>
            </a:r>
          </a:p>
          <a:p>
            <a:pPr marL="365760" lvl="1" indent="0">
              <a:buClr>
                <a:srgbClr val="549E39">
                  <a:lumMod val="50000"/>
                </a:srgbClr>
              </a:buClr>
              <a:buNone/>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fault/defect requirement</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Causation </a:t>
            </a:r>
            <a:r>
              <a:rPr lang="en-US" altLang="ja-JP" sz="2200" dirty="0" err="1">
                <a:latin typeface="UD デジタル 教科書体 NK-R" panose="02020400000000000000" pitchFamily="18" charset="-128"/>
                <a:ea typeface="UD デジタル 教科書体 NK-R" panose="02020400000000000000" pitchFamily="18" charset="-128"/>
                <a:cs typeface="Calibri" panose="020F0502020204030204" pitchFamily="34" charset="0"/>
              </a:rPr>
              <a:t>requirement:“was</a:t>
            </a: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caused by” </a:t>
            </a:r>
          </a:p>
          <a:p>
            <a:pPr>
              <a:buClr>
                <a:srgbClr val="549E39">
                  <a:lumMod val="50000"/>
                </a:srgbClr>
              </a:buClr>
              <a:buFont typeface="Wingdings" panose="05000000000000000000" pitchFamily="2" charset="2"/>
              <a:buChar char="Ø"/>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8C4EEE98-33E8-F7EA-B74B-A1FB1A612C1E}"/>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3</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177125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AF123-A7D5-4C96-546A-71737F1B2F9F}"/>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1EBCB05-4A86-8B54-69CF-7EE61A0B77CE}"/>
              </a:ext>
            </a:extLst>
          </p:cNvPr>
          <p:cNvSpPr>
            <a:spLocks noGrp="1"/>
          </p:cNvSpPr>
          <p:nvPr>
            <p:ph type="title"/>
          </p:nvPr>
        </p:nvSpPr>
        <p:spPr>
          <a:xfrm>
            <a:off x="268674" y="343876"/>
            <a:ext cx="11801230" cy="684091"/>
          </a:xfrm>
        </p:spPr>
        <p:txBody>
          <a:bodyPr rtlCol="0">
            <a:normAutofit fontScale="90000"/>
          </a:bodyPr>
          <a:lstStyle/>
          <a:p>
            <a:pPr rtl="0"/>
            <a:r>
              <a:rPr lang="en-US" altLang="ja-JP" sz="3000" dirty="0">
                <a:latin typeface="UD デジタル 教科書体 NK-R" panose="02020400000000000000" pitchFamily="18" charset="-128"/>
                <a:ea typeface="UD デジタル 教科書体 NK-R" panose="02020400000000000000" pitchFamily="18" charset="-128"/>
              </a:rPr>
              <a:t>Relief System for Injury to Health with Vaccination</a:t>
            </a:r>
            <a:r>
              <a:rPr lang="ja-JP" altLang="en-US" sz="3000" dirty="0">
                <a:latin typeface="UD デジタル 教科書体 NK-R" panose="02020400000000000000" pitchFamily="18" charset="-128"/>
                <a:ea typeface="UD デジタル 教科書体 NK-R" panose="02020400000000000000" pitchFamily="18" charset="-128"/>
              </a:rPr>
              <a:t> </a:t>
            </a:r>
            <a:r>
              <a:rPr lang="en-US" altLang="ja-JP" sz="3000" dirty="0">
                <a:latin typeface="UD デジタル 教科書体 NK-R" panose="02020400000000000000" pitchFamily="18" charset="-128"/>
                <a:ea typeface="UD デジタル 教科書体 NK-R" panose="02020400000000000000" pitchFamily="18" charset="-128"/>
              </a:rPr>
              <a:t>(RSIHV) in Japan</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392AECBD-D73E-3AB3-416B-1F6BFD86DB40}"/>
              </a:ext>
            </a:extLst>
          </p:cNvPr>
          <p:cNvSpPr>
            <a:spLocks noGrp="1"/>
          </p:cNvSpPr>
          <p:nvPr>
            <p:ph idx="1"/>
          </p:nvPr>
        </p:nvSpPr>
        <p:spPr>
          <a:xfrm>
            <a:off x="373224" y="1203568"/>
            <a:ext cx="11592130" cy="5455140"/>
          </a:xfrm>
        </p:spPr>
        <p:txBody>
          <a:bodyPr rtlCol="0">
            <a:normAutofit/>
          </a:bodyPr>
          <a:lstStyle/>
          <a:p>
            <a:pPr marL="457200" indent="-457200">
              <a:buClr>
                <a:srgbClr val="549E39">
                  <a:lumMod val="50000"/>
                </a:srgbClr>
              </a:buClr>
              <a:buFont typeface="+mj-lt"/>
              <a:buAutoNum type="arabicPeriod" startAt="3"/>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Legal foundation of the RSIHV compensation </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Legislative history</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nature/ legal foundation of the compensation was vehemently debated at the council</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However, the statements of the final report were ambiguous regarding the legal foundation </a:t>
            </a:r>
            <a:endPar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14400" lvl="3" indent="0">
              <a:buClr>
                <a:srgbClr val="549E39">
                  <a:lumMod val="50000"/>
                </a:srgbClr>
              </a:buClr>
              <a:buNone/>
              <a:defRPr/>
            </a:pPr>
            <a:r>
              <a:rPr lang="en-US" altLang="ja-JP" sz="18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vaccination under the law is for public purpose… the spirit of the compensation by the government requires remedies to victims of vaccine injury to achieve social fairness…”</a:t>
            </a:r>
            <a:endPar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82980" lvl="2" indent="-342900">
              <a:buClr>
                <a:srgbClr val="549E39">
                  <a:lumMod val="50000"/>
                </a:srgbClr>
              </a:buClr>
              <a:defRPr/>
            </a:pP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Scholastic arguments vary</a:t>
            </a:r>
          </a:p>
          <a:p>
            <a:pPr marL="1097280" lvl="2" indent="-457200">
              <a:buClr>
                <a:srgbClr val="549E39">
                  <a:lumMod val="50000"/>
                </a:srgbClr>
              </a:buClr>
              <a:buFont typeface="+mj-lt"/>
              <a:buAutoNum type="alphaLcPeriod"/>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Reparation: compensation for wrongs done by the government</a:t>
            </a: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p>
          <a:p>
            <a:pPr marL="1097280" lvl="2" indent="-457200">
              <a:buClr>
                <a:srgbClr val="549E39">
                  <a:lumMod val="50000"/>
                </a:srgbClr>
              </a:buClr>
              <a:buFont typeface="+mj-lt"/>
              <a:buAutoNum type="alphaLcPeriod"/>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Restitution: analogous to the compensation for taking of property under the Constitution</a:t>
            </a:r>
          </a:p>
          <a:p>
            <a:pPr marL="1097280" lvl="2" indent="-457200">
              <a:buClr>
                <a:srgbClr val="549E39">
                  <a:lumMod val="50000"/>
                </a:srgbClr>
              </a:buClr>
              <a:buFont typeface="+mj-lt"/>
              <a:buAutoNum type="alphaLcPeriod"/>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Risk creating liability under public law: the government is liable for creating an unusual status of risk under public law (risk creation without fault is the basis of liability) </a:t>
            </a:r>
          </a:p>
          <a:p>
            <a:pPr marL="1097280" lvl="2" indent="-457200">
              <a:buClr>
                <a:srgbClr val="549E39">
                  <a:lumMod val="50000"/>
                </a:srgbClr>
              </a:buClr>
              <a:buFont typeface="+mj-lt"/>
              <a:buAutoNum type="alphaLcPeriod"/>
              <a:defRPr/>
            </a:pP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342900" indent="-342900">
              <a:buClr>
                <a:srgbClr val="549E39">
                  <a:lumMod val="50000"/>
                </a:srgbClr>
              </a:buClr>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4AAFF378-CC7E-58C2-4989-1B3AE3745817}"/>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4</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48077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1E5AD-E688-FF3D-3514-501A7A464B7C}"/>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EE2A9B3-5F1C-3521-488B-B2C69B26753B}"/>
              </a:ext>
            </a:extLst>
          </p:cNvPr>
          <p:cNvSpPr>
            <a:spLocks noGrp="1"/>
          </p:cNvSpPr>
          <p:nvPr>
            <p:ph type="title"/>
          </p:nvPr>
        </p:nvSpPr>
        <p:spPr>
          <a:xfrm>
            <a:off x="268674" y="343876"/>
            <a:ext cx="11696680" cy="684091"/>
          </a:xfrm>
        </p:spPr>
        <p:txBody>
          <a:bodyPr rtlCol="0">
            <a:normAutofit fontScale="90000"/>
          </a:bodyPr>
          <a:lstStyle/>
          <a:p>
            <a:pPr rtl="0"/>
            <a:r>
              <a:rPr lang="en-US" altLang="ja-JP" sz="3000" dirty="0">
                <a:latin typeface="UD デジタル 教科書体 NK-R" panose="02020400000000000000" pitchFamily="18" charset="-128"/>
                <a:ea typeface="UD デジタル 教科書体 NK-R" panose="02020400000000000000" pitchFamily="18" charset="-128"/>
              </a:rPr>
              <a:t>Relief System for Injury to Health with Vaccination</a:t>
            </a:r>
            <a:r>
              <a:rPr lang="ja-JP" altLang="en-US" sz="3000" dirty="0">
                <a:latin typeface="UD デジタル 教科書体 NK-R" panose="02020400000000000000" pitchFamily="18" charset="-128"/>
                <a:ea typeface="UD デジタル 教科書体 NK-R" panose="02020400000000000000" pitchFamily="18" charset="-128"/>
              </a:rPr>
              <a:t> </a:t>
            </a:r>
            <a:r>
              <a:rPr lang="en-US" altLang="ja-JP" sz="3000" dirty="0">
                <a:latin typeface="UD デジタル 教科書体 NK-R" panose="02020400000000000000" pitchFamily="18" charset="-128"/>
                <a:ea typeface="UD デジタル 教科書体 NK-R" panose="02020400000000000000" pitchFamily="18" charset="-128"/>
              </a:rPr>
              <a:t>(RSIHV) in Japan</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660C9C4E-7F3B-66E5-35D7-9940A0EB6662}"/>
              </a:ext>
            </a:extLst>
          </p:cNvPr>
          <p:cNvSpPr>
            <a:spLocks noGrp="1"/>
          </p:cNvSpPr>
          <p:nvPr>
            <p:ph idx="1"/>
          </p:nvPr>
        </p:nvSpPr>
        <p:spPr>
          <a:xfrm>
            <a:off x="373224" y="1203568"/>
            <a:ext cx="11521791" cy="5455140"/>
          </a:xfrm>
        </p:spPr>
        <p:txBody>
          <a:bodyPr rtlCol="0">
            <a:normAutofit/>
          </a:bodyPr>
          <a:lstStyle/>
          <a:p>
            <a:pPr marL="457200" indent="-457200">
              <a:buClr>
                <a:srgbClr val="549E39">
                  <a:lumMod val="50000"/>
                </a:srgbClr>
              </a:buClr>
              <a:buFont typeface="+mj-lt"/>
              <a:buAutoNum type="arabicPeriod" startAt="4"/>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Availability of litigation </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Lack of law or theory that restricts lawsuits seeking remedies against both the government and manufacturers (regardless of whether the injured receives RSIHV compensation)</a:t>
            </a:r>
          </a:p>
          <a:p>
            <a:pPr marL="982980" lvl="2"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822960" lvl="1" indent="-457200">
              <a:buClr>
                <a:srgbClr val="549E39">
                  <a:lumMod val="50000"/>
                </a:srgbClr>
              </a:buClr>
              <a:buFont typeface="+mj-lt"/>
              <a:buAutoNum type="alphaLcPeriod"/>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Lawsuits against manufacturers</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Under tort (negligence/ products liability) </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statute provides civil immunity, no legal theory to inhibit tort lawsuits </a:t>
            </a:r>
          </a:p>
          <a:p>
            <a:pPr marL="1257300" lvl="3" indent="-342900">
              <a:buClr>
                <a:srgbClr val="549E39">
                  <a:lumMod val="50000"/>
                </a:srgbClr>
              </a:buClr>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amount of compensation under RSIHV is possibly deducted from the amount of tort damages</a:t>
            </a:r>
          </a:p>
          <a:p>
            <a:pPr marL="982980" lvl="2" indent="-342900">
              <a:buClr>
                <a:srgbClr val="549E39">
                  <a:lumMod val="50000"/>
                </a:srgbClr>
              </a:buClr>
              <a:defRPr/>
            </a:pP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82980" lvl="2" indent="-342900">
              <a:buClr>
                <a:srgbClr val="549E39">
                  <a:lumMod val="50000"/>
                </a:srgbClr>
              </a:buClr>
              <a:buFont typeface="Wingdings" panose="05000000000000000000" pitchFamily="2" charset="2"/>
              <a:buChar char="Ø"/>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It is unclear whether the restriction on tort lawsuits against manufacturers is unconstitutional (no case nor much legal debate)</a:t>
            </a:r>
          </a:p>
          <a:p>
            <a:pPr marL="708660" lvl="1"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342900" indent="-342900">
              <a:buClr>
                <a:srgbClr val="549E39">
                  <a:lumMod val="50000"/>
                </a:srgbClr>
              </a:buClr>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94B4C661-3509-6DAD-6E3B-2A3EAC70768B}"/>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5</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820708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084A8-BC1D-87F7-CDC5-40C46CB8A66C}"/>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2AD7FF5-A92A-6D3B-1D70-D87566D3BA53}"/>
              </a:ext>
            </a:extLst>
          </p:cNvPr>
          <p:cNvSpPr>
            <a:spLocks noGrp="1"/>
          </p:cNvSpPr>
          <p:nvPr>
            <p:ph type="title"/>
          </p:nvPr>
        </p:nvSpPr>
        <p:spPr>
          <a:xfrm>
            <a:off x="268674" y="343876"/>
            <a:ext cx="11696680" cy="684091"/>
          </a:xfrm>
        </p:spPr>
        <p:txBody>
          <a:bodyPr rtlCol="0">
            <a:normAutofit fontScale="90000"/>
          </a:bodyPr>
          <a:lstStyle/>
          <a:p>
            <a:pPr rtl="0"/>
            <a:r>
              <a:rPr lang="en-US" altLang="ja-JP" sz="3000" dirty="0">
                <a:latin typeface="UD デジタル 教科書体 NK-R" panose="02020400000000000000" pitchFamily="18" charset="-128"/>
                <a:ea typeface="UD デジタル 教科書体 NK-R" panose="02020400000000000000" pitchFamily="18" charset="-128"/>
              </a:rPr>
              <a:t>Relief System for Injury to Health with Vaccination</a:t>
            </a:r>
            <a:r>
              <a:rPr lang="ja-JP" altLang="en-US" sz="3000" dirty="0">
                <a:latin typeface="UD デジタル 教科書体 NK-R" panose="02020400000000000000" pitchFamily="18" charset="-128"/>
                <a:ea typeface="UD デジタル 教科書体 NK-R" panose="02020400000000000000" pitchFamily="18" charset="-128"/>
              </a:rPr>
              <a:t> </a:t>
            </a:r>
            <a:r>
              <a:rPr lang="en-US" altLang="ja-JP" sz="3000" dirty="0">
                <a:latin typeface="UD デジタル 教科書体 NK-R" panose="02020400000000000000" pitchFamily="18" charset="-128"/>
                <a:ea typeface="UD デジタル 教科書体 NK-R" panose="02020400000000000000" pitchFamily="18" charset="-128"/>
              </a:rPr>
              <a:t>(RSIHV) in Japan</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06041AF7-4E5D-73E2-D543-3FF3D521E71B}"/>
              </a:ext>
            </a:extLst>
          </p:cNvPr>
          <p:cNvSpPr>
            <a:spLocks noGrp="1"/>
          </p:cNvSpPr>
          <p:nvPr>
            <p:ph idx="1"/>
          </p:nvPr>
        </p:nvSpPr>
        <p:spPr>
          <a:xfrm>
            <a:off x="373224" y="1203568"/>
            <a:ext cx="11521791" cy="5455140"/>
          </a:xfrm>
        </p:spPr>
        <p:txBody>
          <a:bodyPr rtlCol="0">
            <a:normAutofit/>
          </a:bodyPr>
          <a:lstStyle/>
          <a:p>
            <a:pPr marL="822960" lvl="1" indent="-457200">
              <a:buClr>
                <a:srgbClr val="549E39">
                  <a:lumMod val="50000"/>
                </a:srgbClr>
              </a:buClr>
              <a:buFont typeface="+mj-lt"/>
              <a:buAutoNum type="alphaLcPeriod" startAt="2"/>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Lawsuits against the government</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issue of whether the injured can file lawsuits seeking damages for the gap between the amount of compensation under RSIHV and damages equivalent to tort damages has been raised</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Several legal theories provide constitutional foundations to make such lawsuits possible</a:t>
            </a:r>
          </a:p>
          <a:p>
            <a:pPr marL="1314450" lvl="3" indent="-400050">
              <a:buClr>
                <a:srgbClr val="549E39">
                  <a:lumMod val="50000"/>
                </a:srgbClr>
              </a:buClr>
              <a:buFont typeface="+mj-lt"/>
              <a:buAutoNum type="romanLcPeriod"/>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Analogy to the just compensation for takings under the Constitution (§29 (3) )</a:t>
            </a:r>
          </a:p>
          <a:p>
            <a:pPr marL="1314450" lvl="3" indent="-400050">
              <a:buClr>
                <a:srgbClr val="549E39">
                  <a:lumMod val="50000"/>
                </a:srgbClr>
              </a:buClr>
              <a:buFont typeface="+mj-lt"/>
              <a:buAutoNum type="romanLcPeriod"/>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Using a combination of the right to pursue happiness (§13), equal protection (§14), and the right to life (§25)  under the Constitution </a:t>
            </a: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District courts differed in whether to grant such a remedy and which theory to use</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Tokyo High Court (1992)</a:t>
            </a:r>
          </a:p>
          <a:p>
            <a:pPr marL="1200150" lvl="3" indent="-285750">
              <a:buClr>
                <a:srgbClr val="549E39">
                  <a:lumMod val="50000"/>
                </a:srgbClr>
              </a:buClr>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granted tort liability under the State Redress Act, presuming that the vaccine injury is due to the contraindication to the injured, and that the government is negligent in failing to provide sufficient policy to detect individuals with contraindication</a:t>
            </a:r>
          </a:p>
          <a:p>
            <a:pPr marL="1200150" lvl="3" indent="-285750">
              <a:buClr>
                <a:srgbClr val="549E39">
                  <a:lumMod val="50000"/>
                </a:srgbClr>
              </a:buClr>
              <a:defRPr/>
            </a:pP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982980" lvl="2" indent="-342900">
              <a:buClr>
                <a:srgbClr val="549E39">
                  <a:lumMod val="50000"/>
                </a:srgbClr>
              </a:buClr>
              <a:buFont typeface="Calibri" panose="020F0502020204030204" pitchFamily="34" charset="0"/>
              <a:buChar cha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It is unclear whether the Constitution itself requires full compensation or not</a:t>
            </a:r>
          </a:p>
          <a:p>
            <a:pPr marL="982980" lvl="2"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342900" indent="-342900">
              <a:buClr>
                <a:srgbClr val="549E39">
                  <a:lumMod val="50000"/>
                </a:srgbClr>
              </a:buClr>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906E42B2-708A-2250-E042-6C90F16CA3CE}"/>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6</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16606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51C10-31FB-7549-8A6A-CBD34EE70ED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F1860674-C002-C916-DA05-1A1656E772C2}"/>
              </a:ext>
            </a:extLst>
          </p:cNvPr>
          <p:cNvSpPr>
            <a:spLocks noGrp="1"/>
          </p:cNvSpPr>
          <p:nvPr>
            <p:ph type="title"/>
          </p:nvPr>
        </p:nvSpPr>
        <p:spPr>
          <a:xfrm>
            <a:off x="250092" y="265722"/>
            <a:ext cx="11801230" cy="684091"/>
          </a:xfrm>
        </p:spPr>
        <p:txBody>
          <a:bodyPr rtlCol="0">
            <a:normAutofit/>
          </a:bodyPr>
          <a:lstStyle/>
          <a:p>
            <a:pPr rtl="0"/>
            <a:r>
              <a:rPr lang="en-US" altLang="ja-JP" sz="3000" dirty="0">
                <a:latin typeface="UD デジタル 教科書体 NK-R" panose="02020400000000000000" pitchFamily="18" charset="-128"/>
                <a:ea typeface="UD デジタル 教科書体 NK-R" panose="02020400000000000000" pitchFamily="18" charset="-128"/>
              </a:rPr>
              <a:t>COVID 19 and the operation of RSIHV</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9C962479-9D80-896B-B73B-0D08A3B52019}"/>
              </a:ext>
            </a:extLst>
          </p:cNvPr>
          <p:cNvSpPr>
            <a:spLocks noGrp="1"/>
          </p:cNvSpPr>
          <p:nvPr>
            <p:ph idx="1"/>
          </p:nvPr>
        </p:nvSpPr>
        <p:spPr>
          <a:xfrm>
            <a:off x="373224" y="1086338"/>
            <a:ext cx="11592130" cy="5439508"/>
          </a:xfrm>
        </p:spPr>
        <p:txBody>
          <a:bodyPr rtlCol="0">
            <a:normAutofit/>
          </a:bodyPr>
          <a:lstStyle/>
          <a:p>
            <a:pPr marL="457200" indent="-457200">
              <a:buClr>
                <a:srgbClr val="549E39">
                  <a:lumMod val="50000"/>
                </a:srgbClr>
              </a:buClr>
              <a:buFont typeface="+mj-lt"/>
              <a:buAutoNum type="arabicPeriod"/>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Application of RSIHV</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RSIHV is for both ordinary public health (routine vaccination) and public health emergencies (no special law for public health emergencies)</a:t>
            </a:r>
          </a:p>
          <a:p>
            <a:pPr marL="708660" lvl="1"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457200" indent="-457200">
              <a:buClr>
                <a:srgbClr val="549E39">
                  <a:lumMod val="50000"/>
                </a:srgbClr>
              </a:buClr>
              <a:buFont typeface="+mj-lt"/>
              <a:buAutoNum type="arabicPeriod" startAt="2"/>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Determination of coverage</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Causation requirement </a:t>
            </a:r>
          </a:p>
          <a:p>
            <a:pPr marL="708660" lvl="1" indent="-342900">
              <a:buClr>
                <a:srgbClr val="549E39">
                  <a:lumMod val="50000"/>
                </a:srgbClr>
              </a:buClr>
              <a:buFont typeface="Wingdings" panose="05000000000000000000" pitchFamily="2" charset="2"/>
              <a:buChar char="Ø"/>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Ministry of Health, Labor, and Welfare (MHLW)’s</a:t>
            </a:r>
            <a:r>
              <a:rPr lang="ja-JP" altLang="en-US"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policy  </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Doesn’t require medically rigid causation</a:t>
            </a:r>
          </a:p>
          <a:p>
            <a:pPr marL="982980" lvl="2" indent="-342900">
              <a:buClr>
                <a:srgbClr val="549E39">
                  <a:lumMod val="50000"/>
                </a:srgbClr>
              </a:buClr>
              <a:defRPr/>
            </a:pP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“Causation is found if it can’t be denied that the injury occurred due to the vaccine”</a:t>
            </a:r>
          </a:p>
          <a:p>
            <a:pPr marL="1257300" lvl="3" indent="-342900">
              <a:buClr>
                <a:srgbClr val="549E39">
                  <a:lumMod val="50000"/>
                </a:srgbClr>
              </a:buClr>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Medical reasonableness that the injury in kind occurs due to the vaccine</a:t>
            </a:r>
          </a:p>
          <a:p>
            <a:pPr marL="1257300" lvl="3" indent="-342900">
              <a:buClr>
                <a:srgbClr val="549E39">
                  <a:lumMod val="50000"/>
                </a:srgbClr>
              </a:buClr>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Proximity between vaccination and the occurrence of injury</a:t>
            </a:r>
          </a:p>
          <a:p>
            <a:pPr marL="1257300" lvl="3" indent="-342900">
              <a:buClr>
                <a:srgbClr val="549E39">
                  <a:lumMod val="50000"/>
                </a:srgbClr>
              </a:buClr>
              <a:defRPr/>
            </a:pPr>
            <a:r>
              <a:rPr lang="en-US" altLang="ja-JP" sz="18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No reasonable ground to find another cause</a:t>
            </a:r>
          </a:p>
          <a:p>
            <a:pPr marL="982980" lvl="2" indent="-342900">
              <a:buClr>
                <a:srgbClr val="549E39">
                  <a:lumMod val="50000"/>
                </a:srgbClr>
              </a:buClr>
              <a:buFont typeface="Wingdings" panose="05000000000000000000" pitchFamily="2" charset="2"/>
              <a:buChar char="Ø"/>
              <a:defRPr/>
            </a:pP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De</a:t>
            </a:r>
            <a:r>
              <a:rPr lang="ja-JP" altLang="en-US"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1900" i="1"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facto</a:t>
            </a:r>
            <a:r>
              <a:rPr lang="ja-JP" altLang="en-US"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presumption of causation </a:t>
            </a:r>
          </a:p>
        </p:txBody>
      </p:sp>
      <p:sp>
        <p:nvSpPr>
          <p:cNvPr id="4" name="スライド番号プレースホルダー 3">
            <a:extLst>
              <a:ext uri="{FF2B5EF4-FFF2-40B4-BE49-F238E27FC236}">
                <a16:creationId xmlns:a16="http://schemas.microsoft.com/office/drawing/2014/main" id="{5DAD2613-D8D5-D436-9F71-8A70FA2ABCE8}"/>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7</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73070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E34E0-3C8B-F7F5-9363-1E68C9CF8D90}"/>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20D7A4E6-E89D-AEDA-D9DE-0289D68CDA2B}"/>
              </a:ext>
            </a:extLst>
          </p:cNvPr>
          <p:cNvSpPr>
            <a:spLocks noGrp="1"/>
          </p:cNvSpPr>
          <p:nvPr>
            <p:ph type="title"/>
          </p:nvPr>
        </p:nvSpPr>
        <p:spPr>
          <a:xfrm>
            <a:off x="250092" y="265722"/>
            <a:ext cx="11801230" cy="684091"/>
          </a:xfrm>
        </p:spPr>
        <p:txBody>
          <a:bodyPr rtlCol="0">
            <a:normAutofit/>
          </a:bodyPr>
          <a:lstStyle/>
          <a:p>
            <a:pPr rtl="0"/>
            <a:r>
              <a:rPr lang="en-US" altLang="ja-JP" sz="3000" dirty="0">
                <a:latin typeface="UD デジタル 教科書体 NK-R" panose="02020400000000000000" pitchFamily="18" charset="-128"/>
                <a:ea typeface="UD デジタル 教科書体 NK-R" panose="02020400000000000000" pitchFamily="18" charset="-128"/>
              </a:rPr>
              <a:t>COVID-19 and the operation of RSIHV</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DF74C88F-DD00-CD4D-45E8-BFD612712C4B}"/>
              </a:ext>
            </a:extLst>
          </p:cNvPr>
          <p:cNvSpPr>
            <a:spLocks noGrp="1"/>
          </p:cNvSpPr>
          <p:nvPr>
            <p:ph idx="1"/>
          </p:nvPr>
        </p:nvSpPr>
        <p:spPr>
          <a:xfrm>
            <a:off x="373224" y="1086338"/>
            <a:ext cx="11592130" cy="5439508"/>
          </a:xfrm>
        </p:spPr>
        <p:txBody>
          <a:bodyPr rtlCol="0">
            <a:normAutofit fontScale="92500" lnSpcReduction="10000"/>
          </a:bodyPr>
          <a:lstStyle/>
          <a:p>
            <a:pPr marL="457200" indent="-457200">
              <a:buClr>
                <a:srgbClr val="549E39">
                  <a:lumMod val="50000"/>
                </a:srgbClr>
              </a:buClr>
              <a:buFont typeface="+mj-lt"/>
              <a:buAutoNum type="arabicPeriod" startAt="3"/>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Data (a</a:t>
            </a: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s of March 2025)</a:t>
            </a: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Out of 13,000 claims filed, 9,031 claims have been granted for compensation under RSIHV</a:t>
            </a:r>
          </a:p>
          <a:p>
            <a:pPr marL="365760" lvl="1" indent="0">
              <a:buClr>
                <a:srgbClr val="549E39">
                  <a:lumMod val="50000"/>
                </a:srgbClr>
              </a:buClr>
              <a:buNone/>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Amount of compensation</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Lump sum payment for death: 350,000 USD (44,300,000 JPY)</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Medical expenses</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Disability benefit: 39,000</a:t>
            </a:r>
            <a:r>
              <a:rPr lang="ja-JP" altLang="en-US"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t>
            </a: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23,400</a:t>
            </a:r>
            <a:r>
              <a:rPr lang="ja-JP" altLang="en-US"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USD/yr</a:t>
            </a:r>
            <a:r>
              <a:rPr lang="ja-JP" altLang="en-US"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(5,056,800</a:t>
            </a:r>
            <a:r>
              <a:rPr lang="ja-JP" altLang="en-US"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t>
            </a: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3,034,800 JPY/yr)</a:t>
            </a:r>
          </a:p>
          <a:p>
            <a:pPr marL="982980" lvl="2" indent="-342900">
              <a:buClr>
                <a:srgbClr val="549E39">
                  <a:lumMod val="50000"/>
                </a:srgbClr>
              </a:buClr>
              <a:defRPr/>
            </a:pPr>
            <a:endPar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457200" indent="-457200">
              <a:buClr>
                <a:srgbClr val="549E39">
                  <a:lumMod val="50000"/>
                </a:srgbClr>
              </a:buClr>
              <a:buFont typeface="+mj-lt"/>
              <a:buAutoNum type="arabicPeriod" startAt="4"/>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Difference between the drug adverse events system</a:t>
            </a:r>
          </a:p>
          <a:p>
            <a:pPr marL="708660" lvl="1" indent="-342900">
              <a:buClr>
                <a:srgbClr val="549E39">
                  <a:lumMod val="50000"/>
                </a:srgbClr>
              </a:buClr>
              <a:defRPr/>
            </a:pPr>
            <a:r>
              <a:rPr lang="en-US" altLang="ja-JP" sz="20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Pharmaceutical and Medical Device Act </a:t>
            </a:r>
          </a:p>
          <a:p>
            <a:pPr marL="708660" lvl="1" indent="-342900">
              <a:buClr>
                <a:srgbClr val="549E39">
                  <a:lumMod val="50000"/>
                </a:srgbClr>
              </a:buClr>
              <a:defRPr/>
            </a:pPr>
            <a:r>
              <a:rPr lang="en-US" altLang="ja-JP" sz="20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To investigate the causation between adverse events and a drug (incl. a vaccine) as pharmacovigilance</a:t>
            </a:r>
          </a:p>
          <a:p>
            <a:pPr marL="708660" lvl="1" indent="-342900">
              <a:buClr>
                <a:srgbClr val="549E39">
                  <a:lumMod val="50000"/>
                </a:srgbClr>
              </a:buClr>
              <a:defRPr/>
            </a:pPr>
            <a:r>
              <a:rPr lang="en-US" altLang="ja-JP" sz="20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As of August 2024, only</a:t>
            </a:r>
            <a:r>
              <a:rPr lang="ja-JP" altLang="en-US" sz="20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a:t>
            </a:r>
            <a:r>
              <a:rPr lang="en-US" altLang="ja-JP" sz="20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2 cases have found a causal link between the injury and vaccination (“the causation cannot be denied.”) under this system</a:t>
            </a: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marL="708660" lvl="1" indent="-342900">
              <a:buClr>
                <a:srgbClr val="549E39">
                  <a:lumMod val="50000"/>
                </a:srgbClr>
              </a:buClr>
              <a:buFont typeface="Calibri" panose="020F0502020204030204" pitchFamily="34" charset="0"/>
              <a:buChar cha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 This shows how the RSIHV causation finding is relaxed and presumed</a:t>
            </a:r>
            <a:endParaRPr lang="en-US" altLang="ja-JP" sz="17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A4F18E80-921A-D556-BF93-0F58284BC33F}"/>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8</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974794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B8442-73BD-4E10-2206-FDE355851024}"/>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BD8137B0-CD88-2FA8-EED0-4B691A6D060D}"/>
              </a:ext>
            </a:extLst>
          </p:cNvPr>
          <p:cNvSpPr>
            <a:spLocks noGrp="1"/>
          </p:cNvSpPr>
          <p:nvPr>
            <p:ph type="title"/>
          </p:nvPr>
        </p:nvSpPr>
        <p:spPr>
          <a:xfrm>
            <a:off x="250092" y="265722"/>
            <a:ext cx="11801230" cy="684091"/>
          </a:xfrm>
        </p:spPr>
        <p:txBody>
          <a:bodyPr rtlCol="0">
            <a:normAutofit/>
          </a:bodyPr>
          <a:lstStyle/>
          <a:p>
            <a:pPr rtl="0"/>
            <a:r>
              <a:rPr lang="en-US" altLang="ja-JP" sz="3000" dirty="0">
                <a:latin typeface="UD デジタル 教科書体 NK-R" panose="02020400000000000000" pitchFamily="18" charset="-128"/>
                <a:ea typeface="UD デジタル 教科書体 NK-R" panose="02020400000000000000" pitchFamily="18" charset="-128"/>
              </a:rPr>
              <a:t>COVID-19 and the operation of RSIHV</a:t>
            </a:r>
            <a:endParaRPr lang="ja-JP" altLang="en-US" sz="3000" dirty="0">
              <a:latin typeface="UD デジタル 教科書体 NK-R" panose="02020400000000000000" pitchFamily="18" charset="-128"/>
              <a:ea typeface="UD デジタル 教科書体 NK-R" panose="02020400000000000000" pitchFamily="18" charset="-128"/>
            </a:endParaRPr>
          </a:p>
        </p:txBody>
      </p:sp>
      <p:sp>
        <p:nvSpPr>
          <p:cNvPr id="2" name="コンテンツ プレースホルダー 1">
            <a:extLst>
              <a:ext uri="{FF2B5EF4-FFF2-40B4-BE49-F238E27FC236}">
                <a16:creationId xmlns:a16="http://schemas.microsoft.com/office/drawing/2014/main" id="{5DC99CDC-73A1-7D14-FF2A-F1F238D1D8AE}"/>
              </a:ext>
            </a:extLst>
          </p:cNvPr>
          <p:cNvSpPr>
            <a:spLocks noGrp="1"/>
          </p:cNvSpPr>
          <p:nvPr>
            <p:ph idx="1"/>
          </p:nvPr>
        </p:nvSpPr>
        <p:spPr>
          <a:xfrm>
            <a:off x="373224" y="1086338"/>
            <a:ext cx="11592130" cy="5439508"/>
          </a:xfrm>
        </p:spPr>
        <p:txBody>
          <a:bodyPr rtlCol="0">
            <a:normAutofit/>
          </a:bodyPr>
          <a:lstStyle/>
          <a:p>
            <a:pPr marL="457200" indent="-457200">
              <a:buClr>
                <a:srgbClr val="549E39">
                  <a:lumMod val="50000"/>
                </a:srgbClr>
              </a:buClr>
              <a:buFont typeface="+mj-lt"/>
              <a:buAutoNum type="arabicPeriod" startAt="5"/>
              <a:defRPr/>
            </a:pPr>
            <a:r>
              <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Litigations of COVID-19 vaccine injury</a:t>
            </a:r>
          </a:p>
          <a:p>
            <a:pPr lvl="1">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Litigations have been filed against manufacturers and the government (pending in the trial courts)</a:t>
            </a:r>
          </a:p>
          <a:p>
            <a:pPr lvl="1">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Plaintiffs are those whose claims have been approved under RSIHV and family members of those deceased</a:t>
            </a:r>
          </a:p>
          <a:p>
            <a:pPr>
              <a:buClr>
                <a:srgbClr val="549E39">
                  <a:lumMod val="50000"/>
                </a:srgbClr>
              </a:buClr>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lvl="1">
              <a:buClr>
                <a:srgbClr val="549E39">
                  <a:lumMod val="50000"/>
                </a:srgbClr>
              </a:buClr>
              <a:defRPr/>
            </a:pPr>
            <a:r>
              <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Failure to warn claim </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government didn’t disclose sufficient information on side effects and promoted vaccination (negligence under the State Redress Act) </a:t>
            </a:r>
          </a:p>
          <a:p>
            <a:pPr marL="982980" lvl="2" indent="-342900">
              <a:buClr>
                <a:srgbClr val="549E39">
                  <a:lumMod val="50000"/>
                </a:srgbClr>
              </a:buClr>
              <a:defRPr/>
            </a:pPr>
            <a:r>
              <a:rPr lang="en-US" altLang="ja-JP" sz="1900" dirty="0">
                <a:latin typeface="UD デジタル 教科書体 NK-R" panose="02020400000000000000" pitchFamily="18" charset="-128"/>
                <a:ea typeface="UD デジタル 教科書体 NK-R" panose="02020400000000000000" pitchFamily="18" charset="-128"/>
                <a:cs typeface="Calibri" panose="020F0502020204030204" pitchFamily="34" charset="0"/>
              </a:rPr>
              <a:t>The manufacturers failed to warn of the side effects of vaccines (negligence under tort law) </a:t>
            </a:r>
          </a:p>
          <a:p>
            <a:pPr marL="708660" lvl="1" indent="-342900">
              <a:buClr>
                <a:srgbClr val="549E39">
                  <a:lumMod val="50000"/>
                </a:srgbClr>
              </a:buClr>
              <a:defRPr/>
            </a:pPr>
            <a:endParaRPr lang="en-US" altLang="ja-JP" sz="22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a:p>
            <a:pPr>
              <a:buClr>
                <a:srgbClr val="549E39">
                  <a:lumMod val="50000"/>
                </a:srgbClr>
              </a:buClr>
              <a:defRPr/>
            </a:pPr>
            <a:endParaRPr lang="en-US" altLang="ja-JP" sz="2400" dirty="0">
              <a:latin typeface="UD デジタル 教科書体 NK-R" panose="02020400000000000000" pitchFamily="18" charset="-128"/>
              <a:ea typeface="UD デジタル 教科書体 NK-R" panose="02020400000000000000" pitchFamily="18" charset="-128"/>
              <a:cs typeface="Calibri" panose="020F0502020204030204" pitchFamily="34" charset="0"/>
            </a:endParaRPr>
          </a:p>
        </p:txBody>
      </p:sp>
      <p:sp>
        <p:nvSpPr>
          <p:cNvPr id="4" name="スライド番号プレースホルダー 3">
            <a:extLst>
              <a:ext uri="{FF2B5EF4-FFF2-40B4-BE49-F238E27FC236}">
                <a16:creationId xmlns:a16="http://schemas.microsoft.com/office/drawing/2014/main" id="{F0DFFF07-EFC8-17F4-2B3C-DB062F8A0251}"/>
              </a:ext>
            </a:extLst>
          </p:cNvPr>
          <p:cNvSpPr>
            <a:spLocks noGrp="1"/>
          </p:cNvSpPr>
          <p:nvPr>
            <p:ph type="sldNum" sz="quarter" idx="12"/>
          </p:nvPr>
        </p:nvSpPr>
        <p:spPr/>
        <p:txBody>
          <a:bodyPr/>
          <a:lstStyle/>
          <a:p>
            <a:pPr rtl="0"/>
            <a:fld id="{401CF334-2D5C-4859-84A6-CA7E6E43FAEB}" type="slidenum">
              <a:rPr lang="en-US" altLang="ja-JP" noProof="0" smtClean="0">
                <a:latin typeface="UD デジタル 教科書体 NK-R" panose="02020400000000000000" pitchFamily="18" charset="-128"/>
                <a:ea typeface="UD デジタル 教科書体 NK-R" panose="02020400000000000000" pitchFamily="18" charset="-128"/>
              </a:rPr>
              <a:t>9</a:t>
            </a:fld>
            <a:endParaRPr lang="ja-JP" altLang="en-US" noProof="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587369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ブレーンストーミングのプレゼンテーション">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482_TF03460637.potx" id="{8F3B156D-932A-4C4F-B19B-13DA9C7AB513}" vid="{CAF0C7A8-6467-402F-B5CC-E460ADA54AE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ビジネス ブレーンストーミングのプレゼンテーション</Template>
  <TotalTime>7172</TotalTime>
  <Words>3019</Words>
  <Application>Microsoft Office PowerPoint</Application>
  <PresentationFormat>ワイド画面</PresentationFormat>
  <Paragraphs>380</Paragraphs>
  <Slides>21</Slides>
  <Notes>21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21</vt:i4>
      </vt:variant>
    </vt:vector>
  </HeadingPairs>
  <TitlesOfParts>
    <vt:vector size="31" baseType="lpstr">
      <vt:lpstr>Meiryo UI</vt:lpstr>
      <vt:lpstr>ＭＳ 明朝</vt:lpstr>
      <vt:lpstr>UD デジタル 教科書体 NK</vt:lpstr>
      <vt:lpstr>UD デジタル 教科書体 NK-R</vt:lpstr>
      <vt:lpstr>Arial</vt:lpstr>
      <vt:lpstr>Calibri</vt:lpstr>
      <vt:lpstr>Palatino Linotype</vt:lpstr>
      <vt:lpstr>Wingdings</vt:lpstr>
      <vt:lpstr>Wingdings 2</vt:lpstr>
      <vt:lpstr>ブレーンストーミングのプレゼンテーション</vt:lpstr>
      <vt:lpstr> Compensation and Civil Liability for Vaccines in Times of Public Health Emergency -Experience of the U.S. and Japan</vt:lpstr>
      <vt:lpstr>Purpose and outline </vt:lpstr>
      <vt:lpstr>Relief System for Injury to Health with Vaccination (RSIHV)　in Japan</vt:lpstr>
      <vt:lpstr>Relief System for Injury to Health with Vaccination (RSIHV) in Japan</vt:lpstr>
      <vt:lpstr>Relief System for Injury to Health with Vaccination (RSIHV) in Japan</vt:lpstr>
      <vt:lpstr>Relief System for Injury to Health with Vaccination (RSIHV) in Japan</vt:lpstr>
      <vt:lpstr>COVID 19 and the operation of RSIHV</vt:lpstr>
      <vt:lpstr>COVID-19 and the operation of RSIHV</vt:lpstr>
      <vt:lpstr>COVID-19 and the operation of RSIHV</vt:lpstr>
      <vt:lpstr>Vaccine Injury Compensation Program (VICP)</vt:lpstr>
      <vt:lpstr>Vaccine Injury Compensation Program (VICP)</vt:lpstr>
      <vt:lpstr>Vaccine Injury Compensation Program (VICP)</vt:lpstr>
      <vt:lpstr>Countermeasures Injury Compensation Program (CICP)</vt:lpstr>
      <vt:lpstr>Countermeasures Injury Compensation Program (CICP)</vt:lpstr>
      <vt:lpstr>COVID-19 and operation of CICP</vt:lpstr>
      <vt:lpstr>COVID-19 and operation of CICP</vt:lpstr>
      <vt:lpstr>Comparison and analysis </vt:lpstr>
      <vt:lpstr>Comparison and analysis </vt:lpstr>
      <vt:lpstr>Comparison and analysis </vt:lpstr>
      <vt:lpstr>To conclude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Akimoto Naoko</dc:creator>
  <cp:lastModifiedBy>Naoko Akimoto</cp:lastModifiedBy>
  <cp:revision>753</cp:revision>
  <cp:lastPrinted>2025-05-30T14:25:40Z</cp:lastPrinted>
  <dcterms:created xsi:type="dcterms:W3CDTF">2023-05-04T06:11:22Z</dcterms:created>
  <dcterms:modified xsi:type="dcterms:W3CDTF">2025-05-30T16:18:52Z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