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3"/>
  </p:notesMasterIdLst>
  <p:sldIdLst>
    <p:sldId id="256" r:id="rId5"/>
    <p:sldId id="301" r:id="rId6"/>
    <p:sldId id="284" r:id="rId7"/>
    <p:sldId id="302" r:id="rId8"/>
    <p:sldId id="333" r:id="rId9"/>
    <p:sldId id="365" r:id="rId10"/>
    <p:sldId id="385" r:id="rId11"/>
    <p:sldId id="367" r:id="rId12"/>
    <p:sldId id="386" r:id="rId13"/>
    <p:sldId id="375" r:id="rId14"/>
    <p:sldId id="376" r:id="rId15"/>
    <p:sldId id="377" r:id="rId16"/>
    <p:sldId id="378" r:id="rId17"/>
    <p:sldId id="379" r:id="rId18"/>
    <p:sldId id="380" r:id="rId19"/>
    <p:sldId id="381" r:id="rId20"/>
    <p:sldId id="382" r:id="rId21"/>
    <p:sldId id="383" r:id="rId22"/>
    <p:sldId id="387" r:id="rId23"/>
    <p:sldId id="303" r:id="rId24"/>
    <p:sldId id="392" r:id="rId25"/>
    <p:sldId id="393" r:id="rId26"/>
    <p:sldId id="403" r:id="rId27"/>
    <p:sldId id="405" r:id="rId28"/>
    <p:sldId id="402" r:id="rId29"/>
    <p:sldId id="406" r:id="rId30"/>
    <p:sldId id="394" r:id="rId31"/>
    <p:sldId id="395" r:id="rId32"/>
    <p:sldId id="396" r:id="rId33"/>
    <p:sldId id="397" r:id="rId34"/>
    <p:sldId id="398" r:id="rId35"/>
    <p:sldId id="400" r:id="rId36"/>
    <p:sldId id="401" r:id="rId37"/>
    <p:sldId id="391" r:id="rId38"/>
    <p:sldId id="388" r:id="rId39"/>
    <p:sldId id="389" r:id="rId40"/>
    <p:sldId id="404" r:id="rId41"/>
    <p:sldId id="299"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2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snapToGrid="0" snapToObjects="1">
      <p:cViewPr varScale="1">
        <p:scale>
          <a:sx n="109" d="100"/>
          <a:sy n="109" d="100"/>
        </p:scale>
        <p:origin x="372" y="96"/>
      </p:cViewPr>
      <p:guideLst>
        <p:guide orient="horz" pos="1620"/>
        <p:guide pos="3203"/>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4F1A0-8270-4A65-BAAD-74AB290869CE}"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14802-7921-4146-8801-53E3D3B20EB0}" type="slidenum">
              <a:rPr lang="en-US" smtClean="0"/>
              <a:t>‹#›</a:t>
            </a:fld>
            <a:endParaRPr lang="en-US"/>
          </a:p>
        </p:txBody>
      </p:sp>
    </p:spTree>
    <p:extLst>
      <p:ext uri="{BB962C8B-B14F-4D97-AF65-F5344CB8AC3E}">
        <p14:creationId xmlns:p14="http://schemas.microsoft.com/office/powerpoint/2010/main" val="247448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9168" y="1597819"/>
            <a:ext cx="8234832" cy="1102519"/>
          </a:xfrm>
        </p:spPr>
        <p:txBody>
          <a:bodyPr/>
          <a:lstStyle/>
          <a:p>
            <a:r>
              <a:rPr lang="en-US" dirty="0"/>
              <a:t>Click to edit Master title style</a:t>
            </a:r>
          </a:p>
        </p:txBody>
      </p:sp>
      <p:sp>
        <p:nvSpPr>
          <p:cNvPr id="3" name="Subtitle 2"/>
          <p:cNvSpPr>
            <a:spLocks noGrp="1"/>
          </p:cNvSpPr>
          <p:nvPr>
            <p:ph type="subTitle" idx="1"/>
          </p:nvPr>
        </p:nvSpPr>
        <p:spPr>
          <a:xfrm>
            <a:off x="1826184"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5/29/2025</a:t>
            </a:fld>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52806" y="1028699"/>
            <a:ext cx="2222412" cy="62385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27432" y="1028699"/>
            <a:ext cx="5486400" cy="40124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652806" y="1723466"/>
            <a:ext cx="2222412" cy="285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5/29/2025</a:t>
            </a:fld>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44893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5/29/2025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5/29/2025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5/29/2025</a:t>
            </a:fld>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2818"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02818"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5/29/2025</a:t>
            </a:fld>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1206" y="1200151"/>
            <a:ext cx="381031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73922" y="1200151"/>
            <a:ext cx="380129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5/29/2025</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40069" y="1151335"/>
            <a:ext cx="3809287"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0069" y="1631156"/>
            <a:ext cx="38092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5/29/2025</a:t>
            </a:fld>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
        <p:nvSpPr>
          <p:cNvPr id="10" name="Text Placeholder 2"/>
          <p:cNvSpPr>
            <a:spLocks noGrp="1"/>
          </p:cNvSpPr>
          <p:nvPr>
            <p:ph type="body" idx="13"/>
          </p:nvPr>
        </p:nvSpPr>
        <p:spPr>
          <a:xfrm>
            <a:off x="5084763" y="1148899"/>
            <a:ext cx="3809287"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14"/>
          </p:nvPr>
        </p:nvSpPr>
        <p:spPr>
          <a:xfrm>
            <a:off x="5084763" y="1628720"/>
            <a:ext cx="38092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5/29/2025</a:t>
            </a:fld>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5/29/2025</a:t>
            </a:fld>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1341" y="204787"/>
            <a:ext cx="3008313" cy="668399"/>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163414" y="204788"/>
            <a:ext cx="471180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71341" y="1010298"/>
            <a:ext cx="3008313" cy="3584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5/29/2025</a:t>
            </a:fld>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1206" y="3600450"/>
            <a:ext cx="7764012"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111206" y="187627"/>
            <a:ext cx="7764012" cy="3358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11206" y="4025503"/>
            <a:ext cx="7764012"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5/29/2025</a:t>
            </a:fld>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64856" y="-1"/>
            <a:ext cx="8379144" cy="923701"/>
          </a:xfrm>
          <a:prstGeom prst="rect">
            <a:avLst/>
          </a:prstGeom>
          <a:gradFill flip="none" rotWithShape="1">
            <a:gsLst>
              <a:gs pos="0">
                <a:schemeClr val="bg1">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09169" cy="5143500"/>
          </a:xfrm>
          <a:prstGeom prst="rect">
            <a:avLst/>
          </a:prstGeom>
          <a:gradFill flip="none" rotWithShape="1">
            <a:gsLst>
              <a:gs pos="26000">
                <a:schemeClr val="tx2"/>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140070" y="141035"/>
            <a:ext cx="7735148" cy="6599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0070" y="923701"/>
            <a:ext cx="7735148" cy="3670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3132" y="4767263"/>
            <a:ext cx="816037" cy="273844"/>
          </a:xfrm>
          <a:prstGeom prst="rect">
            <a:avLst/>
          </a:prstGeom>
        </p:spPr>
        <p:txBody>
          <a:bodyPr vert="horz" lIns="91440" tIns="45720" rIns="91440" bIns="45720" rtlCol="0" anchor="ctr"/>
          <a:lstStyle>
            <a:lvl1pPr algn="l">
              <a:defRPr sz="1200">
                <a:solidFill>
                  <a:schemeClr val="bg1"/>
                </a:solidFill>
              </a:defRPr>
            </a:lvl1pPr>
          </a:lstStyle>
          <a:p>
            <a:fld id="{68C2560D-EC28-3B41-86E8-18F1CE0113B4}" type="datetimeFigureOut">
              <a:rPr lang="en-US" smtClean="0"/>
              <a:pPr/>
              <a:t>5/29/2025</a:t>
            </a:fld>
            <a:endParaRPr lang="en-US" dirty="0"/>
          </a:p>
        </p:txBody>
      </p:sp>
      <p:sp>
        <p:nvSpPr>
          <p:cNvPr id="6" name="Slide Number Placeholder 5"/>
          <p:cNvSpPr>
            <a:spLocks noGrp="1"/>
          </p:cNvSpPr>
          <p:nvPr>
            <p:ph type="sldNum" sz="quarter" idx="4"/>
          </p:nvPr>
        </p:nvSpPr>
        <p:spPr>
          <a:xfrm>
            <a:off x="6741618"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pic>
        <p:nvPicPr>
          <p:cNvPr id="7" name="Picture 6" descr="UA_Logo_reversed.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3132" y="181507"/>
            <a:ext cx="736665" cy="560685"/>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7" r:id="rId10"/>
    <p:sldLayoutId id="2147493465" r:id="rId11"/>
    <p:sldLayoutId id="214749346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168" y="1597819"/>
            <a:ext cx="8234832" cy="1638762"/>
          </a:xfrm>
        </p:spPr>
        <p:txBody>
          <a:bodyPr>
            <a:normAutofit/>
          </a:bodyPr>
          <a:lstStyle/>
          <a:p>
            <a:pPr marL="0" marR="0" algn="ctr">
              <a:lnSpc>
                <a:spcPct val="107000"/>
              </a:lnSpc>
              <a:spcAft>
                <a:spcPts val="800"/>
              </a:spcAft>
            </a:pPr>
            <a:r>
              <a:rPr lang="en-US" sz="2400" b="1" kern="100" cap="small" dirty="0">
                <a:effectLst/>
                <a:latin typeface="Times New Roman" panose="02020603050405020304" pitchFamily="18" charset="0"/>
                <a:ea typeface="Aptos" panose="020B0004020202020204" pitchFamily="34" charset="0"/>
                <a:cs typeface="Times New Roman" panose="02020603050405020304" pitchFamily="18" charset="0"/>
              </a:rPr>
              <a:t>Bottom-up Federalism: </a:t>
            </a:r>
            <a:br>
              <a:rPr lang="en-US" sz="2400" b="1" kern="100" cap="small" dirty="0">
                <a:effectLst/>
                <a:latin typeface="Times New Roman" panose="02020603050405020304" pitchFamily="18" charset="0"/>
                <a:ea typeface="Aptos" panose="020B0004020202020204" pitchFamily="34" charset="0"/>
                <a:cs typeface="Times New Roman" panose="02020603050405020304" pitchFamily="18" charset="0"/>
              </a:rPr>
            </a:br>
            <a:r>
              <a:rPr lang="en-US" sz="2400" b="1" kern="100" cap="small" dirty="0">
                <a:effectLst/>
                <a:latin typeface="Times New Roman" panose="02020603050405020304" pitchFamily="18" charset="0"/>
                <a:ea typeface="Aptos" panose="020B0004020202020204" pitchFamily="34" charset="0"/>
                <a:cs typeface="Times New Roman" panose="02020603050405020304" pitchFamily="18" charset="0"/>
              </a:rPr>
              <a:t>What Tobacco 21 Taught Tobacco Regulatory Science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Subtitle 2"/>
          <p:cNvSpPr>
            <a:spLocks noGrp="1"/>
          </p:cNvSpPr>
          <p:nvPr>
            <p:ph type="subTitle" idx="1"/>
          </p:nvPr>
        </p:nvSpPr>
        <p:spPr>
          <a:xfrm>
            <a:off x="1826184" y="3335669"/>
            <a:ext cx="6400800" cy="1314450"/>
          </a:xfrm>
        </p:spPr>
        <p:txBody>
          <a:bodyPr/>
          <a:lstStyle/>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Page D. Dobbs, PhD</a:t>
            </a:r>
          </a:p>
          <a:p>
            <a:r>
              <a:rPr lang="en-US" sz="1800" kern="100" cap="small" dirty="0">
                <a:effectLst/>
                <a:latin typeface="Times New Roman" panose="02020603050405020304" pitchFamily="18" charset="0"/>
                <a:ea typeface="Aptos" panose="020B0004020202020204" pitchFamily="34" charset="0"/>
                <a:cs typeface="Times New Roman" panose="02020603050405020304" pitchFamily="18" charset="0"/>
              </a:rPr>
              <a:t>Associate Professor of Public Health</a:t>
            </a:r>
          </a:p>
          <a:p>
            <a:r>
              <a:rPr lang="en-US" sz="1800" kern="100" cap="small" dirty="0">
                <a:effectLst/>
                <a:latin typeface="Times New Roman" panose="02020603050405020304" pitchFamily="18" charset="0"/>
                <a:ea typeface="Aptos" panose="020B0004020202020204" pitchFamily="34" charset="0"/>
                <a:cs typeface="Times New Roman" panose="02020603050405020304" pitchFamily="18" charset="0"/>
              </a:rPr>
              <a:t>1L, University of Arkansas School of Law</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772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3">
            <a:extLst>
              <a:ext uri="{FF2B5EF4-FFF2-40B4-BE49-F238E27FC236}">
                <a16:creationId xmlns:a16="http://schemas.microsoft.com/office/drawing/2014/main" id="{824E5722-B317-4C38-86AE-9C5B767D86C2}"/>
              </a:ext>
            </a:extLst>
          </p:cNvPr>
          <p:cNvSpPr>
            <a:spLocks noGrp="1"/>
          </p:cNvSpPr>
          <p:nvPr>
            <p:ph type="title"/>
          </p:nvPr>
        </p:nvSpPr>
        <p:spPr>
          <a:xfrm>
            <a:off x="1028700" y="273844"/>
            <a:ext cx="7486650" cy="994172"/>
          </a:xfrm>
          <a:solidFill>
            <a:srgbClr val="9D2235"/>
          </a:solidFill>
        </p:spPr>
        <p:txBody>
          <a:bodyPr vert="horz" lIns="68580" tIns="34290" rIns="68580" bIns="34290" rtlCol="0" anchor="ctr">
            <a:noAutofit/>
          </a:bodyPr>
          <a:lstStyle/>
          <a:p>
            <a:pPr algn="ctr"/>
            <a:r>
              <a:rPr lang="en-US" sz="3600" b="1" dirty="0">
                <a:solidFill>
                  <a:schemeClr val="bg1"/>
                </a:solidFill>
                <a:latin typeface="Garamond" panose="02020404030301010803" pitchFamily="18" charset="0"/>
                <a:cs typeface="Arial" panose="020B0604020202020204" pitchFamily="34" charset="0"/>
              </a:rPr>
              <a:t>Policy Components</a:t>
            </a:r>
          </a:p>
        </p:txBody>
      </p:sp>
      <p:graphicFrame>
        <p:nvGraphicFramePr>
          <p:cNvPr id="5" name="Table 4">
            <a:extLst>
              <a:ext uri="{FF2B5EF4-FFF2-40B4-BE49-F238E27FC236}">
                <a16:creationId xmlns:a16="http://schemas.microsoft.com/office/drawing/2014/main" id="{9764D901-8DF9-404D-84FE-6CD6E581D65D}"/>
              </a:ext>
            </a:extLst>
          </p:cNvPr>
          <p:cNvGraphicFramePr>
            <a:graphicFrameLocks noGrp="1"/>
          </p:cNvGraphicFramePr>
          <p:nvPr>
            <p:extLst>
              <p:ext uri="{D42A27DB-BD31-4B8C-83A1-F6EECF244321}">
                <p14:modId xmlns:p14="http://schemas.microsoft.com/office/powerpoint/2010/main" val="1311637250"/>
              </p:ext>
            </p:extLst>
          </p:nvPr>
        </p:nvGraphicFramePr>
        <p:xfrm>
          <a:off x="1028700" y="1253457"/>
          <a:ext cx="7486650" cy="243840"/>
        </p:xfrm>
        <a:graphic>
          <a:graphicData uri="http://schemas.openxmlformats.org/drawingml/2006/table">
            <a:tbl>
              <a:tblPr firstRow="1" firstCol="1" bandRow="1">
                <a:tableStyleId>{5C22544A-7EE6-4342-B048-85BDC9FD1C3A}</a:tableStyleId>
              </a:tblPr>
              <a:tblGrid>
                <a:gridCol w="2095321">
                  <a:extLst>
                    <a:ext uri="{9D8B030D-6E8A-4147-A177-3AD203B41FA5}">
                      <a16:colId xmlns:a16="http://schemas.microsoft.com/office/drawing/2014/main" val="4125971143"/>
                    </a:ext>
                  </a:extLst>
                </a:gridCol>
                <a:gridCol w="5391329">
                  <a:extLst>
                    <a:ext uri="{9D8B030D-6E8A-4147-A177-3AD203B41FA5}">
                      <a16:colId xmlns:a16="http://schemas.microsoft.com/office/drawing/2014/main" val="1326022031"/>
                    </a:ext>
                  </a:extLst>
                </a:gridCol>
              </a:tblGrid>
              <a:tr h="24003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Policy Indicator</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Operational definition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extLst>
                  <a:ext uri="{0D108BD9-81ED-4DB2-BD59-A6C34878D82A}">
                    <a16:rowId xmlns:a16="http://schemas.microsoft.com/office/drawing/2014/main" val="768500541"/>
                  </a:ext>
                </a:extLst>
              </a:tr>
            </a:tbl>
          </a:graphicData>
        </a:graphic>
      </p:graphicFrame>
    </p:spTree>
    <p:extLst>
      <p:ext uri="{BB962C8B-B14F-4D97-AF65-F5344CB8AC3E}">
        <p14:creationId xmlns:p14="http://schemas.microsoft.com/office/powerpoint/2010/main" val="217346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764D901-8DF9-404D-84FE-6CD6E581D65D}"/>
              </a:ext>
            </a:extLst>
          </p:cNvPr>
          <p:cNvGraphicFramePr>
            <a:graphicFrameLocks noGrp="1"/>
          </p:cNvGraphicFramePr>
          <p:nvPr>
            <p:extLst>
              <p:ext uri="{D42A27DB-BD31-4B8C-83A1-F6EECF244321}">
                <p14:modId xmlns:p14="http://schemas.microsoft.com/office/powerpoint/2010/main" val="3847936337"/>
              </p:ext>
            </p:extLst>
          </p:nvPr>
        </p:nvGraphicFramePr>
        <p:xfrm>
          <a:off x="1028700" y="1253457"/>
          <a:ext cx="7486650" cy="487680"/>
        </p:xfrm>
        <a:graphic>
          <a:graphicData uri="http://schemas.openxmlformats.org/drawingml/2006/table">
            <a:tbl>
              <a:tblPr firstRow="1" firstCol="1" bandRow="1">
                <a:tableStyleId>{5C22544A-7EE6-4342-B048-85BDC9FD1C3A}</a:tableStyleId>
              </a:tblPr>
              <a:tblGrid>
                <a:gridCol w="2095321">
                  <a:extLst>
                    <a:ext uri="{9D8B030D-6E8A-4147-A177-3AD203B41FA5}">
                      <a16:colId xmlns:a16="http://schemas.microsoft.com/office/drawing/2014/main" val="4125971143"/>
                    </a:ext>
                  </a:extLst>
                </a:gridCol>
                <a:gridCol w="5391329">
                  <a:extLst>
                    <a:ext uri="{9D8B030D-6E8A-4147-A177-3AD203B41FA5}">
                      <a16:colId xmlns:a16="http://schemas.microsoft.com/office/drawing/2014/main" val="1326022031"/>
                    </a:ext>
                  </a:extLst>
                </a:gridCol>
              </a:tblGrid>
              <a:tr h="24003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Policy Indicator</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Operational definition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extLst>
                  <a:ext uri="{0D108BD9-81ED-4DB2-BD59-A6C34878D82A}">
                    <a16:rowId xmlns:a16="http://schemas.microsoft.com/office/drawing/2014/main" val="768500541"/>
                  </a:ext>
                </a:extLst>
              </a:tr>
              <a:tr h="24003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Policy Prohibition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Includes the terms sale/sell, give, distribute, and/or barter</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1393273886"/>
                  </a:ext>
                </a:extLst>
              </a:tr>
            </a:tbl>
          </a:graphicData>
        </a:graphic>
      </p:graphicFrame>
      <p:sp>
        <p:nvSpPr>
          <p:cNvPr id="6" name="Title 5">
            <a:extLst>
              <a:ext uri="{FF2B5EF4-FFF2-40B4-BE49-F238E27FC236}">
                <a16:creationId xmlns:a16="http://schemas.microsoft.com/office/drawing/2014/main" id="{2EEC6CE9-2921-4E74-B94D-05A634CC0EBD}"/>
              </a:ext>
            </a:extLst>
          </p:cNvPr>
          <p:cNvSpPr>
            <a:spLocks noGrp="1"/>
          </p:cNvSpPr>
          <p:nvPr>
            <p:ph type="title"/>
          </p:nvPr>
        </p:nvSpPr>
        <p:spPr/>
        <p:txBody>
          <a:bodyPr>
            <a:normAutofit fontScale="90000"/>
          </a:bodyPr>
          <a:lstStyle/>
          <a:p>
            <a:endParaRPr lang="en-US"/>
          </a:p>
        </p:txBody>
      </p:sp>
      <p:sp>
        <p:nvSpPr>
          <p:cNvPr id="7" name="Title 43">
            <a:extLst>
              <a:ext uri="{FF2B5EF4-FFF2-40B4-BE49-F238E27FC236}">
                <a16:creationId xmlns:a16="http://schemas.microsoft.com/office/drawing/2014/main" id="{D2CA0ADC-830E-B30A-DCEF-B60EF7D4AFCA}"/>
              </a:ext>
            </a:extLst>
          </p:cNvPr>
          <p:cNvSpPr txBox="1">
            <a:spLocks/>
          </p:cNvSpPr>
          <p:nvPr/>
        </p:nvSpPr>
        <p:spPr>
          <a:xfrm>
            <a:off x="1028700" y="273844"/>
            <a:ext cx="7486650" cy="994172"/>
          </a:xfrm>
          <a:prstGeom prst="rect">
            <a:avLst/>
          </a:prstGeom>
          <a:solidFill>
            <a:srgbClr val="9D2235"/>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bg1"/>
                </a:solidFill>
                <a:latin typeface="Garamond" panose="02020404030301010803" pitchFamily="18" charset="0"/>
                <a:cs typeface="Arial" panose="020B0604020202020204" pitchFamily="34" charset="0"/>
              </a:rPr>
              <a:t>Policy Components</a:t>
            </a:r>
            <a:endParaRPr lang="en-US" sz="36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41029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764D901-8DF9-404D-84FE-6CD6E581D65D}"/>
              </a:ext>
            </a:extLst>
          </p:cNvPr>
          <p:cNvGraphicFramePr>
            <a:graphicFrameLocks noGrp="1"/>
          </p:cNvGraphicFramePr>
          <p:nvPr>
            <p:extLst>
              <p:ext uri="{D42A27DB-BD31-4B8C-83A1-F6EECF244321}">
                <p14:modId xmlns:p14="http://schemas.microsoft.com/office/powerpoint/2010/main" val="1739860510"/>
              </p:ext>
            </p:extLst>
          </p:nvPr>
        </p:nvGraphicFramePr>
        <p:xfrm>
          <a:off x="1028699" y="1253457"/>
          <a:ext cx="7486650" cy="2529840"/>
        </p:xfrm>
        <a:graphic>
          <a:graphicData uri="http://schemas.openxmlformats.org/drawingml/2006/table">
            <a:tbl>
              <a:tblPr firstRow="1" firstCol="1" bandRow="1">
                <a:tableStyleId>{5C22544A-7EE6-4342-B048-85BDC9FD1C3A}</a:tableStyleId>
              </a:tblPr>
              <a:tblGrid>
                <a:gridCol w="2095321">
                  <a:extLst>
                    <a:ext uri="{9D8B030D-6E8A-4147-A177-3AD203B41FA5}">
                      <a16:colId xmlns:a16="http://schemas.microsoft.com/office/drawing/2014/main" val="4125971143"/>
                    </a:ext>
                  </a:extLst>
                </a:gridCol>
                <a:gridCol w="5391329">
                  <a:extLst>
                    <a:ext uri="{9D8B030D-6E8A-4147-A177-3AD203B41FA5}">
                      <a16:colId xmlns:a16="http://schemas.microsoft.com/office/drawing/2014/main" val="1326022031"/>
                    </a:ext>
                  </a:extLst>
                </a:gridCol>
              </a:tblGrid>
              <a:tr h="24003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Policy Indicator</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Operational definition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extLst>
                  <a:ext uri="{0D108BD9-81ED-4DB2-BD59-A6C34878D82A}">
                    <a16:rowId xmlns:a16="http://schemas.microsoft.com/office/drawing/2014/main" val="768500541"/>
                  </a:ext>
                </a:extLst>
              </a:tr>
              <a:tr h="24003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Policy Prohibition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Includes the terms sale/sell, give, distribute, and/or barter</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1393273886"/>
                  </a:ext>
                </a:extLst>
              </a:tr>
              <a:tr h="480060">
                <a:tc rowSpan="4">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Comprehensive Tobacco Product Definition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Products that ‘contain’, ‘made’, ‘derived’ from ‘tobacco’ and/or ‘nicotine’</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408150509"/>
                  </a:ext>
                </a:extLst>
              </a:tr>
              <a:tr h="33528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Includes ENDS. "Electronic nicotine delivery system"</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861469316"/>
                  </a:ext>
                </a:extLst>
              </a:tr>
              <a:tr h="48006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Includes tobacco product "components", "parts", or "accessories"</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1799984690"/>
                  </a:ext>
                </a:extLst>
              </a:tr>
              <a:tr h="48006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Exempts products authorized for sale as a cessation product, as defined in the Federal Food, Drug, and Cosmetic Act</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4236655835"/>
                  </a:ext>
                </a:extLst>
              </a:tr>
            </a:tbl>
          </a:graphicData>
        </a:graphic>
      </p:graphicFrame>
      <p:sp>
        <p:nvSpPr>
          <p:cNvPr id="3" name="Title 2">
            <a:extLst>
              <a:ext uri="{FF2B5EF4-FFF2-40B4-BE49-F238E27FC236}">
                <a16:creationId xmlns:a16="http://schemas.microsoft.com/office/drawing/2014/main" id="{8BE2AF2C-F5CB-E514-A483-27813036098B}"/>
              </a:ext>
            </a:extLst>
          </p:cNvPr>
          <p:cNvSpPr>
            <a:spLocks noGrp="1"/>
          </p:cNvSpPr>
          <p:nvPr>
            <p:ph type="title"/>
          </p:nvPr>
        </p:nvSpPr>
        <p:spPr/>
        <p:txBody>
          <a:bodyPr>
            <a:normAutofit fontScale="90000"/>
          </a:bodyPr>
          <a:lstStyle/>
          <a:p>
            <a:endParaRPr lang="en-US"/>
          </a:p>
        </p:txBody>
      </p:sp>
      <p:sp>
        <p:nvSpPr>
          <p:cNvPr id="6" name="Title 43">
            <a:extLst>
              <a:ext uri="{FF2B5EF4-FFF2-40B4-BE49-F238E27FC236}">
                <a16:creationId xmlns:a16="http://schemas.microsoft.com/office/drawing/2014/main" id="{BCE8E0C6-A029-C744-7951-A9D7038F8F7A}"/>
              </a:ext>
            </a:extLst>
          </p:cNvPr>
          <p:cNvSpPr txBox="1">
            <a:spLocks/>
          </p:cNvSpPr>
          <p:nvPr/>
        </p:nvSpPr>
        <p:spPr>
          <a:xfrm>
            <a:off x="1028700" y="273844"/>
            <a:ext cx="7486650" cy="994172"/>
          </a:xfrm>
          <a:prstGeom prst="rect">
            <a:avLst/>
          </a:prstGeom>
          <a:solidFill>
            <a:srgbClr val="9D2235"/>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bg1"/>
                </a:solidFill>
                <a:latin typeface="Garamond" panose="02020404030301010803" pitchFamily="18" charset="0"/>
                <a:cs typeface="Arial" panose="020B0604020202020204" pitchFamily="34" charset="0"/>
              </a:rPr>
              <a:t>Policy Components</a:t>
            </a:r>
            <a:endParaRPr lang="en-US" sz="36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02325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764D901-8DF9-404D-84FE-6CD6E581D65D}"/>
              </a:ext>
            </a:extLst>
          </p:cNvPr>
          <p:cNvGraphicFramePr>
            <a:graphicFrameLocks noGrp="1"/>
          </p:cNvGraphicFramePr>
          <p:nvPr>
            <p:extLst>
              <p:ext uri="{D42A27DB-BD31-4B8C-83A1-F6EECF244321}">
                <p14:modId xmlns:p14="http://schemas.microsoft.com/office/powerpoint/2010/main" val="3966674453"/>
              </p:ext>
            </p:extLst>
          </p:nvPr>
        </p:nvGraphicFramePr>
        <p:xfrm>
          <a:off x="1019908" y="1253457"/>
          <a:ext cx="7495442" cy="3261360"/>
        </p:xfrm>
        <a:graphic>
          <a:graphicData uri="http://schemas.openxmlformats.org/drawingml/2006/table">
            <a:tbl>
              <a:tblPr firstRow="1" firstCol="1" bandRow="1">
                <a:tableStyleId>{5C22544A-7EE6-4342-B048-85BDC9FD1C3A}</a:tableStyleId>
              </a:tblPr>
              <a:tblGrid>
                <a:gridCol w="2097782">
                  <a:extLst>
                    <a:ext uri="{9D8B030D-6E8A-4147-A177-3AD203B41FA5}">
                      <a16:colId xmlns:a16="http://schemas.microsoft.com/office/drawing/2014/main" val="4125971143"/>
                    </a:ext>
                  </a:extLst>
                </a:gridCol>
                <a:gridCol w="5397660">
                  <a:extLst>
                    <a:ext uri="{9D8B030D-6E8A-4147-A177-3AD203B41FA5}">
                      <a16:colId xmlns:a16="http://schemas.microsoft.com/office/drawing/2014/main" val="1326022031"/>
                    </a:ext>
                  </a:extLst>
                </a:gridCol>
              </a:tblGrid>
              <a:tr h="24003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Policy Indicator</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Operational definition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extLst>
                  <a:ext uri="{0D108BD9-81ED-4DB2-BD59-A6C34878D82A}">
                    <a16:rowId xmlns:a16="http://schemas.microsoft.com/office/drawing/2014/main" val="768500541"/>
                  </a:ext>
                </a:extLst>
              </a:tr>
              <a:tr h="24003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Policy Prohibition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Includes the terms sale/sell, give, distribute, and/or barter</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1393273886"/>
                  </a:ext>
                </a:extLst>
              </a:tr>
              <a:tr h="480060">
                <a:tc rowSpan="4">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Comprehensive Tobacco Product Definition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Products that ‘contain’, ‘made’, ‘derived’ from ‘tobacco’ and/or ‘nicotine’</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408150509"/>
                  </a:ext>
                </a:extLst>
              </a:tr>
              <a:tr h="33528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Includes ENDS. "Electronic nicotine delivery system"</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861469316"/>
                  </a:ext>
                </a:extLst>
              </a:tr>
              <a:tr h="48006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Includes tobacco product "components", "parts", or "accessories"</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1799984690"/>
                  </a:ext>
                </a:extLst>
              </a:tr>
              <a:tr h="48006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Exempts products authorized for sale as a cessation product, as defined in the Federal Food, Drug, and Cosmetic Act</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4236655835"/>
                  </a:ext>
                </a:extLst>
              </a:tr>
              <a:tr h="240030">
                <a:tc rowSpan="3">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Age Verification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Requires seller to obtain age verification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2365178014"/>
                  </a:ext>
                </a:extLst>
              </a:tr>
              <a:tr h="24003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ID request based on appearance age</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639228168"/>
                  </a:ext>
                </a:extLst>
              </a:tr>
              <a:tr h="24003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Appearance age to request for photo identification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1108384378"/>
                  </a:ext>
                </a:extLst>
              </a:tr>
            </a:tbl>
          </a:graphicData>
        </a:graphic>
      </p:graphicFrame>
      <p:sp>
        <p:nvSpPr>
          <p:cNvPr id="3" name="Title 2">
            <a:extLst>
              <a:ext uri="{FF2B5EF4-FFF2-40B4-BE49-F238E27FC236}">
                <a16:creationId xmlns:a16="http://schemas.microsoft.com/office/drawing/2014/main" id="{841C918B-B65E-49E8-F993-AC77CB1EEBBF}"/>
              </a:ext>
            </a:extLst>
          </p:cNvPr>
          <p:cNvSpPr>
            <a:spLocks noGrp="1"/>
          </p:cNvSpPr>
          <p:nvPr>
            <p:ph type="title"/>
          </p:nvPr>
        </p:nvSpPr>
        <p:spPr/>
        <p:txBody>
          <a:bodyPr>
            <a:normAutofit fontScale="90000"/>
          </a:bodyPr>
          <a:lstStyle/>
          <a:p>
            <a:endParaRPr lang="en-US"/>
          </a:p>
        </p:txBody>
      </p:sp>
      <p:sp>
        <p:nvSpPr>
          <p:cNvPr id="6" name="Title 43">
            <a:extLst>
              <a:ext uri="{FF2B5EF4-FFF2-40B4-BE49-F238E27FC236}">
                <a16:creationId xmlns:a16="http://schemas.microsoft.com/office/drawing/2014/main" id="{146D8FE8-4DF6-6CF2-86B0-8A5BB0ED3662}"/>
              </a:ext>
            </a:extLst>
          </p:cNvPr>
          <p:cNvSpPr txBox="1">
            <a:spLocks/>
          </p:cNvSpPr>
          <p:nvPr/>
        </p:nvSpPr>
        <p:spPr>
          <a:xfrm>
            <a:off x="1028700" y="273844"/>
            <a:ext cx="7486650" cy="994172"/>
          </a:xfrm>
          <a:prstGeom prst="rect">
            <a:avLst/>
          </a:prstGeom>
          <a:solidFill>
            <a:srgbClr val="9D2235"/>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bg1"/>
                </a:solidFill>
                <a:latin typeface="Garamond" panose="02020404030301010803" pitchFamily="18" charset="0"/>
                <a:cs typeface="Arial" panose="020B0604020202020204" pitchFamily="34" charset="0"/>
              </a:rPr>
              <a:t>Policy Components</a:t>
            </a:r>
            <a:endParaRPr lang="en-US" sz="36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30933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764D901-8DF9-404D-84FE-6CD6E581D65D}"/>
              </a:ext>
            </a:extLst>
          </p:cNvPr>
          <p:cNvGraphicFramePr>
            <a:graphicFrameLocks noGrp="1"/>
          </p:cNvGraphicFramePr>
          <p:nvPr>
            <p:extLst>
              <p:ext uri="{D42A27DB-BD31-4B8C-83A1-F6EECF244321}">
                <p14:modId xmlns:p14="http://schemas.microsoft.com/office/powerpoint/2010/main" val="3999200487"/>
              </p:ext>
            </p:extLst>
          </p:nvPr>
        </p:nvGraphicFramePr>
        <p:xfrm>
          <a:off x="1028700" y="1253457"/>
          <a:ext cx="7486650" cy="3749040"/>
        </p:xfrm>
        <a:graphic>
          <a:graphicData uri="http://schemas.openxmlformats.org/drawingml/2006/table">
            <a:tbl>
              <a:tblPr firstRow="1" firstCol="1" bandRow="1">
                <a:tableStyleId>{5C22544A-7EE6-4342-B048-85BDC9FD1C3A}</a:tableStyleId>
              </a:tblPr>
              <a:tblGrid>
                <a:gridCol w="2095321">
                  <a:extLst>
                    <a:ext uri="{9D8B030D-6E8A-4147-A177-3AD203B41FA5}">
                      <a16:colId xmlns:a16="http://schemas.microsoft.com/office/drawing/2014/main" val="4125971143"/>
                    </a:ext>
                  </a:extLst>
                </a:gridCol>
                <a:gridCol w="5391329">
                  <a:extLst>
                    <a:ext uri="{9D8B030D-6E8A-4147-A177-3AD203B41FA5}">
                      <a16:colId xmlns:a16="http://schemas.microsoft.com/office/drawing/2014/main" val="1326022031"/>
                    </a:ext>
                  </a:extLst>
                </a:gridCol>
              </a:tblGrid>
              <a:tr h="24003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Policy Indicator</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Operational definition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extLst>
                  <a:ext uri="{0D108BD9-81ED-4DB2-BD59-A6C34878D82A}">
                    <a16:rowId xmlns:a16="http://schemas.microsoft.com/office/drawing/2014/main" val="768500541"/>
                  </a:ext>
                </a:extLst>
              </a:tr>
              <a:tr h="24003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Policy Prohibition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Includes the terms sale/sell, give, distribute, and/or barter</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1393273886"/>
                  </a:ext>
                </a:extLst>
              </a:tr>
              <a:tr h="480060">
                <a:tc rowSpan="4">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Comprehensive Tobacco Product Definition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Products that ‘contain’, ‘made’, ‘derived’ from ‘tobacco’ and/or ‘nicotine’</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408150509"/>
                  </a:ext>
                </a:extLst>
              </a:tr>
              <a:tr h="33528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Includes ENDS. "Electronic nicotine delivery system"</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861469316"/>
                  </a:ext>
                </a:extLst>
              </a:tr>
              <a:tr h="48006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Includes tobacco product "components", "parts", or "accessories"</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1799984690"/>
                  </a:ext>
                </a:extLst>
              </a:tr>
              <a:tr h="48006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Exempts products authorized for sale as a cessation product, as defined in the Federal Food, Drug, and Cosmetic Act</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4236655835"/>
                  </a:ext>
                </a:extLst>
              </a:tr>
              <a:tr h="240030">
                <a:tc rowSpan="3">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Age Verification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Requires seller to obtain age verification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2365178014"/>
                  </a:ext>
                </a:extLst>
              </a:tr>
              <a:tr h="24003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ID request based on appearance age</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639228168"/>
                  </a:ext>
                </a:extLst>
              </a:tr>
              <a:tr h="24003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Appearance age to request for photo identification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1108384378"/>
                  </a:ext>
                </a:extLst>
              </a:tr>
              <a:tr h="24003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Signage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Sign stating legal age of sale for tobacco products is 21 years</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3489892140"/>
                  </a:ext>
                </a:extLst>
              </a:tr>
            </a:tbl>
          </a:graphicData>
        </a:graphic>
      </p:graphicFrame>
      <p:sp>
        <p:nvSpPr>
          <p:cNvPr id="3" name="Title 2">
            <a:extLst>
              <a:ext uri="{FF2B5EF4-FFF2-40B4-BE49-F238E27FC236}">
                <a16:creationId xmlns:a16="http://schemas.microsoft.com/office/drawing/2014/main" id="{CDFCF81A-93DB-53D7-993E-50255C224E8D}"/>
              </a:ext>
            </a:extLst>
          </p:cNvPr>
          <p:cNvSpPr>
            <a:spLocks noGrp="1"/>
          </p:cNvSpPr>
          <p:nvPr>
            <p:ph type="title"/>
          </p:nvPr>
        </p:nvSpPr>
        <p:spPr/>
        <p:txBody>
          <a:bodyPr>
            <a:normAutofit fontScale="90000"/>
          </a:bodyPr>
          <a:lstStyle/>
          <a:p>
            <a:endParaRPr lang="en-US"/>
          </a:p>
        </p:txBody>
      </p:sp>
      <p:sp>
        <p:nvSpPr>
          <p:cNvPr id="6" name="Title 43">
            <a:extLst>
              <a:ext uri="{FF2B5EF4-FFF2-40B4-BE49-F238E27FC236}">
                <a16:creationId xmlns:a16="http://schemas.microsoft.com/office/drawing/2014/main" id="{C5214156-A091-A4B1-60D1-ED0FBBBA7D79}"/>
              </a:ext>
            </a:extLst>
          </p:cNvPr>
          <p:cNvSpPr txBox="1">
            <a:spLocks/>
          </p:cNvSpPr>
          <p:nvPr/>
        </p:nvSpPr>
        <p:spPr>
          <a:xfrm>
            <a:off x="1028700" y="273844"/>
            <a:ext cx="7486650" cy="994172"/>
          </a:xfrm>
          <a:prstGeom prst="rect">
            <a:avLst/>
          </a:prstGeom>
          <a:solidFill>
            <a:srgbClr val="9D2235"/>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bg1"/>
                </a:solidFill>
                <a:latin typeface="Garamond" panose="02020404030301010803" pitchFamily="18" charset="0"/>
                <a:cs typeface="Arial" panose="020B0604020202020204" pitchFamily="34" charset="0"/>
              </a:rPr>
              <a:t>Policy Components</a:t>
            </a:r>
            <a:endParaRPr lang="en-US" sz="36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520268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F3F1EC4-ABF7-4B16-9BE6-C7A384627F25}"/>
              </a:ext>
            </a:extLst>
          </p:cNvPr>
          <p:cNvGraphicFramePr>
            <a:graphicFrameLocks noGrp="1"/>
          </p:cNvGraphicFramePr>
          <p:nvPr>
            <p:extLst>
              <p:ext uri="{D42A27DB-BD31-4B8C-83A1-F6EECF244321}">
                <p14:modId xmlns:p14="http://schemas.microsoft.com/office/powerpoint/2010/main" val="2976983039"/>
              </p:ext>
            </p:extLst>
          </p:nvPr>
        </p:nvGraphicFramePr>
        <p:xfrm>
          <a:off x="1028701" y="1268016"/>
          <a:ext cx="7486650" cy="3823686"/>
        </p:xfrm>
        <a:graphic>
          <a:graphicData uri="http://schemas.openxmlformats.org/drawingml/2006/table">
            <a:tbl>
              <a:tblPr firstRow="1" firstCol="1" bandRow="1">
                <a:tableStyleId>{5C22544A-7EE6-4342-B048-85BDC9FD1C3A}</a:tableStyleId>
              </a:tblPr>
              <a:tblGrid>
                <a:gridCol w="1411259">
                  <a:extLst>
                    <a:ext uri="{9D8B030D-6E8A-4147-A177-3AD203B41FA5}">
                      <a16:colId xmlns:a16="http://schemas.microsoft.com/office/drawing/2014/main" val="4125971143"/>
                    </a:ext>
                  </a:extLst>
                </a:gridCol>
                <a:gridCol w="183116">
                  <a:extLst>
                    <a:ext uri="{9D8B030D-6E8A-4147-A177-3AD203B41FA5}">
                      <a16:colId xmlns:a16="http://schemas.microsoft.com/office/drawing/2014/main" val="1326022031"/>
                    </a:ext>
                  </a:extLst>
                </a:gridCol>
                <a:gridCol w="5892275">
                  <a:extLst>
                    <a:ext uri="{9D8B030D-6E8A-4147-A177-3AD203B41FA5}">
                      <a16:colId xmlns:a16="http://schemas.microsoft.com/office/drawing/2014/main" val="3551487553"/>
                    </a:ext>
                  </a:extLst>
                </a:gridCol>
              </a:tblGrid>
              <a:tr h="294381">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Policy Indicator</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gridSpan="2">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Operational definition</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hMerge="1">
                  <a:txBody>
                    <a:bodyPr/>
                    <a:lstStyle/>
                    <a:p>
                      <a:endParaRPr lang="en-US"/>
                    </a:p>
                  </a:txBody>
                  <a:tcPr/>
                </a:tc>
                <a:extLst>
                  <a:ext uri="{0D108BD9-81ED-4DB2-BD59-A6C34878D82A}">
                    <a16:rowId xmlns:a16="http://schemas.microsoft.com/office/drawing/2014/main" val="768500541"/>
                  </a:ext>
                </a:extLst>
              </a:tr>
              <a:tr h="294381">
                <a:tc rowSpan="12">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Enforcement</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gridSpan="2">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Policy states that enforcement (compliance/inspection) checks will be done</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tc hMerge="1">
                  <a:txBody>
                    <a:bodyPr/>
                    <a:lstStyle/>
                    <a:p>
                      <a:endParaRPr lang="en-US"/>
                    </a:p>
                  </a:txBody>
                  <a:tcPr/>
                </a:tc>
                <a:extLst>
                  <a:ext uri="{0D108BD9-81ED-4DB2-BD59-A6C34878D82A}">
                    <a16:rowId xmlns:a16="http://schemas.microsoft.com/office/drawing/2014/main" val="1200739943"/>
                  </a:ext>
                </a:extLst>
              </a:tr>
              <a:tr h="294381">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Enforcement agency identified in the law</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475670457"/>
                  </a:ext>
                </a:extLst>
              </a:tr>
              <a:tr h="294381">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Minimum number of inspections per retailer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1491708318"/>
                  </a:ext>
                </a:extLst>
              </a:tr>
              <a:tr h="294381">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Minimum number of under-age compliance checks/stings per retailer</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187514041"/>
                  </a:ext>
                </a:extLst>
              </a:tr>
              <a:tr h="294381">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Age of under-age compliance check decoy</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3091043130"/>
                  </a:ext>
                </a:extLst>
              </a:tr>
              <a:tr h="45720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Provides justification for retail inspections/compliance (e.g., smoking rates, access rates, location, density, demographics)</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3178824428"/>
                  </a:ext>
                </a:extLst>
              </a:tr>
              <a:tr h="22860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Requires reinspection upon violation</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2572182011"/>
                  </a:ext>
                </a:extLst>
              </a:tr>
              <a:tr h="22860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Compliance reporting required</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1677458783"/>
                  </a:ext>
                </a:extLst>
              </a:tr>
              <a:tr h="22860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gridSpan="2">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Includes a Tobacco Retail License (TRL) for vendors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tc hMerge="1">
                  <a:txBody>
                    <a:bodyPr/>
                    <a:lstStyle/>
                    <a:p>
                      <a:endParaRPr lang="en-US"/>
                    </a:p>
                  </a:txBody>
                  <a:tcPr/>
                </a:tc>
                <a:extLst>
                  <a:ext uri="{0D108BD9-81ED-4DB2-BD59-A6C34878D82A}">
                    <a16:rowId xmlns:a16="http://schemas.microsoft.com/office/drawing/2014/main" val="3191549383"/>
                  </a:ext>
                </a:extLst>
              </a:tr>
              <a:tr h="22860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Identifies fee for license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3565910673"/>
                  </a:ext>
                </a:extLst>
              </a:tr>
              <a:tr h="22860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Requires annual renewal of the license by retailer</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779382710"/>
                  </a:ext>
                </a:extLst>
              </a:tr>
              <a:tr h="294381">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Enforcement agency/licensing authority sets the license fee</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2836957805"/>
                  </a:ext>
                </a:extLst>
              </a:tr>
            </a:tbl>
          </a:graphicData>
        </a:graphic>
      </p:graphicFrame>
      <p:sp>
        <p:nvSpPr>
          <p:cNvPr id="3" name="Title 2">
            <a:extLst>
              <a:ext uri="{FF2B5EF4-FFF2-40B4-BE49-F238E27FC236}">
                <a16:creationId xmlns:a16="http://schemas.microsoft.com/office/drawing/2014/main" id="{3467EC8F-6E13-FE4B-FC54-31C92D6799D5}"/>
              </a:ext>
            </a:extLst>
          </p:cNvPr>
          <p:cNvSpPr>
            <a:spLocks noGrp="1"/>
          </p:cNvSpPr>
          <p:nvPr>
            <p:ph type="title"/>
          </p:nvPr>
        </p:nvSpPr>
        <p:spPr/>
        <p:txBody>
          <a:bodyPr>
            <a:normAutofit fontScale="90000"/>
          </a:bodyPr>
          <a:lstStyle/>
          <a:p>
            <a:endParaRPr lang="en-US"/>
          </a:p>
        </p:txBody>
      </p:sp>
      <p:sp>
        <p:nvSpPr>
          <p:cNvPr id="5" name="Title 43">
            <a:extLst>
              <a:ext uri="{FF2B5EF4-FFF2-40B4-BE49-F238E27FC236}">
                <a16:creationId xmlns:a16="http://schemas.microsoft.com/office/drawing/2014/main" id="{8EE8CD9F-CE09-E622-8F51-2573F88A0902}"/>
              </a:ext>
            </a:extLst>
          </p:cNvPr>
          <p:cNvSpPr txBox="1">
            <a:spLocks/>
          </p:cNvSpPr>
          <p:nvPr/>
        </p:nvSpPr>
        <p:spPr>
          <a:xfrm>
            <a:off x="1028700" y="273844"/>
            <a:ext cx="7486650" cy="994172"/>
          </a:xfrm>
          <a:prstGeom prst="rect">
            <a:avLst/>
          </a:prstGeom>
          <a:solidFill>
            <a:srgbClr val="9D2235"/>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bg1"/>
                </a:solidFill>
                <a:latin typeface="Garamond" panose="02020404030301010803" pitchFamily="18" charset="0"/>
                <a:cs typeface="Arial" panose="020B0604020202020204" pitchFamily="34" charset="0"/>
              </a:rPr>
              <a:t>Policy Components</a:t>
            </a:r>
            <a:endParaRPr lang="en-US" sz="36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54980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0F9DA9E-B82C-4F61-92A3-8EACFBD93436}"/>
              </a:ext>
            </a:extLst>
          </p:cNvPr>
          <p:cNvGraphicFramePr>
            <a:graphicFrameLocks noGrp="1"/>
          </p:cNvGraphicFramePr>
          <p:nvPr>
            <p:extLst>
              <p:ext uri="{D42A27DB-BD31-4B8C-83A1-F6EECF244321}">
                <p14:modId xmlns:p14="http://schemas.microsoft.com/office/powerpoint/2010/main" val="825347648"/>
              </p:ext>
            </p:extLst>
          </p:nvPr>
        </p:nvGraphicFramePr>
        <p:xfrm>
          <a:off x="1028700" y="1268016"/>
          <a:ext cx="7496164" cy="2971800"/>
        </p:xfrm>
        <a:graphic>
          <a:graphicData uri="http://schemas.openxmlformats.org/drawingml/2006/table">
            <a:tbl>
              <a:tblPr firstRow="1" firstCol="1" bandRow="1">
                <a:tableStyleId>{5C22544A-7EE6-4342-B048-85BDC9FD1C3A}</a:tableStyleId>
              </a:tblPr>
              <a:tblGrid>
                <a:gridCol w="1802834">
                  <a:extLst>
                    <a:ext uri="{9D8B030D-6E8A-4147-A177-3AD203B41FA5}">
                      <a16:colId xmlns:a16="http://schemas.microsoft.com/office/drawing/2014/main" val="4125971143"/>
                    </a:ext>
                  </a:extLst>
                </a:gridCol>
                <a:gridCol w="107350">
                  <a:extLst>
                    <a:ext uri="{9D8B030D-6E8A-4147-A177-3AD203B41FA5}">
                      <a16:colId xmlns:a16="http://schemas.microsoft.com/office/drawing/2014/main" val="1326022031"/>
                    </a:ext>
                  </a:extLst>
                </a:gridCol>
                <a:gridCol w="52642">
                  <a:extLst>
                    <a:ext uri="{9D8B030D-6E8A-4147-A177-3AD203B41FA5}">
                      <a16:colId xmlns:a16="http://schemas.microsoft.com/office/drawing/2014/main" val="3460503232"/>
                    </a:ext>
                  </a:extLst>
                </a:gridCol>
                <a:gridCol w="5533338">
                  <a:extLst>
                    <a:ext uri="{9D8B030D-6E8A-4147-A177-3AD203B41FA5}">
                      <a16:colId xmlns:a16="http://schemas.microsoft.com/office/drawing/2014/main" val="3876123117"/>
                    </a:ext>
                  </a:extLst>
                </a:gridCol>
              </a:tblGrid>
              <a:tr h="228600">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Policy Indicator</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gridSpan="3">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Operational definition</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8500541"/>
                  </a:ext>
                </a:extLst>
              </a:tr>
              <a:tr h="228600">
                <a:tc rowSpan="10">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Violations &amp; Penalties</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gridSpan="3">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Monetary non-compliance fine for retailers</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2242954"/>
                  </a:ext>
                </a:extLst>
              </a:tr>
              <a:tr h="22860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gridSpan="3">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Enforces Civil or Criminal penalty for retailer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3611018"/>
                  </a:ext>
                </a:extLst>
              </a:tr>
              <a:tr h="22860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gridSpan="3">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Retail penalty/fine structure identified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2850867"/>
                  </a:ext>
                </a:extLst>
              </a:tr>
              <a:tr h="22860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tc gridSpan="2">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Minimum fine amount for retailer noncompliance</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tc hMerge="1">
                  <a:txBody>
                    <a:bodyPr/>
                    <a:lstStyle/>
                    <a:p>
                      <a:pPr marL="0" marR="0">
                        <a:spcBef>
                          <a:spcPts val="0"/>
                        </a:spcBef>
                        <a:spcAft>
                          <a:spcPts val="0"/>
                        </a:spcAft>
                      </a:pPr>
                      <a:r>
                        <a:rPr lang="en-US" sz="1500">
                          <a:effectLst/>
                          <a:latin typeface="Garamond" panose="02020404030301010803" pitchFamily="18" charset="0"/>
                        </a:rPr>
                        <a:t>Sets a minimum fine amount for retailer noncompliance</a:t>
                      </a:r>
                      <a:endParaRPr lang="en-US" sz="15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extLst>
                  <a:ext uri="{0D108BD9-81ED-4DB2-BD59-A6C34878D82A}">
                    <a16:rowId xmlns:a16="http://schemas.microsoft.com/office/drawing/2014/main" val="3474663099"/>
                  </a:ext>
                </a:extLst>
              </a:tr>
              <a:tr h="22860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tc gridSpan="2">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Penalty fine amount for first, second, third, and subsequent violations</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tc hMerge="1">
                  <a:txBody>
                    <a:bodyPr/>
                    <a:lstStyle/>
                    <a:p>
                      <a:pPr marL="0" marR="0">
                        <a:spcBef>
                          <a:spcPts val="0"/>
                        </a:spcBef>
                        <a:spcAft>
                          <a:spcPts val="0"/>
                        </a:spcAft>
                      </a:pPr>
                      <a:r>
                        <a:rPr lang="en-US" sz="1500">
                          <a:effectLst/>
                          <a:latin typeface="Garamond" panose="02020404030301010803" pitchFamily="18" charset="0"/>
                        </a:rPr>
                        <a:t>States penalty fine amount for first, second, third, and subsequent violations</a:t>
                      </a:r>
                      <a:endParaRPr lang="en-US" sz="15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extLst>
                  <a:ext uri="{0D108BD9-81ED-4DB2-BD59-A6C34878D82A}">
                    <a16:rowId xmlns:a16="http://schemas.microsoft.com/office/drawing/2014/main" val="111970903"/>
                  </a:ext>
                </a:extLst>
              </a:tr>
              <a:tr h="22860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tc gridSpan="2">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States time period for penalty accrual</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tc hMerge="1">
                  <a:txBody>
                    <a:bodyPr/>
                    <a:lstStyle/>
                    <a:p>
                      <a:pPr marL="0" marR="0">
                        <a:spcBef>
                          <a:spcPts val="0"/>
                        </a:spcBef>
                        <a:spcAft>
                          <a:spcPts val="0"/>
                        </a:spcAft>
                      </a:pPr>
                      <a:r>
                        <a:rPr lang="en-US" sz="1500">
                          <a:effectLst/>
                          <a:latin typeface="Garamond" panose="02020404030301010803" pitchFamily="18" charset="0"/>
                        </a:rPr>
                        <a:t>States time period for penalty accrual</a:t>
                      </a:r>
                      <a:endParaRPr lang="en-US" sz="15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extLst>
                  <a:ext uri="{0D108BD9-81ED-4DB2-BD59-A6C34878D82A}">
                    <a16:rowId xmlns:a16="http://schemas.microsoft.com/office/drawing/2014/main" val="1513084967"/>
                  </a:ext>
                </a:extLst>
              </a:tr>
              <a:tr h="22860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gridSpan="3">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TRL suspension or revocation</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50384"/>
                  </a:ext>
                </a:extLst>
              </a:tr>
              <a:tr h="22860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gridSpan="2">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tc hMerge="1">
                  <a:txBody>
                    <a:bodyPr/>
                    <a:lstStyle/>
                    <a:p>
                      <a:pPr marL="0" marR="0">
                        <a:spcBef>
                          <a:spcPts val="0"/>
                        </a:spcBef>
                        <a:spcAft>
                          <a:spcPts val="0"/>
                        </a:spcAft>
                      </a:pPr>
                      <a:endParaRPr lang="en-US" sz="15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States license may be suspended due to repeated violations</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2352816435"/>
                  </a:ext>
                </a:extLst>
              </a:tr>
              <a:tr h="228600">
                <a:tc vMerge="1">
                  <a:txBody>
                    <a:bodyPr/>
                    <a:lstStyle/>
                    <a:p>
                      <a:pPr marL="0" marR="0">
                        <a:spcBef>
                          <a:spcPts val="0"/>
                        </a:spcBef>
                        <a:spcAft>
                          <a:spcPts val="0"/>
                        </a:spcAft>
                      </a:pPr>
                      <a:endParaRPr lang="en-US" sz="20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gridSpan="2">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tc hMerge="1">
                  <a:txBody>
                    <a:bodyPr/>
                    <a:lstStyle/>
                    <a:p>
                      <a:pPr marL="0" marR="0">
                        <a:spcBef>
                          <a:spcPts val="0"/>
                        </a:spcBef>
                        <a:spcAft>
                          <a:spcPts val="0"/>
                        </a:spcAft>
                      </a:pPr>
                      <a:endParaRPr lang="en-US" sz="150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States license may be revoked due to repeated violations</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3238344517"/>
                  </a:ext>
                </a:extLst>
              </a:tr>
              <a:tr h="45720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gridSpan="3">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Enforces a monetary non-compliance penalty for the clerk</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1254307"/>
                  </a:ext>
                </a:extLst>
              </a:tr>
            </a:tbl>
          </a:graphicData>
        </a:graphic>
      </p:graphicFrame>
      <p:sp>
        <p:nvSpPr>
          <p:cNvPr id="3" name="Title 2">
            <a:extLst>
              <a:ext uri="{FF2B5EF4-FFF2-40B4-BE49-F238E27FC236}">
                <a16:creationId xmlns:a16="http://schemas.microsoft.com/office/drawing/2014/main" id="{6CBF5631-DB9E-981C-DCBE-4F9FAF8D9F8A}"/>
              </a:ext>
            </a:extLst>
          </p:cNvPr>
          <p:cNvSpPr>
            <a:spLocks noGrp="1"/>
          </p:cNvSpPr>
          <p:nvPr>
            <p:ph type="title"/>
          </p:nvPr>
        </p:nvSpPr>
        <p:spPr/>
        <p:txBody>
          <a:bodyPr>
            <a:normAutofit fontScale="90000"/>
          </a:bodyPr>
          <a:lstStyle/>
          <a:p>
            <a:endParaRPr lang="en-US"/>
          </a:p>
        </p:txBody>
      </p:sp>
      <p:sp>
        <p:nvSpPr>
          <p:cNvPr id="6" name="Title 43">
            <a:extLst>
              <a:ext uri="{FF2B5EF4-FFF2-40B4-BE49-F238E27FC236}">
                <a16:creationId xmlns:a16="http://schemas.microsoft.com/office/drawing/2014/main" id="{CFEA0A3B-E16F-7DDF-2111-77B3AB6C8A3F}"/>
              </a:ext>
            </a:extLst>
          </p:cNvPr>
          <p:cNvSpPr txBox="1">
            <a:spLocks/>
          </p:cNvSpPr>
          <p:nvPr/>
        </p:nvSpPr>
        <p:spPr>
          <a:xfrm>
            <a:off x="1028700" y="273844"/>
            <a:ext cx="7486650" cy="994172"/>
          </a:xfrm>
          <a:prstGeom prst="rect">
            <a:avLst/>
          </a:prstGeom>
          <a:solidFill>
            <a:srgbClr val="9D2235"/>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bg1"/>
                </a:solidFill>
                <a:latin typeface="Garamond" panose="02020404030301010803" pitchFamily="18" charset="0"/>
                <a:cs typeface="Arial" panose="020B0604020202020204" pitchFamily="34" charset="0"/>
              </a:rPr>
              <a:t>Policy Components</a:t>
            </a:r>
            <a:endParaRPr lang="en-US" sz="36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97131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0F9DA9E-B82C-4F61-92A3-8EACFBD93436}"/>
              </a:ext>
            </a:extLst>
          </p:cNvPr>
          <p:cNvGraphicFramePr>
            <a:graphicFrameLocks noGrp="1"/>
          </p:cNvGraphicFramePr>
          <p:nvPr>
            <p:extLst>
              <p:ext uri="{D42A27DB-BD31-4B8C-83A1-F6EECF244321}">
                <p14:modId xmlns:p14="http://schemas.microsoft.com/office/powerpoint/2010/main" val="4071108775"/>
              </p:ext>
            </p:extLst>
          </p:nvPr>
        </p:nvGraphicFramePr>
        <p:xfrm>
          <a:off x="1028700" y="1268016"/>
          <a:ext cx="7487146" cy="1143000"/>
        </p:xfrm>
        <a:graphic>
          <a:graphicData uri="http://schemas.openxmlformats.org/drawingml/2006/table">
            <a:tbl>
              <a:tblPr firstRow="1" firstCol="1" bandRow="1">
                <a:tableStyleId>{5C22544A-7EE6-4342-B048-85BDC9FD1C3A}</a:tableStyleId>
              </a:tblPr>
              <a:tblGrid>
                <a:gridCol w="1802756">
                  <a:extLst>
                    <a:ext uri="{9D8B030D-6E8A-4147-A177-3AD203B41FA5}">
                      <a16:colId xmlns:a16="http://schemas.microsoft.com/office/drawing/2014/main" val="4125971143"/>
                    </a:ext>
                  </a:extLst>
                </a:gridCol>
                <a:gridCol w="5684390">
                  <a:extLst>
                    <a:ext uri="{9D8B030D-6E8A-4147-A177-3AD203B41FA5}">
                      <a16:colId xmlns:a16="http://schemas.microsoft.com/office/drawing/2014/main" val="1326022031"/>
                    </a:ext>
                  </a:extLst>
                </a:gridCol>
              </a:tblGrid>
              <a:tr h="228600">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Policy Indicator</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Operational definition</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extLst>
                  <a:ext uri="{0D108BD9-81ED-4DB2-BD59-A6C34878D82A}">
                    <a16:rowId xmlns:a16="http://schemas.microsoft.com/office/drawing/2014/main" val="768500541"/>
                  </a:ext>
                </a:extLst>
              </a:tr>
              <a:tr h="228600">
                <a:tc rowSpan="2">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Education</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Education/Training mentioned in the policy for retailer/clerk/employees</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40000"/>
                      </a:schemeClr>
                    </a:solidFill>
                  </a:tcPr>
                </a:tc>
                <a:extLst>
                  <a:ext uri="{0D108BD9-81ED-4DB2-BD59-A6C34878D82A}">
                    <a16:rowId xmlns:a16="http://schemas.microsoft.com/office/drawing/2014/main" val="2821477757"/>
                  </a:ext>
                </a:extLst>
              </a:tr>
              <a:tr h="45720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Education/Training/communication mentioned in the policy for the general public</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chemeClr val="accent1">
                        <a:tint val="20000"/>
                      </a:schemeClr>
                    </a:solidFill>
                  </a:tcPr>
                </a:tc>
                <a:extLst>
                  <a:ext uri="{0D108BD9-81ED-4DB2-BD59-A6C34878D82A}">
                    <a16:rowId xmlns:a16="http://schemas.microsoft.com/office/drawing/2014/main" val="3129411350"/>
                  </a:ext>
                </a:extLst>
              </a:tr>
            </a:tbl>
          </a:graphicData>
        </a:graphic>
      </p:graphicFrame>
      <p:sp>
        <p:nvSpPr>
          <p:cNvPr id="3" name="Title 2">
            <a:extLst>
              <a:ext uri="{FF2B5EF4-FFF2-40B4-BE49-F238E27FC236}">
                <a16:creationId xmlns:a16="http://schemas.microsoft.com/office/drawing/2014/main" id="{0BA3396A-45D9-AE34-0605-7F8230DD5C33}"/>
              </a:ext>
            </a:extLst>
          </p:cNvPr>
          <p:cNvSpPr>
            <a:spLocks noGrp="1"/>
          </p:cNvSpPr>
          <p:nvPr>
            <p:ph type="title"/>
          </p:nvPr>
        </p:nvSpPr>
        <p:spPr/>
        <p:txBody>
          <a:bodyPr>
            <a:normAutofit fontScale="90000"/>
          </a:bodyPr>
          <a:lstStyle/>
          <a:p>
            <a:endParaRPr lang="en-US"/>
          </a:p>
        </p:txBody>
      </p:sp>
      <p:sp>
        <p:nvSpPr>
          <p:cNvPr id="6" name="Title 43">
            <a:extLst>
              <a:ext uri="{FF2B5EF4-FFF2-40B4-BE49-F238E27FC236}">
                <a16:creationId xmlns:a16="http://schemas.microsoft.com/office/drawing/2014/main" id="{1023987B-C88E-FE52-C6A1-5E74B4A46710}"/>
              </a:ext>
            </a:extLst>
          </p:cNvPr>
          <p:cNvSpPr txBox="1">
            <a:spLocks/>
          </p:cNvSpPr>
          <p:nvPr/>
        </p:nvSpPr>
        <p:spPr>
          <a:xfrm>
            <a:off x="1028700" y="273844"/>
            <a:ext cx="7486650" cy="994172"/>
          </a:xfrm>
          <a:prstGeom prst="rect">
            <a:avLst/>
          </a:prstGeom>
          <a:solidFill>
            <a:srgbClr val="9D2235"/>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bg1"/>
                </a:solidFill>
                <a:latin typeface="Garamond" panose="02020404030301010803" pitchFamily="18" charset="0"/>
                <a:cs typeface="Arial" panose="020B0604020202020204" pitchFamily="34" charset="0"/>
              </a:rPr>
              <a:t>Policy Components</a:t>
            </a:r>
            <a:endParaRPr lang="en-US" sz="36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19909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0F9DA9E-B82C-4F61-92A3-8EACFBD93436}"/>
              </a:ext>
            </a:extLst>
          </p:cNvPr>
          <p:cNvGraphicFramePr>
            <a:graphicFrameLocks noGrp="1"/>
          </p:cNvGraphicFramePr>
          <p:nvPr>
            <p:extLst>
              <p:ext uri="{D42A27DB-BD31-4B8C-83A1-F6EECF244321}">
                <p14:modId xmlns:p14="http://schemas.microsoft.com/office/powerpoint/2010/main" val="3097646049"/>
              </p:ext>
            </p:extLst>
          </p:nvPr>
        </p:nvGraphicFramePr>
        <p:xfrm>
          <a:off x="1028700" y="1268016"/>
          <a:ext cx="7487146" cy="2514600"/>
        </p:xfrm>
        <a:graphic>
          <a:graphicData uri="http://schemas.openxmlformats.org/drawingml/2006/table">
            <a:tbl>
              <a:tblPr firstRow="1" firstCol="1" bandRow="1">
                <a:tableStyleId>{5C22544A-7EE6-4342-B048-85BDC9FD1C3A}</a:tableStyleId>
              </a:tblPr>
              <a:tblGrid>
                <a:gridCol w="1802756">
                  <a:extLst>
                    <a:ext uri="{9D8B030D-6E8A-4147-A177-3AD203B41FA5}">
                      <a16:colId xmlns:a16="http://schemas.microsoft.com/office/drawing/2014/main" val="4125971143"/>
                    </a:ext>
                  </a:extLst>
                </a:gridCol>
                <a:gridCol w="5684390">
                  <a:extLst>
                    <a:ext uri="{9D8B030D-6E8A-4147-A177-3AD203B41FA5}">
                      <a16:colId xmlns:a16="http://schemas.microsoft.com/office/drawing/2014/main" val="1326022031"/>
                    </a:ext>
                  </a:extLst>
                </a:gridCol>
              </a:tblGrid>
              <a:tr h="228600">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Policy Indicator</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Operational definition</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extLst>
                  <a:ext uri="{0D108BD9-81ED-4DB2-BD59-A6C34878D82A}">
                    <a16:rowId xmlns:a16="http://schemas.microsoft.com/office/drawing/2014/main" val="768500541"/>
                  </a:ext>
                </a:extLst>
              </a:tr>
              <a:tr h="228600">
                <a:tc rowSpan="2">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Education</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Education/Training mentioned in the policy for retailer/clerk/employees</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2821477757"/>
                  </a:ext>
                </a:extLst>
              </a:tr>
              <a:tr h="457200">
                <a:tc vMerge="1">
                  <a:txBody>
                    <a:bodyPr/>
                    <a:lstStyle/>
                    <a:p>
                      <a:pPr marL="0" marR="0">
                        <a:spcBef>
                          <a:spcPts val="0"/>
                        </a:spcBef>
                        <a:spcAft>
                          <a:spcPts val="0"/>
                        </a:spcAft>
                      </a:pPr>
                      <a:endParaRPr lang="en-US" sz="2000" dirty="0">
                        <a:effectLst/>
                        <a:latin typeface="Garamond" panose="02020404030301010803" pitchFamily="18" charset="0"/>
                        <a:ea typeface="MS Mincho" panose="02020609040205080304" pitchFamily="49" charset="-128"/>
                        <a:cs typeface="Times New Roman" panose="02020603050405020304" pitchFamily="18" charset="0"/>
                      </a:endParaRPr>
                    </a:p>
                  </a:txBody>
                  <a:tcPr marL="36323" marR="36323" marT="0" marB="0"/>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Education/Training/communication mentioned in the policy for the general public</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3129411350"/>
                  </a:ext>
                </a:extLst>
              </a:tr>
              <a:tr h="1371600">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Additional Restriction Measures</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solidFill>
                      <a:srgbClr val="9D2235"/>
                    </a:solidFill>
                  </a:tcP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State statute includes additional measures, such as: </a:t>
                      </a:r>
                    </a:p>
                    <a:p>
                      <a:pPr marL="0" marR="0">
                        <a:spcBef>
                          <a:spcPts val="0"/>
                        </a:spcBef>
                        <a:spcAft>
                          <a:spcPts val="0"/>
                        </a:spcAft>
                      </a:pPr>
                      <a:r>
                        <a:rPr lang="en-US" sz="1500" dirty="0">
                          <a:effectLst/>
                          <a:latin typeface="Arial" panose="020B0604020202020204" pitchFamily="34" charset="0"/>
                          <a:cs typeface="Arial" panose="020B0604020202020204" pitchFamily="34" charset="0"/>
                        </a:rPr>
                        <a:t>   Flavor restrictions</a:t>
                      </a:r>
                    </a:p>
                    <a:p>
                      <a:pPr marL="0" marR="0">
                        <a:spcBef>
                          <a:spcPts val="0"/>
                        </a:spcBef>
                        <a:spcAft>
                          <a:spcPts val="0"/>
                        </a:spcAft>
                      </a:pPr>
                      <a:r>
                        <a:rPr lang="en-US" sz="1500" dirty="0">
                          <a:effectLst/>
                          <a:latin typeface="Arial" panose="020B0604020202020204" pitchFamily="34" charset="0"/>
                          <a:cs typeface="Arial" panose="020B0604020202020204" pitchFamily="34" charset="0"/>
                        </a:rPr>
                        <a:t>   Distance restrictions (e.g., from schools)</a:t>
                      </a:r>
                    </a:p>
                    <a:p>
                      <a:pPr marL="0" marR="0">
                        <a:spcBef>
                          <a:spcPts val="0"/>
                        </a:spcBef>
                        <a:spcAft>
                          <a:spcPts val="0"/>
                        </a:spcAft>
                      </a:pPr>
                      <a:r>
                        <a:rPr lang="en-US" sz="1500" dirty="0">
                          <a:effectLst/>
                          <a:latin typeface="Arial" panose="020B0604020202020204" pitchFamily="34" charset="0"/>
                          <a:cs typeface="Arial" panose="020B0604020202020204" pitchFamily="34" charset="0"/>
                        </a:rPr>
                        <a:t>   Density restrictions (number of retailers per person)</a:t>
                      </a:r>
                    </a:p>
                    <a:p>
                      <a:pPr marL="0" marR="0">
                        <a:spcBef>
                          <a:spcPts val="0"/>
                        </a:spcBef>
                        <a:spcAft>
                          <a:spcPts val="0"/>
                        </a:spcAft>
                      </a:pPr>
                      <a:r>
                        <a:rPr lang="en-US" sz="1500" dirty="0">
                          <a:effectLst/>
                          <a:latin typeface="Arial" panose="020B0604020202020204" pitchFamily="34" charset="0"/>
                          <a:cs typeface="Arial" panose="020B0604020202020204" pitchFamily="34" charset="0"/>
                        </a:rPr>
                        <a:t>   Vending machine restrictions to age 21</a:t>
                      </a:r>
                    </a:p>
                    <a:p>
                      <a:pPr marL="0" marR="0">
                        <a:spcBef>
                          <a:spcPts val="0"/>
                        </a:spcBef>
                        <a:spcAft>
                          <a:spcPts val="0"/>
                        </a:spcAft>
                      </a:pPr>
                      <a:r>
                        <a:rPr lang="en-US" sz="1500" dirty="0">
                          <a:effectLst/>
                          <a:latin typeface="Arial" panose="020B0604020202020204" pitchFamily="34" charset="0"/>
                          <a:cs typeface="Arial" panose="020B0604020202020204" pitchFamily="34" charset="0"/>
                        </a:rPr>
                        <a:t>   Restriction of tobacco sales from pharmacies</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27242" marR="27242" marT="0" marB="0"/>
                </a:tc>
                <a:extLst>
                  <a:ext uri="{0D108BD9-81ED-4DB2-BD59-A6C34878D82A}">
                    <a16:rowId xmlns:a16="http://schemas.microsoft.com/office/drawing/2014/main" val="3568808374"/>
                  </a:ext>
                </a:extLst>
              </a:tr>
            </a:tbl>
          </a:graphicData>
        </a:graphic>
      </p:graphicFrame>
      <p:sp>
        <p:nvSpPr>
          <p:cNvPr id="3" name="Title 2">
            <a:extLst>
              <a:ext uri="{FF2B5EF4-FFF2-40B4-BE49-F238E27FC236}">
                <a16:creationId xmlns:a16="http://schemas.microsoft.com/office/drawing/2014/main" id="{3E426EF8-FB7F-DE12-6405-24BDCFD06A04}"/>
              </a:ext>
            </a:extLst>
          </p:cNvPr>
          <p:cNvSpPr>
            <a:spLocks noGrp="1"/>
          </p:cNvSpPr>
          <p:nvPr>
            <p:ph type="title"/>
          </p:nvPr>
        </p:nvSpPr>
        <p:spPr/>
        <p:txBody>
          <a:bodyPr>
            <a:normAutofit fontScale="90000"/>
          </a:bodyPr>
          <a:lstStyle/>
          <a:p>
            <a:endParaRPr lang="en-US"/>
          </a:p>
        </p:txBody>
      </p:sp>
      <p:sp>
        <p:nvSpPr>
          <p:cNvPr id="6" name="Title 43">
            <a:extLst>
              <a:ext uri="{FF2B5EF4-FFF2-40B4-BE49-F238E27FC236}">
                <a16:creationId xmlns:a16="http://schemas.microsoft.com/office/drawing/2014/main" id="{EE4882F0-0F31-3E60-A93D-DF9CA6B6EA30}"/>
              </a:ext>
            </a:extLst>
          </p:cNvPr>
          <p:cNvSpPr txBox="1">
            <a:spLocks/>
          </p:cNvSpPr>
          <p:nvPr/>
        </p:nvSpPr>
        <p:spPr>
          <a:xfrm>
            <a:off x="1028700" y="273844"/>
            <a:ext cx="7486650" cy="994172"/>
          </a:xfrm>
          <a:prstGeom prst="rect">
            <a:avLst/>
          </a:prstGeom>
          <a:solidFill>
            <a:srgbClr val="9D2235"/>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bg1"/>
                </a:solidFill>
                <a:latin typeface="Garamond" panose="02020404030301010803" pitchFamily="18" charset="0"/>
                <a:cs typeface="Arial" panose="020B0604020202020204" pitchFamily="34" charset="0"/>
              </a:rPr>
              <a:t>Policy Components</a:t>
            </a:r>
            <a:endParaRPr lang="en-US" sz="3600" b="1" dirty="0">
              <a:solidFill>
                <a:schemeClr val="bg1"/>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24349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6C5C1-725C-2D7F-7D53-ADCB5035918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D7DB36-8011-3442-7D4F-62987444CC81}"/>
              </a:ext>
            </a:extLst>
          </p:cNvPr>
          <p:cNvSpPr txBox="1">
            <a:spLocks noGrp="1"/>
          </p:cNvSpPr>
          <p:nvPr>
            <p:ph sz="half" idx="2"/>
          </p:nvPr>
        </p:nvSpPr>
        <p:spPr>
          <a:xfrm>
            <a:off x="1231866" y="1323473"/>
            <a:ext cx="2755232" cy="3120854"/>
          </a:xfrm>
          <a:prstGeom prst="rect">
            <a:avLst/>
          </a:prstGeom>
          <a:solidFill>
            <a:srgbClr val="9D2235"/>
          </a:solidFill>
          <a:ln>
            <a:solidFill>
              <a:srgbClr val="9D2235"/>
            </a:solidFill>
          </a:ln>
        </p:spPr>
        <p:txBody>
          <a:bodyPr wrap="square" rtlCol="0">
            <a:spAutoFit/>
          </a:bodyPr>
          <a:lstStyle/>
          <a:p>
            <a:pPr marL="0" indent="0" algn="ctr">
              <a:buNone/>
            </a:pPr>
            <a:r>
              <a:rPr lang="en-US" sz="2400" b="1" dirty="0">
                <a:solidFill>
                  <a:schemeClr val="bg1"/>
                </a:solidFill>
                <a:latin typeface="Garamond" panose="02020404030301010803" pitchFamily="18" charset="0"/>
              </a:rPr>
              <a:t>Scan Me</a:t>
            </a:r>
          </a:p>
          <a:p>
            <a:pPr algn="ctr"/>
            <a:endParaRPr lang="en-US" sz="2400" b="1" dirty="0">
              <a:solidFill>
                <a:schemeClr val="bg1"/>
              </a:solidFill>
              <a:latin typeface="Garamond" panose="02020404030301010803" pitchFamily="18" charset="0"/>
            </a:endParaRPr>
          </a:p>
          <a:p>
            <a:pPr algn="ctr"/>
            <a:endParaRPr lang="en-US" sz="2400" b="1" dirty="0">
              <a:solidFill>
                <a:schemeClr val="bg1"/>
              </a:solidFill>
              <a:latin typeface="Garamond" panose="02020404030301010803" pitchFamily="18" charset="0"/>
            </a:endParaRPr>
          </a:p>
          <a:p>
            <a:pPr algn="ctr"/>
            <a:endParaRPr lang="en-US" sz="2400" b="1" dirty="0">
              <a:solidFill>
                <a:schemeClr val="bg1"/>
              </a:solidFill>
              <a:latin typeface="Garamond" panose="02020404030301010803" pitchFamily="18" charset="0"/>
            </a:endParaRPr>
          </a:p>
          <a:p>
            <a:pPr algn="ctr"/>
            <a:endParaRPr lang="en-US" sz="2400" b="1" dirty="0">
              <a:solidFill>
                <a:schemeClr val="bg1"/>
              </a:solidFill>
              <a:latin typeface="Garamond" panose="02020404030301010803" pitchFamily="18" charset="0"/>
            </a:endParaRPr>
          </a:p>
          <a:p>
            <a:pPr algn="ctr"/>
            <a:endParaRPr lang="en-US" sz="2400" b="1" dirty="0">
              <a:solidFill>
                <a:schemeClr val="bg1"/>
              </a:solidFill>
              <a:latin typeface="Garamond" panose="02020404030301010803" pitchFamily="18" charset="0"/>
            </a:endParaRPr>
          </a:p>
          <a:p>
            <a:pPr marL="0" indent="0" algn="ctr">
              <a:buNone/>
            </a:pPr>
            <a:r>
              <a:rPr lang="en-US" sz="2400" b="1" dirty="0">
                <a:solidFill>
                  <a:schemeClr val="bg1"/>
                </a:solidFill>
                <a:latin typeface="Garamond" panose="02020404030301010803" pitchFamily="18" charset="0"/>
              </a:rPr>
              <a:t> </a:t>
            </a:r>
          </a:p>
        </p:txBody>
      </p:sp>
      <p:pic>
        <p:nvPicPr>
          <p:cNvPr id="8" name="Content Placeholder 7" descr="A qr code with black squares">
            <a:extLst>
              <a:ext uri="{FF2B5EF4-FFF2-40B4-BE49-F238E27FC236}">
                <a16:creationId xmlns:a16="http://schemas.microsoft.com/office/drawing/2014/main" id="{CE873891-6E41-5C19-FC4A-91863E0E0E34}"/>
              </a:ext>
            </a:extLst>
          </p:cNvPr>
          <p:cNvPicPr>
            <a:picLocks noGrp="1" noChangeAspect="1"/>
          </p:cNvPicPr>
          <p:nvPr>
            <p:ph sz="half" idx="14"/>
          </p:nvPr>
        </p:nvPicPr>
        <p:blipFill>
          <a:blip r:embed="rId2"/>
          <a:stretch>
            <a:fillRect/>
          </a:stretch>
        </p:blipFill>
        <p:spPr>
          <a:xfrm>
            <a:off x="1401414" y="1833196"/>
            <a:ext cx="2416136" cy="2416136"/>
          </a:xfrm>
        </p:spPr>
      </p:pic>
      <p:pic>
        <p:nvPicPr>
          <p:cNvPr id="5" name="Picture 4">
            <a:extLst>
              <a:ext uri="{FF2B5EF4-FFF2-40B4-BE49-F238E27FC236}">
                <a16:creationId xmlns:a16="http://schemas.microsoft.com/office/drawing/2014/main" id="{F986E17D-2FA7-5ABA-E5FA-C9172C1A8C59}"/>
              </a:ext>
            </a:extLst>
          </p:cNvPr>
          <p:cNvPicPr>
            <a:picLocks noChangeAspect="1"/>
          </p:cNvPicPr>
          <p:nvPr/>
        </p:nvPicPr>
        <p:blipFill>
          <a:blip r:embed="rId3"/>
          <a:stretch>
            <a:fillRect/>
          </a:stretch>
        </p:blipFill>
        <p:spPr>
          <a:xfrm>
            <a:off x="3987098" y="699173"/>
            <a:ext cx="4998180" cy="4069664"/>
          </a:xfrm>
          <a:prstGeom prst="rect">
            <a:avLst/>
          </a:prstGeom>
        </p:spPr>
      </p:pic>
    </p:spTree>
    <p:extLst>
      <p:ext uri="{BB962C8B-B14F-4D97-AF65-F5344CB8AC3E}">
        <p14:creationId xmlns:p14="http://schemas.microsoft.com/office/powerpoint/2010/main" val="356845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E173-F60C-07C2-FBB4-3D47A1BD49F6}"/>
              </a:ext>
            </a:extLst>
          </p:cNvPr>
          <p:cNvSpPr>
            <a:spLocks noGrp="1"/>
          </p:cNvSpPr>
          <p:nvPr>
            <p:ph type="title"/>
          </p:nvPr>
        </p:nvSpPr>
        <p:spPr/>
        <p:txBody>
          <a:bodyPr>
            <a:normAutofit fontScale="90000"/>
          </a:bodyPr>
          <a:lstStyle/>
          <a:p>
            <a:r>
              <a:rPr lang="en-US" b="1" dirty="0">
                <a:latin typeface="Garamond" panose="02020404030301010803" pitchFamily="18" charset="0"/>
              </a:rPr>
              <a:t>Conflicts of Interest</a:t>
            </a:r>
          </a:p>
        </p:txBody>
      </p:sp>
      <p:sp>
        <p:nvSpPr>
          <p:cNvPr id="3" name="Content Placeholder 2">
            <a:extLst>
              <a:ext uri="{FF2B5EF4-FFF2-40B4-BE49-F238E27FC236}">
                <a16:creationId xmlns:a16="http://schemas.microsoft.com/office/drawing/2014/main" id="{13A43DEB-43E5-01B6-DBBB-21765232E9C1}"/>
              </a:ext>
            </a:extLst>
          </p:cNvPr>
          <p:cNvSpPr>
            <a:spLocks noGrp="1"/>
          </p:cNvSpPr>
          <p:nvPr>
            <p:ph idx="1"/>
          </p:nvPr>
        </p:nvSpPr>
        <p:spPr>
          <a:xfrm>
            <a:off x="1140070" y="1348575"/>
            <a:ext cx="7735148" cy="3246047"/>
          </a:xfrm>
        </p:spPr>
        <p:txBody>
          <a:bodyPr/>
          <a:lstStyle/>
          <a:p>
            <a:pPr marL="0" indent="0">
              <a:buNone/>
            </a:pPr>
            <a:r>
              <a:rPr lang="en-US" dirty="0"/>
              <a:t>Completing legal externship with Truth Initiative, Schroeder Institute and Campaign for Tobacco Free Kids during Summer 2025</a:t>
            </a:r>
          </a:p>
        </p:txBody>
      </p:sp>
    </p:spTree>
    <p:extLst>
      <p:ext uri="{BB962C8B-B14F-4D97-AF65-F5344CB8AC3E}">
        <p14:creationId xmlns:p14="http://schemas.microsoft.com/office/powerpoint/2010/main" val="148001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D985-96C7-E487-C62B-2A9879019AB1}"/>
              </a:ext>
            </a:extLst>
          </p:cNvPr>
          <p:cNvSpPr>
            <a:spLocks noGrp="1"/>
          </p:cNvSpPr>
          <p:nvPr>
            <p:ph type="title"/>
          </p:nvPr>
        </p:nvSpPr>
        <p:spPr/>
        <p:txBody>
          <a:bodyPr>
            <a:noAutofit/>
          </a:bodyPr>
          <a:lstStyle/>
          <a:p>
            <a:r>
              <a:rPr lang="en-US" sz="3600" b="1" dirty="0">
                <a:latin typeface="Garamond" panose="02020404030301010803" pitchFamily="18" charset="0"/>
              </a:rPr>
              <a:t>Enforcement Policy Language in Tobacco 21 passed before July 1, 2019</a:t>
            </a:r>
          </a:p>
        </p:txBody>
      </p:sp>
      <p:pic>
        <p:nvPicPr>
          <p:cNvPr id="5" name="Content Placeholder 4">
            <a:extLst>
              <a:ext uri="{FF2B5EF4-FFF2-40B4-BE49-F238E27FC236}">
                <a16:creationId xmlns:a16="http://schemas.microsoft.com/office/drawing/2014/main" id="{393FB7E0-0267-8046-CE58-54705F4C9386}"/>
              </a:ext>
            </a:extLst>
          </p:cNvPr>
          <p:cNvPicPr>
            <a:picLocks noGrp="1" noChangeAspect="1"/>
          </p:cNvPicPr>
          <p:nvPr>
            <p:ph idx="1"/>
          </p:nvPr>
        </p:nvPicPr>
        <p:blipFill>
          <a:blip r:embed="rId2"/>
          <a:stretch>
            <a:fillRect/>
          </a:stretch>
        </p:blipFill>
        <p:spPr>
          <a:xfrm>
            <a:off x="1686406" y="1214071"/>
            <a:ext cx="6642726" cy="3670300"/>
          </a:xfrm>
        </p:spPr>
      </p:pic>
    </p:spTree>
    <p:extLst>
      <p:ext uri="{BB962C8B-B14F-4D97-AF65-F5344CB8AC3E}">
        <p14:creationId xmlns:p14="http://schemas.microsoft.com/office/powerpoint/2010/main" val="292994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A954-16CD-1621-2FA7-25F2887D4DAF}"/>
              </a:ext>
            </a:extLst>
          </p:cNvPr>
          <p:cNvSpPr>
            <a:spLocks noGrp="1"/>
          </p:cNvSpPr>
          <p:nvPr>
            <p:ph type="title"/>
          </p:nvPr>
        </p:nvSpPr>
        <p:spPr/>
        <p:txBody>
          <a:bodyPr>
            <a:normAutofit fontScale="90000"/>
          </a:bodyPr>
          <a:lstStyle/>
          <a:p>
            <a:r>
              <a:rPr lang="en-US" b="1" dirty="0">
                <a:latin typeface="Garamond" panose="02020404030301010803" pitchFamily="18" charset="0"/>
              </a:rPr>
              <a:t>Federal Tobacco 21 Law</a:t>
            </a:r>
          </a:p>
        </p:txBody>
      </p:sp>
      <p:sp>
        <p:nvSpPr>
          <p:cNvPr id="3" name="Content Placeholder 2">
            <a:extLst>
              <a:ext uri="{FF2B5EF4-FFF2-40B4-BE49-F238E27FC236}">
                <a16:creationId xmlns:a16="http://schemas.microsoft.com/office/drawing/2014/main" id="{01C3241E-05CD-BC95-2841-A618F218DCA7}"/>
              </a:ext>
            </a:extLst>
          </p:cNvPr>
          <p:cNvSpPr>
            <a:spLocks noGrp="1"/>
          </p:cNvSpPr>
          <p:nvPr>
            <p:ph idx="1"/>
          </p:nvPr>
        </p:nvSpPr>
        <p:spPr>
          <a:xfrm>
            <a:off x="1140070" y="1872761"/>
            <a:ext cx="7735148" cy="2721861"/>
          </a:xfrm>
        </p:spPr>
        <p:txBody>
          <a:bodyPr>
            <a:normAutofit/>
          </a:bodyPr>
          <a:lstStyle/>
          <a:p>
            <a:pPr marL="0" indent="0" algn="l">
              <a:buNone/>
            </a:pPr>
            <a:r>
              <a:rPr lang="en-US" sz="2200" dirty="0"/>
              <a:t>December 20, 2019, the Appropriations Act established a new Federal minimum legal sale age (MLSA) making it “unlawful </a:t>
            </a:r>
            <a:r>
              <a:rPr lang="en-US" sz="2200" b="0" i="0" u="none" strike="noStrike" baseline="0" dirty="0">
                <a:latin typeface="Melior"/>
              </a:rPr>
              <a:t>for any retailer to sell a tobacco product to any person younger than 21 years of age.”</a:t>
            </a:r>
            <a:endParaRPr lang="en-US" sz="2200" dirty="0"/>
          </a:p>
        </p:txBody>
      </p:sp>
    </p:spTree>
    <p:extLst>
      <p:ext uri="{BB962C8B-B14F-4D97-AF65-F5344CB8AC3E}">
        <p14:creationId xmlns:p14="http://schemas.microsoft.com/office/powerpoint/2010/main" val="67813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7165-9C1A-C4D9-6BBD-6345FB359C42}"/>
              </a:ext>
            </a:extLst>
          </p:cNvPr>
          <p:cNvSpPr>
            <a:spLocks noGrp="1"/>
          </p:cNvSpPr>
          <p:nvPr>
            <p:ph type="title"/>
          </p:nvPr>
        </p:nvSpPr>
        <p:spPr/>
        <p:txBody>
          <a:bodyPr>
            <a:normAutofit fontScale="90000"/>
          </a:bodyPr>
          <a:lstStyle/>
          <a:p>
            <a:r>
              <a:rPr lang="en-US" b="1" dirty="0">
                <a:latin typeface="Garamond" panose="02020404030301010803" pitchFamily="18" charset="0"/>
              </a:rPr>
              <a:t>FDA’s Final Rules</a:t>
            </a:r>
          </a:p>
        </p:txBody>
      </p:sp>
      <p:sp>
        <p:nvSpPr>
          <p:cNvPr id="3" name="Content Placeholder 2">
            <a:extLst>
              <a:ext uri="{FF2B5EF4-FFF2-40B4-BE49-F238E27FC236}">
                <a16:creationId xmlns:a16="http://schemas.microsoft.com/office/drawing/2014/main" id="{1F9D0DA5-5956-BB66-994D-038DA24F80E5}"/>
              </a:ext>
            </a:extLst>
          </p:cNvPr>
          <p:cNvSpPr>
            <a:spLocks noGrp="1"/>
          </p:cNvSpPr>
          <p:nvPr>
            <p:ph idx="1"/>
          </p:nvPr>
        </p:nvSpPr>
        <p:spPr/>
        <p:txBody>
          <a:bodyPr>
            <a:normAutofit/>
          </a:bodyPr>
          <a:lstStyle/>
          <a:p>
            <a:pPr algn="l">
              <a:buAutoNum type="arabicParenBoth"/>
            </a:pPr>
            <a:r>
              <a:rPr lang="en-US" sz="1800" b="0" i="0" u="none" strike="noStrike" baseline="0" dirty="0">
                <a:latin typeface="Melior"/>
              </a:rPr>
              <a:t>reflect the increased minimum age of sale for cigarettes, smokeless tobacco, and covered tobacco products from 18 to 21 years of age; </a:t>
            </a:r>
          </a:p>
          <a:p>
            <a:pPr algn="l">
              <a:buAutoNum type="arabicParenBoth"/>
            </a:pPr>
            <a:r>
              <a:rPr lang="en-US" sz="1800" b="0" i="0" u="none" strike="noStrike" baseline="0" dirty="0">
                <a:latin typeface="Melior"/>
              </a:rPr>
              <a:t>increase the minimum age for verification by means of photographic identification for cigarettes, smokeless tobacco, and covered tobacco products from under the age of 27 to under the age of 30; </a:t>
            </a:r>
          </a:p>
          <a:p>
            <a:pPr algn="l">
              <a:buAutoNum type="arabicParenBoth"/>
            </a:pPr>
            <a:r>
              <a:rPr lang="en-US" sz="1800" b="0" i="0" u="none" strike="noStrike" baseline="0" dirty="0">
                <a:latin typeface="Melior"/>
              </a:rPr>
              <a:t>increase the minimum age of persons who may be present or permitted to enter at any time for facilities that maintain vending machines to sell cigarettes, smokeless tobacco, or covered tobacco products from 18 to 21 years of age; and</a:t>
            </a:r>
          </a:p>
          <a:p>
            <a:pPr algn="l">
              <a:buAutoNum type="arabicParenBoth"/>
            </a:pPr>
            <a:r>
              <a:rPr lang="en-US" sz="1800" b="0" i="0" u="none" strike="noStrike" baseline="0" dirty="0">
                <a:latin typeface="Melior"/>
              </a:rPr>
              <a:t> increase the minimum age of persons who may be present or permitted to enter at any time for facilities that maintain self-service displays to sell cigarettes or smokeless tobacco from 18 to 21 years of age.</a:t>
            </a:r>
            <a:endParaRPr lang="en-US" dirty="0"/>
          </a:p>
        </p:txBody>
      </p:sp>
    </p:spTree>
    <p:extLst>
      <p:ext uri="{BB962C8B-B14F-4D97-AF65-F5344CB8AC3E}">
        <p14:creationId xmlns:p14="http://schemas.microsoft.com/office/powerpoint/2010/main" val="373039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180A2-6F99-1723-24A5-A30C61EF0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157B5-684C-156F-30C9-AEF46CDC4073}"/>
              </a:ext>
            </a:extLst>
          </p:cNvPr>
          <p:cNvSpPr>
            <a:spLocks noGrp="1"/>
          </p:cNvSpPr>
          <p:nvPr>
            <p:ph type="title"/>
          </p:nvPr>
        </p:nvSpPr>
        <p:spPr/>
        <p:txBody>
          <a:bodyPr>
            <a:normAutofit fontScale="90000"/>
          </a:bodyPr>
          <a:lstStyle/>
          <a:p>
            <a:r>
              <a:rPr lang="en-US" b="1" dirty="0">
                <a:latin typeface="Garamond" panose="02020404030301010803" pitchFamily="18" charset="0"/>
              </a:rPr>
              <a:t>FDA’s Final Rules</a:t>
            </a:r>
          </a:p>
        </p:txBody>
      </p:sp>
      <p:sp>
        <p:nvSpPr>
          <p:cNvPr id="3" name="Content Placeholder 2">
            <a:extLst>
              <a:ext uri="{FF2B5EF4-FFF2-40B4-BE49-F238E27FC236}">
                <a16:creationId xmlns:a16="http://schemas.microsoft.com/office/drawing/2014/main" id="{5EC2E411-EC5F-BEA8-D457-A46230CAF76B}"/>
              </a:ext>
            </a:extLst>
          </p:cNvPr>
          <p:cNvSpPr>
            <a:spLocks noGrp="1"/>
          </p:cNvSpPr>
          <p:nvPr>
            <p:ph idx="1"/>
          </p:nvPr>
        </p:nvSpPr>
        <p:spPr/>
        <p:txBody>
          <a:bodyPr>
            <a:normAutofit/>
          </a:bodyPr>
          <a:lstStyle/>
          <a:p>
            <a:pPr algn="l">
              <a:buAutoNum type="arabicParenBoth"/>
            </a:pPr>
            <a:r>
              <a:rPr lang="en-US" sz="1800" b="0" i="0" u="none" strike="noStrike" baseline="0" dirty="0">
                <a:latin typeface="Melior"/>
              </a:rPr>
              <a:t>reflect the increased minimum age of sale for cigarettes, smokeless tobacco, and covered tobacco products from 18 to 21 years of age; </a:t>
            </a:r>
          </a:p>
          <a:p>
            <a:pPr algn="l">
              <a:buAutoNum type="arabicParenBoth"/>
            </a:pPr>
            <a:r>
              <a:rPr lang="en-US" sz="1800" b="0" i="0" u="none" strike="noStrike" baseline="0" dirty="0">
                <a:latin typeface="Melior"/>
              </a:rPr>
              <a:t>increase the minimum age for verification by means of photographic identification for cigarettes, smokeless tobacco, and covered tobacco products from under the age of 27 to under the age of 30; </a:t>
            </a:r>
          </a:p>
          <a:p>
            <a:pPr algn="l">
              <a:buAutoNum type="arabicParenBoth"/>
            </a:pPr>
            <a:r>
              <a:rPr lang="en-US" sz="1800" b="0" i="0" u="none" strike="noStrike" baseline="0" dirty="0">
                <a:latin typeface="Melior"/>
              </a:rPr>
              <a:t>increase the minimum age of persons who may be present or permitted to enter at any time for facilities that maintain vending machines to sell cigarettes, smokeless tobacco, or covered tobacco products from 18 to 21 years of age; and</a:t>
            </a:r>
          </a:p>
          <a:p>
            <a:pPr algn="l">
              <a:buAutoNum type="arabicParenBoth"/>
            </a:pPr>
            <a:r>
              <a:rPr lang="en-US" sz="1800" b="0" i="0" u="none" strike="noStrike" baseline="0" dirty="0">
                <a:latin typeface="Melior"/>
              </a:rPr>
              <a:t> increase the minimum age of persons who may be present or permitted to enter at any time for facilities that maintain self-service displays to sell cigarettes or smokeless tobacco from 18 to 21 years of age.</a:t>
            </a:r>
            <a:endParaRPr lang="en-US" dirty="0"/>
          </a:p>
        </p:txBody>
      </p:sp>
      <p:sp>
        <p:nvSpPr>
          <p:cNvPr id="5" name="Rectangle: Rounded Corners 4">
            <a:extLst>
              <a:ext uri="{FF2B5EF4-FFF2-40B4-BE49-F238E27FC236}">
                <a16:creationId xmlns:a16="http://schemas.microsoft.com/office/drawing/2014/main" id="{6F26F554-71C8-4A66-C29C-4CE77D913A13}"/>
              </a:ext>
            </a:extLst>
          </p:cNvPr>
          <p:cNvSpPr/>
          <p:nvPr/>
        </p:nvSpPr>
        <p:spPr>
          <a:xfrm>
            <a:off x="1222131" y="1529862"/>
            <a:ext cx="7069015" cy="896815"/>
          </a:xfrm>
          <a:prstGeom prst="roundRect">
            <a:avLst/>
          </a:prstGeom>
          <a:noFill/>
          <a:ln w="28575">
            <a:solidFill>
              <a:srgbClr val="9D22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933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53721-C034-29B4-3BD2-324DD43E7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771AF-58C2-D029-2A7B-420946682336}"/>
              </a:ext>
            </a:extLst>
          </p:cNvPr>
          <p:cNvSpPr>
            <a:spLocks noGrp="1"/>
          </p:cNvSpPr>
          <p:nvPr>
            <p:ph type="title"/>
          </p:nvPr>
        </p:nvSpPr>
        <p:spPr/>
        <p:txBody>
          <a:bodyPr>
            <a:noAutofit/>
          </a:bodyPr>
          <a:lstStyle/>
          <a:p>
            <a:endParaRPr lang="en-US" sz="3600" b="1" dirty="0">
              <a:latin typeface="Garamond" panose="02020404030301010803" pitchFamily="18" charset="0"/>
            </a:endParaRPr>
          </a:p>
        </p:txBody>
      </p:sp>
      <p:pic>
        <p:nvPicPr>
          <p:cNvPr id="5" name="Content Placeholder 4">
            <a:extLst>
              <a:ext uri="{FF2B5EF4-FFF2-40B4-BE49-F238E27FC236}">
                <a16:creationId xmlns:a16="http://schemas.microsoft.com/office/drawing/2014/main" id="{781D2889-5E8C-6A26-2E3A-26F79087EF08}"/>
              </a:ext>
            </a:extLst>
          </p:cNvPr>
          <p:cNvPicPr>
            <a:picLocks noGrp="1" noChangeAspect="1"/>
          </p:cNvPicPr>
          <p:nvPr>
            <p:ph idx="1"/>
          </p:nvPr>
        </p:nvPicPr>
        <p:blipFill>
          <a:blip r:embed="rId2"/>
          <a:stretch>
            <a:fillRect/>
          </a:stretch>
        </p:blipFill>
        <p:spPr>
          <a:xfrm>
            <a:off x="1686406" y="1214071"/>
            <a:ext cx="6642726" cy="3670300"/>
          </a:xfrm>
        </p:spPr>
      </p:pic>
      <p:sp>
        <p:nvSpPr>
          <p:cNvPr id="3" name="Rectangle: Rounded Corners 2">
            <a:extLst>
              <a:ext uri="{FF2B5EF4-FFF2-40B4-BE49-F238E27FC236}">
                <a16:creationId xmlns:a16="http://schemas.microsoft.com/office/drawing/2014/main" id="{543FEF2C-CD2A-CF64-AAA9-5BDB78B5C9F0}"/>
              </a:ext>
            </a:extLst>
          </p:cNvPr>
          <p:cNvSpPr/>
          <p:nvPr/>
        </p:nvSpPr>
        <p:spPr>
          <a:xfrm>
            <a:off x="2039815" y="3929429"/>
            <a:ext cx="6717323" cy="343633"/>
          </a:xfrm>
          <a:prstGeom prst="roundRect">
            <a:avLst/>
          </a:prstGeom>
          <a:noFill/>
          <a:ln w="28575">
            <a:solidFill>
              <a:srgbClr val="9D22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075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2452-F4DF-BCB3-29D9-9F17C54E983A}"/>
              </a:ext>
            </a:extLst>
          </p:cNvPr>
          <p:cNvSpPr>
            <a:spLocks noGrp="1"/>
          </p:cNvSpPr>
          <p:nvPr>
            <p:ph type="title"/>
          </p:nvPr>
        </p:nvSpPr>
        <p:spPr/>
        <p:txBody>
          <a:bodyPr>
            <a:normAutofit/>
          </a:bodyPr>
          <a:lstStyle/>
          <a:p>
            <a:r>
              <a:rPr lang="en-US" sz="3600" b="1" i="0" u="none" strike="noStrike" baseline="0" dirty="0">
                <a:latin typeface="Garamond" panose="02020404030301010803" pitchFamily="18" charset="0"/>
              </a:rPr>
              <a:t>FDA’s Final Rule</a:t>
            </a:r>
            <a:endParaRPr lang="en-US" sz="7200" dirty="0">
              <a:latin typeface="Garamond" panose="02020404030301010803" pitchFamily="18" charset="0"/>
            </a:endParaRPr>
          </a:p>
        </p:txBody>
      </p:sp>
      <p:pic>
        <p:nvPicPr>
          <p:cNvPr id="5" name="Content Placeholder 4">
            <a:extLst>
              <a:ext uri="{FF2B5EF4-FFF2-40B4-BE49-F238E27FC236}">
                <a16:creationId xmlns:a16="http://schemas.microsoft.com/office/drawing/2014/main" id="{638A819E-43E7-CE39-7FDD-477983F5E453}"/>
              </a:ext>
            </a:extLst>
          </p:cNvPr>
          <p:cNvPicPr>
            <a:picLocks noGrp="1" noChangeAspect="1"/>
          </p:cNvPicPr>
          <p:nvPr>
            <p:ph idx="1"/>
          </p:nvPr>
        </p:nvPicPr>
        <p:blipFill>
          <a:blip r:embed="rId2"/>
          <a:stretch>
            <a:fillRect/>
          </a:stretch>
        </p:blipFill>
        <p:spPr>
          <a:xfrm>
            <a:off x="3378994" y="1263650"/>
            <a:ext cx="3257550" cy="2990850"/>
          </a:xfrm>
        </p:spPr>
      </p:pic>
    </p:spTree>
    <p:extLst>
      <p:ext uri="{BB962C8B-B14F-4D97-AF65-F5344CB8AC3E}">
        <p14:creationId xmlns:p14="http://schemas.microsoft.com/office/powerpoint/2010/main" val="221583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9952A-969B-C26E-8739-195D5C082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591AC-B886-CCD2-5D18-FB94B43F3604}"/>
              </a:ext>
            </a:extLst>
          </p:cNvPr>
          <p:cNvSpPr>
            <a:spLocks noGrp="1"/>
          </p:cNvSpPr>
          <p:nvPr>
            <p:ph type="title"/>
          </p:nvPr>
        </p:nvSpPr>
        <p:spPr/>
        <p:txBody>
          <a:bodyPr>
            <a:normAutofit/>
          </a:bodyPr>
          <a:lstStyle/>
          <a:p>
            <a:r>
              <a:rPr lang="en-US" sz="3600" b="1" i="0" u="none" strike="noStrike" baseline="0" dirty="0">
                <a:latin typeface="Garamond" panose="02020404030301010803" pitchFamily="18" charset="0"/>
              </a:rPr>
              <a:t>FDA’s Final Rule</a:t>
            </a:r>
            <a:endParaRPr lang="en-US" sz="7200" dirty="0">
              <a:latin typeface="Garamond" panose="02020404030301010803" pitchFamily="18" charset="0"/>
            </a:endParaRPr>
          </a:p>
        </p:txBody>
      </p:sp>
      <p:pic>
        <p:nvPicPr>
          <p:cNvPr id="5" name="Content Placeholder 4">
            <a:extLst>
              <a:ext uri="{FF2B5EF4-FFF2-40B4-BE49-F238E27FC236}">
                <a16:creationId xmlns:a16="http://schemas.microsoft.com/office/drawing/2014/main" id="{8A1A0D8A-B18D-551E-B1B5-388261AD666D}"/>
              </a:ext>
            </a:extLst>
          </p:cNvPr>
          <p:cNvPicPr>
            <a:picLocks noGrp="1" noChangeAspect="1"/>
          </p:cNvPicPr>
          <p:nvPr>
            <p:ph idx="1"/>
          </p:nvPr>
        </p:nvPicPr>
        <p:blipFill>
          <a:blip r:embed="rId2"/>
          <a:stretch>
            <a:fillRect/>
          </a:stretch>
        </p:blipFill>
        <p:spPr>
          <a:xfrm>
            <a:off x="3378994" y="1263650"/>
            <a:ext cx="3257550" cy="2990850"/>
          </a:xfrm>
        </p:spPr>
      </p:pic>
      <p:sp>
        <p:nvSpPr>
          <p:cNvPr id="3" name="TextBox 2">
            <a:extLst>
              <a:ext uri="{FF2B5EF4-FFF2-40B4-BE49-F238E27FC236}">
                <a16:creationId xmlns:a16="http://schemas.microsoft.com/office/drawing/2014/main" id="{71E97A6F-37C7-C734-C337-0A2FF22B0561}"/>
              </a:ext>
            </a:extLst>
          </p:cNvPr>
          <p:cNvSpPr txBox="1"/>
          <p:nvPr/>
        </p:nvSpPr>
        <p:spPr>
          <a:xfrm>
            <a:off x="1903533" y="2310140"/>
            <a:ext cx="6312877" cy="523220"/>
          </a:xfrm>
          <a:prstGeom prst="rect">
            <a:avLst/>
          </a:prstGeom>
          <a:solidFill>
            <a:schemeClr val="tx1"/>
          </a:solidFill>
        </p:spPr>
        <p:txBody>
          <a:bodyPr wrap="square" rtlCol="0">
            <a:spAutoFit/>
          </a:bodyPr>
          <a:lstStyle/>
          <a:p>
            <a:pPr algn="ctr"/>
            <a:r>
              <a:rPr lang="en-US" sz="2800" b="1" dirty="0">
                <a:solidFill>
                  <a:schemeClr val="bg1"/>
                </a:solidFill>
                <a:latin typeface="Garamond" panose="02020404030301010803" pitchFamily="18" charset="0"/>
              </a:rPr>
              <a:t>But what about state Tobacco 21 laws?</a:t>
            </a:r>
          </a:p>
        </p:txBody>
      </p:sp>
    </p:spTree>
    <p:extLst>
      <p:ext uri="{BB962C8B-B14F-4D97-AF65-F5344CB8AC3E}">
        <p14:creationId xmlns:p14="http://schemas.microsoft.com/office/powerpoint/2010/main" val="4292083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F56E-2428-3C22-7546-987EC49D30CD}"/>
              </a:ext>
            </a:extLst>
          </p:cNvPr>
          <p:cNvSpPr>
            <a:spLocks noGrp="1"/>
          </p:cNvSpPr>
          <p:nvPr>
            <p:ph type="title"/>
          </p:nvPr>
        </p:nvSpPr>
        <p:spPr/>
        <p:txBody>
          <a:bodyPr>
            <a:normAutofit fontScale="90000"/>
          </a:bodyPr>
          <a:lstStyle/>
          <a:p>
            <a:r>
              <a:rPr lang="en-US" b="1" dirty="0">
                <a:latin typeface="Garamond" panose="02020404030301010803" pitchFamily="18" charset="0"/>
              </a:rPr>
              <a:t>Synar Amendment</a:t>
            </a:r>
          </a:p>
        </p:txBody>
      </p:sp>
      <p:sp>
        <p:nvSpPr>
          <p:cNvPr id="3" name="Content Placeholder 2">
            <a:extLst>
              <a:ext uri="{FF2B5EF4-FFF2-40B4-BE49-F238E27FC236}">
                <a16:creationId xmlns:a16="http://schemas.microsoft.com/office/drawing/2014/main" id="{F5B15E77-6725-2293-5977-4733105D0BDF}"/>
              </a:ext>
            </a:extLst>
          </p:cNvPr>
          <p:cNvSpPr>
            <a:spLocks noGrp="1"/>
          </p:cNvSpPr>
          <p:nvPr>
            <p:ph idx="1"/>
          </p:nvPr>
        </p:nvSpPr>
        <p:spPr/>
        <p:txBody>
          <a:bodyPr>
            <a:normAutofit lnSpcReduction="10000"/>
          </a:bodyPr>
          <a:lstStyle/>
          <a:p>
            <a:pPr marL="0" indent="0">
              <a:buNone/>
            </a:pPr>
            <a:r>
              <a:rPr lang="en-US" sz="2800" dirty="0"/>
              <a:t>July 1992, Congress passed the Alcohol, Drug Abuse and Mental Health Administration Reorganization Act – included an amendment that required states to enact and enforce MLSA laws.</a:t>
            </a:r>
          </a:p>
          <a:p>
            <a:pPr marL="0" indent="0">
              <a:buNone/>
            </a:pPr>
            <a:endParaRPr lang="en-US" sz="2800" dirty="0"/>
          </a:p>
          <a:p>
            <a:pPr marL="0" indent="0">
              <a:buNone/>
            </a:pPr>
            <a:r>
              <a:rPr lang="en-US" sz="2800" dirty="0"/>
              <a:t>With the increase of the federal MLSA to twenty-one, SAMHSA outlined a three-year transition period for implementation and compliance</a:t>
            </a:r>
          </a:p>
        </p:txBody>
      </p:sp>
    </p:spTree>
    <p:extLst>
      <p:ext uri="{BB962C8B-B14F-4D97-AF65-F5344CB8AC3E}">
        <p14:creationId xmlns:p14="http://schemas.microsoft.com/office/powerpoint/2010/main" val="280082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70505-A87C-7E9E-A26B-6569D32DE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114FB-51BA-97F8-AD36-BB49702156C4}"/>
              </a:ext>
            </a:extLst>
          </p:cNvPr>
          <p:cNvSpPr>
            <a:spLocks noGrp="1"/>
          </p:cNvSpPr>
          <p:nvPr>
            <p:ph type="title"/>
          </p:nvPr>
        </p:nvSpPr>
        <p:spPr/>
        <p:txBody>
          <a:bodyPr>
            <a:normAutofit fontScale="90000"/>
          </a:bodyPr>
          <a:lstStyle/>
          <a:p>
            <a:r>
              <a:rPr lang="en-US" b="1" dirty="0">
                <a:latin typeface="Garamond" panose="02020404030301010803" pitchFamily="18" charset="0"/>
              </a:rPr>
              <a:t>Synar Amendment</a:t>
            </a:r>
          </a:p>
        </p:txBody>
      </p:sp>
      <p:sp>
        <p:nvSpPr>
          <p:cNvPr id="3" name="Content Placeholder 2">
            <a:extLst>
              <a:ext uri="{FF2B5EF4-FFF2-40B4-BE49-F238E27FC236}">
                <a16:creationId xmlns:a16="http://schemas.microsoft.com/office/drawing/2014/main" id="{A6B145E4-D1FD-CA6C-27F5-DFE81276398A}"/>
              </a:ext>
            </a:extLst>
          </p:cNvPr>
          <p:cNvSpPr>
            <a:spLocks noGrp="1"/>
          </p:cNvSpPr>
          <p:nvPr>
            <p:ph idx="1"/>
          </p:nvPr>
        </p:nvSpPr>
        <p:spPr/>
        <p:txBody>
          <a:bodyPr>
            <a:normAutofit/>
          </a:bodyPr>
          <a:lstStyle/>
          <a:p>
            <a:pPr marL="0" indent="0">
              <a:buNone/>
            </a:pPr>
            <a:r>
              <a:rPr lang="en-US" sz="2800" dirty="0"/>
              <a:t>Compliance Rate Goals</a:t>
            </a:r>
          </a:p>
          <a:p>
            <a:pPr marL="0" indent="0">
              <a:buNone/>
            </a:pPr>
            <a:r>
              <a:rPr lang="en-US" sz="2800" dirty="0"/>
              <a:t>Use of Funds</a:t>
            </a:r>
          </a:p>
          <a:p>
            <a:pPr marL="0" indent="0">
              <a:buNone/>
            </a:pPr>
            <a:r>
              <a:rPr lang="en-US" sz="2800" dirty="0"/>
              <a:t>State Reporting Requirements</a:t>
            </a:r>
          </a:p>
          <a:p>
            <a:pPr marL="0" indent="0">
              <a:buNone/>
            </a:pPr>
            <a:r>
              <a:rPr lang="en-US" sz="2800" dirty="0"/>
              <a:t>Confirming Amendments</a:t>
            </a:r>
          </a:p>
          <a:p>
            <a:pPr marL="0" indent="0">
              <a:buNone/>
            </a:pPr>
            <a:r>
              <a:rPr lang="en-US" sz="2800" dirty="0"/>
              <a:t>Penalty</a:t>
            </a:r>
          </a:p>
        </p:txBody>
      </p:sp>
      <p:pic>
        <p:nvPicPr>
          <p:cNvPr id="5" name="Picture 4">
            <a:extLst>
              <a:ext uri="{FF2B5EF4-FFF2-40B4-BE49-F238E27FC236}">
                <a16:creationId xmlns:a16="http://schemas.microsoft.com/office/drawing/2014/main" id="{F1771053-C150-09BD-C8B8-9B30A8859080}"/>
              </a:ext>
            </a:extLst>
          </p:cNvPr>
          <p:cNvPicPr>
            <a:picLocks noChangeAspect="1"/>
          </p:cNvPicPr>
          <p:nvPr/>
        </p:nvPicPr>
        <p:blipFill>
          <a:blip r:embed="rId2"/>
          <a:stretch>
            <a:fillRect/>
          </a:stretch>
        </p:blipFill>
        <p:spPr>
          <a:xfrm>
            <a:off x="5591855" y="1120941"/>
            <a:ext cx="3157857" cy="3276441"/>
          </a:xfrm>
          <a:prstGeom prst="rect">
            <a:avLst/>
          </a:prstGeom>
        </p:spPr>
      </p:pic>
    </p:spTree>
    <p:extLst>
      <p:ext uri="{BB962C8B-B14F-4D97-AF65-F5344CB8AC3E}">
        <p14:creationId xmlns:p14="http://schemas.microsoft.com/office/powerpoint/2010/main" val="2702765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A1DFD-08A4-44BB-89E8-1EF78DAD8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05FA4-524E-5836-FB48-80AFBB1444D8}"/>
              </a:ext>
            </a:extLst>
          </p:cNvPr>
          <p:cNvSpPr>
            <a:spLocks noGrp="1"/>
          </p:cNvSpPr>
          <p:nvPr>
            <p:ph type="title"/>
          </p:nvPr>
        </p:nvSpPr>
        <p:spPr/>
        <p:txBody>
          <a:bodyPr>
            <a:normAutofit fontScale="90000"/>
          </a:bodyPr>
          <a:lstStyle/>
          <a:p>
            <a:r>
              <a:rPr lang="en-US" b="1" dirty="0">
                <a:latin typeface="Garamond" panose="02020404030301010803" pitchFamily="18" charset="0"/>
              </a:rPr>
              <a:t>Synar Amendment</a:t>
            </a:r>
          </a:p>
        </p:txBody>
      </p:sp>
      <p:sp>
        <p:nvSpPr>
          <p:cNvPr id="3" name="Content Placeholder 2">
            <a:extLst>
              <a:ext uri="{FF2B5EF4-FFF2-40B4-BE49-F238E27FC236}">
                <a16:creationId xmlns:a16="http://schemas.microsoft.com/office/drawing/2014/main" id="{25C43E06-CB46-FAFB-4154-349400792209}"/>
              </a:ext>
            </a:extLst>
          </p:cNvPr>
          <p:cNvSpPr>
            <a:spLocks noGrp="1"/>
          </p:cNvSpPr>
          <p:nvPr>
            <p:ph idx="1"/>
          </p:nvPr>
        </p:nvSpPr>
        <p:spPr/>
        <p:txBody>
          <a:bodyPr>
            <a:normAutofit fontScale="85000" lnSpcReduction="20000"/>
          </a:bodyPr>
          <a:lstStyle/>
          <a:p>
            <a:pPr marL="0" indent="0">
              <a:buNone/>
            </a:pPr>
            <a:r>
              <a:rPr lang="en-US" sz="3600" b="1" dirty="0"/>
              <a:t>Compliance Rate Goals</a:t>
            </a:r>
          </a:p>
          <a:p>
            <a:pPr marL="0" indent="0">
              <a:buNone/>
            </a:pPr>
            <a:r>
              <a:rPr lang="en-US" sz="2800" dirty="0"/>
              <a:t>The Compliance Rate Goals outlined in Implementing the Synar Regulation (revised 2011), requires that “…each state reduce its [Retail Violation Rate] RVR to 20 percent or less…” A violation is defined as “the fraction (or percentage) of tobacco-selling outlets in a state that are accessible to minors and sell tobacco to them. </a:t>
            </a:r>
          </a:p>
          <a:p>
            <a:pPr marL="0" indent="0">
              <a:buNone/>
            </a:pPr>
            <a:r>
              <a:rPr lang="en-US" sz="2800" b="1" dirty="0"/>
              <a:t>PL 116-94 does not change the compliance rate goal of 20 percent or less.</a:t>
            </a:r>
            <a:r>
              <a:rPr lang="en-US" sz="2800" dirty="0"/>
              <a:t> However, the definition of a violation is expanded to include tobacco-selling outlets in a state that are accessible to anyone under the age of 21.</a:t>
            </a:r>
          </a:p>
        </p:txBody>
      </p:sp>
    </p:spTree>
    <p:extLst>
      <p:ext uri="{BB962C8B-B14F-4D97-AF65-F5344CB8AC3E}">
        <p14:creationId xmlns:p14="http://schemas.microsoft.com/office/powerpoint/2010/main" val="96124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a:xfrm>
            <a:off x="1140070" y="1369219"/>
            <a:ext cx="7565392" cy="3424454"/>
          </a:xfrm>
        </p:spPr>
        <p:txBody>
          <a:bodyPr>
            <a:normAutofit fontScale="70000" lnSpcReduction="20000"/>
          </a:bodyPr>
          <a:lstStyle/>
          <a:p>
            <a:pPr>
              <a:lnSpc>
                <a:spcPct val="120000"/>
              </a:lnSpc>
              <a:spcBef>
                <a:spcPts val="300"/>
              </a:spcBef>
            </a:pPr>
            <a:r>
              <a:rPr lang="en-US" dirty="0">
                <a:latin typeface="Arial" panose="020B0604020202020204" pitchFamily="34" charset="0"/>
                <a:cs typeface="Arial" panose="020B0604020202020204" pitchFamily="34" charset="0"/>
              </a:rPr>
              <a:t>Laws that raise the </a:t>
            </a:r>
            <a:r>
              <a:rPr lang="en-US" b="1" dirty="0">
                <a:latin typeface="Arial" panose="020B0604020202020204" pitchFamily="34" charset="0"/>
                <a:cs typeface="Arial" panose="020B0604020202020204" pitchFamily="34" charset="0"/>
              </a:rPr>
              <a:t>legal minimum sales age (MLSA) </a:t>
            </a:r>
            <a:r>
              <a:rPr lang="en-US" dirty="0">
                <a:latin typeface="Arial" panose="020B0604020202020204" pitchFamily="34" charset="0"/>
                <a:cs typeface="Arial" panose="020B0604020202020204" pitchFamily="34" charset="0"/>
              </a:rPr>
              <a:t>to 21 year</a:t>
            </a:r>
          </a:p>
          <a:p>
            <a:pPr>
              <a:lnSpc>
                <a:spcPct val="120000"/>
              </a:lnSpc>
              <a:spcBef>
                <a:spcPts val="300"/>
              </a:spcBef>
            </a:pPr>
            <a:r>
              <a:rPr lang="en-US" dirty="0">
                <a:latin typeface="Arial" panose="020B0604020202020204" pitchFamily="34" charset="0"/>
                <a:cs typeface="Arial" panose="020B0604020202020204" pitchFamily="34" charset="0"/>
              </a:rPr>
              <a:t>Strong Public Support </a:t>
            </a:r>
            <a:br>
              <a:rPr lang="en-US" dirty="0">
                <a:solidFill>
                  <a:srgbClr val="FF0000"/>
                </a:solidFill>
                <a:latin typeface="Arial" panose="020B0604020202020204" pitchFamily="34" charset="0"/>
                <a:cs typeface="Arial" panose="020B0604020202020204" pitchFamily="34" charset="0"/>
              </a:rPr>
            </a:br>
            <a:r>
              <a:rPr lang="en-US" sz="825" dirty="0">
                <a:latin typeface="Arial" panose="020B0604020202020204" pitchFamily="34" charset="0"/>
                <a:cs typeface="Arial" panose="020B0604020202020204" pitchFamily="34" charset="0"/>
              </a:rPr>
              <a:t>(Lee et al., 2016; King et al., 2015; </a:t>
            </a:r>
            <a:r>
              <a:rPr lang="en-US" sz="825" dirty="0" err="1">
                <a:latin typeface="Arial" panose="020B0604020202020204" pitchFamily="34" charset="0"/>
                <a:cs typeface="Arial" panose="020B0604020202020204" pitchFamily="34" charset="0"/>
              </a:rPr>
              <a:t>Volinsky</a:t>
            </a:r>
            <a:r>
              <a:rPr lang="en-US" sz="825" dirty="0">
                <a:latin typeface="Arial" panose="020B0604020202020204" pitchFamily="34" charset="0"/>
                <a:cs typeface="Arial" panose="020B0604020202020204" pitchFamily="34" charset="0"/>
              </a:rPr>
              <a:t> et al., 2018; </a:t>
            </a:r>
            <a:r>
              <a:rPr lang="en-US" sz="825" dirty="0" err="1">
                <a:latin typeface="Arial" panose="020B0604020202020204" pitchFamily="34" charset="0"/>
                <a:cs typeface="Arial" panose="020B0604020202020204" pitchFamily="34" charset="0"/>
              </a:rPr>
              <a:t>Winickoff</a:t>
            </a:r>
            <a:r>
              <a:rPr lang="en-US" sz="825" dirty="0">
                <a:latin typeface="Arial" panose="020B0604020202020204" pitchFamily="34" charset="0"/>
                <a:cs typeface="Arial" panose="020B0604020202020204" pitchFamily="34" charset="0"/>
              </a:rPr>
              <a:t> et al., 2016; Zhang et al., 2018)</a:t>
            </a:r>
          </a:p>
          <a:p>
            <a:pPr>
              <a:lnSpc>
                <a:spcPct val="120000"/>
              </a:lnSpc>
              <a:spcBef>
                <a:spcPts val="300"/>
              </a:spcBef>
            </a:pPr>
            <a:r>
              <a:rPr lang="en-US" sz="2400" dirty="0">
                <a:latin typeface="Arial" panose="020B0604020202020204" pitchFamily="34" charset="0"/>
                <a:cs typeface="Arial" panose="020B0604020202020204" pitchFamily="34" charset="0"/>
              </a:rPr>
              <a:t>Decreases tobacco initiation among 15-17-year-olds by 25% </a:t>
            </a:r>
            <a:br>
              <a:rPr lang="en-US" sz="2400" dirty="0">
                <a:latin typeface="Arial" panose="020B0604020202020204" pitchFamily="34" charset="0"/>
                <a:cs typeface="Arial" panose="020B0604020202020204" pitchFamily="34" charset="0"/>
              </a:rPr>
            </a:br>
            <a:r>
              <a:rPr lang="en-US" sz="825" dirty="0">
                <a:latin typeface="Arial" panose="020B0604020202020204" pitchFamily="34" charset="0"/>
                <a:cs typeface="Arial" panose="020B0604020202020204" pitchFamily="34" charset="0"/>
              </a:rPr>
              <a:t>(Bonnie et al., 2015)</a:t>
            </a:r>
          </a:p>
          <a:p>
            <a:pPr>
              <a:lnSpc>
                <a:spcPct val="120000"/>
              </a:lnSpc>
              <a:spcBef>
                <a:spcPts val="300"/>
              </a:spcBef>
            </a:pPr>
            <a:r>
              <a:rPr lang="en-US" sz="2400" dirty="0">
                <a:latin typeface="Arial" panose="020B0604020202020204" pitchFamily="34" charset="0"/>
                <a:cs typeface="Arial" panose="020B0604020202020204" pitchFamily="34" charset="0"/>
              </a:rPr>
              <a:t>Reduces smoking rates among:</a:t>
            </a:r>
          </a:p>
          <a:p>
            <a:pPr lvl="1">
              <a:lnSpc>
                <a:spcPct val="120000"/>
              </a:lnSpc>
              <a:spcBef>
                <a:spcPts val="300"/>
              </a:spcBef>
            </a:pPr>
            <a:r>
              <a:rPr lang="en-US" dirty="0">
                <a:latin typeface="Arial" panose="020B0604020202020204" pitchFamily="34" charset="0"/>
                <a:cs typeface="Arial" panose="020B0604020202020204" pitchFamily="34" charset="0"/>
              </a:rPr>
              <a:t>Adults by 12% </a:t>
            </a:r>
            <a:br>
              <a:rPr lang="en-US" dirty="0">
                <a:latin typeface="Arial" panose="020B0604020202020204" pitchFamily="34" charset="0"/>
                <a:cs typeface="Arial" panose="020B0604020202020204" pitchFamily="34" charset="0"/>
              </a:rPr>
            </a:br>
            <a:r>
              <a:rPr lang="en-US" sz="825" dirty="0">
                <a:latin typeface="Arial" panose="020B0604020202020204" pitchFamily="34" charset="0"/>
                <a:cs typeface="Arial" panose="020B0604020202020204" pitchFamily="34" charset="0"/>
              </a:rPr>
              <a:t>(Bonnie et al., 2015)</a:t>
            </a:r>
          </a:p>
          <a:p>
            <a:pPr lvl="1">
              <a:lnSpc>
                <a:spcPct val="120000"/>
              </a:lnSpc>
              <a:spcBef>
                <a:spcPts val="300"/>
              </a:spcBef>
            </a:pPr>
            <a:r>
              <a:rPr lang="en-US" dirty="0">
                <a:latin typeface="Arial" panose="020B0604020202020204" pitchFamily="34" charset="0"/>
                <a:cs typeface="Arial" panose="020B0604020202020204" pitchFamily="34" charset="0"/>
              </a:rPr>
              <a:t>18-20-year old young adults </a:t>
            </a:r>
            <a:br>
              <a:rPr lang="en-US" dirty="0">
                <a:latin typeface="Arial" panose="020B0604020202020204" pitchFamily="34" charset="0"/>
                <a:cs typeface="Arial" panose="020B0604020202020204" pitchFamily="34" charset="0"/>
              </a:rPr>
            </a:br>
            <a:r>
              <a:rPr lang="en-US" sz="825" dirty="0">
                <a:latin typeface="Arial" panose="020B0604020202020204" pitchFamily="34" charset="0"/>
                <a:cs typeface="Arial" panose="020B0604020202020204" pitchFamily="34" charset="0"/>
              </a:rPr>
              <a:t>(Friedman &amp; Wu, 2019) </a:t>
            </a:r>
          </a:p>
          <a:p>
            <a:pPr lvl="1">
              <a:lnSpc>
                <a:spcPct val="120000"/>
              </a:lnSpc>
              <a:spcBef>
                <a:spcPts val="300"/>
              </a:spcBef>
            </a:pPr>
            <a:r>
              <a:rPr lang="en-US" dirty="0">
                <a:latin typeface="Arial" panose="020B0604020202020204" pitchFamily="34" charset="0"/>
                <a:cs typeface="Arial" panose="020B0604020202020204" pitchFamily="34" charset="0"/>
              </a:rPr>
              <a:t>18-20-year-olds who have used cigarettes by 39%</a:t>
            </a:r>
            <a:r>
              <a:rPr lang="en-US" sz="825" dirty="0">
                <a:latin typeface="Arial" panose="020B0604020202020204" pitchFamily="34" charset="0"/>
                <a:cs typeface="Arial" panose="020B0604020202020204" pitchFamily="34" charset="0"/>
              </a:rPr>
              <a:t> </a:t>
            </a:r>
            <a:br>
              <a:rPr lang="en-US" sz="825" dirty="0">
                <a:latin typeface="Arial" panose="020B0604020202020204" pitchFamily="34" charset="0"/>
                <a:cs typeface="Arial" panose="020B0604020202020204" pitchFamily="34" charset="0"/>
              </a:rPr>
            </a:br>
            <a:r>
              <a:rPr lang="en-US" sz="825" dirty="0">
                <a:latin typeface="Arial" panose="020B0604020202020204" pitchFamily="34" charset="0"/>
                <a:cs typeface="Arial" panose="020B0604020202020204" pitchFamily="34" charset="0"/>
              </a:rPr>
              <a:t>(Friedman et al., 2019)</a:t>
            </a:r>
          </a:p>
        </p:txBody>
      </p:sp>
      <p:sp>
        <p:nvSpPr>
          <p:cNvPr id="3" name="Title 2">
            <a:extLst>
              <a:ext uri="{FF2B5EF4-FFF2-40B4-BE49-F238E27FC236}">
                <a16:creationId xmlns:a16="http://schemas.microsoft.com/office/drawing/2014/main" id="{91C65D67-68C6-0613-97B8-BF7E277ECFEC}"/>
              </a:ext>
            </a:extLst>
          </p:cNvPr>
          <p:cNvSpPr>
            <a:spLocks noGrp="1"/>
          </p:cNvSpPr>
          <p:nvPr>
            <p:ph type="title"/>
          </p:nvPr>
        </p:nvSpPr>
        <p:spPr/>
        <p:txBody>
          <a:bodyPr>
            <a:normAutofit fontScale="90000"/>
          </a:bodyPr>
          <a:lstStyle/>
          <a:p>
            <a:r>
              <a:rPr lang="en-US" b="1" dirty="0">
                <a:latin typeface="Garamond" panose="02020404030301010803" pitchFamily="18" charset="0"/>
              </a:rPr>
              <a:t>Tobacco 21</a:t>
            </a:r>
          </a:p>
        </p:txBody>
      </p:sp>
    </p:spTree>
    <p:extLst>
      <p:ext uri="{BB962C8B-B14F-4D97-AF65-F5344CB8AC3E}">
        <p14:creationId xmlns:p14="http://schemas.microsoft.com/office/powerpoint/2010/main" val="3309513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202E1-5222-25D0-89BC-2F9D7DCCB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85697-7D0A-79D7-3775-9EDEE1E15F49}"/>
              </a:ext>
            </a:extLst>
          </p:cNvPr>
          <p:cNvSpPr>
            <a:spLocks noGrp="1"/>
          </p:cNvSpPr>
          <p:nvPr>
            <p:ph type="title"/>
          </p:nvPr>
        </p:nvSpPr>
        <p:spPr/>
        <p:txBody>
          <a:bodyPr>
            <a:normAutofit fontScale="90000"/>
          </a:bodyPr>
          <a:lstStyle/>
          <a:p>
            <a:r>
              <a:rPr lang="en-US" b="1" dirty="0">
                <a:latin typeface="Garamond" panose="02020404030301010803" pitchFamily="18" charset="0"/>
              </a:rPr>
              <a:t>Synar Amendment</a:t>
            </a:r>
          </a:p>
        </p:txBody>
      </p:sp>
      <p:sp>
        <p:nvSpPr>
          <p:cNvPr id="3" name="Content Placeholder 2">
            <a:extLst>
              <a:ext uri="{FF2B5EF4-FFF2-40B4-BE49-F238E27FC236}">
                <a16:creationId xmlns:a16="http://schemas.microsoft.com/office/drawing/2014/main" id="{1F747582-5D52-509C-B250-FECAEEF91820}"/>
              </a:ext>
            </a:extLst>
          </p:cNvPr>
          <p:cNvSpPr>
            <a:spLocks noGrp="1"/>
          </p:cNvSpPr>
          <p:nvPr>
            <p:ph idx="1"/>
          </p:nvPr>
        </p:nvSpPr>
        <p:spPr/>
        <p:txBody>
          <a:bodyPr>
            <a:normAutofit fontScale="77500" lnSpcReduction="20000"/>
          </a:bodyPr>
          <a:lstStyle/>
          <a:p>
            <a:pPr marL="0" indent="0">
              <a:buNone/>
            </a:pPr>
            <a:r>
              <a:rPr lang="en-US" sz="3600" b="1" dirty="0"/>
              <a:t>Use of Funds</a:t>
            </a:r>
          </a:p>
          <a:p>
            <a:pPr marL="0" indent="0">
              <a:buNone/>
            </a:pPr>
            <a:r>
              <a:rPr lang="en-US" sz="2800" dirty="0"/>
              <a:t>The Synar regulation states that “states may not use the Block Grant to fund the enforcement of their statute, except that they may expend funds from the primary prevention set-aside of their Block Grant allotment under 45 CFR 96.124(b)(1) for carrying out the administrative aspects of the requirements, such as the development of the sample design and the conducting of the inspections” [45 CFR 96.130(j)]. </a:t>
            </a:r>
          </a:p>
          <a:p>
            <a:pPr marL="0" indent="0">
              <a:buNone/>
            </a:pPr>
            <a:endParaRPr lang="en-US" sz="2800" dirty="0"/>
          </a:p>
          <a:p>
            <a:pPr marL="0" indent="0">
              <a:buNone/>
            </a:pPr>
            <a:r>
              <a:rPr lang="en-US" sz="2800" dirty="0"/>
              <a:t>This Revision to Guidance notice </a:t>
            </a:r>
            <a:r>
              <a:rPr lang="en-US" sz="2800" b="1" dirty="0"/>
              <a:t>clarifies that the prevention set-aside may be used to fund revisions to states’ Synar programs to comply with PL 116-94.</a:t>
            </a:r>
          </a:p>
        </p:txBody>
      </p:sp>
    </p:spTree>
    <p:extLst>
      <p:ext uri="{BB962C8B-B14F-4D97-AF65-F5344CB8AC3E}">
        <p14:creationId xmlns:p14="http://schemas.microsoft.com/office/powerpoint/2010/main" val="2449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E47F4-A7CF-ECF5-0C20-2C628237E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EDC73-545E-FDFE-E38F-C60271E4B21D}"/>
              </a:ext>
            </a:extLst>
          </p:cNvPr>
          <p:cNvSpPr>
            <a:spLocks noGrp="1"/>
          </p:cNvSpPr>
          <p:nvPr>
            <p:ph type="title"/>
          </p:nvPr>
        </p:nvSpPr>
        <p:spPr/>
        <p:txBody>
          <a:bodyPr>
            <a:normAutofit fontScale="90000"/>
          </a:bodyPr>
          <a:lstStyle/>
          <a:p>
            <a:r>
              <a:rPr lang="en-US" b="1" dirty="0">
                <a:latin typeface="Garamond" panose="02020404030301010803" pitchFamily="18" charset="0"/>
              </a:rPr>
              <a:t>Synar Amendment</a:t>
            </a:r>
          </a:p>
        </p:txBody>
      </p:sp>
      <p:sp>
        <p:nvSpPr>
          <p:cNvPr id="3" name="Content Placeholder 2">
            <a:extLst>
              <a:ext uri="{FF2B5EF4-FFF2-40B4-BE49-F238E27FC236}">
                <a16:creationId xmlns:a16="http://schemas.microsoft.com/office/drawing/2014/main" id="{980ADAFC-FE45-F12F-76AB-8E98FB187850}"/>
              </a:ext>
            </a:extLst>
          </p:cNvPr>
          <p:cNvSpPr>
            <a:spLocks noGrp="1"/>
          </p:cNvSpPr>
          <p:nvPr>
            <p:ph idx="1"/>
          </p:nvPr>
        </p:nvSpPr>
        <p:spPr/>
        <p:txBody>
          <a:bodyPr>
            <a:normAutofit fontScale="85000" lnSpcReduction="10000"/>
          </a:bodyPr>
          <a:lstStyle/>
          <a:p>
            <a:pPr marL="0" indent="0">
              <a:buNone/>
            </a:pPr>
            <a:r>
              <a:rPr lang="en-US" sz="3300" b="1" dirty="0"/>
              <a:t>State Reporting Requirements</a:t>
            </a:r>
          </a:p>
          <a:p>
            <a:pPr marL="0" indent="0">
              <a:buNone/>
            </a:pPr>
            <a:r>
              <a:rPr lang="en-US" sz="2400" dirty="0"/>
              <a:t>The State Reporting Requirements in Implementing the Synar Regulation (revised 2011) outlines that “states are required to report their sampling methodology and results of the annual Synar survey as a part of the Annual Synar Report no later than December 31.” This includes the state’s sampling methodology, Synar survey results, Synar inspection report, and the Synar inspection protocol. This Revision to Guidance notice </a:t>
            </a:r>
            <a:r>
              <a:rPr lang="en-US" sz="2400" b="1" dirty="0"/>
              <a:t>does not change the requirement to submit an Annual Synar Report, but does require that states revise their methodology, inspection reports, and inspection protocols to include the revised age requirements (under 21).</a:t>
            </a:r>
            <a:r>
              <a:rPr lang="en-US" sz="2400" dirty="0"/>
              <a:t> In addition, the Synar survey results must now include results for sales to youth and young adults under the age of 21.</a:t>
            </a:r>
          </a:p>
        </p:txBody>
      </p:sp>
    </p:spTree>
    <p:extLst>
      <p:ext uri="{BB962C8B-B14F-4D97-AF65-F5344CB8AC3E}">
        <p14:creationId xmlns:p14="http://schemas.microsoft.com/office/powerpoint/2010/main" val="297198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68BF3-54F7-585F-FDA4-DB274A81B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784F3-D58D-BEBE-3875-6932BE456A0F}"/>
              </a:ext>
            </a:extLst>
          </p:cNvPr>
          <p:cNvSpPr>
            <a:spLocks noGrp="1"/>
          </p:cNvSpPr>
          <p:nvPr>
            <p:ph type="title"/>
          </p:nvPr>
        </p:nvSpPr>
        <p:spPr/>
        <p:txBody>
          <a:bodyPr>
            <a:normAutofit fontScale="90000"/>
          </a:bodyPr>
          <a:lstStyle/>
          <a:p>
            <a:r>
              <a:rPr lang="en-US" b="1" dirty="0">
                <a:latin typeface="Garamond" panose="02020404030301010803" pitchFamily="18" charset="0"/>
              </a:rPr>
              <a:t>Synar Amendment</a:t>
            </a:r>
            <a:endParaRPr lang="en-US" dirty="0"/>
          </a:p>
        </p:txBody>
      </p:sp>
      <p:sp>
        <p:nvSpPr>
          <p:cNvPr id="3" name="Content Placeholder 2">
            <a:extLst>
              <a:ext uri="{FF2B5EF4-FFF2-40B4-BE49-F238E27FC236}">
                <a16:creationId xmlns:a16="http://schemas.microsoft.com/office/drawing/2014/main" id="{52021238-A23D-43F7-7969-60901FE2E15E}"/>
              </a:ext>
            </a:extLst>
          </p:cNvPr>
          <p:cNvSpPr>
            <a:spLocks noGrp="1"/>
          </p:cNvSpPr>
          <p:nvPr>
            <p:ph idx="1"/>
          </p:nvPr>
        </p:nvSpPr>
        <p:spPr/>
        <p:txBody>
          <a:bodyPr>
            <a:normAutofit fontScale="92500" lnSpcReduction="20000"/>
          </a:bodyPr>
          <a:lstStyle/>
          <a:p>
            <a:pPr marL="0" indent="0">
              <a:buNone/>
            </a:pPr>
            <a:r>
              <a:rPr lang="en-US" sz="3000" b="1" dirty="0"/>
              <a:t>Conforming Amendments</a:t>
            </a:r>
          </a:p>
          <a:p>
            <a:pPr marL="0" indent="0">
              <a:buNone/>
            </a:pPr>
            <a:r>
              <a:rPr lang="en-US" sz="2000" dirty="0"/>
              <a:t>SAMHSA’s previously issued 2011 guidance on Implementing the Synar Regulation explains that, for states to be in compliance with the Synar regulations, states must “enact a law prohibiting any manufacturer, retailer, or distributor of tobacco products from selling or distributing such products to any individual under age 18.”</a:t>
            </a:r>
          </a:p>
          <a:p>
            <a:pPr marL="0" indent="0">
              <a:buNone/>
            </a:pPr>
            <a:r>
              <a:rPr lang="en-US" sz="2000" dirty="0"/>
              <a:t>PL 116-94 removes the requirements for enacting state laws. Therefore, </a:t>
            </a:r>
            <a:r>
              <a:rPr lang="en-US" sz="2000" b="1" dirty="0"/>
              <a:t>states do not need to demonstrate a change in state law to maintain compliance with Synar</a:t>
            </a:r>
            <a:r>
              <a:rPr lang="en-US" sz="2000" dirty="0"/>
              <a:t>. However, SAMHSA’s 2011 guidance further requires that states “enforce underage access laws to a degree that reasonably can be expected to reduce the illegal sale of tobacco products to individuals under age 18.” PL 116-94 increases the minimum age to 21. Therefore, </a:t>
            </a:r>
            <a:r>
              <a:rPr lang="en-US" sz="2000" b="1" dirty="0"/>
              <a:t>states are expected to enforce underage access to reduce the illegal sale of tobacco products to individuals under the age of 21</a:t>
            </a:r>
            <a:r>
              <a:rPr lang="en-US" sz="2000" dirty="0"/>
              <a:t>.</a:t>
            </a:r>
          </a:p>
        </p:txBody>
      </p:sp>
    </p:spTree>
    <p:extLst>
      <p:ext uri="{BB962C8B-B14F-4D97-AF65-F5344CB8AC3E}">
        <p14:creationId xmlns:p14="http://schemas.microsoft.com/office/powerpoint/2010/main" val="2157800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2B11E-B682-8608-BE78-40F3077E4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01FE8-76FE-7439-FF7F-E466E93C473B}"/>
              </a:ext>
            </a:extLst>
          </p:cNvPr>
          <p:cNvSpPr>
            <a:spLocks noGrp="1"/>
          </p:cNvSpPr>
          <p:nvPr>
            <p:ph type="title"/>
          </p:nvPr>
        </p:nvSpPr>
        <p:spPr/>
        <p:txBody>
          <a:bodyPr>
            <a:normAutofit fontScale="90000"/>
          </a:bodyPr>
          <a:lstStyle/>
          <a:p>
            <a:r>
              <a:rPr lang="en-US" b="1" dirty="0">
                <a:latin typeface="Garamond" panose="02020404030301010803" pitchFamily="18" charset="0"/>
              </a:rPr>
              <a:t>Synar Amendment</a:t>
            </a:r>
            <a:endParaRPr lang="en-US" dirty="0"/>
          </a:p>
        </p:txBody>
      </p:sp>
      <p:sp>
        <p:nvSpPr>
          <p:cNvPr id="3" name="Content Placeholder 2">
            <a:extLst>
              <a:ext uri="{FF2B5EF4-FFF2-40B4-BE49-F238E27FC236}">
                <a16:creationId xmlns:a16="http://schemas.microsoft.com/office/drawing/2014/main" id="{9473B2D2-45A1-7D38-738B-ECBA47CB2A24}"/>
              </a:ext>
            </a:extLst>
          </p:cNvPr>
          <p:cNvSpPr>
            <a:spLocks noGrp="1"/>
          </p:cNvSpPr>
          <p:nvPr>
            <p:ph idx="1"/>
          </p:nvPr>
        </p:nvSpPr>
        <p:spPr/>
        <p:txBody>
          <a:bodyPr>
            <a:normAutofit fontScale="62500" lnSpcReduction="20000"/>
          </a:bodyPr>
          <a:lstStyle/>
          <a:p>
            <a:pPr marL="0" indent="0">
              <a:buNone/>
            </a:pPr>
            <a:r>
              <a:rPr lang="en-US" sz="4500" b="1" dirty="0"/>
              <a:t>Penalty</a:t>
            </a:r>
          </a:p>
          <a:p>
            <a:pPr marL="0" indent="0">
              <a:buNone/>
            </a:pPr>
            <a:r>
              <a:rPr lang="en-US" sz="2800" dirty="0"/>
              <a:t>SAMHSA’s 2011 guidance on Implementing the Synar Regulation explains that “failure to comply with the requirements of the Synar Regulation can result in a State losing up to 40 percent of its Federal Block Grant funds for substance abuse prevention and treatment.” </a:t>
            </a:r>
          </a:p>
          <a:p>
            <a:pPr marL="0" indent="0">
              <a:buNone/>
            </a:pPr>
            <a:endParaRPr lang="en-US" sz="2800" dirty="0"/>
          </a:p>
          <a:p>
            <a:pPr marL="0" indent="0">
              <a:buNone/>
            </a:pPr>
            <a:r>
              <a:rPr lang="en-US" sz="2800" dirty="0"/>
              <a:t>PL 116-94 revises the penalty to up to 10 percent of the SABG and codifies a negotiated alternate penalty. Instead of taking the 10 percent penalty, states that are found out of compliance (report a Retail Violation Rate above 20 percent) may elect to submit a corrective action plan to the Assistant Secretary for Mental Health and Substance Use within 90 days of receipt of notice that they are not in compliance with the Synar regulations, which outlines strategies they will take to reduce the Retail Violation Rate to 20 percent or less. States may not use SABG funds to pay for these activities and must find alternate sources of funds to cover these costs.</a:t>
            </a:r>
          </a:p>
          <a:p>
            <a:pPr marL="0" indent="0">
              <a:buNone/>
            </a:pPr>
            <a:endParaRPr lang="en-US" sz="2800" dirty="0"/>
          </a:p>
        </p:txBody>
      </p:sp>
    </p:spTree>
    <p:extLst>
      <p:ext uri="{BB962C8B-B14F-4D97-AF65-F5344CB8AC3E}">
        <p14:creationId xmlns:p14="http://schemas.microsoft.com/office/powerpoint/2010/main" val="2531347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od and Drug Administration · GitHub">
            <a:extLst>
              <a:ext uri="{FF2B5EF4-FFF2-40B4-BE49-F238E27FC236}">
                <a16:creationId xmlns:a16="http://schemas.microsoft.com/office/drawing/2014/main" id="{545C8857-149D-C7BD-63DE-0C5C2F86B76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30400" y="1068387"/>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Congress - Wikipedia">
            <a:extLst>
              <a:ext uri="{FF2B5EF4-FFF2-40B4-BE49-F238E27FC236}">
                <a16:creationId xmlns:a16="http://schemas.microsoft.com/office/drawing/2014/main" id="{49A8E267-700A-AF53-B725-5807FFEFA40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42037" y="1068387"/>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D195549-4EF9-2030-12E8-A2423CDB23FF}"/>
              </a:ext>
            </a:extLst>
          </p:cNvPr>
          <p:cNvPicPr>
            <a:picLocks noChangeAspect="1"/>
          </p:cNvPicPr>
          <p:nvPr/>
        </p:nvPicPr>
        <p:blipFill>
          <a:blip r:embed="rId4"/>
          <a:stretch>
            <a:fillRect/>
          </a:stretch>
        </p:blipFill>
        <p:spPr>
          <a:xfrm>
            <a:off x="2834420" y="3548483"/>
            <a:ext cx="3686175" cy="1238250"/>
          </a:xfrm>
          <a:prstGeom prst="rect">
            <a:avLst/>
          </a:prstGeom>
        </p:spPr>
      </p:pic>
    </p:spTree>
    <p:extLst>
      <p:ext uri="{BB962C8B-B14F-4D97-AF65-F5344CB8AC3E}">
        <p14:creationId xmlns:p14="http://schemas.microsoft.com/office/powerpoint/2010/main" val="2436472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48C0-95B8-3E92-F71C-730AF717CEDA}"/>
              </a:ext>
            </a:extLst>
          </p:cNvPr>
          <p:cNvSpPr>
            <a:spLocks noGrp="1"/>
          </p:cNvSpPr>
          <p:nvPr>
            <p:ph type="title"/>
          </p:nvPr>
        </p:nvSpPr>
        <p:spPr/>
        <p:txBody>
          <a:bodyPr>
            <a:normAutofit fontScale="90000"/>
          </a:bodyPr>
          <a:lstStyle/>
          <a:p>
            <a:r>
              <a:rPr lang="en-US" b="1" dirty="0">
                <a:latin typeface="Garamond" panose="02020404030301010803" pitchFamily="18" charset="0"/>
              </a:rPr>
              <a:t>Current Agency Limitations</a:t>
            </a:r>
          </a:p>
        </p:txBody>
      </p:sp>
      <p:sp>
        <p:nvSpPr>
          <p:cNvPr id="3" name="Content Placeholder 2">
            <a:extLst>
              <a:ext uri="{FF2B5EF4-FFF2-40B4-BE49-F238E27FC236}">
                <a16:creationId xmlns:a16="http://schemas.microsoft.com/office/drawing/2014/main" id="{B3811A69-BEE3-7C34-3B6A-6095053807A5}"/>
              </a:ext>
            </a:extLst>
          </p:cNvPr>
          <p:cNvSpPr>
            <a:spLocks noGrp="1"/>
          </p:cNvSpPr>
          <p:nvPr>
            <p:ph idx="1"/>
          </p:nvPr>
        </p:nvSpPr>
        <p:spPr/>
        <p:txBody>
          <a:bodyPr/>
          <a:lstStyle/>
          <a:p>
            <a:pPr marL="0" indent="0">
              <a:buNone/>
            </a:pPr>
            <a:r>
              <a:rPr lang="en-US" dirty="0"/>
              <a:t>Executive Order: </a:t>
            </a:r>
            <a:r>
              <a:rPr lang="en-US" i="1" dirty="0"/>
              <a:t>Unleashing Prosperity Through Deregulation</a:t>
            </a:r>
          </a:p>
        </p:txBody>
      </p:sp>
      <p:pic>
        <p:nvPicPr>
          <p:cNvPr id="5" name="Picture 4">
            <a:extLst>
              <a:ext uri="{FF2B5EF4-FFF2-40B4-BE49-F238E27FC236}">
                <a16:creationId xmlns:a16="http://schemas.microsoft.com/office/drawing/2014/main" id="{5C0364FB-9D42-F951-6F1D-760E47E3C759}"/>
              </a:ext>
            </a:extLst>
          </p:cNvPr>
          <p:cNvPicPr>
            <a:picLocks noChangeAspect="1"/>
          </p:cNvPicPr>
          <p:nvPr/>
        </p:nvPicPr>
        <p:blipFill>
          <a:blip r:embed="rId2"/>
          <a:stretch>
            <a:fillRect/>
          </a:stretch>
        </p:blipFill>
        <p:spPr>
          <a:xfrm>
            <a:off x="5108588" y="1513005"/>
            <a:ext cx="3475485" cy="3081618"/>
          </a:xfrm>
          <a:prstGeom prst="rect">
            <a:avLst/>
          </a:prstGeom>
        </p:spPr>
      </p:pic>
    </p:spTree>
    <p:extLst>
      <p:ext uri="{BB962C8B-B14F-4D97-AF65-F5344CB8AC3E}">
        <p14:creationId xmlns:p14="http://schemas.microsoft.com/office/powerpoint/2010/main" val="105290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926D8-0E8B-E859-5F0E-05F4BF3B1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C615E-1723-3D6C-A137-55AD0742EC2A}"/>
              </a:ext>
            </a:extLst>
          </p:cNvPr>
          <p:cNvSpPr>
            <a:spLocks noGrp="1"/>
          </p:cNvSpPr>
          <p:nvPr>
            <p:ph type="title"/>
          </p:nvPr>
        </p:nvSpPr>
        <p:spPr/>
        <p:txBody>
          <a:bodyPr>
            <a:normAutofit fontScale="90000"/>
          </a:bodyPr>
          <a:lstStyle/>
          <a:p>
            <a:r>
              <a:rPr lang="en-US" b="1" dirty="0">
                <a:latin typeface="Garamond" panose="02020404030301010803" pitchFamily="18" charset="0"/>
              </a:rPr>
              <a:t>Current Agency Limitations</a:t>
            </a:r>
          </a:p>
        </p:txBody>
      </p:sp>
      <p:sp>
        <p:nvSpPr>
          <p:cNvPr id="3" name="Content Placeholder 2">
            <a:extLst>
              <a:ext uri="{FF2B5EF4-FFF2-40B4-BE49-F238E27FC236}">
                <a16:creationId xmlns:a16="http://schemas.microsoft.com/office/drawing/2014/main" id="{F0C875FF-BDC7-D283-5713-658018AE63AC}"/>
              </a:ext>
            </a:extLst>
          </p:cNvPr>
          <p:cNvSpPr>
            <a:spLocks noGrp="1"/>
          </p:cNvSpPr>
          <p:nvPr>
            <p:ph idx="1"/>
          </p:nvPr>
        </p:nvSpPr>
        <p:spPr/>
        <p:txBody>
          <a:bodyPr/>
          <a:lstStyle/>
          <a:p>
            <a:pPr marL="0" indent="0">
              <a:buNone/>
            </a:pPr>
            <a:r>
              <a:rPr lang="en-US" dirty="0"/>
              <a:t>Executive Order: </a:t>
            </a:r>
            <a:r>
              <a:rPr lang="en-US" i="1" dirty="0"/>
              <a:t>Unleashing Prosperity Through Deregulation</a:t>
            </a:r>
          </a:p>
        </p:txBody>
      </p:sp>
      <p:pic>
        <p:nvPicPr>
          <p:cNvPr id="5" name="Picture 4">
            <a:extLst>
              <a:ext uri="{FF2B5EF4-FFF2-40B4-BE49-F238E27FC236}">
                <a16:creationId xmlns:a16="http://schemas.microsoft.com/office/drawing/2014/main" id="{517576E0-07EB-677F-B6CC-1246504392D6}"/>
              </a:ext>
            </a:extLst>
          </p:cNvPr>
          <p:cNvPicPr>
            <a:picLocks noChangeAspect="1"/>
          </p:cNvPicPr>
          <p:nvPr/>
        </p:nvPicPr>
        <p:blipFill>
          <a:blip r:embed="rId2"/>
          <a:stretch>
            <a:fillRect/>
          </a:stretch>
        </p:blipFill>
        <p:spPr>
          <a:xfrm>
            <a:off x="5108588" y="1513005"/>
            <a:ext cx="3475485" cy="3081618"/>
          </a:xfrm>
          <a:prstGeom prst="rect">
            <a:avLst/>
          </a:prstGeom>
        </p:spPr>
      </p:pic>
      <p:pic>
        <p:nvPicPr>
          <p:cNvPr id="7" name="Picture 6">
            <a:extLst>
              <a:ext uri="{FF2B5EF4-FFF2-40B4-BE49-F238E27FC236}">
                <a16:creationId xmlns:a16="http://schemas.microsoft.com/office/drawing/2014/main" id="{3FA86832-3B6F-FA85-1579-D603342DCB7E}"/>
              </a:ext>
            </a:extLst>
          </p:cNvPr>
          <p:cNvPicPr>
            <a:picLocks noChangeAspect="1"/>
          </p:cNvPicPr>
          <p:nvPr/>
        </p:nvPicPr>
        <p:blipFill>
          <a:blip r:embed="rId3"/>
          <a:stretch>
            <a:fillRect/>
          </a:stretch>
        </p:blipFill>
        <p:spPr>
          <a:xfrm>
            <a:off x="1241180" y="3028950"/>
            <a:ext cx="6762750" cy="914400"/>
          </a:xfrm>
          <a:prstGeom prst="rect">
            <a:avLst/>
          </a:prstGeom>
        </p:spPr>
      </p:pic>
    </p:spTree>
    <p:extLst>
      <p:ext uri="{BB962C8B-B14F-4D97-AF65-F5344CB8AC3E}">
        <p14:creationId xmlns:p14="http://schemas.microsoft.com/office/powerpoint/2010/main" val="1760527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309458-3E21-52D6-2159-17A29521DBAC}"/>
              </a:ext>
            </a:extLst>
          </p:cNvPr>
          <p:cNvPicPr>
            <a:picLocks noGrp="1" noChangeAspect="1"/>
          </p:cNvPicPr>
          <p:nvPr>
            <p:ph idx="1"/>
          </p:nvPr>
        </p:nvPicPr>
        <p:blipFill>
          <a:blip r:embed="rId2"/>
          <a:stretch>
            <a:fillRect/>
          </a:stretch>
        </p:blipFill>
        <p:spPr>
          <a:xfrm>
            <a:off x="1784839" y="926979"/>
            <a:ext cx="6324783" cy="4216521"/>
          </a:xfrm>
          <a:prstGeom prst="rect">
            <a:avLst/>
          </a:prstGeom>
        </p:spPr>
      </p:pic>
    </p:spTree>
    <p:extLst>
      <p:ext uri="{BB962C8B-B14F-4D97-AF65-F5344CB8AC3E}">
        <p14:creationId xmlns:p14="http://schemas.microsoft.com/office/powerpoint/2010/main" val="3221362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5C4AE-A27F-4996-6EB1-B463F0A851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4260A-D5AF-4E81-CD6F-2BCC71F8646C}"/>
              </a:ext>
            </a:extLst>
          </p:cNvPr>
          <p:cNvSpPr>
            <a:spLocks noGrp="1"/>
          </p:cNvSpPr>
          <p:nvPr>
            <p:ph idx="1"/>
          </p:nvPr>
        </p:nvSpPr>
        <p:spPr>
          <a:xfrm>
            <a:off x="1140070" y="3058963"/>
            <a:ext cx="7735148" cy="1535659"/>
          </a:xfrm>
        </p:spPr>
        <p:txBody>
          <a:bodyPr>
            <a:normAutofit/>
          </a:bodyPr>
          <a:lstStyle/>
          <a:p>
            <a:pPr marL="0" indent="0">
              <a:buNone/>
            </a:pPr>
            <a:r>
              <a:rPr lang="en-US" sz="2000" kern="100" cap="small" dirty="0">
                <a:effectLst/>
                <a:latin typeface="Times New Roman" panose="02020603050405020304" pitchFamily="18" charset="0"/>
                <a:ea typeface="Aptos" panose="020B0004020202020204" pitchFamily="34" charset="0"/>
                <a:cs typeface="Times New Roman" panose="02020603050405020304" pitchFamily="18" charset="0"/>
              </a:rPr>
              <a:t>Page Dobbs, PhD</a:t>
            </a:r>
          </a:p>
          <a:p>
            <a:pPr marL="0" indent="0">
              <a:buNone/>
            </a:pPr>
            <a:r>
              <a:rPr lang="en-US" sz="2000" kern="100" cap="small" dirty="0">
                <a:effectLst/>
                <a:latin typeface="Times New Roman" panose="02020603050405020304" pitchFamily="18" charset="0"/>
                <a:ea typeface="Aptos" panose="020B0004020202020204" pitchFamily="34" charset="0"/>
                <a:cs typeface="Times New Roman" panose="02020603050405020304" pitchFamily="18" charset="0"/>
              </a:rPr>
              <a:t>Associate Professor of Public Health</a:t>
            </a:r>
          </a:p>
          <a:p>
            <a:pPr marL="0" indent="0">
              <a:buNone/>
            </a:pPr>
            <a:r>
              <a:rPr lang="en-US" sz="2000" kern="100" cap="small" dirty="0">
                <a:effectLst/>
                <a:latin typeface="Times New Roman" panose="02020603050405020304" pitchFamily="18" charset="0"/>
                <a:ea typeface="Aptos" panose="020B0004020202020204" pitchFamily="34" charset="0"/>
                <a:cs typeface="Times New Roman" panose="02020603050405020304" pitchFamily="18" charset="0"/>
              </a:rPr>
              <a:t>University of Arkansas</a:t>
            </a:r>
          </a:p>
          <a:p>
            <a:pPr marL="0" indent="0">
              <a:buNone/>
            </a:pPr>
            <a:r>
              <a:rPr lang="en-US" sz="2000" kern="100" cap="small" dirty="0">
                <a:latin typeface="Times New Roman" panose="02020603050405020304" pitchFamily="18" charset="0"/>
                <a:ea typeface="Aptos" panose="020B0004020202020204" pitchFamily="34" charset="0"/>
                <a:cs typeface="Times New Roman" panose="02020603050405020304" pitchFamily="18" charset="0"/>
              </a:rPr>
              <a:t>pdobbs@uark.edu</a:t>
            </a:r>
            <a:endParaRPr lang="en-US" sz="2000" kern="100" cap="small"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sz="2000" kern="100" cap="small"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5650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765894B-E6CF-CF44-2CC6-939091082117}"/>
              </a:ext>
            </a:extLst>
          </p:cNvPr>
          <p:cNvPicPr>
            <a:picLocks noGrp="1" noChangeAspect="1"/>
          </p:cNvPicPr>
          <p:nvPr>
            <p:ph sz="half" idx="14"/>
          </p:nvPr>
        </p:nvPicPr>
        <p:blipFill>
          <a:blip r:embed="rId2"/>
          <a:stretch>
            <a:fillRect/>
          </a:stretch>
        </p:blipFill>
        <p:spPr>
          <a:xfrm>
            <a:off x="4120862" y="65213"/>
            <a:ext cx="5023138" cy="5013073"/>
          </a:xfrm>
        </p:spPr>
      </p:pic>
      <p:sp>
        <p:nvSpPr>
          <p:cNvPr id="7" name="Content Placeholder 6">
            <a:extLst>
              <a:ext uri="{FF2B5EF4-FFF2-40B4-BE49-F238E27FC236}">
                <a16:creationId xmlns:a16="http://schemas.microsoft.com/office/drawing/2014/main" id="{EEA43956-6DAD-45A8-9ADB-64CB04E1D304}"/>
              </a:ext>
            </a:extLst>
          </p:cNvPr>
          <p:cNvSpPr txBox="1">
            <a:spLocks noGrp="1"/>
          </p:cNvSpPr>
          <p:nvPr>
            <p:ph sz="half" idx="2"/>
          </p:nvPr>
        </p:nvSpPr>
        <p:spPr>
          <a:xfrm>
            <a:off x="1231866" y="1323473"/>
            <a:ext cx="2755232" cy="3120854"/>
          </a:xfrm>
          <a:prstGeom prst="rect">
            <a:avLst/>
          </a:prstGeom>
          <a:solidFill>
            <a:srgbClr val="9D2235"/>
          </a:solidFill>
          <a:ln>
            <a:solidFill>
              <a:srgbClr val="9D2235"/>
            </a:solidFill>
          </a:ln>
        </p:spPr>
        <p:txBody>
          <a:bodyPr wrap="square" rtlCol="0">
            <a:spAutoFit/>
          </a:bodyPr>
          <a:lstStyle/>
          <a:p>
            <a:pPr marL="0" indent="0" algn="ctr">
              <a:buNone/>
            </a:pPr>
            <a:r>
              <a:rPr lang="en-US" sz="2400" b="1" dirty="0">
                <a:solidFill>
                  <a:schemeClr val="bg1"/>
                </a:solidFill>
                <a:latin typeface="Garamond" panose="02020404030301010803" pitchFamily="18" charset="0"/>
              </a:rPr>
              <a:t>Scan Me</a:t>
            </a:r>
          </a:p>
          <a:p>
            <a:pPr algn="ctr"/>
            <a:endParaRPr lang="en-US" sz="2400" b="1" dirty="0">
              <a:solidFill>
                <a:schemeClr val="bg1"/>
              </a:solidFill>
              <a:latin typeface="Garamond" panose="02020404030301010803" pitchFamily="18" charset="0"/>
            </a:endParaRPr>
          </a:p>
          <a:p>
            <a:pPr algn="ctr"/>
            <a:endParaRPr lang="en-US" sz="2400" b="1" dirty="0">
              <a:solidFill>
                <a:schemeClr val="bg1"/>
              </a:solidFill>
              <a:latin typeface="Garamond" panose="02020404030301010803" pitchFamily="18" charset="0"/>
            </a:endParaRPr>
          </a:p>
          <a:p>
            <a:pPr algn="ctr"/>
            <a:endParaRPr lang="en-US" sz="2400" b="1" dirty="0">
              <a:solidFill>
                <a:schemeClr val="bg1"/>
              </a:solidFill>
              <a:latin typeface="Garamond" panose="02020404030301010803" pitchFamily="18" charset="0"/>
            </a:endParaRPr>
          </a:p>
          <a:p>
            <a:pPr algn="ctr"/>
            <a:endParaRPr lang="en-US" sz="2400" b="1" dirty="0">
              <a:solidFill>
                <a:schemeClr val="bg1"/>
              </a:solidFill>
              <a:latin typeface="Garamond" panose="02020404030301010803" pitchFamily="18" charset="0"/>
            </a:endParaRPr>
          </a:p>
          <a:p>
            <a:pPr algn="ctr"/>
            <a:endParaRPr lang="en-US" sz="2400" b="1" dirty="0">
              <a:solidFill>
                <a:schemeClr val="bg1"/>
              </a:solidFill>
              <a:latin typeface="Garamond" panose="02020404030301010803" pitchFamily="18" charset="0"/>
            </a:endParaRPr>
          </a:p>
          <a:p>
            <a:pPr marL="0" indent="0" algn="ctr">
              <a:buNone/>
            </a:pPr>
            <a:r>
              <a:rPr lang="en-US" sz="2400" b="1" dirty="0">
                <a:solidFill>
                  <a:schemeClr val="bg1"/>
                </a:solidFill>
                <a:latin typeface="Garamond" panose="02020404030301010803" pitchFamily="18" charset="0"/>
              </a:rPr>
              <a:t> </a:t>
            </a:r>
          </a:p>
        </p:txBody>
      </p:sp>
      <p:pic>
        <p:nvPicPr>
          <p:cNvPr id="11" name="Picture 10" descr="A qr code on a white background&#10;&#10;AI-generated content may be incorrect.">
            <a:extLst>
              <a:ext uri="{FF2B5EF4-FFF2-40B4-BE49-F238E27FC236}">
                <a16:creationId xmlns:a16="http://schemas.microsoft.com/office/drawing/2014/main" id="{C7CF22C4-F82D-3342-10F7-0F6DF563E2B3}"/>
              </a:ext>
            </a:extLst>
          </p:cNvPr>
          <p:cNvPicPr>
            <a:picLocks noChangeAspect="1"/>
          </p:cNvPicPr>
          <p:nvPr/>
        </p:nvPicPr>
        <p:blipFill>
          <a:blip r:embed="rId3"/>
          <a:stretch>
            <a:fillRect/>
          </a:stretch>
        </p:blipFill>
        <p:spPr>
          <a:xfrm>
            <a:off x="1352182" y="1711582"/>
            <a:ext cx="2543754" cy="2543754"/>
          </a:xfrm>
          <a:prstGeom prst="rect">
            <a:avLst/>
          </a:prstGeom>
        </p:spPr>
      </p:pic>
    </p:spTree>
    <p:extLst>
      <p:ext uri="{BB962C8B-B14F-4D97-AF65-F5344CB8AC3E}">
        <p14:creationId xmlns:p14="http://schemas.microsoft.com/office/powerpoint/2010/main" val="1613002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2">
            <a:extLst>
              <a:ext uri="{FF2B5EF4-FFF2-40B4-BE49-F238E27FC236}">
                <a16:creationId xmlns:a16="http://schemas.microsoft.com/office/drawing/2014/main" id="{862798D2-4570-41A7-B95E-0D4B2D632A0F}"/>
              </a:ext>
            </a:extLst>
          </p:cNvPr>
          <p:cNvSpPr txBox="1">
            <a:spLocks noChangeArrowheads="1"/>
          </p:cNvSpPr>
          <p:nvPr/>
        </p:nvSpPr>
        <p:spPr bwMode="auto">
          <a:xfrm>
            <a:off x="654310" y="3125296"/>
            <a:ext cx="872726" cy="442457"/>
          </a:xfrm>
          <a:prstGeom prst="rect">
            <a:avLst/>
          </a:prstGeom>
          <a:solidFill>
            <a:srgbClr val="FFFFFF"/>
          </a:solidFill>
          <a:ln w="9525">
            <a:solidFill>
              <a:schemeClr val="bg1"/>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1350" b="1" dirty="0">
                <a:latin typeface="Arial" panose="020B0604020202020204" pitchFamily="34" charset="0"/>
                <a:ea typeface="Calibri" panose="020F0502020204030204" pitchFamily="34" charset="0"/>
                <a:cs typeface="Arial" panose="020B0604020202020204" pitchFamily="34" charset="0"/>
              </a:rPr>
              <a:t>October 2017</a:t>
            </a:r>
            <a:endParaRPr lang="en-US" sz="1350" dirty="0">
              <a:latin typeface="Arial" panose="020B0604020202020204" pitchFamily="34" charset="0"/>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B7AB000-1D69-4334-9ACD-384600B34D48}"/>
              </a:ext>
            </a:extLst>
          </p:cNvPr>
          <p:cNvSpPr/>
          <p:nvPr/>
        </p:nvSpPr>
        <p:spPr>
          <a:xfrm>
            <a:off x="636746" y="3022635"/>
            <a:ext cx="7672329" cy="549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0" name="Flowchart: Decision 19">
            <a:extLst>
              <a:ext uri="{FF2B5EF4-FFF2-40B4-BE49-F238E27FC236}">
                <a16:creationId xmlns:a16="http://schemas.microsoft.com/office/drawing/2014/main" id="{DC39DE6C-B1DB-4DBD-9ED7-06043643FB08}"/>
              </a:ext>
            </a:extLst>
          </p:cNvPr>
          <p:cNvSpPr/>
          <p:nvPr/>
        </p:nvSpPr>
        <p:spPr>
          <a:xfrm>
            <a:off x="658061" y="2883121"/>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17" name="Text Box 31">
            <a:extLst>
              <a:ext uri="{FF2B5EF4-FFF2-40B4-BE49-F238E27FC236}">
                <a16:creationId xmlns:a16="http://schemas.microsoft.com/office/drawing/2014/main" id="{88EB4051-52A0-4AC0-8136-3E9E1F39FF6A}"/>
              </a:ext>
            </a:extLst>
          </p:cNvPr>
          <p:cNvSpPr txBox="1">
            <a:spLocks noChangeArrowheads="1"/>
          </p:cNvSpPr>
          <p:nvPr/>
        </p:nvSpPr>
        <p:spPr bwMode="auto">
          <a:xfrm>
            <a:off x="314182" y="2371365"/>
            <a:ext cx="798252" cy="39093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Tobacco 21 Summit</a:t>
            </a:r>
            <a:endParaRPr lang="en-US" altLang="en-US" sz="1050" dirty="0">
              <a:latin typeface="Arial" panose="020B0604020202020204" pitchFamily="34" charset="0"/>
              <a:cs typeface="Arial" panose="020B0604020202020204" pitchFamily="34" charset="0"/>
            </a:endParaRPr>
          </a:p>
        </p:txBody>
      </p:sp>
      <p:sp>
        <p:nvSpPr>
          <p:cNvPr id="59" name="Rectangle 56">
            <a:extLst>
              <a:ext uri="{FF2B5EF4-FFF2-40B4-BE49-F238E27FC236}">
                <a16:creationId xmlns:a16="http://schemas.microsoft.com/office/drawing/2014/main" id="{F51A5EED-0176-4511-80AF-9A52C15B5D3D}"/>
              </a:ext>
            </a:extLst>
          </p:cNvPr>
          <p:cNvSpPr>
            <a:spLocks noChangeArrowheads="1"/>
          </p:cNvSpPr>
          <p:nvPr/>
        </p:nvSpPr>
        <p:spPr bwMode="auto">
          <a:xfrm>
            <a:off x="940060" y="10170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0" name="Rectangle 62">
            <a:extLst>
              <a:ext uri="{FF2B5EF4-FFF2-40B4-BE49-F238E27FC236}">
                <a16:creationId xmlns:a16="http://schemas.microsoft.com/office/drawing/2014/main" id="{A16EFF56-657B-4BB8-A1EE-5BB28AEF8245}"/>
              </a:ext>
            </a:extLst>
          </p:cNvPr>
          <p:cNvSpPr>
            <a:spLocks noChangeArrowheads="1"/>
          </p:cNvSpPr>
          <p:nvPr/>
        </p:nvSpPr>
        <p:spPr bwMode="auto">
          <a:xfrm>
            <a:off x="940060" y="13599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1" name="Rectangle 66">
            <a:extLst>
              <a:ext uri="{FF2B5EF4-FFF2-40B4-BE49-F238E27FC236}">
                <a16:creationId xmlns:a16="http://schemas.microsoft.com/office/drawing/2014/main" id="{54B4F202-4C24-4164-97D2-AAF3E4B3883C}"/>
              </a:ext>
            </a:extLst>
          </p:cNvPr>
          <p:cNvSpPr>
            <a:spLocks noChangeArrowheads="1"/>
          </p:cNvSpPr>
          <p:nvPr/>
        </p:nvSpPr>
        <p:spPr bwMode="auto">
          <a:xfrm>
            <a:off x="940060" y="17028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2" name="Rectangle 67">
            <a:extLst>
              <a:ext uri="{FF2B5EF4-FFF2-40B4-BE49-F238E27FC236}">
                <a16:creationId xmlns:a16="http://schemas.microsoft.com/office/drawing/2014/main" id="{93080DCE-9CB8-4526-921A-34BEB18E409B}"/>
              </a:ext>
            </a:extLst>
          </p:cNvPr>
          <p:cNvSpPr>
            <a:spLocks noChangeArrowheads="1"/>
          </p:cNvSpPr>
          <p:nvPr/>
        </p:nvSpPr>
        <p:spPr bwMode="auto">
          <a:xfrm>
            <a:off x="940060" y="1631963"/>
            <a:ext cx="1385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br>
              <a:rPr lang="en-US" altLang="en-US" sz="1050" dirty="0">
                <a:latin typeface="Arial" panose="020B0604020202020204" pitchFamily="34" charset="0"/>
                <a:cs typeface="Arial" panose="020B0604020202020204" pitchFamily="34" charset="0"/>
              </a:rPr>
            </a:b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3" name="Rectangle 76">
            <a:extLst>
              <a:ext uri="{FF2B5EF4-FFF2-40B4-BE49-F238E27FC236}">
                <a16:creationId xmlns:a16="http://schemas.microsoft.com/office/drawing/2014/main" id="{5F20A578-F404-414F-9B4F-21120AC52E01}"/>
              </a:ext>
            </a:extLst>
          </p:cNvPr>
          <p:cNvSpPr>
            <a:spLocks noChangeArrowheads="1"/>
          </p:cNvSpPr>
          <p:nvPr/>
        </p:nvSpPr>
        <p:spPr bwMode="auto">
          <a:xfrm>
            <a:off x="940060" y="1631963"/>
            <a:ext cx="1385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br>
              <a:rPr lang="en-US" altLang="en-US" sz="1050" dirty="0">
                <a:latin typeface="Arial" panose="020B0604020202020204" pitchFamily="34" charset="0"/>
                <a:cs typeface="Arial" panose="020B0604020202020204" pitchFamily="34" charset="0"/>
              </a:rPr>
            </a:b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4" name="Rectangle 78">
            <a:extLst>
              <a:ext uri="{FF2B5EF4-FFF2-40B4-BE49-F238E27FC236}">
                <a16:creationId xmlns:a16="http://schemas.microsoft.com/office/drawing/2014/main" id="{F98BBB4F-D998-42EB-A093-317F8A0F1A93}"/>
              </a:ext>
            </a:extLst>
          </p:cNvPr>
          <p:cNvSpPr>
            <a:spLocks noChangeArrowheads="1"/>
          </p:cNvSpPr>
          <p:nvPr/>
        </p:nvSpPr>
        <p:spPr bwMode="auto">
          <a:xfrm>
            <a:off x="940060" y="1793548"/>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4B9C83C-8B6E-4B06-9DB5-9E82B2BD4C8A}"/>
              </a:ext>
            </a:extLst>
          </p:cNvPr>
          <p:cNvSpPr txBox="1"/>
          <p:nvPr/>
        </p:nvSpPr>
        <p:spPr>
          <a:xfrm>
            <a:off x="654309" y="4632961"/>
            <a:ext cx="8111622" cy="392415"/>
          </a:xfrm>
          <a:prstGeom prst="rect">
            <a:avLst/>
          </a:prstGeom>
          <a:noFill/>
          <a:ln w="47625" cmpd="sng">
            <a:noFill/>
          </a:ln>
        </p:spPr>
        <p:txBody>
          <a:bodyPr wrap="square" rtlCol="0">
            <a:spAutoFit/>
          </a:bodyPr>
          <a:lstStyle/>
          <a:p>
            <a:pPr algn="l"/>
            <a:r>
              <a:rPr lang="en-US" sz="975" dirty="0">
                <a:latin typeface="Arial" panose="020B0604020202020204" pitchFamily="34" charset="0"/>
                <a:cs typeface="Arial" panose="020B0604020202020204" pitchFamily="34" charset="0"/>
              </a:rPr>
              <a:t>Dobbs, P. D. , Chadwick, G., Ungar, K. W., Dunlap, C. M., White, K. A., Kelly, M. C. T., Cheney, M. K. (In press). Development of a tobacco 21</a:t>
            </a:r>
          </a:p>
          <a:p>
            <a:pPr algn="l"/>
            <a:r>
              <a:rPr lang="en-US" sz="975" dirty="0">
                <a:latin typeface="Arial" panose="020B0604020202020204" pitchFamily="34" charset="0"/>
                <a:cs typeface="Arial" panose="020B0604020202020204" pitchFamily="34" charset="0"/>
              </a:rPr>
              <a:t>	policy assessment tool and state-level analysis in the USA, 2015-2019. </a:t>
            </a:r>
            <a:r>
              <a:rPr lang="en-US" sz="975" i="1" dirty="0">
                <a:latin typeface="Arial" panose="020B0604020202020204" pitchFamily="34" charset="0"/>
                <a:cs typeface="Arial" panose="020B0604020202020204" pitchFamily="34" charset="0"/>
              </a:rPr>
              <a:t>Tobacco Control</a:t>
            </a:r>
            <a:r>
              <a:rPr lang="en-US" sz="975" dirty="0">
                <a:latin typeface="Arial" panose="020B0604020202020204" pitchFamily="34" charset="0"/>
                <a:cs typeface="Arial" panose="020B0604020202020204" pitchFamily="34" charset="0"/>
              </a:rPr>
              <a:t>, 1-9. </a:t>
            </a:r>
          </a:p>
        </p:txBody>
      </p:sp>
      <p:sp>
        <p:nvSpPr>
          <p:cNvPr id="3" name="Title 2">
            <a:extLst>
              <a:ext uri="{FF2B5EF4-FFF2-40B4-BE49-F238E27FC236}">
                <a16:creationId xmlns:a16="http://schemas.microsoft.com/office/drawing/2014/main" id="{4C37F896-F867-7B82-366A-800EC8725BD2}"/>
              </a:ext>
            </a:extLst>
          </p:cNvPr>
          <p:cNvSpPr>
            <a:spLocks noGrp="1"/>
          </p:cNvSpPr>
          <p:nvPr>
            <p:ph type="title"/>
          </p:nvPr>
        </p:nvSpPr>
        <p:spPr/>
        <p:txBody>
          <a:bodyPr>
            <a:noAutofit/>
          </a:bodyPr>
          <a:lstStyle/>
          <a:p>
            <a:r>
              <a:rPr lang="en-US" sz="3200" b="1" dirty="0">
                <a:latin typeface="Garamond" panose="02020404030301010803" pitchFamily="18" charset="0"/>
                <a:cs typeface="Arial" panose="020B0604020202020204" pitchFamily="34" charset="0"/>
              </a:rPr>
              <a:t>Tobacco 21 Assessment Tool Development</a:t>
            </a:r>
            <a:endParaRPr lang="en-US" sz="3200" dirty="0"/>
          </a:p>
        </p:txBody>
      </p:sp>
    </p:spTree>
    <p:extLst>
      <p:ext uri="{BB962C8B-B14F-4D97-AF65-F5344CB8AC3E}">
        <p14:creationId xmlns:p14="http://schemas.microsoft.com/office/powerpoint/2010/main" val="74660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Box 2">
            <a:extLst>
              <a:ext uri="{FF2B5EF4-FFF2-40B4-BE49-F238E27FC236}">
                <a16:creationId xmlns:a16="http://schemas.microsoft.com/office/drawing/2014/main" id="{AA7CAFF1-0614-4286-9560-96E8C7997549}"/>
              </a:ext>
            </a:extLst>
          </p:cNvPr>
          <p:cNvSpPr txBox="1">
            <a:spLocks noChangeArrowheads="1"/>
          </p:cNvSpPr>
          <p:nvPr/>
        </p:nvSpPr>
        <p:spPr bwMode="auto">
          <a:xfrm>
            <a:off x="1816835" y="3120746"/>
            <a:ext cx="648872" cy="327664"/>
          </a:xfrm>
          <a:prstGeom prst="rect">
            <a:avLst/>
          </a:prstGeom>
          <a:solidFill>
            <a:srgbClr val="FFFFFF"/>
          </a:solidFill>
          <a:ln w="9525">
            <a:solidFill>
              <a:schemeClr val="bg1"/>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1350" b="1" dirty="0">
                <a:latin typeface="Arial" panose="020B0604020202020204" pitchFamily="34" charset="0"/>
                <a:ea typeface="Calibri" panose="020F0502020204030204" pitchFamily="34" charset="0"/>
                <a:cs typeface="Arial" panose="020B0604020202020204" pitchFamily="34" charset="0"/>
              </a:rPr>
              <a:t>June 2018</a:t>
            </a:r>
            <a:endParaRPr lang="en-US" sz="1350" dirty="0">
              <a:latin typeface="Arial" panose="020B0604020202020204" pitchFamily="34" charset="0"/>
              <a:ea typeface="Calibri" panose="020F0502020204030204" pitchFamily="34" charset="0"/>
              <a:cs typeface="Arial" panose="020B0604020202020204" pitchFamily="34" charset="0"/>
            </a:endParaRPr>
          </a:p>
        </p:txBody>
      </p:sp>
      <p:sp>
        <p:nvSpPr>
          <p:cNvPr id="69" name="Text Box 2">
            <a:extLst>
              <a:ext uri="{FF2B5EF4-FFF2-40B4-BE49-F238E27FC236}">
                <a16:creationId xmlns:a16="http://schemas.microsoft.com/office/drawing/2014/main" id="{862798D2-4570-41A7-B95E-0D4B2D632A0F}"/>
              </a:ext>
            </a:extLst>
          </p:cNvPr>
          <p:cNvSpPr txBox="1">
            <a:spLocks noChangeArrowheads="1"/>
          </p:cNvSpPr>
          <p:nvPr/>
        </p:nvSpPr>
        <p:spPr bwMode="auto">
          <a:xfrm>
            <a:off x="654310" y="3125296"/>
            <a:ext cx="872726" cy="442457"/>
          </a:xfrm>
          <a:prstGeom prst="rect">
            <a:avLst/>
          </a:prstGeom>
          <a:solidFill>
            <a:srgbClr val="FFFFFF"/>
          </a:solidFill>
          <a:ln w="9525">
            <a:solidFill>
              <a:schemeClr val="bg1"/>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1350" b="1" dirty="0">
                <a:latin typeface="Arial" panose="020B0604020202020204" pitchFamily="34" charset="0"/>
                <a:ea typeface="Calibri" panose="020F0502020204030204" pitchFamily="34" charset="0"/>
                <a:cs typeface="Arial" panose="020B0604020202020204" pitchFamily="34" charset="0"/>
              </a:rPr>
              <a:t>October 2017</a:t>
            </a:r>
            <a:endParaRPr lang="en-US" sz="1350" dirty="0">
              <a:latin typeface="Arial" panose="020B0604020202020204" pitchFamily="34" charset="0"/>
              <a:ea typeface="Calibri" panose="020F0502020204030204" pitchFamily="34" charset="0"/>
              <a:cs typeface="Arial" panose="020B0604020202020204" pitchFamily="34" charset="0"/>
            </a:endParaRPr>
          </a:p>
        </p:txBody>
      </p:sp>
      <p:sp>
        <p:nvSpPr>
          <p:cNvPr id="4" name="Text Box 38">
            <a:extLst>
              <a:ext uri="{FF2B5EF4-FFF2-40B4-BE49-F238E27FC236}">
                <a16:creationId xmlns:a16="http://schemas.microsoft.com/office/drawing/2014/main" id="{BD41C5AE-260A-478F-8365-6192ACE54035}"/>
              </a:ext>
            </a:extLst>
          </p:cNvPr>
          <p:cNvSpPr txBox="1">
            <a:spLocks noChangeArrowheads="1"/>
          </p:cNvSpPr>
          <p:nvPr/>
        </p:nvSpPr>
        <p:spPr bwMode="auto">
          <a:xfrm>
            <a:off x="1527036" y="2498951"/>
            <a:ext cx="1201043" cy="3429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Review of current passed policies</a:t>
            </a:r>
            <a:endParaRPr lang="en-US" altLang="en-US" sz="1050" dirty="0">
              <a:latin typeface="Arial" panose="020B0604020202020204" pitchFamily="34" charset="0"/>
              <a:cs typeface="Arial" panose="020B0604020202020204" pitchFamily="34" charset="0"/>
            </a:endParaRPr>
          </a:p>
        </p:txBody>
      </p:sp>
      <p:sp>
        <p:nvSpPr>
          <p:cNvPr id="5" name="Text Box 47">
            <a:extLst>
              <a:ext uri="{FF2B5EF4-FFF2-40B4-BE49-F238E27FC236}">
                <a16:creationId xmlns:a16="http://schemas.microsoft.com/office/drawing/2014/main" id="{1C6CD8E8-4AAE-4161-BC64-B0B443F59CE2}"/>
              </a:ext>
            </a:extLst>
          </p:cNvPr>
          <p:cNvSpPr txBox="1">
            <a:spLocks noChangeArrowheads="1"/>
          </p:cNvSpPr>
          <p:nvPr/>
        </p:nvSpPr>
        <p:spPr bwMode="auto">
          <a:xfrm>
            <a:off x="848382" y="1965058"/>
            <a:ext cx="1028700" cy="392415"/>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Literature Review</a:t>
            </a:r>
            <a:endParaRPr lang="en-US" altLang="en-US" sz="105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B7AB000-1D69-4334-9ACD-384600B34D48}"/>
              </a:ext>
            </a:extLst>
          </p:cNvPr>
          <p:cNvSpPr/>
          <p:nvPr/>
        </p:nvSpPr>
        <p:spPr>
          <a:xfrm>
            <a:off x="636746" y="3022635"/>
            <a:ext cx="7672329" cy="549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0" name="Flowchart: Decision 19">
            <a:extLst>
              <a:ext uri="{FF2B5EF4-FFF2-40B4-BE49-F238E27FC236}">
                <a16:creationId xmlns:a16="http://schemas.microsoft.com/office/drawing/2014/main" id="{DC39DE6C-B1DB-4DBD-9ED7-06043643FB08}"/>
              </a:ext>
            </a:extLst>
          </p:cNvPr>
          <p:cNvSpPr/>
          <p:nvPr/>
        </p:nvSpPr>
        <p:spPr>
          <a:xfrm>
            <a:off x="658061" y="2883121"/>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17" name="Text Box 31">
            <a:extLst>
              <a:ext uri="{FF2B5EF4-FFF2-40B4-BE49-F238E27FC236}">
                <a16:creationId xmlns:a16="http://schemas.microsoft.com/office/drawing/2014/main" id="{88EB4051-52A0-4AC0-8136-3E9E1F39FF6A}"/>
              </a:ext>
            </a:extLst>
          </p:cNvPr>
          <p:cNvSpPr txBox="1">
            <a:spLocks noChangeArrowheads="1"/>
          </p:cNvSpPr>
          <p:nvPr/>
        </p:nvSpPr>
        <p:spPr bwMode="auto">
          <a:xfrm>
            <a:off x="314182" y="2371365"/>
            <a:ext cx="798252" cy="39093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Tobacco 21 Summit</a:t>
            </a:r>
            <a:endParaRPr lang="en-US" altLang="en-US" sz="1050" dirty="0">
              <a:latin typeface="Arial" panose="020B0604020202020204" pitchFamily="34" charset="0"/>
              <a:cs typeface="Arial" panose="020B0604020202020204" pitchFamily="34" charset="0"/>
            </a:endParaRPr>
          </a:p>
        </p:txBody>
      </p:sp>
      <p:sp>
        <p:nvSpPr>
          <p:cNvPr id="24" name="Flowchart: Decision 23">
            <a:extLst>
              <a:ext uri="{FF2B5EF4-FFF2-40B4-BE49-F238E27FC236}">
                <a16:creationId xmlns:a16="http://schemas.microsoft.com/office/drawing/2014/main" id="{6501A577-59A6-4FD4-9DD7-0859F565A87C}"/>
              </a:ext>
            </a:extLst>
          </p:cNvPr>
          <p:cNvSpPr/>
          <p:nvPr/>
        </p:nvSpPr>
        <p:spPr>
          <a:xfrm>
            <a:off x="1273853" y="2904416"/>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5" name="Flowchart: Decision 24">
            <a:extLst>
              <a:ext uri="{FF2B5EF4-FFF2-40B4-BE49-F238E27FC236}">
                <a16:creationId xmlns:a16="http://schemas.microsoft.com/office/drawing/2014/main" id="{C1C84AD4-35B9-49E9-A70B-98520974E9B3}"/>
              </a:ext>
            </a:extLst>
          </p:cNvPr>
          <p:cNvSpPr/>
          <p:nvPr/>
        </p:nvSpPr>
        <p:spPr>
          <a:xfrm>
            <a:off x="2146577" y="288799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6" name="Flowchart: Decision 25">
            <a:extLst>
              <a:ext uri="{FF2B5EF4-FFF2-40B4-BE49-F238E27FC236}">
                <a16:creationId xmlns:a16="http://schemas.microsoft.com/office/drawing/2014/main" id="{404D7544-7E14-45DF-A9EC-F5C5D588BE76}"/>
              </a:ext>
            </a:extLst>
          </p:cNvPr>
          <p:cNvSpPr/>
          <p:nvPr/>
        </p:nvSpPr>
        <p:spPr>
          <a:xfrm>
            <a:off x="2670929" y="289180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6EA18123-AA36-409D-A145-EA638C4E6EBA}"/>
              </a:ext>
            </a:extLst>
          </p:cNvPr>
          <p:cNvCxnSpPr/>
          <p:nvPr/>
        </p:nvCxnSpPr>
        <p:spPr>
          <a:xfrm>
            <a:off x="2728079" y="2194244"/>
            <a:ext cx="0" cy="73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187C4E-494A-47EC-84F9-ED462D776D4D}"/>
              </a:ext>
            </a:extLst>
          </p:cNvPr>
          <p:cNvCxnSpPr/>
          <p:nvPr/>
        </p:nvCxnSpPr>
        <p:spPr>
          <a:xfrm>
            <a:off x="1328679" y="2359443"/>
            <a:ext cx="0" cy="548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51">
            <a:extLst>
              <a:ext uri="{FF2B5EF4-FFF2-40B4-BE49-F238E27FC236}">
                <a16:creationId xmlns:a16="http://schemas.microsoft.com/office/drawing/2014/main" id="{801259F5-653B-4A9B-9A0D-DFD924776FD0}"/>
              </a:ext>
            </a:extLst>
          </p:cNvPr>
          <p:cNvSpPr txBox="1">
            <a:spLocks noChangeArrowheads="1"/>
          </p:cNvSpPr>
          <p:nvPr/>
        </p:nvSpPr>
        <p:spPr bwMode="auto">
          <a:xfrm>
            <a:off x="1766751" y="1614864"/>
            <a:ext cx="1540975" cy="385545"/>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Preliminary Tobacco 21 policy assessment tool developed</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59" name="Rectangle 56">
            <a:extLst>
              <a:ext uri="{FF2B5EF4-FFF2-40B4-BE49-F238E27FC236}">
                <a16:creationId xmlns:a16="http://schemas.microsoft.com/office/drawing/2014/main" id="{F51A5EED-0176-4511-80AF-9A52C15B5D3D}"/>
              </a:ext>
            </a:extLst>
          </p:cNvPr>
          <p:cNvSpPr>
            <a:spLocks noChangeArrowheads="1"/>
          </p:cNvSpPr>
          <p:nvPr/>
        </p:nvSpPr>
        <p:spPr bwMode="auto">
          <a:xfrm>
            <a:off x="940060" y="10170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0" name="Rectangle 62">
            <a:extLst>
              <a:ext uri="{FF2B5EF4-FFF2-40B4-BE49-F238E27FC236}">
                <a16:creationId xmlns:a16="http://schemas.microsoft.com/office/drawing/2014/main" id="{A16EFF56-657B-4BB8-A1EE-5BB28AEF8245}"/>
              </a:ext>
            </a:extLst>
          </p:cNvPr>
          <p:cNvSpPr>
            <a:spLocks noChangeArrowheads="1"/>
          </p:cNvSpPr>
          <p:nvPr/>
        </p:nvSpPr>
        <p:spPr bwMode="auto">
          <a:xfrm>
            <a:off x="940060" y="13599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1" name="Rectangle 66">
            <a:extLst>
              <a:ext uri="{FF2B5EF4-FFF2-40B4-BE49-F238E27FC236}">
                <a16:creationId xmlns:a16="http://schemas.microsoft.com/office/drawing/2014/main" id="{54B4F202-4C24-4164-97D2-AAF3E4B3883C}"/>
              </a:ext>
            </a:extLst>
          </p:cNvPr>
          <p:cNvSpPr>
            <a:spLocks noChangeArrowheads="1"/>
          </p:cNvSpPr>
          <p:nvPr/>
        </p:nvSpPr>
        <p:spPr bwMode="auto">
          <a:xfrm>
            <a:off x="940060" y="17028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2" name="Rectangle 67">
            <a:extLst>
              <a:ext uri="{FF2B5EF4-FFF2-40B4-BE49-F238E27FC236}">
                <a16:creationId xmlns:a16="http://schemas.microsoft.com/office/drawing/2014/main" id="{93080DCE-9CB8-4526-921A-34BEB18E409B}"/>
              </a:ext>
            </a:extLst>
          </p:cNvPr>
          <p:cNvSpPr>
            <a:spLocks noChangeArrowheads="1"/>
          </p:cNvSpPr>
          <p:nvPr/>
        </p:nvSpPr>
        <p:spPr bwMode="auto">
          <a:xfrm>
            <a:off x="940060" y="1631963"/>
            <a:ext cx="1385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br>
              <a:rPr lang="en-US" altLang="en-US" sz="1050" dirty="0">
                <a:latin typeface="Arial" panose="020B0604020202020204" pitchFamily="34" charset="0"/>
                <a:cs typeface="Arial" panose="020B0604020202020204" pitchFamily="34" charset="0"/>
              </a:rPr>
            </a:b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3" name="Rectangle 76">
            <a:extLst>
              <a:ext uri="{FF2B5EF4-FFF2-40B4-BE49-F238E27FC236}">
                <a16:creationId xmlns:a16="http://schemas.microsoft.com/office/drawing/2014/main" id="{5F20A578-F404-414F-9B4F-21120AC52E01}"/>
              </a:ext>
            </a:extLst>
          </p:cNvPr>
          <p:cNvSpPr>
            <a:spLocks noChangeArrowheads="1"/>
          </p:cNvSpPr>
          <p:nvPr/>
        </p:nvSpPr>
        <p:spPr bwMode="auto">
          <a:xfrm>
            <a:off x="940060" y="1631963"/>
            <a:ext cx="1385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br>
              <a:rPr lang="en-US" altLang="en-US" sz="1050" dirty="0">
                <a:latin typeface="Arial" panose="020B0604020202020204" pitchFamily="34" charset="0"/>
                <a:cs typeface="Arial" panose="020B0604020202020204" pitchFamily="34" charset="0"/>
              </a:rPr>
            </a:b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4" name="Rectangle 78">
            <a:extLst>
              <a:ext uri="{FF2B5EF4-FFF2-40B4-BE49-F238E27FC236}">
                <a16:creationId xmlns:a16="http://schemas.microsoft.com/office/drawing/2014/main" id="{F98BBB4F-D998-42EB-A093-317F8A0F1A93}"/>
              </a:ext>
            </a:extLst>
          </p:cNvPr>
          <p:cNvSpPr>
            <a:spLocks noChangeArrowheads="1"/>
          </p:cNvSpPr>
          <p:nvPr/>
        </p:nvSpPr>
        <p:spPr bwMode="auto">
          <a:xfrm>
            <a:off x="940060" y="1793548"/>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4B9C83C-8B6E-4B06-9DB5-9E82B2BD4C8A}"/>
              </a:ext>
            </a:extLst>
          </p:cNvPr>
          <p:cNvSpPr txBox="1"/>
          <p:nvPr/>
        </p:nvSpPr>
        <p:spPr>
          <a:xfrm>
            <a:off x="654309" y="4632961"/>
            <a:ext cx="8111622" cy="392415"/>
          </a:xfrm>
          <a:prstGeom prst="rect">
            <a:avLst/>
          </a:prstGeom>
          <a:noFill/>
          <a:ln w="47625" cmpd="sng">
            <a:noFill/>
          </a:ln>
        </p:spPr>
        <p:txBody>
          <a:bodyPr wrap="square" rtlCol="0">
            <a:spAutoFit/>
          </a:bodyPr>
          <a:lstStyle/>
          <a:p>
            <a:pPr algn="l"/>
            <a:r>
              <a:rPr lang="en-US" sz="975" dirty="0">
                <a:latin typeface="Arial" panose="020B0604020202020204" pitchFamily="34" charset="0"/>
                <a:cs typeface="Arial" panose="020B0604020202020204" pitchFamily="34" charset="0"/>
              </a:rPr>
              <a:t>Dobbs, P. D. , Chadwick, G., Ungar, K. W., Dunlap, C. M., White, K. A., Kelly, M. C. T., Cheney, M. K. (In press). Development of a tobacco 21</a:t>
            </a:r>
          </a:p>
          <a:p>
            <a:pPr algn="l"/>
            <a:r>
              <a:rPr lang="en-US" sz="975" dirty="0">
                <a:latin typeface="Arial" panose="020B0604020202020204" pitchFamily="34" charset="0"/>
                <a:cs typeface="Arial" panose="020B0604020202020204" pitchFamily="34" charset="0"/>
              </a:rPr>
              <a:t>	policy assessment tool and state-level analysis in the USA, 2015-2019. </a:t>
            </a:r>
            <a:r>
              <a:rPr lang="en-US" sz="975" i="1" dirty="0">
                <a:latin typeface="Arial" panose="020B0604020202020204" pitchFamily="34" charset="0"/>
                <a:cs typeface="Arial" panose="020B0604020202020204" pitchFamily="34" charset="0"/>
              </a:rPr>
              <a:t>Tobacco Control</a:t>
            </a:r>
            <a:r>
              <a:rPr lang="en-US" sz="975" dirty="0">
                <a:latin typeface="Arial" panose="020B0604020202020204" pitchFamily="34" charset="0"/>
                <a:cs typeface="Arial" panose="020B0604020202020204" pitchFamily="34" charset="0"/>
              </a:rPr>
              <a:t>, 1-9. </a:t>
            </a:r>
          </a:p>
        </p:txBody>
      </p:sp>
      <p:sp>
        <p:nvSpPr>
          <p:cNvPr id="3" name="Title 2">
            <a:extLst>
              <a:ext uri="{FF2B5EF4-FFF2-40B4-BE49-F238E27FC236}">
                <a16:creationId xmlns:a16="http://schemas.microsoft.com/office/drawing/2014/main" id="{F5B9DD22-000D-C85A-31AF-448CAB4EFE37}"/>
              </a:ext>
            </a:extLst>
          </p:cNvPr>
          <p:cNvSpPr>
            <a:spLocks noGrp="1"/>
          </p:cNvSpPr>
          <p:nvPr>
            <p:ph type="title"/>
          </p:nvPr>
        </p:nvSpPr>
        <p:spPr/>
        <p:txBody>
          <a:bodyPr>
            <a:noAutofit/>
          </a:bodyPr>
          <a:lstStyle/>
          <a:p>
            <a:r>
              <a:rPr lang="en-US" sz="3200" b="1" dirty="0">
                <a:latin typeface="Garamond" panose="02020404030301010803" pitchFamily="18" charset="0"/>
                <a:cs typeface="Arial" panose="020B0604020202020204" pitchFamily="34" charset="0"/>
              </a:rPr>
              <a:t>Tobacco 21 Assessment Tool Development</a:t>
            </a:r>
            <a:endParaRPr lang="en-US" sz="3200" dirty="0"/>
          </a:p>
        </p:txBody>
      </p:sp>
    </p:spTree>
    <p:extLst>
      <p:ext uri="{BB962C8B-B14F-4D97-AF65-F5344CB8AC3E}">
        <p14:creationId xmlns:p14="http://schemas.microsoft.com/office/powerpoint/2010/main" val="58169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9">
            <a:extLst>
              <a:ext uri="{FF2B5EF4-FFF2-40B4-BE49-F238E27FC236}">
                <a16:creationId xmlns:a16="http://schemas.microsoft.com/office/drawing/2014/main" id="{4266A2B5-B10A-415D-937A-3619585667D6}"/>
              </a:ext>
            </a:extLst>
          </p:cNvPr>
          <p:cNvSpPr txBox="1">
            <a:spLocks noChangeArrowheads="1"/>
          </p:cNvSpPr>
          <p:nvPr/>
        </p:nvSpPr>
        <p:spPr bwMode="auto">
          <a:xfrm>
            <a:off x="5715647" y="1352980"/>
            <a:ext cx="1023039" cy="580199"/>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Minor revisions for question wording and response categories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50" name="Text Box 34">
            <a:extLst>
              <a:ext uri="{FF2B5EF4-FFF2-40B4-BE49-F238E27FC236}">
                <a16:creationId xmlns:a16="http://schemas.microsoft.com/office/drawing/2014/main" id="{2E30BCC1-0969-4786-AB51-6060FB2FC82E}"/>
              </a:ext>
            </a:extLst>
          </p:cNvPr>
          <p:cNvSpPr txBox="1">
            <a:spLocks noChangeArrowheads="1"/>
          </p:cNvSpPr>
          <p:nvPr/>
        </p:nvSpPr>
        <p:spPr bwMode="auto">
          <a:xfrm>
            <a:off x="6127017" y="2481633"/>
            <a:ext cx="1012603" cy="317332"/>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Final review and approval</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43" name="Text Box 53">
            <a:extLst>
              <a:ext uri="{FF2B5EF4-FFF2-40B4-BE49-F238E27FC236}">
                <a16:creationId xmlns:a16="http://schemas.microsoft.com/office/drawing/2014/main" id="{2ADEC48F-1A4A-477E-9FBD-AB50405F47D5}"/>
              </a:ext>
            </a:extLst>
          </p:cNvPr>
          <p:cNvSpPr txBox="1">
            <a:spLocks noChangeArrowheads="1"/>
          </p:cNvSpPr>
          <p:nvPr/>
        </p:nvSpPr>
        <p:spPr bwMode="auto">
          <a:xfrm>
            <a:off x="4909930" y="1391996"/>
            <a:ext cx="944285" cy="63751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Minor Revision for item order and wording</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70" name="Text Box 2">
            <a:extLst>
              <a:ext uri="{FF2B5EF4-FFF2-40B4-BE49-F238E27FC236}">
                <a16:creationId xmlns:a16="http://schemas.microsoft.com/office/drawing/2014/main" id="{AA7CAFF1-0614-4286-9560-96E8C7997549}"/>
              </a:ext>
            </a:extLst>
          </p:cNvPr>
          <p:cNvSpPr txBox="1">
            <a:spLocks noChangeArrowheads="1"/>
          </p:cNvSpPr>
          <p:nvPr/>
        </p:nvSpPr>
        <p:spPr bwMode="auto">
          <a:xfrm>
            <a:off x="1816835" y="3120746"/>
            <a:ext cx="648872" cy="327664"/>
          </a:xfrm>
          <a:prstGeom prst="rect">
            <a:avLst/>
          </a:prstGeom>
          <a:solidFill>
            <a:srgbClr val="FFFFFF"/>
          </a:solidFill>
          <a:ln w="9525">
            <a:solidFill>
              <a:schemeClr val="bg1"/>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1350" b="1" dirty="0">
                <a:latin typeface="Arial" panose="020B0604020202020204" pitchFamily="34" charset="0"/>
                <a:ea typeface="Calibri" panose="020F0502020204030204" pitchFamily="34" charset="0"/>
                <a:cs typeface="Arial" panose="020B0604020202020204" pitchFamily="34" charset="0"/>
              </a:rPr>
              <a:t>June 2018</a:t>
            </a:r>
            <a:endParaRPr lang="en-US" sz="1350" dirty="0">
              <a:latin typeface="Arial" panose="020B0604020202020204" pitchFamily="34" charset="0"/>
              <a:ea typeface="Calibri" panose="020F0502020204030204" pitchFamily="34" charset="0"/>
              <a:cs typeface="Arial" panose="020B0604020202020204" pitchFamily="34" charset="0"/>
            </a:endParaRPr>
          </a:p>
        </p:txBody>
      </p:sp>
      <p:sp>
        <p:nvSpPr>
          <p:cNvPr id="69" name="Text Box 2">
            <a:extLst>
              <a:ext uri="{FF2B5EF4-FFF2-40B4-BE49-F238E27FC236}">
                <a16:creationId xmlns:a16="http://schemas.microsoft.com/office/drawing/2014/main" id="{862798D2-4570-41A7-B95E-0D4B2D632A0F}"/>
              </a:ext>
            </a:extLst>
          </p:cNvPr>
          <p:cNvSpPr txBox="1">
            <a:spLocks noChangeArrowheads="1"/>
          </p:cNvSpPr>
          <p:nvPr/>
        </p:nvSpPr>
        <p:spPr bwMode="auto">
          <a:xfrm>
            <a:off x="654310" y="3125296"/>
            <a:ext cx="872726" cy="442457"/>
          </a:xfrm>
          <a:prstGeom prst="rect">
            <a:avLst/>
          </a:prstGeom>
          <a:solidFill>
            <a:srgbClr val="FFFFFF"/>
          </a:solidFill>
          <a:ln w="9525">
            <a:solidFill>
              <a:schemeClr val="bg1"/>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1350" b="1" dirty="0">
                <a:latin typeface="Arial" panose="020B0604020202020204" pitchFamily="34" charset="0"/>
                <a:ea typeface="Calibri" panose="020F0502020204030204" pitchFamily="34" charset="0"/>
                <a:cs typeface="Arial" panose="020B0604020202020204" pitchFamily="34" charset="0"/>
              </a:rPr>
              <a:t>October 2017</a:t>
            </a:r>
            <a:endParaRPr lang="en-US" sz="1350" dirty="0">
              <a:latin typeface="Arial" panose="020B0604020202020204" pitchFamily="34" charset="0"/>
              <a:ea typeface="Calibri" panose="020F0502020204030204" pitchFamily="34" charset="0"/>
              <a:cs typeface="Arial" panose="020B0604020202020204" pitchFamily="34" charset="0"/>
            </a:endParaRPr>
          </a:p>
        </p:txBody>
      </p:sp>
      <p:sp>
        <p:nvSpPr>
          <p:cNvPr id="4" name="Text Box 38">
            <a:extLst>
              <a:ext uri="{FF2B5EF4-FFF2-40B4-BE49-F238E27FC236}">
                <a16:creationId xmlns:a16="http://schemas.microsoft.com/office/drawing/2014/main" id="{BD41C5AE-260A-478F-8365-6192ACE54035}"/>
              </a:ext>
            </a:extLst>
          </p:cNvPr>
          <p:cNvSpPr txBox="1">
            <a:spLocks noChangeArrowheads="1"/>
          </p:cNvSpPr>
          <p:nvPr/>
        </p:nvSpPr>
        <p:spPr bwMode="auto">
          <a:xfrm>
            <a:off x="1527036" y="2498951"/>
            <a:ext cx="1201043" cy="3429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Review of current passed policies</a:t>
            </a:r>
            <a:endParaRPr lang="en-US" altLang="en-US" sz="1050" dirty="0">
              <a:latin typeface="Arial" panose="020B0604020202020204" pitchFamily="34" charset="0"/>
              <a:cs typeface="Arial" panose="020B0604020202020204" pitchFamily="34" charset="0"/>
            </a:endParaRPr>
          </a:p>
        </p:txBody>
      </p:sp>
      <p:sp>
        <p:nvSpPr>
          <p:cNvPr id="5" name="Text Box 47">
            <a:extLst>
              <a:ext uri="{FF2B5EF4-FFF2-40B4-BE49-F238E27FC236}">
                <a16:creationId xmlns:a16="http://schemas.microsoft.com/office/drawing/2014/main" id="{1C6CD8E8-4AAE-4161-BC64-B0B443F59CE2}"/>
              </a:ext>
            </a:extLst>
          </p:cNvPr>
          <p:cNvSpPr txBox="1">
            <a:spLocks noChangeArrowheads="1"/>
          </p:cNvSpPr>
          <p:nvPr/>
        </p:nvSpPr>
        <p:spPr bwMode="auto">
          <a:xfrm>
            <a:off x="848382" y="1965058"/>
            <a:ext cx="1028700" cy="392415"/>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Literature Review</a:t>
            </a:r>
            <a:endParaRPr lang="en-US" altLang="en-US" sz="1050" dirty="0">
              <a:latin typeface="Arial" panose="020B0604020202020204" pitchFamily="34" charset="0"/>
              <a:cs typeface="Arial" panose="020B0604020202020204" pitchFamily="34" charset="0"/>
            </a:endParaRPr>
          </a:p>
        </p:txBody>
      </p:sp>
      <p:sp>
        <p:nvSpPr>
          <p:cNvPr id="10" name="Text Box 33">
            <a:extLst>
              <a:ext uri="{FF2B5EF4-FFF2-40B4-BE49-F238E27FC236}">
                <a16:creationId xmlns:a16="http://schemas.microsoft.com/office/drawing/2014/main" id="{010F0B2E-3C71-46B0-897D-9D6D8A6B888B}"/>
              </a:ext>
            </a:extLst>
          </p:cNvPr>
          <p:cNvSpPr txBox="1">
            <a:spLocks noChangeArrowheads="1"/>
          </p:cNvSpPr>
          <p:nvPr/>
        </p:nvSpPr>
        <p:spPr bwMode="auto">
          <a:xfrm>
            <a:off x="5243503" y="2362691"/>
            <a:ext cx="944288" cy="354927"/>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Test tool with a sample of policies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2" name="Text Box 7">
            <a:extLst>
              <a:ext uri="{FF2B5EF4-FFF2-40B4-BE49-F238E27FC236}">
                <a16:creationId xmlns:a16="http://schemas.microsoft.com/office/drawing/2014/main" id="{9AAFD9B9-6EDD-4A1D-921B-06A832CEDD37}"/>
              </a:ext>
            </a:extLst>
          </p:cNvPr>
          <p:cNvSpPr txBox="1">
            <a:spLocks noChangeArrowheads="1"/>
          </p:cNvSpPr>
          <p:nvPr/>
        </p:nvSpPr>
        <p:spPr bwMode="auto">
          <a:xfrm>
            <a:off x="5597306" y="3125930"/>
            <a:ext cx="1012510" cy="398212"/>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350" b="1" dirty="0">
                <a:latin typeface="Arial" panose="020B0604020202020204" pitchFamily="34" charset="0"/>
                <a:ea typeface="Calibri" panose="020F0502020204030204" pitchFamily="34" charset="0"/>
                <a:cs typeface="Arial" panose="020B0604020202020204" pitchFamily="34" charset="0"/>
              </a:rPr>
              <a:t>October 2018</a:t>
            </a:r>
            <a:endParaRPr lang="en-US" altLang="en-US" sz="1350" dirty="0">
              <a:latin typeface="Arial" panose="020B0604020202020204" pitchFamily="34" charset="0"/>
              <a:cs typeface="Arial" panose="020B0604020202020204" pitchFamily="34" charset="0"/>
            </a:endParaRPr>
          </a:p>
        </p:txBody>
      </p:sp>
      <p:sp>
        <p:nvSpPr>
          <p:cNvPr id="13" name="Text Box 32">
            <a:extLst>
              <a:ext uri="{FF2B5EF4-FFF2-40B4-BE49-F238E27FC236}">
                <a16:creationId xmlns:a16="http://schemas.microsoft.com/office/drawing/2014/main" id="{0C578E16-709C-4D68-AD84-A150B3D5CDD7}"/>
              </a:ext>
            </a:extLst>
          </p:cNvPr>
          <p:cNvSpPr txBox="1">
            <a:spLocks noChangeArrowheads="1"/>
          </p:cNvSpPr>
          <p:nvPr/>
        </p:nvSpPr>
        <p:spPr bwMode="auto">
          <a:xfrm>
            <a:off x="4406714" y="2215420"/>
            <a:ext cx="861374" cy="594851"/>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Review by Tobacco 21 Research Team</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4" name="Text Box 36">
            <a:extLst>
              <a:ext uri="{FF2B5EF4-FFF2-40B4-BE49-F238E27FC236}">
                <a16:creationId xmlns:a16="http://schemas.microsoft.com/office/drawing/2014/main" id="{5768AC5A-2EFA-4103-9328-1C4784A848B9}"/>
              </a:ext>
            </a:extLst>
          </p:cNvPr>
          <p:cNvSpPr txBox="1">
            <a:spLocks noChangeArrowheads="1"/>
          </p:cNvSpPr>
          <p:nvPr/>
        </p:nvSpPr>
        <p:spPr bwMode="auto">
          <a:xfrm>
            <a:off x="3674264" y="2296191"/>
            <a:ext cx="750094" cy="350044"/>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Legal review by attorney</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6" name="Text Box 37">
            <a:extLst>
              <a:ext uri="{FF2B5EF4-FFF2-40B4-BE49-F238E27FC236}">
                <a16:creationId xmlns:a16="http://schemas.microsoft.com/office/drawing/2014/main" id="{4A610C7F-1551-4F11-9023-7FCD921C3A1C}"/>
              </a:ext>
            </a:extLst>
          </p:cNvPr>
          <p:cNvSpPr txBox="1">
            <a:spLocks noChangeArrowheads="1"/>
          </p:cNvSpPr>
          <p:nvPr/>
        </p:nvSpPr>
        <p:spPr bwMode="auto">
          <a:xfrm>
            <a:off x="2748273" y="2194245"/>
            <a:ext cx="901034" cy="539114"/>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Feedback from subject matter experts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B7AB000-1D69-4334-9ACD-384600B34D48}"/>
              </a:ext>
            </a:extLst>
          </p:cNvPr>
          <p:cNvSpPr/>
          <p:nvPr/>
        </p:nvSpPr>
        <p:spPr>
          <a:xfrm>
            <a:off x="636746" y="3022635"/>
            <a:ext cx="7672329" cy="549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0" name="Flowchart: Decision 19">
            <a:extLst>
              <a:ext uri="{FF2B5EF4-FFF2-40B4-BE49-F238E27FC236}">
                <a16:creationId xmlns:a16="http://schemas.microsoft.com/office/drawing/2014/main" id="{DC39DE6C-B1DB-4DBD-9ED7-06043643FB08}"/>
              </a:ext>
            </a:extLst>
          </p:cNvPr>
          <p:cNvSpPr/>
          <p:nvPr/>
        </p:nvSpPr>
        <p:spPr>
          <a:xfrm>
            <a:off x="658061" y="2883121"/>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17" name="Text Box 31">
            <a:extLst>
              <a:ext uri="{FF2B5EF4-FFF2-40B4-BE49-F238E27FC236}">
                <a16:creationId xmlns:a16="http://schemas.microsoft.com/office/drawing/2014/main" id="{88EB4051-52A0-4AC0-8136-3E9E1F39FF6A}"/>
              </a:ext>
            </a:extLst>
          </p:cNvPr>
          <p:cNvSpPr txBox="1">
            <a:spLocks noChangeArrowheads="1"/>
          </p:cNvSpPr>
          <p:nvPr/>
        </p:nvSpPr>
        <p:spPr bwMode="auto">
          <a:xfrm>
            <a:off x="314182" y="2371365"/>
            <a:ext cx="798252" cy="39093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Tobacco 21 Summit</a:t>
            </a:r>
            <a:endParaRPr lang="en-US" altLang="en-US" sz="1050" dirty="0">
              <a:latin typeface="Arial" panose="020B0604020202020204" pitchFamily="34" charset="0"/>
              <a:cs typeface="Arial" panose="020B0604020202020204" pitchFamily="34" charset="0"/>
            </a:endParaRPr>
          </a:p>
        </p:txBody>
      </p:sp>
      <p:sp>
        <p:nvSpPr>
          <p:cNvPr id="24" name="Flowchart: Decision 23">
            <a:extLst>
              <a:ext uri="{FF2B5EF4-FFF2-40B4-BE49-F238E27FC236}">
                <a16:creationId xmlns:a16="http://schemas.microsoft.com/office/drawing/2014/main" id="{6501A577-59A6-4FD4-9DD7-0859F565A87C}"/>
              </a:ext>
            </a:extLst>
          </p:cNvPr>
          <p:cNvSpPr/>
          <p:nvPr/>
        </p:nvSpPr>
        <p:spPr>
          <a:xfrm>
            <a:off x="1273853" y="2904416"/>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5" name="Flowchart: Decision 24">
            <a:extLst>
              <a:ext uri="{FF2B5EF4-FFF2-40B4-BE49-F238E27FC236}">
                <a16:creationId xmlns:a16="http://schemas.microsoft.com/office/drawing/2014/main" id="{C1C84AD4-35B9-49E9-A70B-98520974E9B3}"/>
              </a:ext>
            </a:extLst>
          </p:cNvPr>
          <p:cNvSpPr/>
          <p:nvPr/>
        </p:nvSpPr>
        <p:spPr>
          <a:xfrm>
            <a:off x="2146577" y="288799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6" name="Flowchart: Decision 25">
            <a:extLst>
              <a:ext uri="{FF2B5EF4-FFF2-40B4-BE49-F238E27FC236}">
                <a16:creationId xmlns:a16="http://schemas.microsoft.com/office/drawing/2014/main" id="{404D7544-7E14-45DF-A9EC-F5C5D588BE76}"/>
              </a:ext>
            </a:extLst>
          </p:cNvPr>
          <p:cNvSpPr/>
          <p:nvPr/>
        </p:nvSpPr>
        <p:spPr>
          <a:xfrm>
            <a:off x="2670929" y="289180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7" name="Flowchart: Decision 26">
            <a:extLst>
              <a:ext uri="{FF2B5EF4-FFF2-40B4-BE49-F238E27FC236}">
                <a16:creationId xmlns:a16="http://schemas.microsoft.com/office/drawing/2014/main" id="{4C842A61-D7CC-4942-A6F5-D2F31C94FD61}"/>
              </a:ext>
            </a:extLst>
          </p:cNvPr>
          <p:cNvSpPr/>
          <p:nvPr/>
        </p:nvSpPr>
        <p:spPr>
          <a:xfrm>
            <a:off x="3095853" y="2906338"/>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8" name="Flowchart: Decision 27">
            <a:extLst>
              <a:ext uri="{FF2B5EF4-FFF2-40B4-BE49-F238E27FC236}">
                <a16:creationId xmlns:a16="http://schemas.microsoft.com/office/drawing/2014/main" id="{2ABD559D-5DC1-4AC8-87C0-ECFBC7CD7854}"/>
              </a:ext>
            </a:extLst>
          </p:cNvPr>
          <p:cNvSpPr/>
          <p:nvPr/>
        </p:nvSpPr>
        <p:spPr>
          <a:xfrm>
            <a:off x="3577232" y="289942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9" name="Flowchart: Decision 28">
            <a:extLst>
              <a:ext uri="{FF2B5EF4-FFF2-40B4-BE49-F238E27FC236}">
                <a16:creationId xmlns:a16="http://schemas.microsoft.com/office/drawing/2014/main" id="{74D749D5-E2EC-4837-831F-303FCA14BF07}"/>
              </a:ext>
            </a:extLst>
          </p:cNvPr>
          <p:cNvSpPr/>
          <p:nvPr/>
        </p:nvSpPr>
        <p:spPr>
          <a:xfrm>
            <a:off x="3974425" y="2896570"/>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0" name="Flowchart: Decision 29">
            <a:extLst>
              <a:ext uri="{FF2B5EF4-FFF2-40B4-BE49-F238E27FC236}">
                <a16:creationId xmlns:a16="http://schemas.microsoft.com/office/drawing/2014/main" id="{65ECD1F5-6395-4B91-BE92-3E30BBB909F2}"/>
              </a:ext>
            </a:extLst>
          </p:cNvPr>
          <p:cNvSpPr/>
          <p:nvPr/>
        </p:nvSpPr>
        <p:spPr>
          <a:xfrm>
            <a:off x="4375427" y="2899903"/>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1" name="Flowchart: Decision 30">
            <a:extLst>
              <a:ext uri="{FF2B5EF4-FFF2-40B4-BE49-F238E27FC236}">
                <a16:creationId xmlns:a16="http://schemas.microsoft.com/office/drawing/2014/main" id="{F4E476B2-D2F3-47A6-AA1E-E5D4B5338D8F}"/>
              </a:ext>
            </a:extLst>
          </p:cNvPr>
          <p:cNvSpPr/>
          <p:nvPr/>
        </p:nvSpPr>
        <p:spPr>
          <a:xfrm>
            <a:off x="4738330" y="2898951"/>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2" name="Flowchart: Decision 31">
            <a:extLst>
              <a:ext uri="{FF2B5EF4-FFF2-40B4-BE49-F238E27FC236}">
                <a16:creationId xmlns:a16="http://schemas.microsoft.com/office/drawing/2014/main" id="{8C40339A-CD16-4DF5-8F85-38842716DE9F}"/>
              </a:ext>
            </a:extLst>
          </p:cNvPr>
          <p:cNvSpPr/>
          <p:nvPr/>
        </p:nvSpPr>
        <p:spPr>
          <a:xfrm>
            <a:off x="5192196" y="2896570"/>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3" name="Flowchart: Decision 32">
            <a:extLst>
              <a:ext uri="{FF2B5EF4-FFF2-40B4-BE49-F238E27FC236}">
                <a16:creationId xmlns:a16="http://schemas.microsoft.com/office/drawing/2014/main" id="{D13F03E0-420D-4822-9475-D86830417045}"/>
              </a:ext>
            </a:extLst>
          </p:cNvPr>
          <p:cNvSpPr/>
          <p:nvPr/>
        </p:nvSpPr>
        <p:spPr>
          <a:xfrm>
            <a:off x="5607010" y="2901808"/>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4" name="Flowchart: Decision 33">
            <a:extLst>
              <a:ext uri="{FF2B5EF4-FFF2-40B4-BE49-F238E27FC236}">
                <a16:creationId xmlns:a16="http://schemas.microsoft.com/office/drawing/2014/main" id="{1D712BFD-7CF7-40FF-8EE1-8F9BBB90E569}"/>
              </a:ext>
            </a:extLst>
          </p:cNvPr>
          <p:cNvSpPr/>
          <p:nvPr/>
        </p:nvSpPr>
        <p:spPr>
          <a:xfrm>
            <a:off x="6087599" y="290119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5" name="Flowchart: Decision 34">
            <a:extLst>
              <a:ext uri="{FF2B5EF4-FFF2-40B4-BE49-F238E27FC236}">
                <a16:creationId xmlns:a16="http://schemas.microsoft.com/office/drawing/2014/main" id="{ECE1F8FA-E358-4A6F-9C71-99A796172B41}"/>
              </a:ext>
            </a:extLst>
          </p:cNvPr>
          <p:cNvSpPr/>
          <p:nvPr/>
        </p:nvSpPr>
        <p:spPr>
          <a:xfrm>
            <a:off x="6547370" y="2892919"/>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6EA18123-AA36-409D-A145-EA638C4E6EBA}"/>
              </a:ext>
            </a:extLst>
          </p:cNvPr>
          <p:cNvCxnSpPr/>
          <p:nvPr/>
        </p:nvCxnSpPr>
        <p:spPr>
          <a:xfrm>
            <a:off x="2728079" y="2194244"/>
            <a:ext cx="0" cy="73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187C4E-494A-47EC-84F9-ED462D776D4D}"/>
              </a:ext>
            </a:extLst>
          </p:cNvPr>
          <p:cNvCxnSpPr/>
          <p:nvPr/>
        </p:nvCxnSpPr>
        <p:spPr>
          <a:xfrm>
            <a:off x="1328679" y="2359443"/>
            <a:ext cx="0" cy="548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51">
            <a:extLst>
              <a:ext uri="{FF2B5EF4-FFF2-40B4-BE49-F238E27FC236}">
                <a16:creationId xmlns:a16="http://schemas.microsoft.com/office/drawing/2014/main" id="{801259F5-653B-4A9B-9A0D-DFD924776FD0}"/>
              </a:ext>
            </a:extLst>
          </p:cNvPr>
          <p:cNvSpPr txBox="1">
            <a:spLocks noChangeArrowheads="1"/>
          </p:cNvSpPr>
          <p:nvPr/>
        </p:nvSpPr>
        <p:spPr bwMode="auto">
          <a:xfrm>
            <a:off x="1766751" y="1614864"/>
            <a:ext cx="1540975" cy="385545"/>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Preliminary Tobacco 21 policy assessment tool developed</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7E6D2636-F7EB-4D0F-B854-C371960FE41B}"/>
              </a:ext>
            </a:extLst>
          </p:cNvPr>
          <p:cNvCxnSpPr>
            <a:cxnSpLocks/>
          </p:cNvCxnSpPr>
          <p:nvPr/>
        </p:nvCxnSpPr>
        <p:spPr>
          <a:xfrm>
            <a:off x="3630134" y="2136676"/>
            <a:ext cx="0" cy="768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479728-67B8-4913-8E37-8C7DB351149B}"/>
              </a:ext>
            </a:extLst>
          </p:cNvPr>
          <p:cNvCxnSpPr>
            <a:cxnSpLocks/>
          </p:cNvCxnSpPr>
          <p:nvPr/>
        </p:nvCxnSpPr>
        <p:spPr>
          <a:xfrm>
            <a:off x="4434738" y="2095481"/>
            <a:ext cx="0" cy="859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48">
            <a:extLst>
              <a:ext uri="{FF2B5EF4-FFF2-40B4-BE49-F238E27FC236}">
                <a16:creationId xmlns:a16="http://schemas.microsoft.com/office/drawing/2014/main" id="{DACE8BEE-6201-49F7-8DE1-D34FF32C1718}"/>
              </a:ext>
            </a:extLst>
          </p:cNvPr>
          <p:cNvSpPr txBox="1">
            <a:spLocks noChangeArrowheads="1"/>
          </p:cNvSpPr>
          <p:nvPr/>
        </p:nvSpPr>
        <p:spPr bwMode="auto">
          <a:xfrm>
            <a:off x="3920784" y="1555949"/>
            <a:ext cx="1106720" cy="40286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Minor wording revisions and clarifications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22744B5B-C0D0-4141-82A4-DA8A2D694419}"/>
              </a:ext>
            </a:extLst>
          </p:cNvPr>
          <p:cNvCxnSpPr/>
          <p:nvPr/>
        </p:nvCxnSpPr>
        <p:spPr>
          <a:xfrm flipH="1">
            <a:off x="5249346" y="2198388"/>
            <a:ext cx="0" cy="7539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239B870-42C3-439F-88A8-A0892E4CC21F}"/>
              </a:ext>
            </a:extLst>
          </p:cNvPr>
          <p:cNvCxnSpPr/>
          <p:nvPr/>
        </p:nvCxnSpPr>
        <p:spPr>
          <a:xfrm flipH="1">
            <a:off x="6144749" y="2362691"/>
            <a:ext cx="0" cy="539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6">
            <a:extLst>
              <a:ext uri="{FF2B5EF4-FFF2-40B4-BE49-F238E27FC236}">
                <a16:creationId xmlns:a16="http://schemas.microsoft.com/office/drawing/2014/main" id="{F51A5EED-0176-4511-80AF-9A52C15B5D3D}"/>
              </a:ext>
            </a:extLst>
          </p:cNvPr>
          <p:cNvSpPr>
            <a:spLocks noChangeArrowheads="1"/>
          </p:cNvSpPr>
          <p:nvPr/>
        </p:nvSpPr>
        <p:spPr bwMode="auto">
          <a:xfrm>
            <a:off x="940060" y="10170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0" name="Rectangle 62">
            <a:extLst>
              <a:ext uri="{FF2B5EF4-FFF2-40B4-BE49-F238E27FC236}">
                <a16:creationId xmlns:a16="http://schemas.microsoft.com/office/drawing/2014/main" id="{A16EFF56-657B-4BB8-A1EE-5BB28AEF8245}"/>
              </a:ext>
            </a:extLst>
          </p:cNvPr>
          <p:cNvSpPr>
            <a:spLocks noChangeArrowheads="1"/>
          </p:cNvSpPr>
          <p:nvPr/>
        </p:nvSpPr>
        <p:spPr bwMode="auto">
          <a:xfrm>
            <a:off x="940060" y="13599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1" name="Rectangle 66">
            <a:extLst>
              <a:ext uri="{FF2B5EF4-FFF2-40B4-BE49-F238E27FC236}">
                <a16:creationId xmlns:a16="http://schemas.microsoft.com/office/drawing/2014/main" id="{54B4F202-4C24-4164-97D2-AAF3E4B3883C}"/>
              </a:ext>
            </a:extLst>
          </p:cNvPr>
          <p:cNvSpPr>
            <a:spLocks noChangeArrowheads="1"/>
          </p:cNvSpPr>
          <p:nvPr/>
        </p:nvSpPr>
        <p:spPr bwMode="auto">
          <a:xfrm>
            <a:off x="940060" y="17028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2" name="Rectangle 67">
            <a:extLst>
              <a:ext uri="{FF2B5EF4-FFF2-40B4-BE49-F238E27FC236}">
                <a16:creationId xmlns:a16="http://schemas.microsoft.com/office/drawing/2014/main" id="{93080DCE-9CB8-4526-921A-34BEB18E409B}"/>
              </a:ext>
            </a:extLst>
          </p:cNvPr>
          <p:cNvSpPr>
            <a:spLocks noChangeArrowheads="1"/>
          </p:cNvSpPr>
          <p:nvPr/>
        </p:nvSpPr>
        <p:spPr bwMode="auto">
          <a:xfrm>
            <a:off x="940060" y="1631963"/>
            <a:ext cx="1385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br>
              <a:rPr lang="en-US" altLang="en-US" sz="1050" dirty="0">
                <a:latin typeface="Arial" panose="020B0604020202020204" pitchFamily="34" charset="0"/>
                <a:cs typeface="Arial" panose="020B0604020202020204" pitchFamily="34" charset="0"/>
              </a:rPr>
            </a:b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3" name="Rectangle 76">
            <a:extLst>
              <a:ext uri="{FF2B5EF4-FFF2-40B4-BE49-F238E27FC236}">
                <a16:creationId xmlns:a16="http://schemas.microsoft.com/office/drawing/2014/main" id="{5F20A578-F404-414F-9B4F-21120AC52E01}"/>
              </a:ext>
            </a:extLst>
          </p:cNvPr>
          <p:cNvSpPr>
            <a:spLocks noChangeArrowheads="1"/>
          </p:cNvSpPr>
          <p:nvPr/>
        </p:nvSpPr>
        <p:spPr bwMode="auto">
          <a:xfrm>
            <a:off x="940060" y="1631963"/>
            <a:ext cx="1385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br>
              <a:rPr lang="en-US" altLang="en-US" sz="1050" dirty="0">
                <a:latin typeface="Arial" panose="020B0604020202020204" pitchFamily="34" charset="0"/>
                <a:cs typeface="Arial" panose="020B0604020202020204" pitchFamily="34" charset="0"/>
              </a:rPr>
            </a:b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4" name="Rectangle 78">
            <a:extLst>
              <a:ext uri="{FF2B5EF4-FFF2-40B4-BE49-F238E27FC236}">
                <a16:creationId xmlns:a16="http://schemas.microsoft.com/office/drawing/2014/main" id="{F98BBB4F-D998-42EB-A093-317F8A0F1A93}"/>
              </a:ext>
            </a:extLst>
          </p:cNvPr>
          <p:cNvSpPr>
            <a:spLocks noChangeArrowheads="1"/>
          </p:cNvSpPr>
          <p:nvPr/>
        </p:nvSpPr>
        <p:spPr bwMode="auto">
          <a:xfrm>
            <a:off x="940060" y="1793548"/>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5" name="Text Box 52">
            <a:extLst>
              <a:ext uri="{FF2B5EF4-FFF2-40B4-BE49-F238E27FC236}">
                <a16:creationId xmlns:a16="http://schemas.microsoft.com/office/drawing/2014/main" id="{69BD5556-7EE2-4E59-8FE9-C6F4AEA6329D}"/>
              </a:ext>
            </a:extLst>
          </p:cNvPr>
          <p:cNvSpPr txBox="1">
            <a:spLocks noChangeArrowheads="1"/>
          </p:cNvSpPr>
          <p:nvPr/>
        </p:nvSpPr>
        <p:spPr bwMode="auto">
          <a:xfrm>
            <a:off x="3231114" y="1384760"/>
            <a:ext cx="807244" cy="4572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Tool revision based on feedback</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4B9C83C-8B6E-4B06-9DB5-9E82B2BD4C8A}"/>
              </a:ext>
            </a:extLst>
          </p:cNvPr>
          <p:cNvSpPr txBox="1"/>
          <p:nvPr/>
        </p:nvSpPr>
        <p:spPr>
          <a:xfrm>
            <a:off x="654309" y="4632961"/>
            <a:ext cx="8111622" cy="392415"/>
          </a:xfrm>
          <a:prstGeom prst="rect">
            <a:avLst/>
          </a:prstGeom>
          <a:noFill/>
          <a:ln w="47625" cmpd="sng">
            <a:noFill/>
          </a:ln>
        </p:spPr>
        <p:txBody>
          <a:bodyPr wrap="square" rtlCol="0">
            <a:spAutoFit/>
          </a:bodyPr>
          <a:lstStyle/>
          <a:p>
            <a:pPr algn="l"/>
            <a:r>
              <a:rPr lang="en-US" sz="975" dirty="0">
                <a:latin typeface="Arial" panose="020B0604020202020204" pitchFamily="34" charset="0"/>
                <a:cs typeface="Arial" panose="020B0604020202020204" pitchFamily="34" charset="0"/>
              </a:rPr>
              <a:t>Dobbs, P. D. , Chadwick, G., Ungar, K. W., Dunlap, C. M., White, K. A., Kelly, M. C. T., Cheney, M. K. (In press). Development of a tobacco 21</a:t>
            </a:r>
          </a:p>
          <a:p>
            <a:pPr algn="l"/>
            <a:r>
              <a:rPr lang="en-US" sz="975" dirty="0">
                <a:latin typeface="Arial" panose="020B0604020202020204" pitchFamily="34" charset="0"/>
                <a:cs typeface="Arial" panose="020B0604020202020204" pitchFamily="34" charset="0"/>
              </a:rPr>
              <a:t>	policy assessment tool and state-level analysis in the USA, 2015-2019. </a:t>
            </a:r>
            <a:r>
              <a:rPr lang="en-US" sz="975" i="1" dirty="0">
                <a:latin typeface="Arial" panose="020B0604020202020204" pitchFamily="34" charset="0"/>
                <a:cs typeface="Arial" panose="020B0604020202020204" pitchFamily="34" charset="0"/>
              </a:rPr>
              <a:t>Tobacco Control</a:t>
            </a:r>
            <a:r>
              <a:rPr lang="en-US" sz="975" dirty="0">
                <a:latin typeface="Arial" panose="020B0604020202020204" pitchFamily="34" charset="0"/>
                <a:cs typeface="Arial" panose="020B0604020202020204" pitchFamily="34" charset="0"/>
              </a:rPr>
              <a:t>, 1-9. </a:t>
            </a:r>
          </a:p>
        </p:txBody>
      </p:sp>
      <p:sp>
        <p:nvSpPr>
          <p:cNvPr id="3" name="Title 2">
            <a:extLst>
              <a:ext uri="{FF2B5EF4-FFF2-40B4-BE49-F238E27FC236}">
                <a16:creationId xmlns:a16="http://schemas.microsoft.com/office/drawing/2014/main" id="{EAA0BF6F-7B79-E23D-F8F1-35BFC346E12B}"/>
              </a:ext>
            </a:extLst>
          </p:cNvPr>
          <p:cNvSpPr>
            <a:spLocks noGrp="1"/>
          </p:cNvSpPr>
          <p:nvPr>
            <p:ph type="title"/>
          </p:nvPr>
        </p:nvSpPr>
        <p:spPr/>
        <p:txBody>
          <a:bodyPr>
            <a:noAutofit/>
          </a:bodyPr>
          <a:lstStyle/>
          <a:p>
            <a:r>
              <a:rPr lang="en-US" sz="3200" b="1" dirty="0">
                <a:latin typeface="Garamond" panose="02020404030301010803" pitchFamily="18" charset="0"/>
                <a:cs typeface="Arial" panose="020B0604020202020204" pitchFamily="34" charset="0"/>
              </a:rPr>
              <a:t>Tobacco 21 Assessment Tool Development</a:t>
            </a:r>
            <a:endParaRPr lang="en-US" sz="3200" dirty="0"/>
          </a:p>
        </p:txBody>
      </p:sp>
    </p:spTree>
    <p:extLst>
      <p:ext uri="{BB962C8B-B14F-4D97-AF65-F5344CB8AC3E}">
        <p14:creationId xmlns:p14="http://schemas.microsoft.com/office/powerpoint/2010/main" val="393982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9">
            <a:extLst>
              <a:ext uri="{FF2B5EF4-FFF2-40B4-BE49-F238E27FC236}">
                <a16:creationId xmlns:a16="http://schemas.microsoft.com/office/drawing/2014/main" id="{4266A2B5-B10A-415D-937A-3619585667D6}"/>
              </a:ext>
            </a:extLst>
          </p:cNvPr>
          <p:cNvSpPr txBox="1">
            <a:spLocks noChangeArrowheads="1"/>
          </p:cNvSpPr>
          <p:nvPr/>
        </p:nvSpPr>
        <p:spPr bwMode="auto">
          <a:xfrm>
            <a:off x="5715647" y="1352980"/>
            <a:ext cx="1023039" cy="580199"/>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Minor revisions for question wording and response categories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50" name="Text Box 34">
            <a:extLst>
              <a:ext uri="{FF2B5EF4-FFF2-40B4-BE49-F238E27FC236}">
                <a16:creationId xmlns:a16="http://schemas.microsoft.com/office/drawing/2014/main" id="{2E30BCC1-0969-4786-AB51-6060FB2FC82E}"/>
              </a:ext>
            </a:extLst>
          </p:cNvPr>
          <p:cNvSpPr txBox="1">
            <a:spLocks noChangeArrowheads="1"/>
          </p:cNvSpPr>
          <p:nvPr/>
        </p:nvSpPr>
        <p:spPr bwMode="auto">
          <a:xfrm>
            <a:off x="6127017" y="2481633"/>
            <a:ext cx="1012603" cy="317332"/>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Final review and approval</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43" name="Text Box 53">
            <a:extLst>
              <a:ext uri="{FF2B5EF4-FFF2-40B4-BE49-F238E27FC236}">
                <a16:creationId xmlns:a16="http://schemas.microsoft.com/office/drawing/2014/main" id="{2ADEC48F-1A4A-477E-9FBD-AB50405F47D5}"/>
              </a:ext>
            </a:extLst>
          </p:cNvPr>
          <p:cNvSpPr txBox="1">
            <a:spLocks noChangeArrowheads="1"/>
          </p:cNvSpPr>
          <p:nvPr/>
        </p:nvSpPr>
        <p:spPr bwMode="auto">
          <a:xfrm>
            <a:off x="4909930" y="1391996"/>
            <a:ext cx="944285" cy="63751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Minor Revision for item order and wording</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70" name="Text Box 2">
            <a:extLst>
              <a:ext uri="{FF2B5EF4-FFF2-40B4-BE49-F238E27FC236}">
                <a16:creationId xmlns:a16="http://schemas.microsoft.com/office/drawing/2014/main" id="{AA7CAFF1-0614-4286-9560-96E8C7997549}"/>
              </a:ext>
            </a:extLst>
          </p:cNvPr>
          <p:cNvSpPr txBox="1">
            <a:spLocks noChangeArrowheads="1"/>
          </p:cNvSpPr>
          <p:nvPr/>
        </p:nvSpPr>
        <p:spPr bwMode="auto">
          <a:xfrm>
            <a:off x="1816835" y="3120746"/>
            <a:ext cx="648872" cy="327664"/>
          </a:xfrm>
          <a:prstGeom prst="rect">
            <a:avLst/>
          </a:prstGeom>
          <a:solidFill>
            <a:srgbClr val="FFFFFF"/>
          </a:solidFill>
          <a:ln w="9525">
            <a:solidFill>
              <a:schemeClr val="bg1"/>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1350" b="1" dirty="0">
                <a:latin typeface="Arial" panose="020B0604020202020204" pitchFamily="34" charset="0"/>
                <a:ea typeface="Calibri" panose="020F0502020204030204" pitchFamily="34" charset="0"/>
                <a:cs typeface="Arial" panose="020B0604020202020204" pitchFamily="34" charset="0"/>
              </a:rPr>
              <a:t>June 2018</a:t>
            </a:r>
            <a:endParaRPr lang="en-US" sz="1350" dirty="0">
              <a:latin typeface="Arial" panose="020B0604020202020204" pitchFamily="34" charset="0"/>
              <a:ea typeface="Calibri" panose="020F0502020204030204" pitchFamily="34" charset="0"/>
              <a:cs typeface="Arial" panose="020B0604020202020204" pitchFamily="34" charset="0"/>
            </a:endParaRPr>
          </a:p>
        </p:txBody>
      </p:sp>
      <p:sp>
        <p:nvSpPr>
          <p:cNvPr id="69" name="Text Box 2">
            <a:extLst>
              <a:ext uri="{FF2B5EF4-FFF2-40B4-BE49-F238E27FC236}">
                <a16:creationId xmlns:a16="http://schemas.microsoft.com/office/drawing/2014/main" id="{862798D2-4570-41A7-B95E-0D4B2D632A0F}"/>
              </a:ext>
            </a:extLst>
          </p:cNvPr>
          <p:cNvSpPr txBox="1">
            <a:spLocks noChangeArrowheads="1"/>
          </p:cNvSpPr>
          <p:nvPr/>
        </p:nvSpPr>
        <p:spPr bwMode="auto">
          <a:xfrm>
            <a:off x="654310" y="3125296"/>
            <a:ext cx="872726" cy="442457"/>
          </a:xfrm>
          <a:prstGeom prst="rect">
            <a:avLst/>
          </a:prstGeom>
          <a:solidFill>
            <a:srgbClr val="FFFFFF"/>
          </a:solidFill>
          <a:ln w="9525">
            <a:solidFill>
              <a:schemeClr val="bg1"/>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1350" b="1" dirty="0">
                <a:latin typeface="Arial" panose="020B0604020202020204" pitchFamily="34" charset="0"/>
                <a:ea typeface="Calibri" panose="020F0502020204030204" pitchFamily="34" charset="0"/>
                <a:cs typeface="Arial" panose="020B0604020202020204" pitchFamily="34" charset="0"/>
              </a:rPr>
              <a:t>October 2017</a:t>
            </a:r>
            <a:endParaRPr lang="en-US" sz="1350" dirty="0">
              <a:latin typeface="Arial" panose="020B0604020202020204" pitchFamily="34" charset="0"/>
              <a:ea typeface="Calibri" panose="020F0502020204030204" pitchFamily="34" charset="0"/>
              <a:cs typeface="Arial" panose="020B0604020202020204" pitchFamily="34" charset="0"/>
            </a:endParaRPr>
          </a:p>
        </p:txBody>
      </p:sp>
      <p:sp>
        <p:nvSpPr>
          <p:cNvPr id="4" name="Text Box 38">
            <a:extLst>
              <a:ext uri="{FF2B5EF4-FFF2-40B4-BE49-F238E27FC236}">
                <a16:creationId xmlns:a16="http://schemas.microsoft.com/office/drawing/2014/main" id="{BD41C5AE-260A-478F-8365-6192ACE54035}"/>
              </a:ext>
            </a:extLst>
          </p:cNvPr>
          <p:cNvSpPr txBox="1">
            <a:spLocks noChangeArrowheads="1"/>
          </p:cNvSpPr>
          <p:nvPr/>
        </p:nvSpPr>
        <p:spPr bwMode="auto">
          <a:xfrm>
            <a:off x="1527036" y="2498951"/>
            <a:ext cx="1201043" cy="3429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Review of current passed policies</a:t>
            </a:r>
            <a:endParaRPr lang="en-US" altLang="en-US" sz="1050" dirty="0">
              <a:latin typeface="Arial" panose="020B0604020202020204" pitchFamily="34" charset="0"/>
              <a:cs typeface="Arial" panose="020B0604020202020204" pitchFamily="34" charset="0"/>
            </a:endParaRPr>
          </a:p>
        </p:txBody>
      </p:sp>
      <p:sp>
        <p:nvSpPr>
          <p:cNvPr id="5" name="Text Box 47">
            <a:extLst>
              <a:ext uri="{FF2B5EF4-FFF2-40B4-BE49-F238E27FC236}">
                <a16:creationId xmlns:a16="http://schemas.microsoft.com/office/drawing/2014/main" id="{1C6CD8E8-4AAE-4161-BC64-B0B443F59CE2}"/>
              </a:ext>
            </a:extLst>
          </p:cNvPr>
          <p:cNvSpPr txBox="1">
            <a:spLocks noChangeArrowheads="1"/>
          </p:cNvSpPr>
          <p:nvPr/>
        </p:nvSpPr>
        <p:spPr bwMode="auto">
          <a:xfrm>
            <a:off x="848382" y="1965058"/>
            <a:ext cx="1028700" cy="392415"/>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Literature Review</a:t>
            </a:r>
            <a:endParaRPr lang="en-US" altLang="en-US" sz="1050" dirty="0">
              <a:latin typeface="Arial" panose="020B0604020202020204" pitchFamily="34" charset="0"/>
              <a:cs typeface="Arial" panose="020B0604020202020204" pitchFamily="34" charset="0"/>
            </a:endParaRPr>
          </a:p>
        </p:txBody>
      </p:sp>
      <p:sp>
        <p:nvSpPr>
          <p:cNvPr id="8" name="Text Box 5">
            <a:extLst>
              <a:ext uri="{FF2B5EF4-FFF2-40B4-BE49-F238E27FC236}">
                <a16:creationId xmlns:a16="http://schemas.microsoft.com/office/drawing/2014/main" id="{E95E3397-FC46-401F-B10A-D240BF6B9D8D}"/>
              </a:ext>
            </a:extLst>
          </p:cNvPr>
          <p:cNvSpPr txBox="1">
            <a:spLocks noChangeArrowheads="1"/>
          </p:cNvSpPr>
          <p:nvPr/>
        </p:nvSpPr>
        <p:spPr bwMode="auto">
          <a:xfrm>
            <a:off x="6579032" y="3122924"/>
            <a:ext cx="995132" cy="450782"/>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350" b="1" dirty="0">
                <a:latin typeface="Arial" panose="020B0604020202020204" pitchFamily="34" charset="0"/>
                <a:ea typeface="Calibri" panose="020F0502020204030204" pitchFamily="34" charset="0"/>
                <a:cs typeface="Arial" panose="020B0604020202020204" pitchFamily="34" charset="0"/>
              </a:rPr>
              <a:t>November 2018</a:t>
            </a:r>
            <a:endParaRPr lang="en-US" altLang="en-US" sz="1350" dirty="0">
              <a:latin typeface="Arial" panose="020B0604020202020204" pitchFamily="34" charset="0"/>
              <a:cs typeface="Arial" panose="020B0604020202020204" pitchFamily="34" charset="0"/>
            </a:endParaRPr>
          </a:p>
        </p:txBody>
      </p:sp>
      <p:sp>
        <p:nvSpPr>
          <p:cNvPr id="10" name="Text Box 33">
            <a:extLst>
              <a:ext uri="{FF2B5EF4-FFF2-40B4-BE49-F238E27FC236}">
                <a16:creationId xmlns:a16="http://schemas.microsoft.com/office/drawing/2014/main" id="{010F0B2E-3C71-46B0-897D-9D6D8A6B888B}"/>
              </a:ext>
            </a:extLst>
          </p:cNvPr>
          <p:cNvSpPr txBox="1">
            <a:spLocks noChangeArrowheads="1"/>
          </p:cNvSpPr>
          <p:nvPr/>
        </p:nvSpPr>
        <p:spPr bwMode="auto">
          <a:xfrm>
            <a:off x="5243503" y="2362691"/>
            <a:ext cx="944288" cy="354927"/>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Test tool with a sample of policies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2" name="Text Box 7">
            <a:extLst>
              <a:ext uri="{FF2B5EF4-FFF2-40B4-BE49-F238E27FC236}">
                <a16:creationId xmlns:a16="http://schemas.microsoft.com/office/drawing/2014/main" id="{9AAFD9B9-6EDD-4A1D-921B-06A832CEDD37}"/>
              </a:ext>
            </a:extLst>
          </p:cNvPr>
          <p:cNvSpPr txBox="1">
            <a:spLocks noChangeArrowheads="1"/>
          </p:cNvSpPr>
          <p:nvPr/>
        </p:nvSpPr>
        <p:spPr bwMode="auto">
          <a:xfrm>
            <a:off x="5597306" y="3125930"/>
            <a:ext cx="1012510" cy="398212"/>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350" b="1" dirty="0">
                <a:latin typeface="Arial" panose="020B0604020202020204" pitchFamily="34" charset="0"/>
                <a:ea typeface="Calibri" panose="020F0502020204030204" pitchFamily="34" charset="0"/>
                <a:cs typeface="Arial" panose="020B0604020202020204" pitchFamily="34" charset="0"/>
              </a:rPr>
              <a:t>October 2018</a:t>
            </a:r>
            <a:endParaRPr lang="en-US" altLang="en-US" sz="1350" dirty="0">
              <a:latin typeface="Arial" panose="020B0604020202020204" pitchFamily="34" charset="0"/>
              <a:cs typeface="Arial" panose="020B0604020202020204" pitchFamily="34" charset="0"/>
            </a:endParaRPr>
          </a:p>
        </p:txBody>
      </p:sp>
      <p:sp>
        <p:nvSpPr>
          <p:cNvPr id="13" name="Text Box 32">
            <a:extLst>
              <a:ext uri="{FF2B5EF4-FFF2-40B4-BE49-F238E27FC236}">
                <a16:creationId xmlns:a16="http://schemas.microsoft.com/office/drawing/2014/main" id="{0C578E16-709C-4D68-AD84-A150B3D5CDD7}"/>
              </a:ext>
            </a:extLst>
          </p:cNvPr>
          <p:cNvSpPr txBox="1">
            <a:spLocks noChangeArrowheads="1"/>
          </p:cNvSpPr>
          <p:nvPr/>
        </p:nvSpPr>
        <p:spPr bwMode="auto">
          <a:xfrm>
            <a:off x="4406714" y="2215420"/>
            <a:ext cx="861374" cy="594851"/>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Review by Tobacco 21 Research Team</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4" name="Text Box 36">
            <a:extLst>
              <a:ext uri="{FF2B5EF4-FFF2-40B4-BE49-F238E27FC236}">
                <a16:creationId xmlns:a16="http://schemas.microsoft.com/office/drawing/2014/main" id="{5768AC5A-2EFA-4103-9328-1C4784A848B9}"/>
              </a:ext>
            </a:extLst>
          </p:cNvPr>
          <p:cNvSpPr txBox="1">
            <a:spLocks noChangeArrowheads="1"/>
          </p:cNvSpPr>
          <p:nvPr/>
        </p:nvSpPr>
        <p:spPr bwMode="auto">
          <a:xfrm>
            <a:off x="3674264" y="2296191"/>
            <a:ext cx="750094" cy="350044"/>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Legal review by attorney</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6" name="Text Box 37">
            <a:extLst>
              <a:ext uri="{FF2B5EF4-FFF2-40B4-BE49-F238E27FC236}">
                <a16:creationId xmlns:a16="http://schemas.microsoft.com/office/drawing/2014/main" id="{4A610C7F-1551-4F11-9023-7FCD921C3A1C}"/>
              </a:ext>
            </a:extLst>
          </p:cNvPr>
          <p:cNvSpPr txBox="1">
            <a:spLocks noChangeArrowheads="1"/>
          </p:cNvSpPr>
          <p:nvPr/>
        </p:nvSpPr>
        <p:spPr bwMode="auto">
          <a:xfrm>
            <a:off x="2748273" y="2194245"/>
            <a:ext cx="901034" cy="539114"/>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Feedback from subject matter experts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B7AB000-1D69-4334-9ACD-384600B34D48}"/>
              </a:ext>
            </a:extLst>
          </p:cNvPr>
          <p:cNvSpPr/>
          <p:nvPr/>
        </p:nvSpPr>
        <p:spPr>
          <a:xfrm>
            <a:off x="636746" y="3022635"/>
            <a:ext cx="7672329" cy="549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0" name="Flowchart: Decision 19">
            <a:extLst>
              <a:ext uri="{FF2B5EF4-FFF2-40B4-BE49-F238E27FC236}">
                <a16:creationId xmlns:a16="http://schemas.microsoft.com/office/drawing/2014/main" id="{DC39DE6C-B1DB-4DBD-9ED7-06043643FB08}"/>
              </a:ext>
            </a:extLst>
          </p:cNvPr>
          <p:cNvSpPr/>
          <p:nvPr/>
        </p:nvSpPr>
        <p:spPr>
          <a:xfrm>
            <a:off x="658061" y="2883121"/>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17" name="Text Box 31">
            <a:extLst>
              <a:ext uri="{FF2B5EF4-FFF2-40B4-BE49-F238E27FC236}">
                <a16:creationId xmlns:a16="http://schemas.microsoft.com/office/drawing/2014/main" id="{88EB4051-52A0-4AC0-8136-3E9E1F39FF6A}"/>
              </a:ext>
            </a:extLst>
          </p:cNvPr>
          <p:cNvSpPr txBox="1">
            <a:spLocks noChangeArrowheads="1"/>
          </p:cNvSpPr>
          <p:nvPr/>
        </p:nvSpPr>
        <p:spPr bwMode="auto">
          <a:xfrm>
            <a:off x="314182" y="2371365"/>
            <a:ext cx="798252" cy="39093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Tobacco 21 Summit</a:t>
            </a:r>
            <a:endParaRPr lang="en-US" altLang="en-US" sz="1050" dirty="0">
              <a:latin typeface="Arial" panose="020B0604020202020204" pitchFamily="34" charset="0"/>
              <a:cs typeface="Arial" panose="020B0604020202020204" pitchFamily="34" charset="0"/>
            </a:endParaRPr>
          </a:p>
        </p:txBody>
      </p:sp>
      <p:sp>
        <p:nvSpPr>
          <p:cNvPr id="24" name="Flowchart: Decision 23">
            <a:extLst>
              <a:ext uri="{FF2B5EF4-FFF2-40B4-BE49-F238E27FC236}">
                <a16:creationId xmlns:a16="http://schemas.microsoft.com/office/drawing/2014/main" id="{6501A577-59A6-4FD4-9DD7-0859F565A87C}"/>
              </a:ext>
            </a:extLst>
          </p:cNvPr>
          <p:cNvSpPr/>
          <p:nvPr/>
        </p:nvSpPr>
        <p:spPr>
          <a:xfrm>
            <a:off x="1273853" y="2904416"/>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5" name="Flowchart: Decision 24">
            <a:extLst>
              <a:ext uri="{FF2B5EF4-FFF2-40B4-BE49-F238E27FC236}">
                <a16:creationId xmlns:a16="http://schemas.microsoft.com/office/drawing/2014/main" id="{C1C84AD4-35B9-49E9-A70B-98520974E9B3}"/>
              </a:ext>
            </a:extLst>
          </p:cNvPr>
          <p:cNvSpPr/>
          <p:nvPr/>
        </p:nvSpPr>
        <p:spPr>
          <a:xfrm>
            <a:off x="2146577" y="288799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6" name="Flowchart: Decision 25">
            <a:extLst>
              <a:ext uri="{FF2B5EF4-FFF2-40B4-BE49-F238E27FC236}">
                <a16:creationId xmlns:a16="http://schemas.microsoft.com/office/drawing/2014/main" id="{404D7544-7E14-45DF-A9EC-F5C5D588BE76}"/>
              </a:ext>
            </a:extLst>
          </p:cNvPr>
          <p:cNvSpPr/>
          <p:nvPr/>
        </p:nvSpPr>
        <p:spPr>
          <a:xfrm>
            <a:off x="2670929" y="289180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7" name="Flowchart: Decision 26">
            <a:extLst>
              <a:ext uri="{FF2B5EF4-FFF2-40B4-BE49-F238E27FC236}">
                <a16:creationId xmlns:a16="http://schemas.microsoft.com/office/drawing/2014/main" id="{4C842A61-D7CC-4942-A6F5-D2F31C94FD61}"/>
              </a:ext>
            </a:extLst>
          </p:cNvPr>
          <p:cNvSpPr/>
          <p:nvPr/>
        </p:nvSpPr>
        <p:spPr>
          <a:xfrm>
            <a:off x="3095853" y="2906338"/>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8" name="Flowchart: Decision 27">
            <a:extLst>
              <a:ext uri="{FF2B5EF4-FFF2-40B4-BE49-F238E27FC236}">
                <a16:creationId xmlns:a16="http://schemas.microsoft.com/office/drawing/2014/main" id="{2ABD559D-5DC1-4AC8-87C0-ECFBC7CD7854}"/>
              </a:ext>
            </a:extLst>
          </p:cNvPr>
          <p:cNvSpPr/>
          <p:nvPr/>
        </p:nvSpPr>
        <p:spPr>
          <a:xfrm>
            <a:off x="3577232" y="289942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9" name="Flowchart: Decision 28">
            <a:extLst>
              <a:ext uri="{FF2B5EF4-FFF2-40B4-BE49-F238E27FC236}">
                <a16:creationId xmlns:a16="http://schemas.microsoft.com/office/drawing/2014/main" id="{74D749D5-E2EC-4837-831F-303FCA14BF07}"/>
              </a:ext>
            </a:extLst>
          </p:cNvPr>
          <p:cNvSpPr/>
          <p:nvPr/>
        </p:nvSpPr>
        <p:spPr>
          <a:xfrm>
            <a:off x="3974425" y="2896570"/>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0" name="Flowchart: Decision 29">
            <a:extLst>
              <a:ext uri="{FF2B5EF4-FFF2-40B4-BE49-F238E27FC236}">
                <a16:creationId xmlns:a16="http://schemas.microsoft.com/office/drawing/2014/main" id="{65ECD1F5-6395-4B91-BE92-3E30BBB909F2}"/>
              </a:ext>
            </a:extLst>
          </p:cNvPr>
          <p:cNvSpPr/>
          <p:nvPr/>
        </p:nvSpPr>
        <p:spPr>
          <a:xfrm>
            <a:off x="4375427" y="2899903"/>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1" name="Flowchart: Decision 30">
            <a:extLst>
              <a:ext uri="{FF2B5EF4-FFF2-40B4-BE49-F238E27FC236}">
                <a16:creationId xmlns:a16="http://schemas.microsoft.com/office/drawing/2014/main" id="{F4E476B2-D2F3-47A6-AA1E-E5D4B5338D8F}"/>
              </a:ext>
            </a:extLst>
          </p:cNvPr>
          <p:cNvSpPr/>
          <p:nvPr/>
        </p:nvSpPr>
        <p:spPr>
          <a:xfrm>
            <a:off x="4738330" y="2898951"/>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2" name="Flowchart: Decision 31">
            <a:extLst>
              <a:ext uri="{FF2B5EF4-FFF2-40B4-BE49-F238E27FC236}">
                <a16:creationId xmlns:a16="http://schemas.microsoft.com/office/drawing/2014/main" id="{8C40339A-CD16-4DF5-8F85-38842716DE9F}"/>
              </a:ext>
            </a:extLst>
          </p:cNvPr>
          <p:cNvSpPr/>
          <p:nvPr/>
        </p:nvSpPr>
        <p:spPr>
          <a:xfrm>
            <a:off x="5192196" y="2896570"/>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3" name="Flowchart: Decision 32">
            <a:extLst>
              <a:ext uri="{FF2B5EF4-FFF2-40B4-BE49-F238E27FC236}">
                <a16:creationId xmlns:a16="http://schemas.microsoft.com/office/drawing/2014/main" id="{D13F03E0-420D-4822-9475-D86830417045}"/>
              </a:ext>
            </a:extLst>
          </p:cNvPr>
          <p:cNvSpPr/>
          <p:nvPr/>
        </p:nvSpPr>
        <p:spPr>
          <a:xfrm>
            <a:off x="5607010" y="2901808"/>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4" name="Flowchart: Decision 33">
            <a:extLst>
              <a:ext uri="{FF2B5EF4-FFF2-40B4-BE49-F238E27FC236}">
                <a16:creationId xmlns:a16="http://schemas.microsoft.com/office/drawing/2014/main" id="{1D712BFD-7CF7-40FF-8EE1-8F9BBB90E569}"/>
              </a:ext>
            </a:extLst>
          </p:cNvPr>
          <p:cNvSpPr/>
          <p:nvPr/>
        </p:nvSpPr>
        <p:spPr>
          <a:xfrm>
            <a:off x="6087599" y="290119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5" name="Flowchart: Decision 34">
            <a:extLst>
              <a:ext uri="{FF2B5EF4-FFF2-40B4-BE49-F238E27FC236}">
                <a16:creationId xmlns:a16="http://schemas.microsoft.com/office/drawing/2014/main" id="{ECE1F8FA-E358-4A6F-9C71-99A796172B41}"/>
              </a:ext>
            </a:extLst>
          </p:cNvPr>
          <p:cNvSpPr/>
          <p:nvPr/>
        </p:nvSpPr>
        <p:spPr>
          <a:xfrm>
            <a:off x="6547370" y="2892919"/>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6" name="Flowchart: Decision 35">
            <a:extLst>
              <a:ext uri="{FF2B5EF4-FFF2-40B4-BE49-F238E27FC236}">
                <a16:creationId xmlns:a16="http://schemas.microsoft.com/office/drawing/2014/main" id="{C84192E5-89F9-4098-8F6E-AE494B589CD1}"/>
              </a:ext>
            </a:extLst>
          </p:cNvPr>
          <p:cNvSpPr/>
          <p:nvPr/>
        </p:nvSpPr>
        <p:spPr>
          <a:xfrm>
            <a:off x="7055210" y="2883298"/>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6EA18123-AA36-409D-A145-EA638C4E6EBA}"/>
              </a:ext>
            </a:extLst>
          </p:cNvPr>
          <p:cNvCxnSpPr/>
          <p:nvPr/>
        </p:nvCxnSpPr>
        <p:spPr>
          <a:xfrm>
            <a:off x="2728079" y="2194244"/>
            <a:ext cx="0" cy="73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187C4E-494A-47EC-84F9-ED462D776D4D}"/>
              </a:ext>
            </a:extLst>
          </p:cNvPr>
          <p:cNvCxnSpPr/>
          <p:nvPr/>
        </p:nvCxnSpPr>
        <p:spPr>
          <a:xfrm>
            <a:off x="1328679" y="2359443"/>
            <a:ext cx="0" cy="548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51">
            <a:extLst>
              <a:ext uri="{FF2B5EF4-FFF2-40B4-BE49-F238E27FC236}">
                <a16:creationId xmlns:a16="http://schemas.microsoft.com/office/drawing/2014/main" id="{801259F5-653B-4A9B-9A0D-DFD924776FD0}"/>
              </a:ext>
            </a:extLst>
          </p:cNvPr>
          <p:cNvSpPr txBox="1">
            <a:spLocks noChangeArrowheads="1"/>
          </p:cNvSpPr>
          <p:nvPr/>
        </p:nvSpPr>
        <p:spPr bwMode="auto">
          <a:xfrm>
            <a:off x="1766751" y="1614864"/>
            <a:ext cx="1540975" cy="385545"/>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Preliminary Tobacco 21 policy assessment tool developed</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7E6D2636-F7EB-4D0F-B854-C371960FE41B}"/>
              </a:ext>
            </a:extLst>
          </p:cNvPr>
          <p:cNvCxnSpPr>
            <a:cxnSpLocks/>
          </p:cNvCxnSpPr>
          <p:nvPr/>
        </p:nvCxnSpPr>
        <p:spPr>
          <a:xfrm>
            <a:off x="3630134" y="2136676"/>
            <a:ext cx="0" cy="768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479728-67B8-4913-8E37-8C7DB351149B}"/>
              </a:ext>
            </a:extLst>
          </p:cNvPr>
          <p:cNvCxnSpPr>
            <a:cxnSpLocks/>
          </p:cNvCxnSpPr>
          <p:nvPr/>
        </p:nvCxnSpPr>
        <p:spPr>
          <a:xfrm>
            <a:off x="4434738" y="2095481"/>
            <a:ext cx="0" cy="859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48">
            <a:extLst>
              <a:ext uri="{FF2B5EF4-FFF2-40B4-BE49-F238E27FC236}">
                <a16:creationId xmlns:a16="http://schemas.microsoft.com/office/drawing/2014/main" id="{DACE8BEE-6201-49F7-8DE1-D34FF32C1718}"/>
              </a:ext>
            </a:extLst>
          </p:cNvPr>
          <p:cNvSpPr txBox="1">
            <a:spLocks noChangeArrowheads="1"/>
          </p:cNvSpPr>
          <p:nvPr/>
        </p:nvSpPr>
        <p:spPr bwMode="auto">
          <a:xfrm>
            <a:off x="3920784" y="1555949"/>
            <a:ext cx="1106720" cy="40286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Minor wording revisions and clarifications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22744B5B-C0D0-4141-82A4-DA8A2D694419}"/>
              </a:ext>
            </a:extLst>
          </p:cNvPr>
          <p:cNvCxnSpPr/>
          <p:nvPr/>
        </p:nvCxnSpPr>
        <p:spPr>
          <a:xfrm flipH="1">
            <a:off x="5249346" y="2198388"/>
            <a:ext cx="0" cy="7539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239B870-42C3-439F-88A8-A0892E4CC21F}"/>
              </a:ext>
            </a:extLst>
          </p:cNvPr>
          <p:cNvCxnSpPr/>
          <p:nvPr/>
        </p:nvCxnSpPr>
        <p:spPr>
          <a:xfrm flipH="1">
            <a:off x="6144749" y="2362691"/>
            <a:ext cx="0" cy="539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EB47025-A7E3-421A-B87C-685E060A0D9F}"/>
              </a:ext>
            </a:extLst>
          </p:cNvPr>
          <p:cNvCxnSpPr>
            <a:cxnSpLocks/>
          </p:cNvCxnSpPr>
          <p:nvPr/>
        </p:nvCxnSpPr>
        <p:spPr>
          <a:xfrm>
            <a:off x="7112360" y="2029512"/>
            <a:ext cx="0" cy="86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Box 54">
            <a:extLst>
              <a:ext uri="{FF2B5EF4-FFF2-40B4-BE49-F238E27FC236}">
                <a16:creationId xmlns:a16="http://schemas.microsoft.com/office/drawing/2014/main" id="{95AFC795-6712-47BD-AE0A-4C4692CC644F}"/>
              </a:ext>
            </a:extLst>
          </p:cNvPr>
          <p:cNvSpPr txBox="1">
            <a:spLocks noChangeArrowheads="1"/>
          </p:cNvSpPr>
          <p:nvPr/>
        </p:nvSpPr>
        <p:spPr bwMode="auto">
          <a:xfrm>
            <a:off x="6609815" y="1476751"/>
            <a:ext cx="1318334" cy="597694"/>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Finalized tool used to code state &amp; local policies</a:t>
            </a:r>
            <a:endParaRPr lang="en-US" altLang="en-US" sz="1050" dirty="0">
              <a:latin typeface="Arial" panose="020B0604020202020204" pitchFamily="34" charset="0"/>
              <a:cs typeface="Arial" panose="020B0604020202020204" pitchFamily="34" charset="0"/>
            </a:endParaRPr>
          </a:p>
        </p:txBody>
      </p:sp>
      <p:sp>
        <p:nvSpPr>
          <p:cNvPr id="59" name="Rectangle 56">
            <a:extLst>
              <a:ext uri="{FF2B5EF4-FFF2-40B4-BE49-F238E27FC236}">
                <a16:creationId xmlns:a16="http://schemas.microsoft.com/office/drawing/2014/main" id="{F51A5EED-0176-4511-80AF-9A52C15B5D3D}"/>
              </a:ext>
            </a:extLst>
          </p:cNvPr>
          <p:cNvSpPr>
            <a:spLocks noChangeArrowheads="1"/>
          </p:cNvSpPr>
          <p:nvPr/>
        </p:nvSpPr>
        <p:spPr bwMode="auto">
          <a:xfrm>
            <a:off x="940060" y="10170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0" name="Rectangle 62">
            <a:extLst>
              <a:ext uri="{FF2B5EF4-FFF2-40B4-BE49-F238E27FC236}">
                <a16:creationId xmlns:a16="http://schemas.microsoft.com/office/drawing/2014/main" id="{A16EFF56-657B-4BB8-A1EE-5BB28AEF8245}"/>
              </a:ext>
            </a:extLst>
          </p:cNvPr>
          <p:cNvSpPr>
            <a:spLocks noChangeArrowheads="1"/>
          </p:cNvSpPr>
          <p:nvPr/>
        </p:nvSpPr>
        <p:spPr bwMode="auto">
          <a:xfrm>
            <a:off x="940060" y="13599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1" name="Rectangle 66">
            <a:extLst>
              <a:ext uri="{FF2B5EF4-FFF2-40B4-BE49-F238E27FC236}">
                <a16:creationId xmlns:a16="http://schemas.microsoft.com/office/drawing/2014/main" id="{54B4F202-4C24-4164-97D2-AAF3E4B3883C}"/>
              </a:ext>
            </a:extLst>
          </p:cNvPr>
          <p:cNvSpPr>
            <a:spLocks noChangeArrowheads="1"/>
          </p:cNvSpPr>
          <p:nvPr/>
        </p:nvSpPr>
        <p:spPr bwMode="auto">
          <a:xfrm>
            <a:off x="940060" y="17028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2" name="Rectangle 67">
            <a:extLst>
              <a:ext uri="{FF2B5EF4-FFF2-40B4-BE49-F238E27FC236}">
                <a16:creationId xmlns:a16="http://schemas.microsoft.com/office/drawing/2014/main" id="{93080DCE-9CB8-4526-921A-34BEB18E409B}"/>
              </a:ext>
            </a:extLst>
          </p:cNvPr>
          <p:cNvSpPr>
            <a:spLocks noChangeArrowheads="1"/>
          </p:cNvSpPr>
          <p:nvPr/>
        </p:nvSpPr>
        <p:spPr bwMode="auto">
          <a:xfrm>
            <a:off x="940060" y="1631963"/>
            <a:ext cx="1385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br>
              <a:rPr lang="en-US" altLang="en-US" sz="1050" dirty="0">
                <a:latin typeface="Arial" panose="020B0604020202020204" pitchFamily="34" charset="0"/>
                <a:cs typeface="Arial" panose="020B0604020202020204" pitchFamily="34" charset="0"/>
              </a:rPr>
            </a:b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3" name="Rectangle 76">
            <a:extLst>
              <a:ext uri="{FF2B5EF4-FFF2-40B4-BE49-F238E27FC236}">
                <a16:creationId xmlns:a16="http://schemas.microsoft.com/office/drawing/2014/main" id="{5F20A578-F404-414F-9B4F-21120AC52E01}"/>
              </a:ext>
            </a:extLst>
          </p:cNvPr>
          <p:cNvSpPr>
            <a:spLocks noChangeArrowheads="1"/>
          </p:cNvSpPr>
          <p:nvPr/>
        </p:nvSpPr>
        <p:spPr bwMode="auto">
          <a:xfrm>
            <a:off x="940060" y="1631963"/>
            <a:ext cx="1385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br>
              <a:rPr lang="en-US" altLang="en-US" sz="1050" dirty="0">
                <a:latin typeface="Arial" panose="020B0604020202020204" pitchFamily="34" charset="0"/>
                <a:cs typeface="Arial" panose="020B0604020202020204" pitchFamily="34" charset="0"/>
              </a:rPr>
            </a:b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4" name="Rectangle 78">
            <a:extLst>
              <a:ext uri="{FF2B5EF4-FFF2-40B4-BE49-F238E27FC236}">
                <a16:creationId xmlns:a16="http://schemas.microsoft.com/office/drawing/2014/main" id="{F98BBB4F-D998-42EB-A093-317F8A0F1A93}"/>
              </a:ext>
            </a:extLst>
          </p:cNvPr>
          <p:cNvSpPr>
            <a:spLocks noChangeArrowheads="1"/>
          </p:cNvSpPr>
          <p:nvPr/>
        </p:nvSpPr>
        <p:spPr bwMode="auto">
          <a:xfrm>
            <a:off x="940060" y="1793548"/>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5" name="Text Box 52">
            <a:extLst>
              <a:ext uri="{FF2B5EF4-FFF2-40B4-BE49-F238E27FC236}">
                <a16:creationId xmlns:a16="http://schemas.microsoft.com/office/drawing/2014/main" id="{69BD5556-7EE2-4E59-8FE9-C6F4AEA6329D}"/>
              </a:ext>
            </a:extLst>
          </p:cNvPr>
          <p:cNvSpPr txBox="1">
            <a:spLocks noChangeArrowheads="1"/>
          </p:cNvSpPr>
          <p:nvPr/>
        </p:nvSpPr>
        <p:spPr bwMode="auto">
          <a:xfrm>
            <a:off x="3231114" y="1384760"/>
            <a:ext cx="807244" cy="4572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Tool revision based on feedback</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4B9C83C-8B6E-4B06-9DB5-9E82B2BD4C8A}"/>
              </a:ext>
            </a:extLst>
          </p:cNvPr>
          <p:cNvSpPr txBox="1"/>
          <p:nvPr/>
        </p:nvSpPr>
        <p:spPr>
          <a:xfrm>
            <a:off x="654309" y="4632961"/>
            <a:ext cx="8129206" cy="392415"/>
          </a:xfrm>
          <a:prstGeom prst="rect">
            <a:avLst/>
          </a:prstGeom>
          <a:noFill/>
          <a:ln w="47625" cmpd="sng">
            <a:noFill/>
          </a:ln>
        </p:spPr>
        <p:txBody>
          <a:bodyPr wrap="square" rtlCol="0">
            <a:spAutoFit/>
          </a:bodyPr>
          <a:lstStyle/>
          <a:p>
            <a:pPr algn="l"/>
            <a:r>
              <a:rPr lang="en-US" sz="975" dirty="0">
                <a:latin typeface="Arial" panose="020B0604020202020204" pitchFamily="34" charset="0"/>
                <a:cs typeface="Arial" panose="020B0604020202020204" pitchFamily="34" charset="0"/>
              </a:rPr>
              <a:t>Dobbs, P. D. , Chadwick, G., Ungar, K. W., Dunlap, C. M., White, K. A., Kelly, M. C. T., Cheney, M. K. (In press). Development of a tobacco 21</a:t>
            </a:r>
          </a:p>
          <a:p>
            <a:pPr algn="l"/>
            <a:r>
              <a:rPr lang="en-US" sz="975" dirty="0">
                <a:latin typeface="Arial" panose="020B0604020202020204" pitchFamily="34" charset="0"/>
                <a:cs typeface="Arial" panose="020B0604020202020204" pitchFamily="34" charset="0"/>
              </a:rPr>
              <a:t>	policy assessment tool and state-level analysis in the USA, 2015-2019. </a:t>
            </a:r>
            <a:r>
              <a:rPr lang="en-US" sz="975" i="1" dirty="0">
                <a:latin typeface="Arial" panose="020B0604020202020204" pitchFamily="34" charset="0"/>
                <a:cs typeface="Arial" panose="020B0604020202020204" pitchFamily="34" charset="0"/>
              </a:rPr>
              <a:t>Tobacco Control</a:t>
            </a:r>
            <a:r>
              <a:rPr lang="en-US" sz="975" dirty="0">
                <a:latin typeface="Arial" panose="020B0604020202020204" pitchFamily="34" charset="0"/>
                <a:cs typeface="Arial" panose="020B0604020202020204" pitchFamily="34" charset="0"/>
              </a:rPr>
              <a:t>, 1-9. </a:t>
            </a:r>
          </a:p>
        </p:txBody>
      </p:sp>
      <p:sp>
        <p:nvSpPr>
          <p:cNvPr id="3" name="Title 2">
            <a:extLst>
              <a:ext uri="{FF2B5EF4-FFF2-40B4-BE49-F238E27FC236}">
                <a16:creationId xmlns:a16="http://schemas.microsoft.com/office/drawing/2014/main" id="{6A5B7F9C-93CE-3A5C-7CCC-6C6076BCDA22}"/>
              </a:ext>
            </a:extLst>
          </p:cNvPr>
          <p:cNvSpPr>
            <a:spLocks noGrp="1"/>
          </p:cNvSpPr>
          <p:nvPr>
            <p:ph type="title"/>
          </p:nvPr>
        </p:nvSpPr>
        <p:spPr/>
        <p:txBody>
          <a:bodyPr>
            <a:noAutofit/>
          </a:bodyPr>
          <a:lstStyle/>
          <a:p>
            <a:r>
              <a:rPr lang="en-US" sz="3200" b="1" dirty="0">
                <a:latin typeface="Garamond" panose="02020404030301010803" pitchFamily="18" charset="0"/>
                <a:cs typeface="Arial" panose="020B0604020202020204" pitchFamily="34" charset="0"/>
              </a:rPr>
              <a:t>Tobacco 21 Assessment Tool Development</a:t>
            </a:r>
            <a:endParaRPr lang="en-US" sz="3200" dirty="0"/>
          </a:p>
        </p:txBody>
      </p:sp>
    </p:spTree>
    <p:extLst>
      <p:ext uri="{BB962C8B-B14F-4D97-AF65-F5344CB8AC3E}">
        <p14:creationId xmlns:p14="http://schemas.microsoft.com/office/powerpoint/2010/main" val="336824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Box 6">
            <a:extLst>
              <a:ext uri="{FF2B5EF4-FFF2-40B4-BE49-F238E27FC236}">
                <a16:creationId xmlns:a16="http://schemas.microsoft.com/office/drawing/2014/main" id="{E8A9BB98-BF4F-41CC-A860-FB75A0C7675F}"/>
              </a:ext>
            </a:extLst>
          </p:cNvPr>
          <p:cNvSpPr txBox="1">
            <a:spLocks noChangeArrowheads="1"/>
          </p:cNvSpPr>
          <p:nvPr/>
        </p:nvSpPr>
        <p:spPr bwMode="auto">
          <a:xfrm>
            <a:off x="7517703" y="3118706"/>
            <a:ext cx="808935" cy="376089"/>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350" b="1" dirty="0">
                <a:latin typeface="Arial" panose="020B0604020202020204" pitchFamily="34" charset="0"/>
                <a:ea typeface="Calibri" panose="020F0502020204030204" pitchFamily="34" charset="0"/>
                <a:cs typeface="Arial" panose="020B0604020202020204" pitchFamily="34" charset="0"/>
              </a:rPr>
              <a:t>April 2020</a:t>
            </a:r>
            <a:endParaRPr lang="en-US" altLang="en-US" sz="1350" dirty="0">
              <a:latin typeface="Arial" panose="020B0604020202020204" pitchFamily="34" charset="0"/>
              <a:cs typeface="Arial" panose="020B0604020202020204" pitchFamily="34" charset="0"/>
            </a:endParaRPr>
          </a:p>
        </p:txBody>
      </p:sp>
      <p:sp>
        <p:nvSpPr>
          <p:cNvPr id="9" name="Text Box 49">
            <a:extLst>
              <a:ext uri="{FF2B5EF4-FFF2-40B4-BE49-F238E27FC236}">
                <a16:creationId xmlns:a16="http://schemas.microsoft.com/office/drawing/2014/main" id="{4266A2B5-B10A-415D-937A-3619585667D6}"/>
              </a:ext>
            </a:extLst>
          </p:cNvPr>
          <p:cNvSpPr txBox="1">
            <a:spLocks noChangeArrowheads="1"/>
          </p:cNvSpPr>
          <p:nvPr/>
        </p:nvSpPr>
        <p:spPr bwMode="auto">
          <a:xfrm>
            <a:off x="5715647" y="1352980"/>
            <a:ext cx="1023039" cy="580199"/>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Minor revisions for question wording and response categories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50" name="Text Box 34">
            <a:extLst>
              <a:ext uri="{FF2B5EF4-FFF2-40B4-BE49-F238E27FC236}">
                <a16:creationId xmlns:a16="http://schemas.microsoft.com/office/drawing/2014/main" id="{2E30BCC1-0969-4786-AB51-6060FB2FC82E}"/>
              </a:ext>
            </a:extLst>
          </p:cNvPr>
          <p:cNvSpPr txBox="1">
            <a:spLocks noChangeArrowheads="1"/>
          </p:cNvSpPr>
          <p:nvPr/>
        </p:nvSpPr>
        <p:spPr bwMode="auto">
          <a:xfrm>
            <a:off x="6127017" y="2481633"/>
            <a:ext cx="1012603" cy="317332"/>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Final review and approval</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43" name="Text Box 53">
            <a:extLst>
              <a:ext uri="{FF2B5EF4-FFF2-40B4-BE49-F238E27FC236}">
                <a16:creationId xmlns:a16="http://schemas.microsoft.com/office/drawing/2014/main" id="{2ADEC48F-1A4A-477E-9FBD-AB50405F47D5}"/>
              </a:ext>
            </a:extLst>
          </p:cNvPr>
          <p:cNvSpPr txBox="1">
            <a:spLocks noChangeArrowheads="1"/>
          </p:cNvSpPr>
          <p:nvPr/>
        </p:nvSpPr>
        <p:spPr bwMode="auto">
          <a:xfrm>
            <a:off x="4909930" y="1391996"/>
            <a:ext cx="944285" cy="63751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Minor Revision for item order and wording</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70" name="Text Box 2">
            <a:extLst>
              <a:ext uri="{FF2B5EF4-FFF2-40B4-BE49-F238E27FC236}">
                <a16:creationId xmlns:a16="http://schemas.microsoft.com/office/drawing/2014/main" id="{AA7CAFF1-0614-4286-9560-96E8C7997549}"/>
              </a:ext>
            </a:extLst>
          </p:cNvPr>
          <p:cNvSpPr txBox="1">
            <a:spLocks noChangeArrowheads="1"/>
          </p:cNvSpPr>
          <p:nvPr/>
        </p:nvSpPr>
        <p:spPr bwMode="auto">
          <a:xfrm>
            <a:off x="1816835" y="3120746"/>
            <a:ext cx="648872" cy="327664"/>
          </a:xfrm>
          <a:prstGeom prst="rect">
            <a:avLst/>
          </a:prstGeom>
          <a:solidFill>
            <a:srgbClr val="FFFFFF"/>
          </a:solidFill>
          <a:ln w="9525">
            <a:solidFill>
              <a:schemeClr val="bg1"/>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1350" b="1" dirty="0">
                <a:latin typeface="Arial" panose="020B0604020202020204" pitchFamily="34" charset="0"/>
                <a:ea typeface="Calibri" panose="020F0502020204030204" pitchFamily="34" charset="0"/>
                <a:cs typeface="Arial" panose="020B0604020202020204" pitchFamily="34" charset="0"/>
              </a:rPr>
              <a:t>June 2018</a:t>
            </a:r>
            <a:endParaRPr lang="en-US" sz="1350" dirty="0">
              <a:latin typeface="Arial" panose="020B0604020202020204" pitchFamily="34" charset="0"/>
              <a:ea typeface="Calibri" panose="020F0502020204030204" pitchFamily="34" charset="0"/>
              <a:cs typeface="Arial" panose="020B0604020202020204" pitchFamily="34" charset="0"/>
            </a:endParaRPr>
          </a:p>
        </p:txBody>
      </p:sp>
      <p:sp>
        <p:nvSpPr>
          <p:cNvPr id="69" name="Text Box 2">
            <a:extLst>
              <a:ext uri="{FF2B5EF4-FFF2-40B4-BE49-F238E27FC236}">
                <a16:creationId xmlns:a16="http://schemas.microsoft.com/office/drawing/2014/main" id="{862798D2-4570-41A7-B95E-0D4B2D632A0F}"/>
              </a:ext>
            </a:extLst>
          </p:cNvPr>
          <p:cNvSpPr txBox="1">
            <a:spLocks noChangeArrowheads="1"/>
          </p:cNvSpPr>
          <p:nvPr/>
        </p:nvSpPr>
        <p:spPr bwMode="auto">
          <a:xfrm>
            <a:off x="654310" y="3125296"/>
            <a:ext cx="872726" cy="442457"/>
          </a:xfrm>
          <a:prstGeom prst="rect">
            <a:avLst/>
          </a:prstGeom>
          <a:solidFill>
            <a:srgbClr val="FFFFFF"/>
          </a:solidFill>
          <a:ln w="9525">
            <a:solidFill>
              <a:schemeClr val="bg1"/>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1350" b="1" dirty="0">
                <a:latin typeface="Arial" panose="020B0604020202020204" pitchFamily="34" charset="0"/>
                <a:ea typeface="Calibri" panose="020F0502020204030204" pitchFamily="34" charset="0"/>
                <a:cs typeface="Arial" panose="020B0604020202020204" pitchFamily="34" charset="0"/>
              </a:rPr>
              <a:t>October 2017</a:t>
            </a:r>
            <a:endParaRPr lang="en-US" sz="1350" dirty="0">
              <a:latin typeface="Arial" panose="020B0604020202020204" pitchFamily="34" charset="0"/>
              <a:ea typeface="Calibri" panose="020F0502020204030204" pitchFamily="34" charset="0"/>
              <a:cs typeface="Arial" panose="020B0604020202020204" pitchFamily="34" charset="0"/>
            </a:endParaRPr>
          </a:p>
        </p:txBody>
      </p:sp>
      <p:sp>
        <p:nvSpPr>
          <p:cNvPr id="3" name="Text Box 55">
            <a:extLst>
              <a:ext uri="{FF2B5EF4-FFF2-40B4-BE49-F238E27FC236}">
                <a16:creationId xmlns:a16="http://schemas.microsoft.com/office/drawing/2014/main" id="{D71DD06A-D058-4E4D-AA72-D4D201DF3DA3}"/>
              </a:ext>
            </a:extLst>
          </p:cNvPr>
          <p:cNvSpPr txBox="1">
            <a:spLocks noChangeArrowheads="1"/>
          </p:cNvSpPr>
          <p:nvPr/>
        </p:nvSpPr>
        <p:spPr bwMode="auto">
          <a:xfrm>
            <a:off x="7299015" y="2031903"/>
            <a:ext cx="1318334" cy="549943"/>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cs typeface="Arial" panose="020B0604020202020204" pitchFamily="34" charset="0"/>
              </a:rPr>
              <a:t>Overall, 18 states and 477 local policies coded</a:t>
            </a: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4" name="Text Box 38">
            <a:extLst>
              <a:ext uri="{FF2B5EF4-FFF2-40B4-BE49-F238E27FC236}">
                <a16:creationId xmlns:a16="http://schemas.microsoft.com/office/drawing/2014/main" id="{BD41C5AE-260A-478F-8365-6192ACE54035}"/>
              </a:ext>
            </a:extLst>
          </p:cNvPr>
          <p:cNvSpPr txBox="1">
            <a:spLocks noChangeArrowheads="1"/>
          </p:cNvSpPr>
          <p:nvPr/>
        </p:nvSpPr>
        <p:spPr bwMode="auto">
          <a:xfrm>
            <a:off x="1527036" y="2498951"/>
            <a:ext cx="1201043" cy="3429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Review of current passed policies</a:t>
            </a:r>
            <a:endParaRPr lang="en-US" altLang="en-US" sz="1050" dirty="0">
              <a:latin typeface="Arial" panose="020B0604020202020204" pitchFamily="34" charset="0"/>
              <a:cs typeface="Arial" panose="020B0604020202020204" pitchFamily="34" charset="0"/>
            </a:endParaRPr>
          </a:p>
        </p:txBody>
      </p:sp>
      <p:sp>
        <p:nvSpPr>
          <p:cNvPr id="5" name="Text Box 47">
            <a:extLst>
              <a:ext uri="{FF2B5EF4-FFF2-40B4-BE49-F238E27FC236}">
                <a16:creationId xmlns:a16="http://schemas.microsoft.com/office/drawing/2014/main" id="{1C6CD8E8-4AAE-4161-BC64-B0B443F59CE2}"/>
              </a:ext>
            </a:extLst>
          </p:cNvPr>
          <p:cNvSpPr txBox="1">
            <a:spLocks noChangeArrowheads="1"/>
          </p:cNvSpPr>
          <p:nvPr/>
        </p:nvSpPr>
        <p:spPr bwMode="auto">
          <a:xfrm>
            <a:off x="848382" y="1965058"/>
            <a:ext cx="1028700" cy="392415"/>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Literature Review</a:t>
            </a:r>
            <a:endParaRPr lang="en-US" altLang="en-US" sz="1050" dirty="0">
              <a:latin typeface="Arial" panose="020B0604020202020204" pitchFamily="34" charset="0"/>
              <a:cs typeface="Arial" panose="020B0604020202020204" pitchFamily="34" charset="0"/>
            </a:endParaRPr>
          </a:p>
        </p:txBody>
      </p:sp>
      <p:sp>
        <p:nvSpPr>
          <p:cNvPr id="8" name="Text Box 5">
            <a:extLst>
              <a:ext uri="{FF2B5EF4-FFF2-40B4-BE49-F238E27FC236}">
                <a16:creationId xmlns:a16="http://schemas.microsoft.com/office/drawing/2014/main" id="{E95E3397-FC46-401F-B10A-D240BF6B9D8D}"/>
              </a:ext>
            </a:extLst>
          </p:cNvPr>
          <p:cNvSpPr txBox="1">
            <a:spLocks noChangeArrowheads="1"/>
          </p:cNvSpPr>
          <p:nvPr/>
        </p:nvSpPr>
        <p:spPr bwMode="auto">
          <a:xfrm>
            <a:off x="6579032" y="3122924"/>
            <a:ext cx="995132" cy="450782"/>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350" b="1" dirty="0">
                <a:latin typeface="Arial" panose="020B0604020202020204" pitchFamily="34" charset="0"/>
                <a:ea typeface="Calibri" panose="020F0502020204030204" pitchFamily="34" charset="0"/>
                <a:cs typeface="Arial" panose="020B0604020202020204" pitchFamily="34" charset="0"/>
              </a:rPr>
              <a:t>November 2018</a:t>
            </a:r>
            <a:endParaRPr lang="en-US" altLang="en-US" sz="1350" dirty="0">
              <a:latin typeface="Arial" panose="020B0604020202020204" pitchFamily="34" charset="0"/>
              <a:cs typeface="Arial" panose="020B0604020202020204" pitchFamily="34" charset="0"/>
            </a:endParaRPr>
          </a:p>
        </p:txBody>
      </p:sp>
      <p:sp>
        <p:nvSpPr>
          <p:cNvPr id="10" name="Text Box 33">
            <a:extLst>
              <a:ext uri="{FF2B5EF4-FFF2-40B4-BE49-F238E27FC236}">
                <a16:creationId xmlns:a16="http://schemas.microsoft.com/office/drawing/2014/main" id="{010F0B2E-3C71-46B0-897D-9D6D8A6B888B}"/>
              </a:ext>
            </a:extLst>
          </p:cNvPr>
          <p:cNvSpPr txBox="1">
            <a:spLocks noChangeArrowheads="1"/>
          </p:cNvSpPr>
          <p:nvPr/>
        </p:nvSpPr>
        <p:spPr bwMode="auto">
          <a:xfrm>
            <a:off x="5243503" y="2362691"/>
            <a:ext cx="944288" cy="354927"/>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Test tool with a sample of policies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2" name="Text Box 7">
            <a:extLst>
              <a:ext uri="{FF2B5EF4-FFF2-40B4-BE49-F238E27FC236}">
                <a16:creationId xmlns:a16="http://schemas.microsoft.com/office/drawing/2014/main" id="{9AAFD9B9-6EDD-4A1D-921B-06A832CEDD37}"/>
              </a:ext>
            </a:extLst>
          </p:cNvPr>
          <p:cNvSpPr txBox="1">
            <a:spLocks noChangeArrowheads="1"/>
          </p:cNvSpPr>
          <p:nvPr/>
        </p:nvSpPr>
        <p:spPr bwMode="auto">
          <a:xfrm>
            <a:off x="5597306" y="3125930"/>
            <a:ext cx="1012510" cy="398212"/>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350" b="1" dirty="0">
                <a:latin typeface="Arial" panose="020B0604020202020204" pitchFamily="34" charset="0"/>
                <a:ea typeface="Calibri" panose="020F0502020204030204" pitchFamily="34" charset="0"/>
                <a:cs typeface="Arial" panose="020B0604020202020204" pitchFamily="34" charset="0"/>
              </a:rPr>
              <a:t>October 2018</a:t>
            </a:r>
            <a:endParaRPr lang="en-US" altLang="en-US" sz="1350" dirty="0">
              <a:latin typeface="Arial" panose="020B0604020202020204" pitchFamily="34" charset="0"/>
              <a:cs typeface="Arial" panose="020B0604020202020204" pitchFamily="34" charset="0"/>
            </a:endParaRPr>
          </a:p>
        </p:txBody>
      </p:sp>
      <p:sp>
        <p:nvSpPr>
          <p:cNvPr id="13" name="Text Box 32">
            <a:extLst>
              <a:ext uri="{FF2B5EF4-FFF2-40B4-BE49-F238E27FC236}">
                <a16:creationId xmlns:a16="http://schemas.microsoft.com/office/drawing/2014/main" id="{0C578E16-709C-4D68-AD84-A150B3D5CDD7}"/>
              </a:ext>
            </a:extLst>
          </p:cNvPr>
          <p:cNvSpPr txBox="1">
            <a:spLocks noChangeArrowheads="1"/>
          </p:cNvSpPr>
          <p:nvPr/>
        </p:nvSpPr>
        <p:spPr bwMode="auto">
          <a:xfrm>
            <a:off x="4406714" y="2215420"/>
            <a:ext cx="861374" cy="594851"/>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Review by Tobacco 21 Research Team</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4" name="Text Box 36">
            <a:extLst>
              <a:ext uri="{FF2B5EF4-FFF2-40B4-BE49-F238E27FC236}">
                <a16:creationId xmlns:a16="http://schemas.microsoft.com/office/drawing/2014/main" id="{5768AC5A-2EFA-4103-9328-1C4784A848B9}"/>
              </a:ext>
            </a:extLst>
          </p:cNvPr>
          <p:cNvSpPr txBox="1">
            <a:spLocks noChangeArrowheads="1"/>
          </p:cNvSpPr>
          <p:nvPr/>
        </p:nvSpPr>
        <p:spPr bwMode="auto">
          <a:xfrm>
            <a:off x="3674264" y="2296191"/>
            <a:ext cx="750094" cy="350044"/>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Legal review by attorney</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6" name="Text Box 37">
            <a:extLst>
              <a:ext uri="{FF2B5EF4-FFF2-40B4-BE49-F238E27FC236}">
                <a16:creationId xmlns:a16="http://schemas.microsoft.com/office/drawing/2014/main" id="{4A610C7F-1551-4F11-9023-7FCD921C3A1C}"/>
              </a:ext>
            </a:extLst>
          </p:cNvPr>
          <p:cNvSpPr txBox="1">
            <a:spLocks noChangeArrowheads="1"/>
          </p:cNvSpPr>
          <p:nvPr/>
        </p:nvSpPr>
        <p:spPr bwMode="auto">
          <a:xfrm>
            <a:off x="2748273" y="2194245"/>
            <a:ext cx="901034" cy="539114"/>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Feedback from subject matter experts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B7AB000-1D69-4334-9ACD-384600B34D48}"/>
              </a:ext>
            </a:extLst>
          </p:cNvPr>
          <p:cNvSpPr/>
          <p:nvPr/>
        </p:nvSpPr>
        <p:spPr>
          <a:xfrm>
            <a:off x="636746" y="3022635"/>
            <a:ext cx="7672329" cy="549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0" name="Flowchart: Decision 19">
            <a:extLst>
              <a:ext uri="{FF2B5EF4-FFF2-40B4-BE49-F238E27FC236}">
                <a16:creationId xmlns:a16="http://schemas.microsoft.com/office/drawing/2014/main" id="{DC39DE6C-B1DB-4DBD-9ED7-06043643FB08}"/>
              </a:ext>
            </a:extLst>
          </p:cNvPr>
          <p:cNvSpPr/>
          <p:nvPr/>
        </p:nvSpPr>
        <p:spPr>
          <a:xfrm>
            <a:off x="658061" y="2883121"/>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17" name="Text Box 31">
            <a:extLst>
              <a:ext uri="{FF2B5EF4-FFF2-40B4-BE49-F238E27FC236}">
                <a16:creationId xmlns:a16="http://schemas.microsoft.com/office/drawing/2014/main" id="{88EB4051-52A0-4AC0-8136-3E9E1F39FF6A}"/>
              </a:ext>
            </a:extLst>
          </p:cNvPr>
          <p:cNvSpPr txBox="1">
            <a:spLocks noChangeArrowheads="1"/>
          </p:cNvSpPr>
          <p:nvPr/>
        </p:nvSpPr>
        <p:spPr bwMode="auto">
          <a:xfrm>
            <a:off x="314182" y="2371365"/>
            <a:ext cx="798252" cy="39093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Tobacco 21 Summit</a:t>
            </a:r>
            <a:endParaRPr lang="en-US" altLang="en-US" sz="1050" dirty="0">
              <a:latin typeface="Arial" panose="020B0604020202020204" pitchFamily="34" charset="0"/>
              <a:cs typeface="Arial" panose="020B0604020202020204" pitchFamily="34" charset="0"/>
            </a:endParaRPr>
          </a:p>
        </p:txBody>
      </p:sp>
      <p:sp>
        <p:nvSpPr>
          <p:cNvPr id="24" name="Flowchart: Decision 23">
            <a:extLst>
              <a:ext uri="{FF2B5EF4-FFF2-40B4-BE49-F238E27FC236}">
                <a16:creationId xmlns:a16="http://schemas.microsoft.com/office/drawing/2014/main" id="{6501A577-59A6-4FD4-9DD7-0859F565A87C}"/>
              </a:ext>
            </a:extLst>
          </p:cNvPr>
          <p:cNvSpPr/>
          <p:nvPr/>
        </p:nvSpPr>
        <p:spPr>
          <a:xfrm>
            <a:off x="1273853" y="2904416"/>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5" name="Flowchart: Decision 24">
            <a:extLst>
              <a:ext uri="{FF2B5EF4-FFF2-40B4-BE49-F238E27FC236}">
                <a16:creationId xmlns:a16="http://schemas.microsoft.com/office/drawing/2014/main" id="{C1C84AD4-35B9-49E9-A70B-98520974E9B3}"/>
              </a:ext>
            </a:extLst>
          </p:cNvPr>
          <p:cNvSpPr/>
          <p:nvPr/>
        </p:nvSpPr>
        <p:spPr>
          <a:xfrm>
            <a:off x="2146577" y="288799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6" name="Flowchart: Decision 25">
            <a:extLst>
              <a:ext uri="{FF2B5EF4-FFF2-40B4-BE49-F238E27FC236}">
                <a16:creationId xmlns:a16="http://schemas.microsoft.com/office/drawing/2014/main" id="{404D7544-7E14-45DF-A9EC-F5C5D588BE76}"/>
              </a:ext>
            </a:extLst>
          </p:cNvPr>
          <p:cNvSpPr/>
          <p:nvPr/>
        </p:nvSpPr>
        <p:spPr>
          <a:xfrm>
            <a:off x="2670929" y="289180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7" name="Flowchart: Decision 26">
            <a:extLst>
              <a:ext uri="{FF2B5EF4-FFF2-40B4-BE49-F238E27FC236}">
                <a16:creationId xmlns:a16="http://schemas.microsoft.com/office/drawing/2014/main" id="{4C842A61-D7CC-4942-A6F5-D2F31C94FD61}"/>
              </a:ext>
            </a:extLst>
          </p:cNvPr>
          <p:cNvSpPr/>
          <p:nvPr/>
        </p:nvSpPr>
        <p:spPr>
          <a:xfrm>
            <a:off x="3095853" y="2906338"/>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8" name="Flowchart: Decision 27">
            <a:extLst>
              <a:ext uri="{FF2B5EF4-FFF2-40B4-BE49-F238E27FC236}">
                <a16:creationId xmlns:a16="http://schemas.microsoft.com/office/drawing/2014/main" id="{2ABD559D-5DC1-4AC8-87C0-ECFBC7CD7854}"/>
              </a:ext>
            </a:extLst>
          </p:cNvPr>
          <p:cNvSpPr/>
          <p:nvPr/>
        </p:nvSpPr>
        <p:spPr>
          <a:xfrm>
            <a:off x="3577232" y="289942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29" name="Flowchart: Decision 28">
            <a:extLst>
              <a:ext uri="{FF2B5EF4-FFF2-40B4-BE49-F238E27FC236}">
                <a16:creationId xmlns:a16="http://schemas.microsoft.com/office/drawing/2014/main" id="{74D749D5-E2EC-4837-831F-303FCA14BF07}"/>
              </a:ext>
            </a:extLst>
          </p:cNvPr>
          <p:cNvSpPr/>
          <p:nvPr/>
        </p:nvSpPr>
        <p:spPr>
          <a:xfrm>
            <a:off x="3974425" y="2896570"/>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0" name="Flowchart: Decision 29">
            <a:extLst>
              <a:ext uri="{FF2B5EF4-FFF2-40B4-BE49-F238E27FC236}">
                <a16:creationId xmlns:a16="http://schemas.microsoft.com/office/drawing/2014/main" id="{65ECD1F5-6395-4B91-BE92-3E30BBB909F2}"/>
              </a:ext>
            </a:extLst>
          </p:cNvPr>
          <p:cNvSpPr/>
          <p:nvPr/>
        </p:nvSpPr>
        <p:spPr>
          <a:xfrm>
            <a:off x="4375427" y="2899903"/>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1" name="Flowchart: Decision 30">
            <a:extLst>
              <a:ext uri="{FF2B5EF4-FFF2-40B4-BE49-F238E27FC236}">
                <a16:creationId xmlns:a16="http://schemas.microsoft.com/office/drawing/2014/main" id="{F4E476B2-D2F3-47A6-AA1E-E5D4B5338D8F}"/>
              </a:ext>
            </a:extLst>
          </p:cNvPr>
          <p:cNvSpPr/>
          <p:nvPr/>
        </p:nvSpPr>
        <p:spPr>
          <a:xfrm>
            <a:off x="4738330" y="2898951"/>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2" name="Flowchart: Decision 31">
            <a:extLst>
              <a:ext uri="{FF2B5EF4-FFF2-40B4-BE49-F238E27FC236}">
                <a16:creationId xmlns:a16="http://schemas.microsoft.com/office/drawing/2014/main" id="{8C40339A-CD16-4DF5-8F85-38842716DE9F}"/>
              </a:ext>
            </a:extLst>
          </p:cNvPr>
          <p:cNvSpPr/>
          <p:nvPr/>
        </p:nvSpPr>
        <p:spPr>
          <a:xfrm>
            <a:off x="5192196" y="2896570"/>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3" name="Flowchart: Decision 32">
            <a:extLst>
              <a:ext uri="{FF2B5EF4-FFF2-40B4-BE49-F238E27FC236}">
                <a16:creationId xmlns:a16="http://schemas.microsoft.com/office/drawing/2014/main" id="{D13F03E0-420D-4822-9475-D86830417045}"/>
              </a:ext>
            </a:extLst>
          </p:cNvPr>
          <p:cNvSpPr/>
          <p:nvPr/>
        </p:nvSpPr>
        <p:spPr>
          <a:xfrm>
            <a:off x="5607010" y="2901808"/>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4" name="Flowchart: Decision 33">
            <a:extLst>
              <a:ext uri="{FF2B5EF4-FFF2-40B4-BE49-F238E27FC236}">
                <a16:creationId xmlns:a16="http://schemas.microsoft.com/office/drawing/2014/main" id="{1D712BFD-7CF7-40FF-8EE1-8F9BBB90E569}"/>
              </a:ext>
            </a:extLst>
          </p:cNvPr>
          <p:cNvSpPr/>
          <p:nvPr/>
        </p:nvSpPr>
        <p:spPr>
          <a:xfrm>
            <a:off x="6087599" y="2901197"/>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5" name="Flowchart: Decision 34">
            <a:extLst>
              <a:ext uri="{FF2B5EF4-FFF2-40B4-BE49-F238E27FC236}">
                <a16:creationId xmlns:a16="http://schemas.microsoft.com/office/drawing/2014/main" id="{ECE1F8FA-E358-4A6F-9C71-99A796172B41}"/>
              </a:ext>
            </a:extLst>
          </p:cNvPr>
          <p:cNvSpPr/>
          <p:nvPr/>
        </p:nvSpPr>
        <p:spPr>
          <a:xfrm>
            <a:off x="6547370" y="2892919"/>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sp>
        <p:nvSpPr>
          <p:cNvPr id="36" name="Flowchart: Decision 35">
            <a:extLst>
              <a:ext uri="{FF2B5EF4-FFF2-40B4-BE49-F238E27FC236}">
                <a16:creationId xmlns:a16="http://schemas.microsoft.com/office/drawing/2014/main" id="{C84192E5-89F9-4098-8F6E-AE494B589CD1}"/>
              </a:ext>
            </a:extLst>
          </p:cNvPr>
          <p:cNvSpPr/>
          <p:nvPr/>
        </p:nvSpPr>
        <p:spPr>
          <a:xfrm>
            <a:off x="7055210" y="2883298"/>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6EA18123-AA36-409D-A145-EA638C4E6EBA}"/>
              </a:ext>
            </a:extLst>
          </p:cNvPr>
          <p:cNvCxnSpPr/>
          <p:nvPr/>
        </p:nvCxnSpPr>
        <p:spPr>
          <a:xfrm>
            <a:off x="2728079" y="2194244"/>
            <a:ext cx="0" cy="73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187C4E-494A-47EC-84F9-ED462D776D4D}"/>
              </a:ext>
            </a:extLst>
          </p:cNvPr>
          <p:cNvCxnSpPr/>
          <p:nvPr/>
        </p:nvCxnSpPr>
        <p:spPr>
          <a:xfrm>
            <a:off x="1328679" y="2359443"/>
            <a:ext cx="0" cy="548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51">
            <a:extLst>
              <a:ext uri="{FF2B5EF4-FFF2-40B4-BE49-F238E27FC236}">
                <a16:creationId xmlns:a16="http://schemas.microsoft.com/office/drawing/2014/main" id="{801259F5-653B-4A9B-9A0D-DFD924776FD0}"/>
              </a:ext>
            </a:extLst>
          </p:cNvPr>
          <p:cNvSpPr txBox="1">
            <a:spLocks noChangeArrowheads="1"/>
          </p:cNvSpPr>
          <p:nvPr/>
        </p:nvSpPr>
        <p:spPr bwMode="auto">
          <a:xfrm>
            <a:off x="1766751" y="1614864"/>
            <a:ext cx="1540975" cy="385545"/>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Preliminary Tobacco 21 policy assessment tool developed</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7E6D2636-F7EB-4D0F-B854-C371960FE41B}"/>
              </a:ext>
            </a:extLst>
          </p:cNvPr>
          <p:cNvCxnSpPr>
            <a:cxnSpLocks/>
          </p:cNvCxnSpPr>
          <p:nvPr/>
        </p:nvCxnSpPr>
        <p:spPr>
          <a:xfrm>
            <a:off x="3630134" y="2136676"/>
            <a:ext cx="0" cy="768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479728-67B8-4913-8E37-8C7DB351149B}"/>
              </a:ext>
            </a:extLst>
          </p:cNvPr>
          <p:cNvCxnSpPr>
            <a:cxnSpLocks/>
          </p:cNvCxnSpPr>
          <p:nvPr/>
        </p:nvCxnSpPr>
        <p:spPr>
          <a:xfrm>
            <a:off x="4434738" y="2095481"/>
            <a:ext cx="0" cy="859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48">
            <a:extLst>
              <a:ext uri="{FF2B5EF4-FFF2-40B4-BE49-F238E27FC236}">
                <a16:creationId xmlns:a16="http://schemas.microsoft.com/office/drawing/2014/main" id="{DACE8BEE-6201-49F7-8DE1-D34FF32C1718}"/>
              </a:ext>
            </a:extLst>
          </p:cNvPr>
          <p:cNvSpPr txBox="1">
            <a:spLocks noChangeArrowheads="1"/>
          </p:cNvSpPr>
          <p:nvPr/>
        </p:nvSpPr>
        <p:spPr bwMode="auto">
          <a:xfrm>
            <a:off x="3920784" y="1555949"/>
            <a:ext cx="1106720" cy="402866"/>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Minor wording revisions and clarifications</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22744B5B-C0D0-4141-82A4-DA8A2D694419}"/>
              </a:ext>
            </a:extLst>
          </p:cNvPr>
          <p:cNvCxnSpPr/>
          <p:nvPr/>
        </p:nvCxnSpPr>
        <p:spPr>
          <a:xfrm flipH="1">
            <a:off x="5249346" y="2198388"/>
            <a:ext cx="0" cy="7539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239B870-42C3-439F-88A8-A0892E4CC21F}"/>
              </a:ext>
            </a:extLst>
          </p:cNvPr>
          <p:cNvCxnSpPr/>
          <p:nvPr/>
        </p:nvCxnSpPr>
        <p:spPr>
          <a:xfrm flipH="1">
            <a:off x="6144749" y="2362691"/>
            <a:ext cx="0" cy="539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EB47025-A7E3-421A-B87C-685E060A0D9F}"/>
              </a:ext>
            </a:extLst>
          </p:cNvPr>
          <p:cNvCxnSpPr>
            <a:cxnSpLocks/>
          </p:cNvCxnSpPr>
          <p:nvPr/>
        </p:nvCxnSpPr>
        <p:spPr>
          <a:xfrm>
            <a:off x="7112360" y="2029512"/>
            <a:ext cx="0" cy="86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Box 54">
            <a:extLst>
              <a:ext uri="{FF2B5EF4-FFF2-40B4-BE49-F238E27FC236}">
                <a16:creationId xmlns:a16="http://schemas.microsoft.com/office/drawing/2014/main" id="{95AFC795-6712-47BD-AE0A-4C4692CC644F}"/>
              </a:ext>
            </a:extLst>
          </p:cNvPr>
          <p:cNvSpPr txBox="1">
            <a:spLocks noChangeArrowheads="1"/>
          </p:cNvSpPr>
          <p:nvPr/>
        </p:nvSpPr>
        <p:spPr bwMode="auto">
          <a:xfrm>
            <a:off x="6609815" y="1476751"/>
            <a:ext cx="1318334" cy="597694"/>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Finalized tool used to code state &amp; local policies</a:t>
            </a:r>
            <a:endParaRPr lang="en-US" altLang="en-US" sz="1050" dirty="0">
              <a:latin typeface="Arial" panose="020B0604020202020204" pitchFamily="34" charset="0"/>
              <a:cs typeface="Arial" panose="020B0604020202020204" pitchFamily="34" charset="0"/>
            </a:endParaRPr>
          </a:p>
        </p:txBody>
      </p:sp>
      <p:sp>
        <p:nvSpPr>
          <p:cNvPr id="57" name="Flowchart: Decision 56">
            <a:extLst>
              <a:ext uri="{FF2B5EF4-FFF2-40B4-BE49-F238E27FC236}">
                <a16:creationId xmlns:a16="http://schemas.microsoft.com/office/drawing/2014/main" id="{3CAB1F2F-E665-437C-A945-AA336DC88006}"/>
              </a:ext>
            </a:extLst>
          </p:cNvPr>
          <p:cNvSpPr/>
          <p:nvPr/>
        </p:nvSpPr>
        <p:spPr>
          <a:xfrm>
            <a:off x="7896639" y="2898823"/>
            <a:ext cx="114300" cy="12858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050" dirty="0">
              <a:latin typeface="Arial" panose="020B0604020202020204" pitchFamily="34" charset="0"/>
              <a:cs typeface="Arial" panose="020B0604020202020204" pitchFamily="34" charset="0"/>
            </a:endParaRPr>
          </a:p>
        </p:txBody>
      </p:sp>
      <p:cxnSp>
        <p:nvCxnSpPr>
          <p:cNvPr id="58" name="Straight Connector 57">
            <a:extLst>
              <a:ext uri="{FF2B5EF4-FFF2-40B4-BE49-F238E27FC236}">
                <a16:creationId xmlns:a16="http://schemas.microsoft.com/office/drawing/2014/main" id="{17B19776-765E-4C9B-920D-9B17E0E8A9A7}"/>
              </a:ext>
            </a:extLst>
          </p:cNvPr>
          <p:cNvCxnSpPr>
            <a:cxnSpLocks/>
          </p:cNvCxnSpPr>
          <p:nvPr/>
        </p:nvCxnSpPr>
        <p:spPr>
          <a:xfrm>
            <a:off x="7956588" y="2571750"/>
            <a:ext cx="0" cy="409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6">
            <a:extLst>
              <a:ext uri="{FF2B5EF4-FFF2-40B4-BE49-F238E27FC236}">
                <a16:creationId xmlns:a16="http://schemas.microsoft.com/office/drawing/2014/main" id="{F51A5EED-0176-4511-80AF-9A52C15B5D3D}"/>
              </a:ext>
            </a:extLst>
          </p:cNvPr>
          <p:cNvSpPr>
            <a:spLocks noChangeArrowheads="1"/>
          </p:cNvSpPr>
          <p:nvPr/>
        </p:nvSpPr>
        <p:spPr bwMode="auto">
          <a:xfrm>
            <a:off x="940060" y="10170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0" name="Rectangle 62">
            <a:extLst>
              <a:ext uri="{FF2B5EF4-FFF2-40B4-BE49-F238E27FC236}">
                <a16:creationId xmlns:a16="http://schemas.microsoft.com/office/drawing/2014/main" id="{A16EFF56-657B-4BB8-A1EE-5BB28AEF8245}"/>
              </a:ext>
            </a:extLst>
          </p:cNvPr>
          <p:cNvSpPr>
            <a:spLocks noChangeArrowheads="1"/>
          </p:cNvSpPr>
          <p:nvPr/>
        </p:nvSpPr>
        <p:spPr bwMode="auto">
          <a:xfrm>
            <a:off x="940060" y="13599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1" name="Rectangle 66">
            <a:extLst>
              <a:ext uri="{FF2B5EF4-FFF2-40B4-BE49-F238E27FC236}">
                <a16:creationId xmlns:a16="http://schemas.microsoft.com/office/drawing/2014/main" id="{54B4F202-4C24-4164-97D2-AAF3E4B3883C}"/>
              </a:ext>
            </a:extLst>
          </p:cNvPr>
          <p:cNvSpPr>
            <a:spLocks noChangeArrowheads="1"/>
          </p:cNvSpPr>
          <p:nvPr/>
        </p:nvSpPr>
        <p:spPr bwMode="auto">
          <a:xfrm>
            <a:off x="940060" y="1702888"/>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dirty="0">
              <a:latin typeface="Arial" panose="020B0604020202020204" pitchFamily="34" charset="0"/>
              <a:cs typeface="Arial" panose="020B0604020202020204" pitchFamily="34" charset="0"/>
            </a:endParaRPr>
          </a:p>
        </p:txBody>
      </p:sp>
      <p:sp>
        <p:nvSpPr>
          <p:cNvPr id="62" name="Rectangle 67">
            <a:extLst>
              <a:ext uri="{FF2B5EF4-FFF2-40B4-BE49-F238E27FC236}">
                <a16:creationId xmlns:a16="http://schemas.microsoft.com/office/drawing/2014/main" id="{93080DCE-9CB8-4526-921A-34BEB18E409B}"/>
              </a:ext>
            </a:extLst>
          </p:cNvPr>
          <p:cNvSpPr>
            <a:spLocks noChangeArrowheads="1"/>
          </p:cNvSpPr>
          <p:nvPr/>
        </p:nvSpPr>
        <p:spPr bwMode="auto">
          <a:xfrm>
            <a:off x="940060" y="1631963"/>
            <a:ext cx="1385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br>
              <a:rPr lang="en-US" altLang="en-US" sz="1050" dirty="0">
                <a:latin typeface="Arial" panose="020B0604020202020204" pitchFamily="34" charset="0"/>
                <a:cs typeface="Arial" panose="020B0604020202020204" pitchFamily="34" charset="0"/>
              </a:rPr>
            </a:b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3" name="Rectangle 76">
            <a:extLst>
              <a:ext uri="{FF2B5EF4-FFF2-40B4-BE49-F238E27FC236}">
                <a16:creationId xmlns:a16="http://schemas.microsoft.com/office/drawing/2014/main" id="{5F20A578-F404-414F-9B4F-21120AC52E01}"/>
              </a:ext>
            </a:extLst>
          </p:cNvPr>
          <p:cNvSpPr>
            <a:spLocks noChangeArrowheads="1"/>
          </p:cNvSpPr>
          <p:nvPr/>
        </p:nvSpPr>
        <p:spPr bwMode="auto">
          <a:xfrm>
            <a:off x="940060" y="1631963"/>
            <a:ext cx="1385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br>
              <a:rPr lang="en-US" altLang="en-US" sz="1050" dirty="0">
                <a:latin typeface="Arial" panose="020B0604020202020204" pitchFamily="34" charset="0"/>
                <a:cs typeface="Arial" panose="020B0604020202020204" pitchFamily="34" charset="0"/>
              </a:rPr>
            </a:b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4" name="Rectangle 78">
            <a:extLst>
              <a:ext uri="{FF2B5EF4-FFF2-40B4-BE49-F238E27FC236}">
                <a16:creationId xmlns:a16="http://schemas.microsoft.com/office/drawing/2014/main" id="{F98BBB4F-D998-42EB-A093-317F8A0F1A93}"/>
              </a:ext>
            </a:extLst>
          </p:cNvPr>
          <p:cNvSpPr>
            <a:spLocks noChangeArrowheads="1"/>
          </p:cNvSpPr>
          <p:nvPr/>
        </p:nvSpPr>
        <p:spPr bwMode="auto">
          <a:xfrm>
            <a:off x="940060" y="1793548"/>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15" name="Text Box 52">
            <a:extLst>
              <a:ext uri="{FF2B5EF4-FFF2-40B4-BE49-F238E27FC236}">
                <a16:creationId xmlns:a16="http://schemas.microsoft.com/office/drawing/2014/main" id="{69BD5556-7EE2-4E59-8FE9-C6F4AEA6329D}"/>
              </a:ext>
            </a:extLst>
          </p:cNvPr>
          <p:cNvSpPr txBox="1">
            <a:spLocks noChangeArrowheads="1"/>
          </p:cNvSpPr>
          <p:nvPr/>
        </p:nvSpPr>
        <p:spPr bwMode="auto">
          <a:xfrm>
            <a:off x="3231114" y="1384760"/>
            <a:ext cx="807244" cy="4572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050" dirty="0">
                <a:latin typeface="Arial" panose="020B0604020202020204" pitchFamily="34" charset="0"/>
                <a:ea typeface="Calibri" panose="020F0502020204030204" pitchFamily="34" charset="0"/>
                <a:cs typeface="Arial" panose="020B0604020202020204" pitchFamily="34" charset="0"/>
              </a:rPr>
              <a:t>Tool revision based on feedback</a:t>
            </a:r>
            <a:endParaRPr lang="en-US" altLang="en-US" sz="1050" dirty="0">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05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4B9C83C-8B6E-4B06-9DB5-9E82B2BD4C8A}"/>
              </a:ext>
            </a:extLst>
          </p:cNvPr>
          <p:cNvSpPr txBox="1"/>
          <p:nvPr/>
        </p:nvSpPr>
        <p:spPr>
          <a:xfrm>
            <a:off x="654309" y="4632961"/>
            <a:ext cx="8129206" cy="392415"/>
          </a:xfrm>
          <a:prstGeom prst="rect">
            <a:avLst/>
          </a:prstGeom>
          <a:noFill/>
          <a:ln w="47625" cmpd="sng">
            <a:noFill/>
          </a:ln>
        </p:spPr>
        <p:txBody>
          <a:bodyPr wrap="square" rtlCol="0">
            <a:spAutoFit/>
          </a:bodyPr>
          <a:lstStyle/>
          <a:p>
            <a:pPr algn="l"/>
            <a:r>
              <a:rPr lang="en-US" sz="975" dirty="0">
                <a:latin typeface="Arial" panose="020B0604020202020204" pitchFamily="34" charset="0"/>
                <a:cs typeface="Arial" panose="020B0604020202020204" pitchFamily="34" charset="0"/>
              </a:rPr>
              <a:t>Dobbs, P. D. , Chadwick, G., Ungar, K. W., Dunlap, C. M., White, K. A., Kelly, M. C. T., Cheney, M. K. (In press). Development of a tobacco 21</a:t>
            </a:r>
          </a:p>
          <a:p>
            <a:pPr algn="l"/>
            <a:r>
              <a:rPr lang="en-US" sz="975" dirty="0">
                <a:latin typeface="Arial" panose="020B0604020202020204" pitchFamily="34" charset="0"/>
                <a:cs typeface="Arial" panose="020B0604020202020204" pitchFamily="34" charset="0"/>
              </a:rPr>
              <a:t>	policy assessment tool and state-level analysis in the USA, 2015-2019. </a:t>
            </a:r>
            <a:r>
              <a:rPr lang="en-US" sz="975" i="1" dirty="0">
                <a:latin typeface="Arial" panose="020B0604020202020204" pitchFamily="34" charset="0"/>
                <a:cs typeface="Arial" panose="020B0604020202020204" pitchFamily="34" charset="0"/>
              </a:rPr>
              <a:t>Tobacco Control</a:t>
            </a:r>
            <a:r>
              <a:rPr lang="en-US" sz="975" dirty="0">
                <a:latin typeface="Arial" panose="020B0604020202020204" pitchFamily="34" charset="0"/>
                <a:cs typeface="Arial" panose="020B0604020202020204" pitchFamily="34" charset="0"/>
              </a:rPr>
              <a:t>, 1-9. </a:t>
            </a:r>
          </a:p>
        </p:txBody>
      </p:sp>
      <p:sp>
        <p:nvSpPr>
          <p:cNvPr id="6" name="Title 5">
            <a:extLst>
              <a:ext uri="{FF2B5EF4-FFF2-40B4-BE49-F238E27FC236}">
                <a16:creationId xmlns:a16="http://schemas.microsoft.com/office/drawing/2014/main" id="{DD0E5A61-CD38-C209-48A7-CE049B605658}"/>
              </a:ext>
            </a:extLst>
          </p:cNvPr>
          <p:cNvSpPr>
            <a:spLocks noGrp="1"/>
          </p:cNvSpPr>
          <p:nvPr>
            <p:ph type="title"/>
          </p:nvPr>
        </p:nvSpPr>
        <p:spPr/>
        <p:txBody>
          <a:bodyPr>
            <a:noAutofit/>
          </a:bodyPr>
          <a:lstStyle/>
          <a:p>
            <a:r>
              <a:rPr lang="en-US" sz="3200" b="1" dirty="0">
                <a:latin typeface="Garamond" panose="02020404030301010803" pitchFamily="18" charset="0"/>
                <a:cs typeface="Arial" panose="020B0604020202020204" pitchFamily="34" charset="0"/>
              </a:rPr>
              <a:t>Tobacco 21 Assessment Tool Development</a:t>
            </a:r>
            <a:endParaRPr lang="en-US" sz="3200" dirty="0"/>
          </a:p>
        </p:txBody>
      </p:sp>
    </p:spTree>
    <p:extLst>
      <p:ext uri="{BB962C8B-B14F-4D97-AF65-F5344CB8AC3E}">
        <p14:creationId xmlns:p14="http://schemas.microsoft.com/office/powerpoint/2010/main" val="1933213561"/>
      </p:ext>
    </p:extLst>
  </p:cSld>
  <p:clrMapOvr>
    <a:masterClrMapping/>
  </p:clrMapOvr>
</p:sld>
</file>

<file path=ppt/theme/theme1.xml><?xml version="1.0" encoding="utf-8"?>
<a:theme xmlns:a="http://schemas.openxmlformats.org/drawingml/2006/main" name="Office Theme">
  <a:themeElements>
    <a:clrScheme name="Arkansas">
      <a:dk1>
        <a:srgbClr val="000000"/>
      </a:dk1>
      <a:lt1>
        <a:srgbClr val="FFFFFF"/>
      </a:lt1>
      <a:dk2>
        <a:srgbClr val="9D2235"/>
      </a:dk2>
      <a:lt2>
        <a:srgbClr val="F3F2DC"/>
      </a:lt2>
      <a:accent1>
        <a:srgbClr val="93A299"/>
      </a:accent1>
      <a:accent2>
        <a:srgbClr val="AD8F67"/>
      </a:accent2>
      <a:accent3>
        <a:srgbClr val="726056"/>
      </a:accent3>
      <a:accent4>
        <a:srgbClr val="4C5A6A"/>
      </a:accent4>
      <a:accent5>
        <a:srgbClr val="808DA0"/>
      </a:accent5>
      <a:accent6>
        <a:srgbClr val="904955"/>
      </a:accent6>
      <a:hlink>
        <a:srgbClr val="808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2659</TotalTime>
  <Words>2695</Words>
  <Application>Microsoft Office PowerPoint</Application>
  <PresentationFormat>On-screen Show (16:9)</PresentationFormat>
  <Paragraphs>327</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Arial</vt:lpstr>
      <vt:lpstr>Calibri</vt:lpstr>
      <vt:lpstr>Garamond</vt:lpstr>
      <vt:lpstr>Melior</vt:lpstr>
      <vt:lpstr>Times New Roman</vt:lpstr>
      <vt:lpstr>Office Theme</vt:lpstr>
      <vt:lpstr>Bottom-up Federalism:  What Tobacco 21 Taught Tobacco Regulatory Science</vt:lpstr>
      <vt:lpstr>Conflicts of Interest</vt:lpstr>
      <vt:lpstr>Tobacco 21</vt:lpstr>
      <vt:lpstr>PowerPoint Presentation</vt:lpstr>
      <vt:lpstr>Tobacco 21 Assessment Tool Development</vt:lpstr>
      <vt:lpstr>Tobacco 21 Assessment Tool Development</vt:lpstr>
      <vt:lpstr>Tobacco 21 Assessment Tool Development</vt:lpstr>
      <vt:lpstr>Tobacco 21 Assessment Tool Development</vt:lpstr>
      <vt:lpstr>Tobacco 21 Assessment Tool Development</vt:lpstr>
      <vt:lpstr>Policy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Enforcement Policy Language in Tobacco 21 passed before July 1, 2019</vt:lpstr>
      <vt:lpstr>Federal Tobacco 21 Law</vt:lpstr>
      <vt:lpstr>FDA’s Final Rules</vt:lpstr>
      <vt:lpstr>FDA’s Final Rules</vt:lpstr>
      <vt:lpstr>PowerPoint Presentation</vt:lpstr>
      <vt:lpstr>FDA’s Final Rule</vt:lpstr>
      <vt:lpstr>FDA’s Final Rule</vt:lpstr>
      <vt:lpstr>Synar Amendment</vt:lpstr>
      <vt:lpstr>Synar Amendment</vt:lpstr>
      <vt:lpstr>Synar Amendment</vt:lpstr>
      <vt:lpstr>Synar Amendment</vt:lpstr>
      <vt:lpstr>Synar Amendment</vt:lpstr>
      <vt:lpstr>Synar Amendment</vt:lpstr>
      <vt:lpstr>Synar Amendment</vt:lpstr>
      <vt:lpstr>PowerPoint Presentation</vt:lpstr>
      <vt:lpstr>Current Agency Limitations</vt:lpstr>
      <vt:lpstr>Current Agency Limitations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Page Daniel Dobbs</cp:lastModifiedBy>
  <cp:revision>54</cp:revision>
  <dcterms:created xsi:type="dcterms:W3CDTF">2010-04-12T23:12:02Z</dcterms:created>
  <dcterms:modified xsi:type="dcterms:W3CDTF">2025-05-29T18:21:50Z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