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72" r:id="rId6"/>
    <p:sldId id="271" r:id="rId7"/>
    <p:sldId id="263" r:id="rId8"/>
    <p:sldId id="265" r:id="rId9"/>
    <p:sldId id="266" r:id="rId10"/>
    <p:sldId id="273" r:id="rId11"/>
    <p:sldId id="267" r:id="rId12"/>
    <p:sldId id="259" r:id="rId13"/>
    <p:sldId id="274" r:id="rId14"/>
    <p:sldId id="268" r:id="rId15"/>
    <p:sldId id="275" r:id="rId16"/>
    <p:sldId id="260" r:id="rId17"/>
    <p:sldId id="262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27"/>
  </p:normalViewPr>
  <p:slideViewPr>
    <p:cSldViewPr snapToGrid="0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462A4-77EF-D5F4-0DAC-B0B7E8863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DD48EF-8936-9355-36FF-8E07207FC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5BA-53E1-83FB-20B2-8A235F0E9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92C79-7BF8-746B-1EF1-27474ECC6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381FF-22F8-1E2C-642E-541E2391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1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0B6FF-1688-6A16-8CD5-C22855481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0AE1E-D715-BB0F-6468-C4D6C263C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E44C3-1BFB-B180-5672-62996BF2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F3F16-E4AE-A279-99B4-E8262137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0A9CE-6A7A-FAAA-44B5-4902D5491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9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08482-9B5F-B6DD-8E2C-DF72114DE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E1F4F-08EF-D1F9-C704-0583E9456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92293-405E-5C7A-6927-67527049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71D18-0518-71B6-0017-DFB80443E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64B58-8163-30DB-BF9E-EA7F947E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0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1EC89-CBF9-240F-D5AE-94FE07835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F3EAE-D5CB-9C10-F4CB-C72A30586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70B34-9CE9-8FDC-96F8-2B1B3B274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32F34-E5AA-75E5-D9AE-4DB38DAF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A0FBE-05EC-FEA1-B7B3-9EC63EC09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73771-0B51-2EDB-99FF-4A9C63304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6EBDF-887E-6311-BDF8-63602F90F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E6C50-70E5-0BAF-8A9F-2050D59A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B2A33-77AF-4F93-1AC6-9FFC7D000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E1ECF-3DB4-FF52-E52D-310A83572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8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ED80A-6DB7-5D1A-ED3B-B6BF00BA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58FA4-29A1-BE68-560F-05831A9D4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CC886-D71E-4B25-45AE-DC8E366D9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63E52-B7E9-BD3A-11A9-BAC0A9DE6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8F9FA-F857-7C32-F0B6-A94311481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975CB-50C8-4868-61EB-B5D4152E4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4AC63-A5E6-9A93-4C15-950095CCF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10858-2E27-A2CA-1A13-6324E30D0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75470A-0E1B-A2C5-16AB-2CE42AC93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960B50-1057-EE67-E4E9-D48A301442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E019A7-D997-98D2-9568-17A1588F6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05C6E4-35C3-6344-FB11-CADC895E6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B7C717-9EE7-4DFE-A55B-97BAAE0D8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A09D56-4CD8-2253-A4ED-7250EE5BE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7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4BE3C-2F0F-9D02-0A8D-28B72DC96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C566F3-7878-955C-3967-9D5096FCC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E646B6-FDA1-9B2E-C2D0-94A27FB2D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687A49-1FBA-96C8-688F-064102B4F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7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186685-23BC-E9A5-3354-5BB8C9A6B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5C419E-0829-D151-E12E-7CBB25C7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AE41A-7327-348A-5639-5C5907FD5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9D9C9-1610-7F28-8D09-C91135927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C97F8-739C-AF0D-69B3-C893393D3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F87E32-9A3B-2424-AAD2-00B31FF74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C2119-BFC0-4741-365F-E4CD4435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4C0D5D-E734-C094-9106-16D7C28B1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82B1A-019A-29AA-783B-E1FA60CAE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2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172D-AEF8-3D72-E9B8-581D2D96E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D73CF6-EEB7-D54F-0918-3BE3A647C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1FBBA-F230-A471-5DB3-32D03F110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85F01-5DDD-27A5-134E-A5ED024F1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79C46-A376-9B82-A74D-2CBBC1A5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93E79-83C1-6659-8236-5DA49BA78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8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3EC4BD-E766-67E5-107C-25A261543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0DF124-443C-38AF-2112-FCB31C36F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8F7D-4448-332A-40AD-A9EB9F4A4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2914D-8D70-2F42-85FA-549ADE25ADA8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6C358-AC64-4C99-60A7-2C31CCB486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200DF-1AEB-FCBD-1B09-B2DDD8FE8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31A7-ABCD-6E45-AFA4-2A1F0528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8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if24@drexel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apers.ssrn.com/sol3/papers.cfm?abstract_id=519837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96A5-C061-1E37-0AAF-1EB9475BC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1540"/>
            <a:ext cx="9144000" cy="326842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dirty="0"/>
              <a:t>Medicaid as a Crucible of Public Goods</a:t>
            </a:r>
            <a:br>
              <a:rPr lang="en-US" sz="4400" dirty="0"/>
            </a:br>
            <a:br>
              <a:rPr lang="en-US" sz="4400" dirty="0"/>
            </a:br>
            <a:r>
              <a:rPr lang="en-US" sz="3600" dirty="0"/>
              <a:t>ASLME 48</a:t>
            </a:r>
            <a:r>
              <a:rPr lang="en-US" sz="3600" baseline="30000" dirty="0"/>
              <a:t>th</a:t>
            </a:r>
            <a:r>
              <a:rPr lang="en-US" sz="3600" dirty="0"/>
              <a:t> Annual Health Law Professors Conference</a:t>
            </a:r>
            <a:br>
              <a:rPr lang="en-US" sz="3600" dirty="0"/>
            </a:br>
            <a:r>
              <a:rPr lang="en-US" sz="3600" dirty="0"/>
              <a:t>June 2025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8716E6-D4E3-B2CB-ABC6-993639D9B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672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Robert I. Field, JD, MPH, PhD</a:t>
            </a:r>
          </a:p>
          <a:p>
            <a:r>
              <a:rPr lang="en-US" sz="2400" dirty="0"/>
              <a:t>Professor of Law</a:t>
            </a:r>
          </a:p>
          <a:p>
            <a:r>
              <a:rPr lang="en-US" sz="2400" dirty="0"/>
              <a:t>Professor of Health Management and Policy</a:t>
            </a:r>
          </a:p>
          <a:p>
            <a:r>
              <a:rPr lang="en-US" sz="2400" dirty="0"/>
              <a:t>Drexel University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2BFC7E-77D8-CA0B-D2CC-3902D9855554}"/>
              </a:ext>
            </a:extLst>
          </p:cNvPr>
          <p:cNvSpPr txBox="1"/>
          <p:nvPr/>
        </p:nvSpPr>
        <p:spPr>
          <a:xfrm>
            <a:off x="9367971" y="5505074"/>
            <a:ext cx="20787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3320 Market Street</a:t>
            </a:r>
          </a:p>
          <a:p>
            <a:r>
              <a:rPr lang="en-US" sz="1600" dirty="0"/>
              <a:t>Philadelphia, PA 19104</a:t>
            </a:r>
          </a:p>
          <a:p>
            <a:r>
              <a:rPr lang="en-US" sz="1600" dirty="0">
                <a:hlinkClick r:id="rId2"/>
              </a:rPr>
              <a:t>rif24@drexel.edu</a:t>
            </a:r>
            <a:endParaRPr lang="en-US" sz="1600" dirty="0"/>
          </a:p>
          <a:p>
            <a:r>
              <a:rPr lang="en-US" sz="1600" dirty="0"/>
              <a:t>215-571-4810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1C1B481-E325-753F-6A78-8AC28505C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94" y="6077852"/>
            <a:ext cx="1916872" cy="50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086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C1BE3-9735-86FC-539E-28E05F7CE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180"/>
            <a:ext cx="10515600" cy="11077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Quasi-Public Goods</a:t>
            </a:r>
            <a:br>
              <a:rPr lang="en-US" sz="4000" dirty="0"/>
            </a:br>
            <a:r>
              <a:rPr lang="en-US" sz="3600" dirty="0"/>
              <a:t>Nonexclusive or Nonrival Within Limits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B4F93-C482-669F-A66E-48F6AAF45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315" y="2031365"/>
            <a:ext cx="2579370" cy="60896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Public highways</a:t>
            </a:r>
          </a:p>
        </p:txBody>
      </p:sp>
      <p:pic>
        <p:nvPicPr>
          <p:cNvPr id="3074" name="Picture 2" descr="a Freeway and a Highway ...">
            <a:extLst>
              <a:ext uri="{FF2B5EF4-FFF2-40B4-BE49-F238E27FC236}">
                <a16:creationId xmlns:a16="http://schemas.microsoft.com/office/drawing/2014/main" id="{91C5C1C5-AB29-4673-C034-601DE2871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866707"/>
            <a:ext cx="4508500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978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22A8C-79A3-094C-6AA9-7CEC96F2D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Externalities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B02BB3-041E-5F2B-CDDA-FD2C16C72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Bow power plant smokestack 2015 ...">
            <a:extLst>
              <a:ext uri="{FF2B5EF4-FFF2-40B4-BE49-F238E27FC236}">
                <a16:creationId xmlns:a16="http://schemas.microsoft.com/office/drawing/2014/main" id="{A19E3864-FE2B-7462-F0CE-9374EDCA4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462" y="2994660"/>
            <a:ext cx="3316922" cy="220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w to talk to your kids about COVID-19 ...">
            <a:extLst>
              <a:ext uri="{FF2B5EF4-FFF2-40B4-BE49-F238E27FC236}">
                <a16:creationId xmlns:a16="http://schemas.microsoft.com/office/drawing/2014/main" id="{FEF7C848-69F5-352A-57E1-5C5F0D083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83" y="2989255"/>
            <a:ext cx="3814057" cy="218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AABD4F-08AA-FA85-914E-0DAD1CA99E9D}"/>
              </a:ext>
            </a:extLst>
          </p:cNvPr>
          <p:cNvSpPr txBox="1"/>
          <p:nvPr/>
        </p:nvSpPr>
        <p:spPr>
          <a:xfrm>
            <a:off x="1678993" y="2038517"/>
            <a:ext cx="3939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Negative – industrial pollution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DF66E9-74E5-ECEC-94C2-7D12EBD5DA4D}"/>
              </a:ext>
            </a:extLst>
          </p:cNvPr>
          <p:cNvSpPr txBox="1"/>
          <p:nvPr/>
        </p:nvSpPr>
        <p:spPr>
          <a:xfrm>
            <a:off x="7966710" y="2038517"/>
            <a:ext cx="28018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Positive - vaccination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2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43ED8-7859-5730-D93B-27586F50A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966"/>
            <a:ext cx="10515600" cy="119849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Medicaid’s Public Goods, Common Goods and Positive Externalities: Health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321BE-14F8-F283-0924-934F06E18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50"/>
            <a:ext cx="10515600" cy="443484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Health security – community peace-of-mind</a:t>
            </a:r>
          </a:p>
          <a:p>
            <a:pPr lvl="1"/>
            <a:r>
              <a:rPr lang="en-US" sz="1900" dirty="0"/>
              <a:t>Hospital viability – evidence from ACA expansion</a:t>
            </a:r>
            <a:endParaRPr lang="en-US" sz="800" dirty="0"/>
          </a:p>
          <a:p>
            <a:pPr lvl="1"/>
            <a:r>
              <a:rPr lang="en-US" sz="1900" dirty="0"/>
              <a:t>Emergency room access - EMTALA</a:t>
            </a:r>
            <a:endParaRPr lang="en-US" sz="800" dirty="0"/>
          </a:p>
          <a:p>
            <a:pPr lvl="1"/>
            <a:r>
              <a:rPr lang="en-US" sz="1900" dirty="0"/>
              <a:t>Long-term care - relieves burdens on family caregivers</a:t>
            </a:r>
          </a:p>
          <a:p>
            <a:endParaRPr lang="en-US" sz="1100" dirty="0"/>
          </a:p>
          <a:p>
            <a:r>
              <a:rPr lang="en-US" sz="2600" dirty="0"/>
              <a:t>Pipeline of medical professionals</a:t>
            </a:r>
          </a:p>
          <a:p>
            <a:pPr lvl="1"/>
            <a:r>
              <a:rPr lang="en-US" sz="1900" dirty="0"/>
              <a:t>GME funded in 43 states - $5.58 billion in 2018</a:t>
            </a:r>
          </a:p>
          <a:p>
            <a:pPr lvl="1"/>
            <a:r>
              <a:rPr lang="en-US" sz="1900" dirty="0"/>
              <a:t>Flexibility for experimentation in shaping health care workforce</a:t>
            </a:r>
          </a:p>
          <a:p>
            <a:pPr lvl="1"/>
            <a:r>
              <a:rPr lang="en-US" sz="1900" dirty="0"/>
              <a:t>Long-term sustainability of the health care system</a:t>
            </a:r>
          </a:p>
          <a:p>
            <a:endParaRPr lang="en-US" sz="1100" dirty="0"/>
          </a:p>
          <a:p>
            <a:r>
              <a:rPr lang="en-US" sz="2600" dirty="0"/>
              <a:t>Healthier children</a:t>
            </a:r>
          </a:p>
          <a:p>
            <a:pPr lvl="1"/>
            <a:r>
              <a:rPr lang="en-US" sz="1900" dirty="0"/>
              <a:t>EPSDT – preventive care, early diagnosis</a:t>
            </a:r>
          </a:p>
          <a:p>
            <a:pPr lvl="1"/>
            <a:r>
              <a:rPr lang="en-US" sz="1900" dirty="0"/>
              <a:t>Healthier adults – research on educational and occupational attainment</a:t>
            </a:r>
          </a:p>
          <a:p>
            <a:pPr lvl="1"/>
            <a:r>
              <a:rPr lang="en-US" sz="1900" dirty="0"/>
              <a:t>Reduction in deaths in all age groups</a:t>
            </a:r>
          </a:p>
          <a:p>
            <a:endParaRPr lang="en-US" sz="12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564441-C115-6F2F-B685-92917492E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859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6530B-74F3-65CA-04AD-E5D44FE0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Medicaid’s Public Goods, Common Goods and Positive Externalities: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1F903-438A-B6F3-55AB-56F65D178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Public health protection</a:t>
            </a:r>
          </a:p>
          <a:p>
            <a:pPr lvl="1"/>
            <a:r>
              <a:rPr lang="en-US" sz="1800" dirty="0"/>
              <a:t>Vaccination, community immunity</a:t>
            </a:r>
          </a:p>
          <a:p>
            <a:pPr lvl="1"/>
            <a:r>
              <a:rPr lang="en-US" sz="1800" dirty="0"/>
              <a:t>Managing chronic diseases</a:t>
            </a:r>
          </a:p>
          <a:p>
            <a:pPr lvl="1"/>
            <a:r>
              <a:rPr lang="en-US" sz="1800" dirty="0"/>
              <a:t>Preventive care</a:t>
            </a:r>
          </a:p>
          <a:p>
            <a:pPr lvl="1"/>
            <a:r>
              <a:rPr lang="en-US" sz="1800" dirty="0"/>
              <a:t>Pandemic response – global effects</a:t>
            </a:r>
          </a:p>
          <a:p>
            <a:pPr lvl="1"/>
            <a:r>
              <a:rPr lang="en-US" sz="1800" dirty="0"/>
              <a:t>Increase in life expectancy – 47.3 years in 1900 to 76.5 years in 1997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2400" dirty="0"/>
              <a:t>Promoting health care innovation</a:t>
            </a:r>
          </a:p>
          <a:p>
            <a:pPr lvl="1"/>
            <a:r>
              <a:rPr lang="en-US" sz="1800" dirty="0"/>
              <a:t>Sec. 1115 and 1915 waivers – prospective payment, HCBS, developmental disabilities</a:t>
            </a:r>
          </a:p>
          <a:p>
            <a:pPr lvl="1"/>
            <a:r>
              <a:rPr lang="en-US" sz="1800" dirty="0"/>
              <a:t>Market for new drugs and treatments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A81578-C6E3-F921-9CF4-DED818B84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775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09206-BEE0-D85B-5830-B3E7FA0D1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Medicaid’s Public Goods, Common Goods and Positive Externalities: Social and Economic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4322C-F49E-889B-0B39-B96509DFC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856"/>
            <a:ext cx="10515600" cy="3672133"/>
          </a:xfrm>
        </p:spPr>
        <p:txBody>
          <a:bodyPr>
            <a:normAutofit/>
          </a:bodyPr>
          <a:lstStyle/>
          <a:p>
            <a:r>
              <a:rPr lang="en-US" sz="2400" dirty="0"/>
              <a:t>Mitigating health care and social inequities – increasing social cohesion</a:t>
            </a:r>
          </a:p>
          <a:p>
            <a:pPr lvl="1"/>
            <a:r>
              <a:rPr lang="en-US" sz="1800" dirty="0"/>
              <a:t>Improved health care access in poorer communities</a:t>
            </a:r>
          </a:p>
          <a:p>
            <a:pPr lvl="1"/>
            <a:r>
              <a:rPr lang="en-US" sz="1800" dirty="0"/>
              <a:t>Ameliorating racial and urban-rural disparities</a:t>
            </a:r>
          </a:p>
          <a:p>
            <a:pPr lvl="1"/>
            <a:r>
              <a:rPr lang="en-US" sz="1800" dirty="0"/>
              <a:t>Evidence from utilization before and after enactment and ACA expansion</a:t>
            </a:r>
          </a:p>
          <a:p>
            <a:pPr lvl="1"/>
            <a:r>
              <a:rPr lang="en-US" sz="1800" dirty="0"/>
              <a:t>Waivers to address SDH - housing</a:t>
            </a:r>
          </a:p>
          <a:p>
            <a:endParaRPr lang="en-US" sz="900" dirty="0"/>
          </a:p>
          <a:p>
            <a:r>
              <a:rPr lang="en-US" sz="2400" dirty="0"/>
              <a:t>Reducing overall poverty</a:t>
            </a:r>
          </a:p>
          <a:p>
            <a:pPr lvl="1"/>
            <a:r>
              <a:rPr lang="en-US" sz="1800" dirty="0"/>
              <a:t>Greater social cohesion</a:t>
            </a:r>
          </a:p>
          <a:p>
            <a:pPr lvl="1"/>
            <a:r>
              <a:rPr lang="en-US" sz="1800" dirty="0"/>
              <a:t>Crime deterrent</a:t>
            </a:r>
          </a:p>
          <a:p>
            <a:pPr lvl="1"/>
            <a:r>
              <a:rPr lang="en-US" sz="1800" dirty="0"/>
              <a:t>More stable families</a:t>
            </a:r>
          </a:p>
          <a:p>
            <a:pPr lvl="1"/>
            <a:r>
              <a:rPr lang="en-US" sz="1800" dirty="0"/>
              <a:t>Enhanced quality of life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A7712C-F4B2-DCB5-1EBB-A5235FAC4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284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50A59-B6F7-68B5-45FB-04D0BE5C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1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Medicaid’s Public Goods, Common Goods and Positive Externalities: Social and Economic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5B804-D05C-0010-71CD-E950593B9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7131"/>
            <a:ext cx="10515600" cy="4351338"/>
          </a:xfrm>
        </p:spPr>
        <p:txBody>
          <a:bodyPr/>
          <a:lstStyle/>
          <a:p>
            <a:r>
              <a:rPr lang="en-US" sz="2400" dirty="0"/>
              <a:t>Economic productivity and growth</a:t>
            </a:r>
          </a:p>
          <a:p>
            <a:pPr lvl="1"/>
            <a:r>
              <a:rPr lang="en-US" sz="1800" dirty="0"/>
              <a:t>Healthier workforce – more productive</a:t>
            </a:r>
          </a:p>
          <a:p>
            <a:pPr lvl="1"/>
            <a:r>
              <a:rPr lang="en-US" sz="1800" dirty="0"/>
              <a:t>Hospitals as job creators</a:t>
            </a:r>
          </a:p>
          <a:p>
            <a:pPr lvl="2"/>
            <a:r>
              <a:rPr lang="en-US" sz="1800" dirty="0"/>
              <a:t>$1.1 trillion/year in spending, 5% of GDP</a:t>
            </a:r>
          </a:p>
          <a:p>
            <a:pPr lvl="2"/>
            <a:r>
              <a:rPr lang="en-US" sz="1800" dirty="0"/>
              <a:t>Largest employers in 17 states, especially important in rural areas</a:t>
            </a:r>
          </a:p>
          <a:p>
            <a:pPr lvl="2"/>
            <a:r>
              <a:rPr lang="en-US" sz="1800" dirty="0"/>
              <a:t>Spillover of hospital employment to other sectors</a:t>
            </a:r>
          </a:p>
          <a:p>
            <a:endParaRPr lang="en-US" sz="900" dirty="0"/>
          </a:p>
          <a:p>
            <a:r>
              <a:rPr lang="en-US" sz="2400" dirty="0"/>
              <a:t>Social burden of illness</a:t>
            </a:r>
          </a:p>
          <a:p>
            <a:pPr lvl="1"/>
            <a:r>
              <a:rPr lang="en-US" sz="1800" dirty="0"/>
              <a:t>Reduction in uninsurance</a:t>
            </a:r>
          </a:p>
          <a:p>
            <a:pPr lvl="1"/>
            <a:r>
              <a:rPr lang="en-US" sz="1800" dirty="0"/>
              <a:t>Saving health care resources that would go a sicker population</a:t>
            </a:r>
          </a:p>
          <a:p>
            <a:pPr lvl="1"/>
            <a:r>
              <a:rPr lang="en-US" sz="1800" dirty="0"/>
              <a:t>Less demand for public health services</a:t>
            </a:r>
          </a:p>
          <a:p>
            <a:pPr lvl="1"/>
            <a:r>
              <a:rPr lang="en-US" sz="1800" dirty="0"/>
              <a:t>Lower premiums for private insurance</a:t>
            </a:r>
          </a:p>
          <a:p>
            <a:pPr lvl="1"/>
            <a:r>
              <a:rPr lang="en-US" sz="1800" dirty="0"/>
              <a:t>National cost of poorer health estimated at $65 billion - $130 billion/year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F93109-642C-E082-1823-ADAB7403D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011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E4372-7513-DC71-CE6E-8B90C6106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Medicaid’s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4D830-EC33-B6C3-5D03-16B251713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Reimbursement shortfalls</a:t>
            </a:r>
          </a:p>
          <a:p>
            <a:endParaRPr lang="en-US" sz="900" dirty="0"/>
          </a:p>
          <a:p>
            <a:r>
              <a:rPr lang="en-US" sz="2400" dirty="0"/>
              <a:t>Geographical access limits</a:t>
            </a:r>
          </a:p>
          <a:p>
            <a:endParaRPr lang="en-US" sz="900" dirty="0"/>
          </a:p>
          <a:p>
            <a:r>
              <a:rPr lang="en-US" sz="2400" dirty="0"/>
              <a:t>Provider fraud and abuse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D4B9EB-F227-9AA4-B982-63F958FEA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583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6E9B-0552-54AB-4757-295FB117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523CD-FE6F-2A53-2D73-474B92CAE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Medicaid is much more than generosity for the “deserving poor”; it is a pillar of societal and economic wellbeing.</a:t>
            </a:r>
          </a:p>
          <a:p>
            <a:endParaRPr lang="en-US" sz="1000" dirty="0"/>
          </a:p>
          <a:p>
            <a:r>
              <a:rPr lang="en-US" sz="2400" dirty="0"/>
              <a:t>We are all Medicaid beneficiaries, and we will all lose crucial benefits, if it is diminished.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F04399-B688-625D-FC88-07D0B0FB2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371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A3AF9-E647-B376-D6C4-20CD7B90E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F3603-7894-2398-77C6-25E2FA94C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dirty="0"/>
              <a:t>Robert I. Field. </a:t>
            </a:r>
            <a:r>
              <a:rPr lang="en-US" sz="2400" i="1" dirty="0"/>
              <a:t>The Gift That Keeps on Giving: Medicaid as a Crucible of Public Goods</a:t>
            </a:r>
            <a:r>
              <a:rPr lang="en-US" sz="2400" dirty="0"/>
              <a:t>. 51 </a:t>
            </a:r>
            <a:r>
              <a:rPr lang="en-US" sz="2400" cap="small" dirty="0"/>
              <a:t>American Journal Of Law  &amp; Medicine </a:t>
            </a:r>
            <a:r>
              <a:rPr lang="en-US" sz="2400" dirty="0"/>
              <a:t>__ (Winter 2025), </a:t>
            </a:r>
            <a:r>
              <a:rPr lang="en-US" sz="2400" dirty="0">
                <a:hlinkClick r:id="rId2"/>
              </a:rPr>
              <a:t>https://papers.ssrn.com/sol3/papers.cfm?abstract_id=5198376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64E0CA1-AF1A-BE78-A3A8-3FA344544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94" y="6077852"/>
            <a:ext cx="1916872" cy="50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70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17418-72BE-0031-4C2B-8D6C5A395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Take-Away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BDCC5-E511-E133-A86E-239B0B207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7202"/>
            <a:ext cx="10515600" cy="3363595"/>
          </a:xfrm>
        </p:spPr>
        <p:txBody>
          <a:bodyPr>
            <a:normAutofit/>
          </a:bodyPr>
          <a:lstStyle/>
          <a:p>
            <a:r>
              <a:rPr lang="en-US" sz="2400" dirty="0"/>
              <a:t>Framing Medicaid as a pillar of health, social, and economic wellbeing on which everyone relies</a:t>
            </a:r>
          </a:p>
          <a:p>
            <a:endParaRPr lang="en-US" sz="1000" dirty="0"/>
          </a:p>
          <a:p>
            <a:r>
              <a:rPr lang="en-US" sz="2400" dirty="0"/>
              <a:t>Recognizing Medicaid’s intangible benefits as public goods that the private sector could not provide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2400" dirty="0"/>
              <a:t>Everyone is a Medicaid beneficiary</a:t>
            </a:r>
          </a:p>
          <a:p>
            <a:endParaRPr lang="en-US" sz="900" dirty="0"/>
          </a:p>
          <a:p>
            <a:r>
              <a:rPr lang="en-US" sz="2400" dirty="0"/>
              <a:t>Re-framing policy debates as a matter of self-interest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82FC969-CBC1-FA93-5982-40D6DD1F6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94" y="6077852"/>
            <a:ext cx="1916872" cy="50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14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3846D-D8CD-BF6B-EE82-7D0CE60B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87DDF-7755-1458-75E2-FAFABBDF0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147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Key Medicaid attributes</a:t>
            </a:r>
          </a:p>
          <a:p>
            <a:endParaRPr lang="en-US" sz="900" dirty="0"/>
          </a:p>
          <a:p>
            <a:r>
              <a:rPr lang="en-US" sz="2400" dirty="0"/>
              <a:t>Public goods and related concepts</a:t>
            </a:r>
          </a:p>
          <a:p>
            <a:endParaRPr lang="en-US" sz="900" dirty="0"/>
          </a:p>
          <a:p>
            <a:r>
              <a:rPr lang="en-US" sz="2400" dirty="0"/>
              <a:t>The public goods that Medicaid produces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2400" dirty="0"/>
              <a:t>Implications for policy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B43A65-D4A8-07EE-8FB4-8EBCA09D8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8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7B0D6-0E0F-5D15-295D-067FFFE3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641"/>
            <a:ext cx="10515600" cy="1107758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Key Medicaid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ADB77-AE76-A493-C1A0-6C80C8B02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794"/>
            <a:ext cx="10515600" cy="4052411"/>
          </a:xfrm>
        </p:spPr>
        <p:txBody>
          <a:bodyPr>
            <a:normAutofit/>
          </a:bodyPr>
          <a:lstStyle/>
          <a:p>
            <a:r>
              <a:rPr lang="en-US" sz="2400" dirty="0"/>
              <a:t>Federal-state partnership – companion to CHIP</a:t>
            </a:r>
          </a:p>
          <a:p>
            <a:endParaRPr lang="en-US" sz="800" dirty="0"/>
          </a:p>
          <a:p>
            <a:r>
              <a:rPr lang="en-US" sz="2400" dirty="0"/>
              <a:t>“Poor stepchild” of Medicare</a:t>
            </a:r>
          </a:p>
          <a:p>
            <a:endParaRPr lang="en-US" sz="800" dirty="0"/>
          </a:p>
          <a:p>
            <a:r>
              <a:rPr lang="en-US" sz="2400" dirty="0"/>
              <a:t>70-80 million covered, including CHIP</a:t>
            </a:r>
          </a:p>
          <a:p>
            <a:pPr lvl="1"/>
            <a:r>
              <a:rPr lang="en-US" sz="2000" dirty="0"/>
              <a:t>Second largest health insurance program in the U.S. by number of beneficiaries</a:t>
            </a:r>
          </a:p>
          <a:p>
            <a:pPr lvl="1"/>
            <a:r>
              <a:rPr lang="en-US" sz="2000" dirty="0"/>
              <a:t>35% of those under age 19</a:t>
            </a:r>
          </a:p>
          <a:p>
            <a:pPr lvl="1"/>
            <a:endParaRPr lang="en-US" sz="1100" dirty="0"/>
          </a:p>
          <a:p>
            <a:r>
              <a:rPr lang="en-US" sz="2400" dirty="0"/>
              <a:t>Expansion over time – key safety valve during pandemic</a:t>
            </a:r>
          </a:p>
          <a:p>
            <a:endParaRPr lang="en-US" sz="800" dirty="0"/>
          </a:p>
          <a:p>
            <a:r>
              <a:rPr lang="en-US" sz="2400" b="1" dirty="0"/>
              <a:t>Covers more than 40% of all births, almost half of all children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2A57A5-86C9-E6DE-3B01-49772B13E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75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AB96-0A51-67BA-0745-8B1C8B24A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Key Medicaid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797B1-869E-EAF0-DD8C-92C4C634D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Essential financial support for most hospitals and nursing homes</a:t>
            </a:r>
          </a:p>
          <a:p>
            <a:pPr lvl="1"/>
            <a:r>
              <a:rPr lang="en-US" sz="2000" dirty="0"/>
              <a:t>19% of total hospital spending - $283 billion</a:t>
            </a:r>
          </a:p>
          <a:p>
            <a:pPr lvl="1"/>
            <a:r>
              <a:rPr lang="en-US" sz="2000" dirty="0"/>
              <a:t>30% of total nursing home revenue, 62% of all nursing home residents</a:t>
            </a:r>
            <a:endParaRPr lang="en-US" b="1" dirty="0"/>
          </a:p>
          <a:p>
            <a:endParaRPr lang="en-US" sz="900" b="1" dirty="0"/>
          </a:p>
          <a:p>
            <a:r>
              <a:rPr lang="en-US" sz="2400" b="1" dirty="0"/>
              <a:t>Flexibility through waivers</a:t>
            </a:r>
          </a:p>
          <a:p>
            <a:endParaRPr lang="en-US" sz="900" dirty="0"/>
          </a:p>
          <a:p>
            <a:r>
              <a:rPr lang="en-US" sz="2400" b="1" dirty="0"/>
              <a:t>Disproportionate share hospital payments (DSH)</a:t>
            </a:r>
          </a:p>
          <a:p>
            <a:endParaRPr lang="en-US" sz="900" dirty="0"/>
          </a:p>
          <a:p>
            <a:r>
              <a:rPr lang="en-US" sz="2400" b="1" dirty="0"/>
              <a:t>Currently under dire threat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B42E72-A5AE-B3CE-1B33-3DE902546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05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3BAAD-5731-DF6C-E8EA-4B2CE1845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Medicaid Support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87C0-F733-97CF-4EA0-51FE01613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355"/>
            <a:ext cx="10515600" cy="1930450"/>
          </a:xfrm>
        </p:spPr>
        <p:txBody>
          <a:bodyPr>
            <a:normAutofit/>
          </a:bodyPr>
          <a:lstStyle/>
          <a:p>
            <a:r>
              <a:rPr lang="en-US" sz="2400" dirty="0"/>
              <a:t>Hahnemann University Hospital closure - 2019</a:t>
            </a:r>
          </a:p>
          <a:p>
            <a:pPr lvl="1"/>
            <a:r>
              <a:rPr lang="en-US" sz="2000" dirty="0"/>
              <a:t>Insufficient Medicaid reimbursement for for-profit owner</a:t>
            </a:r>
          </a:p>
          <a:p>
            <a:pPr lvl="1"/>
            <a:endParaRPr lang="en-US" sz="900" dirty="0"/>
          </a:p>
          <a:p>
            <a:pPr lvl="1"/>
            <a:r>
              <a:rPr lang="en-US" sz="2000" dirty="0"/>
              <a:t>Closure left hospital desert in north Philadelphia</a:t>
            </a:r>
          </a:p>
          <a:p>
            <a:pPr lvl="1"/>
            <a:endParaRPr lang="en-US" sz="900" dirty="0"/>
          </a:p>
          <a:p>
            <a:pPr lvl="1"/>
            <a:r>
              <a:rPr lang="en-US" sz="2000" dirty="0"/>
              <a:t>Stress on nearby ERs</a:t>
            </a:r>
          </a:p>
        </p:txBody>
      </p:sp>
      <p:pic>
        <p:nvPicPr>
          <p:cNvPr id="4098" name="Picture 2" descr="Philadelphia Hospital to Stay Closed ...">
            <a:extLst>
              <a:ext uri="{FF2B5EF4-FFF2-40B4-BE49-F238E27FC236}">
                <a16:creationId xmlns:a16="http://schemas.microsoft.com/office/drawing/2014/main" id="{4D9221CA-D4E6-0D77-BE26-56CB06E85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140" y="3429000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FA45D8-FFE4-8AFC-148D-9B33FA5E5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346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2A2AF-3EA4-2BF5-3DF8-1EEC8FFE6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397"/>
            <a:ext cx="10515600" cy="1107758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Public Goods and Related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8CBFE-D23E-59F3-8D2E-9BE0993E5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15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Public goods</a:t>
            </a:r>
          </a:p>
          <a:p>
            <a:pPr lvl="1"/>
            <a:r>
              <a:rPr lang="en-US" sz="2000" dirty="0"/>
              <a:t>Intrinsically nonexclusive and nonrival</a:t>
            </a:r>
          </a:p>
          <a:p>
            <a:pPr lvl="1"/>
            <a:r>
              <a:rPr lang="en-US" sz="2000" dirty="0"/>
              <a:t>No profit potential, so private market could not produce</a:t>
            </a:r>
          </a:p>
          <a:p>
            <a:pPr lvl="1"/>
            <a:endParaRPr lang="en-US" sz="900" dirty="0"/>
          </a:p>
          <a:p>
            <a:r>
              <a:rPr lang="en-US" sz="2400" dirty="0"/>
              <a:t>Common goods</a:t>
            </a:r>
          </a:p>
          <a:p>
            <a:pPr lvl="1"/>
            <a:r>
              <a:rPr lang="en-US" sz="2000" dirty="0"/>
              <a:t>Made nonexclusive or nonrival by external (usually government) action</a:t>
            </a:r>
          </a:p>
          <a:p>
            <a:endParaRPr lang="en-US" sz="900" dirty="0"/>
          </a:p>
          <a:p>
            <a:r>
              <a:rPr lang="en-US" sz="2400" dirty="0"/>
              <a:t>Quasi-public goods</a:t>
            </a:r>
          </a:p>
          <a:p>
            <a:pPr lvl="1"/>
            <a:r>
              <a:rPr lang="en-US" sz="2000" dirty="0"/>
              <a:t>Some attributes of public goods – nonexclusive or nonrival within limits</a:t>
            </a:r>
          </a:p>
          <a:p>
            <a:pPr lvl="2"/>
            <a:endParaRPr lang="en-US" sz="900" dirty="0"/>
          </a:p>
          <a:p>
            <a:r>
              <a:rPr lang="en-US" sz="2400" dirty="0"/>
              <a:t>Externalities</a:t>
            </a:r>
          </a:p>
          <a:p>
            <a:pPr lvl="1"/>
            <a:r>
              <a:rPr lang="en-US" sz="2000" dirty="0"/>
              <a:t>Costs or benefits to parties that are external to a transaction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183CAD-86EB-9671-E284-8AE0294BE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009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27F7-E12C-5607-8F1F-2243B75C1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032"/>
            <a:ext cx="10515600" cy="99504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Classic Public Goods</a:t>
            </a:r>
            <a:br>
              <a:rPr lang="en-US" sz="4000" dirty="0"/>
            </a:br>
            <a:r>
              <a:rPr lang="en-US" sz="3600" dirty="0"/>
              <a:t>Nonexclusive and nonrival</a:t>
            </a:r>
            <a:endParaRPr lang="en-US" sz="4000" dirty="0"/>
          </a:p>
        </p:txBody>
      </p:sp>
      <p:pic>
        <p:nvPicPr>
          <p:cNvPr id="1026" name="Picture 2" descr="Lighthouse Night Images - Free Download on Freepik">
            <a:extLst>
              <a:ext uri="{FF2B5EF4-FFF2-40B4-BE49-F238E27FC236}">
                <a16:creationId xmlns:a16="http://schemas.microsoft.com/office/drawing/2014/main" id="{93310030-A6BC-B73C-12E6-DC98159F9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930" y="1809728"/>
            <a:ext cx="1920240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ew lights enhance safety, aesthetic at LU - Lamar University">
            <a:extLst>
              <a:ext uri="{FF2B5EF4-FFF2-40B4-BE49-F238E27FC236}">
                <a16:creationId xmlns:a16="http://schemas.microsoft.com/office/drawing/2014/main" id="{555B870B-4D52-FF42-525D-B8F58CBD8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960" y="1809728"/>
            <a:ext cx="2868930" cy="173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urope plans to produce 10,000 missiles annually — including only ones that  can stop Russia's ballistic terror in Ukraine - Euromaidan Press">
            <a:extLst>
              <a:ext uri="{FF2B5EF4-FFF2-40B4-BE49-F238E27FC236}">
                <a16:creationId xmlns:a16="http://schemas.microsoft.com/office/drawing/2014/main" id="{00DF89B5-553E-15BD-A8C1-E2026702E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656" y="4080510"/>
            <a:ext cx="3184912" cy="179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60FA9ED-E309-B5CB-19E6-9C4803AD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58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021AA-FFB4-9F79-10DA-5BFE80802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Common Goods</a:t>
            </a:r>
            <a:br>
              <a:rPr lang="en-US" sz="4000" dirty="0"/>
            </a:br>
            <a:r>
              <a:rPr lang="en-US" sz="3600" dirty="0"/>
              <a:t>Made Nonexclusive or Nonrival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F60484-9F45-2CF3-ABCC-F3DE247AB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0" y="6214923"/>
            <a:ext cx="1772620" cy="46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rivate School vs. Public School">
            <a:extLst>
              <a:ext uri="{FF2B5EF4-FFF2-40B4-BE49-F238E27FC236}">
                <a16:creationId xmlns:a16="http://schemas.microsoft.com/office/drawing/2014/main" id="{E1DDEC76-A702-C4C9-C836-4C2776911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459" y="2874785"/>
            <a:ext cx="2767930" cy="181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ational hospital capacity to hit ...">
            <a:extLst>
              <a:ext uri="{FF2B5EF4-FFF2-40B4-BE49-F238E27FC236}">
                <a16:creationId xmlns:a16="http://schemas.microsoft.com/office/drawing/2014/main" id="{A8F2FFCC-0A80-B6AE-657B-21A3ABE81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145" y="2874785"/>
            <a:ext cx="3236746" cy="181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394136-97B9-3644-B212-5D0B80A975E9}"/>
              </a:ext>
            </a:extLst>
          </p:cNvPr>
          <p:cNvSpPr txBox="1"/>
          <p:nvPr/>
        </p:nvSpPr>
        <p:spPr>
          <a:xfrm>
            <a:off x="2308860" y="2119184"/>
            <a:ext cx="287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Public Schools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59D3B6-20CB-0F66-55CE-C0B7EE5E1E1A}"/>
              </a:ext>
            </a:extLst>
          </p:cNvPr>
          <p:cNvSpPr txBox="1"/>
          <p:nvPr/>
        </p:nvSpPr>
        <p:spPr>
          <a:xfrm>
            <a:off x="6877846" y="2181830"/>
            <a:ext cx="4107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Universal Health Care Coverage</a:t>
            </a:r>
          </a:p>
        </p:txBody>
      </p:sp>
    </p:spTree>
    <p:extLst>
      <p:ext uri="{BB962C8B-B14F-4D97-AF65-F5344CB8AC3E}">
        <p14:creationId xmlns:p14="http://schemas.microsoft.com/office/powerpoint/2010/main" val="3287641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6119</TotalTime>
  <Words>785</Words>
  <Application>Microsoft Macintosh PowerPoint</Application>
  <PresentationFormat>Widescreen</PresentationFormat>
  <Paragraphs>140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 2013 - 2022</vt:lpstr>
      <vt:lpstr>Medicaid as a Crucible of Public Goods  ASLME 48th Annual Health Law Professors Conference June 2025</vt:lpstr>
      <vt:lpstr>Take-Away</vt:lpstr>
      <vt:lpstr>Outline</vt:lpstr>
      <vt:lpstr>Key Medicaid Attributes</vt:lpstr>
      <vt:lpstr>Key Medicaid Attributes</vt:lpstr>
      <vt:lpstr>Medicaid Support Example</vt:lpstr>
      <vt:lpstr>Public Goods and Related Concepts</vt:lpstr>
      <vt:lpstr>Classic Public Goods Nonexclusive and nonrival</vt:lpstr>
      <vt:lpstr>Common Goods Made Nonexclusive or Nonrival</vt:lpstr>
      <vt:lpstr>Quasi-Public Goods Nonexclusive or Nonrival Within Limits</vt:lpstr>
      <vt:lpstr>Externalities</vt:lpstr>
      <vt:lpstr>Medicaid’s Public Goods, Common Goods and Positive Externalities: Health</vt:lpstr>
      <vt:lpstr>Medicaid’s Public Goods, Common Goods and Positive Externalities: Health</vt:lpstr>
      <vt:lpstr>Medicaid’s Public Goods, Common Goods and Positive Externalities: Social and Economic</vt:lpstr>
      <vt:lpstr>Medicaid’s Public Goods, Common Goods and Positive Externalities: Social and Economic</vt:lpstr>
      <vt:lpstr>Medicaid’s Limits</vt:lpstr>
      <vt:lpstr>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as a Crucible of Public Goods  ASLME 48th Annual Health Law Professors Conference June 2025</dc:title>
  <dc:creator>Field,Robert</dc:creator>
  <cp:lastModifiedBy>Field,Robert</cp:lastModifiedBy>
  <cp:revision>119</cp:revision>
  <dcterms:created xsi:type="dcterms:W3CDTF">2025-05-21T19:21:21Z</dcterms:created>
  <dcterms:modified xsi:type="dcterms:W3CDTF">2025-05-29T22:39:24Z</dcterms:modified>
</cp:coreProperties>
</file>