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CC1-887C-41CB-BF0C-31ED1BA63882}" type="datetimeFigureOut">
              <a:rPr lang="hr-HR" smtClean="0"/>
              <a:t>20.5.2025.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DBE1-8347-4B9C-B944-83424F9922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4771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CC1-887C-41CB-BF0C-31ED1BA63882}" type="datetimeFigureOut">
              <a:rPr lang="hr-HR" smtClean="0"/>
              <a:t>20.5.2025.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DBE1-8347-4B9C-B944-83424F9922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3451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CC1-887C-41CB-BF0C-31ED1BA63882}" type="datetimeFigureOut">
              <a:rPr lang="hr-HR" smtClean="0"/>
              <a:t>20.5.2025.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DBE1-8347-4B9C-B944-83424F9922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979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CC1-887C-41CB-BF0C-31ED1BA63882}" type="datetimeFigureOut">
              <a:rPr lang="hr-HR" smtClean="0"/>
              <a:t>20.5.2025.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DBE1-8347-4B9C-B944-83424F9922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6370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CC1-887C-41CB-BF0C-31ED1BA63882}" type="datetimeFigureOut">
              <a:rPr lang="hr-HR" smtClean="0"/>
              <a:t>20.5.2025.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DBE1-8347-4B9C-B944-83424F9922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3957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CC1-887C-41CB-BF0C-31ED1BA63882}" type="datetimeFigureOut">
              <a:rPr lang="hr-HR" smtClean="0"/>
              <a:t>20.5.2025.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DBE1-8347-4B9C-B944-83424F9922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23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CC1-887C-41CB-BF0C-31ED1BA63882}" type="datetimeFigureOut">
              <a:rPr lang="hr-HR" smtClean="0"/>
              <a:t>20.5.2025.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DBE1-8347-4B9C-B944-83424F9922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854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CC1-887C-41CB-BF0C-31ED1BA63882}" type="datetimeFigureOut">
              <a:rPr lang="hr-HR" smtClean="0"/>
              <a:t>20.5.2025.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DBE1-8347-4B9C-B944-83424F9922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370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CC1-887C-41CB-BF0C-31ED1BA63882}" type="datetimeFigureOut">
              <a:rPr lang="hr-HR" smtClean="0"/>
              <a:t>20.5.2025.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DBE1-8347-4B9C-B944-83424F9922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4710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CC1-887C-41CB-BF0C-31ED1BA63882}" type="datetimeFigureOut">
              <a:rPr lang="hr-HR" smtClean="0"/>
              <a:t>20.5.2025.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DBE1-8347-4B9C-B944-83424F9922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2918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CC1-887C-41CB-BF0C-31ED1BA63882}" type="datetimeFigureOut">
              <a:rPr lang="hr-HR" smtClean="0"/>
              <a:t>20.5.2025.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FDBE1-8347-4B9C-B944-83424F9922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8673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8DCC1-887C-41CB-BF0C-31ED1BA63882}" type="datetimeFigureOut">
              <a:rPr lang="hr-HR" smtClean="0"/>
              <a:t>20.5.2025.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FDBE1-8347-4B9C-B944-83424F9922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219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uleticigor600@gmail.com" TargetMode="External"/><Relationship Id="rId2" Type="http://schemas.openxmlformats.org/officeDocument/2006/relationships/hyperlink" Target="mailto:ivuletic@pravos.h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Gross Negligence and Criminal Liability in Healthcare: A Cross-National Study within the EU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 smtClean="0"/>
              <a:t>Igor Vuletić, </a:t>
            </a:r>
            <a:r>
              <a:rPr lang="hr-HR" dirty="0" err="1" smtClean="0"/>
              <a:t>PhD</a:t>
            </a:r>
            <a:endParaRPr lang="hr-HR" dirty="0" smtClean="0"/>
          </a:p>
          <a:p>
            <a:r>
              <a:rPr lang="hr-HR" dirty="0" err="1" smtClean="0"/>
              <a:t>Full</a:t>
            </a:r>
            <a:r>
              <a:rPr lang="hr-HR" dirty="0" smtClean="0"/>
              <a:t> </a:t>
            </a:r>
            <a:r>
              <a:rPr lang="hr-HR" dirty="0" err="1" smtClean="0"/>
              <a:t>Professor</a:t>
            </a:r>
            <a:endParaRPr lang="hr-HR" dirty="0" smtClean="0"/>
          </a:p>
          <a:p>
            <a:r>
              <a:rPr lang="hr-HR" dirty="0" smtClean="0"/>
              <a:t>University </a:t>
            </a:r>
            <a:r>
              <a:rPr lang="hr-HR" dirty="0" err="1" smtClean="0"/>
              <a:t>of</a:t>
            </a:r>
            <a:r>
              <a:rPr lang="hr-HR" dirty="0" smtClean="0"/>
              <a:t> Osijek, Croatia</a:t>
            </a:r>
          </a:p>
          <a:p>
            <a:r>
              <a:rPr lang="hr-HR" dirty="0" err="1" smtClean="0"/>
              <a:t>Faculty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hr-HR" dirty="0" smtClean="0"/>
          </a:p>
          <a:p>
            <a:r>
              <a:rPr lang="hr-HR" dirty="0" smtClean="0">
                <a:hlinkClick r:id="rId2"/>
              </a:rPr>
              <a:t>ivuletic@pravos.hr</a:t>
            </a:r>
            <a:r>
              <a:rPr lang="hr-HR" dirty="0" smtClean="0"/>
              <a:t>; </a:t>
            </a:r>
            <a:r>
              <a:rPr lang="hr-HR" dirty="0" smtClean="0">
                <a:hlinkClick r:id="rId3"/>
              </a:rPr>
              <a:t>vuleticigor600@gmail.com</a:t>
            </a:r>
            <a:r>
              <a:rPr lang="hr-HR" dirty="0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46037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Germany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example from practice – </a:t>
            </a:r>
            <a:r>
              <a:rPr lang="en-US" dirty="0" err="1" smtClean="0"/>
              <a:t>BGH</a:t>
            </a:r>
            <a:r>
              <a:rPr lang="en-US" dirty="0" smtClean="0"/>
              <a:t> Judgment of 20 January 2004 – 1 </a:t>
            </a:r>
            <a:r>
              <a:rPr lang="en-US" dirty="0" err="1" smtClean="0"/>
              <a:t>StR</a:t>
            </a:r>
            <a:r>
              <a:rPr lang="en-US" dirty="0" smtClean="0"/>
              <a:t> 319/03:</a:t>
            </a:r>
            <a:endParaRPr lang="hr-HR" dirty="0" smtClean="0"/>
          </a:p>
          <a:p>
            <a:r>
              <a:rPr lang="en-US" dirty="0" smtClean="0"/>
              <a:t>During a shoulder surgery, the tip of the surgeon’s drill broke off, leaving a 2 cm fragment embedded in the patient’s shoulder bone.</a:t>
            </a:r>
            <a:endParaRPr lang="hr-HR" dirty="0" smtClean="0"/>
          </a:p>
          <a:p>
            <a:r>
              <a:rPr lang="en-US" dirty="0" smtClean="0"/>
              <a:t>The surgeon failed to inform the patient of this incident, stating only that a second operation was necessary to stabilize the </a:t>
            </a:r>
            <a:r>
              <a:rPr lang="en-US" dirty="0" err="1" smtClean="0"/>
              <a:t>shoulder.He</a:t>
            </a:r>
            <a:r>
              <a:rPr lang="en-US" dirty="0" smtClean="0"/>
              <a:t> was convicted of causing grievous bodily harm.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28101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Germany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example from practice – </a:t>
            </a:r>
            <a:r>
              <a:rPr lang="en-US" dirty="0" err="1" smtClean="0"/>
              <a:t>BGH</a:t>
            </a:r>
            <a:r>
              <a:rPr lang="en-US" dirty="0" smtClean="0"/>
              <a:t> Judgment of 2 November 1993 – VI </a:t>
            </a:r>
            <a:r>
              <a:rPr lang="en-US" dirty="0" err="1" smtClean="0"/>
              <a:t>ZR</a:t>
            </a:r>
            <a:r>
              <a:rPr lang="en-US" dirty="0" smtClean="0"/>
              <a:t> 245/92:</a:t>
            </a:r>
            <a:endParaRPr lang="hr-HR" dirty="0" smtClean="0"/>
          </a:p>
          <a:p>
            <a:r>
              <a:rPr lang="en-US" dirty="0" smtClean="0"/>
              <a:t>The case concerned surgery to remove extensive nasal and sinus </a:t>
            </a:r>
            <a:r>
              <a:rPr lang="en-US" dirty="0" err="1" smtClean="0"/>
              <a:t>polyps.During</a:t>
            </a:r>
            <a:r>
              <a:rPr lang="en-US" dirty="0" smtClean="0"/>
              <a:t> the operation, the bony partition between the eye sockets was damaged, resulting in blindness.</a:t>
            </a:r>
            <a:endParaRPr lang="hr-HR" dirty="0" smtClean="0"/>
          </a:p>
          <a:p>
            <a:r>
              <a:rPr lang="en-US" dirty="0" smtClean="0"/>
              <a:t>The patient had not been warned of this risk, although its probability was extremely low (in the per mille range).The surgeon was found liable for grievous bodily harm.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50000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Germany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example from practice – </a:t>
            </a:r>
            <a:r>
              <a:rPr lang="en-US" dirty="0" err="1" smtClean="0"/>
              <a:t>BGH</a:t>
            </a:r>
            <a:r>
              <a:rPr lang="en-US" dirty="0" smtClean="0"/>
              <a:t> Judgment of 30 January 2001 – VI </a:t>
            </a:r>
            <a:r>
              <a:rPr lang="en-US" dirty="0" err="1" smtClean="0"/>
              <a:t>ZR</a:t>
            </a:r>
            <a:r>
              <a:rPr lang="en-US" dirty="0" smtClean="0"/>
              <a:t> 353/99:</a:t>
            </a:r>
            <a:endParaRPr lang="hr-HR" dirty="0" smtClean="0"/>
          </a:p>
          <a:p>
            <a:r>
              <a:rPr lang="en-US" dirty="0" smtClean="0"/>
              <a:t>The case involved surgery for a herniated disc (discography and laser decompression of the nerve root).</a:t>
            </a:r>
            <a:endParaRPr lang="hr-HR" dirty="0" smtClean="0"/>
          </a:p>
          <a:p>
            <a:r>
              <a:rPr lang="en-US" dirty="0" smtClean="0"/>
              <a:t>Postoperative complications included paresis, restricted mobility of the leg, and </a:t>
            </a:r>
            <a:r>
              <a:rPr lang="en-US" dirty="0" err="1" smtClean="0"/>
              <a:t>impotence.The</a:t>
            </a:r>
            <a:r>
              <a:rPr lang="en-US" dirty="0" smtClean="0"/>
              <a:t> patient had not been informed of the risk of impotence.</a:t>
            </a:r>
            <a:endParaRPr lang="hr-HR" dirty="0" smtClean="0"/>
          </a:p>
          <a:p>
            <a:r>
              <a:rPr lang="en-US" dirty="0" smtClean="0"/>
              <a:t>The surgeon was found liable for grievous bodily harm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51448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Croatia, </a:t>
            </a:r>
            <a:r>
              <a:rPr lang="hr-HR" dirty="0" err="1" smtClean="0"/>
              <a:t>Slovenia</a:t>
            </a:r>
            <a:r>
              <a:rPr lang="hr-HR" dirty="0" smtClean="0"/>
              <a:t>, </a:t>
            </a:r>
            <a:r>
              <a:rPr lang="hr-HR" dirty="0" err="1" smtClean="0"/>
              <a:t>Serbia</a:t>
            </a:r>
            <a:r>
              <a:rPr lang="hr-HR" dirty="0" smtClean="0"/>
              <a:t>, MN…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Specific</a:t>
            </a:r>
            <a:r>
              <a:rPr lang="hr-HR" dirty="0" smtClean="0"/>
              <a:t> </a:t>
            </a:r>
            <a:r>
              <a:rPr lang="hr-HR" dirty="0" err="1" smtClean="0"/>
              <a:t>criminal</a:t>
            </a:r>
            <a:r>
              <a:rPr lang="hr-HR" dirty="0" smtClean="0"/>
              <a:t> </a:t>
            </a:r>
            <a:r>
              <a:rPr lang="hr-HR" dirty="0" err="1" smtClean="0"/>
              <a:t>offence</a:t>
            </a:r>
            <a:r>
              <a:rPr lang="hr-HR" dirty="0" smtClean="0"/>
              <a:t> (</a:t>
            </a:r>
            <a:r>
              <a:rPr lang="hr-HR" dirty="0" err="1" smtClean="0"/>
              <a:t>medical</a:t>
            </a:r>
            <a:r>
              <a:rPr lang="hr-HR" dirty="0" smtClean="0"/>
              <a:t> </a:t>
            </a:r>
            <a:r>
              <a:rPr lang="hr-HR" dirty="0" err="1" smtClean="0"/>
              <a:t>malpractice</a:t>
            </a:r>
            <a:r>
              <a:rPr lang="hr-HR" dirty="0" smtClean="0"/>
              <a:t>)</a:t>
            </a:r>
          </a:p>
          <a:p>
            <a:r>
              <a:rPr lang="en-US" dirty="0" smtClean="0"/>
              <a:t>A medical doctor, doctor of dental medicine, or other healthcare professional who, in the course of providing healthcare services, employs a clearly inappropriate method or means of treatment, or otherwise acts in evident violation of medical standards or with manifest lack of due care, thereby causing a deterioration of the illness, impairment of health, termination of pregnancy, or death...</a:t>
            </a:r>
            <a:endParaRPr lang="hr-HR" dirty="0" smtClean="0"/>
          </a:p>
          <a:p>
            <a:r>
              <a:rPr lang="en-US" dirty="0" smtClean="0"/>
              <a:t>Expert witnesses exert significant influence; the main practical challenges lie in establishing causation and in determining whether there has been a breach of professional standards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50167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Statistics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3 </a:t>
            </a:r>
            <a:r>
              <a:rPr lang="hr-HR" dirty="0" err="1" smtClean="0"/>
              <a:t>year</a:t>
            </a:r>
            <a:r>
              <a:rPr lang="hr-HR" dirty="0" smtClean="0"/>
              <a:t> period (2020 – 2023): </a:t>
            </a:r>
          </a:p>
          <a:p>
            <a:r>
              <a:rPr lang="fr-FR" dirty="0" smtClean="0"/>
              <a:t>321 </a:t>
            </a:r>
            <a:r>
              <a:rPr lang="fr-FR" dirty="0" err="1" smtClean="0"/>
              <a:t>criminal</a:t>
            </a:r>
            <a:r>
              <a:rPr lang="fr-FR" dirty="0" smtClean="0"/>
              <a:t> reports</a:t>
            </a:r>
          </a:p>
          <a:p>
            <a:r>
              <a:rPr lang="fr-FR" dirty="0" smtClean="0"/>
              <a:t>70 investigations</a:t>
            </a:r>
          </a:p>
          <a:p>
            <a:r>
              <a:rPr lang="fr-FR" dirty="0" smtClean="0"/>
              <a:t>47 charges</a:t>
            </a:r>
          </a:p>
          <a:p>
            <a:r>
              <a:rPr lang="fr-FR" dirty="0" smtClean="0"/>
              <a:t>4 convictions (no prison sentences)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11290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Example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patient was a man in his mid-forties who was severely overweight (weighed 180 kg). He was admitted in the surgery ward </a:t>
            </a:r>
          </a:p>
          <a:p>
            <a:r>
              <a:rPr lang="en-US" dirty="0" smtClean="0"/>
              <a:t>the patient complained about sharp abdominal pain, but the medical staff just left him on the hospital bed</a:t>
            </a:r>
          </a:p>
          <a:p>
            <a:r>
              <a:rPr lang="en-US" dirty="0" smtClean="0"/>
              <a:t>his wailing and moaning lasted six hours, after which he fell into shock and died. </a:t>
            </a:r>
          </a:p>
          <a:p>
            <a:r>
              <a:rPr lang="en-US" dirty="0" smtClean="0"/>
              <a:t>The medical expert determination found that professional errors were made, but that, considering the poor health condition and obesity of the patient, it could not be determined whether a timely diagnosis would have saved his life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34533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Example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D</a:t>
            </a:r>
            <a:r>
              <a:rPr lang="en-US" dirty="0" err="1" smtClean="0"/>
              <a:t>efendant</a:t>
            </a:r>
            <a:r>
              <a:rPr lang="en-US" dirty="0" smtClean="0"/>
              <a:t> was a traumatology surgeon who was on call</a:t>
            </a:r>
          </a:p>
          <a:p>
            <a:r>
              <a:rPr lang="en-US" dirty="0" smtClean="0"/>
              <a:t>He admitted the injured person into the emergency room and suspected a rupture of the aorta. According to the rules of the profession, in such a situation it is obligatory for the doctor to consult a cardio-surgeon or a vascular surgeon </a:t>
            </a:r>
          </a:p>
          <a:p>
            <a:r>
              <a:rPr lang="en-US" dirty="0" smtClean="0"/>
              <a:t>the defendant performed surgery, and the patient died</a:t>
            </a:r>
          </a:p>
          <a:p>
            <a:r>
              <a:rPr lang="en-US" dirty="0" smtClean="0"/>
              <a:t>expert determination confirmed a violation of the rules of the profession and established that the death rate for patients who underwent surgery for aorta ruptures is 40 percent</a:t>
            </a:r>
          </a:p>
          <a:p>
            <a:r>
              <a:rPr lang="en-US" dirty="0" smtClean="0"/>
              <a:t>acquitted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35826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Conclusion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criminalisation</a:t>
            </a:r>
            <a:r>
              <a:rPr lang="en-US" dirty="0" smtClean="0"/>
              <a:t> of medical error depends, to a significant extent, on whether the healthcare system is predominantly privatized. </a:t>
            </a:r>
            <a:endParaRPr lang="hr-HR" dirty="0" smtClean="0"/>
          </a:p>
          <a:p>
            <a:r>
              <a:rPr lang="en-US" dirty="0" smtClean="0"/>
              <a:t>It produces adverse effects and its actual contribution to the protection of patients' health is questionable, given the relatively low number of convictions.</a:t>
            </a:r>
            <a:endParaRPr lang="hr-HR" dirty="0" smtClean="0"/>
          </a:p>
          <a:p>
            <a:r>
              <a:rPr lang="en-US" dirty="0" smtClean="0"/>
              <a:t>Among the models presented, the German model is the most practicable in real-world settings and relies the least on expert testimony. </a:t>
            </a:r>
            <a:endParaRPr lang="hr-HR" smtClean="0"/>
          </a:p>
          <a:p>
            <a:r>
              <a:rPr lang="en-US" smtClean="0"/>
              <a:t>In </a:t>
            </a:r>
            <a:r>
              <a:rPr lang="en-US" dirty="0" smtClean="0"/>
              <a:t>contrast, the Croatian model and those of similar jurisdictions are, in practice, extremely difficult to implement.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65462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Criminalization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medical</a:t>
            </a:r>
            <a:r>
              <a:rPr lang="hr-HR" dirty="0" smtClean="0"/>
              <a:t> </a:t>
            </a:r>
            <a:r>
              <a:rPr lang="hr-HR" dirty="0" err="1" smtClean="0"/>
              <a:t>negligence</a:t>
            </a:r>
            <a:r>
              <a:rPr lang="hr-HR" dirty="0" smtClean="0"/>
              <a:t>: </a:t>
            </a:r>
            <a:r>
              <a:rPr lang="hr-HR" i="1" dirty="0" smtClean="0"/>
              <a:t>pro </a:t>
            </a:r>
            <a:r>
              <a:rPr lang="hr-HR" dirty="0" err="1" smtClean="0"/>
              <a:t>et</a:t>
            </a:r>
            <a:r>
              <a:rPr lang="hr-HR" i="1" dirty="0" smtClean="0"/>
              <a:t> </a:t>
            </a:r>
            <a:r>
              <a:rPr lang="hr-HR" i="1" dirty="0" err="1" smtClean="0"/>
              <a:t>contra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Pros</a:t>
            </a:r>
            <a:r>
              <a:rPr lang="en-US" dirty="0" smtClean="0"/>
              <a:t>: protection of patients' rights and societal interests; increased diligence on the part of medical personnel; facilitation of civil (tort) liability</a:t>
            </a:r>
            <a:endParaRPr lang="hr-HR" dirty="0" smtClean="0"/>
          </a:p>
          <a:p>
            <a:r>
              <a:rPr lang="en-US" i="1" dirty="0" smtClean="0"/>
              <a:t>Cons</a:t>
            </a:r>
            <a:r>
              <a:rPr lang="en-US" dirty="0" smtClean="0"/>
              <a:t>: legal uncertainty and increased pressure on medical personnel – a trend of defensive reporting; medically undesirable practices, such as defensive medicine and excessive diagnostic procedures (with both health-related and economic implications); lack of clear criteria and disproportionate influence of court-appointed expert witnesses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45352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Comparative</a:t>
            </a:r>
            <a:r>
              <a:rPr lang="hr-HR" dirty="0" smtClean="0"/>
              <a:t> </a:t>
            </a:r>
            <a:r>
              <a:rPr lang="hr-HR" dirty="0" err="1" smtClean="0"/>
              <a:t>models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"</a:t>
            </a:r>
            <a:r>
              <a:rPr lang="en-US" b="1" dirty="0" smtClean="0"/>
              <a:t>The 'American' model </a:t>
            </a:r>
            <a:r>
              <a:rPr lang="en-US" dirty="0" smtClean="0"/>
              <a:t>– criminal liability arises only in extreme cases (e.g. involvement of alcohol or drugs), reflecting the trend of healthcare privatization and considerations of economic efficiency.</a:t>
            </a:r>
            <a:endParaRPr lang="hr-HR" dirty="0" smtClean="0"/>
          </a:p>
          <a:p>
            <a:r>
              <a:rPr lang="en-US" b="1" dirty="0" smtClean="0"/>
              <a:t>The 'Japanese' model </a:t>
            </a:r>
            <a:r>
              <a:rPr lang="en-US" dirty="0" smtClean="0"/>
              <a:t>– strict criminal liability applies not only to the party who committed the error, but also to those who failed to report it, with a notably broad interpretation of what constitutes a medical error.</a:t>
            </a:r>
            <a:endParaRPr lang="hr-HR" dirty="0" smtClean="0"/>
          </a:p>
          <a:p>
            <a:r>
              <a:rPr lang="en-US" b="1" dirty="0" smtClean="0"/>
              <a:t>The 'European' model </a:t>
            </a:r>
            <a:r>
              <a:rPr lang="en-US" dirty="0" smtClean="0"/>
              <a:t>– a variety of hybrid approaches: from treating medical errors as criminal offences against life and bodily integrity (e.g. Germany, Austria, Hungary), through the creation of specific offences for high-risk professions (e.g. Czech Republic), to the introduction of special criminal offences applicable specifically to physicians (e.g. Croatia, Slovenia, Serbia, Montenegro – a model more typical of former Yugoslav countries)."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52409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United </a:t>
            </a:r>
            <a:r>
              <a:rPr lang="hr-HR" dirty="0" err="1" smtClean="0"/>
              <a:t>Kingdom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 increase in the number of criminal proceedings against physicians has been observed since the mid-</a:t>
            </a:r>
            <a:r>
              <a:rPr lang="en-US" dirty="0" err="1" smtClean="0"/>
              <a:t>1990s</a:t>
            </a:r>
            <a:r>
              <a:rPr lang="en-US" dirty="0" smtClean="0"/>
              <a:t>.</a:t>
            </a:r>
            <a:endParaRPr lang="hr-HR" dirty="0" smtClean="0"/>
          </a:p>
          <a:p>
            <a:r>
              <a:rPr lang="en-US" dirty="0" smtClean="0"/>
              <a:t>Such cases are typically classified as a lesser form of homicide, namely manslaughter.</a:t>
            </a:r>
            <a:endParaRPr lang="hr-HR" dirty="0" smtClean="0"/>
          </a:p>
          <a:p>
            <a:r>
              <a:rPr lang="en-US" dirty="0" smtClean="0"/>
              <a:t>There is a higher rate of acquittals when the same legal classification is applied to medical professionals compared to non-medical defendants.</a:t>
            </a:r>
            <a:endParaRPr lang="hr-HR" dirty="0" smtClean="0"/>
          </a:p>
          <a:p>
            <a:r>
              <a:rPr lang="en-US" dirty="0" smtClean="0"/>
              <a:t>The Crown Prosecutor has discretionary authority to decide whether to initiate proceedings, a criterion that has been subject to criticism.</a:t>
            </a:r>
            <a:endParaRPr lang="hr-HR" dirty="0" smtClean="0"/>
          </a:p>
          <a:p>
            <a:r>
              <a:rPr lang="en-US" dirty="0" smtClean="0"/>
              <a:t>Prosecution is generally pursued only when two medical experts are willing to attest that the conduct in question meets the threshold of 'gross negligence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07507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Studies covering the period from 1986 to 2006 indicate a steady increase in the number of indictments, suggesting that the criminal offence has become socially recognized and that a 'culture' of reporting has emerged.</a:t>
            </a:r>
            <a:endParaRPr lang="hr-HR" dirty="0" smtClean="0"/>
          </a:p>
          <a:p>
            <a:r>
              <a:rPr lang="en-US" dirty="0" smtClean="0"/>
              <a:t>Convictions account for 39% of cases; </a:t>
            </a:r>
            <a:endParaRPr lang="hr-HR" dirty="0" smtClean="0"/>
          </a:p>
          <a:p>
            <a:r>
              <a:rPr lang="en-US" dirty="0" smtClean="0"/>
              <a:t>It is estimated that, out of approximately 850,000 total annual deaths, around 70,000 result from various forms of medical error.</a:t>
            </a:r>
            <a:endParaRPr lang="hr-HR" dirty="0" smtClean="0"/>
          </a:p>
          <a:p>
            <a:r>
              <a:rPr lang="en-US" dirty="0" smtClean="0"/>
              <a:t>Public pressure has been mounting on prosecutors to initiate proceedings in cases involving alleged medical mistakes.</a:t>
            </a:r>
            <a:endParaRPr lang="hr-HR" dirty="0" smtClean="0"/>
          </a:p>
          <a:p>
            <a:r>
              <a:rPr lang="en-US" dirty="0" smtClean="0"/>
              <a:t>Judicial practice remains inconsistent, particularly when examined across different regions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44988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Criteria for Gross Negligence (</a:t>
            </a:r>
            <a:r>
              <a:rPr lang="en-US" b="1" dirty="0" smtClean="0"/>
              <a:t>R v </a:t>
            </a:r>
            <a:r>
              <a:rPr lang="en-US" b="1" dirty="0" err="1" smtClean="0"/>
              <a:t>Adomako</a:t>
            </a:r>
            <a:r>
              <a:rPr lang="en-US" b="1" dirty="0" smtClean="0"/>
              <a:t>, 1994</a:t>
            </a:r>
            <a:r>
              <a:rPr lang="en-US" dirty="0" smtClean="0"/>
              <a:t>):A serious breach or disregard of a duty (beyond ordinary negligence) that results in harm.</a:t>
            </a:r>
            <a:endParaRPr lang="hr-HR" dirty="0" smtClean="0"/>
          </a:p>
          <a:p>
            <a:r>
              <a:rPr lang="en-US" dirty="0" smtClean="0"/>
              <a:t>Conduct that constitutes a significant departure from what a reasonably competent physician with similar qualifications would have done under the same circumstances.</a:t>
            </a:r>
            <a:endParaRPr lang="hr-HR" dirty="0" smtClean="0"/>
          </a:p>
          <a:p>
            <a:r>
              <a:rPr lang="en-US" dirty="0" smtClean="0"/>
              <a:t>Such conduct must fall within one of four recognized categories of error:– Mistakes – errors in planning the course of action;– Slips – execution errors due to lapses in attention or concentration;– Technical errors – failures in the performance of specific skills;– Violations – deliberate deviations from safe and accepted practice."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17523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Germany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Cl</a:t>
            </a:r>
            <a:r>
              <a:rPr lang="en-US" dirty="0" err="1" smtClean="0"/>
              <a:t>assification</a:t>
            </a:r>
            <a:r>
              <a:rPr lang="en-US" dirty="0" smtClean="0"/>
              <a:t> as bodily injury or negligent </a:t>
            </a:r>
            <a:r>
              <a:rPr lang="en-US" dirty="0" err="1" smtClean="0"/>
              <a:t>homicide.A</a:t>
            </a:r>
            <a:r>
              <a:rPr lang="en-US" dirty="0" smtClean="0"/>
              <a:t> mandatory autopsy is required in all cases of suspicious death (in Germany, two forensic pathologists must be present).</a:t>
            </a:r>
            <a:endParaRPr lang="hr-HR" dirty="0" smtClean="0"/>
          </a:p>
          <a:p>
            <a:r>
              <a:rPr lang="en-US" dirty="0" smtClean="0"/>
              <a:t>If the autopsy concludes that the cause of death is 'unclear' or 'non-natural,' this is considered sufficient grounds to initiate a criminal investigation.</a:t>
            </a:r>
            <a:endParaRPr lang="hr-HR" dirty="0" smtClean="0"/>
          </a:p>
          <a:p>
            <a:r>
              <a:rPr lang="en-US" dirty="0" smtClean="0"/>
              <a:t>The applicable penalties range from fines to imprisonment of up to 5 years, or from 6 months to 10 years where the act involved endangerment to life.</a:t>
            </a:r>
            <a:endParaRPr lang="hr-HR" dirty="0" smtClean="0"/>
          </a:p>
          <a:p>
            <a:r>
              <a:rPr lang="en-US" dirty="0" smtClean="0"/>
              <a:t>There is a general trend of increasing numbers of investigations.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17091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Germany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specific legal concept characterized by the following </a:t>
            </a:r>
            <a:r>
              <a:rPr lang="en-US" dirty="0" err="1" smtClean="0"/>
              <a:t>features:Every</a:t>
            </a:r>
            <a:r>
              <a:rPr lang="en-US" dirty="0" smtClean="0"/>
              <a:t> medical intervention is legally regarded as bodily injury (the statutory elements of bodily harm are fulfilled; this interpretation has been upheld in legal practice since as early as 1894).</a:t>
            </a:r>
            <a:endParaRPr lang="hr-HR" dirty="0" smtClean="0"/>
          </a:p>
          <a:p>
            <a:r>
              <a:rPr lang="en-US" dirty="0" smtClean="0"/>
              <a:t>There is a strong emphasis on informed consent (explicit or implied), which serves to exclude the unlawfulness of such bodily injury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65639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Germany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Requirements for valid consent:</a:t>
            </a:r>
            <a:endParaRPr lang="hr-HR" dirty="0" smtClean="0"/>
          </a:p>
          <a:p>
            <a:r>
              <a:rPr lang="en-US" dirty="0" smtClean="0"/>
              <a:t>Consent must be obtained at least one day prior to the procedure, and earlier in the case of complex interventions.</a:t>
            </a:r>
            <a:endParaRPr lang="hr-HR" dirty="0" smtClean="0"/>
          </a:p>
          <a:p>
            <a:r>
              <a:rPr lang="en-US" dirty="0" smtClean="0"/>
              <a:t>It must be given by the physician who will perform the procedure (a mistaken belief about the physician’s qualifications may invalidate consent).</a:t>
            </a:r>
            <a:endParaRPr lang="hr-HR" dirty="0" smtClean="0"/>
          </a:p>
          <a:p>
            <a:r>
              <a:rPr lang="en-US" dirty="0" smtClean="0"/>
              <a:t>The patient must be informed of all potential complications, including atypical ones.</a:t>
            </a:r>
            <a:endParaRPr lang="hr-HR" dirty="0" smtClean="0"/>
          </a:p>
          <a:p>
            <a:r>
              <a:rPr lang="en-US" dirty="0" smtClean="0"/>
              <a:t>The form of consent is not decisive; it need not be in writing.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41692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BB42EBFFE0D545AA97F22EA85A8727" ma:contentTypeVersion="18" ma:contentTypeDescription="Create a new document." ma:contentTypeScope="" ma:versionID="f32643372651053106beec888af16043">
  <xsd:schema xmlns:xsd="http://www.w3.org/2001/XMLSchema" xmlns:xs="http://www.w3.org/2001/XMLSchema" xmlns:p="http://schemas.microsoft.com/office/2006/metadata/properties" xmlns:ns2="4d56cdf7-48b3-4818-83c1-1e0c015d129e" xmlns:ns3="1d6abeec-ecc4-4ab7-8a89-dd2c2341af47" targetNamespace="http://schemas.microsoft.com/office/2006/metadata/properties" ma:root="true" ma:fieldsID="5fc83490242351a90a4c3aadee051d0c" ns2:_="" ns3:_="">
    <xsd:import namespace="4d56cdf7-48b3-4818-83c1-1e0c015d129e"/>
    <xsd:import namespace="1d6abeec-ecc4-4ab7-8a89-dd2c2341af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56cdf7-48b3-4818-83c1-1e0c015d12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a05ae14f-49e2-48e4-a49a-58e4a30c66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6abeec-ecc4-4ab7-8a89-dd2c2341af47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c231c3a1-343a-479c-9977-4daae60decb9}" ma:internalName="TaxCatchAll" ma:showField="CatchAllData" ma:web="1d6abeec-ecc4-4ab7-8a89-dd2c2341af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d6abeec-ecc4-4ab7-8a89-dd2c2341af47" xsi:nil="true"/>
    <lcf76f155ced4ddcb4097134ff3c332f xmlns="4d56cdf7-48b3-4818-83c1-1e0c015d129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F517DC1-318B-4FCD-BBC1-1631B56026DF}"/>
</file>

<file path=customXml/itemProps2.xml><?xml version="1.0" encoding="utf-8"?>
<ds:datastoreItem xmlns:ds="http://schemas.openxmlformats.org/officeDocument/2006/customXml" ds:itemID="{81A8030D-B924-4043-813F-259DA9E6BB8E}"/>
</file>

<file path=customXml/itemProps3.xml><?xml version="1.0" encoding="utf-8"?>
<ds:datastoreItem xmlns:ds="http://schemas.openxmlformats.org/officeDocument/2006/customXml" ds:itemID="{08349D99-C51E-456E-96B9-4A04F2C051AD}"/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1456</Words>
  <Application>Microsoft Office PowerPoint</Application>
  <PresentationFormat>Widescreen</PresentationFormat>
  <Paragraphs>82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Gross Negligence and Criminal Liability in Healthcare: A Cross-National Study within the EU</vt:lpstr>
      <vt:lpstr>Criminalization of medical negligence: pro et contra</vt:lpstr>
      <vt:lpstr>Comparative models</vt:lpstr>
      <vt:lpstr>United Kingdom</vt:lpstr>
      <vt:lpstr>UK</vt:lpstr>
      <vt:lpstr>UK</vt:lpstr>
      <vt:lpstr>Germany</vt:lpstr>
      <vt:lpstr>Germany</vt:lpstr>
      <vt:lpstr>Germany</vt:lpstr>
      <vt:lpstr>Germany</vt:lpstr>
      <vt:lpstr>Germany</vt:lpstr>
      <vt:lpstr>Germany</vt:lpstr>
      <vt:lpstr>Croatia, Slovenia, Serbia, MN…</vt:lpstr>
      <vt:lpstr>Statistics</vt:lpstr>
      <vt:lpstr>Example</vt:lpstr>
      <vt:lpstr>Example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Gross Negligence and Criminal Liability in Healthcare: A Cross-National Study within the EU</dc:title>
  <dc:creator>vuletic</dc:creator>
  <cp:lastModifiedBy>vuletic</cp:lastModifiedBy>
  <cp:revision>8</cp:revision>
  <dcterms:created xsi:type="dcterms:W3CDTF">2025-05-20T07:23:35Z</dcterms:created>
  <dcterms:modified xsi:type="dcterms:W3CDTF">2025-05-20T07:46:38Z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0x01010029BB42EBFFE0D545AA97F22EA85A8727</vt:lpwstr>
  </property>
</Properties>
</file>