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5"/>
  </p:notesMasterIdLst>
  <p:sldIdLst>
    <p:sldId id="257" r:id="rId2"/>
    <p:sldId id="286" r:id="rId3"/>
    <p:sldId id="288" r:id="rId4"/>
    <p:sldId id="289" r:id="rId5"/>
    <p:sldId id="290" r:id="rId6"/>
    <p:sldId id="291" r:id="rId7"/>
    <p:sldId id="292" r:id="rId8"/>
    <p:sldId id="297" r:id="rId9"/>
    <p:sldId id="293" r:id="rId10"/>
    <p:sldId id="294" r:id="rId11"/>
    <p:sldId id="295" r:id="rId12"/>
    <p:sldId id="296" r:id="rId13"/>
    <p:sldId id="287" r:id="rId14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Oswald" pitchFamily="2" charset="77"/>
      <p:regular r:id="rId20"/>
      <p:bold r:id="rId21"/>
    </p:embeddedFont>
    <p:embeddedFont>
      <p:font typeface="Oswald SemiBold" panose="020F0502020204030204" pitchFamily="34" charset="0"/>
      <p:regular r:id="rId22"/>
      <p:bold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  <p:embeddedFont>
      <p:font typeface="Roboto Light" panose="020F03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756">
          <p15:clr>
            <a:srgbClr val="A4A3A4"/>
          </p15:clr>
        </p15:guide>
        <p15:guide id="4" pos="1300">
          <p15:clr>
            <a:srgbClr val="9AA0A6"/>
          </p15:clr>
        </p15:guide>
        <p15:guide id="5" pos="4577">
          <p15:clr>
            <a:srgbClr val="9AA0A6"/>
          </p15:clr>
        </p15:guide>
        <p15:guide id="6" orient="horz" pos="249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C49A2A-2280-104B-9B3F-EFDE59CEBDF4}" v="23" dt="2025-05-30T19:18:09.5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09"/>
    <p:restoredTop sz="94640"/>
  </p:normalViewPr>
  <p:slideViewPr>
    <p:cSldViewPr snapToGrid="0">
      <p:cViewPr varScale="1">
        <p:scale>
          <a:sx n="131" d="100"/>
          <a:sy n="131" d="100"/>
        </p:scale>
        <p:origin x="648" y="472"/>
      </p:cViewPr>
      <p:guideLst>
        <p:guide orient="horz" pos="1620"/>
        <p:guide pos="2880"/>
        <p:guide orient="horz" pos="756"/>
        <p:guide pos="1300"/>
        <p:guide pos="4577"/>
        <p:guide orient="horz" pos="24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ef91844d3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ef91844d39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>
          <a:extLst>
            <a:ext uri="{FF2B5EF4-FFF2-40B4-BE49-F238E27FC236}">
              <a16:creationId xmlns:a16="http://schemas.microsoft.com/office/drawing/2014/main" id="{07921140-ECB6-8799-562A-D7AC088D8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2f52b2994d2_4_199:notes">
            <a:extLst>
              <a:ext uri="{FF2B5EF4-FFF2-40B4-BE49-F238E27FC236}">
                <a16:creationId xmlns:a16="http://schemas.microsoft.com/office/drawing/2014/main" id="{673B1382-2A4A-B3CD-4324-C63D5F547B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2f52b2994d2_4_199:notes">
            <a:extLst>
              <a:ext uri="{FF2B5EF4-FFF2-40B4-BE49-F238E27FC236}">
                <a16:creationId xmlns:a16="http://schemas.microsoft.com/office/drawing/2014/main" id="{7094D075-1E19-42BC-396F-080F24F43B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9962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>
          <a:extLst>
            <a:ext uri="{FF2B5EF4-FFF2-40B4-BE49-F238E27FC236}">
              <a16:creationId xmlns:a16="http://schemas.microsoft.com/office/drawing/2014/main" id="{74A6881A-A10F-2099-49D3-77DAB1202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2f52b2994d2_4_199:notes">
            <a:extLst>
              <a:ext uri="{FF2B5EF4-FFF2-40B4-BE49-F238E27FC236}">
                <a16:creationId xmlns:a16="http://schemas.microsoft.com/office/drawing/2014/main" id="{B78F5FCC-3F07-D459-2922-3A4B28300E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2f52b2994d2_4_199:notes">
            <a:extLst>
              <a:ext uri="{FF2B5EF4-FFF2-40B4-BE49-F238E27FC236}">
                <a16:creationId xmlns:a16="http://schemas.microsoft.com/office/drawing/2014/main" id="{7007D9C3-0ABF-687F-BD5B-6D46F704C6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6187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>
          <a:extLst>
            <a:ext uri="{FF2B5EF4-FFF2-40B4-BE49-F238E27FC236}">
              <a16:creationId xmlns:a16="http://schemas.microsoft.com/office/drawing/2014/main" id="{5FE6ADC4-242D-20B6-96A9-E2003A20B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2f52b2994d2_4_199:notes">
            <a:extLst>
              <a:ext uri="{FF2B5EF4-FFF2-40B4-BE49-F238E27FC236}">
                <a16:creationId xmlns:a16="http://schemas.microsoft.com/office/drawing/2014/main" id="{01CCE696-19CF-E025-A35A-DA2685A44F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2f52b2994d2_4_199:notes">
            <a:extLst>
              <a:ext uri="{FF2B5EF4-FFF2-40B4-BE49-F238E27FC236}">
                <a16:creationId xmlns:a16="http://schemas.microsoft.com/office/drawing/2014/main" id="{CE921C20-EF7B-F7C5-58B3-C749612918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3110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>
          <a:extLst>
            <a:ext uri="{FF2B5EF4-FFF2-40B4-BE49-F238E27FC236}">
              <a16:creationId xmlns:a16="http://schemas.microsoft.com/office/drawing/2014/main" id="{E77F13D4-B62C-8E8D-1F54-3A5139CE4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2f52b2994d2_4_199:notes">
            <a:extLst>
              <a:ext uri="{FF2B5EF4-FFF2-40B4-BE49-F238E27FC236}">
                <a16:creationId xmlns:a16="http://schemas.microsoft.com/office/drawing/2014/main" id="{4079F85F-4E85-31DC-1D15-1B2E8A6446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2f52b2994d2_4_199:notes">
            <a:extLst>
              <a:ext uri="{FF2B5EF4-FFF2-40B4-BE49-F238E27FC236}">
                <a16:creationId xmlns:a16="http://schemas.microsoft.com/office/drawing/2014/main" id="{C721A4CB-0114-B8E9-48A2-3E0950EC75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0305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>
          <a:extLst>
            <a:ext uri="{FF2B5EF4-FFF2-40B4-BE49-F238E27FC236}">
              <a16:creationId xmlns:a16="http://schemas.microsoft.com/office/drawing/2014/main" id="{298CD4B0-1C90-86FB-88B4-1AA3F059B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2f52b2994d2_4_199:notes">
            <a:extLst>
              <a:ext uri="{FF2B5EF4-FFF2-40B4-BE49-F238E27FC236}">
                <a16:creationId xmlns:a16="http://schemas.microsoft.com/office/drawing/2014/main" id="{38F4C63F-4E8E-0A1C-F2E8-52565A17E0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2f52b2994d2_4_199:notes">
            <a:extLst>
              <a:ext uri="{FF2B5EF4-FFF2-40B4-BE49-F238E27FC236}">
                <a16:creationId xmlns:a16="http://schemas.microsoft.com/office/drawing/2014/main" id="{FA90FB0C-0D40-5076-B281-9898F2F2E9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0452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>
          <a:extLst>
            <a:ext uri="{FF2B5EF4-FFF2-40B4-BE49-F238E27FC236}">
              <a16:creationId xmlns:a16="http://schemas.microsoft.com/office/drawing/2014/main" id="{53FA322E-367B-0FBA-9C46-410EA0972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2f52b2994d2_4_199:notes">
            <a:extLst>
              <a:ext uri="{FF2B5EF4-FFF2-40B4-BE49-F238E27FC236}">
                <a16:creationId xmlns:a16="http://schemas.microsoft.com/office/drawing/2014/main" id="{EC70EF49-245C-E7EA-7CF6-E58795EF53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2f52b2994d2_4_199:notes">
            <a:extLst>
              <a:ext uri="{FF2B5EF4-FFF2-40B4-BE49-F238E27FC236}">
                <a16:creationId xmlns:a16="http://schemas.microsoft.com/office/drawing/2014/main" id="{74CF83B2-E8F9-4F7F-20E8-84AFCD0079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5548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>
          <a:extLst>
            <a:ext uri="{FF2B5EF4-FFF2-40B4-BE49-F238E27FC236}">
              <a16:creationId xmlns:a16="http://schemas.microsoft.com/office/drawing/2014/main" id="{ADA0CAC9-5CD2-F844-E880-90C89AC0B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2f52b2994d2_4_199:notes">
            <a:extLst>
              <a:ext uri="{FF2B5EF4-FFF2-40B4-BE49-F238E27FC236}">
                <a16:creationId xmlns:a16="http://schemas.microsoft.com/office/drawing/2014/main" id="{B6816E9E-2BA6-E328-0407-7A7503FC9F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2f52b2994d2_4_199:notes">
            <a:extLst>
              <a:ext uri="{FF2B5EF4-FFF2-40B4-BE49-F238E27FC236}">
                <a16:creationId xmlns:a16="http://schemas.microsoft.com/office/drawing/2014/main" id="{16F8F732-F6D1-4655-6FF0-9E1BBC1290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244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>
          <a:extLst>
            <a:ext uri="{FF2B5EF4-FFF2-40B4-BE49-F238E27FC236}">
              <a16:creationId xmlns:a16="http://schemas.microsoft.com/office/drawing/2014/main" id="{419986B4-AB33-32EF-BD5D-F81233912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2f52b2994d2_4_199:notes">
            <a:extLst>
              <a:ext uri="{FF2B5EF4-FFF2-40B4-BE49-F238E27FC236}">
                <a16:creationId xmlns:a16="http://schemas.microsoft.com/office/drawing/2014/main" id="{0E296AEE-E45C-0B78-9A77-3D26AC0091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2f52b2994d2_4_199:notes">
            <a:extLst>
              <a:ext uri="{FF2B5EF4-FFF2-40B4-BE49-F238E27FC236}">
                <a16:creationId xmlns:a16="http://schemas.microsoft.com/office/drawing/2014/main" id="{D0AF912F-A1D9-BAC2-E5C4-61596F1864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1756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>
          <a:extLst>
            <a:ext uri="{FF2B5EF4-FFF2-40B4-BE49-F238E27FC236}">
              <a16:creationId xmlns:a16="http://schemas.microsoft.com/office/drawing/2014/main" id="{CBCD7FAA-9923-413D-71D9-FE121F722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2f52b2994d2_4_199:notes">
            <a:extLst>
              <a:ext uri="{FF2B5EF4-FFF2-40B4-BE49-F238E27FC236}">
                <a16:creationId xmlns:a16="http://schemas.microsoft.com/office/drawing/2014/main" id="{F76D38E4-D8E6-1258-AA39-16819D01BF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2f52b2994d2_4_199:notes">
            <a:extLst>
              <a:ext uri="{FF2B5EF4-FFF2-40B4-BE49-F238E27FC236}">
                <a16:creationId xmlns:a16="http://schemas.microsoft.com/office/drawing/2014/main" id="{CD2CE3FF-D5E6-647A-E93A-7613F461DE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2870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>
          <a:extLst>
            <a:ext uri="{FF2B5EF4-FFF2-40B4-BE49-F238E27FC236}">
              <a16:creationId xmlns:a16="http://schemas.microsoft.com/office/drawing/2014/main" id="{B39035FB-7BE7-5E8A-D63D-CDB24EEE4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2f52b2994d2_4_199:notes">
            <a:extLst>
              <a:ext uri="{FF2B5EF4-FFF2-40B4-BE49-F238E27FC236}">
                <a16:creationId xmlns:a16="http://schemas.microsoft.com/office/drawing/2014/main" id="{59C9753C-E5FA-F5A5-9ED6-67247F74B7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2f52b2994d2_4_199:notes">
            <a:extLst>
              <a:ext uri="{FF2B5EF4-FFF2-40B4-BE49-F238E27FC236}">
                <a16:creationId xmlns:a16="http://schemas.microsoft.com/office/drawing/2014/main" id="{B8D28400-44E0-A9D6-2982-5F77A6A136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6745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>
          <a:extLst>
            <a:ext uri="{FF2B5EF4-FFF2-40B4-BE49-F238E27FC236}">
              <a16:creationId xmlns:a16="http://schemas.microsoft.com/office/drawing/2014/main" id="{2B66C510-8595-B450-06AE-FF2D0D33D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2f52b2994d2_4_199:notes">
            <a:extLst>
              <a:ext uri="{FF2B5EF4-FFF2-40B4-BE49-F238E27FC236}">
                <a16:creationId xmlns:a16="http://schemas.microsoft.com/office/drawing/2014/main" id="{A0BA0B19-0F9E-DCAC-4445-CACEEA27EB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2f52b2994d2_4_199:notes">
            <a:extLst>
              <a:ext uri="{FF2B5EF4-FFF2-40B4-BE49-F238E27FC236}">
                <a16:creationId xmlns:a16="http://schemas.microsoft.com/office/drawing/2014/main" id="{60CE41F3-CB2E-E52A-EE3F-689C09C4E7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5141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Box Callout">
  <p:cSld name="CUSTOM_2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2471649" y="482799"/>
            <a:ext cx="4198800" cy="4177800"/>
          </a:xfrm>
          <a:prstGeom prst="rect">
            <a:avLst/>
          </a:prstGeom>
          <a:solidFill>
            <a:srgbClr val="073763">
              <a:alpha val="7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8769998" y="482799"/>
            <a:ext cx="374100" cy="4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79752" y="296100"/>
            <a:ext cx="264348" cy="417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2808469" y="1216977"/>
            <a:ext cx="4023000" cy="10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i="0" u="none" strike="noStrike" cap="none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Cover">
  <p:cSld name="SPTD0003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l="1742" r="895"/>
          <a:stretch/>
        </p:blipFill>
        <p:spPr>
          <a:xfrm>
            <a:off x="1" y="0"/>
            <a:ext cx="9143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720525" y="1013650"/>
            <a:ext cx="64374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400"/>
              <a:buNone/>
              <a:defRPr sz="4400" i="0" u="none" strike="noStrike" cap="none">
                <a:solidFill>
                  <a:srgbClr val="07376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5"/>
          <p:cNvSpPr/>
          <p:nvPr/>
        </p:nvSpPr>
        <p:spPr>
          <a:xfrm flipH="1">
            <a:off x="5803800" y="-111800"/>
            <a:ext cx="3340200" cy="5255400"/>
          </a:xfrm>
          <a:prstGeom prst="rtTriangle">
            <a:avLst/>
          </a:prstGeom>
          <a:solidFill>
            <a:srgbClr val="073763"/>
          </a:solidFill>
          <a:ln>
            <a:noFill/>
          </a:ln>
          <a:effectLst>
            <a:outerShdw blurRad="100013" dist="133350" dir="19620000" algn="bl" rotWithShape="0">
              <a:srgbClr val="000000">
                <a:alpha val="2784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2">
  <p:cSld name="SPTD0003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/>
        </p:nvSpPr>
        <p:spPr>
          <a:xfrm>
            <a:off x="691351" y="1746707"/>
            <a:ext cx="5466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48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SECTION TITLE</a:t>
            </a:r>
            <a:endParaRPr sz="1400" b="0" i="0" u="none" strike="noStrike" cap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4" name="Google Shape;44;p6"/>
          <p:cNvSpPr/>
          <p:nvPr/>
        </p:nvSpPr>
        <p:spPr>
          <a:xfrm rot="5400000">
            <a:off x="-220981" y="2593434"/>
            <a:ext cx="1554600" cy="4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0" y="-44175"/>
            <a:ext cx="9144000" cy="5187600"/>
          </a:xfrm>
          <a:prstGeom prst="rect">
            <a:avLst/>
          </a:prstGeom>
          <a:solidFill>
            <a:srgbClr val="0076A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" name="Google Shape;46;p6"/>
          <p:cNvSpPr/>
          <p:nvPr/>
        </p:nvSpPr>
        <p:spPr>
          <a:xfrm rot="5400000">
            <a:off x="-220981" y="2593434"/>
            <a:ext cx="1554600" cy="4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775488" y="1838924"/>
            <a:ext cx="8368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i="0" u="none" strike="noStrike" cap="none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79752" y="296100"/>
            <a:ext cx="264348" cy="417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anel Text &amp; Title">
  <p:cSld name="CUSTOM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/>
          <p:nvPr/>
        </p:nvSpPr>
        <p:spPr>
          <a:xfrm>
            <a:off x="5486400" y="0"/>
            <a:ext cx="3657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>
            <a:off x="550506" y="682177"/>
            <a:ext cx="3946800" cy="37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entury Gothic"/>
              <a:buNone/>
              <a:defRPr sz="150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 u="none" strike="noStrike" cap="none">
                <a:solidFill>
                  <a:schemeClr val="dk2"/>
                </a:solidFill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 i="0" u="none" strike="noStrike" cap="none">
                <a:solidFill>
                  <a:schemeClr val="dk2"/>
                </a:solidFill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i="0" u="none" strike="noStrike" cap="none">
                <a:solidFill>
                  <a:schemeClr val="dk2"/>
                </a:solidFill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i="0" u="none" strike="noStrike" cap="none">
                <a:solidFill>
                  <a:schemeClr val="dk2"/>
                </a:solidFill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i="0" u="none" strike="noStrike" cap="none">
                <a:solidFill>
                  <a:schemeClr val="dk2"/>
                </a:solidFill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i="0" u="none" strike="noStrike" cap="none">
                <a:solidFill>
                  <a:schemeClr val="dk2"/>
                </a:solidFill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i="0" u="none" strike="noStrike" cap="none">
                <a:solidFill>
                  <a:schemeClr val="dk2"/>
                </a:solidFill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title"/>
          </p:nvPr>
        </p:nvSpPr>
        <p:spPr>
          <a:xfrm>
            <a:off x="5811353" y="1566974"/>
            <a:ext cx="3164700" cy="22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000"/>
              <a:buNone/>
              <a:defRPr sz="3600" i="0" u="none" strike="noStrike" cap="none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and Thank You">
  <p:cSld name="Custom Layout_1">
    <p:bg>
      <p:bgPr>
        <a:solidFill>
          <a:srgbClr val="C8102E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7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723225" y="722250"/>
            <a:ext cx="6783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600" i="0" u="none" strike="noStrike" cap="none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ubTitle" idx="1"/>
          </p:nvPr>
        </p:nvSpPr>
        <p:spPr>
          <a:xfrm>
            <a:off x="723225" y="1610150"/>
            <a:ext cx="6139500" cy="36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  <a:def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375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375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375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375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375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375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375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375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entered Text Blocks">
  <p:cSld name="CUSTOM_1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Google Shape;99;p15"/>
          <p:cNvCxnSpPr/>
          <p:nvPr/>
        </p:nvCxnSpPr>
        <p:spPr>
          <a:xfrm>
            <a:off x="2210700" y="1714713"/>
            <a:ext cx="0" cy="2364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15"/>
          <p:cNvCxnSpPr/>
          <p:nvPr/>
        </p:nvCxnSpPr>
        <p:spPr>
          <a:xfrm>
            <a:off x="4502250" y="1714713"/>
            <a:ext cx="0" cy="2364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15"/>
          <p:cNvCxnSpPr/>
          <p:nvPr/>
        </p:nvCxnSpPr>
        <p:spPr>
          <a:xfrm>
            <a:off x="6782700" y="1714713"/>
            <a:ext cx="0" cy="2364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515975" y="893788"/>
            <a:ext cx="78555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600" i="0" u="none" strike="noStrike" cap="none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title" idx="2"/>
          </p:nvPr>
        </p:nvSpPr>
        <p:spPr>
          <a:xfrm>
            <a:off x="515975" y="1819513"/>
            <a:ext cx="15249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i="0" u="none" strike="noStrike" cap="none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515975" y="2440413"/>
            <a:ext cx="1524900" cy="180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entury Gothic"/>
              <a:buNone/>
              <a:defRPr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ctr" rtl="0"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>
                <a:solidFill>
                  <a:schemeClr val="dk2"/>
                </a:solidFill>
              </a:defRPr>
            </a:lvl2pPr>
            <a:lvl3pPr marL="1371600" lvl="2" indent="-228600" algn="ctr" rtl="0"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>
                <a:solidFill>
                  <a:schemeClr val="dk2"/>
                </a:solidFill>
              </a:defRPr>
            </a:lvl3pPr>
            <a:lvl4pPr marL="1828800" lvl="3" indent="-228600" algn="ctr" rtl="0"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>
                <a:solidFill>
                  <a:schemeClr val="dk2"/>
                </a:solidFill>
              </a:defRPr>
            </a:lvl4pPr>
            <a:lvl5pPr marL="2286000" lvl="4" indent="-228600" algn="ctr" rtl="0"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>
                <a:solidFill>
                  <a:schemeClr val="dk2"/>
                </a:solidFill>
              </a:defRPr>
            </a:lvl5pPr>
            <a:lvl6pPr marL="2743200" lvl="5" indent="-228600" algn="ctr" rtl="0"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>
                <a:solidFill>
                  <a:schemeClr val="dk2"/>
                </a:solidFill>
              </a:defRPr>
            </a:lvl6pPr>
            <a:lvl7pPr marL="3200400" lvl="6" indent="-228600" algn="ctr" rtl="0"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>
                <a:solidFill>
                  <a:schemeClr val="dk2"/>
                </a:solidFill>
              </a:defRPr>
            </a:lvl7pPr>
            <a:lvl8pPr marL="3657600" lvl="7" indent="-228600" algn="ctr" rtl="0"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>
                <a:solidFill>
                  <a:schemeClr val="dk2"/>
                </a:solidFill>
              </a:defRPr>
            </a:lvl8pPr>
            <a:lvl9pPr marL="4114800" lvl="8" indent="-228600" algn="ctr" rtl="0"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title" idx="3"/>
          </p:nvPr>
        </p:nvSpPr>
        <p:spPr>
          <a:xfrm>
            <a:off x="2594025" y="1819513"/>
            <a:ext cx="15249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i="0" u="none" strike="noStrike" cap="none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4"/>
          </p:nvPr>
        </p:nvSpPr>
        <p:spPr>
          <a:xfrm>
            <a:off x="2594025" y="2440413"/>
            <a:ext cx="1524900" cy="180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entury Gothic"/>
              <a:buNone/>
              <a:defRPr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ctr" rtl="0"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>
                <a:solidFill>
                  <a:schemeClr val="dk2"/>
                </a:solidFill>
              </a:defRPr>
            </a:lvl2pPr>
            <a:lvl3pPr marL="1371600" lvl="2" indent="-228600" algn="ctr" rtl="0"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>
                <a:solidFill>
                  <a:schemeClr val="dk2"/>
                </a:solidFill>
              </a:defRPr>
            </a:lvl3pPr>
            <a:lvl4pPr marL="1828800" lvl="3" indent="-228600" algn="ctr" rtl="0"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>
                <a:solidFill>
                  <a:schemeClr val="dk2"/>
                </a:solidFill>
              </a:defRPr>
            </a:lvl4pPr>
            <a:lvl5pPr marL="2286000" lvl="4" indent="-228600" algn="ctr" rtl="0"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>
                <a:solidFill>
                  <a:schemeClr val="dk2"/>
                </a:solidFill>
              </a:defRPr>
            </a:lvl5pPr>
            <a:lvl6pPr marL="2743200" lvl="5" indent="-228600" algn="ctr" rtl="0"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>
                <a:solidFill>
                  <a:schemeClr val="dk2"/>
                </a:solidFill>
              </a:defRPr>
            </a:lvl6pPr>
            <a:lvl7pPr marL="3200400" lvl="6" indent="-228600" algn="ctr" rtl="0"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>
                <a:solidFill>
                  <a:schemeClr val="dk2"/>
                </a:solidFill>
              </a:defRPr>
            </a:lvl7pPr>
            <a:lvl8pPr marL="3657600" lvl="7" indent="-228600" algn="ctr" rtl="0"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>
                <a:solidFill>
                  <a:schemeClr val="dk2"/>
                </a:solidFill>
              </a:defRPr>
            </a:lvl8pPr>
            <a:lvl9pPr marL="4114800" lvl="8" indent="-228600" algn="ctr" rtl="0"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 idx="5"/>
          </p:nvPr>
        </p:nvSpPr>
        <p:spPr>
          <a:xfrm>
            <a:off x="4937375" y="1819513"/>
            <a:ext cx="15249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i="0" u="none" strike="noStrike" cap="none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6"/>
          </p:nvPr>
        </p:nvSpPr>
        <p:spPr>
          <a:xfrm>
            <a:off x="4937375" y="2440413"/>
            <a:ext cx="1524900" cy="180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entury Gothic"/>
              <a:buNone/>
              <a:defRPr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ctr" rtl="0"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>
                <a:solidFill>
                  <a:schemeClr val="dk2"/>
                </a:solidFill>
              </a:defRPr>
            </a:lvl2pPr>
            <a:lvl3pPr marL="1371600" lvl="2" indent="-228600" algn="ctr" rtl="0"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>
                <a:solidFill>
                  <a:schemeClr val="dk2"/>
                </a:solidFill>
              </a:defRPr>
            </a:lvl3pPr>
            <a:lvl4pPr marL="1828800" lvl="3" indent="-228600" algn="ctr" rtl="0"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>
                <a:solidFill>
                  <a:schemeClr val="dk2"/>
                </a:solidFill>
              </a:defRPr>
            </a:lvl4pPr>
            <a:lvl5pPr marL="2286000" lvl="4" indent="-228600" algn="ctr" rtl="0"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>
                <a:solidFill>
                  <a:schemeClr val="dk2"/>
                </a:solidFill>
              </a:defRPr>
            </a:lvl5pPr>
            <a:lvl6pPr marL="2743200" lvl="5" indent="-228600" algn="ctr" rtl="0"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>
                <a:solidFill>
                  <a:schemeClr val="dk2"/>
                </a:solidFill>
              </a:defRPr>
            </a:lvl6pPr>
            <a:lvl7pPr marL="3200400" lvl="6" indent="-228600" algn="ctr" rtl="0"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>
                <a:solidFill>
                  <a:schemeClr val="dk2"/>
                </a:solidFill>
              </a:defRPr>
            </a:lvl7pPr>
            <a:lvl8pPr marL="3657600" lvl="7" indent="-228600" algn="ctr" rtl="0"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>
                <a:solidFill>
                  <a:schemeClr val="dk2"/>
                </a:solidFill>
              </a:defRPr>
            </a:lvl8pPr>
            <a:lvl9pPr marL="4114800" lvl="8" indent="-228600" algn="ctr" rtl="0"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title" idx="7"/>
          </p:nvPr>
        </p:nvSpPr>
        <p:spPr>
          <a:xfrm>
            <a:off x="7103125" y="1819513"/>
            <a:ext cx="15249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i="0" u="none" strike="noStrike" cap="none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8"/>
          </p:nvPr>
        </p:nvSpPr>
        <p:spPr>
          <a:xfrm>
            <a:off x="7103125" y="2440413"/>
            <a:ext cx="1524900" cy="180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entury Gothic"/>
              <a:buNone/>
              <a:defRPr sz="1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ctr" rtl="0"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>
                <a:solidFill>
                  <a:schemeClr val="dk2"/>
                </a:solidFill>
              </a:defRPr>
            </a:lvl2pPr>
            <a:lvl3pPr marL="1371600" lvl="2" indent="-228600" algn="ctr" rtl="0"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>
                <a:solidFill>
                  <a:schemeClr val="dk2"/>
                </a:solidFill>
              </a:defRPr>
            </a:lvl3pPr>
            <a:lvl4pPr marL="1828800" lvl="3" indent="-228600" algn="ctr" rtl="0"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>
                <a:solidFill>
                  <a:schemeClr val="dk2"/>
                </a:solidFill>
              </a:defRPr>
            </a:lvl4pPr>
            <a:lvl5pPr marL="2286000" lvl="4" indent="-228600" algn="ctr" rtl="0"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>
                <a:solidFill>
                  <a:schemeClr val="dk2"/>
                </a:solidFill>
              </a:defRPr>
            </a:lvl5pPr>
            <a:lvl6pPr marL="2743200" lvl="5" indent="-228600" algn="ctr" rtl="0"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>
                <a:solidFill>
                  <a:schemeClr val="dk2"/>
                </a:solidFill>
              </a:defRPr>
            </a:lvl6pPr>
            <a:lvl7pPr marL="3200400" lvl="6" indent="-228600" algn="ctr" rtl="0"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>
                <a:solidFill>
                  <a:schemeClr val="dk2"/>
                </a:solidFill>
              </a:defRPr>
            </a:lvl7pPr>
            <a:lvl8pPr marL="3657600" lvl="7" indent="-228600" algn="ctr" rtl="0"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>
                <a:solidFill>
                  <a:schemeClr val="dk2"/>
                </a:solidFill>
              </a:defRPr>
            </a:lvl8pPr>
            <a:lvl9pPr marL="4114800" lvl="8" indent="-228600" algn="ctr" rtl="0"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ner 1 Line">
  <p:cSld name="CAPTION_ONLY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  <p:sp>
        <p:nvSpPr>
          <p:cNvPr id="199" name="Google Shape;19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and Assets Basic Title" type="tx">
  <p:cSld name="TITLE_AND_BODY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entury Gothic"/>
              <a:buChar char="●"/>
              <a:defRPr sz="15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381000" y="1804030"/>
            <a:ext cx="8368500" cy="1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Oswald SemiBold"/>
              <a:buNone/>
              <a:defRPr sz="1100" i="0" u="none" strike="noStrike" cap="none">
                <a:solidFill>
                  <a:srgbClr val="A5A5A5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None/>
              <a:defRPr sz="120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Gothic"/>
              <a:buNone/>
              <a:defRPr sz="100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None/>
              <a:defRPr sz="90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None/>
              <a:defRPr sz="90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None/>
              <a:defRPr sz="90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None/>
              <a:defRPr sz="90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None/>
              <a:defRPr sz="90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None/>
              <a:defRPr sz="90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80938" y="462173"/>
            <a:ext cx="8368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000"/>
              <a:buFont typeface="Oswald SemiBold"/>
              <a:buNone/>
              <a:defRPr sz="3000" i="0" u="none" strike="noStrike" cap="none">
                <a:solidFill>
                  <a:srgbClr val="7F7F7F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7" r:id="rId4"/>
    <p:sldLayoutId id="2147483658" r:id="rId5"/>
    <p:sldLayoutId id="2147483661" r:id="rId6"/>
    <p:sldLayoutId id="2147483666" r:id="rId7"/>
    <p:sldLayoutId id="214748366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3" title="22422276750_a00e5c9545_o_43338641955_o.jpg"/>
          <p:cNvPicPr preferRelativeResize="0"/>
          <p:nvPr/>
        </p:nvPicPr>
        <p:blipFill rotWithShape="1">
          <a:blip r:embed="rId3">
            <a:alphaModFix/>
          </a:blip>
          <a:srcRect b="3549"/>
          <a:stretch/>
        </p:blipFill>
        <p:spPr>
          <a:xfrm>
            <a:off x="-55375" y="-76200"/>
            <a:ext cx="9207352" cy="583689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3"/>
          <p:cNvSpPr txBox="1"/>
          <p:nvPr/>
        </p:nvSpPr>
        <p:spPr>
          <a:xfrm>
            <a:off x="76200" y="4802723"/>
            <a:ext cx="5916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©2024 Roger Williams University. All Rights Reserved. </a:t>
            </a:r>
            <a:endParaRPr/>
          </a:p>
        </p:txBody>
      </p:sp>
      <p:pic>
        <p:nvPicPr>
          <p:cNvPr id="222" name="Google Shape;22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375" y="3977250"/>
            <a:ext cx="2165750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3"/>
          <p:cNvSpPr txBox="1">
            <a:spLocks noGrp="1"/>
          </p:cNvSpPr>
          <p:nvPr>
            <p:ph type="title"/>
          </p:nvPr>
        </p:nvSpPr>
        <p:spPr>
          <a:xfrm>
            <a:off x="675099" y="500867"/>
            <a:ext cx="6783600" cy="45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effectLst/>
                <a:latin typeface="Oswald" pitchFamily="2" charset="77"/>
                <a:ea typeface="Aptos" panose="020B0004020202020204" pitchFamily="34" charset="0"/>
              </a:rPr>
              <a:t>Too Much Community Benefit?  Balancing the Tax Imperative for Community Benefit and Rules Against Inducement</a:t>
            </a:r>
            <a:r>
              <a:rPr lang="en-US" dirty="0">
                <a:solidFill>
                  <a:schemeClr val="tx1"/>
                </a:solidFill>
                <a:effectLst/>
                <a:latin typeface="Oswald" pitchFamily="2" charset="77"/>
              </a:rPr>
              <a:t> </a:t>
            </a:r>
            <a:endParaRPr lang="en-US" dirty="0">
              <a:solidFill>
                <a:schemeClr val="tx1"/>
              </a:solidFill>
              <a:latin typeface="Oswald" pitchFamily="2" charset="77"/>
            </a:endParaRPr>
          </a:p>
        </p:txBody>
      </p:sp>
      <p:sp>
        <p:nvSpPr>
          <p:cNvPr id="224" name="Google Shape;224;p23"/>
          <p:cNvSpPr txBox="1">
            <a:spLocks noGrp="1"/>
          </p:cNvSpPr>
          <p:nvPr>
            <p:ph type="subTitle" idx="1"/>
          </p:nvPr>
        </p:nvSpPr>
        <p:spPr>
          <a:xfrm>
            <a:off x="723225" y="1610150"/>
            <a:ext cx="6139500" cy="36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lang="en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lang="en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lang="en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/>
                </a:solidFill>
              </a:rPr>
              <a:t>Ellen Farwell</a:t>
            </a:r>
            <a:br>
              <a:rPr lang="en" b="1" dirty="0">
                <a:solidFill>
                  <a:schemeClr val="bg1"/>
                </a:solidFill>
              </a:rPr>
            </a:br>
            <a:r>
              <a:rPr lang="en" b="1" dirty="0">
                <a:solidFill>
                  <a:schemeClr val="bg1"/>
                </a:solidFill>
              </a:rPr>
              <a:t>ASLME Health Law Professors Conference</a:t>
            </a:r>
            <a:br>
              <a:rPr lang="en" b="1" dirty="0">
                <a:solidFill>
                  <a:schemeClr val="bg1"/>
                </a:solidFill>
              </a:rPr>
            </a:br>
            <a:r>
              <a:rPr lang="en" b="1" dirty="0">
                <a:solidFill>
                  <a:schemeClr val="bg1"/>
                </a:solidFill>
              </a:rPr>
              <a:t>June 5, 2025</a:t>
            </a:r>
            <a:endParaRPr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>
          <a:extLst>
            <a:ext uri="{FF2B5EF4-FFF2-40B4-BE49-F238E27FC236}">
              <a16:creationId xmlns:a16="http://schemas.microsoft.com/office/drawing/2014/main" id="{AF2B271A-B894-7310-C58D-D6E770509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8">
            <a:extLst>
              <a:ext uri="{FF2B5EF4-FFF2-40B4-BE49-F238E27FC236}">
                <a16:creationId xmlns:a16="http://schemas.microsoft.com/office/drawing/2014/main" id="{26E51541-4920-47E2-A6E5-EFF89CE8F4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429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2"/>
                </a:solidFill>
                <a:latin typeface="Oswald" pitchFamily="2" charset="77"/>
              </a:rPr>
              <a:t>Civil Monetary Penalties Law </a:t>
            </a:r>
            <a:r>
              <a:rPr lang="en" sz="3600" b="1" dirty="0">
                <a:latin typeface="Oswald"/>
                <a:ea typeface="Oswald"/>
                <a:cs typeface="Oswald"/>
                <a:sym typeface="Oswald"/>
              </a:rPr>
              <a:t>&amp; </a:t>
            </a:r>
            <a:r>
              <a:rPr lang="en" sz="3600" b="1" dirty="0">
                <a:solidFill>
                  <a:srgbClr val="073763"/>
                </a:solidFill>
                <a:latin typeface="Oswald"/>
                <a:ea typeface="Oswald"/>
                <a:cs typeface="Oswald"/>
                <a:sym typeface="Oswald"/>
              </a:rPr>
              <a:t>SDH</a:t>
            </a:r>
            <a:endParaRPr sz="3600" b="1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2E2E282-CB73-39D9-E291-FBD1DB468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120" y="1134145"/>
            <a:ext cx="8293368" cy="436200"/>
          </a:xfrm>
        </p:spPr>
        <p:txBody>
          <a:bodyPr>
            <a:noAutofit/>
          </a:bodyPr>
          <a:lstStyle/>
          <a:p>
            <a:pPr marL="5143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Beneficiary Inducement Prohibition</a:t>
            </a:r>
          </a:p>
          <a:p>
            <a:pPr marL="9715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Penalty for offering remuneration to federal health program beneficiaries when offeror knows offer is likely to influence beneficiary’s selection of provider</a:t>
            </a:r>
          </a:p>
          <a:p>
            <a:pPr marL="9715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Exceptions for:</a:t>
            </a:r>
          </a:p>
          <a:p>
            <a:pPr marL="14287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Beneficiaries with proven financial need</a:t>
            </a:r>
          </a:p>
          <a:p>
            <a:pPr marL="14287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Promoting delivery of preventative care </a:t>
            </a:r>
          </a:p>
          <a:p>
            <a:pPr marL="14287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Promoting access to care</a:t>
            </a:r>
          </a:p>
          <a:p>
            <a:pPr marL="14287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i="1" dirty="0">
                <a:latin typeface="Century Gothic" panose="020B0502020202020204" pitchFamily="34" charset="0"/>
              </a:rPr>
              <a:t>De </a:t>
            </a:r>
            <a:r>
              <a:rPr lang="en-US" sz="2200" i="1" dirty="0" err="1">
                <a:latin typeface="Century Gothic" panose="020B0502020202020204" pitchFamily="34" charset="0"/>
              </a:rPr>
              <a:t>minimus</a:t>
            </a:r>
            <a:r>
              <a:rPr lang="en-US" sz="2200" i="1" dirty="0">
                <a:latin typeface="Century Gothic" panose="020B0502020202020204" pitchFamily="34" charset="0"/>
              </a:rPr>
              <a:t> </a:t>
            </a:r>
            <a:r>
              <a:rPr lang="en-US" sz="2200" dirty="0">
                <a:latin typeface="Century Gothic" panose="020B0502020202020204" pitchFamily="34" charset="0"/>
              </a:rPr>
              <a:t>goods (but not cash or equivalents)</a:t>
            </a:r>
          </a:p>
        </p:txBody>
      </p:sp>
    </p:spTree>
    <p:extLst>
      <p:ext uri="{BB962C8B-B14F-4D97-AF65-F5344CB8AC3E}">
        <p14:creationId xmlns:p14="http://schemas.microsoft.com/office/powerpoint/2010/main" val="482167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>
          <a:extLst>
            <a:ext uri="{FF2B5EF4-FFF2-40B4-BE49-F238E27FC236}">
              <a16:creationId xmlns:a16="http://schemas.microsoft.com/office/drawing/2014/main" id="{F5BC1044-1419-BB0A-B3AF-B403C5689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8">
            <a:extLst>
              <a:ext uri="{FF2B5EF4-FFF2-40B4-BE49-F238E27FC236}">
                <a16:creationId xmlns:a16="http://schemas.microsoft.com/office/drawing/2014/main" id="{3FD89C4E-6A7E-48EC-212E-E5B3001626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429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tx2"/>
                </a:solidFill>
                <a:latin typeface="Oswald"/>
                <a:ea typeface="Oswald"/>
                <a:cs typeface="Oswald"/>
                <a:sym typeface="Oswald"/>
              </a:rPr>
              <a:t>Anti-Kickback Statute </a:t>
            </a:r>
            <a:r>
              <a:rPr lang="en" sz="3600" b="1" dirty="0">
                <a:latin typeface="Oswald"/>
                <a:ea typeface="Oswald"/>
                <a:cs typeface="Oswald"/>
                <a:sym typeface="Oswald"/>
              </a:rPr>
              <a:t>&amp; </a:t>
            </a:r>
            <a:r>
              <a:rPr lang="en" sz="3600" b="1" dirty="0">
                <a:solidFill>
                  <a:srgbClr val="073763"/>
                </a:solidFill>
                <a:latin typeface="Oswald"/>
                <a:ea typeface="Oswald"/>
                <a:cs typeface="Oswald"/>
                <a:sym typeface="Oswald"/>
              </a:rPr>
              <a:t>SDH</a:t>
            </a:r>
            <a:endParaRPr sz="3600" b="1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5602C84-60E5-5AEE-E4A6-98FCC34CF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120" y="1134145"/>
            <a:ext cx="8293368" cy="436200"/>
          </a:xfrm>
        </p:spPr>
        <p:txBody>
          <a:bodyPr>
            <a:noAutofit/>
          </a:bodyPr>
          <a:lstStyle/>
          <a:p>
            <a:pPr marL="5143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Anti-Kickback Statute</a:t>
            </a:r>
          </a:p>
          <a:p>
            <a:pPr marL="9715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Prohibits knowingly offering, paying, or receiving remuneration to induce referrals for goods or services payable by federal health programs</a:t>
            </a:r>
          </a:p>
          <a:p>
            <a:pPr marL="9715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No </a:t>
            </a:r>
            <a:r>
              <a:rPr lang="en-US" sz="2200" i="1" dirty="0">
                <a:latin typeface="Century Gothic" panose="020B0502020202020204" pitchFamily="34" charset="0"/>
              </a:rPr>
              <a:t>de </a:t>
            </a:r>
            <a:r>
              <a:rPr lang="en-US" sz="2200" i="1" dirty="0" err="1">
                <a:latin typeface="Century Gothic" panose="020B0502020202020204" pitchFamily="34" charset="0"/>
              </a:rPr>
              <a:t>minimus</a:t>
            </a:r>
            <a:r>
              <a:rPr lang="en-US" sz="2200" dirty="0">
                <a:latin typeface="Century Gothic" panose="020B0502020202020204" pitchFamily="34" charset="0"/>
              </a:rPr>
              <a:t>, preventative care, access to care exceptions</a:t>
            </a:r>
          </a:p>
          <a:p>
            <a:pPr marL="5143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Examples of Recent Safe Harbors &amp; Exceptions</a:t>
            </a:r>
          </a:p>
          <a:p>
            <a:pPr marL="9715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Safe Harbor for Patient Engagement and Support to Improve Quality, Health Outcomes &amp; Efficiency</a:t>
            </a:r>
          </a:p>
          <a:p>
            <a:pPr marL="9715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FQHC Ability to Distribute Gift Cards during COVID-19 emergency</a:t>
            </a:r>
          </a:p>
          <a:p>
            <a:pPr marL="9715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690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>
          <a:extLst>
            <a:ext uri="{FF2B5EF4-FFF2-40B4-BE49-F238E27FC236}">
              <a16:creationId xmlns:a16="http://schemas.microsoft.com/office/drawing/2014/main" id="{1916BD7F-0499-39B6-2725-FF102BA85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8">
            <a:extLst>
              <a:ext uri="{FF2B5EF4-FFF2-40B4-BE49-F238E27FC236}">
                <a16:creationId xmlns:a16="http://schemas.microsoft.com/office/drawing/2014/main" id="{648898A7-0C91-7FDA-6F89-94389BDFA0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429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tx2"/>
                </a:solidFill>
                <a:latin typeface="Oswald"/>
                <a:ea typeface="Oswald"/>
                <a:cs typeface="Oswald"/>
                <a:sym typeface="Oswald"/>
              </a:rPr>
              <a:t>Next Steps</a:t>
            </a:r>
            <a:endParaRPr sz="3600" b="1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DB18878-50DC-EAAE-FF3E-04DE52C4F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120" y="1134145"/>
            <a:ext cx="8293368" cy="436200"/>
          </a:xfrm>
        </p:spPr>
        <p:txBody>
          <a:bodyPr>
            <a:noAutofit/>
          </a:bodyPr>
          <a:lstStyle/>
          <a:p>
            <a:pPr marL="5143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How does IRS suggestion that hospitals devote resources to underlying structural conditions relate to HHS/OIG focus on individual inducements and SDH exceptions?</a:t>
            </a:r>
          </a:p>
          <a:p>
            <a:pPr marL="5143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Did pandemic era exceptions allow greater flexibility?</a:t>
            </a:r>
          </a:p>
          <a:p>
            <a:pPr marL="5143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What are implications for exemption debate?</a:t>
            </a:r>
          </a:p>
          <a:p>
            <a:pPr marL="5143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How does today’s legal and regulatory uncertainty factor in?</a:t>
            </a:r>
          </a:p>
        </p:txBody>
      </p:sp>
    </p:spTree>
    <p:extLst>
      <p:ext uri="{BB962C8B-B14F-4D97-AF65-F5344CB8AC3E}">
        <p14:creationId xmlns:p14="http://schemas.microsoft.com/office/powerpoint/2010/main" val="1255669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6D6D-0C69-C3F4-43D4-855110CE0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63" y="1802020"/>
            <a:ext cx="6783600" cy="456600"/>
          </a:xfrm>
        </p:spPr>
        <p:txBody>
          <a:bodyPr/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Thank you!</a:t>
            </a:r>
            <a:br>
              <a:rPr lang="en-US" sz="3600" dirty="0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rPr>
            </a:br>
            <a:r>
              <a:rPr lang="en-US" sz="3600" dirty="0" err="1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efarwell@rwu.edu</a:t>
            </a:r>
            <a:br>
              <a:rPr lang="en-US" sz="3600" dirty="0">
                <a:solidFill>
                  <a:schemeClr val="accent2"/>
                </a:solidFill>
                <a:latin typeface="Oswald SemiBold"/>
                <a:ea typeface="Oswald SemiBold"/>
                <a:cs typeface="Oswald SemiBold"/>
                <a:sym typeface="Oswald SemiBold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273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>
          <a:extLst>
            <a:ext uri="{FF2B5EF4-FFF2-40B4-BE49-F238E27FC236}">
              <a16:creationId xmlns:a16="http://schemas.microsoft.com/office/drawing/2014/main" id="{1A2F75D5-128D-543C-436F-AB9CCAA4A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8">
            <a:extLst>
              <a:ext uri="{FF2B5EF4-FFF2-40B4-BE49-F238E27FC236}">
                <a16:creationId xmlns:a16="http://schemas.microsoft.com/office/drawing/2014/main" id="{9C700F4C-5CF5-8DB0-91D3-77BEF4809D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07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073763"/>
                </a:solidFill>
                <a:latin typeface="Oswald"/>
                <a:ea typeface="Oswald"/>
                <a:cs typeface="Oswald"/>
                <a:sym typeface="Oswald"/>
              </a:rPr>
              <a:t>Agenda</a:t>
            </a:r>
            <a:endParaRPr sz="3600" b="1" dirty="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C2374-4A1D-BA24-271C-4EEA29BC5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121" y="1134145"/>
            <a:ext cx="4329706" cy="3749140"/>
          </a:xfrm>
        </p:spPr>
        <p:txBody>
          <a:bodyPr>
            <a:normAutofit fontScale="25000" lnSpcReduction="20000"/>
          </a:bodyPr>
          <a:lstStyle/>
          <a:p>
            <a:pPr marL="514350" indent="-285750">
              <a:lnSpc>
                <a:spcPct val="134000"/>
              </a:lnSpc>
              <a:buFont typeface="Arial" panose="020B0604020202020204" pitchFamily="34" charset="0"/>
              <a:buChar char="•"/>
            </a:pPr>
            <a:r>
              <a:rPr lang="en-US" sz="8800" dirty="0"/>
              <a:t>Focus on Social Determinants of Health</a:t>
            </a:r>
          </a:p>
          <a:p>
            <a:pPr marL="971550" lvl="1" indent="-285750">
              <a:lnSpc>
                <a:spcPct val="134000"/>
              </a:lnSpc>
              <a:buFont typeface="Arial" panose="020B0604020202020204" pitchFamily="34" charset="0"/>
              <a:buChar char="•"/>
            </a:pPr>
            <a:r>
              <a:rPr lang="en-US" sz="8800" dirty="0"/>
              <a:t>Tax-Exempt Hospital Requirements </a:t>
            </a:r>
          </a:p>
          <a:p>
            <a:pPr marL="971550" lvl="1" indent="-285750">
              <a:lnSpc>
                <a:spcPct val="134000"/>
              </a:lnSpc>
              <a:buFont typeface="Arial" panose="020B0604020202020204" pitchFamily="34" charset="0"/>
              <a:buChar char="•"/>
            </a:pPr>
            <a:r>
              <a:rPr lang="en-US" sz="8800" dirty="0"/>
              <a:t>HHS Programs</a:t>
            </a:r>
          </a:p>
          <a:p>
            <a:pPr marL="971550" lvl="1" indent="-285750">
              <a:lnSpc>
                <a:spcPct val="134000"/>
              </a:lnSpc>
              <a:buFont typeface="Arial" panose="020B0604020202020204" pitchFamily="34" charset="0"/>
              <a:buChar char="•"/>
            </a:pPr>
            <a:r>
              <a:rPr lang="en-US" sz="8800" dirty="0"/>
              <a:t>Fraud &amp; Abuse Rules</a:t>
            </a:r>
          </a:p>
          <a:p>
            <a:pPr marL="514350" indent="-285750">
              <a:lnSpc>
                <a:spcPct val="134000"/>
              </a:lnSpc>
              <a:buFont typeface="Arial" panose="020B0604020202020204" pitchFamily="34" charset="0"/>
              <a:buChar char="•"/>
            </a:pPr>
            <a:r>
              <a:rPr lang="en-US" sz="8800" dirty="0"/>
              <a:t>Balancing the Tax Imperative and Inducement Rules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8DA2BE-CAC6-BF60-EAA2-3E6F43F03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091" y="1449421"/>
            <a:ext cx="4084338" cy="336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266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>
          <a:extLst>
            <a:ext uri="{FF2B5EF4-FFF2-40B4-BE49-F238E27FC236}">
              <a16:creationId xmlns:a16="http://schemas.microsoft.com/office/drawing/2014/main" id="{E1CB5FA5-2B48-A065-D1D3-D9FD8BB20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8">
            <a:extLst>
              <a:ext uri="{FF2B5EF4-FFF2-40B4-BE49-F238E27FC236}">
                <a16:creationId xmlns:a16="http://schemas.microsoft.com/office/drawing/2014/main" id="{B074D39A-37B2-6D86-C23A-106A50BC5F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07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073763"/>
                </a:solidFill>
                <a:latin typeface="Oswald"/>
                <a:ea typeface="Oswald"/>
                <a:cs typeface="Oswald"/>
                <a:sym typeface="Oswald"/>
              </a:rPr>
              <a:t>Social Determinants of </a:t>
            </a:r>
            <a:r>
              <a:rPr lang="en" sz="3600" b="1" dirty="0">
                <a:solidFill>
                  <a:schemeClr val="tx2"/>
                </a:solidFill>
                <a:latin typeface="Oswald"/>
                <a:ea typeface="Oswald"/>
                <a:cs typeface="Oswald"/>
                <a:sym typeface="Oswald"/>
              </a:rPr>
              <a:t>Health</a:t>
            </a:r>
            <a:endParaRPr sz="3600" b="1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EC87030-42AD-7BB2-E348-11A01AD5F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120" y="1134145"/>
            <a:ext cx="8293368" cy="436200"/>
          </a:xfrm>
        </p:spPr>
        <p:txBody>
          <a:bodyPr>
            <a:noAutofit/>
          </a:bodyPr>
          <a:lstStyle/>
          <a:p>
            <a:pPr marL="5143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Conditions in which people are born, grow, live, work and age; access to power, money and resources</a:t>
            </a:r>
          </a:p>
          <a:p>
            <a:pPr marL="5143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Affect a wide range of health, functioning and quality of life outcome and risks</a:t>
            </a:r>
          </a:p>
          <a:p>
            <a:pPr marL="5143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Upstream, structural conditions drive health disparities</a:t>
            </a:r>
          </a:p>
          <a:p>
            <a:pPr marL="5143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Addressing SDH found to be more effective in improving population health and constraining health care spending than improving access to or delivery of health care</a:t>
            </a:r>
          </a:p>
        </p:txBody>
      </p:sp>
    </p:spTree>
    <p:extLst>
      <p:ext uri="{BB962C8B-B14F-4D97-AF65-F5344CB8AC3E}">
        <p14:creationId xmlns:p14="http://schemas.microsoft.com/office/powerpoint/2010/main" val="1317594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>
          <a:extLst>
            <a:ext uri="{FF2B5EF4-FFF2-40B4-BE49-F238E27FC236}">
              <a16:creationId xmlns:a16="http://schemas.microsoft.com/office/drawing/2014/main" id="{276AAAD6-6078-6AC6-B8A6-3B3C33E66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8">
            <a:extLst>
              <a:ext uri="{FF2B5EF4-FFF2-40B4-BE49-F238E27FC236}">
                <a16:creationId xmlns:a16="http://schemas.microsoft.com/office/drawing/2014/main" id="{E1AFC7BF-8ED3-7445-A480-40AC8708F4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429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tx2"/>
                </a:solidFill>
                <a:latin typeface="Oswald"/>
                <a:ea typeface="Oswald"/>
                <a:cs typeface="Oswald"/>
                <a:sym typeface="Oswald"/>
              </a:rPr>
              <a:t>Tax-Exempt</a:t>
            </a:r>
            <a:r>
              <a:rPr lang="en" sz="3600" b="1" dirty="0">
                <a:solidFill>
                  <a:srgbClr val="073763"/>
                </a:solidFill>
                <a:latin typeface="Oswald"/>
                <a:ea typeface="Oswald"/>
                <a:cs typeface="Oswald"/>
                <a:sym typeface="Oswald"/>
              </a:rPr>
              <a:t> Hospitals &amp; Community Benefit</a:t>
            </a:r>
            <a:endParaRPr sz="3600" b="1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0EEB9D0-A32C-50DF-2BB2-E21483EB8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120" y="1134145"/>
            <a:ext cx="8045671" cy="2727736"/>
          </a:xfrm>
        </p:spPr>
        <p:txBody>
          <a:bodyPr>
            <a:noAutofit/>
          </a:bodyPr>
          <a:lstStyle/>
          <a:p>
            <a:pPr marL="5143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Core IRC §501(c)(3) Exemption Standards</a:t>
            </a:r>
          </a:p>
          <a:p>
            <a:pPr marL="9715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Organized and operated for charitable purposes</a:t>
            </a:r>
          </a:p>
          <a:p>
            <a:pPr marL="9715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No inurement for private individuals</a:t>
            </a:r>
          </a:p>
          <a:p>
            <a:pPr marL="9715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No political activity; limited lobbying</a:t>
            </a:r>
            <a:br>
              <a:rPr lang="en-US" sz="2200" dirty="0"/>
            </a:br>
            <a:endParaRPr lang="en-US" sz="2200" dirty="0"/>
          </a:p>
          <a:p>
            <a:pPr marL="5143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Nonprofit Hospitals</a:t>
            </a:r>
          </a:p>
          <a:p>
            <a:pPr marL="9715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History of caring for poor → charitable</a:t>
            </a:r>
          </a:p>
          <a:p>
            <a:pPr marL="9715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Development of private insurance, fee-for-service model, for-profit hospitals → questions about charitable purposes</a:t>
            </a:r>
          </a:p>
        </p:txBody>
      </p:sp>
    </p:spTree>
    <p:extLst>
      <p:ext uri="{BB962C8B-B14F-4D97-AF65-F5344CB8AC3E}">
        <p14:creationId xmlns:p14="http://schemas.microsoft.com/office/powerpoint/2010/main" val="3867121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>
          <a:extLst>
            <a:ext uri="{FF2B5EF4-FFF2-40B4-BE49-F238E27FC236}">
              <a16:creationId xmlns:a16="http://schemas.microsoft.com/office/drawing/2014/main" id="{9DD2E41C-E908-0DB6-A19C-1F0EA7869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8">
            <a:extLst>
              <a:ext uri="{FF2B5EF4-FFF2-40B4-BE49-F238E27FC236}">
                <a16:creationId xmlns:a16="http://schemas.microsoft.com/office/drawing/2014/main" id="{332E5537-3A03-248C-FAE9-DEFF1D8742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429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tx2"/>
                </a:solidFill>
                <a:latin typeface="Oswald"/>
                <a:ea typeface="Oswald"/>
                <a:cs typeface="Oswald"/>
                <a:sym typeface="Oswald"/>
              </a:rPr>
              <a:t>Tax-Exempt</a:t>
            </a:r>
            <a:r>
              <a:rPr lang="en" sz="3600" b="1" dirty="0">
                <a:solidFill>
                  <a:srgbClr val="073763"/>
                </a:solidFill>
                <a:latin typeface="Oswald"/>
                <a:ea typeface="Oswald"/>
                <a:cs typeface="Oswald"/>
                <a:sym typeface="Oswald"/>
              </a:rPr>
              <a:t> Hospitals &amp; Community Benefit</a:t>
            </a:r>
            <a:endParaRPr sz="3600" b="1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5A310B4-0C5F-D67E-5C13-D109595EC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120" y="1134145"/>
            <a:ext cx="8293368" cy="436200"/>
          </a:xfrm>
        </p:spPr>
        <p:txBody>
          <a:bodyPr>
            <a:noAutofit/>
          </a:bodyPr>
          <a:lstStyle/>
          <a:p>
            <a:pPr marL="5143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Revenue Ruling 69-545</a:t>
            </a:r>
          </a:p>
          <a:p>
            <a:pPr marL="9715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“Community Benefit” standard</a:t>
            </a:r>
          </a:p>
          <a:p>
            <a:pPr marL="9715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Possibility of little or no charity care</a:t>
            </a:r>
          </a:p>
          <a:p>
            <a:pPr marL="9715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Promotion of health through benefit to “community as a whole”</a:t>
            </a:r>
          </a:p>
          <a:p>
            <a:pPr marL="9715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Use of excess funds to improve quality of care within facility</a:t>
            </a:r>
          </a:p>
          <a:p>
            <a:pPr marL="14287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Improving clinical care of individual patients</a:t>
            </a:r>
          </a:p>
          <a:p>
            <a:pPr marL="14287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Enhancing and enlarging facilities</a:t>
            </a:r>
          </a:p>
          <a:p>
            <a:pPr marL="14287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Bolstering medical education and research</a:t>
            </a:r>
          </a:p>
        </p:txBody>
      </p:sp>
    </p:spTree>
    <p:extLst>
      <p:ext uri="{BB962C8B-B14F-4D97-AF65-F5344CB8AC3E}">
        <p14:creationId xmlns:p14="http://schemas.microsoft.com/office/powerpoint/2010/main" val="2513259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>
          <a:extLst>
            <a:ext uri="{FF2B5EF4-FFF2-40B4-BE49-F238E27FC236}">
              <a16:creationId xmlns:a16="http://schemas.microsoft.com/office/drawing/2014/main" id="{C99071F5-A1A7-CDCD-6677-2272A26FA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8">
            <a:extLst>
              <a:ext uri="{FF2B5EF4-FFF2-40B4-BE49-F238E27FC236}">
                <a16:creationId xmlns:a16="http://schemas.microsoft.com/office/drawing/2014/main" id="{55D2D090-2076-A4F1-936A-EF013CA806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429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tx2"/>
                </a:solidFill>
                <a:latin typeface="Oswald"/>
                <a:ea typeface="Oswald"/>
                <a:cs typeface="Oswald"/>
                <a:sym typeface="Oswald"/>
              </a:rPr>
              <a:t>Tax-Exempt</a:t>
            </a:r>
            <a:r>
              <a:rPr lang="en" sz="3600" b="1" dirty="0">
                <a:solidFill>
                  <a:srgbClr val="073763"/>
                </a:solidFill>
                <a:latin typeface="Oswald"/>
                <a:ea typeface="Oswald"/>
                <a:cs typeface="Oswald"/>
                <a:sym typeface="Oswald"/>
              </a:rPr>
              <a:t> Hospitals &amp; Community Benefit</a:t>
            </a:r>
            <a:endParaRPr sz="3600" b="1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DE032EB-8B61-06C7-A1FD-67A2E1647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120" y="1134145"/>
            <a:ext cx="8293368" cy="436200"/>
          </a:xfrm>
        </p:spPr>
        <p:txBody>
          <a:bodyPr>
            <a:noAutofit/>
          </a:bodyPr>
          <a:lstStyle/>
          <a:p>
            <a:pPr marL="5143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IRS Form 990, Schedule H</a:t>
            </a:r>
          </a:p>
          <a:p>
            <a:pPr marL="9715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Intended to “combat lack of transparency”</a:t>
            </a:r>
          </a:p>
          <a:p>
            <a:pPr marL="9715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Reporting of community benefit activities including “community health improvement services”</a:t>
            </a:r>
          </a:p>
          <a:p>
            <a:pPr marL="9715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 And, reporting of “community building activities”</a:t>
            </a:r>
          </a:p>
          <a:p>
            <a:pPr marL="14287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Housing</a:t>
            </a:r>
          </a:p>
          <a:p>
            <a:pPr marL="14287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Economic development</a:t>
            </a:r>
          </a:p>
          <a:p>
            <a:pPr marL="14287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Environmental improvements</a:t>
            </a:r>
          </a:p>
          <a:p>
            <a:pPr marL="14287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Leadership training &amp; coalition building</a:t>
            </a:r>
          </a:p>
          <a:p>
            <a:pPr marL="14287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Workforce development</a:t>
            </a:r>
          </a:p>
        </p:txBody>
      </p:sp>
    </p:spTree>
    <p:extLst>
      <p:ext uri="{BB962C8B-B14F-4D97-AF65-F5344CB8AC3E}">
        <p14:creationId xmlns:p14="http://schemas.microsoft.com/office/powerpoint/2010/main" val="2699474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>
          <a:extLst>
            <a:ext uri="{FF2B5EF4-FFF2-40B4-BE49-F238E27FC236}">
              <a16:creationId xmlns:a16="http://schemas.microsoft.com/office/drawing/2014/main" id="{2B7302F6-AA91-C6D9-A434-C74003DA6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8">
            <a:extLst>
              <a:ext uri="{FF2B5EF4-FFF2-40B4-BE49-F238E27FC236}">
                <a16:creationId xmlns:a16="http://schemas.microsoft.com/office/drawing/2014/main" id="{6CB0E757-FFC4-7F06-C2B8-616E471C79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429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tx2"/>
                </a:solidFill>
                <a:latin typeface="Oswald"/>
                <a:ea typeface="Oswald"/>
                <a:cs typeface="Oswald"/>
                <a:sym typeface="Oswald"/>
              </a:rPr>
              <a:t>Tax-Exempt</a:t>
            </a:r>
            <a:r>
              <a:rPr lang="en" sz="3600" b="1" dirty="0">
                <a:solidFill>
                  <a:srgbClr val="073763"/>
                </a:solidFill>
                <a:latin typeface="Oswald"/>
                <a:ea typeface="Oswald"/>
                <a:cs typeface="Oswald"/>
                <a:sym typeface="Oswald"/>
              </a:rPr>
              <a:t> Hospitals &amp; Community Benefit</a:t>
            </a:r>
            <a:endParaRPr sz="3600" b="1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86DD4FF-888A-33AD-6EB5-D7A076FE2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120" y="1134145"/>
            <a:ext cx="8293368" cy="436200"/>
          </a:xfrm>
        </p:spPr>
        <p:txBody>
          <a:bodyPr>
            <a:noAutofit/>
          </a:bodyPr>
          <a:lstStyle/>
          <a:p>
            <a:pPr marL="5143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IRC Section 501(r)</a:t>
            </a:r>
          </a:p>
          <a:p>
            <a:pPr marL="9715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Financial assistance and limits on collection activities</a:t>
            </a:r>
          </a:p>
          <a:p>
            <a:pPr marL="9715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Community health needs assessment</a:t>
            </a:r>
          </a:p>
          <a:p>
            <a:pPr marL="14287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Indication that hospitals should be working outside facilities to address underlying, structural causes of poor health</a:t>
            </a:r>
          </a:p>
          <a:p>
            <a:pPr marL="14287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Needs may include “</a:t>
            </a:r>
            <a:r>
              <a:rPr lang="en-US" sz="220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the need to address financial and other barriers to accessing care, to prevent illness, to ensure adequate nutrition</a:t>
            </a:r>
            <a:r>
              <a:rPr lang="en-US" sz="2200" dirty="0">
                <a:effectLst/>
                <a:latin typeface="Century Gothic" panose="020B0502020202020204" pitchFamily="34" charset="0"/>
                <a:ea typeface="Aptos" panose="020B0004020202020204" pitchFamily="34" charset="0"/>
              </a:rPr>
              <a:t>, or </a:t>
            </a:r>
            <a:r>
              <a:rPr lang="en-US" sz="220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to address social, behavioral, and </a:t>
            </a:r>
            <a:r>
              <a:rPr lang="en-US" sz="2200" dirty="0">
                <a:effectLst/>
                <a:latin typeface="Century Gothic" panose="020B0502020202020204" pitchFamily="34" charset="0"/>
                <a:ea typeface="Aptos" panose="020B0004020202020204" pitchFamily="34" charset="0"/>
              </a:rPr>
              <a:t>environmental factors that influence</a:t>
            </a:r>
            <a:r>
              <a:rPr lang="en-US" sz="220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health in the community” </a:t>
            </a:r>
            <a:endParaRPr lang="en-US" sz="2200" dirty="0">
              <a:effectLst/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4287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77922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>
          <a:extLst>
            <a:ext uri="{FF2B5EF4-FFF2-40B4-BE49-F238E27FC236}">
              <a16:creationId xmlns:a16="http://schemas.microsoft.com/office/drawing/2014/main" id="{A4E73D0A-01BA-BC62-A840-0AB26F882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8">
            <a:extLst>
              <a:ext uri="{FF2B5EF4-FFF2-40B4-BE49-F238E27FC236}">
                <a16:creationId xmlns:a16="http://schemas.microsoft.com/office/drawing/2014/main" id="{D5D9E54D-B013-2293-2338-986A2031E8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429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tx2"/>
                </a:solidFill>
                <a:latin typeface="Oswald"/>
                <a:ea typeface="Oswald"/>
                <a:cs typeface="Oswald"/>
                <a:sym typeface="Oswald"/>
              </a:rPr>
              <a:t>Tax-Exempt</a:t>
            </a:r>
            <a:r>
              <a:rPr lang="en" sz="3600" b="1" dirty="0">
                <a:solidFill>
                  <a:srgbClr val="073763"/>
                </a:solidFill>
                <a:latin typeface="Oswald"/>
                <a:ea typeface="Oswald"/>
                <a:cs typeface="Oswald"/>
                <a:sym typeface="Oswald"/>
              </a:rPr>
              <a:t> Hospitals &amp; Community Benefit</a:t>
            </a:r>
            <a:endParaRPr sz="3600" b="1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074" name="Picture 2" descr="Cincinnati Childrens">
            <a:extLst>
              <a:ext uri="{FF2B5EF4-FFF2-40B4-BE49-F238E27FC236}">
                <a16:creationId xmlns:a16="http://schemas.microsoft.com/office/drawing/2014/main" id="{665C41A0-B352-E0CB-EABB-01E41390C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1412266"/>
            <a:ext cx="39878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ennepin health your community health plan logo">
            <a:extLst>
              <a:ext uri="{FF2B5EF4-FFF2-40B4-BE49-F238E27FC236}">
                <a16:creationId xmlns:a16="http://schemas.microsoft.com/office/drawing/2014/main" id="{3CDE4AD9-E4C9-1611-A9E7-A76AC42EB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40" y="3414409"/>
            <a:ext cx="4353216" cy="95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group of people sitting outside&#10;&#10;AI-generated content may be incorrect.">
            <a:extLst>
              <a:ext uri="{FF2B5EF4-FFF2-40B4-BE49-F238E27FC236}">
                <a16:creationId xmlns:a16="http://schemas.microsoft.com/office/drawing/2014/main" id="{EF27B1EB-C5B5-6C9A-809D-6D3F06FF622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22410"/>
          <a:stretch/>
        </p:blipFill>
        <p:spPr>
          <a:xfrm>
            <a:off x="4788919" y="3151762"/>
            <a:ext cx="4206260" cy="1488332"/>
          </a:xfrm>
          <a:prstGeom prst="rect">
            <a:avLst/>
          </a:prstGeom>
        </p:spPr>
      </p:pic>
      <p:pic>
        <p:nvPicPr>
          <p:cNvPr id="6" name="Picture 5" descr="A green and white website&#10;&#10;AI-generated content may be incorrect.">
            <a:extLst>
              <a:ext uri="{FF2B5EF4-FFF2-40B4-BE49-F238E27FC236}">
                <a16:creationId xmlns:a16="http://schemas.microsoft.com/office/drawing/2014/main" id="{DBF7B172-50F7-3A13-5701-68D01530DB7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64"/>
          <a:stretch/>
        </p:blipFill>
        <p:spPr>
          <a:xfrm>
            <a:off x="418289" y="1302696"/>
            <a:ext cx="4234969" cy="153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05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>
          <a:extLst>
            <a:ext uri="{FF2B5EF4-FFF2-40B4-BE49-F238E27FC236}">
              <a16:creationId xmlns:a16="http://schemas.microsoft.com/office/drawing/2014/main" id="{B4C1E9C1-E03E-B319-5AA1-246EE485F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8">
            <a:extLst>
              <a:ext uri="{FF2B5EF4-FFF2-40B4-BE49-F238E27FC236}">
                <a16:creationId xmlns:a16="http://schemas.microsoft.com/office/drawing/2014/main" id="{E18FB96F-DFDE-A82D-117D-6803244412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429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tx2"/>
                </a:solidFill>
                <a:latin typeface="Oswald"/>
                <a:ea typeface="Oswald"/>
                <a:cs typeface="Oswald"/>
                <a:sym typeface="Oswald"/>
              </a:rPr>
              <a:t>SDH </a:t>
            </a:r>
            <a:r>
              <a:rPr lang="en" sz="3600" b="1" dirty="0">
                <a:solidFill>
                  <a:srgbClr val="073763"/>
                </a:solidFill>
                <a:latin typeface="Oswald"/>
                <a:ea typeface="Oswald"/>
                <a:cs typeface="Oswald"/>
                <a:sym typeface="Oswald"/>
              </a:rPr>
              <a:t>Outside the IRS</a:t>
            </a:r>
            <a:endParaRPr sz="3600" b="1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B374683-8EC2-E425-DC63-DA3C1180D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120" y="1134145"/>
            <a:ext cx="8293368" cy="436200"/>
          </a:xfrm>
        </p:spPr>
        <p:txBody>
          <a:bodyPr>
            <a:noAutofit/>
          </a:bodyPr>
          <a:lstStyle/>
          <a:p>
            <a:pPr marL="5143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Medicare Shared Savings Program</a:t>
            </a:r>
          </a:p>
          <a:p>
            <a:pPr marL="5143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Hospital Readmission Reduction Program</a:t>
            </a:r>
          </a:p>
          <a:p>
            <a:pPr marL="5143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Medicare Advantage Supplemental Benefits</a:t>
            </a:r>
          </a:p>
          <a:p>
            <a:pPr marL="5143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SDH Screening Code &amp; Patient Navigation in PFS</a:t>
            </a:r>
          </a:p>
          <a:p>
            <a:pPr marL="5143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Medicaid Managed Care &amp; Section 1115 Waivers</a:t>
            </a:r>
          </a:p>
        </p:txBody>
      </p:sp>
    </p:spTree>
    <p:extLst>
      <p:ext uri="{BB962C8B-B14F-4D97-AF65-F5344CB8AC3E}">
        <p14:creationId xmlns:p14="http://schemas.microsoft.com/office/powerpoint/2010/main" val="1730290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WU Basic Theme">
  <a:themeElements>
    <a:clrScheme name="RWU Palette">
      <a:dk1>
        <a:srgbClr val="003865"/>
      </a:dk1>
      <a:lt1>
        <a:srgbClr val="FFFFFF"/>
      </a:lt1>
      <a:dk2>
        <a:srgbClr val="00263E"/>
      </a:dk2>
      <a:lt2>
        <a:srgbClr val="0076A8"/>
      </a:lt2>
      <a:accent1>
        <a:srgbClr val="003764"/>
      </a:accent1>
      <a:accent2>
        <a:srgbClr val="C3D7EE"/>
      </a:accent2>
      <a:accent3>
        <a:srgbClr val="0076A8"/>
      </a:accent3>
      <a:accent4>
        <a:srgbClr val="FEBE10"/>
      </a:accent4>
      <a:accent5>
        <a:srgbClr val="A4C8E1"/>
      </a:accent5>
      <a:accent6>
        <a:srgbClr val="FFB81C"/>
      </a:accent6>
      <a:hlink>
        <a:srgbClr val="C2A80D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609</Words>
  <Application>Microsoft Macintosh PowerPoint</Application>
  <PresentationFormat>On-screen Show (16:9)</PresentationFormat>
  <Paragraphs>78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Century Gothic</vt:lpstr>
      <vt:lpstr>Roboto Light</vt:lpstr>
      <vt:lpstr>Oswald</vt:lpstr>
      <vt:lpstr>Roboto</vt:lpstr>
      <vt:lpstr>Arial</vt:lpstr>
      <vt:lpstr>Oswald SemiBold</vt:lpstr>
      <vt:lpstr>RWU Basic Theme</vt:lpstr>
      <vt:lpstr>Too Much Community Benefit?  Balancing the Tax Imperative for Community Benefit and Rules Against Inducement </vt:lpstr>
      <vt:lpstr>Agenda</vt:lpstr>
      <vt:lpstr>Social Determinants of Health</vt:lpstr>
      <vt:lpstr>Tax-Exempt Hospitals &amp; Community Benefit</vt:lpstr>
      <vt:lpstr>Tax-Exempt Hospitals &amp; Community Benefit</vt:lpstr>
      <vt:lpstr>Tax-Exempt Hospitals &amp; Community Benefit</vt:lpstr>
      <vt:lpstr>Tax-Exempt Hospitals &amp; Community Benefit</vt:lpstr>
      <vt:lpstr>Tax-Exempt Hospitals &amp; Community Benefit</vt:lpstr>
      <vt:lpstr>SDH Outside the IRS</vt:lpstr>
      <vt:lpstr>Civil Monetary Penalties Law &amp; SDH</vt:lpstr>
      <vt:lpstr>Anti-Kickback Statute &amp; SDH</vt:lpstr>
      <vt:lpstr>Next Steps</vt:lpstr>
      <vt:lpstr>Thank you! efarwell@rwu.edu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Ellen Farwell</cp:lastModifiedBy>
  <cp:revision>1</cp:revision>
  <dcterms:modified xsi:type="dcterms:W3CDTF">2025-05-30T20:06:15Z</dcterms:modified>
</cp:coreProperties>
</file>