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33" r:id="rId3"/>
  </p:sldMasterIdLst>
  <p:notesMasterIdLst>
    <p:notesMasterId r:id="rId24"/>
  </p:notesMasterIdLst>
  <p:sldIdLst>
    <p:sldId id="330" r:id="rId4"/>
    <p:sldId id="272" r:id="rId5"/>
    <p:sldId id="394" r:id="rId6"/>
    <p:sldId id="273" r:id="rId7"/>
    <p:sldId id="396" r:id="rId8"/>
    <p:sldId id="256" r:id="rId9"/>
    <p:sldId id="260" r:id="rId10"/>
    <p:sldId id="263" r:id="rId11"/>
    <p:sldId id="261" r:id="rId12"/>
    <p:sldId id="264" r:id="rId13"/>
    <p:sldId id="265" r:id="rId14"/>
    <p:sldId id="266" r:id="rId15"/>
    <p:sldId id="268" r:id="rId16"/>
    <p:sldId id="385" r:id="rId17"/>
    <p:sldId id="391" r:id="rId18"/>
    <p:sldId id="392" r:id="rId19"/>
    <p:sldId id="387" r:id="rId20"/>
    <p:sldId id="397" r:id="rId21"/>
    <p:sldId id="257" r:id="rId22"/>
    <p:sldId id="38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outlineViewPr>
    <p:cViewPr>
      <p:scale>
        <a:sx n="33" d="100"/>
        <a:sy n="33" d="100"/>
      </p:scale>
      <p:origin x="0" y="-100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26E2C-FF7E-4702-B103-9D3738D61A52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0CF5B-7E94-4D80-8F4A-1608817BC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02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buFont typeface="Arial" panose="020B0604020202020204" pitchFamily="34" charset="0"/>
      <a:buNone/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indent="0" algn="l" defTabSz="914400" rtl="0" eaLnBrk="1" latinLnBrk="0" hangingPunct="1">
      <a:buFont typeface="Arial" panose="020B0604020202020204" pitchFamily="34" charset="0"/>
      <a:buNone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14400" indent="0" algn="l" defTabSz="914400" rtl="0" eaLnBrk="1" latinLnBrk="0" hangingPunct="1">
      <a:buFont typeface="Arial" panose="020B0604020202020204" pitchFamily="34" charset="0"/>
      <a:buNone/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371600" indent="0" algn="l" defTabSz="914400" rtl="0" eaLnBrk="1" latinLnBrk="0" hangingPunct="1">
      <a:buFont typeface="Arial" panose="020B0604020202020204" pitchFamily="34" charset="0"/>
      <a:buNone/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828800" indent="0" algn="l" defTabSz="914400" rtl="0" eaLnBrk="1" latinLnBrk="0" hangingPunct="1">
      <a:buFont typeface="Arial" panose="020B0604020202020204" pitchFamily="34" charset="0"/>
      <a:buNone/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0CF5B-7E94-4D80-8F4A-1608817BC1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20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CC206-7B81-4DF7-8F1F-4892D4E0D7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61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CC206-7B81-4DF7-8F1F-4892D4E0D7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78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5491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CC206-7B81-4DF7-8F1F-4892D4E0D7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17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4984-7E68-4580-97E5-73C3C7BED8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11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CC206-7B81-4DF7-8F1F-4892D4E0D7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7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0CF5B-7E94-4D80-8F4A-1608817BC1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7BA6E-AE5B-45ED-A268-52BA0CDC75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313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0CF5B-7E94-4D80-8F4A-1608817BC1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267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0CF5B-7E94-4D80-8F4A-1608817BC1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656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CC206-7B81-4DF7-8F1F-4892D4E0D7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65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85826-0C0E-F0C5-D408-7FC855783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6574CE-4406-4CF4-AF22-BAD30B5964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F77DB4-D3D8-6D71-3455-87B82DD73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0070" y="4381500"/>
            <a:ext cx="5486400" cy="3768090"/>
          </a:xfrm>
        </p:spPr>
        <p:txBody>
          <a:bodyPr/>
          <a:lstStyle/>
          <a:p>
            <a:pPr defTabSz="45720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6FF09B-5F40-C722-AFEA-95ECF0DB2E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CC206-7B81-4DF7-8F1F-4892D4E0D7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7527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120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0CF5B-7E94-4D80-8F4A-1608817BC10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43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A01B7-0C83-3856-477C-1ED62F586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9DDBA9-0E87-05E9-343A-ED3643CB9E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F7EDDD-4370-0DBD-071C-0B88D5C54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0070" y="4381500"/>
            <a:ext cx="5486400" cy="3768090"/>
          </a:xfrm>
        </p:spPr>
        <p:txBody>
          <a:bodyPr/>
          <a:lstStyle/>
          <a:p>
            <a:pPr defTabSz="45720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9679B-3339-A0F4-69A9-EE4D2AA99A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CC206-7B81-4DF7-8F1F-4892D4E0D7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47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7D062-CB29-70CA-36E6-BEE5CDBFD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221C13-9DA4-67DD-311C-6E70E686FE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30FE84-98F1-13F8-F386-69758C008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126230"/>
          </a:xfrm>
        </p:spPr>
        <p:txBody>
          <a:bodyPr/>
          <a:lstStyle/>
          <a:p>
            <a:pPr defTabSz="45720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702309-66C2-7251-742C-11C4E2B450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CC206-7B81-4DF7-8F1F-4892D4E0D7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17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E6DF1-6595-DC90-EF41-C50B26196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695DF1-18F5-0D6E-DA0F-845603F02B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0B6112-9661-12BC-7326-52FB2386A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126230"/>
          </a:xfrm>
        </p:spPr>
        <p:txBody>
          <a:bodyPr/>
          <a:lstStyle/>
          <a:p>
            <a:pPr defTabSz="45720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7E662-7FDF-441E-7457-3719E79FC3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CC206-7B81-4DF7-8F1F-4892D4E0D7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983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4984-7E68-4580-97E5-73C3C7BED8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15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CC206-7B81-4DF7-8F1F-4892D4E0D7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16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CC206-7B81-4DF7-8F1F-4892D4E0D7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6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CC206-7B81-4DF7-8F1F-4892D4E0D7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62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45C9-87F8-4D38-858C-7D8C5E07B0B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B8A9-0DDB-469C-92D4-8E0F23FD6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65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45C9-87F8-4D38-858C-7D8C5E07B0B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B8A9-0DDB-469C-92D4-8E0F23FD6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31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45C9-87F8-4D38-858C-7D8C5E07B0B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B8A9-0DDB-469C-92D4-8E0F23FD6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24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32F21-165F-4991-AAA9-1F98252EC0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63E377-3073-4441-BC37-2AA0A00C76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567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32F21-165F-4991-AAA9-1F98252EC0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63E377-3073-4441-BC37-2AA0A00C76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056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32F21-165F-4991-AAA9-1F98252EC0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63E377-3073-4441-BC37-2AA0A00C76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011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32F21-165F-4991-AAA9-1F98252EC0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63E377-3073-4441-BC37-2AA0A00C76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466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32F21-165F-4991-AAA9-1F98252EC0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63E377-3073-4441-BC37-2AA0A00C76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887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32F21-165F-4991-AAA9-1F98252EC0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63E377-3073-4441-BC37-2AA0A00C76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843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32F21-165F-4991-AAA9-1F98252EC0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63E377-3073-4441-BC37-2AA0A00C76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066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32F21-165F-4991-AAA9-1F98252EC0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63E377-3073-4441-BC37-2AA0A00C76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73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45C9-87F8-4D38-858C-7D8C5E07B0B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B8A9-0DDB-469C-92D4-8E0F23FD6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25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32F21-165F-4991-AAA9-1F98252EC0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63E377-3073-4441-BC37-2AA0A00C76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781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32F21-165F-4991-AAA9-1F98252EC0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63E377-3073-4441-BC37-2AA0A00C76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280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32F21-165F-4991-AAA9-1F98252EC0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63E377-3073-4441-BC37-2AA0A00C76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59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8765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1549745" y="6488669"/>
            <a:ext cx="968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30F6D-BB2F-4423-8895-6DD823B1AB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267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17AE9-B216-BB13-F52C-52BDB8E60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DC2C4-07DE-A684-6E52-89A2B10A6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76049-ED98-AF1E-D097-4BF7DB508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68C9-8125-4D63-A986-C97B6E1FAC02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0A29D-432D-E4F5-A653-2AAC5CD47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25577-2BAD-156A-C3F4-4D3871C9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3EC5-8ED7-432B-A407-EDA5842B7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07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CBC7B-A007-3340-D58C-A23BE9772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6F386-AF10-C740-9FAC-97C028316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7ABC2-EAA6-42C4-FE9F-71608A00A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68C9-8125-4D63-A986-C97B6E1FAC02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0CFD3-1BDD-796B-92F8-3695BCF3D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4AFC5-4FAD-DCFB-8883-AE90AB7A7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3EC5-8ED7-432B-A407-EDA5842B7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024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1702-CE7F-2129-6C74-3AC5E1332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C8028-64E4-4B80-1CA1-F339DE307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30840-FF73-6C31-8935-24575BAD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68C9-8125-4D63-A986-C97B6E1FAC02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C100E-3AC9-5B8B-E7BA-83556A00C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FE57C-C52A-9CF5-D1DD-B62E89820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3EC5-8ED7-432B-A407-EDA5842B7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278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7ABB3-BFA1-988F-DB60-AEDB53100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8EAE3-FEAE-3CE3-E475-1020B2098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61C5C6-7B7E-0575-B1C5-0444C2569E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A266A4-1810-A74C-1EE8-AC81BF111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68C9-8125-4D63-A986-C97B6E1FAC02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5AEAB6-4A4B-4572-AE1A-6D6B76390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F6CAA-4756-077F-20D1-59EA56DE0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3EC5-8ED7-432B-A407-EDA5842B7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54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D834-5445-7132-AE03-CF9B7450C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A94FE-34EA-AE28-FAE1-AD3009169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789F1C-07EB-8252-8B77-EDD9AF017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788B23-0826-05CE-1090-89751ACAB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8290F2-546A-EA9E-C61F-0C31611A52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1A26D5-1D58-1788-E33B-D3DEE9D29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68C9-8125-4D63-A986-C97B6E1FAC02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A5B3C8-1581-1FCB-E571-1B8DD8AB4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189AC3-8957-4A80-58EC-23FF72AF7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3EC5-8ED7-432B-A407-EDA5842B7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52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F4F6A-E363-2BD1-DF1D-B55ADE296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E3D951-5209-0128-86B0-EF8D8FCB6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68C9-8125-4D63-A986-C97B6E1FAC02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5C922-A272-1156-8CDD-C4D8D56B2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0FE6D-C9EB-2D53-BEAE-D8C70346B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3EC5-8ED7-432B-A407-EDA5842B7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27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45C9-87F8-4D38-858C-7D8C5E07B0B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B8A9-0DDB-469C-92D4-8E0F23FD6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030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17E8B6-D0EA-D03D-0F0C-4AC8A8ECB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68C9-8125-4D63-A986-C97B6E1FAC02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4FFB4A-4EE7-A0CD-7B71-5B8E1DD5A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240FD-51DF-6932-CACB-61E1EB3C8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3EC5-8ED7-432B-A407-EDA5842B7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39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5C8F2-9CFD-E40D-8D9F-43F1122A4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A94D2-8D4F-9804-6B99-A7D90C854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CC0476-9179-DC44-69B8-833F90A81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41F5A4-38D0-0473-E760-432CDDB1C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68C9-8125-4D63-A986-C97B6E1FAC02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C785B-5160-B0E3-C347-E1BDE409D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BB6AA-2D1A-9B7D-1F82-8AA0B1197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3EC5-8ED7-432B-A407-EDA5842B7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247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746C-5DE9-2C38-7388-6D5C9D115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BE9914-6F72-152F-D42B-D2DC87A5C3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75000-0B9F-509F-F18E-F1524B9C9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6B28F-5A37-2585-DF6C-93F77E22F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68C9-8125-4D63-A986-C97B6E1FAC02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8B47E8-4242-CEE5-0B20-C0679E881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15DF7-3444-DB89-F6A1-F05BE80B3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3EC5-8ED7-432B-A407-EDA5842B7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358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45337-C172-9803-157E-E47F43A02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148B60-02C7-4201-7196-776A40493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06EA8-444F-68B0-C860-C48A7943F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68C9-8125-4D63-A986-C97B6E1FAC02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0BCD5-AAE8-3D6D-A759-058D7BD21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1816B-1F41-F428-596C-EB49B5C21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3EC5-8ED7-432B-A407-EDA5842B7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874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6A798D-E566-7662-D6CF-2B9C4D09AB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91F292-041B-0C22-A18F-65C81D251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D74AF-9B50-3298-A359-213DA9163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68C9-8125-4D63-A986-C97B6E1FAC02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1D411-44FC-5CE4-210A-FEB3B6941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4E67D-3823-0F5A-A469-42F737A90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3EC5-8ED7-432B-A407-EDA5842B7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96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45C9-87F8-4D38-858C-7D8C5E07B0B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B8A9-0DDB-469C-92D4-8E0F23FD6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69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45C9-87F8-4D38-858C-7D8C5E07B0B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B8A9-0DDB-469C-92D4-8E0F23FD6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45C9-87F8-4D38-858C-7D8C5E07B0B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B8A9-0DDB-469C-92D4-8E0F23FD6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1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45C9-87F8-4D38-858C-7D8C5E07B0B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B8A9-0DDB-469C-92D4-8E0F23FD6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14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45C9-87F8-4D38-858C-7D8C5E07B0B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B8A9-0DDB-469C-92D4-8E0F23FD6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0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45C9-87F8-4D38-858C-7D8C5E07B0B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B8A9-0DDB-469C-92D4-8E0F23FD6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4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C45C9-87F8-4D38-858C-7D8C5E07B0B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9B8A9-0DDB-469C-92D4-8E0F23FD6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3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FF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32F21-165F-4991-AAA9-1F98252EC0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63E377-3073-4441-BC37-2AA0A00C76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7A3A6D-3D1F-B651-66C2-C7838FDA6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94AF5-AEE0-8315-9289-354348B69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CB480-98DF-633D-C153-E08FAE092B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2C68C9-8125-4D63-A986-C97B6E1FAC02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A74A5-CA3C-28FE-7579-8200BF0C0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8CF5F-0022-7379-7280-805259DAB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E63EC5-8ED7-432B-A407-EDA5842B7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6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BABFE-898A-455A-AA39-C474917E7E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br>
              <a:rPr lang="en-US" sz="4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en-US" sz="138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43FD8BE-7007-DEB1-4FBD-B5B5B620D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71526"/>
            <a:ext cx="9144000" cy="4486274"/>
          </a:xfrm>
        </p:spPr>
        <p:txBody>
          <a:bodyPr/>
          <a:lstStyle/>
          <a:p>
            <a:r>
              <a:rPr lang="en-US" sz="4400" dirty="0"/>
              <a:t>PROTECTING PHYSICIAN’S ABILITY TO PROVIDE MEDICALLY NECESSARY CARE FOR THEIR PATIENTS</a:t>
            </a:r>
          </a:p>
          <a:p>
            <a:endParaRPr lang="en-US" dirty="0"/>
          </a:p>
          <a:p>
            <a:r>
              <a:rPr lang="en-US" dirty="0"/>
              <a:t>Maxwell J. Mehlman</a:t>
            </a:r>
          </a:p>
          <a:p>
            <a:r>
              <a:rPr lang="en-US" dirty="0"/>
              <a:t>June 6, 2025</a:t>
            </a:r>
          </a:p>
        </p:txBody>
      </p:sp>
    </p:spTree>
    <p:extLst>
      <p:ext uri="{BB962C8B-B14F-4D97-AF65-F5344CB8AC3E}">
        <p14:creationId xmlns:p14="http://schemas.microsoft.com/office/powerpoint/2010/main" val="2272638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BA507-F3EE-E8F2-0826-D43F4B559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Mass. Gen. Laws Ann. Ch. 176B, 7 (West 1998)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8EE0B-391A-0CD2-CFA7-53B4B5E74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“No such agreement may be terminated by a medical service corporation unless such corporation shall first have given the participating physician or other provider of health services a written statement of the charges against him or her, an opportunity for hearing, reasonable notice of the time and place of hearing, and a written decision accompanied by a statement of the reasons for the decision.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”</a:t>
            </a:r>
            <a:endParaRPr lang="en-US" sz="1800" dirty="0">
              <a:effectLst/>
              <a:latin typeface="Arial" panose="020B06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385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Prohibitions on Penalizing Physicians for Patient Advocacy</a:t>
            </a:r>
          </a:p>
        </p:txBody>
      </p:sp>
      <p:sp>
        <p:nvSpPr>
          <p:cNvPr id="6" name="Rectangle 5"/>
          <p:cNvSpPr/>
          <p:nvPr/>
        </p:nvSpPr>
        <p:spPr>
          <a:xfrm>
            <a:off x="10926618" y="4959927"/>
            <a:ext cx="427182" cy="350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map of the united states&#10;&#10;Description automatically generated">
            <a:extLst>
              <a:ext uri="{FF2B5EF4-FFF2-40B4-BE49-F238E27FC236}">
                <a16:creationId xmlns:a16="http://schemas.microsoft.com/office/drawing/2014/main" id="{4A37B46C-7D27-94A2-A786-EB119D129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07" y="1613313"/>
            <a:ext cx="9051985" cy="524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35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6E60B-E6C8-9BC6-D7AC-0C5C11ECD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Alaska Statutes Title 21. Insurance § 21.07.010. Patient and health care provider protection</a:t>
            </a:r>
            <a:br>
              <a:rPr lang="en-US" sz="3200" b="1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32886-9C60-287D-8957-EC72D516F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“(a) A contract between a participating health care provider and a health care insurer must contain a provision that …</a:t>
            </a:r>
          </a:p>
          <a:p>
            <a:pPr marL="457200" lvl="1" indent="0">
              <a:buNone/>
            </a:pPr>
            <a:r>
              <a:rPr lang="en-US" sz="2800" dirty="0"/>
              <a:t>(5) states that a health care provider may not be penalized or the health care provider's contract terminated by the health care insurer because the health care provider acts as an advocate for a covered person in seeking appropriate, medically necessary medical care services;</a:t>
            </a:r>
          </a:p>
          <a:p>
            <a:pPr marL="457200" lvl="1" indent="0">
              <a:buNone/>
            </a:pPr>
            <a:r>
              <a:rPr lang="en-US" sz="2800" dirty="0"/>
              <a:t>(6) protects the ability of a health care provider to communicate openly with a covered person about all appropriate diagnostic testing and treatment options ….”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70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C5EB6E-1059-F49D-F812-67C6F35AC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027" y="545127"/>
            <a:ext cx="8335945" cy="576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55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34173-7C37-6FA1-3ADB-B9220D2E8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Ohio Rev. Code Ann. §1751.13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09130-6A4D-F0D2-2040-CB099645A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0" marR="0" lvl="4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u="none" strike="noStrike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“No health insuring corporation contract with a provider or health care facility shall contain any of the following:</a:t>
            </a:r>
          </a:p>
          <a:p>
            <a:pPr marL="2514600" marR="0" lvl="5" indent="-228600">
              <a:lnSpc>
                <a:spcPct val="107000"/>
              </a:lnSpc>
              <a:spcAft>
                <a:spcPts val="800"/>
              </a:spcAft>
              <a:buFont typeface="+mj-lt"/>
              <a:buAutoNum type="romanLcPeriod"/>
            </a:pPr>
            <a:r>
              <a:rPr lang="en-US" sz="280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(a) A provision that directly or indirectly offers an inducement to the provider or health care facility to reduce or limit medically necessary health care services to a covered enrollee ….”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883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4BDDD4-68F2-0A0B-551C-2F52E34B4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200831-A673-900D-F6F2-AEB13C40B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674"/>
            <a:ext cx="10515600" cy="653934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Get all states to enact anti-retaliation, anti-termination-without-cause, anti-gag clause, and anti-binding-arbitration laws.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Apply these laws to employers as well as insurers.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Enhance state enforcement of these laws.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Get all states to require anti-retaliation settlements to be made public.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Get all states to enact anti-inducement laws.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Enhance state enforcement of these laws.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Get all states to enact anti-disincentive (as well as anti-inducement) laws with adequate enforcement.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Simplify prior authorization.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Get all states to enact  Minnesota law requiring external reviewers to determine if authorization request is medically necessary.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90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5312D5-6978-E29F-C8D6-7B454C930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7C644-8B8D-64FA-653F-2674B9C20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770549"/>
            <a:ext cx="10515600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n-US" dirty="0"/>
              <a:t>Hold insurers legally responsible for erroneous denials.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/>
              <a:t>Gold cards?</a:t>
            </a:r>
            <a:endParaRPr lang="en-US" dirty="0"/>
          </a:p>
          <a:p>
            <a:pPr marL="514350" indent="-514350">
              <a:buFont typeface="+mj-lt"/>
              <a:buAutoNum type="arabicPeriod" startAt="10"/>
            </a:pPr>
            <a:r>
              <a:rPr lang="en-US" dirty="0"/>
              <a:t>Make CPT Code 99080 reimbursable.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/>
              <a:t>Enforce corporate-practice-of-medicine rules.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/>
              <a:t>Restrict private equity owners from  eviscerating hospitals they own.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/>
              <a:t>Prohibit  “friendly physician” –model of practice ownership.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/>
              <a:t>Restore medical staff control over the quality of hospital care.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/>
              <a:t>Unions.</a:t>
            </a:r>
          </a:p>
          <a:p>
            <a:pPr marL="514350" indent="-514350">
              <a:buFont typeface="+mj-lt"/>
              <a:buAutoNum type="arabicPeriod" startAt="1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23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6F8EB1-7E77-1F9E-100A-6A01AC278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39" y="961680"/>
            <a:ext cx="11622122" cy="493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55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665E-3D14-D892-3C52-33D2B53F0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29" y="794970"/>
            <a:ext cx="10507541" cy="526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13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18A63-C102-3A4F-D59A-F58DBCD6A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8ECBB-CE95-EFC9-8264-639A5B924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/>
              <a:t>“The parties agree that Unit 16 employees shall not practice, nor shall they be required to practice, in any manner which places their professional license(s) in jeopardy.”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	-- UAPG Agreement 12.6</a:t>
            </a:r>
          </a:p>
        </p:txBody>
      </p:sp>
    </p:spTree>
    <p:extLst>
      <p:ext uri="{BB962C8B-B14F-4D97-AF65-F5344CB8AC3E}">
        <p14:creationId xmlns:p14="http://schemas.microsoft.com/office/powerpoint/2010/main" val="2013233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EE88F-4A66-FAF0-E883-386312560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526FF-CFFF-A192-29AD-399411E3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Physician Employment Threats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A6383-3749-7C7B-661D-4FF56E9CB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Sham Management Services Organization.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32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641A22-4D46-594F-94A6-D8466D6B6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740" y="347662"/>
            <a:ext cx="5802519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94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FFDDA-FB9D-E59E-64A9-4EF9081F7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871C3-9F82-1DEA-4EB0-C6737981F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Physician Employment Threats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6C004-3038-62A6-A69D-DFEEB06CD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Sham Management Services Organization.</a:t>
            </a:r>
          </a:p>
          <a:p>
            <a:r>
              <a:rPr lang="en-US" dirty="0"/>
              <a:t>Stock transfer restriction agreement.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80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2F457-4811-4EC6-439B-EA7CB99AF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E70EC-F1A5-9B56-0BBC-79B8D404F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Physician Employment Threats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8C70F-F6CA-DC78-2A1D-B2578135C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Sham Management Services Organization.</a:t>
            </a:r>
          </a:p>
          <a:p>
            <a:r>
              <a:rPr lang="en-US" dirty="0"/>
              <a:t>Stock transfer restriction agreement.</a:t>
            </a:r>
          </a:p>
          <a:p>
            <a:r>
              <a:rPr lang="en-US" dirty="0"/>
              <a:t>Termination without cause.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14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CAD93-191E-0438-6DB9-262864CAA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ACA5A-60B6-B6E1-C49D-6A8ACECE5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Physician Employment Threats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22FD6-B83E-A274-64BA-A95D0AFBD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Sham Management Services Organization.</a:t>
            </a:r>
          </a:p>
          <a:p>
            <a:r>
              <a:rPr lang="en-US" dirty="0"/>
              <a:t>Stock transfer restriction agreement.</a:t>
            </a:r>
          </a:p>
          <a:p>
            <a:r>
              <a:rPr lang="en-US" dirty="0"/>
              <a:t>Termination without cause.</a:t>
            </a:r>
          </a:p>
          <a:p>
            <a:r>
              <a:rPr lang="en-US" dirty="0"/>
              <a:t>Non-compete clauses.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3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A6555-3E51-BA3C-4B92-379F44E2DF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State Anti-Retaliation </a:t>
            </a:r>
            <a:r>
              <a:rPr lang="en-US"/>
              <a:t>and Anti-Incentive </a:t>
            </a:r>
            <a:r>
              <a:rPr lang="en-US" dirty="0"/>
              <a:t>Laws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C91061-CDE0-2C3F-47C9-D4F5871FE0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070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Prohibitions on Termination of Physicians without Cause by Health Insurers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10991273" y="4987636"/>
            <a:ext cx="600363" cy="3417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A map of the united states&#10;&#10;Description automatically generated">
            <a:extLst>
              <a:ext uri="{FF2B5EF4-FFF2-40B4-BE49-F238E27FC236}">
                <a16:creationId xmlns:a16="http://schemas.microsoft.com/office/drawing/2014/main" id="{296C8CC2-9805-991E-7E20-AE5EF20E4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40" y="1690688"/>
            <a:ext cx="9122719" cy="51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64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FD66D-F35E-3997-C031-6AC22EAEF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Maine Rev. Stat. Ann. Tit. 24-A, 4303 (1964)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3F0B7-DDC3-0D85-698D-7E0C85D15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“A carrier offering or renewing a managed care plan may not terminate or </a:t>
            </a:r>
            <a:r>
              <a:rPr lang="en-US" sz="3600" dirty="0" err="1"/>
              <a:t>nonrenew</a:t>
            </a:r>
            <a:r>
              <a:rPr lang="en-US" sz="3600" dirty="0"/>
              <a:t> a contract with a participating provider unless the carrier provides the provider with a written explanation prior to the termination or nonrenewal of the reasons for the proposed contract termination or nonrenewal and provides an opportunity for a review or hearing in accordance with this subsection.”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499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F6081-CDA2-D38A-7220-27BE6D8FF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Prohibitions on Termination of Physicians without Cause by Employers</a:t>
            </a:r>
            <a:endParaRPr lang="en-US" dirty="0"/>
          </a:p>
        </p:txBody>
      </p:sp>
      <p:pic>
        <p:nvPicPr>
          <p:cNvPr id="6" name="Picture 5" descr="A map of the united states&#10;&#10;Description automatically generated">
            <a:extLst>
              <a:ext uri="{FF2B5EF4-FFF2-40B4-BE49-F238E27FC236}">
                <a16:creationId xmlns:a16="http://schemas.microsoft.com/office/drawing/2014/main" id="{95CD014A-2B36-C2A3-E82B-6F799442E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471" y="1610011"/>
            <a:ext cx="8969777" cy="524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72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ustom 1">
      <a:dk1>
        <a:srgbClr val="FFFF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3720</TotalTime>
  <Words>667</Words>
  <Application>Microsoft Office PowerPoint</Application>
  <PresentationFormat>Widescreen</PresentationFormat>
  <Paragraphs>76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Calibri Light</vt:lpstr>
      <vt:lpstr>Times New Roman</vt:lpstr>
      <vt:lpstr>1_Office Theme</vt:lpstr>
      <vt:lpstr>4_Office Theme</vt:lpstr>
      <vt:lpstr>Office Theme</vt:lpstr>
      <vt:lpstr> </vt:lpstr>
      <vt:lpstr>Physician Employment Threats</vt:lpstr>
      <vt:lpstr>Physician Employment Threats</vt:lpstr>
      <vt:lpstr>Physician Employment Threats</vt:lpstr>
      <vt:lpstr>Physician Employment Threats</vt:lpstr>
      <vt:lpstr>State Anti-Retaliation and Anti-Incentive Laws</vt:lpstr>
      <vt:lpstr>State Prohibitions on Termination of Physicians without Cause by Health Insurers</vt:lpstr>
      <vt:lpstr>Maine Rev. Stat. Ann. Tit. 24-A, 4303 (1964)</vt:lpstr>
      <vt:lpstr>State Prohibitions on Termination of Physicians without Cause by Employers</vt:lpstr>
      <vt:lpstr>Mass. Gen. Laws Ann. Ch. 176B, 7 (West 1998)</vt:lpstr>
      <vt:lpstr>State Prohibitions on Penalizing Physicians for Patient Advocacy</vt:lpstr>
      <vt:lpstr>Alaska Statutes Title 21. Insurance § 21.07.010. Patient and health care provider protection </vt:lpstr>
      <vt:lpstr>PowerPoint Presentation</vt:lpstr>
      <vt:lpstr>Ohio Rev. Code Ann. §1751.13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Maxwell Mehlman</dc:creator>
  <cp:lastModifiedBy>Maxwell Mehlman</cp:lastModifiedBy>
  <cp:revision>76</cp:revision>
  <dcterms:created xsi:type="dcterms:W3CDTF">2022-01-07T16:09:55Z</dcterms:created>
  <dcterms:modified xsi:type="dcterms:W3CDTF">2025-05-17T20:49:09Z</dcterms:modified>
</cp:coreProperties>
</file>