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0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  <p:sldMasterId id="2147483664" r:id="rId6"/>
  </p:sldMasterIdLst>
  <p:notesMasterIdLst>
    <p:notesMasterId r:id="rId25"/>
  </p:notesMasterIdLst>
  <p:sldIdLst>
    <p:sldId id="860" r:id="rId7"/>
    <p:sldId id="861" r:id="rId8"/>
    <p:sldId id="877" r:id="rId9"/>
    <p:sldId id="878" r:id="rId10"/>
    <p:sldId id="882" r:id="rId11"/>
    <p:sldId id="880" r:id="rId12"/>
    <p:sldId id="881" r:id="rId13"/>
    <p:sldId id="862" r:id="rId14"/>
    <p:sldId id="863" r:id="rId15"/>
    <p:sldId id="864" r:id="rId16"/>
    <p:sldId id="865" r:id="rId17"/>
    <p:sldId id="867" r:id="rId18"/>
    <p:sldId id="868" r:id="rId19"/>
    <p:sldId id="869" r:id="rId20"/>
    <p:sldId id="870" r:id="rId21"/>
    <p:sldId id="871" r:id="rId22"/>
    <p:sldId id="872" r:id="rId23"/>
    <p:sldId id="874" r:id="rId2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70CDDD9-3AF1-22F1-42AC-863E93B5DD44}" name="Guest User" initials="GU" userId="S::urn:spo:anon#15150ed6258e78706d238d5b2450320c7ea1f6fb026f32830d67c9ea64219c9a::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2" clrIdx="1"/>
  <p:cmAuthor id="3" name="Christine H Monahan" initials="CHM" lastIdx="1" clrIdx="2">
    <p:extLst>
      <p:ext uri="{19B8F6BF-5375-455C-9EA6-DF929625EA0E}">
        <p15:presenceInfo xmlns:p15="http://schemas.microsoft.com/office/powerpoint/2012/main" userId="S-1-5-21-1644491937-1532298954-725345543-13315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DA5"/>
    <a:srgbClr val="53DEFF"/>
    <a:srgbClr val="A3EDFF"/>
    <a:srgbClr val="003297"/>
    <a:srgbClr val="F8F6E9"/>
    <a:srgbClr val="00B5E2"/>
    <a:srgbClr val="012169"/>
    <a:srgbClr val="041E42"/>
    <a:srgbClr val="63666A"/>
    <a:srgbClr val="F7F5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564" autoAdjust="0"/>
  </p:normalViewPr>
  <p:slideViewPr>
    <p:cSldViewPr snapToGrid="0">
      <p:cViewPr varScale="1">
        <p:scale>
          <a:sx n="64" d="100"/>
          <a:sy n="64" d="100"/>
        </p:scale>
        <p:origin x="166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8764DB-DCEF-4442-B59F-B6DD3741B160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17B7C1-F550-4FFF-A791-3CA6ED19E93E}">
      <dgm:prSet phldrT="[Text]" custT="1"/>
      <dgm:spPr>
        <a:solidFill>
          <a:srgbClr val="003297"/>
        </a:solidFill>
      </dgm:spPr>
      <dgm:t>
        <a:bodyPr lIns="0" tIns="0" rIns="0" bIns="0"/>
        <a:lstStyle/>
        <a:p>
          <a:endParaRPr lang="en-US" sz="1800" dirty="0"/>
        </a:p>
        <a:p>
          <a:r>
            <a:rPr lang="en-US" sz="1800" dirty="0"/>
            <a:t>Evaluation &amp; management services</a:t>
          </a:r>
        </a:p>
      </dgm:t>
    </dgm:pt>
    <dgm:pt modelId="{18B3C941-8B5B-40D8-A3FE-929712B6A687}" type="parTrans" cxnId="{8AE229AC-4EE2-4C49-A7AE-FE713F01EA74}">
      <dgm:prSet/>
      <dgm:spPr/>
      <dgm:t>
        <a:bodyPr/>
        <a:lstStyle/>
        <a:p>
          <a:endParaRPr lang="en-US"/>
        </a:p>
      </dgm:t>
    </dgm:pt>
    <dgm:pt modelId="{933ECA62-E254-4203-862B-7E01AFF5CD27}" type="sibTrans" cxnId="{8AE229AC-4EE2-4C49-A7AE-FE713F01EA74}">
      <dgm:prSet/>
      <dgm:spPr/>
      <dgm:t>
        <a:bodyPr/>
        <a:lstStyle/>
        <a:p>
          <a:endParaRPr lang="en-US"/>
        </a:p>
      </dgm:t>
    </dgm:pt>
    <dgm:pt modelId="{E45FFCE1-BE13-46BA-834B-0ECD3DC4541A}">
      <dgm:prSet phldrT="[Text]" custT="1"/>
      <dgm:spPr>
        <a:solidFill>
          <a:srgbClr val="00B5E2"/>
        </a:solidFill>
      </dgm:spPr>
      <dgm:t>
        <a:bodyPr lIns="0" tIns="0" rIns="0" bIns="0"/>
        <a:lstStyle/>
        <a:p>
          <a:r>
            <a:rPr lang="en-US" sz="1800" dirty="0"/>
            <a:t>Preventive services</a:t>
          </a:r>
        </a:p>
      </dgm:t>
    </dgm:pt>
    <dgm:pt modelId="{A70F0348-0E67-46EB-8A54-E831ACF31695}" type="parTrans" cxnId="{99C52B95-0A6E-4E73-8181-4B1CBFB36352}">
      <dgm:prSet/>
      <dgm:spPr/>
      <dgm:t>
        <a:bodyPr/>
        <a:lstStyle/>
        <a:p>
          <a:endParaRPr lang="en-US"/>
        </a:p>
      </dgm:t>
    </dgm:pt>
    <dgm:pt modelId="{B7F91F9C-3B80-4EC3-9547-5B4148BB1163}" type="sibTrans" cxnId="{99C52B95-0A6E-4E73-8181-4B1CBFB36352}">
      <dgm:prSet/>
      <dgm:spPr/>
      <dgm:t>
        <a:bodyPr/>
        <a:lstStyle/>
        <a:p>
          <a:endParaRPr lang="en-US"/>
        </a:p>
      </dgm:t>
    </dgm:pt>
    <dgm:pt modelId="{32588D02-3D6D-46A2-B287-FA3EC363710F}">
      <dgm:prSet phldrT="[Text]" custT="1"/>
      <dgm:spPr>
        <a:solidFill>
          <a:srgbClr val="53DEFF"/>
        </a:solidFill>
      </dgm:spPr>
      <dgm:t>
        <a:bodyPr lIns="0" tIns="0" rIns="0" bIns="0"/>
        <a:lstStyle/>
        <a:p>
          <a:r>
            <a:rPr lang="en-US" sz="1800" dirty="0"/>
            <a:t>Telehealth</a:t>
          </a:r>
        </a:p>
      </dgm:t>
    </dgm:pt>
    <dgm:pt modelId="{D4288B6F-33A5-406A-A6FB-9AA872CEB508}" type="parTrans" cxnId="{A9F29DE5-4518-4905-8488-C569F60FDC83}">
      <dgm:prSet/>
      <dgm:spPr/>
      <dgm:t>
        <a:bodyPr/>
        <a:lstStyle/>
        <a:p>
          <a:endParaRPr lang="en-US"/>
        </a:p>
      </dgm:t>
    </dgm:pt>
    <dgm:pt modelId="{DAD331B0-3A92-4F6D-8243-51FC38DE4769}" type="sibTrans" cxnId="{A9F29DE5-4518-4905-8488-C569F60FDC83}">
      <dgm:prSet/>
      <dgm:spPr/>
      <dgm:t>
        <a:bodyPr/>
        <a:lstStyle/>
        <a:p>
          <a:endParaRPr lang="en-US"/>
        </a:p>
      </dgm:t>
    </dgm:pt>
    <dgm:pt modelId="{5386A32D-DB3B-4E34-9326-F21B93075F7A}">
      <dgm:prSet phldrT="[Text]" custT="1"/>
      <dgm:spPr>
        <a:solidFill>
          <a:srgbClr val="012169"/>
        </a:solidFill>
      </dgm:spPr>
      <dgm:t>
        <a:bodyPr lIns="0" tIns="365760" rIns="0" bIns="0"/>
        <a:lstStyle/>
        <a:p>
          <a:r>
            <a:rPr lang="en-US" sz="1800" dirty="0"/>
            <a:t>Services safely provided outside hospitals</a:t>
          </a:r>
        </a:p>
      </dgm:t>
    </dgm:pt>
    <dgm:pt modelId="{23C6421C-616F-4EA1-91BF-29DFA429ED1E}" type="sibTrans" cxnId="{27416A6F-3CD9-4292-94DC-2FD61EB7C183}">
      <dgm:prSet/>
      <dgm:spPr/>
      <dgm:t>
        <a:bodyPr/>
        <a:lstStyle/>
        <a:p>
          <a:endParaRPr lang="en-US"/>
        </a:p>
      </dgm:t>
    </dgm:pt>
    <dgm:pt modelId="{3A9B0431-7C63-43EB-A68B-7E078840BA34}" type="parTrans" cxnId="{27416A6F-3CD9-4292-94DC-2FD61EB7C183}">
      <dgm:prSet/>
      <dgm:spPr/>
      <dgm:t>
        <a:bodyPr/>
        <a:lstStyle/>
        <a:p>
          <a:endParaRPr lang="en-US"/>
        </a:p>
      </dgm:t>
    </dgm:pt>
    <dgm:pt modelId="{F6BF10A4-4E6C-4A9C-8B27-AF340D6A8D35}" type="pres">
      <dgm:prSet presAssocID="{C28764DB-DCEF-4442-B59F-B6DD3741B160}" presName="Name0" presStyleCnt="0">
        <dgm:presLayoutVars>
          <dgm:chMax val="7"/>
          <dgm:resizeHandles val="exact"/>
        </dgm:presLayoutVars>
      </dgm:prSet>
      <dgm:spPr/>
    </dgm:pt>
    <dgm:pt modelId="{97BEDFA2-7611-46B0-BCEA-D2E70F36771D}" type="pres">
      <dgm:prSet presAssocID="{C28764DB-DCEF-4442-B59F-B6DD3741B160}" presName="comp1" presStyleCnt="0"/>
      <dgm:spPr/>
    </dgm:pt>
    <dgm:pt modelId="{868C7B89-7172-454C-A07A-7177AC0A630E}" type="pres">
      <dgm:prSet presAssocID="{C28764DB-DCEF-4442-B59F-B6DD3741B160}" presName="circle1" presStyleLbl="node1" presStyleIdx="0" presStyleCnt="4" custScaleX="100000" custLinFactNeighborX="-356" custLinFactNeighborY="-24"/>
      <dgm:spPr/>
    </dgm:pt>
    <dgm:pt modelId="{96DFE0C8-523F-4828-8155-A9E2B7ED9ED9}" type="pres">
      <dgm:prSet presAssocID="{C28764DB-DCEF-4442-B59F-B6DD3741B160}" presName="c1text" presStyleLbl="node1" presStyleIdx="0" presStyleCnt="4">
        <dgm:presLayoutVars>
          <dgm:bulletEnabled val="1"/>
        </dgm:presLayoutVars>
      </dgm:prSet>
      <dgm:spPr/>
    </dgm:pt>
    <dgm:pt modelId="{6AB5AE29-8DBE-49F4-89BD-A2D61A79E8AD}" type="pres">
      <dgm:prSet presAssocID="{C28764DB-DCEF-4442-B59F-B6DD3741B160}" presName="comp2" presStyleCnt="0"/>
      <dgm:spPr/>
    </dgm:pt>
    <dgm:pt modelId="{341050AD-AF57-4CBB-BB5B-4688299EAED6}" type="pres">
      <dgm:prSet presAssocID="{C28764DB-DCEF-4442-B59F-B6DD3741B160}" presName="circle2" presStyleLbl="node1" presStyleIdx="1" presStyleCnt="4" custScaleX="88895" custScaleY="88895" custLinFactNeighborX="-282" custLinFactNeighborY="5107"/>
      <dgm:spPr/>
    </dgm:pt>
    <dgm:pt modelId="{4CF89550-ACA9-4ABE-B375-B0527AC25147}" type="pres">
      <dgm:prSet presAssocID="{C28764DB-DCEF-4442-B59F-B6DD3741B160}" presName="c2text" presStyleLbl="node1" presStyleIdx="1" presStyleCnt="4">
        <dgm:presLayoutVars>
          <dgm:bulletEnabled val="1"/>
        </dgm:presLayoutVars>
      </dgm:prSet>
      <dgm:spPr/>
    </dgm:pt>
    <dgm:pt modelId="{664EA4F6-59AC-43B0-BA0C-A0E0DBF46617}" type="pres">
      <dgm:prSet presAssocID="{C28764DB-DCEF-4442-B59F-B6DD3741B160}" presName="comp3" presStyleCnt="0"/>
      <dgm:spPr/>
    </dgm:pt>
    <dgm:pt modelId="{DF2F9E0E-CD90-463D-9E9E-7501A86DBC88}" type="pres">
      <dgm:prSet presAssocID="{C28764DB-DCEF-4442-B59F-B6DD3741B160}" presName="circle3" presStyleLbl="node1" presStyleIdx="2" presStyleCnt="4" custScaleX="80814" custScaleY="80814" custLinFactNeighborX="-463" custLinFactNeighborY="8999"/>
      <dgm:spPr/>
    </dgm:pt>
    <dgm:pt modelId="{05D621EA-7F32-43BB-96DF-C1BD8C54C79F}" type="pres">
      <dgm:prSet presAssocID="{C28764DB-DCEF-4442-B59F-B6DD3741B160}" presName="c3text" presStyleLbl="node1" presStyleIdx="2" presStyleCnt="4">
        <dgm:presLayoutVars>
          <dgm:bulletEnabled val="1"/>
        </dgm:presLayoutVars>
      </dgm:prSet>
      <dgm:spPr/>
    </dgm:pt>
    <dgm:pt modelId="{4F329CDD-42FD-46A0-AE90-45056C964D90}" type="pres">
      <dgm:prSet presAssocID="{C28764DB-DCEF-4442-B59F-B6DD3741B160}" presName="comp4" presStyleCnt="0"/>
      <dgm:spPr/>
    </dgm:pt>
    <dgm:pt modelId="{89D863DC-B429-4415-96AC-9760942BFC53}" type="pres">
      <dgm:prSet presAssocID="{C28764DB-DCEF-4442-B59F-B6DD3741B160}" presName="circle4" presStyleLbl="node1" presStyleIdx="3" presStyleCnt="4" custScaleX="80814" custScaleY="80814" custLinFactNeighborX="-1651" custLinFactNeighborY="6919"/>
      <dgm:spPr/>
    </dgm:pt>
    <dgm:pt modelId="{8F96AC3C-07F5-4333-8436-1B1664397AF6}" type="pres">
      <dgm:prSet presAssocID="{C28764DB-DCEF-4442-B59F-B6DD3741B160}" presName="c4text" presStyleLbl="node1" presStyleIdx="3" presStyleCnt="4">
        <dgm:presLayoutVars>
          <dgm:bulletEnabled val="1"/>
        </dgm:presLayoutVars>
      </dgm:prSet>
      <dgm:spPr/>
    </dgm:pt>
  </dgm:ptLst>
  <dgm:cxnLst>
    <dgm:cxn modelId="{DF69840A-61FC-4D88-917A-31F5064DE47E}" type="presOf" srcId="{E45FFCE1-BE13-46BA-834B-0ECD3DC4541A}" destId="{DF2F9E0E-CD90-463D-9E9E-7501A86DBC88}" srcOrd="0" destOrd="0" presId="urn:microsoft.com/office/officeart/2005/8/layout/venn2"/>
    <dgm:cxn modelId="{2E2C0836-D9E8-42A7-B4D3-4EF8906CF819}" type="presOf" srcId="{C28764DB-DCEF-4442-B59F-B6DD3741B160}" destId="{F6BF10A4-4E6C-4A9C-8B27-AF340D6A8D35}" srcOrd="0" destOrd="0" presId="urn:microsoft.com/office/officeart/2005/8/layout/venn2"/>
    <dgm:cxn modelId="{84005065-9855-4210-91DF-A6A4049B7992}" type="presOf" srcId="{32588D02-3D6D-46A2-B287-FA3EC363710F}" destId="{89D863DC-B429-4415-96AC-9760942BFC53}" srcOrd="0" destOrd="0" presId="urn:microsoft.com/office/officeart/2005/8/layout/venn2"/>
    <dgm:cxn modelId="{A91F626F-982D-457A-A3ED-6AB8F992A40F}" type="presOf" srcId="{8B17B7C1-F550-4FFF-A791-3CA6ED19E93E}" destId="{341050AD-AF57-4CBB-BB5B-4688299EAED6}" srcOrd="0" destOrd="0" presId="urn:microsoft.com/office/officeart/2005/8/layout/venn2"/>
    <dgm:cxn modelId="{27416A6F-3CD9-4292-94DC-2FD61EB7C183}" srcId="{C28764DB-DCEF-4442-B59F-B6DD3741B160}" destId="{5386A32D-DB3B-4E34-9326-F21B93075F7A}" srcOrd="0" destOrd="0" parTransId="{3A9B0431-7C63-43EB-A68B-7E078840BA34}" sibTransId="{23C6421C-616F-4EA1-91BF-29DFA429ED1E}"/>
    <dgm:cxn modelId="{99C52B95-0A6E-4E73-8181-4B1CBFB36352}" srcId="{C28764DB-DCEF-4442-B59F-B6DD3741B160}" destId="{E45FFCE1-BE13-46BA-834B-0ECD3DC4541A}" srcOrd="2" destOrd="0" parTransId="{A70F0348-0E67-46EB-8A54-E831ACF31695}" sibTransId="{B7F91F9C-3B80-4EC3-9547-5B4148BB1163}"/>
    <dgm:cxn modelId="{FB0D3CAB-24AC-4BC6-A8A8-2430925FD6DC}" type="presOf" srcId="{5386A32D-DB3B-4E34-9326-F21B93075F7A}" destId="{96DFE0C8-523F-4828-8155-A9E2B7ED9ED9}" srcOrd="1" destOrd="0" presId="urn:microsoft.com/office/officeart/2005/8/layout/venn2"/>
    <dgm:cxn modelId="{8AE229AC-4EE2-4C49-A7AE-FE713F01EA74}" srcId="{C28764DB-DCEF-4442-B59F-B6DD3741B160}" destId="{8B17B7C1-F550-4FFF-A791-3CA6ED19E93E}" srcOrd="1" destOrd="0" parTransId="{18B3C941-8B5B-40D8-A3FE-929712B6A687}" sibTransId="{933ECA62-E254-4203-862B-7E01AFF5CD27}"/>
    <dgm:cxn modelId="{883E45E2-AE00-4E06-ACB4-1496D2B724FF}" type="presOf" srcId="{32588D02-3D6D-46A2-B287-FA3EC363710F}" destId="{8F96AC3C-07F5-4333-8436-1B1664397AF6}" srcOrd="1" destOrd="0" presId="urn:microsoft.com/office/officeart/2005/8/layout/venn2"/>
    <dgm:cxn modelId="{A9F29DE5-4518-4905-8488-C569F60FDC83}" srcId="{C28764DB-DCEF-4442-B59F-B6DD3741B160}" destId="{32588D02-3D6D-46A2-B287-FA3EC363710F}" srcOrd="3" destOrd="0" parTransId="{D4288B6F-33A5-406A-A6FB-9AA872CEB508}" sibTransId="{DAD331B0-3A92-4F6D-8243-51FC38DE4769}"/>
    <dgm:cxn modelId="{A17D01E6-0363-4C8F-9646-79534A8DFAEB}" type="presOf" srcId="{5386A32D-DB3B-4E34-9326-F21B93075F7A}" destId="{868C7B89-7172-454C-A07A-7177AC0A630E}" srcOrd="0" destOrd="0" presId="urn:microsoft.com/office/officeart/2005/8/layout/venn2"/>
    <dgm:cxn modelId="{394101F2-B7E9-49D7-99FC-F0C2D6FBFD18}" type="presOf" srcId="{8B17B7C1-F550-4FFF-A791-3CA6ED19E93E}" destId="{4CF89550-ACA9-4ABE-B375-B0527AC25147}" srcOrd="1" destOrd="0" presId="urn:microsoft.com/office/officeart/2005/8/layout/venn2"/>
    <dgm:cxn modelId="{1D2E98F8-B32D-4F7E-BA04-1542821BACDE}" type="presOf" srcId="{E45FFCE1-BE13-46BA-834B-0ECD3DC4541A}" destId="{05D621EA-7F32-43BB-96DF-C1BD8C54C79F}" srcOrd="1" destOrd="0" presId="urn:microsoft.com/office/officeart/2005/8/layout/venn2"/>
    <dgm:cxn modelId="{2A92EAE8-A280-42F8-AA15-5B65B11E4E4E}" type="presParOf" srcId="{F6BF10A4-4E6C-4A9C-8B27-AF340D6A8D35}" destId="{97BEDFA2-7611-46B0-BCEA-D2E70F36771D}" srcOrd="0" destOrd="0" presId="urn:microsoft.com/office/officeart/2005/8/layout/venn2"/>
    <dgm:cxn modelId="{293946DD-C712-46CA-97AB-3618CBAAF1B3}" type="presParOf" srcId="{97BEDFA2-7611-46B0-BCEA-D2E70F36771D}" destId="{868C7B89-7172-454C-A07A-7177AC0A630E}" srcOrd="0" destOrd="0" presId="urn:microsoft.com/office/officeart/2005/8/layout/venn2"/>
    <dgm:cxn modelId="{6E643085-BEB8-45B5-9D21-6B4F6B3CAD24}" type="presParOf" srcId="{97BEDFA2-7611-46B0-BCEA-D2E70F36771D}" destId="{96DFE0C8-523F-4828-8155-A9E2B7ED9ED9}" srcOrd="1" destOrd="0" presId="urn:microsoft.com/office/officeart/2005/8/layout/venn2"/>
    <dgm:cxn modelId="{80B6395A-30A4-40CC-A46B-BB496513E88E}" type="presParOf" srcId="{F6BF10A4-4E6C-4A9C-8B27-AF340D6A8D35}" destId="{6AB5AE29-8DBE-49F4-89BD-A2D61A79E8AD}" srcOrd="1" destOrd="0" presId="urn:microsoft.com/office/officeart/2005/8/layout/venn2"/>
    <dgm:cxn modelId="{A049CEE8-A9E3-4A6C-9885-0CF7D6066419}" type="presParOf" srcId="{6AB5AE29-8DBE-49F4-89BD-A2D61A79E8AD}" destId="{341050AD-AF57-4CBB-BB5B-4688299EAED6}" srcOrd="0" destOrd="0" presId="urn:microsoft.com/office/officeart/2005/8/layout/venn2"/>
    <dgm:cxn modelId="{882180CC-1A94-43FB-8226-D1AB22DD117E}" type="presParOf" srcId="{6AB5AE29-8DBE-49F4-89BD-A2D61A79E8AD}" destId="{4CF89550-ACA9-4ABE-B375-B0527AC25147}" srcOrd="1" destOrd="0" presId="urn:microsoft.com/office/officeart/2005/8/layout/venn2"/>
    <dgm:cxn modelId="{206F48D8-1C41-477C-8C47-FE6763D4DD72}" type="presParOf" srcId="{F6BF10A4-4E6C-4A9C-8B27-AF340D6A8D35}" destId="{664EA4F6-59AC-43B0-BA0C-A0E0DBF46617}" srcOrd="2" destOrd="0" presId="urn:microsoft.com/office/officeart/2005/8/layout/venn2"/>
    <dgm:cxn modelId="{F4B75F57-8F6D-4DC3-B4C7-4038EC7CEA97}" type="presParOf" srcId="{664EA4F6-59AC-43B0-BA0C-A0E0DBF46617}" destId="{DF2F9E0E-CD90-463D-9E9E-7501A86DBC88}" srcOrd="0" destOrd="0" presId="urn:microsoft.com/office/officeart/2005/8/layout/venn2"/>
    <dgm:cxn modelId="{D415DAC3-3548-48C4-BA73-FFD0A5B574F3}" type="presParOf" srcId="{664EA4F6-59AC-43B0-BA0C-A0E0DBF46617}" destId="{05D621EA-7F32-43BB-96DF-C1BD8C54C79F}" srcOrd="1" destOrd="0" presId="urn:microsoft.com/office/officeart/2005/8/layout/venn2"/>
    <dgm:cxn modelId="{619AEB85-57BB-487D-9AE1-9E3F4B09FDF0}" type="presParOf" srcId="{F6BF10A4-4E6C-4A9C-8B27-AF340D6A8D35}" destId="{4F329CDD-42FD-46A0-AE90-45056C964D90}" srcOrd="3" destOrd="0" presId="urn:microsoft.com/office/officeart/2005/8/layout/venn2"/>
    <dgm:cxn modelId="{05C7C30D-8E21-4DF1-AD66-0F9467F22EB6}" type="presParOf" srcId="{4F329CDD-42FD-46A0-AE90-45056C964D90}" destId="{89D863DC-B429-4415-96AC-9760942BFC53}" srcOrd="0" destOrd="0" presId="urn:microsoft.com/office/officeart/2005/8/layout/venn2"/>
    <dgm:cxn modelId="{3DF6218A-B4DF-427F-92C7-41B0A3FA400F}" type="presParOf" srcId="{4F329CDD-42FD-46A0-AE90-45056C964D90}" destId="{8F96AC3C-07F5-4333-8436-1B1664397AF6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911933-2FA1-43F0-934B-D07019BABBF8}" type="doc">
      <dgm:prSet loTypeId="urn:microsoft.com/office/officeart/2005/8/layout/gear1" loCatId="process" qsTypeId="urn:microsoft.com/office/officeart/2005/8/quickstyle/simple5" qsCatId="simple" csTypeId="urn:microsoft.com/office/officeart/2005/8/colors/accent1_2" csCatId="accent1" phldr="1"/>
      <dgm:spPr/>
    </dgm:pt>
    <dgm:pt modelId="{BD9A885E-3535-4CD3-9904-679581362006}">
      <dgm:prSet phldrT="[Text]" custT="1"/>
      <dgm:spPr>
        <a:gradFill rotWithShape="0">
          <a:gsLst>
            <a:gs pos="0">
              <a:srgbClr val="003297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sz="2000" dirty="0"/>
            <a:t>Base rate</a:t>
          </a:r>
        </a:p>
      </dgm:t>
    </dgm:pt>
    <dgm:pt modelId="{772CD7FB-F137-480D-8D95-143566DD1C74}" type="parTrans" cxnId="{4C2632AD-2B32-4119-A033-C68AB90DCB00}">
      <dgm:prSet/>
      <dgm:spPr/>
      <dgm:t>
        <a:bodyPr/>
        <a:lstStyle/>
        <a:p>
          <a:endParaRPr lang="en-US"/>
        </a:p>
      </dgm:t>
    </dgm:pt>
    <dgm:pt modelId="{77909D17-3885-454B-A04F-772DABD2A09B}" type="sibTrans" cxnId="{4C2632AD-2B32-4119-A033-C68AB90DCB00}">
      <dgm:prSet/>
      <dgm:spPr/>
      <dgm:t>
        <a:bodyPr/>
        <a:lstStyle/>
        <a:p>
          <a:endParaRPr lang="en-US"/>
        </a:p>
      </dgm:t>
    </dgm:pt>
    <dgm:pt modelId="{F214062A-FC48-4F9B-B47B-310A424DADA3}">
      <dgm:prSet phldrT="[Text]" custT="1"/>
      <dgm:spPr>
        <a:gradFill rotWithShape="0">
          <a:gsLst>
            <a:gs pos="0">
              <a:srgbClr val="003297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sz="2000" dirty="0"/>
            <a:t>Growth rate</a:t>
          </a:r>
        </a:p>
      </dgm:t>
    </dgm:pt>
    <dgm:pt modelId="{72F86621-01CE-4E2B-BD39-68641AE8F8EF}" type="parTrans" cxnId="{F627D381-45F7-423D-B01D-5C4B9B87A182}">
      <dgm:prSet/>
      <dgm:spPr/>
      <dgm:t>
        <a:bodyPr/>
        <a:lstStyle/>
        <a:p>
          <a:endParaRPr lang="en-US"/>
        </a:p>
      </dgm:t>
    </dgm:pt>
    <dgm:pt modelId="{4A5AB7ED-4F19-40D0-8DBE-D95549CCC54F}" type="sibTrans" cxnId="{F627D381-45F7-423D-B01D-5C4B9B87A182}">
      <dgm:prSet/>
      <dgm:spPr/>
      <dgm:t>
        <a:bodyPr/>
        <a:lstStyle/>
        <a:p>
          <a:endParaRPr lang="en-US"/>
        </a:p>
      </dgm:t>
    </dgm:pt>
    <dgm:pt modelId="{C85B897E-ACA0-4549-B68B-0BE563A4C4A0}">
      <dgm:prSet phldrT="[Text]"/>
      <dgm:spPr>
        <a:gradFill rotWithShape="0">
          <a:gsLst>
            <a:gs pos="0">
              <a:srgbClr val="003297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dirty="0"/>
            <a:t>Floor or adjustments</a:t>
          </a:r>
        </a:p>
      </dgm:t>
    </dgm:pt>
    <dgm:pt modelId="{AFFC53D0-6048-47E6-BAFA-304392B9DD0E}" type="parTrans" cxnId="{904AA298-2331-434B-95E6-FC99F5304C38}">
      <dgm:prSet/>
      <dgm:spPr/>
      <dgm:t>
        <a:bodyPr/>
        <a:lstStyle/>
        <a:p>
          <a:endParaRPr lang="en-US"/>
        </a:p>
      </dgm:t>
    </dgm:pt>
    <dgm:pt modelId="{8FF5A4D9-40BD-4ED5-93EF-9012431234B2}" type="sibTrans" cxnId="{904AA298-2331-434B-95E6-FC99F5304C38}">
      <dgm:prSet/>
      <dgm:spPr/>
      <dgm:t>
        <a:bodyPr/>
        <a:lstStyle/>
        <a:p>
          <a:endParaRPr lang="en-US"/>
        </a:p>
      </dgm:t>
    </dgm:pt>
    <dgm:pt modelId="{00135B8C-F73D-4621-9F76-18C509028FBA}" type="pres">
      <dgm:prSet presAssocID="{CE911933-2FA1-43F0-934B-D07019BABBF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0811894-12B7-4D5D-925D-32BB352C4CE1}" type="pres">
      <dgm:prSet presAssocID="{BD9A885E-3535-4CD3-9904-679581362006}" presName="gear1" presStyleLbl="node1" presStyleIdx="0" presStyleCnt="3">
        <dgm:presLayoutVars>
          <dgm:chMax val="1"/>
          <dgm:bulletEnabled val="1"/>
        </dgm:presLayoutVars>
      </dgm:prSet>
      <dgm:spPr/>
    </dgm:pt>
    <dgm:pt modelId="{8C2F716C-63CA-48AE-BCAE-D39E17B321CE}" type="pres">
      <dgm:prSet presAssocID="{BD9A885E-3535-4CD3-9904-679581362006}" presName="gear1srcNode" presStyleLbl="node1" presStyleIdx="0" presStyleCnt="3"/>
      <dgm:spPr/>
    </dgm:pt>
    <dgm:pt modelId="{D2A397DC-13DA-418E-827C-E39A0CEF8ACC}" type="pres">
      <dgm:prSet presAssocID="{BD9A885E-3535-4CD3-9904-679581362006}" presName="gear1dstNode" presStyleLbl="node1" presStyleIdx="0" presStyleCnt="3"/>
      <dgm:spPr/>
    </dgm:pt>
    <dgm:pt modelId="{0D5CF458-695E-4E47-9183-3C25536A55B0}" type="pres">
      <dgm:prSet presAssocID="{F214062A-FC48-4F9B-B47B-310A424DADA3}" presName="gear2" presStyleLbl="node1" presStyleIdx="1" presStyleCnt="3">
        <dgm:presLayoutVars>
          <dgm:chMax val="1"/>
          <dgm:bulletEnabled val="1"/>
        </dgm:presLayoutVars>
      </dgm:prSet>
      <dgm:spPr/>
    </dgm:pt>
    <dgm:pt modelId="{6B77210D-25FE-48F7-85C2-499AE7F45A16}" type="pres">
      <dgm:prSet presAssocID="{F214062A-FC48-4F9B-B47B-310A424DADA3}" presName="gear2srcNode" presStyleLbl="node1" presStyleIdx="1" presStyleCnt="3"/>
      <dgm:spPr/>
    </dgm:pt>
    <dgm:pt modelId="{175FEA2D-5781-4CD8-A4CE-66F5EF68BE80}" type="pres">
      <dgm:prSet presAssocID="{F214062A-FC48-4F9B-B47B-310A424DADA3}" presName="gear2dstNode" presStyleLbl="node1" presStyleIdx="1" presStyleCnt="3"/>
      <dgm:spPr/>
    </dgm:pt>
    <dgm:pt modelId="{D88E1D1B-52DB-4686-B0F0-FDDB44110D31}" type="pres">
      <dgm:prSet presAssocID="{C85B897E-ACA0-4549-B68B-0BE563A4C4A0}" presName="gear3" presStyleLbl="node1" presStyleIdx="2" presStyleCnt="3"/>
      <dgm:spPr/>
    </dgm:pt>
    <dgm:pt modelId="{36CB52DF-BC53-404E-AE8D-08D77B773BF0}" type="pres">
      <dgm:prSet presAssocID="{C85B897E-ACA0-4549-B68B-0BE563A4C4A0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62A81DB5-1943-46C6-87C5-A5FBC437683E}" type="pres">
      <dgm:prSet presAssocID="{C85B897E-ACA0-4549-B68B-0BE563A4C4A0}" presName="gear3srcNode" presStyleLbl="node1" presStyleIdx="2" presStyleCnt="3"/>
      <dgm:spPr/>
    </dgm:pt>
    <dgm:pt modelId="{39CCE41A-AC75-4527-A102-B6C227F7FEFD}" type="pres">
      <dgm:prSet presAssocID="{C85B897E-ACA0-4549-B68B-0BE563A4C4A0}" presName="gear3dstNode" presStyleLbl="node1" presStyleIdx="2" presStyleCnt="3"/>
      <dgm:spPr/>
    </dgm:pt>
    <dgm:pt modelId="{58CB99EA-E0C2-4F79-AE37-6594B41DFA2A}" type="pres">
      <dgm:prSet presAssocID="{77909D17-3885-454B-A04F-772DABD2A09B}" presName="connector1" presStyleLbl="sibTrans2D1" presStyleIdx="0" presStyleCnt="3"/>
      <dgm:spPr/>
    </dgm:pt>
    <dgm:pt modelId="{25C274F0-35DA-4DA9-826C-D7DB465C1470}" type="pres">
      <dgm:prSet presAssocID="{4A5AB7ED-4F19-40D0-8DBE-D95549CCC54F}" presName="connector2" presStyleLbl="sibTrans2D1" presStyleIdx="1" presStyleCnt="3"/>
      <dgm:spPr/>
    </dgm:pt>
    <dgm:pt modelId="{B4A310DD-B124-494C-9495-769491FBA7AB}" type="pres">
      <dgm:prSet presAssocID="{8FF5A4D9-40BD-4ED5-93EF-9012431234B2}" presName="connector3" presStyleLbl="sibTrans2D1" presStyleIdx="2" presStyleCnt="3"/>
      <dgm:spPr/>
    </dgm:pt>
  </dgm:ptLst>
  <dgm:cxnLst>
    <dgm:cxn modelId="{DA0D1700-F994-4B8F-92EF-5397CAE105A6}" type="presOf" srcId="{CE911933-2FA1-43F0-934B-D07019BABBF8}" destId="{00135B8C-F73D-4621-9F76-18C509028FBA}" srcOrd="0" destOrd="0" presId="urn:microsoft.com/office/officeart/2005/8/layout/gear1"/>
    <dgm:cxn modelId="{25B85321-6777-41C0-AAD4-2677DDCF97EF}" type="presOf" srcId="{F214062A-FC48-4F9B-B47B-310A424DADA3}" destId="{0D5CF458-695E-4E47-9183-3C25536A55B0}" srcOrd="0" destOrd="0" presId="urn:microsoft.com/office/officeart/2005/8/layout/gear1"/>
    <dgm:cxn modelId="{16C16A24-F2E9-4ADF-87E7-10FA587E9CF3}" type="presOf" srcId="{77909D17-3885-454B-A04F-772DABD2A09B}" destId="{58CB99EA-E0C2-4F79-AE37-6594B41DFA2A}" srcOrd="0" destOrd="0" presId="urn:microsoft.com/office/officeart/2005/8/layout/gear1"/>
    <dgm:cxn modelId="{DBA3A543-F524-4E41-937D-775B2B83105F}" type="presOf" srcId="{8FF5A4D9-40BD-4ED5-93EF-9012431234B2}" destId="{B4A310DD-B124-494C-9495-769491FBA7AB}" srcOrd="0" destOrd="0" presId="urn:microsoft.com/office/officeart/2005/8/layout/gear1"/>
    <dgm:cxn modelId="{E3487C4A-4213-4F05-83C4-1A0D6B4A2B08}" type="presOf" srcId="{C85B897E-ACA0-4549-B68B-0BE563A4C4A0}" destId="{D88E1D1B-52DB-4686-B0F0-FDDB44110D31}" srcOrd="0" destOrd="0" presId="urn:microsoft.com/office/officeart/2005/8/layout/gear1"/>
    <dgm:cxn modelId="{C837F052-D843-4AF2-9E8A-23C2DE9E99F3}" type="presOf" srcId="{BD9A885E-3535-4CD3-9904-679581362006}" destId="{D2A397DC-13DA-418E-827C-E39A0CEF8ACC}" srcOrd="2" destOrd="0" presId="urn:microsoft.com/office/officeart/2005/8/layout/gear1"/>
    <dgm:cxn modelId="{D9DCC158-5773-4DB0-B12C-94E502435790}" type="presOf" srcId="{BD9A885E-3535-4CD3-9904-679581362006}" destId="{8C2F716C-63CA-48AE-BCAE-D39E17B321CE}" srcOrd="1" destOrd="0" presId="urn:microsoft.com/office/officeart/2005/8/layout/gear1"/>
    <dgm:cxn modelId="{F627D381-45F7-423D-B01D-5C4B9B87A182}" srcId="{CE911933-2FA1-43F0-934B-D07019BABBF8}" destId="{F214062A-FC48-4F9B-B47B-310A424DADA3}" srcOrd="1" destOrd="0" parTransId="{72F86621-01CE-4E2B-BD39-68641AE8F8EF}" sibTransId="{4A5AB7ED-4F19-40D0-8DBE-D95549CCC54F}"/>
    <dgm:cxn modelId="{FC235992-6291-4976-91AC-3F3D79A81DA0}" type="presOf" srcId="{4A5AB7ED-4F19-40D0-8DBE-D95549CCC54F}" destId="{25C274F0-35DA-4DA9-826C-D7DB465C1470}" srcOrd="0" destOrd="0" presId="urn:microsoft.com/office/officeart/2005/8/layout/gear1"/>
    <dgm:cxn modelId="{904AA298-2331-434B-95E6-FC99F5304C38}" srcId="{CE911933-2FA1-43F0-934B-D07019BABBF8}" destId="{C85B897E-ACA0-4549-B68B-0BE563A4C4A0}" srcOrd="2" destOrd="0" parTransId="{AFFC53D0-6048-47E6-BAFA-304392B9DD0E}" sibTransId="{8FF5A4D9-40BD-4ED5-93EF-9012431234B2}"/>
    <dgm:cxn modelId="{BC8268A8-4C25-422B-82AC-10FBB7F91AF9}" type="presOf" srcId="{F214062A-FC48-4F9B-B47B-310A424DADA3}" destId="{175FEA2D-5781-4CD8-A4CE-66F5EF68BE80}" srcOrd="2" destOrd="0" presId="urn:microsoft.com/office/officeart/2005/8/layout/gear1"/>
    <dgm:cxn modelId="{4C2632AD-2B32-4119-A033-C68AB90DCB00}" srcId="{CE911933-2FA1-43F0-934B-D07019BABBF8}" destId="{BD9A885E-3535-4CD3-9904-679581362006}" srcOrd="0" destOrd="0" parTransId="{772CD7FB-F137-480D-8D95-143566DD1C74}" sibTransId="{77909D17-3885-454B-A04F-772DABD2A09B}"/>
    <dgm:cxn modelId="{E4AC41B5-767C-483D-9F5A-C3462A95665B}" type="presOf" srcId="{F214062A-FC48-4F9B-B47B-310A424DADA3}" destId="{6B77210D-25FE-48F7-85C2-499AE7F45A16}" srcOrd="1" destOrd="0" presId="urn:microsoft.com/office/officeart/2005/8/layout/gear1"/>
    <dgm:cxn modelId="{29C1F8B5-27FF-4B16-B50B-1BA939116287}" type="presOf" srcId="{C85B897E-ACA0-4549-B68B-0BE563A4C4A0}" destId="{39CCE41A-AC75-4527-A102-B6C227F7FEFD}" srcOrd="3" destOrd="0" presId="urn:microsoft.com/office/officeart/2005/8/layout/gear1"/>
    <dgm:cxn modelId="{866D9DCB-5A02-42D0-A50E-5FE5EE12AD4C}" type="presOf" srcId="{C85B897E-ACA0-4549-B68B-0BE563A4C4A0}" destId="{62A81DB5-1943-46C6-87C5-A5FBC437683E}" srcOrd="2" destOrd="0" presId="urn:microsoft.com/office/officeart/2005/8/layout/gear1"/>
    <dgm:cxn modelId="{F29CC8D3-7E0A-4E92-92E8-6B72B7056DE0}" type="presOf" srcId="{C85B897E-ACA0-4549-B68B-0BE563A4C4A0}" destId="{36CB52DF-BC53-404E-AE8D-08D77B773BF0}" srcOrd="1" destOrd="0" presId="urn:microsoft.com/office/officeart/2005/8/layout/gear1"/>
    <dgm:cxn modelId="{54744CFC-C231-4A1C-85E8-E660B60BCE67}" type="presOf" srcId="{BD9A885E-3535-4CD3-9904-679581362006}" destId="{D0811894-12B7-4D5D-925D-32BB352C4CE1}" srcOrd="0" destOrd="0" presId="urn:microsoft.com/office/officeart/2005/8/layout/gear1"/>
    <dgm:cxn modelId="{CA1FCA60-3905-494A-8146-CB0170129017}" type="presParOf" srcId="{00135B8C-F73D-4621-9F76-18C509028FBA}" destId="{D0811894-12B7-4D5D-925D-32BB352C4CE1}" srcOrd="0" destOrd="0" presId="urn:microsoft.com/office/officeart/2005/8/layout/gear1"/>
    <dgm:cxn modelId="{C7C03BBF-8D76-4049-BBC3-EDA59C845BB9}" type="presParOf" srcId="{00135B8C-F73D-4621-9F76-18C509028FBA}" destId="{8C2F716C-63CA-48AE-BCAE-D39E17B321CE}" srcOrd="1" destOrd="0" presId="urn:microsoft.com/office/officeart/2005/8/layout/gear1"/>
    <dgm:cxn modelId="{CA7D7D25-D008-4BD9-8184-2F6B13C62B5A}" type="presParOf" srcId="{00135B8C-F73D-4621-9F76-18C509028FBA}" destId="{D2A397DC-13DA-418E-827C-E39A0CEF8ACC}" srcOrd="2" destOrd="0" presId="urn:microsoft.com/office/officeart/2005/8/layout/gear1"/>
    <dgm:cxn modelId="{1F238C51-68B2-4F05-9048-381E54EDBBF8}" type="presParOf" srcId="{00135B8C-F73D-4621-9F76-18C509028FBA}" destId="{0D5CF458-695E-4E47-9183-3C25536A55B0}" srcOrd="3" destOrd="0" presId="urn:microsoft.com/office/officeart/2005/8/layout/gear1"/>
    <dgm:cxn modelId="{0D06E86C-5F05-4A25-9CBA-64F4AE374419}" type="presParOf" srcId="{00135B8C-F73D-4621-9F76-18C509028FBA}" destId="{6B77210D-25FE-48F7-85C2-499AE7F45A16}" srcOrd="4" destOrd="0" presId="urn:microsoft.com/office/officeart/2005/8/layout/gear1"/>
    <dgm:cxn modelId="{FD604EEF-1AEB-436A-8D4B-D5586A816E3A}" type="presParOf" srcId="{00135B8C-F73D-4621-9F76-18C509028FBA}" destId="{175FEA2D-5781-4CD8-A4CE-66F5EF68BE80}" srcOrd="5" destOrd="0" presId="urn:microsoft.com/office/officeart/2005/8/layout/gear1"/>
    <dgm:cxn modelId="{5BBC20D6-0051-4F1D-8EB8-49D1A7F61B34}" type="presParOf" srcId="{00135B8C-F73D-4621-9F76-18C509028FBA}" destId="{D88E1D1B-52DB-4686-B0F0-FDDB44110D31}" srcOrd="6" destOrd="0" presId="urn:microsoft.com/office/officeart/2005/8/layout/gear1"/>
    <dgm:cxn modelId="{76D74BA8-B747-4A78-B34A-A44CB6866515}" type="presParOf" srcId="{00135B8C-F73D-4621-9F76-18C509028FBA}" destId="{36CB52DF-BC53-404E-AE8D-08D77B773BF0}" srcOrd="7" destOrd="0" presId="urn:microsoft.com/office/officeart/2005/8/layout/gear1"/>
    <dgm:cxn modelId="{ADD31BBE-AF29-42D2-90E4-EB3D56FE4005}" type="presParOf" srcId="{00135B8C-F73D-4621-9F76-18C509028FBA}" destId="{62A81DB5-1943-46C6-87C5-A5FBC437683E}" srcOrd="8" destOrd="0" presId="urn:microsoft.com/office/officeart/2005/8/layout/gear1"/>
    <dgm:cxn modelId="{BECB5FFD-F21D-43B3-AED2-F5B3259C4961}" type="presParOf" srcId="{00135B8C-F73D-4621-9F76-18C509028FBA}" destId="{39CCE41A-AC75-4527-A102-B6C227F7FEFD}" srcOrd="9" destOrd="0" presId="urn:microsoft.com/office/officeart/2005/8/layout/gear1"/>
    <dgm:cxn modelId="{CC845015-BE4F-464B-9211-328ABA4D5500}" type="presParOf" srcId="{00135B8C-F73D-4621-9F76-18C509028FBA}" destId="{58CB99EA-E0C2-4F79-AE37-6594B41DFA2A}" srcOrd="10" destOrd="0" presId="urn:microsoft.com/office/officeart/2005/8/layout/gear1"/>
    <dgm:cxn modelId="{89EE6A66-7C64-4496-8994-0B0E705791D9}" type="presParOf" srcId="{00135B8C-F73D-4621-9F76-18C509028FBA}" destId="{25C274F0-35DA-4DA9-826C-D7DB465C1470}" srcOrd="11" destOrd="0" presId="urn:microsoft.com/office/officeart/2005/8/layout/gear1"/>
    <dgm:cxn modelId="{BFF02456-C72F-4757-A62F-12D01A1F00A3}" type="presParOf" srcId="{00135B8C-F73D-4621-9F76-18C509028FBA}" destId="{B4A310DD-B124-494C-9495-769491FBA7AB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8C7B89-7172-454C-A07A-7177AC0A630E}">
      <dsp:nvSpPr>
        <dsp:cNvPr id="0" name=""/>
        <dsp:cNvSpPr/>
      </dsp:nvSpPr>
      <dsp:spPr>
        <a:xfrm>
          <a:off x="0" y="0"/>
          <a:ext cx="5029199" cy="5029199"/>
        </a:xfrm>
        <a:prstGeom prst="ellipse">
          <a:avLst/>
        </a:prstGeom>
        <a:solidFill>
          <a:srgbClr val="01216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6576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Services safely provided outside hospitals</a:t>
          </a:r>
        </a:p>
      </dsp:txBody>
      <dsp:txXfrm>
        <a:off x="1811517" y="251460"/>
        <a:ext cx="1406164" cy="754380"/>
      </dsp:txXfrm>
    </dsp:sp>
    <dsp:sp modelId="{341050AD-AF57-4CBB-BB5B-4688299EAED6}">
      <dsp:nvSpPr>
        <dsp:cNvPr id="0" name=""/>
        <dsp:cNvSpPr/>
      </dsp:nvSpPr>
      <dsp:spPr>
        <a:xfrm>
          <a:off x="714971" y="1434710"/>
          <a:ext cx="3576565" cy="3576565"/>
        </a:xfrm>
        <a:prstGeom prst="ellipse">
          <a:avLst/>
        </a:prstGeom>
        <a:solidFill>
          <a:srgbClr val="00329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Evaluation &amp; management services</a:t>
          </a:r>
        </a:p>
      </dsp:txBody>
      <dsp:txXfrm>
        <a:off x="1878249" y="1649304"/>
        <a:ext cx="1250009" cy="643781"/>
      </dsp:txXfrm>
    </dsp:sp>
    <dsp:sp modelId="{DF2F9E0E-CD90-463D-9E9E-7501A86DBC88}">
      <dsp:nvSpPr>
        <dsp:cNvPr id="0" name=""/>
        <dsp:cNvSpPr/>
      </dsp:nvSpPr>
      <dsp:spPr>
        <a:xfrm>
          <a:off x="1281339" y="2572697"/>
          <a:ext cx="2438578" cy="2438578"/>
        </a:xfrm>
        <a:prstGeom prst="ellipse">
          <a:avLst/>
        </a:prstGeom>
        <a:solidFill>
          <a:srgbClr val="00B5E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Preventive services</a:t>
          </a:r>
        </a:p>
      </dsp:txBody>
      <dsp:txXfrm>
        <a:off x="1932440" y="2755590"/>
        <a:ext cx="1136377" cy="548680"/>
      </dsp:txXfrm>
    </dsp:sp>
    <dsp:sp modelId="{89D863DC-B429-4415-96AC-9760942BFC53}">
      <dsp:nvSpPr>
        <dsp:cNvPr id="0" name=""/>
        <dsp:cNvSpPr/>
      </dsp:nvSpPr>
      <dsp:spPr>
        <a:xfrm>
          <a:off x="1668527" y="3349688"/>
          <a:ext cx="1625719" cy="1625719"/>
        </a:xfrm>
        <a:prstGeom prst="ellipse">
          <a:avLst/>
        </a:prstGeom>
        <a:solidFill>
          <a:srgbClr val="53DE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Telehealth</a:t>
          </a:r>
        </a:p>
      </dsp:txBody>
      <dsp:txXfrm>
        <a:off x="1906608" y="3756118"/>
        <a:ext cx="1149556" cy="8128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811894-12B7-4D5D-925D-32BB352C4CE1}">
      <dsp:nvSpPr>
        <dsp:cNvPr id="0" name=""/>
        <dsp:cNvSpPr/>
      </dsp:nvSpPr>
      <dsp:spPr>
        <a:xfrm>
          <a:off x="2466101" y="2036683"/>
          <a:ext cx="2489279" cy="2489279"/>
        </a:xfrm>
        <a:prstGeom prst="gear9">
          <a:avLst/>
        </a:prstGeom>
        <a:gradFill rotWithShape="0">
          <a:gsLst>
            <a:gs pos="0">
              <a:srgbClr val="003297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Base rate</a:t>
          </a:r>
        </a:p>
      </dsp:txBody>
      <dsp:txXfrm>
        <a:off x="2966557" y="2619785"/>
        <a:ext cx="1488367" cy="1279541"/>
      </dsp:txXfrm>
    </dsp:sp>
    <dsp:sp modelId="{0D5CF458-695E-4E47-9183-3C25536A55B0}">
      <dsp:nvSpPr>
        <dsp:cNvPr id="0" name=""/>
        <dsp:cNvSpPr/>
      </dsp:nvSpPr>
      <dsp:spPr>
        <a:xfrm>
          <a:off x="1017793" y="1448308"/>
          <a:ext cx="1810385" cy="1810385"/>
        </a:xfrm>
        <a:prstGeom prst="gear6">
          <a:avLst/>
        </a:prstGeom>
        <a:gradFill rotWithShape="0">
          <a:gsLst>
            <a:gs pos="0">
              <a:srgbClr val="003297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Growth rate</a:t>
          </a:r>
        </a:p>
      </dsp:txBody>
      <dsp:txXfrm>
        <a:off x="1473563" y="1906833"/>
        <a:ext cx="898845" cy="893335"/>
      </dsp:txXfrm>
    </dsp:sp>
    <dsp:sp modelId="{D88E1D1B-52DB-4686-B0F0-FDDB44110D31}">
      <dsp:nvSpPr>
        <dsp:cNvPr id="0" name=""/>
        <dsp:cNvSpPr/>
      </dsp:nvSpPr>
      <dsp:spPr>
        <a:xfrm rot="20700000">
          <a:off x="2031794" y="199327"/>
          <a:ext cx="1773807" cy="1773807"/>
        </a:xfrm>
        <a:prstGeom prst="gear6">
          <a:avLst/>
        </a:prstGeom>
        <a:gradFill rotWithShape="0">
          <a:gsLst>
            <a:gs pos="0">
              <a:srgbClr val="003297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Floor or adjustments</a:t>
          </a:r>
        </a:p>
      </dsp:txBody>
      <dsp:txXfrm rot="-20700000">
        <a:off x="2420842" y="588375"/>
        <a:ext cx="995711" cy="995711"/>
      </dsp:txXfrm>
    </dsp:sp>
    <dsp:sp modelId="{58CB99EA-E0C2-4F79-AE37-6594B41DFA2A}">
      <dsp:nvSpPr>
        <dsp:cNvPr id="0" name=""/>
        <dsp:cNvSpPr/>
      </dsp:nvSpPr>
      <dsp:spPr>
        <a:xfrm>
          <a:off x="2278346" y="1658974"/>
          <a:ext cx="3186277" cy="3186277"/>
        </a:xfrm>
        <a:prstGeom prst="circularArrow">
          <a:avLst>
            <a:gd name="adj1" fmla="val 4687"/>
            <a:gd name="adj2" fmla="val 299029"/>
            <a:gd name="adj3" fmla="val 2523572"/>
            <a:gd name="adj4" fmla="val 15845412"/>
            <a:gd name="adj5" fmla="val 546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5C274F0-35DA-4DA9-826C-D7DB465C1470}">
      <dsp:nvSpPr>
        <dsp:cNvPr id="0" name=""/>
        <dsp:cNvSpPr/>
      </dsp:nvSpPr>
      <dsp:spPr>
        <a:xfrm>
          <a:off x="697177" y="1046315"/>
          <a:ext cx="2315030" cy="231503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4A310DD-B124-494C-9495-769491FBA7AB}">
      <dsp:nvSpPr>
        <dsp:cNvPr id="0" name=""/>
        <dsp:cNvSpPr/>
      </dsp:nvSpPr>
      <dsp:spPr>
        <a:xfrm>
          <a:off x="1621494" y="-190626"/>
          <a:ext cx="2496068" cy="249606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0FE861C-486B-4E18-A0E9-A790238A915C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F811066-0135-4CAA-8AD4-89A97190AC0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lide Image Placeholder 7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4808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0852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9760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7731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4597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1785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6598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657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373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082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8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747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944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65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6140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973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://chirblog.org/" TargetMode="External"/><Relationship Id="rId2" Type="http://schemas.openxmlformats.org/officeDocument/2006/relationships/hyperlink" Target="https://chir.georgetown.edu/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>
              <a:defRPr baseline="0"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[Title of Presentation]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rgbClr val="041E42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[First, Last of Presenter]/                              [Title of Presenter]                                  /[Optional: Org name/who the presentation is for]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42400" y="640080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eorgia" charset="0"/>
                <a:ea typeface="Georgia" charset="0"/>
                <a:cs typeface="Georgia" charset="0"/>
              </a:defRPr>
            </a:lvl1pPr>
          </a:lstStyle>
          <a:p>
            <a:fld id="{A9C6FBC6-DB13-464C-9479-2521FA947551}" type="datetime1">
              <a:rPr lang="en-US" smtClean="0"/>
              <a:t>5/31/2025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2400" y="640080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eorgia" charset="0"/>
                <a:ea typeface="Georgia" charset="0"/>
                <a:cs typeface="Georgia" charset="0"/>
              </a:defRPr>
            </a:lvl1pPr>
          </a:lstStyle>
          <a:p>
            <a:fld id="{B044824F-EBE0-443F-8A8F-F64816AF04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“Acknowledgments”, </a:t>
            </a:r>
            <a:r>
              <a:rPr lang="en-US" err="1"/>
              <a:t>ie</a:t>
            </a:r>
            <a:r>
              <a:rPr lang="en-US"/>
              <a:t> </a:t>
            </a:r>
            <a:r>
              <a:rPr lang="en-US" i="1"/>
              <a:t>A Robert Wood Johnson Project</a:t>
            </a:r>
            <a:endParaRPr lang="en-US"/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1828800" y="5061466"/>
            <a:ext cx="85344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 baseline="0">
                <a:solidFill>
                  <a:srgbClr val="041E42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solidFill>
                <a:srgbClr val="63666A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1176000" y="0"/>
            <a:ext cx="1016000" cy="6858000"/>
          </a:xfrm>
          <a:prstGeom prst="rect">
            <a:avLst/>
          </a:prstGeom>
          <a:solidFill>
            <a:srgbClr val="0121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Rectangle 13"/>
          <p:cNvSpPr/>
          <p:nvPr userDrawn="1"/>
        </p:nvSpPr>
        <p:spPr>
          <a:xfrm>
            <a:off x="11176000" y="5410203"/>
            <a:ext cx="1016000" cy="761999"/>
          </a:xfrm>
          <a:prstGeom prst="rect">
            <a:avLst/>
          </a:prstGeom>
          <a:solidFill>
            <a:srgbClr val="0032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TextBox 7"/>
          <p:cNvSpPr txBox="1"/>
          <p:nvPr userDrawn="1"/>
        </p:nvSpPr>
        <p:spPr>
          <a:xfrm>
            <a:off x="8725649" y="7171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042400" y="6400803"/>
            <a:ext cx="2844800" cy="365125"/>
          </a:xfrm>
          <a:prstGeom prst="rect">
            <a:avLst/>
          </a:prstGeom>
        </p:spPr>
        <p:txBody>
          <a:bodyPr/>
          <a:lstStyle/>
          <a:p>
            <a:fld id="{5B1CD2A0-B7DE-4562-BB09-AFB9D73AA0BD}" type="datetime1">
              <a:rPr lang="en-US" smtClean="0"/>
              <a:t>5/31/2025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042400" y="6400803"/>
            <a:ext cx="2844800" cy="365125"/>
          </a:xfrm>
          <a:prstGeom prst="rect">
            <a:avLst/>
          </a:prstGeom>
        </p:spPr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>
                <a:solidFill>
                  <a:prstClr val="black"/>
                </a:solidFill>
              </a:rPr>
              <a:t>“Acknowledgments”, ie A Robert Wood Johnson Project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HANGES TO A POLIC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1176000" y="0"/>
            <a:ext cx="1016000" cy="6858000"/>
          </a:xfrm>
          <a:prstGeom prst="rect">
            <a:avLst/>
          </a:prstGeom>
          <a:solidFill>
            <a:srgbClr val="0121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 baseline="0"/>
            </a:lvl1pPr>
          </a:lstStyle>
          <a:p>
            <a:r>
              <a:rPr lang="en-US"/>
              <a:t>Name of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 baseline="0"/>
            </a:lvl1pPr>
            <a:lvl2pPr>
              <a:defRPr sz="2800" baseline="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Change 1 to existing policy</a:t>
            </a:r>
          </a:p>
          <a:p>
            <a:pPr lvl="0"/>
            <a:r>
              <a:rPr lang="en-US"/>
              <a:t>Change 2</a:t>
            </a:r>
          </a:p>
          <a:p>
            <a:pPr lvl="1"/>
            <a:r>
              <a:rPr lang="en-US"/>
              <a:t>More explain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041E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Summary of existing policy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042400" y="6400803"/>
            <a:ext cx="2844800" cy="365125"/>
          </a:xfrm>
          <a:prstGeom prst="rect">
            <a:avLst/>
          </a:prstGeom>
        </p:spPr>
        <p:txBody>
          <a:bodyPr/>
          <a:lstStyle/>
          <a:p>
            <a:fld id="{3FF6579E-73BD-4AF5-BC76-8083E6F26834}" type="datetime1">
              <a:rPr lang="en-US" smtClean="0"/>
              <a:t>5/31/2025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42400" y="6400803"/>
            <a:ext cx="2844800" cy="365125"/>
          </a:xfrm>
          <a:prstGeom prst="rect">
            <a:avLst/>
          </a:prstGeom>
        </p:spPr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>
                <a:solidFill>
                  <a:prstClr val="black"/>
                </a:solidFill>
              </a:rPr>
              <a:t>“Acknowledgments”, ie A Robert Wood Johnson Project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1176000" y="5410203"/>
            <a:ext cx="1016000" cy="761999"/>
          </a:xfrm>
          <a:prstGeom prst="rect">
            <a:avLst/>
          </a:prstGeom>
          <a:solidFill>
            <a:srgbClr val="0032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1176000" y="0"/>
            <a:ext cx="1016000" cy="6858000"/>
          </a:xfrm>
          <a:prstGeom prst="rect">
            <a:avLst/>
          </a:prstGeom>
          <a:solidFill>
            <a:srgbClr val="0121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Image Title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Illustrative </a:t>
            </a:r>
            <a:r>
              <a:rPr lang="en-US" err="1"/>
              <a:t>Capition</a:t>
            </a:r>
            <a:endParaRPr lang="en-US"/>
          </a:p>
          <a:p>
            <a:pPr lvl="0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042400" y="6400803"/>
            <a:ext cx="2844800" cy="365125"/>
          </a:xfrm>
          <a:prstGeom prst="rect">
            <a:avLst/>
          </a:prstGeom>
        </p:spPr>
        <p:txBody>
          <a:bodyPr/>
          <a:lstStyle/>
          <a:p>
            <a:fld id="{77012ADC-C9ED-48A0-A84B-244FCF128E49}" type="datetime1">
              <a:rPr lang="en-US" smtClean="0"/>
              <a:t>5/31/2025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42400" y="6400803"/>
            <a:ext cx="2844800" cy="365125"/>
          </a:xfrm>
          <a:prstGeom prst="rect">
            <a:avLst/>
          </a:prstGeom>
        </p:spPr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>
                <a:solidFill>
                  <a:prstClr val="black"/>
                </a:solidFill>
              </a:rPr>
              <a:t>“Acknowledgments”, ie A Robert Wood Johnson Project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1176000" y="5410203"/>
            <a:ext cx="1016000" cy="761999"/>
          </a:xfrm>
          <a:prstGeom prst="rect">
            <a:avLst/>
          </a:prstGeom>
          <a:solidFill>
            <a:srgbClr val="0032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BO 0721 slide d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D952E5A-AF69-4F42-A50A-E4C28BA157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12179300" cy="41148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122362"/>
            <a:ext cx="11656142" cy="2610307"/>
          </a:xfrm>
          <a:prstGeom prst="rect">
            <a:avLst/>
          </a:prstGeom>
        </p:spPr>
        <p:txBody>
          <a:bodyPr lIns="0" anchor="b"/>
          <a:lstStyle>
            <a:lvl1pPr algn="l">
              <a:defRPr sz="4000" b="0">
                <a:solidFill>
                  <a:srgbClr val="2B2B2B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of a Slide Deck </a:t>
            </a:r>
            <a:br>
              <a:rPr lang="en-US"/>
            </a:br>
            <a:r>
              <a:rPr lang="en-US"/>
              <a:t>[If based on a</a:t>
            </a:r>
            <a:r>
              <a:rPr lang="en-US">
                <a:latin typeface="Arial" panose="020B0604020202020204" pitchFamily="34" charset="0"/>
              </a:rPr>
              <a:t> </a:t>
            </a:r>
            <a:r>
              <a:rPr lang="en-US"/>
              <a:t>report, add:] </a:t>
            </a:r>
            <a:r>
              <a:rPr lang="en-US">
                <a:solidFill>
                  <a:srgbClr val="06576D"/>
                </a:solidFill>
              </a:rPr>
              <a:t>in 20 slides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206240"/>
            <a:ext cx="9144000" cy="609162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January 2017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5404104"/>
            <a:ext cx="9144000" cy="750888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buNone/>
              <a:defRPr sz="2000" i="1"/>
            </a:lvl1pPr>
          </a:lstStyle>
          <a:p>
            <a:pPr lvl="0"/>
            <a:r>
              <a:rPr lang="en-US"/>
              <a:t>Extra info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0" y="6520986"/>
            <a:ext cx="12192000" cy="337015"/>
          </a:xfrm>
          <a:prstGeom prst="rect">
            <a:avLst/>
          </a:prstGeom>
          <a:solidFill>
            <a:srgbClr val="000000">
              <a:alpha val="10196"/>
            </a:srgbClr>
          </a:solidFill>
        </p:spPr>
        <p:txBody>
          <a:bodyPr lIns="457200" tIns="91440" rIns="457200" bIns="91440"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100" baseline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BBFFA1D-C49A-0D42-9E0A-D05B271F3C51}"/>
              </a:ext>
            </a:extLst>
          </p:cNvPr>
          <p:cNvCxnSpPr/>
          <p:nvPr userDrawn="1"/>
        </p:nvCxnSpPr>
        <p:spPr>
          <a:xfrm>
            <a:off x="-1" y="4098664"/>
            <a:ext cx="12192001" cy="0"/>
          </a:xfrm>
          <a:prstGeom prst="line">
            <a:avLst/>
          </a:prstGeom>
          <a:ln w="152400">
            <a:solidFill>
              <a:srgbClr val="0657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89E4316A-47F1-F546-81D4-D1ADC55A43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39302" y="339090"/>
            <a:ext cx="29845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784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BO 0721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657599"/>
            <a:ext cx="10552912" cy="904775"/>
          </a:xfrm>
          <a:prstGeom prst="rect">
            <a:avLst/>
          </a:prstGeom>
        </p:spPr>
        <p:txBody>
          <a:bodyPr lIns="0" anchor="t">
            <a:normAutofit/>
          </a:bodyPr>
          <a:lstStyle>
            <a:lvl1pPr marL="0" indent="0" algn="l">
              <a:buNone/>
              <a:defRPr sz="2400" i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Presentation at/to the [Name of Conference or Venue]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8546593" y="2206857"/>
            <a:ext cx="3108960" cy="533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None/>
              <a:defRPr sz="1400" i="0" cap="none" baseline="0">
                <a:solidFill>
                  <a:srgbClr val="06576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4962625"/>
            <a:ext cx="10566400" cy="7620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Division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829056"/>
            <a:ext cx="8168640" cy="1911201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algn="l">
              <a:defRPr sz="3600">
                <a:solidFill>
                  <a:srgbClr val="06576D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The Title of a Presentation </a:t>
            </a:r>
            <a:br>
              <a:rPr lang="en-US"/>
            </a:br>
            <a:r>
              <a:rPr lang="en-US"/>
              <a:t>Delivered in Person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6520986"/>
            <a:ext cx="12192000" cy="337015"/>
          </a:xfrm>
          <a:prstGeom prst="rect">
            <a:avLst/>
          </a:prstGeom>
          <a:solidFill>
            <a:srgbClr val="000000">
              <a:alpha val="10196"/>
            </a:srgbClr>
          </a:solidFill>
        </p:spPr>
        <p:txBody>
          <a:bodyPr lIns="457200" tIns="91440" rIns="457200" bIns="91440"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100" b="0" i="0" u="none" strike="noStrike">
                <a:effectLst/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 information about the conference/meeting/event/host/venue, see </a:t>
            </a:r>
            <a:r>
              <a:rPr lang="en-US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www.TK.com</a:t>
            </a:r>
            <a:r>
              <a:rPr lang="en-US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</a:t>
            </a:r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8345659-02B2-3E4B-AF0F-6E646C244DC9}"/>
              </a:ext>
            </a:extLst>
          </p:cNvPr>
          <p:cNvCxnSpPr/>
          <p:nvPr userDrawn="1"/>
        </p:nvCxnSpPr>
        <p:spPr>
          <a:xfrm>
            <a:off x="-1" y="2974848"/>
            <a:ext cx="12192001" cy="0"/>
          </a:xfrm>
          <a:prstGeom prst="line">
            <a:avLst/>
          </a:prstGeom>
          <a:ln w="152400">
            <a:solidFill>
              <a:srgbClr val="0657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FDDD224E-7B2C-8442-B63B-9A7D397BDB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39302" y="339090"/>
            <a:ext cx="29845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281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BO 0721 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31264" y="-1"/>
            <a:ext cx="8729472" cy="6520985"/>
          </a:xfrm>
          <a:prstGeom prst="rect">
            <a:avLst/>
          </a:prstGeom>
        </p:spPr>
        <p:txBody>
          <a:bodyPr lIns="630936" rIns="630936" anchor="ctr" anchorCtr="0">
            <a:normAutofit/>
          </a:bodyPr>
          <a:lstStyle>
            <a:lvl1pPr marL="0" indent="0" algn="ctr">
              <a:buNone/>
              <a:defRPr sz="2800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Section title</a:t>
            </a:r>
          </a:p>
        </p:txBody>
      </p:sp>
      <p:sp>
        <p:nvSpPr>
          <p:cNvPr id="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0" y="6520986"/>
            <a:ext cx="12192000" cy="337015"/>
          </a:xfrm>
          <a:prstGeom prst="rect">
            <a:avLst/>
          </a:prstGeom>
          <a:solidFill>
            <a:srgbClr val="000000">
              <a:alpha val="10196"/>
            </a:srgbClr>
          </a:solidFill>
        </p:spPr>
        <p:txBody>
          <a:bodyPr lIns="457200" tIns="91440" rIns="457200" bIns="91440"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100" baseline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4815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BO 0721 sectio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30279" y="-1"/>
            <a:ext cx="8731443" cy="6520985"/>
          </a:xfrm>
          <a:prstGeom prst="rect">
            <a:avLst/>
          </a:prstGeom>
        </p:spPr>
        <p:txBody>
          <a:bodyPr lIns="630936" rIns="630936" anchor="ctr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2000"/>
              </a:spcAft>
              <a:buClr>
                <a:srgbClr val="4B4B4B"/>
              </a:buClr>
              <a:buSzTx/>
              <a:buFont typeface="Wingdings" panose="05000000000000000000" pitchFamily="2" charset="2"/>
              <a:buNone/>
              <a:tabLst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 slide of just text. Uses full sentences, with bold to highlight key topics for skimmers.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2000"/>
              </a:spcAft>
              <a:buClr>
                <a:srgbClr val="4B4B4B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/>
              <a:t>It’s recommended to only use a few, short sentences. In a live presentation, speaker can elaborate. </a:t>
            </a:r>
          </a:p>
        </p:txBody>
      </p:sp>
      <p:sp>
        <p:nvSpPr>
          <p:cNvPr id="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0" y="6520986"/>
            <a:ext cx="12192000" cy="337015"/>
          </a:xfrm>
          <a:prstGeom prst="rect">
            <a:avLst/>
          </a:prstGeom>
          <a:solidFill>
            <a:srgbClr val="000000">
              <a:alpha val="10196"/>
            </a:srgbClr>
          </a:solidFill>
        </p:spPr>
        <p:txBody>
          <a:bodyPr lIns="457200" tIns="91440" rIns="457200" bIns="91440"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100" baseline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735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BO 0721 one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0" y="6520986"/>
            <a:ext cx="12192000" cy="337015"/>
          </a:xfrm>
          <a:prstGeom prst="rect">
            <a:avLst/>
          </a:prstGeom>
          <a:solidFill>
            <a:srgbClr val="000000">
              <a:alpha val="10196"/>
            </a:srgbClr>
          </a:solidFill>
        </p:spPr>
        <p:txBody>
          <a:bodyPr lIns="457200" tIns="91440" rIns="457200" bIns="91440"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100" baseline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1218796"/>
            <a:ext cx="10058400" cy="5302189"/>
          </a:xfrm>
          <a:prstGeom prst="rect">
            <a:avLst/>
          </a:prstGeom>
        </p:spPr>
        <p:txBody>
          <a:bodyPr lIns="457200" tIns="182880" rIns="457200" bIns="457200"/>
          <a:lstStyle>
            <a:lvl1pPr marL="228600" indent="-228600">
              <a:spcBef>
                <a:spcPts val="3000"/>
              </a:spcBef>
              <a:buClr>
                <a:srgbClr val="4B4B4B"/>
              </a:buClr>
              <a:buFont typeface="Wingdings" panose="05000000000000000000" pitchFamily="2" charset="2"/>
              <a:buChar char="§"/>
              <a:defRPr sz="2000"/>
            </a:lvl1pPr>
            <a:lvl2pPr marL="685800" indent="-228600">
              <a:buClr>
                <a:srgbClr val="4B4B4B"/>
              </a:buClr>
              <a:buFont typeface="Arial" panose="020B0604020202020204" pitchFamily="34" charset="0"/>
              <a:buChar char="–"/>
              <a:defRPr sz="2000"/>
            </a:lvl2pPr>
            <a:lvl3pPr marL="1143000" indent="-228600">
              <a:buClr>
                <a:srgbClr val="4B4B4B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4B4B4B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4B4B4B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0" y="2"/>
            <a:ext cx="12192000" cy="1218793"/>
          </a:xfrm>
          <a:prstGeom prst="rect">
            <a:avLst/>
          </a:prstGeom>
        </p:spPr>
        <p:txBody>
          <a:bodyPr lIns="457200" tIns="457200" rIns="457200" bIns="91440">
            <a:noAutofit/>
          </a:bodyPr>
          <a:lstStyle>
            <a:lvl1pPr>
              <a:defRPr sz="2400"/>
            </a:lvl1pPr>
          </a:lstStyle>
          <a:p>
            <a:r>
              <a:rPr lang="en-US"/>
              <a:t>Slide title (keep to one or two lines, please)</a:t>
            </a:r>
          </a:p>
        </p:txBody>
      </p:sp>
    </p:spTree>
    <p:extLst>
      <p:ext uri="{BB962C8B-B14F-4D97-AF65-F5344CB8AC3E}">
        <p14:creationId xmlns:p14="http://schemas.microsoft.com/office/powerpoint/2010/main" val="2424339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BO 0721 two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0" y="6520986"/>
            <a:ext cx="12192000" cy="337015"/>
          </a:xfrm>
          <a:prstGeom prst="rect">
            <a:avLst/>
          </a:prstGeom>
          <a:solidFill>
            <a:srgbClr val="000000">
              <a:alpha val="10196"/>
            </a:srgbClr>
          </a:solidFill>
        </p:spPr>
        <p:txBody>
          <a:bodyPr lIns="457200" tIns="91440" rIns="457200" bIns="91440"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100" baseline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6"/>
          </p:nvPr>
        </p:nvSpPr>
        <p:spPr>
          <a:xfrm>
            <a:off x="0" y="1218793"/>
            <a:ext cx="6096000" cy="5302191"/>
          </a:xfrm>
          <a:prstGeom prst="rect">
            <a:avLst/>
          </a:prstGeom>
        </p:spPr>
        <p:txBody>
          <a:bodyPr lIns="457200" tIns="182880" rIns="457200" bIns="457200"/>
          <a:lstStyle>
            <a:lvl1pPr marL="228600" indent="-228600">
              <a:spcBef>
                <a:spcPts val="3000"/>
              </a:spcBef>
              <a:buClr>
                <a:srgbClr val="4B4B4B"/>
              </a:buClr>
              <a:buFont typeface="Wingdings" panose="05000000000000000000" pitchFamily="2" charset="2"/>
              <a:buChar char="§"/>
              <a:defRPr sz="2000"/>
            </a:lvl1pPr>
            <a:lvl2pPr marL="685800" indent="-228600">
              <a:buClr>
                <a:srgbClr val="4B4B4B"/>
              </a:buClr>
              <a:buFont typeface="Arial" panose="020B0604020202020204" pitchFamily="34" charset="0"/>
              <a:buChar char="–"/>
              <a:defRPr sz="2000"/>
            </a:lvl2pPr>
            <a:lvl3pPr marL="1143000" indent="-228600">
              <a:buClr>
                <a:srgbClr val="4B4B4B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4B4B4B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4B4B4B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7"/>
          </p:nvPr>
        </p:nvSpPr>
        <p:spPr>
          <a:xfrm>
            <a:off x="6096000" y="1218792"/>
            <a:ext cx="6096000" cy="5302191"/>
          </a:xfrm>
          <a:prstGeom prst="rect">
            <a:avLst/>
          </a:prstGeom>
        </p:spPr>
        <p:txBody>
          <a:bodyPr lIns="457200" tIns="182880" rIns="457200" bIns="457200"/>
          <a:lstStyle>
            <a:lvl1pPr marL="228600" indent="-228600">
              <a:spcBef>
                <a:spcPts val="3000"/>
              </a:spcBef>
              <a:buClr>
                <a:srgbClr val="4B4B4B"/>
              </a:buClr>
              <a:buFont typeface="Wingdings" panose="05000000000000000000" pitchFamily="2" charset="2"/>
              <a:buChar char="§"/>
              <a:defRPr sz="2000"/>
            </a:lvl1pPr>
            <a:lvl2pPr marL="685800" indent="-228600">
              <a:buClr>
                <a:srgbClr val="4B4B4B"/>
              </a:buClr>
              <a:buFont typeface="Arial" panose="020B0604020202020204" pitchFamily="34" charset="0"/>
              <a:buChar char="–"/>
              <a:defRPr sz="2000"/>
            </a:lvl2pPr>
            <a:lvl3pPr marL="1143000" indent="-228600">
              <a:buClr>
                <a:srgbClr val="4B4B4B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4B4B4B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4B4B4B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2"/>
            <a:ext cx="12192000" cy="1218793"/>
          </a:xfrm>
          <a:prstGeom prst="rect">
            <a:avLst/>
          </a:prstGeom>
        </p:spPr>
        <p:txBody>
          <a:bodyPr lIns="457200" tIns="457200" rIns="457200" bIns="91440">
            <a:noAutofit/>
          </a:bodyPr>
          <a:lstStyle>
            <a:lvl1pPr>
              <a:defRPr sz="2400"/>
            </a:lvl1pPr>
          </a:lstStyle>
          <a:p>
            <a:r>
              <a:rPr lang="en-US"/>
              <a:t>Slide title (keep to one or two lines, please)</a:t>
            </a:r>
          </a:p>
        </p:txBody>
      </p:sp>
    </p:spTree>
    <p:extLst>
      <p:ext uri="{BB962C8B-B14F-4D97-AF65-F5344CB8AC3E}">
        <p14:creationId xmlns:p14="http://schemas.microsoft.com/office/powerpoint/2010/main" val="40043602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BO 0721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0" y="6520986"/>
            <a:ext cx="12192000" cy="337015"/>
          </a:xfrm>
          <a:prstGeom prst="rect">
            <a:avLst/>
          </a:prstGeom>
          <a:solidFill>
            <a:srgbClr val="000000">
              <a:alpha val="10196"/>
            </a:srgbClr>
          </a:solidFill>
        </p:spPr>
        <p:txBody>
          <a:bodyPr lIns="457200" tIns="91440" rIns="457200" bIns="91440"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100" baseline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0" y="2"/>
            <a:ext cx="12192000" cy="1218793"/>
          </a:xfrm>
          <a:prstGeom prst="rect">
            <a:avLst/>
          </a:prstGeom>
        </p:spPr>
        <p:txBody>
          <a:bodyPr lIns="457200" tIns="457200" rIns="457200" bIns="91440">
            <a:noAutofit/>
          </a:bodyPr>
          <a:lstStyle>
            <a:lvl1pPr>
              <a:defRPr sz="2400"/>
            </a:lvl1pPr>
          </a:lstStyle>
          <a:p>
            <a:r>
              <a:rPr lang="en-US"/>
              <a:t>Slide title (keep to one or two lines, please)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8A3DBD-CBB7-1A40-B8AE-5DE8F65AC25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516983" y="1660849"/>
            <a:ext cx="3108325" cy="3638939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Figure caption</a:t>
            </a:r>
          </a:p>
        </p:txBody>
      </p:sp>
    </p:spTree>
    <p:extLst>
      <p:ext uri="{BB962C8B-B14F-4D97-AF65-F5344CB8AC3E}">
        <p14:creationId xmlns:p14="http://schemas.microsoft.com/office/powerpoint/2010/main" val="2032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CH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1176000" y="0"/>
            <a:ext cx="1016000" cy="6858000"/>
          </a:xfrm>
          <a:prstGeom prst="rect">
            <a:avLst/>
          </a:prstGeom>
          <a:solidFill>
            <a:srgbClr val="0121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3700" baseline="0"/>
            </a:lvl1pPr>
          </a:lstStyle>
          <a:p>
            <a:r>
              <a:rPr lang="en-US"/>
              <a:t>Georgetown University Center on Health Insurance Reforms (CHIR)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042400" y="6400803"/>
            <a:ext cx="2844800" cy="365125"/>
          </a:xfrm>
          <a:prstGeom prst="rect">
            <a:avLst/>
          </a:prstGeom>
        </p:spPr>
        <p:txBody>
          <a:bodyPr/>
          <a:lstStyle/>
          <a:p>
            <a:fld id="{D29CF06E-A820-47AF-8D0A-582D97006F98}" type="datetime1">
              <a:rPr lang="en-US" smtClean="0"/>
              <a:t>5/31/2025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042400" y="6400803"/>
            <a:ext cx="2844800" cy="365125"/>
          </a:xfrm>
          <a:prstGeom prst="rect">
            <a:avLst/>
          </a:prstGeom>
        </p:spPr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1176000" y="5410203"/>
            <a:ext cx="1016000" cy="761999"/>
          </a:xfrm>
          <a:prstGeom prst="rect">
            <a:avLst/>
          </a:prstGeom>
          <a:solidFill>
            <a:srgbClr val="0032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 userDrawn="1"/>
        </p:nvSpPr>
        <p:spPr>
          <a:xfrm>
            <a:off x="609600" y="1828800"/>
            <a:ext cx="5892800" cy="1143000"/>
          </a:xfrm>
          <a:prstGeom prst="rect">
            <a:avLst/>
          </a:prstGeom>
          <a:solidFill>
            <a:srgbClr val="0121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Georgia" charset="0"/>
                <a:ea typeface="Georgia" charset="0"/>
                <a:cs typeface="Georgia" charset="0"/>
              </a:rPr>
              <a:t>Nationally recognized team</a:t>
            </a:r>
            <a:r>
              <a:rPr lang="en-US" sz="2400" baseline="0">
                <a:latin typeface="Georgia" charset="0"/>
                <a:ea typeface="Georgia" charset="0"/>
                <a:cs typeface="Georgia" charset="0"/>
              </a:rPr>
              <a:t> of health policy experts</a:t>
            </a:r>
            <a:endParaRPr lang="en-US" sz="2400"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609600" y="2400300"/>
            <a:ext cx="9448800" cy="3046988"/>
          </a:xfrm>
          <a:prstGeom prst="rect">
            <a:avLst/>
          </a:prstGeom>
          <a:noFill/>
          <a:ln>
            <a:solidFill>
              <a:srgbClr val="012169"/>
            </a:solidFill>
          </a:ln>
        </p:spPr>
        <p:txBody>
          <a:bodyPr wrap="square" rtlCol="0">
            <a:spAutoFit/>
          </a:bodyPr>
          <a:lstStyle/>
          <a:p>
            <a:endParaRPr lang="en-US" sz="2400">
              <a:latin typeface="Georgia" charset="0"/>
              <a:ea typeface="Georgia" charset="0"/>
              <a:cs typeface="Georgia" charset="0"/>
            </a:endParaRPr>
          </a:p>
          <a:p>
            <a:endParaRPr lang="en-US" sz="2400">
              <a:latin typeface="Georgia" charset="0"/>
              <a:ea typeface="Georgia" charset="0"/>
              <a:cs typeface="Georgia" charset="0"/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en-US" sz="2400">
                <a:latin typeface="Georgia" charset="0"/>
                <a:ea typeface="Georgia" charset="0"/>
                <a:cs typeface="Georgia" charset="0"/>
              </a:rPr>
              <a:t>Part of McCourt School of Public</a:t>
            </a:r>
            <a:r>
              <a:rPr lang="en-US" sz="2400" baseline="0">
                <a:latin typeface="Georgia" charset="0"/>
                <a:ea typeface="Georgia" charset="0"/>
                <a:cs typeface="Georgia" charset="0"/>
              </a:rPr>
              <a:t> Policy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baseline="0">
                <a:latin typeface="Georgia" charset="0"/>
                <a:ea typeface="Georgia" charset="0"/>
                <a:cs typeface="Georgia" charset="0"/>
              </a:rPr>
              <a:t>Legal &amp; policy analysis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sz="2400" baseline="0">
                <a:latin typeface="Georgia" charset="0"/>
                <a:ea typeface="Georgia" charset="0"/>
                <a:cs typeface="Georgia" charset="0"/>
              </a:rPr>
              <a:t>Federal and state regulation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sz="2400" baseline="0">
                <a:latin typeface="Georgia" charset="0"/>
                <a:ea typeface="Georgia" charset="0"/>
                <a:cs typeface="Georgia" charset="0"/>
              </a:rPr>
              <a:t>Market trends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baseline="0">
                <a:latin typeface="Georgia" charset="0"/>
                <a:ea typeface="Georgia" charset="0"/>
                <a:cs typeface="Georgia" charset="0"/>
              </a:rPr>
              <a:t>Published reports, studies, blog posts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baseline="0">
                <a:latin typeface="Georgia" charset="0"/>
                <a:ea typeface="Georgia" charset="0"/>
                <a:cs typeface="Georgia" charset="0"/>
              </a:rPr>
              <a:t>Technical assistance </a:t>
            </a:r>
          </a:p>
        </p:txBody>
      </p:sp>
    </p:spTree>
    <p:extLst>
      <p:ext uri="{BB962C8B-B14F-4D97-AF65-F5344CB8AC3E}">
        <p14:creationId xmlns:p14="http://schemas.microsoft.com/office/powerpoint/2010/main" val="1585037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1176000" y="0"/>
            <a:ext cx="1016000" cy="6858000"/>
          </a:xfrm>
          <a:prstGeom prst="rect">
            <a:avLst/>
          </a:prstGeom>
          <a:solidFill>
            <a:srgbClr val="0121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Presentation Overview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042400" y="6400803"/>
            <a:ext cx="2844800" cy="365125"/>
          </a:xfrm>
          <a:prstGeom prst="rect">
            <a:avLst/>
          </a:prstGeom>
        </p:spPr>
        <p:txBody>
          <a:bodyPr/>
          <a:lstStyle/>
          <a:p>
            <a:fld id="{D9689E8E-6815-436B-B8D5-418CE8D706E6}" type="datetime1">
              <a:rPr lang="en-US" smtClean="0"/>
              <a:t>5/31/2025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042400" y="6400803"/>
            <a:ext cx="2844800" cy="365125"/>
          </a:xfrm>
          <a:prstGeom prst="rect">
            <a:avLst/>
          </a:prstGeom>
        </p:spPr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600203"/>
            <a:ext cx="10972800" cy="4525963"/>
          </a:xfrm>
        </p:spPr>
        <p:txBody>
          <a:bodyPr/>
          <a:lstStyle>
            <a:lvl1pPr marL="514350" indent="-514350">
              <a:buFont typeface="+mj-lt"/>
              <a:buAutoNum type="arabicPeriod"/>
              <a:defRPr baseline="0"/>
            </a:lvl1pPr>
          </a:lstStyle>
          <a:p>
            <a:pPr lvl="0"/>
            <a:r>
              <a:rPr lang="en-US"/>
              <a:t>First</a:t>
            </a:r>
          </a:p>
          <a:p>
            <a:pPr lvl="0"/>
            <a:r>
              <a:rPr lang="en-US"/>
              <a:t>Second</a:t>
            </a:r>
          </a:p>
          <a:p>
            <a:pPr lvl="0"/>
            <a:r>
              <a:rPr lang="en-US"/>
              <a:t>Third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1176000" y="5410203"/>
            <a:ext cx="1016000" cy="761999"/>
          </a:xfrm>
          <a:prstGeom prst="rect">
            <a:avLst/>
          </a:prstGeom>
          <a:solidFill>
            <a:srgbClr val="0032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298310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1176000" y="0"/>
            <a:ext cx="1016000" cy="6858000"/>
          </a:xfrm>
          <a:prstGeom prst="rect">
            <a:avLst/>
          </a:prstGeom>
          <a:solidFill>
            <a:srgbClr val="0121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Questions?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991600" y="5187417"/>
            <a:ext cx="2844800" cy="365125"/>
          </a:xfrm>
          <a:prstGeom prst="rect">
            <a:avLst/>
          </a:prstGeom>
        </p:spPr>
        <p:txBody>
          <a:bodyPr/>
          <a:lstStyle/>
          <a:p>
            <a:fld id="{51B88FD2-06C0-4A49-BC18-EC6CD7DA871D}" type="datetime1">
              <a:rPr lang="en-US" smtClean="0"/>
              <a:t>5/31/2025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940800" y="5843063"/>
            <a:ext cx="2844800" cy="365125"/>
          </a:xfrm>
          <a:prstGeom prst="rect">
            <a:avLst/>
          </a:prstGeom>
        </p:spPr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1828800" y="3886200"/>
            <a:ext cx="8534400" cy="1143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 baseline="0">
                <a:solidFill>
                  <a:srgbClr val="041E42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900"/>
              <a:t>First,</a:t>
            </a:r>
            <a:r>
              <a:rPr lang="en-US" sz="2900" baseline="0"/>
              <a:t> Last of Presenter</a:t>
            </a:r>
          </a:p>
          <a:p>
            <a:r>
              <a:rPr lang="en-US" sz="2300" baseline="0">
                <a:solidFill>
                  <a:srgbClr val="63666A"/>
                </a:solidFill>
              </a:rPr>
              <a:t>Title of Presenter</a:t>
            </a:r>
          </a:p>
          <a:p>
            <a:r>
              <a:rPr lang="en-US" sz="2300" baseline="0">
                <a:solidFill>
                  <a:srgbClr val="63666A"/>
                </a:solidFill>
              </a:rPr>
              <a:t>(###) ###-####</a:t>
            </a:r>
          </a:p>
          <a:p>
            <a:r>
              <a:rPr lang="en-US" sz="2300" baseline="0" err="1">
                <a:solidFill>
                  <a:srgbClr val="63666A"/>
                </a:solidFill>
              </a:rPr>
              <a:t>email@georgetown.edu</a:t>
            </a:r>
            <a:endParaRPr lang="en-US" sz="2300">
              <a:solidFill>
                <a:srgbClr val="63666A"/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 userDrawn="1"/>
        </p:nvSpPr>
        <p:spPr>
          <a:xfrm>
            <a:off x="1828800" y="2286000"/>
            <a:ext cx="8534400" cy="1143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 baseline="0">
                <a:solidFill>
                  <a:srgbClr val="041E42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900" baseline="0"/>
              <a:t>CHIR Publications:</a:t>
            </a:r>
          </a:p>
          <a:p>
            <a:r>
              <a:rPr lang="en-US" sz="2300" baseline="0">
                <a:solidFill>
                  <a:srgbClr val="63666A"/>
                </a:solidFill>
                <a:hlinkClick r:id="rId2"/>
              </a:rPr>
              <a:t>www.chir.georgetown.edu</a:t>
            </a:r>
            <a:endParaRPr lang="en-US" sz="2300" baseline="0">
              <a:solidFill>
                <a:srgbClr val="63666A"/>
              </a:solidFill>
            </a:endParaRPr>
          </a:p>
          <a:p>
            <a:r>
              <a:rPr lang="en-US" sz="2900" baseline="0" err="1"/>
              <a:t>CHIRblog</a:t>
            </a:r>
            <a:r>
              <a:rPr lang="en-US" sz="2900" baseline="0"/>
              <a:t>:</a:t>
            </a:r>
          </a:p>
          <a:p>
            <a:r>
              <a:rPr lang="en-US" sz="2300" baseline="0" err="1">
                <a:solidFill>
                  <a:srgbClr val="63666A"/>
                </a:solidFill>
                <a:hlinkClick r:id="rId3"/>
              </a:rPr>
              <a:t>www.chirblog.org</a:t>
            </a:r>
            <a:endParaRPr lang="en-US" sz="2300">
              <a:solidFill>
                <a:srgbClr val="63666A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1176000" y="5410203"/>
            <a:ext cx="1016000" cy="761999"/>
          </a:xfrm>
          <a:prstGeom prst="rect">
            <a:avLst/>
          </a:prstGeom>
          <a:solidFill>
            <a:srgbClr val="0032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83562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INF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1176000" y="0"/>
            <a:ext cx="1016000" cy="6858000"/>
          </a:xfrm>
          <a:prstGeom prst="rect">
            <a:avLst/>
          </a:prstGeom>
          <a:solidFill>
            <a:srgbClr val="0121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[Title of Slide]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/>
              <a:t>[Main Point]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[emphasis]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42400" y="6400803"/>
            <a:ext cx="2844800" cy="365125"/>
          </a:xfrm>
          <a:prstGeom prst="rect">
            <a:avLst/>
          </a:prstGeom>
        </p:spPr>
        <p:txBody>
          <a:bodyPr/>
          <a:lstStyle/>
          <a:p>
            <a:fld id="{70B145EB-6E0D-47A7-8C1F-90FC35CEA4ED}" type="datetime1">
              <a:rPr lang="en-US" smtClean="0"/>
              <a:t>5/31/2025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2400" y="6400803"/>
            <a:ext cx="2844800" cy="365125"/>
          </a:xfrm>
          <a:prstGeom prst="rect">
            <a:avLst/>
          </a:prstGeom>
        </p:spPr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r>
              <a:rPr lang="en-US"/>
              <a:t>“Acknowledgments”, </a:t>
            </a:r>
            <a:r>
              <a:rPr lang="en-US" err="1"/>
              <a:t>ie</a:t>
            </a:r>
            <a:r>
              <a:rPr lang="en-US"/>
              <a:t> </a:t>
            </a:r>
            <a:r>
              <a:rPr lang="en-US" i="1"/>
              <a:t>A Robert Wood Johnson Project</a:t>
            </a: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1176000" y="5410203"/>
            <a:ext cx="1016000" cy="761999"/>
          </a:xfrm>
          <a:prstGeom prst="rect">
            <a:avLst/>
          </a:prstGeom>
          <a:solidFill>
            <a:srgbClr val="0032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EW SECTION_LONG PP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[title of new section]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[Title of full presentation]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F94708-FF4C-DCD2-860F-6D03AEC88F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67800" y="5146944"/>
            <a:ext cx="2844800" cy="365125"/>
          </a:xfrm>
          <a:prstGeom prst="rect">
            <a:avLst/>
          </a:prstGeom>
        </p:spPr>
        <p:txBody>
          <a:bodyPr/>
          <a:lstStyle/>
          <a:p>
            <a:fld id="{F38D97F3-FFE3-4821-9D86-5AE66F39CCEC}" type="datetime1">
              <a:rPr lang="en-US" smtClean="0"/>
              <a:t>5/31/2025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F6B10E9-0D7F-B0E9-0C24-9BE71E09B2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39200" y="5204359"/>
            <a:ext cx="2844800" cy="365125"/>
          </a:xfrm>
          <a:prstGeom prst="rect">
            <a:avLst/>
          </a:prstGeom>
        </p:spPr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MPA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1176000" y="0"/>
            <a:ext cx="1016000" cy="6858000"/>
          </a:xfrm>
          <a:prstGeom prst="rect">
            <a:avLst/>
          </a:prstGeom>
          <a:solidFill>
            <a:srgbClr val="0121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[Slide 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[Main Point Compare]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[Main Point Compare]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042400" y="6400803"/>
            <a:ext cx="2844800" cy="365125"/>
          </a:xfrm>
          <a:prstGeom prst="rect">
            <a:avLst/>
          </a:prstGeom>
        </p:spPr>
        <p:txBody>
          <a:bodyPr/>
          <a:lstStyle/>
          <a:p>
            <a:fld id="{607DED38-3BC1-441B-85BC-44C787683DCE}" type="datetime1">
              <a:rPr lang="en-US" smtClean="0"/>
              <a:t>5/31/2025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“Acknowledgments”, ie A Robert Wood Johnson Project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42400" y="6400803"/>
            <a:ext cx="2844800" cy="365125"/>
          </a:xfrm>
          <a:prstGeom prst="rect">
            <a:avLst/>
          </a:prstGeom>
        </p:spPr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1176000" y="5410203"/>
            <a:ext cx="1016000" cy="761999"/>
          </a:xfrm>
          <a:prstGeom prst="rect">
            <a:avLst/>
          </a:prstGeom>
          <a:solidFill>
            <a:srgbClr val="0032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E SLIDE_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1176000" y="0"/>
            <a:ext cx="1016000" cy="6858000"/>
          </a:xfrm>
          <a:prstGeom prst="rect">
            <a:avLst/>
          </a:prstGeom>
          <a:solidFill>
            <a:srgbClr val="0121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Column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Column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042400" y="6400803"/>
            <a:ext cx="2844800" cy="365125"/>
          </a:xfrm>
          <a:prstGeom prst="rect">
            <a:avLst/>
          </a:prstGeom>
        </p:spPr>
        <p:txBody>
          <a:bodyPr/>
          <a:lstStyle/>
          <a:p>
            <a:fld id="{AD1F65B7-5737-473A-8658-2029506DCCA5}" type="datetime1">
              <a:rPr lang="en-US" smtClean="0"/>
              <a:t>5/31/2025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>
                <a:solidFill>
                  <a:prstClr val="black"/>
                </a:solidFill>
              </a:rPr>
              <a:t>“Acknowledgments”, ie A Robert Wood Johnson Project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042400" y="6400803"/>
            <a:ext cx="2844800" cy="365125"/>
          </a:xfrm>
          <a:prstGeom prst="rect">
            <a:avLst/>
          </a:prstGeom>
        </p:spPr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11176000" y="5410203"/>
            <a:ext cx="1016000" cy="761999"/>
          </a:xfrm>
          <a:prstGeom prst="rect">
            <a:avLst/>
          </a:prstGeom>
          <a:solidFill>
            <a:srgbClr val="0032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USTOM_TITL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1176000" y="0"/>
            <a:ext cx="1016000" cy="6858000"/>
          </a:xfrm>
          <a:prstGeom prst="rect">
            <a:avLst/>
          </a:prstGeom>
          <a:solidFill>
            <a:srgbClr val="0121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[Slide Title]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042400" y="6400803"/>
            <a:ext cx="2844800" cy="365125"/>
          </a:xfrm>
          <a:prstGeom prst="rect">
            <a:avLst/>
          </a:prstGeom>
        </p:spPr>
        <p:txBody>
          <a:bodyPr/>
          <a:lstStyle/>
          <a:p>
            <a:fld id="{E7AF4347-23A7-40C9-A7A6-5843168EE73D}" type="datetime1">
              <a:rPr lang="en-US" smtClean="0"/>
              <a:t>5/31/2025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42400" y="6400803"/>
            <a:ext cx="2844800" cy="365125"/>
          </a:xfrm>
          <a:prstGeom prst="rect">
            <a:avLst/>
          </a:prstGeom>
        </p:spPr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7"/>
          <p:cNvSpPr txBox="1">
            <a:spLocks/>
          </p:cNvSpPr>
          <p:nvPr userDrawn="1"/>
        </p:nvSpPr>
        <p:spPr>
          <a:xfrm>
            <a:off x="4368800" y="6508753"/>
            <a:ext cx="3860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prstClr val="black"/>
                </a:solidFill>
              </a:rPr>
              <a:t>Citations, footnotes, etc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1176000" y="5410203"/>
            <a:ext cx="1016000" cy="761999"/>
          </a:xfrm>
          <a:prstGeom prst="rect">
            <a:avLst/>
          </a:prstGeom>
          <a:solidFill>
            <a:srgbClr val="0032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8695944" y="6602486"/>
            <a:ext cx="248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>
                <a:solidFill>
                  <a:srgbClr val="63666A"/>
                </a:solidFill>
              </a:rPr>
              <a:t>@Center on Health Insurance Reforms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1176000" y="0"/>
            <a:ext cx="1016000" cy="6858000"/>
          </a:xfrm>
          <a:prstGeom prst="rect">
            <a:avLst/>
          </a:prstGeom>
          <a:solidFill>
            <a:srgbClr val="0121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11176000" y="5410203"/>
            <a:ext cx="1016000" cy="761999"/>
          </a:xfrm>
          <a:prstGeom prst="rect">
            <a:avLst/>
          </a:prstGeom>
          <a:solidFill>
            <a:srgbClr val="0032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0933201-ED7E-F047-85E0-4B2E1FF5291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236106"/>
            <a:ext cx="3543300" cy="5334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1AE84DC-4F89-DD07-BF27-D76AA34C13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944" y="6644391"/>
            <a:ext cx="177800" cy="17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9" r:id="rId3"/>
    <p:sldLayoutId id="2147483660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12169"/>
          </a:solidFill>
          <a:latin typeface="Georgia" charset="0"/>
          <a:ea typeface="Georgia" charset="0"/>
          <a:cs typeface="Georgia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41E42"/>
          </a:solidFill>
          <a:latin typeface="Georgia" charset="0"/>
          <a:ea typeface="Georgia" charset="0"/>
          <a:cs typeface="Georgia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63666A"/>
          </a:solidFill>
          <a:latin typeface="Georgia" charset="0"/>
          <a:ea typeface="Georgia" charset="0"/>
          <a:cs typeface="Georgia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862633"/>
          </a:solidFill>
          <a:latin typeface="Georgia" charset="0"/>
          <a:ea typeface="Georgia" charset="0"/>
          <a:cs typeface="Georgia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63666A"/>
          </a:solidFill>
          <a:latin typeface="Georgia" charset="0"/>
          <a:ea typeface="Georgia" charset="0"/>
          <a:cs typeface="Georgia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63666A"/>
          </a:solidFill>
          <a:latin typeface="Georgia" charset="0"/>
          <a:ea typeface="Georgia" charset="0"/>
          <a:cs typeface="Georgia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927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1"/>
          <p:cNvSpPr txBox="1">
            <a:spLocks/>
          </p:cNvSpPr>
          <p:nvPr/>
        </p:nvSpPr>
        <p:spPr>
          <a:xfrm>
            <a:off x="10935856" y="6350000"/>
            <a:ext cx="1256145" cy="508000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/>
            </a:glow>
          </a:effectLst>
        </p:spPr>
        <p:txBody>
          <a:bodyPr tIns="91440" rIns="91440" bIns="91440" anchor="b" anchorCtr="0"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35719B3-F704-45FC-8256-116F91F23818}" type="slidenum">
              <a:rPr lang="en-US" sz="900" b="1" baseline="0" smtClean="0">
                <a:ln w="9525"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n-lt"/>
                <a:cs typeface="Calibri" pitchFamily="34" charset="0"/>
              </a:rPr>
              <a:pPr algn="r"/>
              <a:t>‹#›</a:t>
            </a:fld>
            <a:endParaRPr lang="en-US" sz="900" b="1" baseline="0">
              <a:ln w="9525"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+mn-lt"/>
              <a:cs typeface="Calibri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E0B1CF-9B37-584D-84D7-E0F88E1EA49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826984" y="139954"/>
            <a:ext cx="223537" cy="23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978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4B4B4B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B4B4B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B4B4B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B4B4B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B4B4B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facilityfeereform.chir.georgetown.edu/state-uptake-of-reforms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facdev.e-education.psu.edu/taxonomy/term/1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chm49@georgetown.edu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kff.org/key-facts-about-hospitals/?entry=use-of-hospital-care-outpatient-utilization#outpatient-utilization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hyperlink" Target="https://www.physiciansadvocacyinstitute.org/Portals/0/assets/docs/PAI-Research/PAI-Avalere%20Physician%20Employment%20Trends%20Study%202019-2023%20Final.pdf?ver=uGHF46u1GSeZgYXMKFyYvw%3d%3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fb.org/papers/moving-site-neutrality-commercial-insuranc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0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progressive-charlestown.com/2019/06/really-unpleasant-surprise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thebluediamondgallery.com/highway-signs/m/monopoly.html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47B41-E63B-4238-A976-A4848C7C2B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Same Service, Same Price: </a:t>
            </a:r>
            <a:br>
              <a:rPr lang="en-US" dirty="0"/>
            </a:br>
            <a:r>
              <a:rPr lang="en-US" dirty="0"/>
              <a:t>A </a:t>
            </a:r>
            <a:r>
              <a:rPr lang="en-US"/>
              <a:t>New Angle for </a:t>
            </a:r>
            <a:br>
              <a:rPr lang="en-US" dirty="0"/>
            </a:br>
            <a:r>
              <a:rPr lang="en-US" dirty="0"/>
              <a:t>Hospital Rate Regulation in the </a:t>
            </a:r>
            <a:br>
              <a:rPr lang="en-US" dirty="0"/>
            </a:br>
            <a:r>
              <a:rPr lang="en-US" dirty="0"/>
              <a:t>Commercial Market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8E15D7-5031-4BD8-9FC8-94827D1DD5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  <a:p>
            <a:r>
              <a:rPr lang="en-US" b="1" dirty="0">
                <a:solidFill>
                  <a:srgbClr val="63666A"/>
                </a:solidFill>
              </a:rPr>
              <a:t>Christine H. Monahan, J.D.</a:t>
            </a:r>
          </a:p>
          <a:p>
            <a:r>
              <a:rPr lang="en-US" dirty="0">
                <a:solidFill>
                  <a:srgbClr val="63666A"/>
                </a:solidFill>
              </a:rPr>
              <a:t>Assistant Research Professor</a:t>
            </a:r>
          </a:p>
        </p:txBody>
      </p:sp>
    </p:spTree>
    <p:extLst>
      <p:ext uri="{BB962C8B-B14F-4D97-AF65-F5344CB8AC3E}">
        <p14:creationId xmlns:p14="http://schemas.microsoft.com/office/powerpoint/2010/main" val="1842704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7016C-0D1B-4761-930C-3D3F208BB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Commercial Facility Fee Reforms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BB066-39B6-4EE0-952E-B0E513625A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1" y="1600201"/>
            <a:ext cx="6152443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States have enacted a variety of reforms </a:t>
            </a:r>
          </a:p>
          <a:p>
            <a:pPr lvl="1"/>
            <a:r>
              <a:rPr lang="en-US" dirty="0"/>
              <a:t>Consumer notification requirements</a:t>
            </a:r>
          </a:p>
          <a:p>
            <a:pPr lvl="1"/>
            <a:r>
              <a:rPr lang="en-US" dirty="0"/>
              <a:t>Cost-sharing protections</a:t>
            </a:r>
          </a:p>
          <a:p>
            <a:pPr lvl="1"/>
            <a:r>
              <a:rPr lang="en-US" dirty="0"/>
              <a:t>Public reporting requirements/studies</a:t>
            </a:r>
          </a:p>
          <a:p>
            <a:pPr lvl="1"/>
            <a:r>
              <a:rPr lang="en-US" dirty="0"/>
              <a:t>Billing transparency</a:t>
            </a:r>
          </a:p>
          <a:p>
            <a:pPr lvl="1"/>
            <a:r>
              <a:rPr lang="en-US" dirty="0"/>
              <a:t>Facility fee billing bans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Federal proposals draw on state action but none have been enacted yet</a:t>
            </a:r>
          </a:p>
        </p:txBody>
      </p:sp>
      <p:pic>
        <p:nvPicPr>
          <p:cNvPr id="6" name="Content Placeholder 5">
            <a:hlinkClick r:id="rId3"/>
            <a:extLst>
              <a:ext uri="{FF2B5EF4-FFF2-40B4-BE49-F238E27FC236}">
                <a16:creationId xmlns:a16="http://schemas.microsoft.com/office/drawing/2014/main" id="{E1471D3E-9599-4DC1-A2BF-43E3024CA77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4" b="22554"/>
          <a:stretch/>
        </p:blipFill>
        <p:spPr>
          <a:xfrm>
            <a:off x="6880301" y="1956920"/>
            <a:ext cx="4702098" cy="33008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4279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D23C1-E8A7-4B57-AD0A-2AAFC97B5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HORIZON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A58C3A-6DEF-4107-AF82-53D90966DE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Same Service, Same Price: A Fresh Opportunity for Hospital Rate Regulation in the Commercial Market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B8BDB-5062-4DFD-8983-2F8FAE89F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617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7016C-0D1B-4761-930C-3D3F208BB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Recent Commercial Site Neutral Proposals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BB066-39B6-4EE0-952E-B0E513625A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7546237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Direct Provider Regulation</a:t>
            </a:r>
          </a:p>
          <a:p>
            <a:r>
              <a:rPr lang="en-US" dirty="0"/>
              <a:t>New York Fair Pricing Act (A2140/S705)</a:t>
            </a:r>
          </a:p>
          <a:p>
            <a:r>
              <a:rPr lang="en-US" dirty="0"/>
              <a:t>Vermont Health Care Payment and Delivery System Reform (S126)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Indirect Insurer-Led Approaches</a:t>
            </a:r>
          </a:p>
          <a:p>
            <a:r>
              <a:rPr lang="en-US" dirty="0"/>
              <a:t>Arkansas Fair and Transparent Reimbursement Rates Act (SB626)</a:t>
            </a:r>
          </a:p>
          <a:p>
            <a:r>
              <a:rPr lang="en-US" dirty="0"/>
              <a:t>Connecticut Site-Neutral Reimbursements (SB819)</a:t>
            </a:r>
          </a:p>
          <a:p>
            <a:r>
              <a:rPr lang="en-US" dirty="0"/>
              <a:t>Massachusetts  Specialty Medications and Patient Safety (S777)</a:t>
            </a:r>
          </a:p>
          <a:p>
            <a:r>
              <a:rPr lang="en-US" dirty="0"/>
              <a:t>U.S. Transparent Telehealth Bills Act (HR9457)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E076AB9-3033-41B4-8799-B0890FBB4AE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b="7822"/>
          <a:stretch/>
        </p:blipFill>
        <p:spPr>
          <a:xfrm>
            <a:off x="8155838" y="1600201"/>
            <a:ext cx="3426561" cy="41719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3233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7016C-0D1B-4761-930C-3D3F208BB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Issue Area 1: Providers, Payers, or Both?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DDFA6FD-E893-4948-AE83-14D952A759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Providers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BB066-39B6-4EE0-952E-B0E513625A9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Hospitals/facilities</a:t>
            </a:r>
          </a:p>
          <a:p>
            <a:pPr lvl="1"/>
            <a:r>
              <a:rPr lang="en-US" sz="2800" dirty="0"/>
              <a:t>On-/off-campus vs. off-campus only</a:t>
            </a:r>
          </a:p>
          <a:p>
            <a:pPr lvl="1"/>
            <a:r>
              <a:rPr lang="en-US" sz="2800" dirty="0"/>
              <a:t>Possible exclusions</a:t>
            </a:r>
          </a:p>
          <a:p>
            <a:pPr marL="914400" lvl="2" indent="0">
              <a:buNone/>
            </a:pPr>
            <a:endParaRPr lang="en-US" sz="2000" dirty="0"/>
          </a:p>
          <a:p>
            <a:r>
              <a:rPr lang="en-US" sz="2800" dirty="0"/>
              <a:t>Physicians/clinicians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242EF29-5AA7-4393-B05E-45C60CB038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96517" y="1535113"/>
            <a:ext cx="5585885" cy="639762"/>
          </a:xfrm>
        </p:spPr>
        <p:txBody>
          <a:bodyPr>
            <a:normAutofit/>
          </a:bodyPr>
          <a:lstStyle/>
          <a:p>
            <a:r>
              <a:rPr lang="en-US" sz="2800" dirty="0"/>
              <a:t>Payers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129AE20-C4B7-47C3-BA30-A083C18ABE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96517" y="2174875"/>
            <a:ext cx="4976283" cy="3951288"/>
          </a:xfrm>
        </p:spPr>
        <p:txBody>
          <a:bodyPr>
            <a:normAutofit/>
          </a:bodyPr>
          <a:lstStyle/>
          <a:p>
            <a:r>
              <a:rPr lang="en-US" sz="2800" dirty="0"/>
              <a:t>State employee health plans</a:t>
            </a:r>
          </a:p>
          <a:p>
            <a:r>
              <a:rPr lang="en-US" sz="2800" dirty="0"/>
              <a:t>Qualified health plans</a:t>
            </a:r>
          </a:p>
          <a:p>
            <a:r>
              <a:rPr lang="en-US" sz="2800" dirty="0"/>
              <a:t>Fully insured market</a:t>
            </a:r>
          </a:p>
          <a:p>
            <a:r>
              <a:rPr lang="en-US" sz="2800" dirty="0"/>
              <a:t>TPAs/self-funded plans (?)</a:t>
            </a:r>
          </a:p>
        </p:txBody>
      </p:sp>
    </p:spTree>
    <p:extLst>
      <p:ext uri="{BB962C8B-B14F-4D97-AF65-F5344CB8AC3E}">
        <p14:creationId xmlns:p14="http://schemas.microsoft.com/office/powerpoint/2010/main" val="1922984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7016C-0D1B-4761-930C-3D3F208BB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Issue Area 2: Scope of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BB066-39B6-4EE0-952E-B0E513625A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9" y="1600203"/>
            <a:ext cx="6062663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Scope</a:t>
            </a:r>
          </a:p>
          <a:p>
            <a:r>
              <a:rPr lang="en-US" dirty="0"/>
              <a:t>Broad or narrow range of services?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b="1" dirty="0"/>
              <a:t>Process</a:t>
            </a:r>
          </a:p>
          <a:p>
            <a:r>
              <a:rPr lang="en-US" dirty="0"/>
              <a:t>Who defines the list?</a:t>
            </a:r>
          </a:p>
          <a:p>
            <a:r>
              <a:rPr lang="en-US" dirty="0"/>
              <a:t>How is it updated?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83FAFC8-B846-4593-B0BE-F228CF39C8A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40599634"/>
              </p:ext>
            </p:extLst>
          </p:nvPr>
        </p:nvGraphicFramePr>
        <p:xfrm>
          <a:off x="6430215" y="1418852"/>
          <a:ext cx="50292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59295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7016C-0D1B-4761-930C-3D3F208BB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Issue Area 3: Payment Limits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BB066-39B6-4EE0-952E-B0E513625A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61849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Form</a:t>
            </a:r>
          </a:p>
          <a:p>
            <a:r>
              <a:rPr lang="en-US" dirty="0"/>
              <a:t>Cap, payment level, or corridor?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b="1" dirty="0"/>
              <a:t>Level</a:t>
            </a:r>
          </a:p>
          <a:p>
            <a:r>
              <a:rPr lang="en-US" dirty="0"/>
              <a:t>Benchmark or fee schedule? </a:t>
            </a:r>
          </a:p>
          <a:p>
            <a:pPr lvl="1"/>
            <a:r>
              <a:rPr lang="en-US" dirty="0"/>
              <a:t>Medicare or commercial rates?</a:t>
            </a:r>
          </a:p>
          <a:p>
            <a:pPr marL="457200" lvl="1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b="1" dirty="0"/>
              <a:t>Payment amount</a:t>
            </a:r>
          </a:p>
          <a:p>
            <a:r>
              <a:rPr lang="en-US" dirty="0"/>
              <a:t>Base rate</a:t>
            </a:r>
          </a:p>
          <a:p>
            <a:r>
              <a:rPr lang="en-US" dirty="0"/>
              <a:t>Growth rate</a:t>
            </a:r>
          </a:p>
          <a:p>
            <a:r>
              <a:rPr lang="en-US" dirty="0"/>
              <a:t>Hospital-level adjustments (?)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6A40EBD-D5E6-4622-885C-FED72694774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79525442"/>
              </p:ext>
            </p:extLst>
          </p:nvPr>
        </p:nvGraphicFramePr>
        <p:xfrm>
          <a:off x="6197600" y="1600200"/>
          <a:ext cx="5384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060123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7016C-0D1B-4761-930C-3D3F208BB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Issue Area 4: Administration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BB066-39B6-4EE0-952E-B0E513625A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283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Decision-making body</a:t>
            </a:r>
          </a:p>
          <a:p>
            <a:r>
              <a:rPr lang="en-US" dirty="0"/>
              <a:t>Agency or independent       commission</a:t>
            </a:r>
          </a:p>
          <a:p>
            <a:r>
              <a:rPr lang="en-US" dirty="0"/>
              <a:t>Funding</a:t>
            </a:r>
          </a:p>
          <a:p>
            <a:r>
              <a:rPr lang="en-US" dirty="0"/>
              <a:t>Staffing</a:t>
            </a:r>
          </a:p>
          <a:p>
            <a:r>
              <a:rPr lang="en-US" dirty="0"/>
              <a:t>Decision-making procedures</a:t>
            </a:r>
          </a:p>
          <a:p>
            <a:r>
              <a:rPr lang="en-US" dirty="0"/>
              <a:t>Flexibility to make modifications</a:t>
            </a:r>
          </a:p>
          <a:p>
            <a:endParaRPr lang="en-US" sz="20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129AE20-C4B7-47C3-BA30-A083C18ABE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5800" y="1600202"/>
            <a:ext cx="5283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Oversight and enforcement</a:t>
            </a:r>
          </a:p>
          <a:p>
            <a:r>
              <a:rPr lang="en-US" dirty="0"/>
              <a:t>Reporting requirements/metrics</a:t>
            </a:r>
          </a:p>
          <a:p>
            <a:r>
              <a:rPr lang="en-US" dirty="0"/>
              <a:t>Penalties</a:t>
            </a:r>
          </a:p>
          <a:p>
            <a:pPr lvl="1"/>
            <a:r>
              <a:rPr lang="en-US" dirty="0"/>
              <a:t>Noncompliance</a:t>
            </a:r>
          </a:p>
          <a:p>
            <a:pPr lvl="1"/>
            <a:r>
              <a:rPr lang="en-US" dirty="0"/>
              <a:t>Overseer accountability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95515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7016C-0D1B-4761-930C-3D3F208BB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Issue Area 5: Other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BB066-39B6-4EE0-952E-B0E513625A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71247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Interaction with other payment reforms</a:t>
            </a:r>
          </a:p>
          <a:p>
            <a:r>
              <a:rPr lang="en-US" dirty="0"/>
              <a:t>Broader rate regulation initiatives</a:t>
            </a:r>
          </a:p>
          <a:p>
            <a:r>
              <a:rPr lang="en-US" dirty="0"/>
              <a:t>Alternative payment models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b="1" dirty="0"/>
              <a:t>Unintended consequences</a:t>
            </a:r>
          </a:p>
          <a:p>
            <a:r>
              <a:rPr lang="en-US" dirty="0"/>
              <a:t>Volume/utilization effects?</a:t>
            </a:r>
          </a:p>
          <a:p>
            <a:r>
              <a:rPr lang="en-US" dirty="0"/>
              <a:t>Cross-state effects?</a:t>
            </a:r>
          </a:p>
          <a:p>
            <a:r>
              <a:rPr lang="en-US" dirty="0"/>
              <a:t>Cross-subsidized services?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b="1" dirty="0"/>
              <a:t>Legal challenges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5EB9A7A-6B5E-46E5-A5E8-6F55B76147A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203372" y="1600200"/>
            <a:ext cx="3373256" cy="4525963"/>
          </a:xfrm>
        </p:spPr>
      </p:pic>
    </p:spTree>
    <p:extLst>
      <p:ext uri="{BB962C8B-B14F-4D97-AF65-F5344CB8AC3E}">
        <p14:creationId xmlns:p14="http://schemas.microsoft.com/office/powerpoint/2010/main" val="33184661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C349110-67F3-4B5E-8303-4489353CDB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901433"/>
              </p:ext>
            </p:extLst>
          </p:nvPr>
        </p:nvGraphicFramePr>
        <p:xfrm>
          <a:off x="896470" y="1417638"/>
          <a:ext cx="10237695" cy="47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0187">
                  <a:extLst>
                    <a:ext uri="{9D8B030D-6E8A-4147-A177-3AD203B41FA5}">
                      <a16:colId xmlns:a16="http://schemas.microsoft.com/office/drawing/2014/main" val="3621991989"/>
                    </a:ext>
                  </a:extLst>
                </a:gridCol>
                <a:gridCol w="6407508">
                  <a:extLst>
                    <a:ext uri="{9D8B030D-6E8A-4147-A177-3AD203B41FA5}">
                      <a16:colId xmlns:a16="http://schemas.microsoft.com/office/drawing/2014/main" val="1149938183"/>
                    </a:ext>
                  </a:extLst>
                </a:gridCol>
              </a:tblGrid>
              <a:tr h="475008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Georgia" panose="02040502050405020303" pitchFamily="18" charset="0"/>
                        </a:rPr>
                        <a:t>Ju</a:t>
                      </a:r>
                    </a:p>
                    <a:p>
                      <a:pPr algn="ctr"/>
                      <a:endPara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41E42"/>
                        </a:solidFill>
                        <a:effectLst/>
                        <a:uLnTx/>
                        <a:uFillTx/>
                        <a:latin typeface="Georgia" panose="02040502050405020303" pitchFamily="18" charset="0"/>
                      </a:endParaRPr>
                    </a:p>
                    <a:p>
                      <a:pPr algn="ctr"/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41E42"/>
                          </a:solidFill>
                          <a:effectLst/>
                          <a:uLnTx/>
                          <a:uFillTx/>
                          <a:latin typeface="Georgia" charset="0"/>
                        </a:rPr>
                        <a:t>Christine H. Monahan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41E42"/>
                          </a:solidFill>
                          <a:effectLst/>
                          <a:uLnTx/>
                          <a:uFillTx/>
                          <a:latin typeface="Georgia" charset="0"/>
                        </a:rPr>
                        <a:t>Assistant Research Professor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41E42"/>
                          </a:solidFill>
                          <a:effectLst/>
                          <a:uLnTx/>
                          <a:uFillTx/>
                          <a:latin typeface="Georgia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chm49@georgetown.edu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41E42"/>
                        </a:solidFill>
                        <a:effectLst/>
                        <a:uLnTx/>
                        <a:uFillTx/>
                        <a:latin typeface="Georgia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41E42"/>
                          </a:solidFill>
                          <a:effectLst/>
                          <a:uLnTx/>
                          <a:uFillTx/>
                          <a:latin typeface="Georgia" charset="0"/>
                        </a:rPr>
                        <a:t>202.492.9798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41E42"/>
                        </a:solidFill>
                        <a:effectLst/>
                        <a:uLnTx/>
                        <a:uFillTx/>
                        <a:latin typeface="Georgia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41E42"/>
                        </a:solidFill>
                        <a:effectLst/>
                        <a:uLnTx/>
                        <a:uFillTx/>
                        <a:latin typeface="Georgia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41E42"/>
                        </a:solidFill>
                        <a:effectLst/>
                        <a:uLnTx/>
                        <a:uFillTx/>
                        <a:latin typeface="Georgia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41E42"/>
                        </a:solidFill>
                        <a:effectLst/>
                        <a:uLnTx/>
                        <a:uFillTx/>
                        <a:latin typeface="Georgia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41E42"/>
                        </a:solidFill>
                        <a:effectLst/>
                        <a:uLnTx/>
                        <a:uFillTx/>
                        <a:latin typeface="Georgia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41E42"/>
                        </a:solidFill>
                        <a:effectLst/>
                        <a:uLnTx/>
                        <a:uFillTx/>
                        <a:latin typeface="Georgia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41E42"/>
                          </a:solidFill>
                          <a:effectLst/>
                          <a:uLnTx/>
                          <a:uFillTx/>
                          <a:latin typeface="Georgia" charset="0"/>
                        </a:rPr>
                        <a:t>Connect with me on LinkedIn!</a:t>
                      </a:r>
                      <a:endParaRPr kumimoji="0" lang="en-US" sz="1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41E42"/>
                        </a:solidFill>
                        <a:effectLst/>
                        <a:uLnTx/>
                        <a:uFillTx/>
                        <a:latin typeface="Georgia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41E42"/>
                        </a:solidFill>
                        <a:effectLst/>
                        <a:uLnTx/>
                        <a:uFillTx/>
                        <a:latin typeface="Georgia" panose="02040502050405020303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41E42"/>
                        </a:solidFill>
                        <a:effectLst/>
                        <a:uLnTx/>
                        <a:uFillTx/>
                        <a:latin typeface="Georgia" panose="02040502050405020303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41E42"/>
                        </a:solidFill>
                        <a:effectLst/>
                        <a:uLnTx/>
                        <a:uFillTx/>
                        <a:latin typeface="Georgia" panose="02040502050405020303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41E42"/>
                        </a:solidFill>
                        <a:effectLst/>
                        <a:uLnTx/>
                        <a:uFillTx/>
                        <a:latin typeface="Georgia" panose="02040502050405020303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41E42"/>
                        </a:solidFill>
                        <a:effectLst/>
                        <a:uLnTx/>
                        <a:uFillTx/>
                        <a:latin typeface="Georgia" panose="02040502050405020303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41E42"/>
                        </a:solidFill>
                        <a:effectLst/>
                        <a:uLnTx/>
                        <a:uFillTx/>
                        <a:latin typeface="Georgia" panose="02040502050405020303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41E42"/>
                        </a:solidFill>
                        <a:effectLst/>
                        <a:uLnTx/>
                        <a:uFillTx/>
                        <a:latin typeface="Georgia" panose="02040502050405020303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41E42"/>
                        </a:solidFill>
                        <a:effectLst/>
                        <a:uLnTx/>
                        <a:uFillTx/>
                        <a:latin typeface="Georgia" panose="02040502050405020303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41E42"/>
                        </a:solidFill>
                        <a:effectLst/>
                        <a:uLnTx/>
                        <a:uFillTx/>
                        <a:latin typeface="Georgia" panose="02040502050405020303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41E42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</a:rPr>
                        <a:t>June 17, 2025, 8:30-10:00 am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41E42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</a:rPr>
                        <a:t>Georgetown University Capitol Campus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41E42"/>
                        </a:solidFill>
                        <a:effectLst/>
                        <a:uLnTx/>
                        <a:uFillTx/>
                        <a:latin typeface="Georgia" panose="02040502050405020303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41E42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</a:rPr>
                        <a:t>Learn more and register here 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3482498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7780B85C-399A-4977-8516-75733E4F1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Connect for More…</a:t>
            </a:r>
          </a:p>
        </p:txBody>
      </p:sp>
      <p:pic>
        <p:nvPicPr>
          <p:cNvPr id="1026" name="Picture 2" descr="https://lh7-rt.googleusercontent.com/docsz/AD_4nXf8-oCTDZn7KMk5x3QAHFj0yFfrffc9EHrFx94fp1q2DdzQn5mtQZ-pJhZ2hkG5EIbT6sfxoNIAfUjwLQjdU9Umw46nKWpEVYrNQYv8ZQi1P8bfmmOjBSUSWvRz59hSGA?key=1EyKeRyQA7AIUvnLyd8LZg">
            <a:extLst>
              <a:ext uri="{FF2B5EF4-FFF2-40B4-BE49-F238E27FC236}">
                <a16:creationId xmlns:a16="http://schemas.microsoft.com/office/drawing/2014/main" id="{82587DB5-D8F4-4FF8-844E-50D00E9CE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342" y="1665452"/>
            <a:ext cx="6094094" cy="253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181F68BD-2451-4835-AB49-BFF4F4C1A17C}"/>
              </a:ext>
            </a:extLst>
          </p:cNvPr>
          <p:cNvSpPr/>
          <p:nvPr/>
        </p:nvSpPr>
        <p:spPr>
          <a:xfrm>
            <a:off x="7966743" y="5156839"/>
            <a:ext cx="748274" cy="442097"/>
          </a:xfrm>
          <a:prstGeom prst="rightArrow">
            <a:avLst/>
          </a:prstGeom>
          <a:solidFill>
            <a:srgbClr val="003D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48A9FC-4CEF-4651-B439-C1B6373773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7835" y="3647513"/>
            <a:ext cx="1730374" cy="17303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B06131-E1C6-4A77-ADCD-53FFF70C72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57439" y="4252015"/>
            <a:ext cx="1915703" cy="191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46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D23C1-E8A7-4B57-AD0A-2AAFC97B5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A58C3A-6DEF-4107-AF82-53D90966DE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Same Service, Same Price: A Fresh Opportunity for Hospital Rate Regulation in the Commercial Market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B8BDB-5062-4DFD-8983-2F8FAE89F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532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58112-B480-42AD-9D82-F19838C3F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The Rise of Hospital Outpatient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A28BF-ED37-4AF3-B4BB-8CFE1B9C9F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0646" y="1600201"/>
            <a:ext cx="5821680" cy="4420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Two shifts in care are bringing more people to hospital outpatient departments (HOPDs):</a:t>
            </a:r>
          </a:p>
          <a:p>
            <a:pPr marL="0" indent="0">
              <a:buNone/>
            </a:pPr>
            <a:endParaRPr lang="en-US" sz="800" dirty="0"/>
          </a:p>
          <a:p>
            <a:pPr marL="457200" lvl="1" indent="0">
              <a:lnSpc>
                <a:spcPct val="150000"/>
              </a:lnSpc>
              <a:buNone/>
            </a:pPr>
            <a:r>
              <a:rPr lang="en-US" dirty="0"/>
              <a:t>Inpatient </a:t>
            </a:r>
            <a:r>
              <a:rPr lang="en-US" dirty="0">
                <a:sym typeface="Symbol" panose="05050102010706020507" pitchFamily="18" charset="2"/>
              </a:rPr>
              <a:t></a:t>
            </a:r>
            <a:r>
              <a:rPr lang="en-US" dirty="0"/>
              <a:t> outpatient settings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n-US" sz="800" dirty="0"/>
          </a:p>
          <a:p>
            <a:pPr marL="457200" lvl="1" indent="0">
              <a:buNone/>
            </a:pPr>
            <a:r>
              <a:rPr lang="en-US" dirty="0"/>
              <a:t>Independent doctor offices/clinics </a:t>
            </a:r>
            <a:r>
              <a:rPr lang="en-US" dirty="0">
                <a:sym typeface="Symbol" panose="05050102010706020507" pitchFamily="18" charset="2"/>
              </a:rPr>
              <a:t></a:t>
            </a:r>
            <a:r>
              <a:rPr lang="en-US" dirty="0"/>
              <a:t> hospital-owned practices</a:t>
            </a:r>
          </a:p>
        </p:txBody>
      </p:sp>
      <p:pic>
        <p:nvPicPr>
          <p:cNvPr id="7" name="Content Placeholder 6">
            <a:hlinkClick r:id="rId2"/>
            <a:extLst>
              <a:ext uri="{FF2B5EF4-FFF2-40B4-BE49-F238E27FC236}">
                <a16:creationId xmlns:a16="http://schemas.microsoft.com/office/drawing/2014/main" id="{27CDA1FB-45D9-4973-8608-8171684B312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2" b="1"/>
          <a:stretch/>
        </p:blipFill>
        <p:spPr>
          <a:xfrm>
            <a:off x="6473501" y="1474104"/>
            <a:ext cx="4471163" cy="28919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>
            <a:hlinkClick r:id="rId4"/>
            <a:extLst>
              <a:ext uri="{FF2B5EF4-FFF2-40B4-BE49-F238E27FC236}">
                <a16:creationId xmlns:a16="http://schemas.microsoft.com/office/drawing/2014/main" id="{623DE2ED-7922-48CD-B9BA-51AB5E833B8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62" t="2705" r="-562"/>
          <a:stretch/>
        </p:blipFill>
        <p:spPr>
          <a:xfrm>
            <a:off x="6473500" y="4483797"/>
            <a:ext cx="4471163" cy="21200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6333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F7514-8033-4B14-99E2-742D66CC8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Site-of-Service Differentials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D54E3-F8CE-409D-BF17-7C8AFD3953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9" y="1600203"/>
            <a:ext cx="4726899" cy="4525963"/>
          </a:xfrm>
        </p:spPr>
        <p:txBody>
          <a:bodyPr>
            <a:normAutofit/>
          </a:bodyPr>
          <a:lstStyle/>
          <a:p>
            <a:pPr marL="57150" indent="0">
              <a:buNone/>
            </a:pPr>
            <a:r>
              <a:rPr lang="en-US" sz="3200" dirty="0"/>
              <a:t>HOPDs/hospital-affiliated providers are more expensive than independent physician offices for the same service</a:t>
            </a:r>
          </a:p>
        </p:txBody>
      </p:sp>
      <p:pic>
        <p:nvPicPr>
          <p:cNvPr id="7" name="Content Placeholder 8">
            <a:hlinkClick r:id="rId3"/>
            <a:extLst>
              <a:ext uri="{FF2B5EF4-FFF2-40B4-BE49-F238E27FC236}">
                <a16:creationId xmlns:a16="http://schemas.microsoft.com/office/drawing/2014/main" id="{54C4C2ED-CBEA-4439-A90E-1A06045B887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1423" y="1600202"/>
            <a:ext cx="6250978" cy="4708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169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D74B3-4BA2-4A38-A63E-30B6F26AB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Factors Behind Site-of-Service</a:t>
            </a:r>
            <a:br>
              <a:rPr lang="en-US" sz="3600" b="1" dirty="0"/>
            </a:br>
            <a:r>
              <a:rPr lang="en-US" sz="3600" b="1" dirty="0"/>
              <a:t>Differentials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122C9-9676-41AF-BC46-CD59C1AD65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4647642" cy="4525963"/>
          </a:xfrm>
        </p:spPr>
        <p:txBody>
          <a:bodyPr>
            <a:normAutofit/>
          </a:bodyPr>
          <a:lstStyle/>
          <a:p>
            <a:pPr marL="57150" indent="0">
              <a:buNone/>
            </a:pPr>
            <a:r>
              <a:rPr lang="en-US" sz="3200" dirty="0"/>
              <a:t>Split billing:</a:t>
            </a:r>
          </a:p>
          <a:p>
            <a:pPr marL="914400" lvl="1" indent="-457200"/>
            <a:r>
              <a:rPr lang="en-US" sz="2800" dirty="0"/>
              <a:t>Professional bill</a:t>
            </a:r>
          </a:p>
          <a:p>
            <a:pPr marL="1314450" lvl="2" indent="-457200"/>
            <a:r>
              <a:rPr lang="en-US" sz="2400" dirty="0"/>
              <a:t>Doctor’s time/labor</a:t>
            </a:r>
          </a:p>
          <a:p>
            <a:pPr marL="914400" lvl="1" indent="-457200"/>
            <a:r>
              <a:rPr lang="en-US" sz="2800" dirty="0"/>
              <a:t>Facility bill </a:t>
            </a:r>
          </a:p>
          <a:p>
            <a:pPr marL="1314450" lvl="2" indent="-457200"/>
            <a:r>
              <a:rPr lang="en-US" sz="2400" dirty="0"/>
              <a:t>Hospital overhead</a:t>
            </a:r>
          </a:p>
          <a:p>
            <a:pPr marL="457200" lvl="1" indent="0">
              <a:buNone/>
            </a:pPr>
            <a:endParaRPr lang="en-US" sz="800" dirty="0"/>
          </a:p>
          <a:p>
            <a:pPr marL="57150" indent="0">
              <a:buNone/>
            </a:pPr>
            <a:r>
              <a:rPr lang="en-US" sz="3200" dirty="0"/>
              <a:t>Hospital market power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6F3AE0-07CB-4911-A894-66C1D29D6F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5014" y="1600203"/>
            <a:ext cx="5384800" cy="45259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044DEB-C16D-4A15-9F6B-5E16D9E78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6302" y="1572186"/>
            <a:ext cx="6121284" cy="47379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5459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D74B3-4BA2-4A38-A63E-30B6F26AB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Direct Consequences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122C9-9676-41AF-BC46-CD59C1AD659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More vertical integration</a:t>
            </a:r>
          </a:p>
          <a:p>
            <a:r>
              <a:rPr lang="en-US" sz="3200" dirty="0"/>
              <a:t>Greater total spending </a:t>
            </a:r>
          </a:p>
          <a:p>
            <a:r>
              <a:rPr lang="en-US" sz="3200" dirty="0"/>
              <a:t>Heightened consumer out-of-pocket exposure</a:t>
            </a:r>
          </a:p>
          <a:p>
            <a:r>
              <a:rPr lang="en-US" sz="3200" dirty="0"/>
              <a:t>Consumer surprise</a:t>
            </a:r>
          </a:p>
          <a:p>
            <a:r>
              <a:rPr lang="en-US" sz="3200" dirty="0"/>
              <a:t>Potential access problems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6F3AE0-07CB-4911-A894-66C1D29D6F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5014" y="1600203"/>
            <a:ext cx="5384800" cy="45259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1BB621-E67B-4604-A60B-45A615ECC1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650636" y="2063747"/>
            <a:ext cx="4787900" cy="31940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4624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29F1C-8049-4BC9-97AC-5CEA36C36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Additional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04920-2C35-491D-9D3A-F3BCA823CF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486400" cy="4525963"/>
          </a:xfrm>
        </p:spPr>
        <p:txBody>
          <a:bodyPr/>
          <a:lstStyle/>
          <a:p>
            <a:r>
              <a:rPr lang="en-US" dirty="0"/>
              <a:t>Providers have many reasons to vertically integrate</a:t>
            </a:r>
          </a:p>
          <a:p>
            <a:r>
              <a:rPr lang="en-US" dirty="0"/>
              <a:t>Private payers lack negotiating power, incentives, and relevant information </a:t>
            </a:r>
          </a:p>
          <a:p>
            <a:r>
              <a:rPr lang="en-US" dirty="0"/>
              <a:t>Hospitals have an information monopoly </a:t>
            </a:r>
          </a:p>
          <a:p>
            <a:r>
              <a:rPr lang="en-US" dirty="0"/>
              <a:t>Hospital circumstances vary</a:t>
            </a:r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B77C0EB-F349-4AB1-9262-C3A74F4BB04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490740" y="1837128"/>
            <a:ext cx="5091659" cy="3394439"/>
          </a:xfrm>
        </p:spPr>
      </p:pic>
    </p:spTree>
    <p:extLst>
      <p:ext uri="{BB962C8B-B14F-4D97-AF65-F5344CB8AC3E}">
        <p14:creationId xmlns:p14="http://schemas.microsoft.com/office/powerpoint/2010/main" val="3099450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D23C1-E8A7-4B57-AD0A-2AAFC97B5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Solutions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A58C3A-6DEF-4107-AF82-53D90966DE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Same Service, Same Price: A Fresh Opportunity for Hospital Rate Regulation in the Commercial Market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B8BDB-5062-4DFD-8983-2F8FAE89F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648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7016C-0D1B-4761-930C-3D3F208BB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Medicare Site-Neutral Payment Reform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BB066-39B6-4EE0-952E-B0E513625A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1" y="1600201"/>
            <a:ext cx="5486399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Through congressional and agency action, Medicare has eliminated the site-of-service differential for small portion of HOPD spending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MedPAC</a:t>
            </a:r>
            <a:r>
              <a:rPr lang="en-US" dirty="0"/>
              <a:t> recommendation:</a:t>
            </a:r>
          </a:p>
          <a:p>
            <a:pPr lvl="1"/>
            <a:r>
              <a:rPr lang="en-US" dirty="0"/>
              <a:t>Site-neutral payments for all outpatient services that can be safely and effectively provided in an independent setting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F4F49F84-2C9E-4725-86D3-53AAE94E6DD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97600" y="2197380"/>
            <a:ext cx="5384800" cy="33316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2420038"/>
      </p:ext>
    </p:extLst>
  </p:cSld>
  <p:clrMapOvr>
    <a:masterClrMapping/>
  </p:clrMapOvr>
</p:sld>
</file>

<file path=ppt/theme/theme1.xml><?xml version="1.0" encoding="utf-8"?>
<a:theme xmlns:a="http://schemas.openxmlformats.org/drawingml/2006/main" name="CHIR Master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BO 0721 Cover">
  <a:themeElements>
    <a:clrScheme name="CBO teal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6576D"/>
      </a:accent1>
      <a:accent2>
        <a:srgbClr val="2E8593"/>
      </a:accent2>
      <a:accent3>
        <a:srgbClr val="59AAB2"/>
      </a:accent3>
      <a:accent4>
        <a:srgbClr val="8FCAD1"/>
      </a:accent4>
      <a:accent5>
        <a:srgbClr val="EBEBEB"/>
      </a:accent5>
      <a:accent6>
        <a:srgbClr val="4B4B4B"/>
      </a:accent6>
      <a:hlink>
        <a:srgbClr val="0563C1"/>
      </a:hlink>
      <a:folHlink>
        <a:srgbClr val="954F72"/>
      </a:folHlink>
    </a:clrScheme>
    <a:fontScheme name="Custom 1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BO 0721 Body">
  <a:themeElements>
    <a:clrScheme name="CBO teal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6576D"/>
      </a:accent1>
      <a:accent2>
        <a:srgbClr val="2E8593"/>
      </a:accent2>
      <a:accent3>
        <a:srgbClr val="59AAB2"/>
      </a:accent3>
      <a:accent4>
        <a:srgbClr val="8FCAD1"/>
      </a:accent4>
      <a:accent5>
        <a:srgbClr val="EBEBEB"/>
      </a:accent5>
      <a:accent6>
        <a:srgbClr val="4B4B4B"/>
      </a:accent6>
      <a:hlink>
        <a:srgbClr val="0563C1"/>
      </a:hlink>
      <a:folHlink>
        <a:srgbClr val="954F72"/>
      </a:folHlink>
    </a:clrScheme>
    <a:fontScheme name="Arial them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 anchor="ctr" anchorCtr="0">
        <a:no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TaxCatchAll xmlns="30161448-a2f4-42cc-a32d-1a91d52e00b3" xsi:nil="true"/>
    <lcf76f155ced4ddcb4097134ff3c332f xmlns="bedfb24e-79bb-4efe-bd94-3de63013edc1">
      <Terms xmlns="http://schemas.microsoft.com/office/infopath/2007/PartnerControls"/>
    </lcf76f155ced4ddcb4097134ff3c332f>
    <SharedWithUsers xmlns="30161448-a2f4-42cc-a32d-1a91d52e00b3">
      <UserInfo>
        <DisplayName>Jemma Weymouth</DisplayName>
        <AccountId>26</AccountId>
        <AccountType/>
      </UserInfo>
      <UserInfo>
        <DisplayName>Corinne Pickus</DisplayName>
        <AccountId>13897</AccountId>
        <AccountType/>
      </UserInfo>
      <UserInfo>
        <DisplayName>Katie Sargent</DisplayName>
        <AccountId>17958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A97454CA89A341BCBFC8A3C8D2FEDE" ma:contentTypeVersion="20" ma:contentTypeDescription="Create a new document." ma:contentTypeScope="" ma:versionID="f8a39f2b1b254e958e4f96576c5f1d72">
  <xsd:schema xmlns:xsd="http://www.w3.org/2001/XMLSchema" xmlns:xs="http://www.w3.org/2001/XMLSchema" xmlns:p="http://schemas.microsoft.com/office/2006/metadata/properties" xmlns:ns1="http://schemas.microsoft.com/sharepoint/v3" xmlns:ns2="bedfb24e-79bb-4efe-bd94-3de63013edc1" xmlns:ns3="30161448-a2f4-42cc-a32d-1a91d52e00b3" targetNamespace="http://schemas.microsoft.com/office/2006/metadata/properties" ma:root="true" ma:fieldsID="da89ab668dde02758d7a8b2233d42b73" ns1:_="" ns2:_="" ns3:_="">
    <xsd:import namespace="http://schemas.microsoft.com/sharepoint/v3"/>
    <xsd:import namespace="bedfb24e-79bb-4efe-bd94-3de63013edc1"/>
    <xsd:import namespace="30161448-a2f4-42cc-a32d-1a91d52e00b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dfb24e-79bb-4efe-bd94-3de63013ed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fff6587d-6edf-474e-982e-ff640c2476f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161448-a2f4-42cc-a32d-1a91d52e00b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6796cc27-e2c3-45db-a3ed-41429f04e189}" ma:internalName="TaxCatchAll" ma:showField="CatchAllData" ma:web="30161448-a2f4-42cc-a32d-1a91d52e00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D862CD3-FFD6-4ACB-A850-2C41380CB45F}">
  <ds:schemaRefs>
    <ds:schemaRef ds:uri="http://purl.org/dc/dcmitype/"/>
    <ds:schemaRef ds:uri="http://purl.org/dc/terms/"/>
    <ds:schemaRef ds:uri="http://purl.org/dc/elements/1.1/"/>
    <ds:schemaRef ds:uri="http://www.w3.org/XML/1998/namespace"/>
    <ds:schemaRef ds:uri="bedfb24e-79bb-4efe-bd94-3de63013edc1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30161448-a2f4-42cc-a32d-1a91d52e00b3"/>
  </ds:schemaRefs>
</ds:datastoreItem>
</file>

<file path=customXml/itemProps2.xml><?xml version="1.0" encoding="utf-8"?>
<ds:datastoreItem xmlns:ds="http://schemas.openxmlformats.org/officeDocument/2006/customXml" ds:itemID="{7D4B0DA1-949C-4E7B-BF50-DC0C63B0EC07}">
  <ds:schemaRefs>
    <ds:schemaRef ds:uri="30161448-a2f4-42cc-a32d-1a91d52e00b3"/>
    <ds:schemaRef ds:uri="bedfb24e-79bb-4efe-bd94-3de63013edc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E4ECAAA-3D95-4381-92E0-B95EF2D2B7A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16026</TotalTime>
  <Words>596</Words>
  <Application>Microsoft Office PowerPoint</Application>
  <PresentationFormat>Widescreen</PresentationFormat>
  <Paragraphs>166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Arial Black</vt:lpstr>
      <vt:lpstr>Calibri</vt:lpstr>
      <vt:lpstr>Georgia</vt:lpstr>
      <vt:lpstr>Symbol</vt:lpstr>
      <vt:lpstr>Wingdings</vt:lpstr>
      <vt:lpstr>CHIR Master Slide</vt:lpstr>
      <vt:lpstr>CBO 0721 Cover</vt:lpstr>
      <vt:lpstr>CBO 0721 Body</vt:lpstr>
      <vt:lpstr>Same Service, Same Price:  A New Angle for  Hospital Rate Regulation in the  Commercial Market </vt:lpstr>
      <vt:lpstr>The Problem</vt:lpstr>
      <vt:lpstr>The Rise of Hospital Outpatient Care</vt:lpstr>
      <vt:lpstr>Site-of-Service Differentials</vt:lpstr>
      <vt:lpstr>Factors Behind Site-of-Service Differentials</vt:lpstr>
      <vt:lpstr>Direct Consequences</vt:lpstr>
      <vt:lpstr>Additional Context</vt:lpstr>
      <vt:lpstr>Current Solutions</vt:lpstr>
      <vt:lpstr>Medicare Site-Neutral Payment Reform</vt:lpstr>
      <vt:lpstr>Commercial Facility Fee Reforms</vt:lpstr>
      <vt:lpstr>Next HORIZON</vt:lpstr>
      <vt:lpstr>Recent Commercial Site Neutral Proposals</vt:lpstr>
      <vt:lpstr>Issue Area 1: Providers, Payers, or Both?</vt:lpstr>
      <vt:lpstr>Issue Area 2: Scope of Services</vt:lpstr>
      <vt:lpstr>Issue Area 3: Payment Limits</vt:lpstr>
      <vt:lpstr>Issue Area 4: Administration</vt:lpstr>
      <vt:lpstr>Issue Area 5: Other Considerations</vt:lpstr>
      <vt:lpstr>Connect for More…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State of Employer-Sponsored Insurance</dc:title>
  <dc:creator>Nikita Beenunula</dc:creator>
  <cp:lastModifiedBy>Christine H Monahan</cp:lastModifiedBy>
  <cp:revision>76</cp:revision>
  <dcterms:created xsi:type="dcterms:W3CDTF">2012-08-24T00:53:15Z</dcterms:created>
  <dcterms:modified xsi:type="dcterms:W3CDTF">2025-05-31T13:44:22Z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0x010100DBA97454CA89A341BCBFC8A3C8D2FEDE</vt:lpwstr>
  </property>
  <property fmtid="{D5CDD505-2E9C-101B-9397-08002B2CF9AE}" pid="3" name="MediaServiceImageTags">
    <vt:lpwstr/>
  </property>
</Properties>
</file>