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2.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3"/>
  </p:notesMasterIdLst>
  <p:sldIdLst>
    <p:sldId id="257" r:id="rId2"/>
    <p:sldId id="261" r:id="rId3"/>
    <p:sldId id="262" r:id="rId4"/>
    <p:sldId id="263" r:id="rId5"/>
    <p:sldId id="264" r:id="rId6"/>
    <p:sldId id="265" r:id="rId7"/>
    <p:sldId id="268" r:id="rId8"/>
    <p:sldId id="269" r:id="rId9"/>
    <p:sldId id="267" r:id="rId10"/>
    <p:sldId id="270" r:id="rId11"/>
    <p:sldId id="266" r:id="rId1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D293C19D-E6B1-4E73-A478-934ECDA0C2ED}" v="104" dt="2025-05-02T00:13:03.816"/>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59" d="100"/>
          <a:sy n="59" d="100"/>
        </p:scale>
        <p:origin x="964" y="5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_rels/data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sv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_rels/drawing1.xml.rels><?xml version="1.0" encoding="UTF-8" standalone="yes"?>
<Relationships xmlns="http://schemas.openxmlformats.org/package/2006/relationships"><Relationship Id="rId8" Type="http://schemas.openxmlformats.org/officeDocument/2006/relationships/image" Target="../media/image10.svg"/><Relationship Id="rId3" Type="http://schemas.openxmlformats.org/officeDocument/2006/relationships/image" Target="../media/image5.png"/><Relationship Id="rId7" Type="http://schemas.openxmlformats.org/officeDocument/2006/relationships/image" Target="../media/image9.png"/><Relationship Id="rId12" Type="http://schemas.openxmlformats.org/officeDocument/2006/relationships/image" Target="../media/image14.svg"/><Relationship Id="rId2" Type="http://schemas.openxmlformats.org/officeDocument/2006/relationships/image" Target="../media/image4.svg"/><Relationship Id="rId1" Type="http://schemas.openxmlformats.org/officeDocument/2006/relationships/image" Target="../media/image3.png"/><Relationship Id="rId6" Type="http://schemas.openxmlformats.org/officeDocument/2006/relationships/image" Target="../media/image8.svg"/><Relationship Id="rId11" Type="http://schemas.openxmlformats.org/officeDocument/2006/relationships/image" Target="../media/image13.png"/><Relationship Id="rId5" Type="http://schemas.openxmlformats.org/officeDocument/2006/relationships/image" Target="../media/image7.png"/><Relationship Id="rId10" Type="http://schemas.openxmlformats.org/officeDocument/2006/relationships/image" Target="../media/image12.svg"/><Relationship Id="rId4" Type="http://schemas.openxmlformats.org/officeDocument/2006/relationships/image" Target="../media/image6.svg"/><Relationship Id="rId9" Type="http://schemas.openxmlformats.org/officeDocument/2006/relationships/image" Target="../media/image11.png"/></Relationships>
</file>

<file path=ppt/diagrams/colors1.xml><?xml version="1.0" encoding="utf-8"?>
<dgm:colorsDef xmlns:dgm="http://schemas.openxmlformats.org/drawingml/2006/diagram" xmlns:a="http://schemas.openxmlformats.org/drawingml/2006/main" uniqueId="urn:microsoft.com/office/officeart/2018/5/colors/Iconchunking_neutralicon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bg1"/>
    </dgm:fillClrLst>
    <dgm:linClrLst meth="repeat">
      <a:schemeClr val="lt1">
        <a:alpha val="0"/>
      </a:schemeClr>
    </dgm:linClrLst>
    <dgm:effectClrLst/>
    <dgm:txLinClrLst/>
    <dgm:txFillClrLst meth="repeat">
      <a:schemeClr val="dk1"/>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A876C8D-BA23-4EF8-AAF1-432271A02224}" type="doc">
      <dgm:prSet loTypeId="urn:microsoft.com/office/officeart/2018/5/layout/IconCircleLabelList" loCatId="icon" qsTypeId="urn:microsoft.com/office/officeart/2005/8/quickstyle/simple1" qsCatId="simple" csTypeId="urn:microsoft.com/office/officeart/2018/5/colors/Iconchunking_neutralicon_colorful1" csCatId="colorful" phldr="1"/>
      <dgm:spPr/>
      <dgm:t>
        <a:bodyPr/>
        <a:lstStyle/>
        <a:p>
          <a:endParaRPr lang="en-US"/>
        </a:p>
      </dgm:t>
    </dgm:pt>
    <dgm:pt modelId="{97CC7C06-8CBB-47C7-8FA3-BFD0859AF9F3}">
      <dgm:prSet/>
      <dgm:spPr/>
      <dgm:t>
        <a:bodyPr/>
        <a:lstStyle/>
        <a:p>
          <a:pPr>
            <a:defRPr cap="all"/>
          </a:pPr>
          <a:r>
            <a:rPr lang="en-US"/>
            <a:t>NSA Prevented 10 million surprise medical bills in first nine months of 2023</a:t>
          </a:r>
        </a:p>
      </dgm:t>
    </dgm:pt>
    <dgm:pt modelId="{F6453017-499E-4402-A58F-F2627374304D}" type="parTrans" cxnId="{099F3330-726B-4B8E-9F77-0E7736D91C36}">
      <dgm:prSet/>
      <dgm:spPr/>
      <dgm:t>
        <a:bodyPr/>
        <a:lstStyle/>
        <a:p>
          <a:endParaRPr lang="en-US"/>
        </a:p>
      </dgm:t>
    </dgm:pt>
    <dgm:pt modelId="{EFBFA7DA-6D3F-4311-9A41-320D82725497}" type="sibTrans" cxnId="{099F3330-726B-4B8E-9F77-0E7736D91C36}">
      <dgm:prSet/>
      <dgm:spPr/>
      <dgm:t>
        <a:bodyPr/>
        <a:lstStyle/>
        <a:p>
          <a:endParaRPr lang="en-US"/>
        </a:p>
      </dgm:t>
    </dgm:pt>
    <dgm:pt modelId="{8618E4D7-92F4-4F17-A76A-BC8E128A3A5C}">
      <dgm:prSet/>
      <dgm:spPr/>
      <dgm:t>
        <a:bodyPr/>
        <a:lstStyle/>
        <a:p>
          <a:pPr>
            <a:defRPr cap="all"/>
          </a:pPr>
          <a:r>
            <a:rPr lang="en-US"/>
            <a:t>Providers appear to be winning nearly 80% of the time</a:t>
          </a:r>
        </a:p>
      </dgm:t>
    </dgm:pt>
    <dgm:pt modelId="{78A54C73-927E-4A8B-979E-A80C3ED9D545}" type="parTrans" cxnId="{716E2C2C-033A-486C-9D43-C118DF06338A}">
      <dgm:prSet/>
      <dgm:spPr/>
      <dgm:t>
        <a:bodyPr/>
        <a:lstStyle/>
        <a:p>
          <a:endParaRPr lang="en-US"/>
        </a:p>
      </dgm:t>
    </dgm:pt>
    <dgm:pt modelId="{DD08D1BF-8345-4A93-A480-F2183954896E}" type="sibTrans" cxnId="{716E2C2C-033A-486C-9D43-C118DF06338A}">
      <dgm:prSet/>
      <dgm:spPr/>
      <dgm:t>
        <a:bodyPr/>
        <a:lstStyle/>
        <a:p>
          <a:endParaRPr lang="en-US"/>
        </a:p>
      </dgm:t>
    </dgm:pt>
    <dgm:pt modelId="{E2CAD898-F43A-425D-9D43-2BC29BFB6A5D}">
      <dgm:prSet/>
      <dgm:spPr/>
      <dgm:t>
        <a:bodyPr/>
        <a:lstStyle/>
        <a:p>
          <a:pPr>
            <a:defRPr cap="all"/>
          </a:pPr>
          <a:r>
            <a:rPr lang="en-US"/>
            <a:t>More than one-fifth of insurers failed to pay No Surprises awards last year</a:t>
          </a:r>
        </a:p>
      </dgm:t>
    </dgm:pt>
    <dgm:pt modelId="{F5AFD74A-CE59-44D4-B047-8FBBE1E4DA01}" type="parTrans" cxnId="{B7F10485-BC37-43DC-90A1-67EB9A9745E5}">
      <dgm:prSet/>
      <dgm:spPr/>
      <dgm:t>
        <a:bodyPr/>
        <a:lstStyle/>
        <a:p>
          <a:endParaRPr lang="en-US"/>
        </a:p>
      </dgm:t>
    </dgm:pt>
    <dgm:pt modelId="{0C33B4E5-BB2A-4572-8D95-71E4DADCD515}" type="sibTrans" cxnId="{B7F10485-BC37-43DC-90A1-67EB9A9745E5}">
      <dgm:prSet/>
      <dgm:spPr/>
      <dgm:t>
        <a:bodyPr/>
        <a:lstStyle/>
        <a:p>
          <a:endParaRPr lang="en-US"/>
        </a:p>
      </dgm:t>
    </dgm:pt>
    <dgm:pt modelId="{F5B3C844-389B-457D-A9B6-301F6ECBD667}">
      <dgm:prSet/>
      <dgm:spPr/>
      <dgm:t>
        <a:bodyPr/>
        <a:lstStyle/>
        <a:p>
          <a:pPr>
            <a:defRPr cap="all"/>
          </a:pPr>
          <a:r>
            <a:rPr lang="en-US"/>
            <a:t>CMS has received 12,000 complaints of non-compliance</a:t>
          </a:r>
        </a:p>
      </dgm:t>
    </dgm:pt>
    <dgm:pt modelId="{467FDAD1-3E97-4FED-BE01-66F385E7348C}" type="parTrans" cxnId="{E4CA4FB9-0690-4A62-AEED-76CC4C4C80AE}">
      <dgm:prSet/>
      <dgm:spPr/>
      <dgm:t>
        <a:bodyPr/>
        <a:lstStyle/>
        <a:p>
          <a:endParaRPr lang="en-US"/>
        </a:p>
      </dgm:t>
    </dgm:pt>
    <dgm:pt modelId="{5BB9076A-B9C0-4984-A944-FB5AF270C11E}" type="sibTrans" cxnId="{E4CA4FB9-0690-4A62-AEED-76CC4C4C80AE}">
      <dgm:prSet/>
      <dgm:spPr/>
      <dgm:t>
        <a:bodyPr/>
        <a:lstStyle/>
        <a:p>
          <a:endParaRPr lang="en-US"/>
        </a:p>
      </dgm:t>
    </dgm:pt>
    <dgm:pt modelId="{D986F06F-A2AC-4B44-BE4A-5AA505BB324A}">
      <dgm:prSet/>
      <dgm:spPr/>
      <dgm:t>
        <a:bodyPr/>
        <a:lstStyle/>
        <a:p>
          <a:pPr>
            <a:defRPr cap="all"/>
          </a:pPr>
          <a:r>
            <a:rPr lang="en-US"/>
            <a:t>In-network care increased 2.3%</a:t>
          </a:r>
        </a:p>
      </dgm:t>
    </dgm:pt>
    <dgm:pt modelId="{89DF83C1-9359-4E6B-99A8-C7FCC9B9AE00}" type="parTrans" cxnId="{A1B0C551-3C5D-4761-9451-00F4826252E2}">
      <dgm:prSet/>
      <dgm:spPr/>
      <dgm:t>
        <a:bodyPr/>
        <a:lstStyle/>
        <a:p>
          <a:endParaRPr lang="en-US"/>
        </a:p>
      </dgm:t>
    </dgm:pt>
    <dgm:pt modelId="{52D0CC22-00F3-41B0-9871-20FA6424E4DD}" type="sibTrans" cxnId="{A1B0C551-3C5D-4761-9451-00F4826252E2}">
      <dgm:prSet/>
      <dgm:spPr/>
      <dgm:t>
        <a:bodyPr/>
        <a:lstStyle/>
        <a:p>
          <a:endParaRPr lang="en-US"/>
        </a:p>
      </dgm:t>
    </dgm:pt>
    <dgm:pt modelId="{1ECB1F9F-21C0-43E5-AD1D-F688B78D678E}">
      <dgm:prSet/>
      <dgm:spPr/>
      <dgm:t>
        <a:bodyPr/>
        <a:lstStyle/>
        <a:p>
          <a:pPr>
            <a:defRPr cap="all"/>
          </a:pPr>
          <a:r>
            <a:rPr lang="en-US"/>
            <a:t>Increase in insurance premiums???</a:t>
          </a:r>
        </a:p>
      </dgm:t>
    </dgm:pt>
    <dgm:pt modelId="{29DE9403-48C0-4529-9E86-E2E6781118AE}" type="parTrans" cxnId="{BAE79013-4D51-4E12-AE13-E5AC068C1FB5}">
      <dgm:prSet/>
      <dgm:spPr/>
      <dgm:t>
        <a:bodyPr/>
        <a:lstStyle/>
        <a:p>
          <a:endParaRPr lang="en-US"/>
        </a:p>
      </dgm:t>
    </dgm:pt>
    <dgm:pt modelId="{924CF7D5-F667-4317-BC30-3010A4E8EDD1}" type="sibTrans" cxnId="{BAE79013-4D51-4E12-AE13-E5AC068C1FB5}">
      <dgm:prSet/>
      <dgm:spPr/>
      <dgm:t>
        <a:bodyPr/>
        <a:lstStyle/>
        <a:p>
          <a:endParaRPr lang="en-US"/>
        </a:p>
      </dgm:t>
    </dgm:pt>
    <dgm:pt modelId="{9C813587-3BA4-4962-BD43-1737D54B296C}" type="pres">
      <dgm:prSet presAssocID="{6A876C8D-BA23-4EF8-AAF1-432271A02224}" presName="root" presStyleCnt="0">
        <dgm:presLayoutVars>
          <dgm:dir/>
          <dgm:resizeHandles val="exact"/>
        </dgm:presLayoutVars>
      </dgm:prSet>
      <dgm:spPr/>
    </dgm:pt>
    <dgm:pt modelId="{5F534BA8-68F0-45A7-ACF9-01DB889D56C0}" type="pres">
      <dgm:prSet presAssocID="{97CC7C06-8CBB-47C7-8FA3-BFD0859AF9F3}" presName="compNode" presStyleCnt="0"/>
      <dgm:spPr/>
    </dgm:pt>
    <dgm:pt modelId="{4C6278B5-9987-4678-A71D-9CDA7ED04183}" type="pres">
      <dgm:prSet presAssocID="{97CC7C06-8CBB-47C7-8FA3-BFD0859AF9F3}" presName="iconBgRect" presStyleLbl="bgShp" presStyleIdx="0" presStyleCnt="6"/>
      <dgm:spPr/>
    </dgm:pt>
    <dgm:pt modelId="{33D2E04B-E4D4-4FC7-81CD-CE0BBC396EBA}" type="pres">
      <dgm:prSet presAssocID="{97CC7C06-8CBB-47C7-8FA3-BFD0859AF9F3}" presName="iconRect" presStyleLbl="node1" presStyleIdx="0" presStyleCnt="6"/>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Medicine"/>
        </a:ext>
      </dgm:extLst>
    </dgm:pt>
    <dgm:pt modelId="{1E83194C-77AB-4067-82B0-9D3A6FB22845}" type="pres">
      <dgm:prSet presAssocID="{97CC7C06-8CBB-47C7-8FA3-BFD0859AF9F3}" presName="spaceRect" presStyleCnt="0"/>
      <dgm:spPr/>
    </dgm:pt>
    <dgm:pt modelId="{8855BCF2-EBCD-4069-AE2B-4D5994B63135}" type="pres">
      <dgm:prSet presAssocID="{97CC7C06-8CBB-47C7-8FA3-BFD0859AF9F3}" presName="textRect" presStyleLbl="revTx" presStyleIdx="0" presStyleCnt="6">
        <dgm:presLayoutVars>
          <dgm:chMax val="1"/>
          <dgm:chPref val="1"/>
        </dgm:presLayoutVars>
      </dgm:prSet>
      <dgm:spPr/>
    </dgm:pt>
    <dgm:pt modelId="{D38E6CB4-18B4-4CA3-9B45-B016B60D0265}" type="pres">
      <dgm:prSet presAssocID="{EFBFA7DA-6D3F-4311-9A41-320D82725497}" presName="sibTrans" presStyleCnt="0"/>
      <dgm:spPr/>
    </dgm:pt>
    <dgm:pt modelId="{E47BBB72-9BC9-4E62-9DE9-94F39A262892}" type="pres">
      <dgm:prSet presAssocID="{8618E4D7-92F4-4F17-A76A-BC8E128A3A5C}" presName="compNode" presStyleCnt="0"/>
      <dgm:spPr/>
    </dgm:pt>
    <dgm:pt modelId="{D6C80C24-7FA7-4EC3-A48C-9B4F0F98076E}" type="pres">
      <dgm:prSet presAssocID="{8618E4D7-92F4-4F17-A76A-BC8E128A3A5C}" presName="iconBgRect" presStyleLbl="bgShp" presStyleIdx="1" presStyleCnt="6"/>
      <dgm:spPr/>
    </dgm:pt>
    <dgm:pt modelId="{63D2F5A9-BBEA-46B9-9E2E-9AF9D087D5F9}" type="pres">
      <dgm:prSet presAssocID="{8618E4D7-92F4-4F17-A76A-BC8E128A3A5C}" presName="iconRect" presStyleLbl="node1" presStyleIdx="1" presStyleCnt="6"/>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Hourglass"/>
        </a:ext>
      </dgm:extLst>
    </dgm:pt>
    <dgm:pt modelId="{A163A5EC-97B4-46F9-8433-7F4BA37FD561}" type="pres">
      <dgm:prSet presAssocID="{8618E4D7-92F4-4F17-A76A-BC8E128A3A5C}" presName="spaceRect" presStyleCnt="0"/>
      <dgm:spPr/>
    </dgm:pt>
    <dgm:pt modelId="{94485221-8A2F-4861-8478-D474B48BDDB9}" type="pres">
      <dgm:prSet presAssocID="{8618E4D7-92F4-4F17-A76A-BC8E128A3A5C}" presName="textRect" presStyleLbl="revTx" presStyleIdx="1" presStyleCnt="6">
        <dgm:presLayoutVars>
          <dgm:chMax val="1"/>
          <dgm:chPref val="1"/>
        </dgm:presLayoutVars>
      </dgm:prSet>
      <dgm:spPr/>
    </dgm:pt>
    <dgm:pt modelId="{AB86D112-1880-4DAC-B686-497566F15E17}" type="pres">
      <dgm:prSet presAssocID="{DD08D1BF-8345-4A93-A480-F2183954896E}" presName="sibTrans" presStyleCnt="0"/>
      <dgm:spPr/>
    </dgm:pt>
    <dgm:pt modelId="{0C55D612-5B09-4403-BC4F-49D9D00F8885}" type="pres">
      <dgm:prSet presAssocID="{E2CAD898-F43A-425D-9D43-2BC29BFB6A5D}" presName="compNode" presStyleCnt="0"/>
      <dgm:spPr/>
    </dgm:pt>
    <dgm:pt modelId="{E6A5DC34-42B0-414C-911F-395ACACF8DF7}" type="pres">
      <dgm:prSet presAssocID="{E2CAD898-F43A-425D-9D43-2BC29BFB6A5D}" presName="iconBgRect" presStyleLbl="bgShp" presStyleIdx="2" presStyleCnt="6"/>
      <dgm:spPr/>
    </dgm:pt>
    <dgm:pt modelId="{97B54A2E-1731-4C03-B345-453FB7715255}" type="pres">
      <dgm:prSet presAssocID="{E2CAD898-F43A-425D-9D43-2BC29BFB6A5D}" presName="iconRect" presStyleLbl="node1" presStyleIdx="2" presStyleCnt="6"/>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a:noFill/>
        </a:ln>
      </dgm:spPr>
      <dgm:extLst>
        <a:ext uri="{E40237B7-FDA0-4F09-8148-C483321AD2D9}">
          <dgm14:cNvPr xmlns:dgm14="http://schemas.microsoft.com/office/drawing/2010/diagram" id="0" name="" descr="Dollar"/>
        </a:ext>
      </dgm:extLst>
    </dgm:pt>
    <dgm:pt modelId="{F20E0F5D-FBC2-4446-8916-6147F3247643}" type="pres">
      <dgm:prSet presAssocID="{E2CAD898-F43A-425D-9D43-2BC29BFB6A5D}" presName="spaceRect" presStyleCnt="0"/>
      <dgm:spPr/>
    </dgm:pt>
    <dgm:pt modelId="{C85EAC7F-0862-4316-AD18-7208975069EB}" type="pres">
      <dgm:prSet presAssocID="{E2CAD898-F43A-425D-9D43-2BC29BFB6A5D}" presName="textRect" presStyleLbl="revTx" presStyleIdx="2" presStyleCnt="6">
        <dgm:presLayoutVars>
          <dgm:chMax val="1"/>
          <dgm:chPref val="1"/>
        </dgm:presLayoutVars>
      </dgm:prSet>
      <dgm:spPr/>
    </dgm:pt>
    <dgm:pt modelId="{8E1268C7-A2E2-4971-86B9-57D7EB28AAF3}" type="pres">
      <dgm:prSet presAssocID="{0C33B4E5-BB2A-4572-8D95-71E4DADCD515}" presName="sibTrans" presStyleCnt="0"/>
      <dgm:spPr/>
    </dgm:pt>
    <dgm:pt modelId="{49DD1625-73E4-4519-AB20-893E2DFD3483}" type="pres">
      <dgm:prSet presAssocID="{F5B3C844-389B-457D-A9B6-301F6ECBD667}" presName="compNode" presStyleCnt="0"/>
      <dgm:spPr/>
    </dgm:pt>
    <dgm:pt modelId="{BA9B4DAC-3E0A-4A5B-8D5A-E89FE7E8FD1D}" type="pres">
      <dgm:prSet presAssocID="{F5B3C844-389B-457D-A9B6-301F6ECBD667}" presName="iconBgRect" presStyleLbl="bgShp" presStyleIdx="3" presStyleCnt="6"/>
      <dgm:spPr/>
    </dgm:pt>
    <dgm:pt modelId="{F05AF410-2542-48B6-95EB-5A7F50D505A2}" type="pres">
      <dgm:prSet presAssocID="{F5B3C844-389B-457D-A9B6-301F6ECBD667}" presName="iconRect" presStyleLbl="node1" presStyleIdx="3" presStyleCnt="6"/>
      <dgm:spPr>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a:noFill/>
        </a:ln>
      </dgm:spPr>
      <dgm:extLst>
        <a:ext uri="{E40237B7-FDA0-4F09-8148-C483321AD2D9}">
          <dgm14:cNvPr xmlns:dgm14="http://schemas.microsoft.com/office/drawing/2010/diagram" id="0" name="" descr="Document"/>
        </a:ext>
      </dgm:extLst>
    </dgm:pt>
    <dgm:pt modelId="{FB497ECC-E78B-4F5B-9947-89AA8CB7A263}" type="pres">
      <dgm:prSet presAssocID="{F5B3C844-389B-457D-A9B6-301F6ECBD667}" presName="spaceRect" presStyleCnt="0"/>
      <dgm:spPr/>
    </dgm:pt>
    <dgm:pt modelId="{C3569821-1DA4-4416-B7EF-EC89E2E18903}" type="pres">
      <dgm:prSet presAssocID="{F5B3C844-389B-457D-A9B6-301F6ECBD667}" presName="textRect" presStyleLbl="revTx" presStyleIdx="3" presStyleCnt="6">
        <dgm:presLayoutVars>
          <dgm:chMax val="1"/>
          <dgm:chPref val="1"/>
        </dgm:presLayoutVars>
      </dgm:prSet>
      <dgm:spPr/>
    </dgm:pt>
    <dgm:pt modelId="{E08E101B-BCC4-40DE-87AA-1E57EE9AA94D}" type="pres">
      <dgm:prSet presAssocID="{5BB9076A-B9C0-4984-A944-FB5AF270C11E}" presName="sibTrans" presStyleCnt="0"/>
      <dgm:spPr/>
    </dgm:pt>
    <dgm:pt modelId="{F9C2AC72-4537-4BEE-A317-067F2B6DA34B}" type="pres">
      <dgm:prSet presAssocID="{D986F06F-A2AC-4B44-BE4A-5AA505BB324A}" presName="compNode" presStyleCnt="0"/>
      <dgm:spPr/>
    </dgm:pt>
    <dgm:pt modelId="{23B585B2-A2CA-4917-8F14-D1BAC8A653BB}" type="pres">
      <dgm:prSet presAssocID="{D986F06F-A2AC-4B44-BE4A-5AA505BB324A}" presName="iconBgRect" presStyleLbl="bgShp" presStyleIdx="4" presStyleCnt="6"/>
      <dgm:spPr/>
    </dgm:pt>
    <dgm:pt modelId="{57E5A0A0-D2C6-4067-BCC7-024154832E04}" type="pres">
      <dgm:prSet presAssocID="{D986F06F-A2AC-4B44-BE4A-5AA505BB324A}" presName="iconRect" presStyleLbl="node1" presStyleIdx="4" presStyleCnt="6"/>
      <dgm:spPr>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a:noFill/>
        </a:ln>
      </dgm:spPr>
      <dgm:extLst>
        <a:ext uri="{E40237B7-FDA0-4F09-8148-C483321AD2D9}">
          <dgm14:cNvPr xmlns:dgm14="http://schemas.microsoft.com/office/drawing/2010/diagram" id="0" name="" descr="Social Network"/>
        </a:ext>
      </dgm:extLst>
    </dgm:pt>
    <dgm:pt modelId="{6A245C4B-17C0-462A-89E5-2C5E9192FD98}" type="pres">
      <dgm:prSet presAssocID="{D986F06F-A2AC-4B44-BE4A-5AA505BB324A}" presName="spaceRect" presStyleCnt="0"/>
      <dgm:spPr/>
    </dgm:pt>
    <dgm:pt modelId="{A26A42F8-3875-45C6-B025-89C04C1C4D87}" type="pres">
      <dgm:prSet presAssocID="{D986F06F-A2AC-4B44-BE4A-5AA505BB324A}" presName="textRect" presStyleLbl="revTx" presStyleIdx="4" presStyleCnt="6">
        <dgm:presLayoutVars>
          <dgm:chMax val="1"/>
          <dgm:chPref val="1"/>
        </dgm:presLayoutVars>
      </dgm:prSet>
      <dgm:spPr/>
    </dgm:pt>
    <dgm:pt modelId="{17080D94-36E1-4BFF-B9A5-1EDEDD4A6B50}" type="pres">
      <dgm:prSet presAssocID="{52D0CC22-00F3-41B0-9871-20FA6424E4DD}" presName="sibTrans" presStyleCnt="0"/>
      <dgm:spPr/>
    </dgm:pt>
    <dgm:pt modelId="{7AB628F8-961E-4808-9DA1-126E7D8C0A43}" type="pres">
      <dgm:prSet presAssocID="{1ECB1F9F-21C0-43E5-AD1D-F688B78D678E}" presName="compNode" presStyleCnt="0"/>
      <dgm:spPr/>
    </dgm:pt>
    <dgm:pt modelId="{A2D70C99-018A-4C80-940A-D0C413EC6C39}" type="pres">
      <dgm:prSet presAssocID="{1ECB1F9F-21C0-43E5-AD1D-F688B78D678E}" presName="iconBgRect" presStyleLbl="bgShp" presStyleIdx="5" presStyleCnt="6"/>
      <dgm:spPr/>
    </dgm:pt>
    <dgm:pt modelId="{24767A63-BF0A-4AD3-B94D-A82E0ACB892A}" type="pres">
      <dgm:prSet presAssocID="{1ECB1F9F-21C0-43E5-AD1D-F688B78D678E}" presName="iconRect" presStyleLbl="node1" presStyleIdx="5" presStyleCnt="6"/>
      <dgm:spPr>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a:noFill/>
        </a:ln>
      </dgm:spPr>
      <dgm:extLst>
        <a:ext uri="{E40237B7-FDA0-4F09-8148-C483321AD2D9}">
          <dgm14:cNvPr xmlns:dgm14="http://schemas.microsoft.com/office/drawing/2010/diagram" id="0" name="" descr="Yuan"/>
        </a:ext>
      </dgm:extLst>
    </dgm:pt>
    <dgm:pt modelId="{7AEF2434-CACD-45E9-A03C-E64AB397E8DC}" type="pres">
      <dgm:prSet presAssocID="{1ECB1F9F-21C0-43E5-AD1D-F688B78D678E}" presName="spaceRect" presStyleCnt="0"/>
      <dgm:spPr/>
    </dgm:pt>
    <dgm:pt modelId="{46D5365D-8A9E-44E4-BAC7-A33594466026}" type="pres">
      <dgm:prSet presAssocID="{1ECB1F9F-21C0-43E5-AD1D-F688B78D678E}" presName="textRect" presStyleLbl="revTx" presStyleIdx="5" presStyleCnt="6">
        <dgm:presLayoutVars>
          <dgm:chMax val="1"/>
          <dgm:chPref val="1"/>
        </dgm:presLayoutVars>
      </dgm:prSet>
      <dgm:spPr/>
    </dgm:pt>
  </dgm:ptLst>
  <dgm:cxnLst>
    <dgm:cxn modelId="{BAE79013-4D51-4E12-AE13-E5AC068C1FB5}" srcId="{6A876C8D-BA23-4EF8-AAF1-432271A02224}" destId="{1ECB1F9F-21C0-43E5-AD1D-F688B78D678E}" srcOrd="5" destOrd="0" parTransId="{29DE9403-48C0-4529-9E86-E2E6781118AE}" sibTransId="{924CF7D5-F667-4317-BC30-3010A4E8EDD1}"/>
    <dgm:cxn modelId="{716E2C2C-033A-486C-9D43-C118DF06338A}" srcId="{6A876C8D-BA23-4EF8-AAF1-432271A02224}" destId="{8618E4D7-92F4-4F17-A76A-BC8E128A3A5C}" srcOrd="1" destOrd="0" parTransId="{78A54C73-927E-4A8B-979E-A80C3ED9D545}" sibTransId="{DD08D1BF-8345-4A93-A480-F2183954896E}"/>
    <dgm:cxn modelId="{099F3330-726B-4B8E-9F77-0E7736D91C36}" srcId="{6A876C8D-BA23-4EF8-AAF1-432271A02224}" destId="{97CC7C06-8CBB-47C7-8FA3-BFD0859AF9F3}" srcOrd="0" destOrd="0" parTransId="{F6453017-499E-4402-A58F-F2627374304D}" sibTransId="{EFBFA7DA-6D3F-4311-9A41-320D82725497}"/>
    <dgm:cxn modelId="{D05B9E36-E62E-4639-830B-8E86938E352A}" type="presOf" srcId="{F5B3C844-389B-457D-A9B6-301F6ECBD667}" destId="{C3569821-1DA4-4416-B7EF-EC89E2E18903}" srcOrd="0" destOrd="0" presId="urn:microsoft.com/office/officeart/2018/5/layout/IconCircleLabelList"/>
    <dgm:cxn modelId="{2331CF63-C9BD-4193-BF77-358304FE318F}" type="presOf" srcId="{E2CAD898-F43A-425D-9D43-2BC29BFB6A5D}" destId="{C85EAC7F-0862-4316-AD18-7208975069EB}" srcOrd="0" destOrd="0" presId="urn:microsoft.com/office/officeart/2018/5/layout/IconCircleLabelList"/>
    <dgm:cxn modelId="{A1B0C551-3C5D-4761-9451-00F4826252E2}" srcId="{6A876C8D-BA23-4EF8-AAF1-432271A02224}" destId="{D986F06F-A2AC-4B44-BE4A-5AA505BB324A}" srcOrd="4" destOrd="0" parTransId="{89DF83C1-9359-4E6B-99A8-C7FCC9B9AE00}" sibTransId="{52D0CC22-00F3-41B0-9871-20FA6424E4DD}"/>
    <dgm:cxn modelId="{6B99687B-A3C3-48D8-A1E6-B27AF942FC76}" type="presOf" srcId="{97CC7C06-8CBB-47C7-8FA3-BFD0859AF9F3}" destId="{8855BCF2-EBCD-4069-AE2B-4D5994B63135}" srcOrd="0" destOrd="0" presId="urn:microsoft.com/office/officeart/2018/5/layout/IconCircleLabelList"/>
    <dgm:cxn modelId="{B7F10485-BC37-43DC-90A1-67EB9A9745E5}" srcId="{6A876C8D-BA23-4EF8-AAF1-432271A02224}" destId="{E2CAD898-F43A-425D-9D43-2BC29BFB6A5D}" srcOrd="2" destOrd="0" parTransId="{F5AFD74A-CE59-44D4-B047-8FBBE1E4DA01}" sibTransId="{0C33B4E5-BB2A-4572-8D95-71E4DADCD515}"/>
    <dgm:cxn modelId="{54BAC3A4-5572-4047-8329-84A1E2AFDC62}" type="presOf" srcId="{6A876C8D-BA23-4EF8-AAF1-432271A02224}" destId="{9C813587-3BA4-4962-BD43-1737D54B296C}" srcOrd="0" destOrd="0" presId="urn:microsoft.com/office/officeart/2018/5/layout/IconCircleLabelList"/>
    <dgm:cxn modelId="{0D696FA8-B927-4596-9B99-2EA372C09216}" type="presOf" srcId="{1ECB1F9F-21C0-43E5-AD1D-F688B78D678E}" destId="{46D5365D-8A9E-44E4-BAC7-A33594466026}" srcOrd="0" destOrd="0" presId="urn:microsoft.com/office/officeart/2018/5/layout/IconCircleLabelList"/>
    <dgm:cxn modelId="{E4CA4FB9-0690-4A62-AEED-76CC4C4C80AE}" srcId="{6A876C8D-BA23-4EF8-AAF1-432271A02224}" destId="{F5B3C844-389B-457D-A9B6-301F6ECBD667}" srcOrd="3" destOrd="0" parTransId="{467FDAD1-3E97-4FED-BE01-66F385E7348C}" sibTransId="{5BB9076A-B9C0-4984-A944-FB5AF270C11E}"/>
    <dgm:cxn modelId="{5B8070DF-BD42-4D1A-AAAA-C6E2AFED3799}" type="presOf" srcId="{D986F06F-A2AC-4B44-BE4A-5AA505BB324A}" destId="{A26A42F8-3875-45C6-B025-89C04C1C4D87}" srcOrd="0" destOrd="0" presId="urn:microsoft.com/office/officeart/2018/5/layout/IconCircleLabelList"/>
    <dgm:cxn modelId="{3DED85F9-E2E7-4A79-9908-1D9798731914}" type="presOf" srcId="{8618E4D7-92F4-4F17-A76A-BC8E128A3A5C}" destId="{94485221-8A2F-4861-8478-D474B48BDDB9}" srcOrd="0" destOrd="0" presId="urn:microsoft.com/office/officeart/2018/5/layout/IconCircleLabelList"/>
    <dgm:cxn modelId="{EBF11CBB-812C-4511-A801-04D56DFD3AD7}" type="presParOf" srcId="{9C813587-3BA4-4962-BD43-1737D54B296C}" destId="{5F534BA8-68F0-45A7-ACF9-01DB889D56C0}" srcOrd="0" destOrd="0" presId="urn:microsoft.com/office/officeart/2018/5/layout/IconCircleLabelList"/>
    <dgm:cxn modelId="{E2C1F776-B1F9-426D-B7D3-5A5477EB539E}" type="presParOf" srcId="{5F534BA8-68F0-45A7-ACF9-01DB889D56C0}" destId="{4C6278B5-9987-4678-A71D-9CDA7ED04183}" srcOrd="0" destOrd="0" presId="urn:microsoft.com/office/officeart/2018/5/layout/IconCircleLabelList"/>
    <dgm:cxn modelId="{667E5A3D-EA43-4E0C-A0B0-4D356B710B7E}" type="presParOf" srcId="{5F534BA8-68F0-45A7-ACF9-01DB889D56C0}" destId="{33D2E04B-E4D4-4FC7-81CD-CE0BBC396EBA}" srcOrd="1" destOrd="0" presId="urn:microsoft.com/office/officeart/2018/5/layout/IconCircleLabelList"/>
    <dgm:cxn modelId="{5802E5F5-79F1-4D34-9601-6F1752B64B0A}" type="presParOf" srcId="{5F534BA8-68F0-45A7-ACF9-01DB889D56C0}" destId="{1E83194C-77AB-4067-82B0-9D3A6FB22845}" srcOrd="2" destOrd="0" presId="urn:microsoft.com/office/officeart/2018/5/layout/IconCircleLabelList"/>
    <dgm:cxn modelId="{D80B1626-C836-470F-A530-15FBBDE810F6}" type="presParOf" srcId="{5F534BA8-68F0-45A7-ACF9-01DB889D56C0}" destId="{8855BCF2-EBCD-4069-AE2B-4D5994B63135}" srcOrd="3" destOrd="0" presId="urn:microsoft.com/office/officeart/2018/5/layout/IconCircleLabelList"/>
    <dgm:cxn modelId="{5132384D-EFF8-42CF-991E-0ABC205A2F90}" type="presParOf" srcId="{9C813587-3BA4-4962-BD43-1737D54B296C}" destId="{D38E6CB4-18B4-4CA3-9B45-B016B60D0265}" srcOrd="1" destOrd="0" presId="urn:microsoft.com/office/officeart/2018/5/layout/IconCircleLabelList"/>
    <dgm:cxn modelId="{395F48A1-C219-4014-90AB-032DAF5CC2F2}" type="presParOf" srcId="{9C813587-3BA4-4962-BD43-1737D54B296C}" destId="{E47BBB72-9BC9-4E62-9DE9-94F39A262892}" srcOrd="2" destOrd="0" presId="urn:microsoft.com/office/officeart/2018/5/layout/IconCircleLabelList"/>
    <dgm:cxn modelId="{4883BB5A-2320-41C4-A1CB-8251FDF13D0E}" type="presParOf" srcId="{E47BBB72-9BC9-4E62-9DE9-94F39A262892}" destId="{D6C80C24-7FA7-4EC3-A48C-9B4F0F98076E}" srcOrd="0" destOrd="0" presId="urn:microsoft.com/office/officeart/2018/5/layout/IconCircleLabelList"/>
    <dgm:cxn modelId="{527D1C8B-2808-47B0-95E8-EDB50EC3E94B}" type="presParOf" srcId="{E47BBB72-9BC9-4E62-9DE9-94F39A262892}" destId="{63D2F5A9-BBEA-46B9-9E2E-9AF9D087D5F9}" srcOrd="1" destOrd="0" presId="urn:microsoft.com/office/officeart/2018/5/layout/IconCircleLabelList"/>
    <dgm:cxn modelId="{E96C28AA-640F-4871-819D-EB8CAE539D06}" type="presParOf" srcId="{E47BBB72-9BC9-4E62-9DE9-94F39A262892}" destId="{A163A5EC-97B4-46F9-8433-7F4BA37FD561}" srcOrd="2" destOrd="0" presId="urn:microsoft.com/office/officeart/2018/5/layout/IconCircleLabelList"/>
    <dgm:cxn modelId="{00B522FA-DE5B-479D-AAC0-5C142B16A737}" type="presParOf" srcId="{E47BBB72-9BC9-4E62-9DE9-94F39A262892}" destId="{94485221-8A2F-4861-8478-D474B48BDDB9}" srcOrd="3" destOrd="0" presId="urn:microsoft.com/office/officeart/2018/5/layout/IconCircleLabelList"/>
    <dgm:cxn modelId="{88501677-DB4D-4B41-A66C-BAE1DA055ABE}" type="presParOf" srcId="{9C813587-3BA4-4962-BD43-1737D54B296C}" destId="{AB86D112-1880-4DAC-B686-497566F15E17}" srcOrd="3" destOrd="0" presId="urn:microsoft.com/office/officeart/2018/5/layout/IconCircleLabelList"/>
    <dgm:cxn modelId="{32942D00-2E1D-42AC-A7D4-2B72BE344559}" type="presParOf" srcId="{9C813587-3BA4-4962-BD43-1737D54B296C}" destId="{0C55D612-5B09-4403-BC4F-49D9D00F8885}" srcOrd="4" destOrd="0" presId="urn:microsoft.com/office/officeart/2018/5/layout/IconCircleLabelList"/>
    <dgm:cxn modelId="{B75A3E4D-1BEA-4829-948A-C6E4FB217674}" type="presParOf" srcId="{0C55D612-5B09-4403-BC4F-49D9D00F8885}" destId="{E6A5DC34-42B0-414C-911F-395ACACF8DF7}" srcOrd="0" destOrd="0" presId="urn:microsoft.com/office/officeart/2018/5/layout/IconCircleLabelList"/>
    <dgm:cxn modelId="{DA309A88-49A5-432F-B13F-64C66AC80CAE}" type="presParOf" srcId="{0C55D612-5B09-4403-BC4F-49D9D00F8885}" destId="{97B54A2E-1731-4C03-B345-453FB7715255}" srcOrd="1" destOrd="0" presId="urn:microsoft.com/office/officeart/2018/5/layout/IconCircleLabelList"/>
    <dgm:cxn modelId="{4C93F6CF-AAD5-478C-B1E8-0F12EB9940B6}" type="presParOf" srcId="{0C55D612-5B09-4403-BC4F-49D9D00F8885}" destId="{F20E0F5D-FBC2-4446-8916-6147F3247643}" srcOrd="2" destOrd="0" presId="urn:microsoft.com/office/officeart/2018/5/layout/IconCircleLabelList"/>
    <dgm:cxn modelId="{0540CD89-3F08-4803-8263-75BAB28E5354}" type="presParOf" srcId="{0C55D612-5B09-4403-BC4F-49D9D00F8885}" destId="{C85EAC7F-0862-4316-AD18-7208975069EB}" srcOrd="3" destOrd="0" presId="urn:microsoft.com/office/officeart/2018/5/layout/IconCircleLabelList"/>
    <dgm:cxn modelId="{B51CFD23-BD9C-4AC1-9DD1-0350A1384460}" type="presParOf" srcId="{9C813587-3BA4-4962-BD43-1737D54B296C}" destId="{8E1268C7-A2E2-4971-86B9-57D7EB28AAF3}" srcOrd="5" destOrd="0" presId="urn:microsoft.com/office/officeart/2018/5/layout/IconCircleLabelList"/>
    <dgm:cxn modelId="{DA866F2D-0808-4325-8B70-4C5BD66777D7}" type="presParOf" srcId="{9C813587-3BA4-4962-BD43-1737D54B296C}" destId="{49DD1625-73E4-4519-AB20-893E2DFD3483}" srcOrd="6" destOrd="0" presId="urn:microsoft.com/office/officeart/2018/5/layout/IconCircleLabelList"/>
    <dgm:cxn modelId="{0AA5DE1A-8D96-4D91-B3E5-160EAA3D61AB}" type="presParOf" srcId="{49DD1625-73E4-4519-AB20-893E2DFD3483}" destId="{BA9B4DAC-3E0A-4A5B-8D5A-E89FE7E8FD1D}" srcOrd="0" destOrd="0" presId="urn:microsoft.com/office/officeart/2018/5/layout/IconCircleLabelList"/>
    <dgm:cxn modelId="{5E4A8824-1DFE-4E95-85B7-36D53DEAA8E2}" type="presParOf" srcId="{49DD1625-73E4-4519-AB20-893E2DFD3483}" destId="{F05AF410-2542-48B6-95EB-5A7F50D505A2}" srcOrd="1" destOrd="0" presId="urn:microsoft.com/office/officeart/2018/5/layout/IconCircleLabelList"/>
    <dgm:cxn modelId="{4E443496-396A-47BF-9068-FE350C4AA181}" type="presParOf" srcId="{49DD1625-73E4-4519-AB20-893E2DFD3483}" destId="{FB497ECC-E78B-4F5B-9947-89AA8CB7A263}" srcOrd="2" destOrd="0" presId="urn:microsoft.com/office/officeart/2018/5/layout/IconCircleLabelList"/>
    <dgm:cxn modelId="{88C4BBD5-772E-44A0-A140-DC5076E9C9DB}" type="presParOf" srcId="{49DD1625-73E4-4519-AB20-893E2DFD3483}" destId="{C3569821-1DA4-4416-B7EF-EC89E2E18903}" srcOrd="3" destOrd="0" presId="urn:microsoft.com/office/officeart/2018/5/layout/IconCircleLabelList"/>
    <dgm:cxn modelId="{88BF638C-C6EF-430D-A5FA-0262A7C2D78F}" type="presParOf" srcId="{9C813587-3BA4-4962-BD43-1737D54B296C}" destId="{E08E101B-BCC4-40DE-87AA-1E57EE9AA94D}" srcOrd="7" destOrd="0" presId="urn:microsoft.com/office/officeart/2018/5/layout/IconCircleLabelList"/>
    <dgm:cxn modelId="{BD0CEFA7-50F0-4386-9C9C-AD6DF7E19A9D}" type="presParOf" srcId="{9C813587-3BA4-4962-BD43-1737D54B296C}" destId="{F9C2AC72-4537-4BEE-A317-067F2B6DA34B}" srcOrd="8" destOrd="0" presId="urn:microsoft.com/office/officeart/2018/5/layout/IconCircleLabelList"/>
    <dgm:cxn modelId="{8F6016E2-C64C-434C-8692-450A1BBAA226}" type="presParOf" srcId="{F9C2AC72-4537-4BEE-A317-067F2B6DA34B}" destId="{23B585B2-A2CA-4917-8F14-D1BAC8A653BB}" srcOrd="0" destOrd="0" presId="urn:microsoft.com/office/officeart/2018/5/layout/IconCircleLabelList"/>
    <dgm:cxn modelId="{935FF237-8DF2-40C5-9B8B-94DF95A471A2}" type="presParOf" srcId="{F9C2AC72-4537-4BEE-A317-067F2B6DA34B}" destId="{57E5A0A0-D2C6-4067-BCC7-024154832E04}" srcOrd="1" destOrd="0" presId="urn:microsoft.com/office/officeart/2018/5/layout/IconCircleLabelList"/>
    <dgm:cxn modelId="{2BEA1EFD-27A6-4BE5-B926-072C9DEEDE8D}" type="presParOf" srcId="{F9C2AC72-4537-4BEE-A317-067F2B6DA34B}" destId="{6A245C4B-17C0-462A-89E5-2C5E9192FD98}" srcOrd="2" destOrd="0" presId="urn:microsoft.com/office/officeart/2018/5/layout/IconCircleLabelList"/>
    <dgm:cxn modelId="{3827AEAA-6D71-4D0B-A269-F4D572DCCBBB}" type="presParOf" srcId="{F9C2AC72-4537-4BEE-A317-067F2B6DA34B}" destId="{A26A42F8-3875-45C6-B025-89C04C1C4D87}" srcOrd="3" destOrd="0" presId="urn:microsoft.com/office/officeart/2018/5/layout/IconCircleLabelList"/>
    <dgm:cxn modelId="{23A1AABA-3998-4764-B84D-F008A4DBB477}" type="presParOf" srcId="{9C813587-3BA4-4962-BD43-1737D54B296C}" destId="{17080D94-36E1-4BFF-B9A5-1EDEDD4A6B50}" srcOrd="9" destOrd="0" presId="urn:microsoft.com/office/officeart/2018/5/layout/IconCircleLabelList"/>
    <dgm:cxn modelId="{1A83A1C0-DBFD-4605-80BF-0BADF6FB5588}" type="presParOf" srcId="{9C813587-3BA4-4962-BD43-1737D54B296C}" destId="{7AB628F8-961E-4808-9DA1-126E7D8C0A43}" srcOrd="10" destOrd="0" presId="urn:microsoft.com/office/officeart/2018/5/layout/IconCircleLabelList"/>
    <dgm:cxn modelId="{784FE18F-A36D-4BD5-A652-3F2204A7111E}" type="presParOf" srcId="{7AB628F8-961E-4808-9DA1-126E7D8C0A43}" destId="{A2D70C99-018A-4C80-940A-D0C413EC6C39}" srcOrd="0" destOrd="0" presId="urn:microsoft.com/office/officeart/2018/5/layout/IconCircleLabelList"/>
    <dgm:cxn modelId="{66A9FE09-F785-4F32-823E-DCEE626F25C5}" type="presParOf" srcId="{7AB628F8-961E-4808-9DA1-126E7D8C0A43}" destId="{24767A63-BF0A-4AD3-B94D-A82E0ACB892A}" srcOrd="1" destOrd="0" presId="urn:microsoft.com/office/officeart/2018/5/layout/IconCircleLabelList"/>
    <dgm:cxn modelId="{EF037899-D14A-4432-AA79-2744CFF1D3A3}" type="presParOf" srcId="{7AB628F8-961E-4808-9DA1-126E7D8C0A43}" destId="{7AEF2434-CACD-45E9-A03C-E64AB397E8DC}" srcOrd="2" destOrd="0" presId="urn:microsoft.com/office/officeart/2018/5/layout/IconCircleLabelList"/>
    <dgm:cxn modelId="{41A271C0-ABEE-4B93-95C2-9F1117D47A9D}" type="presParOf" srcId="{7AB628F8-961E-4808-9DA1-126E7D8C0A43}" destId="{46D5365D-8A9E-44E4-BAC7-A33594466026}" srcOrd="3" destOrd="0" presId="urn:microsoft.com/office/officeart/2018/5/layout/IconCircleLabel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B31BD56-6706-4902-9F82-5986887CF7F0}" type="doc">
      <dgm:prSet loTypeId="urn:microsoft.com/office/officeart/2005/8/layout/vList2" loCatId="list" qsTypeId="urn:microsoft.com/office/officeart/2005/8/quickstyle/simple4" qsCatId="simple" csTypeId="urn:microsoft.com/office/officeart/2005/8/colors/colorful2" csCatId="colorful"/>
      <dgm:spPr/>
      <dgm:t>
        <a:bodyPr/>
        <a:lstStyle/>
        <a:p>
          <a:endParaRPr lang="en-US"/>
        </a:p>
      </dgm:t>
    </dgm:pt>
    <dgm:pt modelId="{E5F0040A-AC41-4147-963A-47761734BA14}">
      <dgm:prSet/>
      <dgm:spPr/>
      <dgm:t>
        <a:bodyPr/>
        <a:lstStyle/>
        <a:p>
          <a:r>
            <a:rPr lang="en-US"/>
            <a:t>Congress Should Amend the Act to Specify Factors or Issue Reimbursement Rates That Will Control Costs</a:t>
          </a:r>
        </a:p>
      </dgm:t>
    </dgm:pt>
    <dgm:pt modelId="{77A8B7C0-DBC0-4628-8395-810BB739DA1E}" type="parTrans" cxnId="{766E569F-0913-40AD-821B-F54B66FD747C}">
      <dgm:prSet/>
      <dgm:spPr/>
      <dgm:t>
        <a:bodyPr/>
        <a:lstStyle/>
        <a:p>
          <a:endParaRPr lang="en-US"/>
        </a:p>
      </dgm:t>
    </dgm:pt>
    <dgm:pt modelId="{181E683C-4C1A-4671-945D-19C88EAAB9D0}" type="sibTrans" cxnId="{766E569F-0913-40AD-821B-F54B66FD747C}">
      <dgm:prSet/>
      <dgm:spPr/>
      <dgm:t>
        <a:bodyPr/>
        <a:lstStyle/>
        <a:p>
          <a:endParaRPr lang="en-US"/>
        </a:p>
      </dgm:t>
    </dgm:pt>
    <dgm:pt modelId="{2675FD91-3811-471A-948B-2640BE6DDA2B}">
      <dgm:prSet/>
      <dgm:spPr/>
      <dgm:t>
        <a:bodyPr/>
        <a:lstStyle/>
        <a:p>
          <a:r>
            <a:rPr lang="en-US"/>
            <a:t>Alternatively, Congress Could Prohibit Surprise Bills by Requiring All Hospital Providers Be in Network</a:t>
          </a:r>
        </a:p>
      </dgm:t>
    </dgm:pt>
    <dgm:pt modelId="{417004CA-F98C-46F7-84C1-F4AB8A722784}" type="parTrans" cxnId="{076D6A06-2E35-4E48-8CE1-BB49DC4BCB2E}">
      <dgm:prSet/>
      <dgm:spPr/>
      <dgm:t>
        <a:bodyPr/>
        <a:lstStyle/>
        <a:p>
          <a:endParaRPr lang="en-US"/>
        </a:p>
      </dgm:t>
    </dgm:pt>
    <dgm:pt modelId="{4F1A1714-409A-410A-B91F-8837079612A4}" type="sibTrans" cxnId="{076D6A06-2E35-4E48-8CE1-BB49DC4BCB2E}">
      <dgm:prSet/>
      <dgm:spPr/>
      <dgm:t>
        <a:bodyPr/>
        <a:lstStyle/>
        <a:p>
          <a:endParaRPr lang="en-US"/>
        </a:p>
      </dgm:t>
    </dgm:pt>
    <dgm:pt modelId="{42686FBB-FAA3-484A-B5BF-7FA1B991EC0C}">
      <dgm:prSet/>
      <dgm:spPr/>
      <dgm:t>
        <a:bodyPr/>
        <a:lstStyle/>
        <a:p>
          <a:r>
            <a:rPr lang="en-US"/>
            <a:t>Congress Must Amend the NSA to Provide for Judicial Enforcement of IDR Awards</a:t>
          </a:r>
        </a:p>
      </dgm:t>
    </dgm:pt>
    <dgm:pt modelId="{E1CF41BF-900F-44AB-8B9D-F1DF269751A5}" type="parTrans" cxnId="{66CA07A8-EE59-45AD-9C69-8491C3590655}">
      <dgm:prSet/>
      <dgm:spPr/>
      <dgm:t>
        <a:bodyPr/>
        <a:lstStyle/>
        <a:p>
          <a:endParaRPr lang="en-US"/>
        </a:p>
      </dgm:t>
    </dgm:pt>
    <dgm:pt modelId="{762B7A9E-7031-416E-8FD5-558AACA5363F}" type="sibTrans" cxnId="{66CA07A8-EE59-45AD-9C69-8491C3590655}">
      <dgm:prSet/>
      <dgm:spPr/>
      <dgm:t>
        <a:bodyPr/>
        <a:lstStyle/>
        <a:p>
          <a:endParaRPr lang="en-US"/>
        </a:p>
      </dgm:t>
    </dgm:pt>
    <dgm:pt modelId="{D47DD172-D182-40D0-85B3-F95A15568D57}" type="pres">
      <dgm:prSet presAssocID="{5B31BD56-6706-4902-9F82-5986887CF7F0}" presName="linear" presStyleCnt="0">
        <dgm:presLayoutVars>
          <dgm:animLvl val="lvl"/>
          <dgm:resizeHandles val="exact"/>
        </dgm:presLayoutVars>
      </dgm:prSet>
      <dgm:spPr/>
    </dgm:pt>
    <dgm:pt modelId="{23BF7AE0-F17D-4924-B50C-432FEA2A3719}" type="pres">
      <dgm:prSet presAssocID="{E5F0040A-AC41-4147-963A-47761734BA14}" presName="parentText" presStyleLbl="node1" presStyleIdx="0" presStyleCnt="3">
        <dgm:presLayoutVars>
          <dgm:chMax val="0"/>
          <dgm:bulletEnabled val="1"/>
        </dgm:presLayoutVars>
      </dgm:prSet>
      <dgm:spPr/>
    </dgm:pt>
    <dgm:pt modelId="{55115648-B5BE-438C-B5B2-3CAFB70D5A33}" type="pres">
      <dgm:prSet presAssocID="{181E683C-4C1A-4671-945D-19C88EAAB9D0}" presName="spacer" presStyleCnt="0"/>
      <dgm:spPr/>
    </dgm:pt>
    <dgm:pt modelId="{AAC13453-D42A-4E05-B754-F85E0BC29C15}" type="pres">
      <dgm:prSet presAssocID="{2675FD91-3811-471A-948B-2640BE6DDA2B}" presName="parentText" presStyleLbl="node1" presStyleIdx="1" presStyleCnt="3">
        <dgm:presLayoutVars>
          <dgm:chMax val="0"/>
          <dgm:bulletEnabled val="1"/>
        </dgm:presLayoutVars>
      </dgm:prSet>
      <dgm:spPr/>
    </dgm:pt>
    <dgm:pt modelId="{18327DB6-F2DC-479B-8700-FD9EAB966CDB}" type="pres">
      <dgm:prSet presAssocID="{4F1A1714-409A-410A-B91F-8837079612A4}" presName="spacer" presStyleCnt="0"/>
      <dgm:spPr/>
    </dgm:pt>
    <dgm:pt modelId="{0C476908-1E5F-4102-98A4-7ADBA127D22A}" type="pres">
      <dgm:prSet presAssocID="{42686FBB-FAA3-484A-B5BF-7FA1B991EC0C}" presName="parentText" presStyleLbl="node1" presStyleIdx="2" presStyleCnt="3">
        <dgm:presLayoutVars>
          <dgm:chMax val="0"/>
          <dgm:bulletEnabled val="1"/>
        </dgm:presLayoutVars>
      </dgm:prSet>
      <dgm:spPr/>
    </dgm:pt>
  </dgm:ptLst>
  <dgm:cxnLst>
    <dgm:cxn modelId="{076D6A06-2E35-4E48-8CE1-BB49DC4BCB2E}" srcId="{5B31BD56-6706-4902-9F82-5986887CF7F0}" destId="{2675FD91-3811-471A-948B-2640BE6DDA2B}" srcOrd="1" destOrd="0" parTransId="{417004CA-F98C-46F7-84C1-F4AB8A722784}" sibTransId="{4F1A1714-409A-410A-B91F-8837079612A4}"/>
    <dgm:cxn modelId="{3D480E54-7843-4B25-A763-0720E168C995}" type="presOf" srcId="{42686FBB-FAA3-484A-B5BF-7FA1B991EC0C}" destId="{0C476908-1E5F-4102-98A4-7ADBA127D22A}" srcOrd="0" destOrd="0" presId="urn:microsoft.com/office/officeart/2005/8/layout/vList2"/>
    <dgm:cxn modelId="{9799F387-E778-47C2-B7A6-9A63F0CAC895}" type="presOf" srcId="{E5F0040A-AC41-4147-963A-47761734BA14}" destId="{23BF7AE0-F17D-4924-B50C-432FEA2A3719}" srcOrd="0" destOrd="0" presId="urn:microsoft.com/office/officeart/2005/8/layout/vList2"/>
    <dgm:cxn modelId="{766E569F-0913-40AD-821B-F54B66FD747C}" srcId="{5B31BD56-6706-4902-9F82-5986887CF7F0}" destId="{E5F0040A-AC41-4147-963A-47761734BA14}" srcOrd="0" destOrd="0" parTransId="{77A8B7C0-DBC0-4628-8395-810BB739DA1E}" sibTransId="{181E683C-4C1A-4671-945D-19C88EAAB9D0}"/>
    <dgm:cxn modelId="{7A76F79F-65C6-467E-AD3A-EFE91BBA0FE4}" type="presOf" srcId="{5B31BD56-6706-4902-9F82-5986887CF7F0}" destId="{D47DD172-D182-40D0-85B3-F95A15568D57}" srcOrd="0" destOrd="0" presId="urn:microsoft.com/office/officeart/2005/8/layout/vList2"/>
    <dgm:cxn modelId="{66CA07A8-EE59-45AD-9C69-8491C3590655}" srcId="{5B31BD56-6706-4902-9F82-5986887CF7F0}" destId="{42686FBB-FAA3-484A-B5BF-7FA1B991EC0C}" srcOrd="2" destOrd="0" parTransId="{E1CF41BF-900F-44AB-8B9D-F1DF269751A5}" sibTransId="{762B7A9E-7031-416E-8FD5-558AACA5363F}"/>
    <dgm:cxn modelId="{FC090FFE-2E5D-4EC7-A2A7-0A0F3B70C07B}" type="presOf" srcId="{2675FD91-3811-471A-948B-2640BE6DDA2B}" destId="{AAC13453-D42A-4E05-B754-F85E0BC29C15}" srcOrd="0" destOrd="0" presId="urn:microsoft.com/office/officeart/2005/8/layout/vList2"/>
    <dgm:cxn modelId="{3C00CACD-599B-48CB-AD83-F3FE9CE8878C}" type="presParOf" srcId="{D47DD172-D182-40D0-85B3-F95A15568D57}" destId="{23BF7AE0-F17D-4924-B50C-432FEA2A3719}" srcOrd="0" destOrd="0" presId="urn:microsoft.com/office/officeart/2005/8/layout/vList2"/>
    <dgm:cxn modelId="{93066D2D-01C3-47B0-90F5-C24609129BB8}" type="presParOf" srcId="{D47DD172-D182-40D0-85B3-F95A15568D57}" destId="{55115648-B5BE-438C-B5B2-3CAFB70D5A33}" srcOrd="1" destOrd="0" presId="urn:microsoft.com/office/officeart/2005/8/layout/vList2"/>
    <dgm:cxn modelId="{7556F647-04AF-4209-BBC7-CF8E84BA6BD5}" type="presParOf" srcId="{D47DD172-D182-40D0-85B3-F95A15568D57}" destId="{AAC13453-D42A-4E05-B754-F85E0BC29C15}" srcOrd="2" destOrd="0" presId="urn:microsoft.com/office/officeart/2005/8/layout/vList2"/>
    <dgm:cxn modelId="{226BBD09-D94D-459E-A907-97CC8EACE523}" type="presParOf" srcId="{D47DD172-D182-40D0-85B3-F95A15568D57}" destId="{18327DB6-F2DC-479B-8700-FD9EAB966CDB}" srcOrd="3" destOrd="0" presId="urn:microsoft.com/office/officeart/2005/8/layout/vList2"/>
    <dgm:cxn modelId="{2C2AAD10-38E2-4EBD-AC6E-AE0904EEF7DE}" type="presParOf" srcId="{D47DD172-D182-40D0-85B3-F95A15568D57}" destId="{0C476908-1E5F-4102-98A4-7ADBA127D22A}"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C6278B5-9987-4678-A71D-9CDA7ED04183}">
      <dsp:nvSpPr>
        <dsp:cNvPr id="0" name=""/>
        <dsp:cNvSpPr/>
      </dsp:nvSpPr>
      <dsp:spPr>
        <a:xfrm>
          <a:off x="898829" y="288"/>
          <a:ext cx="1001496" cy="1001496"/>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3D2E04B-E4D4-4FC7-81CD-CE0BBC396EBA}">
      <dsp:nvSpPr>
        <dsp:cNvPr id="0" name=""/>
        <dsp:cNvSpPr/>
      </dsp:nvSpPr>
      <dsp:spPr>
        <a:xfrm>
          <a:off x="1112262" y="213721"/>
          <a:ext cx="574628" cy="574628"/>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asvg="http://schemas.microsoft.com/office/drawing/2016/SVG/main" r:embed="rId2"/>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8855BCF2-EBCD-4069-AE2B-4D5994B63135}">
      <dsp:nvSpPr>
        <dsp:cNvPr id="0" name=""/>
        <dsp:cNvSpPr/>
      </dsp:nvSpPr>
      <dsp:spPr>
        <a:xfrm>
          <a:off x="578678" y="1313725"/>
          <a:ext cx="1641796" cy="656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en-US" sz="1100" kern="1200"/>
            <a:t>NSA Prevented 10 million surprise medical bills in first nine months of 2023</a:t>
          </a:r>
        </a:p>
      </dsp:txBody>
      <dsp:txXfrm>
        <a:off x="578678" y="1313725"/>
        <a:ext cx="1641796" cy="656718"/>
      </dsp:txXfrm>
    </dsp:sp>
    <dsp:sp modelId="{D6C80C24-7FA7-4EC3-A48C-9B4F0F98076E}">
      <dsp:nvSpPr>
        <dsp:cNvPr id="0" name=""/>
        <dsp:cNvSpPr/>
      </dsp:nvSpPr>
      <dsp:spPr>
        <a:xfrm>
          <a:off x="2827940" y="288"/>
          <a:ext cx="1001496" cy="1001496"/>
        </a:xfrm>
        <a:prstGeom prst="ellipse">
          <a:avLst/>
        </a:prstGeom>
        <a:solidFill>
          <a:schemeClr val="accent3">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3D2F5A9-BBEA-46B9-9E2E-9AF9D087D5F9}">
      <dsp:nvSpPr>
        <dsp:cNvPr id="0" name=""/>
        <dsp:cNvSpPr/>
      </dsp:nvSpPr>
      <dsp:spPr>
        <a:xfrm>
          <a:off x="3041374" y="213721"/>
          <a:ext cx="574628" cy="574628"/>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94485221-8A2F-4861-8478-D474B48BDDB9}">
      <dsp:nvSpPr>
        <dsp:cNvPr id="0" name=""/>
        <dsp:cNvSpPr/>
      </dsp:nvSpPr>
      <dsp:spPr>
        <a:xfrm>
          <a:off x="2507790" y="1313725"/>
          <a:ext cx="1641796" cy="656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en-US" sz="1100" kern="1200"/>
            <a:t>Providers appear to be winning nearly 80% of the time</a:t>
          </a:r>
        </a:p>
      </dsp:txBody>
      <dsp:txXfrm>
        <a:off x="2507790" y="1313725"/>
        <a:ext cx="1641796" cy="656718"/>
      </dsp:txXfrm>
    </dsp:sp>
    <dsp:sp modelId="{E6A5DC34-42B0-414C-911F-395ACACF8DF7}">
      <dsp:nvSpPr>
        <dsp:cNvPr id="0" name=""/>
        <dsp:cNvSpPr/>
      </dsp:nvSpPr>
      <dsp:spPr>
        <a:xfrm>
          <a:off x="4757051" y="288"/>
          <a:ext cx="1001496" cy="1001496"/>
        </a:xfrm>
        <a:prstGeom prst="ellipse">
          <a:avLst/>
        </a:prstGeom>
        <a:solidFill>
          <a:schemeClr val="accent4">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97B54A2E-1731-4C03-B345-453FB7715255}">
      <dsp:nvSpPr>
        <dsp:cNvPr id="0" name=""/>
        <dsp:cNvSpPr/>
      </dsp:nvSpPr>
      <dsp:spPr>
        <a:xfrm>
          <a:off x="4970485" y="213721"/>
          <a:ext cx="574628" cy="574628"/>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85EAC7F-0862-4316-AD18-7208975069EB}">
      <dsp:nvSpPr>
        <dsp:cNvPr id="0" name=""/>
        <dsp:cNvSpPr/>
      </dsp:nvSpPr>
      <dsp:spPr>
        <a:xfrm>
          <a:off x="4436901" y="1313725"/>
          <a:ext cx="1641796" cy="656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en-US" sz="1100" kern="1200"/>
            <a:t>More than one-fifth of insurers failed to pay No Surprises awards last year</a:t>
          </a:r>
        </a:p>
      </dsp:txBody>
      <dsp:txXfrm>
        <a:off x="4436901" y="1313725"/>
        <a:ext cx="1641796" cy="656718"/>
      </dsp:txXfrm>
    </dsp:sp>
    <dsp:sp modelId="{BA9B4DAC-3E0A-4A5B-8D5A-E89FE7E8FD1D}">
      <dsp:nvSpPr>
        <dsp:cNvPr id="0" name=""/>
        <dsp:cNvSpPr/>
      </dsp:nvSpPr>
      <dsp:spPr>
        <a:xfrm>
          <a:off x="6686163" y="288"/>
          <a:ext cx="1001496" cy="1001496"/>
        </a:xfrm>
        <a:prstGeom prst="ellipse">
          <a:avLst/>
        </a:prstGeom>
        <a:solidFill>
          <a:schemeClr val="accent5">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F05AF410-2542-48B6-95EB-5A7F50D505A2}">
      <dsp:nvSpPr>
        <dsp:cNvPr id="0" name=""/>
        <dsp:cNvSpPr/>
      </dsp:nvSpPr>
      <dsp:spPr>
        <a:xfrm>
          <a:off x="6899596" y="213721"/>
          <a:ext cx="574628" cy="574628"/>
        </a:xfrm>
        <a:prstGeom prst="rect">
          <a:avLst/>
        </a:prstGeom>
        <a:blipFill>
          <a:blip xmlns:r="http://schemas.openxmlformats.org/officeDocument/2006/relationships" r:embed="rId7">
            <a:extLst>
              <a:ext uri="{28A0092B-C50C-407E-A947-70E740481C1C}">
                <a14:useLocalDpi xmlns:a14="http://schemas.microsoft.com/office/drawing/2010/main" val="0"/>
              </a:ext>
              <a:ext uri="{96DAC541-7B7A-43D3-8B79-37D633B846F1}">
                <asvg:svgBlip xmlns:asvg="http://schemas.microsoft.com/office/drawing/2016/SVG/main" r:embed="rId8"/>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C3569821-1DA4-4416-B7EF-EC89E2E18903}">
      <dsp:nvSpPr>
        <dsp:cNvPr id="0" name=""/>
        <dsp:cNvSpPr/>
      </dsp:nvSpPr>
      <dsp:spPr>
        <a:xfrm>
          <a:off x="6366012" y="1313725"/>
          <a:ext cx="1641796" cy="656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en-US" sz="1100" kern="1200"/>
            <a:t>CMS has received 12,000 complaints of non-compliance</a:t>
          </a:r>
        </a:p>
      </dsp:txBody>
      <dsp:txXfrm>
        <a:off x="6366012" y="1313725"/>
        <a:ext cx="1641796" cy="656718"/>
      </dsp:txXfrm>
    </dsp:sp>
    <dsp:sp modelId="{23B585B2-A2CA-4917-8F14-D1BAC8A653BB}">
      <dsp:nvSpPr>
        <dsp:cNvPr id="0" name=""/>
        <dsp:cNvSpPr/>
      </dsp:nvSpPr>
      <dsp:spPr>
        <a:xfrm>
          <a:off x="8615274" y="288"/>
          <a:ext cx="1001496" cy="1001496"/>
        </a:xfrm>
        <a:prstGeom prst="ellipse">
          <a:avLst/>
        </a:prstGeom>
        <a:solidFill>
          <a:schemeClr val="accent6">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57E5A0A0-D2C6-4067-BCC7-024154832E04}">
      <dsp:nvSpPr>
        <dsp:cNvPr id="0" name=""/>
        <dsp:cNvSpPr/>
      </dsp:nvSpPr>
      <dsp:spPr>
        <a:xfrm>
          <a:off x="8828708" y="213721"/>
          <a:ext cx="574628" cy="574628"/>
        </a:xfrm>
        <a:prstGeom prst="rect">
          <a:avLst/>
        </a:prstGeom>
        <a:blipFill>
          <a:blip xmlns:r="http://schemas.openxmlformats.org/officeDocument/2006/relationships" r:embed="rId9">
            <a:extLst>
              <a:ext uri="{28A0092B-C50C-407E-A947-70E740481C1C}">
                <a14:useLocalDpi xmlns:a14="http://schemas.microsoft.com/office/drawing/2010/main" val="0"/>
              </a:ext>
              <a:ext uri="{96DAC541-7B7A-43D3-8B79-37D633B846F1}">
                <asvg:svgBlip xmlns:asvg="http://schemas.microsoft.com/office/drawing/2016/SVG/main" r:embed="rId10"/>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A26A42F8-3875-45C6-B025-89C04C1C4D87}">
      <dsp:nvSpPr>
        <dsp:cNvPr id="0" name=""/>
        <dsp:cNvSpPr/>
      </dsp:nvSpPr>
      <dsp:spPr>
        <a:xfrm>
          <a:off x="8295124" y="1313725"/>
          <a:ext cx="1641796" cy="656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en-US" sz="1100" kern="1200"/>
            <a:t>In-network care increased 2.3%</a:t>
          </a:r>
        </a:p>
      </dsp:txBody>
      <dsp:txXfrm>
        <a:off x="8295124" y="1313725"/>
        <a:ext cx="1641796" cy="656718"/>
      </dsp:txXfrm>
    </dsp:sp>
    <dsp:sp modelId="{A2D70C99-018A-4C80-940A-D0C413EC6C39}">
      <dsp:nvSpPr>
        <dsp:cNvPr id="0" name=""/>
        <dsp:cNvSpPr/>
      </dsp:nvSpPr>
      <dsp:spPr>
        <a:xfrm>
          <a:off x="4757051" y="2380893"/>
          <a:ext cx="1001496" cy="1001496"/>
        </a:xfrm>
        <a:prstGeom prst="ellipse">
          <a:avLst/>
        </a:prstGeom>
        <a:solidFill>
          <a:schemeClr val="accent2">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24767A63-BF0A-4AD3-B94D-A82E0ACB892A}">
      <dsp:nvSpPr>
        <dsp:cNvPr id="0" name=""/>
        <dsp:cNvSpPr/>
      </dsp:nvSpPr>
      <dsp:spPr>
        <a:xfrm>
          <a:off x="4970485" y="2594327"/>
          <a:ext cx="574628" cy="574628"/>
        </a:xfrm>
        <a:prstGeom prst="rect">
          <a:avLst/>
        </a:prstGeom>
        <a:blipFill>
          <a:blip xmlns:r="http://schemas.openxmlformats.org/officeDocument/2006/relationships" r:embed="rId11">
            <a:extLst>
              <a:ext uri="{28A0092B-C50C-407E-A947-70E740481C1C}">
                <a14:useLocalDpi xmlns:a14="http://schemas.microsoft.com/office/drawing/2010/main" val="0"/>
              </a:ext>
              <a:ext uri="{96DAC541-7B7A-43D3-8B79-37D633B846F1}">
                <asvg:svgBlip xmlns:asvg="http://schemas.microsoft.com/office/drawing/2016/SVG/main" r:embed="rId12"/>
              </a:ext>
            </a:extLst>
          </a:blip>
          <a:stretch>
            <a:fillRect/>
          </a:stretch>
        </a:blipFill>
        <a:ln w="1905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46D5365D-8A9E-44E4-BAC7-A33594466026}">
      <dsp:nvSpPr>
        <dsp:cNvPr id="0" name=""/>
        <dsp:cNvSpPr/>
      </dsp:nvSpPr>
      <dsp:spPr>
        <a:xfrm>
          <a:off x="4436901" y="3694331"/>
          <a:ext cx="1641796" cy="656718"/>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marL="0" lvl="0" indent="0" algn="ctr" defTabSz="488950">
            <a:lnSpc>
              <a:spcPct val="90000"/>
            </a:lnSpc>
            <a:spcBef>
              <a:spcPct val="0"/>
            </a:spcBef>
            <a:spcAft>
              <a:spcPct val="35000"/>
            </a:spcAft>
            <a:buNone/>
            <a:defRPr cap="all"/>
          </a:pPr>
          <a:r>
            <a:rPr lang="en-US" sz="1100" kern="1200"/>
            <a:t>Increase in insurance premiums???</a:t>
          </a:r>
        </a:p>
      </dsp:txBody>
      <dsp:txXfrm>
        <a:off x="4436901" y="3694331"/>
        <a:ext cx="1641796" cy="656718"/>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3BF7AE0-F17D-4924-B50C-432FEA2A3719}">
      <dsp:nvSpPr>
        <dsp:cNvPr id="0" name=""/>
        <dsp:cNvSpPr/>
      </dsp:nvSpPr>
      <dsp:spPr>
        <a:xfrm>
          <a:off x="0" y="336740"/>
          <a:ext cx="6666833" cy="1539719"/>
        </a:xfrm>
        <a:prstGeom prst="roundRect">
          <a:avLst/>
        </a:prstGeom>
        <a:gradFill rotWithShape="0">
          <a:gsLst>
            <a:gs pos="0">
              <a:schemeClr val="accent2">
                <a:hueOff val="0"/>
                <a:satOff val="0"/>
                <a:lumOff val="0"/>
                <a:alphaOff val="0"/>
                <a:satMod val="103000"/>
                <a:lumMod val="102000"/>
                <a:tint val="94000"/>
              </a:schemeClr>
            </a:gs>
            <a:gs pos="50000">
              <a:schemeClr val="accent2">
                <a:hueOff val="0"/>
                <a:satOff val="0"/>
                <a:lumOff val="0"/>
                <a:alphaOff val="0"/>
                <a:satMod val="110000"/>
                <a:lumMod val="100000"/>
                <a:shade val="100000"/>
              </a:schemeClr>
            </a:gs>
            <a:gs pos="100000">
              <a:schemeClr val="accent2">
                <a:hueOff val="0"/>
                <a:satOff val="0"/>
                <a:lumOff val="0"/>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a:t>Congress Should Amend the Act to Specify Factors or Issue Reimbursement Rates That Will Control Costs</a:t>
          </a:r>
        </a:p>
      </dsp:txBody>
      <dsp:txXfrm>
        <a:off x="75163" y="411903"/>
        <a:ext cx="6516507" cy="1389393"/>
      </dsp:txXfrm>
    </dsp:sp>
    <dsp:sp modelId="{AAC13453-D42A-4E05-B754-F85E0BC29C15}">
      <dsp:nvSpPr>
        <dsp:cNvPr id="0" name=""/>
        <dsp:cNvSpPr/>
      </dsp:nvSpPr>
      <dsp:spPr>
        <a:xfrm>
          <a:off x="0" y="1957100"/>
          <a:ext cx="6666833" cy="1539719"/>
        </a:xfrm>
        <a:prstGeom prst="roundRect">
          <a:avLst/>
        </a:prstGeom>
        <a:gradFill rotWithShape="0">
          <a:gsLst>
            <a:gs pos="0">
              <a:schemeClr val="accent2">
                <a:hueOff val="3221807"/>
                <a:satOff val="-9246"/>
                <a:lumOff val="-14805"/>
                <a:alphaOff val="0"/>
                <a:satMod val="103000"/>
                <a:lumMod val="102000"/>
                <a:tint val="94000"/>
              </a:schemeClr>
            </a:gs>
            <a:gs pos="50000">
              <a:schemeClr val="accent2">
                <a:hueOff val="3221807"/>
                <a:satOff val="-9246"/>
                <a:lumOff val="-14805"/>
                <a:alphaOff val="0"/>
                <a:satMod val="110000"/>
                <a:lumMod val="100000"/>
                <a:shade val="100000"/>
              </a:schemeClr>
            </a:gs>
            <a:gs pos="100000">
              <a:schemeClr val="accent2">
                <a:hueOff val="3221807"/>
                <a:satOff val="-9246"/>
                <a:lumOff val="-14805"/>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a:t>Alternatively, Congress Could Prohibit Surprise Bills by Requiring All Hospital Providers Be in Network</a:t>
          </a:r>
        </a:p>
      </dsp:txBody>
      <dsp:txXfrm>
        <a:off x="75163" y="2032263"/>
        <a:ext cx="6516507" cy="1389393"/>
      </dsp:txXfrm>
    </dsp:sp>
    <dsp:sp modelId="{0C476908-1E5F-4102-98A4-7ADBA127D22A}">
      <dsp:nvSpPr>
        <dsp:cNvPr id="0" name=""/>
        <dsp:cNvSpPr/>
      </dsp:nvSpPr>
      <dsp:spPr>
        <a:xfrm>
          <a:off x="0" y="3577460"/>
          <a:ext cx="6666833" cy="1539719"/>
        </a:xfrm>
        <a:prstGeom prst="roundRect">
          <a:avLst/>
        </a:prstGeom>
        <a:gradFill rotWithShape="0">
          <a:gsLst>
            <a:gs pos="0">
              <a:schemeClr val="accent2">
                <a:hueOff val="6443614"/>
                <a:satOff val="-18493"/>
                <a:lumOff val="-29609"/>
                <a:alphaOff val="0"/>
                <a:satMod val="103000"/>
                <a:lumMod val="102000"/>
                <a:tint val="94000"/>
              </a:schemeClr>
            </a:gs>
            <a:gs pos="50000">
              <a:schemeClr val="accent2">
                <a:hueOff val="6443614"/>
                <a:satOff val="-18493"/>
                <a:lumOff val="-29609"/>
                <a:alphaOff val="0"/>
                <a:satMod val="110000"/>
                <a:lumMod val="100000"/>
                <a:shade val="100000"/>
              </a:schemeClr>
            </a:gs>
            <a:gs pos="100000">
              <a:schemeClr val="accent2">
                <a:hueOff val="6443614"/>
                <a:satOff val="-18493"/>
                <a:lumOff val="-29609"/>
                <a:alphaOff val="0"/>
                <a:lumMod val="99000"/>
                <a:satMod val="120000"/>
                <a:shade val="78000"/>
              </a:schemeClr>
            </a:gs>
          </a:gsLst>
          <a:lin ang="5400000" scaled="0"/>
        </a:gra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l" defTabSz="1244600">
            <a:lnSpc>
              <a:spcPct val="90000"/>
            </a:lnSpc>
            <a:spcBef>
              <a:spcPct val="0"/>
            </a:spcBef>
            <a:spcAft>
              <a:spcPct val="35000"/>
            </a:spcAft>
            <a:buNone/>
          </a:pPr>
          <a:r>
            <a:rPr lang="en-US" sz="2800" kern="1200"/>
            <a:t>Congress Must Amend the NSA to Provide for Judicial Enforcement of IDR Awards</a:t>
          </a:r>
        </a:p>
      </dsp:txBody>
      <dsp:txXfrm>
        <a:off x="75163" y="3652623"/>
        <a:ext cx="6516507" cy="1389393"/>
      </dsp:txXfrm>
    </dsp:sp>
  </dsp:spTree>
</dsp:drawing>
</file>

<file path=ppt/diagrams/layout1.xml><?xml version="1.0" encoding="utf-8"?>
<dgm:layoutDef xmlns:dgm="http://schemas.openxmlformats.org/drawingml/2006/diagram" xmlns:a="http://schemas.openxmlformats.org/drawingml/2006/main" uniqueId="urn:microsoft.com/office/officeart/2018/5/layout/IconCircleLabelList">
  <dgm:title val="Icon Circle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4"/>
          <dgm:constr type="h" for="des" forName="compNode" op="equ"/>
          <dgm:constr type="h" for="des" forName="textRect" op="equ"/>
        </dgm:constrLst>
      </dgm:if>
      <dgm:if name="Name5" axis="ch" ptType="node" func="cnt" op="lte" val="3">
        <dgm:constrLst>
          <dgm:constr type="h" for="ch" forName="compNode" refType="h" fact="0.4"/>
          <dgm:constr type="w" for="ch" forName="compNode" val="100"/>
          <dgm:constr type="w" for="ch" forName="sibTrans" refType="w" refFor="ch" refForName="compNode" fact="0.175"/>
          <dgm:constr type="sp" refType="w" refFor="ch" refForName="compNode" op="equ" fact="0.25"/>
          <dgm:constr type="primFontSz" for="des" ptType="node" op="equ" val="40"/>
          <dgm:constr type="h" for="des" forName="compNode" op="equ"/>
          <dgm:constr type="h" for="des" forName="textRect" op="equ"/>
        </dgm:constrLst>
      </dgm:if>
      <dgm:if name="Name6"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2"/>
          <dgm:constr type="h" for="des" forName="compNode" op="equ"/>
          <dgm:constr type="h" for="des" forName="textRect" op="equ"/>
        </dgm:constrLst>
      </dgm:if>
      <dgm:else name="Name7">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8" axis="ch" ptType="node">
      <dgm:layoutNode name="compNode">
        <dgm:alg type="composite"/>
        <dgm:shape xmlns:r="http://schemas.openxmlformats.org/officeDocument/2006/relationships" r:blip="">
          <dgm:adjLst/>
        </dgm:shape>
        <dgm:presOf axis="self"/>
        <dgm:constrLst>
          <dgm:constr type="w" for="ch" forName="iconBgRect" refType="w" fact="0.61"/>
          <dgm:constr type="h" for="ch" forName="iconBgRect" refType="w" refFor="ch" refForName="iconBgRect"/>
          <dgm:constr type="t" for="ch" forName="iconBgRect"/>
          <dgm:constr type="ctrX" for="ch" forName="iconBgRect" refType="w" fact="0.5"/>
          <dgm:constr type="w" for="ch" forName="iconRect" refType="w" fact="0.35"/>
          <dgm:constr type="h" for="ch" forName="iconRect" refType="w" refFor="ch" refForName="iconRect"/>
          <dgm:constr type="ctrX" for="ch" forName="iconRect" refType="ctrX" refFor="ch" refForName="iconBgRect"/>
          <dgm:constr type="ctrY" for="ch" forName="iconRect" refType="ctrY" refFor="ch" refForName="iconBgRect"/>
          <dgm:constr type="h" for="ch" forName="spaceRect" refType="w" fact="0.19"/>
          <dgm:constr type="w" for="ch" forName="spaceRect" refType="w"/>
          <dgm:constr type="l" for="ch" forName="spaceRect"/>
          <dgm:constr type="t" for="ch" forName="spaceRect" refType="b" refFor="ch" refForName="iconBg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BgRect" styleLbl="bgShp">
          <dgm:alg type="sp"/>
          <dgm:shape xmlns:r="http://schemas.openxmlformats.org/officeDocument/2006/relationships" type="ellipse" r:blip="">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9"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dgm1612="http://schemas.microsoft.com/office/drawing/2016/12/diagram">
        <a:lvl1pPr>
          <a:lnSpc>
            <a:spcPct val="100000"/>
          </a:lnSpc>
          <a:defRPr cap="all"/>
        </a:lvl1pPr>
      </dgm1612:lstStyle>
    </a:ext>
  </dgm:extLst>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B9625D4-A907-4907-8B6D-11B9D9310548}" type="datetimeFigureOut">
              <a:rPr lang="en-US" smtClean="0"/>
              <a:t>5/30/2025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C821B61-272C-462A-923D-82A66F73CC28}" type="slidenum">
              <a:rPr lang="en-US" smtClean="0"/>
              <a:t>‹#›</a:t>
            </a:fld>
            <a:endParaRPr lang="en-US"/>
          </a:p>
        </p:txBody>
      </p:sp>
    </p:spTree>
    <p:extLst>
      <p:ext uri="{BB962C8B-B14F-4D97-AF65-F5344CB8AC3E}">
        <p14:creationId xmlns:p14="http://schemas.microsoft.com/office/powerpoint/2010/main" val="41372545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44E489AD-AB76-B2AF-BC50-1FC25A327AFF}"/>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B14CEB8D-D1E7-AFCE-43D0-5C22DB0DA238}"/>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7172" name="Slide Number Placeholder 3">
            <a:extLst>
              <a:ext uri="{FF2B5EF4-FFF2-40B4-BE49-F238E27FC236}">
                <a16:creationId xmlns:a16="http://schemas.microsoft.com/office/drawing/2014/main" id="{1E5D007F-B356-B307-8925-57DB8F32E65F}"/>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DFD6835-AA08-45A7-923B-C238110907EE}"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308929356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071C9E6-1A07-92A4-8AD5-EFC3715DE789}"/>
            </a:ext>
          </a:extLst>
        </p:cNvPr>
        <p:cNvGrpSpPr/>
        <p:nvPr/>
      </p:nvGrpSpPr>
      <p:grpSpPr>
        <a:xfrm>
          <a:off x="0" y="0"/>
          <a:ext cx="0" cy="0"/>
          <a:chOff x="0" y="0"/>
          <a:chExt cx="0" cy="0"/>
        </a:xfrm>
      </p:grpSpPr>
      <p:sp>
        <p:nvSpPr>
          <p:cNvPr id="7170" name="Slide Image Placeholder 1">
            <a:extLst>
              <a:ext uri="{FF2B5EF4-FFF2-40B4-BE49-F238E27FC236}">
                <a16:creationId xmlns:a16="http://schemas.microsoft.com/office/drawing/2014/main" id="{CE1FF742-C1C2-AD34-7B79-F8BFD7ED9384}"/>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7171" name="Notes Placeholder 2">
            <a:extLst>
              <a:ext uri="{FF2B5EF4-FFF2-40B4-BE49-F238E27FC236}">
                <a16:creationId xmlns:a16="http://schemas.microsoft.com/office/drawing/2014/main" id="{F1C8ABF6-8993-1009-88BB-E744F3EB3E5C}"/>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p>
        </p:txBody>
      </p:sp>
      <p:sp>
        <p:nvSpPr>
          <p:cNvPr id="7172" name="Slide Number Placeholder 3">
            <a:extLst>
              <a:ext uri="{FF2B5EF4-FFF2-40B4-BE49-F238E27FC236}">
                <a16:creationId xmlns:a16="http://schemas.microsoft.com/office/drawing/2014/main" id="{2E28CF1A-9A2E-B7FC-9F70-3BBFE965F99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eaLnBrk="0" fontAlgn="base" hangingPunct="0">
              <a:spcBef>
                <a:spcPct val="0"/>
              </a:spcBef>
              <a:spcAft>
                <a:spcPct val="0"/>
              </a:spcAft>
              <a:defRPr>
                <a:solidFill>
                  <a:schemeClr val="tx1"/>
                </a:solidFill>
                <a:latin typeface="Calibri" panose="020F0502020204030204" pitchFamily="34" charset="0"/>
              </a:defRPr>
            </a:lvl6pPr>
            <a:lvl7pPr marL="2971800" indent="-228600" eaLnBrk="0" fontAlgn="base" hangingPunct="0">
              <a:spcBef>
                <a:spcPct val="0"/>
              </a:spcBef>
              <a:spcAft>
                <a:spcPct val="0"/>
              </a:spcAft>
              <a:defRPr>
                <a:solidFill>
                  <a:schemeClr val="tx1"/>
                </a:solidFill>
                <a:latin typeface="Calibri" panose="020F0502020204030204" pitchFamily="34" charset="0"/>
              </a:defRPr>
            </a:lvl7pPr>
            <a:lvl8pPr marL="3429000" indent="-228600" eaLnBrk="0" fontAlgn="base" hangingPunct="0">
              <a:spcBef>
                <a:spcPct val="0"/>
              </a:spcBef>
              <a:spcAft>
                <a:spcPct val="0"/>
              </a:spcAft>
              <a:defRPr>
                <a:solidFill>
                  <a:schemeClr val="tx1"/>
                </a:solidFill>
                <a:latin typeface="Calibri" panose="020F0502020204030204" pitchFamily="34" charset="0"/>
              </a:defRPr>
            </a:lvl8pPr>
            <a:lvl9pPr marL="3886200" indent="-228600" eaLnBrk="0" fontAlgn="base" hangingPunct="0">
              <a:spcBef>
                <a:spcPct val="0"/>
              </a:spcBef>
              <a:spcAft>
                <a:spcPct val="0"/>
              </a:spcAft>
              <a:defRPr>
                <a:solidFill>
                  <a:schemeClr val="tx1"/>
                </a:solidFill>
                <a:latin typeface="Calibri" panose="020F0502020204030204" pitchFamily="34" charset="0"/>
              </a:defRPr>
            </a:lvl9pPr>
          </a:lstStyle>
          <a:p>
            <a:pPr marL="0" marR="0" lvl="0" indent="0" algn="r" defTabSz="914400" rtl="0" eaLnBrk="1" fontAlgn="base" latinLnBrk="0" hangingPunct="1">
              <a:lnSpc>
                <a:spcPct val="100000"/>
              </a:lnSpc>
              <a:spcBef>
                <a:spcPct val="0"/>
              </a:spcBef>
              <a:spcAft>
                <a:spcPct val="0"/>
              </a:spcAft>
              <a:buClrTx/>
              <a:buSzTx/>
              <a:buFontTx/>
              <a:buNone/>
              <a:tabLst/>
              <a:defRPr/>
            </a:pPr>
            <a:fld id="{7DFD6835-AA08-45A7-923B-C238110907EE}" type="slidenum">
              <a:rPr kumimoji="0" lang="en-US" altLang="en-US" sz="1200" b="0" i="0" u="none" strike="noStrike" kern="1200" cap="none" spc="0" normalizeH="0" baseline="0" noProof="0" smtClean="0">
                <a:ln>
                  <a:noFill/>
                </a:ln>
                <a:solidFill>
                  <a:srgbClr val="000000"/>
                </a:solidFill>
                <a:effectLst/>
                <a:uLnTx/>
                <a:uFillTx/>
                <a:latin typeface="Calibri" panose="020F0502020204030204" pitchFamily="34" charset="0"/>
                <a:ea typeface="+mn-ea"/>
                <a:cs typeface="+mn-cs"/>
              </a:rPr>
              <a:pPr marL="0" marR="0" lvl="0" indent="0" algn="r" defTabSz="914400" rtl="0" eaLnBrk="1" fontAlgn="base" latinLnBrk="0" hangingPunct="1">
                <a:lnSpc>
                  <a:spcPct val="100000"/>
                </a:lnSpc>
                <a:spcBef>
                  <a:spcPct val="0"/>
                </a:spcBef>
                <a:spcAft>
                  <a:spcPct val="0"/>
                </a:spcAft>
                <a:buClrTx/>
                <a:buSzTx/>
                <a:buFontTx/>
                <a:buNone/>
                <a:tabLst/>
                <a:defRPr/>
              </a:pPr>
              <a:t>11</a:t>
            </a:fld>
            <a:endParaRPr kumimoji="0" lang="en-US" altLang="en-US" sz="1200" b="0" i="0" u="none" strike="noStrike" kern="1200" cap="none" spc="0" normalizeH="0" baseline="0" noProof="0">
              <a:ln>
                <a:noFill/>
              </a:ln>
              <a:solidFill>
                <a:srgbClr val="000000"/>
              </a:solidFill>
              <a:effectLst/>
              <a:uLnTx/>
              <a:uFillTx/>
              <a:latin typeface="Calibri" panose="020F0502020204030204" pitchFamily="34" charset="0"/>
              <a:ea typeface="+mn-ea"/>
              <a:cs typeface="+mn-cs"/>
            </a:endParaRPr>
          </a:p>
        </p:txBody>
      </p:sp>
    </p:spTree>
    <p:extLst>
      <p:ext uri="{BB962C8B-B14F-4D97-AF65-F5344CB8AC3E}">
        <p14:creationId xmlns:p14="http://schemas.microsoft.com/office/powerpoint/2010/main" val="17698573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B9A84-0131-F0F9-C250-053F7D163E8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AD9FB5C2-5426-B703-34FB-3705EC994B9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56F8906-EC5B-7AD6-5E86-CB7487339E6D}"/>
              </a:ext>
            </a:extLst>
          </p:cNvPr>
          <p:cNvSpPr>
            <a:spLocks noGrp="1"/>
          </p:cNvSpPr>
          <p:nvPr>
            <p:ph type="dt" sz="half" idx="10"/>
          </p:nvPr>
        </p:nvSpPr>
        <p:spPr/>
        <p:txBody>
          <a:bodyPr/>
          <a:lstStyle/>
          <a:p>
            <a:fld id="{73ADCCA8-CFAC-4283-84A4-26D4F675C8DE}" type="datetimeFigureOut">
              <a:rPr lang="en-US" smtClean="0"/>
              <a:t>5/30/2025</a:t>
            </a:fld>
            <a:endParaRPr lang="en-US"/>
          </a:p>
        </p:txBody>
      </p:sp>
      <p:sp>
        <p:nvSpPr>
          <p:cNvPr id="5" name="Footer Placeholder 4">
            <a:extLst>
              <a:ext uri="{FF2B5EF4-FFF2-40B4-BE49-F238E27FC236}">
                <a16:creationId xmlns:a16="http://schemas.microsoft.com/office/drawing/2014/main" id="{37A50E45-83F5-062A-0282-0131229B593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E848CF4-4331-5DC6-D589-ED573571E002}"/>
              </a:ext>
            </a:extLst>
          </p:cNvPr>
          <p:cNvSpPr>
            <a:spLocks noGrp="1"/>
          </p:cNvSpPr>
          <p:nvPr>
            <p:ph type="sldNum" sz="quarter" idx="12"/>
          </p:nvPr>
        </p:nvSpPr>
        <p:spPr/>
        <p:txBody>
          <a:bodyPr/>
          <a:lstStyle/>
          <a:p>
            <a:fld id="{22F0836B-E8A6-477F-9C86-A172F1C6CF20}" type="slidenum">
              <a:rPr lang="en-US" smtClean="0"/>
              <a:t>‹#›</a:t>
            </a:fld>
            <a:endParaRPr lang="en-US"/>
          </a:p>
        </p:txBody>
      </p:sp>
    </p:spTree>
    <p:extLst>
      <p:ext uri="{BB962C8B-B14F-4D97-AF65-F5344CB8AC3E}">
        <p14:creationId xmlns:p14="http://schemas.microsoft.com/office/powerpoint/2010/main" val="30317403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8EE10B-E370-DA7F-371C-45B77FDBF41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AA307E71-9357-D441-394B-C61E50C9D6DB}"/>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DE63B67-0DD9-055F-CFF3-7F1BE3E8F27B}"/>
              </a:ext>
            </a:extLst>
          </p:cNvPr>
          <p:cNvSpPr>
            <a:spLocks noGrp="1"/>
          </p:cNvSpPr>
          <p:nvPr>
            <p:ph type="dt" sz="half" idx="10"/>
          </p:nvPr>
        </p:nvSpPr>
        <p:spPr/>
        <p:txBody>
          <a:bodyPr/>
          <a:lstStyle/>
          <a:p>
            <a:fld id="{73ADCCA8-CFAC-4283-84A4-26D4F675C8DE}" type="datetimeFigureOut">
              <a:rPr lang="en-US" smtClean="0"/>
              <a:t>5/30/2025</a:t>
            </a:fld>
            <a:endParaRPr lang="en-US"/>
          </a:p>
        </p:txBody>
      </p:sp>
      <p:sp>
        <p:nvSpPr>
          <p:cNvPr id="5" name="Footer Placeholder 4">
            <a:extLst>
              <a:ext uri="{FF2B5EF4-FFF2-40B4-BE49-F238E27FC236}">
                <a16:creationId xmlns:a16="http://schemas.microsoft.com/office/drawing/2014/main" id="{0298CC8E-6DF0-18EF-124F-7CEF9833119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9D38790-1B68-F7CB-6E31-2256665F03A9}"/>
              </a:ext>
            </a:extLst>
          </p:cNvPr>
          <p:cNvSpPr>
            <a:spLocks noGrp="1"/>
          </p:cNvSpPr>
          <p:nvPr>
            <p:ph type="sldNum" sz="quarter" idx="12"/>
          </p:nvPr>
        </p:nvSpPr>
        <p:spPr/>
        <p:txBody>
          <a:bodyPr/>
          <a:lstStyle/>
          <a:p>
            <a:fld id="{22F0836B-E8A6-477F-9C86-A172F1C6CF20}" type="slidenum">
              <a:rPr lang="en-US" smtClean="0"/>
              <a:t>‹#›</a:t>
            </a:fld>
            <a:endParaRPr lang="en-US"/>
          </a:p>
        </p:txBody>
      </p:sp>
    </p:spTree>
    <p:extLst>
      <p:ext uri="{BB962C8B-B14F-4D97-AF65-F5344CB8AC3E}">
        <p14:creationId xmlns:p14="http://schemas.microsoft.com/office/powerpoint/2010/main" val="33882404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E214638-43FA-E00B-F38A-57C854533E6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18347781-2383-BFA0-7713-9EE82F93713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97DC55F-EFF8-4E3E-0BB0-8E7AD0DFF1BC}"/>
              </a:ext>
            </a:extLst>
          </p:cNvPr>
          <p:cNvSpPr>
            <a:spLocks noGrp="1"/>
          </p:cNvSpPr>
          <p:nvPr>
            <p:ph type="dt" sz="half" idx="10"/>
          </p:nvPr>
        </p:nvSpPr>
        <p:spPr/>
        <p:txBody>
          <a:bodyPr/>
          <a:lstStyle/>
          <a:p>
            <a:fld id="{73ADCCA8-CFAC-4283-84A4-26D4F675C8DE}" type="datetimeFigureOut">
              <a:rPr lang="en-US" smtClean="0"/>
              <a:t>5/30/2025</a:t>
            </a:fld>
            <a:endParaRPr lang="en-US"/>
          </a:p>
        </p:txBody>
      </p:sp>
      <p:sp>
        <p:nvSpPr>
          <p:cNvPr id="5" name="Footer Placeholder 4">
            <a:extLst>
              <a:ext uri="{FF2B5EF4-FFF2-40B4-BE49-F238E27FC236}">
                <a16:creationId xmlns:a16="http://schemas.microsoft.com/office/drawing/2014/main" id="{AECD5331-7A49-FCC8-A7DD-0B8011A0FF3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3819C11-6C0C-9190-436F-763A98AC9EF7}"/>
              </a:ext>
            </a:extLst>
          </p:cNvPr>
          <p:cNvSpPr>
            <a:spLocks noGrp="1"/>
          </p:cNvSpPr>
          <p:nvPr>
            <p:ph type="sldNum" sz="quarter" idx="12"/>
          </p:nvPr>
        </p:nvSpPr>
        <p:spPr/>
        <p:txBody>
          <a:bodyPr/>
          <a:lstStyle/>
          <a:p>
            <a:fld id="{22F0836B-E8A6-477F-9C86-A172F1C6CF20}" type="slidenum">
              <a:rPr lang="en-US" smtClean="0"/>
              <a:t>‹#›</a:t>
            </a:fld>
            <a:endParaRPr lang="en-US"/>
          </a:p>
        </p:txBody>
      </p:sp>
    </p:spTree>
    <p:extLst>
      <p:ext uri="{BB962C8B-B14F-4D97-AF65-F5344CB8AC3E}">
        <p14:creationId xmlns:p14="http://schemas.microsoft.com/office/powerpoint/2010/main" val="240632964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0" y="4514691"/>
            <a:ext cx="12179568" cy="1132784"/>
          </a:xfrm>
        </p:spPr>
        <p:txBody>
          <a:bodyPr/>
          <a:lstStyle>
            <a:lvl1pPr>
              <a:defRPr sz="2800">
                <a:solidFill>
                  <a:schemeClr val="bg1"/>
                </a:solidFill>
              </a:defRPr>
            </a:lvl1pPr>
          </a:lstStyle>
          <a:p>
            <a:r>
              <a:rPr lang="en-US" dirty="0"/>
              <a:t>Click to edit Master title style</a:t>
            </a:r>
          </a:p>
        </p:txBody>
      </p:sp>
    </p:spTree>
    <p:extLst>
      <p:ext uri="{BB962C8B-B14F-4D97-AF65-F5344CB8AC3E}">
        <p14:creationId xmlns:p14="http://schemas.microsoft.com/office/powerpoint/2010/main" val="2507939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93DC5-5FC6-DB06-DDD5-EDEAE9F360B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B55E03E-10C2-0F24-41DF-508030936F1D}"/>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A154C8-0E0D-3B6A-5050-3E4C3F239789}"/>
              </a:ext>
            </a:extLst>
          </p:cNvPr>
          <p:cNvSpPr>
            <a:spLocks noGrp="1"/>
          </p:cNvSpPr>
          <p:nvPr>
            <p:ph type="dt" sz="half" idx="10"/>
          </p:nvPr>
        </p:nvSpPr>
        <p:spPr/>
        <p:txBody>
          <a:bodyPr/>
          <a:lstStyle/>
          <a:p>
            <a:fld id="{73ADCCA8-CFAC-4283-84A4-26D4F675C8DE}" type="datetimeFigureOut">
              <a:rPr lang="en-US" smtClean="0"/>
              <a:t>5/30/2025</a:t>
            </a:fld>
            <a:endParaRPr lang="en-US"/>
          </a:p>
        </p:txBody>
      </p:sp>
      <p:sp>
        <p:nvSpPr>
          <p:cNvPr id="5" name="Footer Placeholder 4">
            <a:extLst>
              <a:ext uri="{FF2B5EF4-FFF2-40B4-BE49-F238E27FC236}">
                <a16:creationId xmlns:a16="http://schemas.microsoft.com/office/drawing/2014/main" id="{81C55C2F-CED0-0C09-289E-6E638DEE68B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1E3354F-D177-53C4-A2C4-2CA3A6ADE5E5}"/>
              </a:ext>
            </a:extLst>
          </p:cNvPr>
          <p:cNvSpPr>
            <a:spLocks noGrp="1"/>
          </p:cNvSpPr>
          <p:nvPr>
            <p:ph type="sldNum" sz="quarter" idx="12"/>
          </p:nvPr>
        </p:nvSpPr>
        <p:spPr/>
        <p:txBody>
          <a:bodyPr/>
          <a:lstStyle/>
          <a:p>
            <a:fld id="{22F0836B-E8A6-477F-9C86-A172F1C6CF20}" type="slidenum">
              <a:rPr lang="en-US" smtClean="0"/>
              <a:t>‹#›</a:t>
            </a:fld>
            <a:endParaRPr lang="en-US"/>
          </a:p>
        </p:txBody>
      </p:sp>
    </p:spTree>
    <p:extLst>
      <p:ext uri="{BB962C8B-B14F-4D97-AF65-F5344CB8AC3E}">
        <p14:creationId xmlns:p14="http://schemas.microsoft.com/office/powerpoint/2010/main" val="35020629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5E902D-CADF-DE30-F02C-DFEFA76BDFA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D22B6C5-4380-2841-6FAF-42FA4098917A}"/>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D2869DBF-A2AC-92B4-6822-9860C0CBA0B3}"/>
              </a:ext>
            </a:extLst>
          </p:cNvPr>
          <p:cNvSpPr>
            <a:spLocks noGrp="1"/>
          </p:cNvSpPr>
          <p:nvPr>
            <p:ph type="dt" sz="half" idx="10"/>
          </p:nvPr>
        </p:nvSpPr>
        <p:spPr/>
        <p:txBody>
          <a:bodyPr/>
          <a:lstStyle/>
          <a:p>
            <a:fld id="{73ADCCA8-CFAC-4283-84A4-26D4F675C8DE}" type="datetimeFigureOut">
              <a:rPr lang="en-US" smtClean="0"/>
              <a:t>5/30/2025</a:t>
            </a:fld>
            <a:endParaRPr lang="en-US"/>
          </a:p>
        </p:txBody>
      </p:sp>
      <p:sp>
        <p:nvSpPr>
          <p:cNvPr id="5" name="Footer Placeholder 4">
            <a:extLst>
              <a:ext uri="{FF2B5EF4-FFF2-40B4-BE49-F238E27FC236}">
                <a16:creationId xmlns:a16="http://schemas.microsoft.com/office/drawing/2014/main" id="{5BF6420D-56B0-4BE6-A839-FC2201BD38F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BFFDC61-EEC1-9ABC-2065-53A47A763473}"/>
              </a:ext>
            </a:extLst>
          </p:cNvPr>
          <p:cNvSpPr>
            <a:spLocks noGrp="1"/>
          </p:cNvSpPr>
          <p:nvPr>
            <p:ph type="sldNum" sz="quarter" idx="12"/>
          </p:nvPr>
        </p:nvSpPr>
        <p:spPr/>
        <p:txBody>
          <a:bodyPr/>
          <a:lstStyle/>
          <a:p>
            <a:fld id="{22F0836B-E8A6-477F-9C86-A172F1C6CF20}" type="slidenum">
              <a:rPr lang="en-US" smtClean="0"/>
              <a:t>‹#›</a:t>
            </a:fld>
            <a:endParaRPr lang="en-US"/>
          </a:p>
        </p:txBody>
      </p:sp>
    </p:spTree>
    <p:extLst>
      <p:ext uri="{BB962C8B-B14F-4D97-AF65-F5344CB8AC3E}">
        <p14:creationId xmlns:p14="http://schemas.microsoft.com/office/powerpoint/2010/main" val="33472145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246F4-3F35-E6EB-6577-A02A1073404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BEB9B00-4D2C-E8B8-156F-958A5FA04F0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E124A11-46F7-8457-FB69-343C20D4563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85CBDE15-1C81-285B-A3E9-721119D499FB}"/>
              </a:ext>
            </a:extLst>
          </p:cNvPr>
          <p:cNvSpPr>
            <a:spLocks noGrp="1"/>
          </p:cNvSpPr>
          <p:nvPr>
            <p:ph type="dt" sz="half" idx="10"/>
          </p:nvPr>
        </p:nvSpPr>
        <p:spPr/>
        <p:txBody>
          <a:bodyPr/>
          <a:lstStyle/>
          <a:p>
            <a:fld id="{73ADCCA8-CFAC-4283-84A4-26D4F675C8DE}" type="datetimeFigureOut">
              <a:rPr lang="en-US" smtClean="0"/>
              <a:t>5/30/2025</a:t>
            </a:fld>
            <a:endParaRPr lang="en-US"/>
          </a:p>
        </p:txBody>
      </p:sp>
      <p:sp>
        <p:nvSpPr>
          <p:cNvPr id="6" name="Footer Placeholder 5">
            <a:extLst>
              <a:ext uri="{FF2B5EF4-FFF2-40B4-BE49-F238E27FC236}">
                <a16:creationId xmlns:a16="http://schemas.microsoft.com/office/drawing/2014/main" id="{ADC92285-06E8-5B8F-8B85-36CB89EA7F54}"/>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A7BA86F-CCC9-6754-0562-62783E3C16B2}"/>
              </a:ext>
            </a:extLst>
          </p:cNvPr>
          <p:cNvSpPr>
            <a:spLocks noGrp="1"/>
          </p:cNvSpPr>
          <p:nvPr>
            <p:ph type="sldNum" sz="quarter" idx="12"/>
          </p:nvPr>
        </p:nvSpPr>
        <p:spPr/>
        <p:txBody>
          <a:bodyPr/>
          <a:lstStyle/>
          <a:p>
            <a:fld id="{22F0836B-E8A6-477F-9C86-A172F1C6CF20}" type="slidenum">
              <a:rPr lang="en-US" smtClean="0"/>
              <a:t>‹#›</a:t>
            </a:fld>
            <a:endParaRPr lang="en-US"/>
          </a:p>
        </p:txBody>
      </p:sp>
    </p:spTree>
    <p:extLst>
      <p:ext uri="{BB962C8B-B14F-4D97-AF65-F5344CB8AC3E}">
        <p14:creationId xmlns:p14="http://schemas.microsoft.com/office/powerpoint/2010/main" val="11181256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BC3206-47F8-865E-C0A3-78DA93A7722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290F473-0EE2-D362-62F0-237F5AF13E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0A863E9-9BC2-192A-5675-D9022849D103}"/>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D10180A-7C15-54F8-BE2B-2D2AF008C42B}"/>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EDF370-7100-A433-6B51-AE61434928F6}"/>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BF67183C-9C19-258C-6F46-59C1CFF96011}"/>
              </a:ext>
            </a:extLst>
          </p:cNvPr>
          <p:cNvSpPr>
            <a:spLocks noGrp="1"/>
          </p:cNvSpPr>
          <p:nvPr>
            <p:ph type="dt" sz="half" idx="10"/>
          </p:nvPr>
        </p:nvSpPr>
        <p:spPr/>
        <p:txBody>
          <a:bodyPr/>
          <a:lstStyle/>
          <a:p>
            <a:fld id="{73ADCCA8-CFAC-4283-84A4-26D4F675C8DE}" type="datetimeFigureOut">
              <a:rPr lang="en-US" smtClean="0"/>
              <a:t>5/30/2025</a:t>
            </a:fld>
            <a:endParaRPr lang="en-US"/>
          </a:p>
        </p:txBody>
      </p:sp>
      <p:sp>
        <p:nvSpPr>
          <p:cNvPr id="8" name="Footer Placeholder 7">
            <a:extLst>
              <a:ext uri="{FF2B5EF4-FFF2-40B4-BE49-F238E27FC236}">
                <a16:creationId xmlns:a16="http://schemas.microsoft.com/office/drawing/2014/main" id="{9C795E67-DAA3-64DD-5CD2-B2BA516905ED}"/>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88B8824D-CBE9-B418-B402-F52BA6BA65CD}"/>
              </a:ext>
            </a:extLst>
          </p:cNvPr>
          <p:cNvSpPr>
            <a:spLocks noGrp="1"/>
          </p:cNvSpPr>
          <p:nvPr>
            <p:ph type="sldNum" sz="quarter" idx="12"/>
          </p:nvPr>
        </p:nvSpPr>
        <p:spPr/>
        <p:txBody>
          <a:bodyPr/>
          <a:lstStyle/>
          <a:p>
            <a:fld id="{22F0836B-E8A6-477F-9C86-A172F1C6CF20}" type="slidenum">
              <a:rPr lang="en-US" smtClean="0"/>
              <a:t>‹#›</a:t>
            </a:fld>
            <a:endParaRPr lang="en-US"/>
          </a:p>
        </p:txBody>
      </p:sp>
    </p:spTree>
    <p:extLst>
      <p:ext uri="{BB962C8B-B14F-4D97-AF65-F5344CB8AC3E}">
        <p14:creationId xmlns:p14="http://schemas.microsoft.com/office/powerpoint/2010/main" val="11989045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72AC86-2360-ECA4-2208-FCF923D8D8AE}"/>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339258DA-8E4B-A529-9887-1942CF18B558}"/>
              </a:ext>
            </a:extLst>
          </p:cNvPr>
          <p:cNvSpPr>
            <a:spLocks noGrp="1"/>
          </p:cNvSpPr>
          <p:nvPr>
            <p:ph type="dt" sz="half" idx="10"/>
          </p:nvPr>
        </p:nvSpPr>
        <p:spPr/>
        <p:txBody>
          <a:bodyPr/>
          <a:lstStyle/>
          <a:p>
            <a:fld id="{73ADCCA8-CFAC-4283-84A4-26D4F675C8DE}" type="datetimeFigureOut">
              <a:rPr lang="en-US" smtClean="0"/>
              <a:t>5/30/2025</a:t>
            </a:fld>
            <a:endParaRPr lang="en-US"/>
          </a:p>
        </p:txBody>
      </p:sp>
      <p:sp>
        <p:nvSpPr>
          <p:cNvPr id="4" name="Footer Placeholder 3">
            <a:extLst>
              <a:ext uri="{FF2B5EF4-FFF2-40B4-BE49-F238E27FC236}">
                <a16:creationId xmlns:a16="http://schemas.microsoft.com/office/drawing/2014/main" id="{43716EC2-F666-4A9C-8C80-35A325726309}"/>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5A7F3D32-F043-CADA-5C44-4F3BA0F51864}"/>
              </a:ext>
            </a:extLst>
          </p:cNvPr>
          <p:cNvSpPr>
            <a:spLocks noGrp="1"/>
          </p:cNvSpPr>
          <p:nvPr>
            <p:ph type="sldNum" sz="quarter" idx="12"/>
          </p:nvPr>
        </p:nvSpPr>
        <p:spPr/>
        <p:txBody>
          <a:bodyPr/>
          <a:lstStyle/>
          <a:p>
            <a:fld id="{22F0836B-E8A6-477F-9C86-A172F1C6CF20}" type="slidenum">
              <a:rPr lang="en-US" smtClean="0"/>
              <a:t>‹#›</a:t>
            </a:fld>
            <a:endParaRPr lang="en-US"/>
          </a:p>
        </p:txBody>
      </p:sp>
    </p:spTree>
    <p:extLst>
      <p:ext uri="{BB962C8B-B14F-4D97-AF65-F5344CB8AC3E}">
        <p14:creationId xmlns:p14="http://schemas.microsoft.com/office/powerpoint/2010/main" val="6530046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D2965C99-3EED-DF4B-C05E-100F5219675E}"/>
              </a:ext>
            </a:extLst>
          </p:cNvPr>
          <p:cNvSpPr>
            <a:spLocks noGrp="1"/>
          </p:cNvSpPr>
          <p:nvPr>
            <p:ph type="dt" sz="half" idx="10"/>
          </p:nvPr>
        </p:nvSpPr>
        <p:spPr/>
        <p:txBody>
          <a:bodyPr/>
          <a:lstStyle/>
          <a:p>
            <a:fld id="{73ADCCA8-CFAC-4283-84A4-26D4F675C8DE}" type="datetimeFigureOut">
              <a:rPr lang="en-US" smtClean="0"/>
              <a:t>5/30/2025</a:t>
            </a:fld>
            <a:endParaRPr lang="en-US"/>
          </a:p>
        </p:txBody>
      </p:sp>
      <p:sp>
        <p:nvSpPr>
          <p:cNvPr id="3" name="Footer Placeholder 2">
            <a:extLst>
              <a:ext uri="{FF2B5EF4-FFF2-40B4-BE49-F238E27FC236}">
                <a16:creationId xmlns:a16="http://schemas.microsoft.com/office/drawing/2014/main" id="{A9C5224B-5E8D-A71D-6669-5E7235068858}"/>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437909-487F-2779-B1F8-17B6B2D0852B}"/>
              </a:ext>
            </a:extLst>
          </p:cNvPr>
          <p:cNvSpPr>
            <a:spLocks noGrp="1"/>
          </p:cNvSpPr>
          <p:nvPr>
            <p:ph type="sldNum" sz="quarter" idx="12"/>
          </p:nvPr>
        </p:nvSpPr>
        <p:spPr/>
        <p:txBody>
          <a:bodyPr/>
          <a:lstStyle/>
          <a:p>
            <a:fld id="{22F0836B-E8A6-477F-9C86-A172F1C6CF20}" type="slidenum">
              <a:rPr lang="en-US" smtClean="0"/>
              <a:t>‹#›</a:t>
            </a:fld>
            <a:endParaRPr lang="en-US"/>
          </a:p>
        </p:txBody>
      </p:sp>
    </p:spTree>
    <p:extLst>
      <p:ext uri="{BB962C8B-B14F-4D97-AF65-F5344CB8AC3E}">
        <p14:creationId xmlns:p14="http://schemas.microsoft.com/office/powerpoint/2010/main" val="25173090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F0DC70-A62E-DF3A-2474-1CF030756D5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D81D097-790D-62BF-8D7B-D672CC10EB7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7D4854F-459B-20BA-1F22-B60DD434F98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42AED01-D45C-9A62-49C0-DA0E026D9755}"/>
              </a:ext>
            </a:extLst>
          </p:cNvPr>
          <p:cNvSpPr>
            <a:spLocks noGrp="1"/>
          </p:cNvSpPr>
          <p:nvPr>
            <p:ph type="dt" sz="half" idx="10"/>
          </p:nvPr>
        </p:nvSpPr>
        <p:spPr/>
        <p:txBody>
          <a:bodyPr/>
          <a:lstStyle/>
          <a:p>
            <a:fld id="{73ADCCA8-CFAC-4283-84A4-26D4F675C8DE}" type="datetimeFigureOut">
              <a:rPr lang="en-US" smtClean="0"/>
              <a:t>5/30/2025</a:t>
            </a:fld>
            <a:endParaRPr lang="en-US"/>
          </a:p>
        </p:txBody>
      </p:sp>
      <p:sp>
        <p:nvSpPr>
          <p:cNvPr id="6" name="Footer Placeholder 5">
            <a:extLst>
              <a:ext uri="{FF2B5EF4-FFF2-40B4-BE49-F238E27FC236}">
                <a16:creationId xmlns:a16="http://schemas.microsoft.com/office/drawing/2014/main" id="{59FF45B8-38F0-ADA1-26CA-EA41C2EBD17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D01ABC7-0D9A-2EA5-DDFB-CA7D68FFF38E}"/>
              </a:ext>
            </a:extLst>
          </p:cNvPr>
          <p:cNvSpPr>
            <a:spLocks noGrp="1"/>
          </p:cNvSpPr>
          <p:nvPr>
            <p:ph type="sldNum" sz="quarter" idx="12"/>
          </p:nvPr>
        </p:nvSpPr>
        <p:spPr/>
        <p:txBody>
          <a:bodyPr/>
          <a:lstStyle/>
          <a:p>
            <a:fld id="{22F0836B-E8A6-477F-9C86-A172F1C6CF20}" type="slidenum">
              <a:rPr lang="en-US" smtClean="0"/>
              <a:t>‹#›</a:t>
            </a:fld>
            <a:endParaRPr lang="en-US"/>
          </a:p>
        </p:txBody>
      </p:sp>
    </p:spTree>
    <p:extLst>
      <p:ext uri="{BB962C8B-B14F-4D97-AF65-F5344CB8AC3E}">
        <p14:creationId xmlns:p14="http://schemas.microsoft.com/office/powerpoint/2010/main" val="42601695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A99BD1-380A-CFBB-DB4D-EB7AB720C23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E360FFC2-C926-98E8-0A26-72D31B04D38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D8C8056-AE3C-5567-57EC-42492EA9CEC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126F7C-6932-9155-8E5E-7D571965BD6D}"/>
              </a:ext>
            </a:extLst>
          </p:cNvPr>
          <p:cNvSpPr>
            <a:spLocks noGrp="1"/>
          </p:cNvSpPr>
          <p:nvPr>
            <p:ph type="dt" sz="half" idx="10"/>
          </p:nvPr>
        </p:nvSpPr>
        <p:spPr/>
        <p:txBody>
          <a:bodyPr/>
          <a:lstStyle/>
          <a:p>
            <a:fld id="{73ADCCA8-CFAC-4283-84A4-26D4F675C8DE}" type="datetimeFigureOut">
              <a:rPr lang="en-US" smtClean="0"/>
              <a:t>5/30/2025</a:t>
            </a:fld>
            <a:endParaRPr lang="en-US"/>
          </a:p>
        </p:txBody>
      </p:sp>
      <p:sp>
        <p:nvSpPr>
          <p:cNvPr id="6" name="Footer Placeholder 5">
            <a:extLst>
              <a:ext uri="{FF2B5EF4-FFF2-40B4-BE49-F238E27FC236}">
                <a16:creationId xmlns:a16="http://schemas.microsoft.com/office/drawing/2014/main" id="{6C2BECF8-AF0F-36B5-707B-4CFAF7BDC4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3994BDD1-48DE-CA54-FEA1-94A6EB49BEFA}"/>
              </a:ext>
            </a:extLst>
          </p:cNvPr>
          <p:cNvSpPr>
            <a:spLocks noGrp="1"/>
          </p:cNvSpPr>
          <p:nvPr>
            <p:ph type="sldNum" sz="quarter" idx="12"/>
          </p:nvPr>
        </p:nvSpPr>
        <p:spPr/>
        <p:txBody>
          <a:bodyPr/>
          <a:lstStyle/>
          <a:p>
            <a:fld id="{22F0836B-E8A6-477F-9C86-A172F1C6CF20}" type="slidenum">
              <a:rPr lang="en-US" smtClean="0"/>
              <a:t>‹#›</a:t>
            </a:fld>
            <a:endParaRPr lang="en-US"/>
          </a:p>
        </p:txBody>
      </p:sp>
    </p:spTree>
    <p:extLst>
      <p:ext uri="{BB962C8B-B14F-4D97-AF65-F5344CB8AC3E}">
        <p14:creationId xmlns:p14="http://schemas.microsoft.com/office/powerpoint/2010/main" val="41007217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0433627-19CA-657C-70EE-35BDDAECC1D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0B4970C-5B5A-77B3-F437-5D09E532AB9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369CFCB-2D95-4183-80B2-96503C127D6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3ADCCA8-CFAC-4283-84A4-26D4F675C8DE}" type="datetimeFigureOut">
              <a:rPr lang="en-US" smtClean="0"/>
              <a:t>5/30/2025</a:t>
            </a:fld>
            <a:endParaRPr lang="en-US"/>
          </a:p>
        </p:txBody>
      </p:sp>
      <p:sp>
        <p:nvSpPr>
          <p:cNvPr id="5" name="Footer Placeholder 4">
            <a:extLst>
              <a:ext uri="{FF2B5EF4-FFF2-40B4-BE49-F238E27FC236}">
                <a16:creationId xmlns:a16="http://schemas.microsoft.com/office/drawing/2014/main" id="{E88638A4-A054-B9E7-3BAE-0C09A16C7BC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US"/>
          </a:p>
        </p:txBody>
      </p:sp>
      <p:sp>
        <p:nvSpPr>
          <p:cNvPr id="6" name="Slide Number Placeholder 5">
            <a:extLst>
              <a:ext uri="{FF2B5EF4-FFF2-40B4-BE49-F238E27FC236}">
                <a16:creationId xmlns:a16="http://schemas.microsoft.com/office/drawing/2014/main" id="{D6BE56AE-96A4-5590-92B0-599E84D6BFD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2F0836B-E8A6-477F-9C86-A172F1C6CF20}" type="slidenum">
              <a:rPr lang="en-US" smtClean="0"/>
              <a:t>‹#›</a:t>
            </a:fld>
            <a:endParaRPr lang="en-US"/>
          </a:p>
        </p:txBody>
      </p:sp>
    </p:spTree>
    <p:extLst>
      <p:ext uri="{BB962C8B-B14F-4D97-AF65-F5344CB8AC3E}">
        <p14:creationId xmlns:p14="http://schemas.microsoft.com/office/powerpoint/2010/main" val="17925966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FF193F-C372-6C30-343A-A60B923068E6}"/>
              </a:ext>
            </a:extLst>
          </p:cNvPr>
          <p:cNvSpPr>
            <a:spLocks noGrp="1"/>
          </p:cNvSpPr>
          <p:nvPr>
            <p:ph type="ctrTitle"/>
          </p:nvPr>
        </p:nvSpPr>
        <p:spPr>
          <a:xfrm>
            <a:off x="0" y="3429000"/>
            <a:ext cx="12179300" cy="1655763"/>
          </a:xfrm>
        </p:spPr>
        <p:txBody>
          <a:bodyPr rtlCol="0">
            <a:normAutofit fontScale="90000"/>
          </a:bodyPr>
          <a:lstStyle/>
          <a:p>
            <a:pPr algn="ctr" eaLnBrk="1" fontAlgn="auto" hangingPunct="1">
              <a:spcAft>
                <a:spcPts val="0"/>
              </a:spcAft>
              <a:defRPr/>
            </a:pPr>
            <a:br>
              <a:rPr lang="en-US" dirty="0"/>
            </a:br>
            <a:br>
              <a:rPr lang="en-US" dirty="0"/>
            </a:br>
            <a:br>
              <a:rPr lang="en-US" dirty="0"/>
            </a:br>
            <a:br>
              <a:rPr lang="en-US" dirty="0"/>
            </a:br>
            <a:r>
              <a:rPr lang="en-US" b="1" i="1" dirty="0">
                <a:latin typeface="Times New Roman" panose="02020603050405020304" pitchFamily="18" charset="0"/>
                <a:cs typeface="Times New Roman" panose="02020603050405020304" pitchFamily="18" charset="0"/>
              </a:rPr>
              <a:t>No Surprise: Regulatory and Judicial Challenges </a:t>
            </a:r>
            <a:br>
              <a:rPr lang="en-US" b="1" i="1" dirty="0">
                <a:latin typeface="Times New Roman" panose="02020603050405020304" pitchFamily="18" charset="0"/>
                <a:cs typeface="Times New Roman" panose="02020603050405020304" pitchFamily="18" charset="0"/>
              </a:rPr>
            </a:br>
            <a:r>
              <a:rPr lang="en-US" b="1" i="1" dirty="0">
                <a:latin typeface="Times New Roman" panose="02020603050405020304" pitchFamily="18" charset="0"/>
                <a:cs typeface="Times New Roman" panose="02020603050405020304" pitchFamily="18" charset="0"/>
              </a:rPr>
              <a:t>Stymie the No Surprises Act</a:t>
            </a:r>
            <a:br>
              <a:rPr lang="en-US" b="1" i="1" dirty="0">
                <a:latin typeface="Times New Roman" panose="02020603050405020304" pitchFamily="18" charset="0"/>
                <a:cs typeface="Times New Roman" panose="02020603050405020304" pitchFamily="18" charset="0"/>
              </a:rPr>
            </a:br>
            <a:br>
              <a:rPr lang="en-US" b="1" i="1" dirty="0">
                <a:latin typeface="Times New Roman" panose="02020603050405020304" pitchFamily="18" charset="0"/>
                <a:cs typeface="Times New Roman" panose="02020603050405020304" pitchFamily="18" charset="0"/>
              </a:rPr>
            </a:br>
            <a:r>
              <a:rPr lang="en-US" sz="3100" b="1" dirty="0">
                <a:latin typeface="Times New Roman" panose="02020603050405020304" pitchFamily="18" charset="0"/>
                <a:cs typeface="Times New Roman" panose="02020603050405020304" pitchFamily="18" charset="0"/>
              </a:rPr>
              <a:t>Chryssa Deliganis</a:t>
            </a:r>
            <a:br>
              <a:rPr lang="en-US" sz="3100" b="1" dirty="0">
                <a:latin typeface="Times New Roman" panose="02020603050405020304" pitchFamily="18" charset="0"/>
                <a:cs typeface="Times New Roman" panose="02020603050405020304" pitchFamily="18" charset="0"/>
              </a:rPr>
            </a:br>
            <a:r>
              <a:rPr lang="en-US" sz="2200" b="1" i="1" dirty="0">
                <a:latin typeface="Times New Roman" panose="02020603050405020304" pitchFamily="18" charset="0"/>
                <a:cs typeface="Times New Roman" panose="02020603050405020304" pitchFamily="18" charset="0"/>
              </a:rPr>
              <a:t>Visiting Assistant Professor</a:t>
            </a:r>
            <a:br>
              <a:rPr lang="en-US" b="1"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4361434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BACC6370-2D7E-4714-9D71-7542949D7D5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256B2C21-A230-48C0-8DF1-C46611373C4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3847E18C-932D-4C95-AABA-FEC7C9499AD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150CB11-0C61-439E-910F-5787759E72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7" name="Freeform: Shape 16">
            <a:extLst>
              <a:ext uri="{FF2B5EF4-FFF2-40B4-BE49-F238E27FC236}">
                <a16:creationId xmlns:a16="http://schemas.microsoft.com/office/drawing/2014/main" id="{43F8A58B-5155-44CE-A5FF-7647B47D0A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19" name="Rectangle 18">
            <a:extLst>
              <a:ext uri="{FF2B5EF4-FFF2-40B4-BE49-F238E27FC236}">
                <a16:creationId xmlns:a16="http://schemas.microsoft.com/office/drawing/2014/main" id="{443F2ACA-E6D6-4028-82DD-F03C262D5DE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ABCC4295-4E05-20AF-8DA8-230192B72EF9}"/>
              </a:ext>
            </a:extLst>
          </p:cNvPr>
          <p:cNvSpPr>
            <a:spLocks noGrp="1"/>
          </p:cNvSpPr>
          <p:nvPr>
            <p:ph type="title"/>
          </p:nvPr>
        </p:nvSpPr>
        <p:spPr>
          <a:xfrm>
            <a:off x="586478" y="1683756"/>
            <a:ext cx="3115265" cy="2396359"/>
          </a:xfrm>
        </p:spPr>
        <p:txBody>
          <a:bodyPr anchor="b">
            <a:normAutofit/>
          </a:bodyPr>
          <a:lstStyle/>
          <a:p>
            <a:pPr algn="r"/>
            <a:r>
              <a:rPr lang="en-US" sz="4000">
                <a:solidFill>
                  <a:srgbClr val="FFFFFF"/>
                </a:solidFill>
              </a:rPr>
              <a:t>What Should Be Done?</a:t>
            </a:r>
          </a:p>
        </p:txBody>
      </p:sp>
      <p:graphicFrame>
        <p:nvGraphicFramePr>
          <p:cNvPr id="5" name="Content Placeholder 2">
            <a:extLst>
              <a:ext uri="{FF2B5EF4-FFF2-40B4-BE49-F238E27FC236}">
                <a16:creationId xmlns:a16="http://schemas.microsoft.com/office/drawing/2014/main" id="{EDB9820F-BA51-DEAF-4A46-F299C2CBC4BB}"/>
              </a:ext>
            </a:extLst>
          </p:cNvPr>
          <p:cNvGraphicFramePr>
            <a:graphicFrameLocks noGrp="1"/>
          </p:cNvGraphicFramePr>
          <p:nvPr>
            <p:ph idx="1"/>
            <p:extLst>
              <p:ext uri="{D42A27DB-BD31-4B8C-83A1-F6EECF244321}">
                <p14:modId xmlns:p14="http://schemas.microsoft.com/office/powerpoint/2010/main" val="412793058"/>
              </p:ext>
            </p:extLst>
          </p:nvPr>
        </p:nvGraphicFramePr>
        <p:xfrm>
          <a:off x="4905052" y="750440"/>
          <a:ext cx="6666833" cy="545392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4335565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498661A-FA47-F1C0-925E-CA1BD458D556}"/>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D3FCCB50-B680-D5C5-9725-CE7A8EB91276}"/>
              </a:ext>
            </a:extLst>
          </p:cNvPr>
          <p:cNvSpPr>
            <a:spLocks noGrp="1"/>
          </p:cNvSpPr>
          <p:nvPr>
            <p:ph type="ctrTitle"/>
          </p:nvPr>
        </p:nvSpPr>
        <p:spPr>
          <a:xfrm>
            <a:off x="0" y="3429000"/>
            <a:ext cx="12179300" cy="1655763"/>
          </a:xfrm>
        </p:spPr>
        <p:txBody>
          <a:bodyPr rtlCol="0">
            <a:normAutofit fontScale="90000"/>
          </a:bodyPr>
          <a:lstStyle/>
          <a:p>
            <a:pPr algn="ctr" eaLnBrk="1" fontAlgn="auto" hangingPunct="1">
              <a:spcAft>
                <a:spcPts val="0"/>
              </a:spcAft>
              <a:defRPr/>
            </a:pPr>
            <a:br>
              <a:rPr lang="en-US" dirty="0"/>
            </a:br>
            <a:br>
              <a:rPr lang="en-US" dirty="0"/>
            </a:br>
            <a:r>
              <a:rPr lang="en-US" sz="3600" b="1" dirty="0">
                <a:latin typeface="Times New Roman" panose="02020603050405020304" pitchFamily="18" charset="0"/>
                <a:cs typeface="Times New Roman" panose="02020603050405020304" pitchFamily="18" charset="0"/>
              </a:rPr>
              <a:t>Chryssa Deliganis</a:t>
            </a:r>
            <a:br>
              <a:rPr lang="en-US" sz="3100" b="1" dirty="0">
                <a:latin typeface="Times New Roman" panose="02020603050405020304" pitchFamily="18" charset="0"/>
                <a:cs typeface="Times New Roman" panose="02020603050405020304" pitchFamily="18" charset="0"/>
              </a:rPr>
            </a:br>
            <a:r>
              <a:rPr lang="en-US" sz="2700" i="1" dirty="0">
                <a:latin typeface="Times New Roman" panose="02020603050405020304" pitchFamily="18" charset="0"/>
                <a:cs typeface="Times New Roman" panose="02020603050405020304" pitchFamily="18" charset="0"/>
              </a:rPr>
              <a:t>cdeliganis@seattleu.edu</a:t>
            </a:r>
            <a:br>
              <a:rPr lang="en-US" b="1" dirty="0">
                <a:latin typeface="Times New Roman" panose="02020603050405020304" pitchFamily="18" charset="0"/>
                <a:cs typeface="Times New Roman" panose="02020603050405020304" pitchFamily="18" charset="0"/>
              </a:rPr>
            </a:br>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131248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31" name="Rectangle 1030">
            <a:extLst>
              <a:ext uri="{FF2B5EF4-FFF2-40B4-BE49-F238E27FC236}">
                <a16:creationId xmlns:a16="http://schemas.microsoft.com/office/drawing/2014/main" id="{B5A8AFA4-5C32-4100-9C6D-839A47E15FA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3" name="Rectangle 1032">
            <a:extLst>
              <a:ext uri="{FF2B5EF4-FFF2-40B4-BE49-F238E27FC236}">
                <a16:creationId xmlns:a16="http://schemas.microsoft.com/office/drawing/2014/main" id="{96B5F253-7949-47C2-9DBD-1570ECDA2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85799" y="685800"/>
            <a:ext cx="5421703" cy="5486400"/>
          </a:xfrm>
          <a:prstGeom prst="rect">
            <a:avLst/>
          </a:prstGeom>
          <a:solidFill>
            <a:schemeClr val="accent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A2C9D26-FD7D-C148-C105-9ABD7E59E546}"/>
              </a:ext>
            </a:extLst>
          </p:cNvPr>
          <p:cNvSpPr>
            <a:spLocks noGrp="1"/>
          </p:cNvSpPr>
          <p:nvPr>
            <p:ph type="ctrTitle"/>
          </p:nvPr>
        </p:nvSpPr>
        <p:spPr>
          <a:xfrm>
            <a:off x="1849179" y="2465347"/>
            <a:ext cx="3444948" cy="2481729"/>
          </a:xfrm>
        </p:spPr>
        <p:txBody>
          <a:bodyPr anchor="b">
            <a:normAutofit fontScale="90000"/>
          </a:bodyPr>
          <a:lstStyle/>
          <a:p>
            <a:pPr algn="l"/>
            <a:br>
              <a:rPr lang="en-US" sz="4800" dirty="0">
                <a:solidFill>
                  <a:srgbClr val="595959"/>
                </a:solidFill>
              </a:rPr>
            </a:br>
            <a:br>
              <a:rPr lang="en-US" sz="4800" dirty="0">
                <a:solidFill>
                  <a:srgbClr val="595959"/>
                </a:solidFill>
              </a:rPr>
            </a:br>
            <a:br>
              <a:rPr lang="en-US" sz="4800" dirty="0">
                <a:solidFill>
                  <a:srgbClr val="595959"/>
                </a:solidFill>
              </a:rPr>
            </a:br>
            <a:r>
              <a:rPr lang="en-US" sz="4000" dirty="0">
                <a:solidFill>
                  <a:srgbClr val="595959"/>
                </a:solidFill>
              </a:rPr>
              <a:t>Surprise Medical </a:t>
            </a:r>
            <a:br>
              <a:rPr lang="en-US" sz="4000" dirty="0">
                <a:solidFill>
                  <a:srgbClr val="595959"/>
                </a:solidFill>
              </a:rPr>
            </a:br>
            <a:r>
              <a:rPr lang="en-US" sz="4000" dirty="0">
                <a:solidFill>
                  <a:srgbClr val="595959"/>
                </a:solidFill>
              </a:rPr>
              <a:t>Bills:</a:t>
            </a:r>
            <a:br>
              <a:rPr lang="en-US" sz="4000" dirty="0">
                <a:solidFill>
                  <a:srgbClr val="595959"/>
                </a:solidFill>
              </a:rPr>
            </a:br>
            <a:br>
              <a:rPr lang="en-US" sz="2400" dirty="0">
                <a:solidFill>
                  <a:srgbClr val="595959"/>
                </a:solidFill>
              </a:rPr>
            </a:br>
            <a:br>
              <a:rPr lang="en-US" sz="2400" dirty="0">
                <a:solidFill>
                  <a:srgbClr val="595959"/>
                </a:solidFill>
              </a:rPr>
            </a:br>
            <a:br>
              <a:rPr lang="en-US" sz="2400" dirty="0">
                <a:solidFill>
                  <a:srgbClr val="595959"/>
                </a:solidFill>
              </a:rPr>
            </a:br>
            <a:endParaRPr lang="en-US" sz="2400" dirty="0">
              <a:solidFill>
                <a:srgbClr val="595959"/>
              </a:solidFill>
            </a:endParaRPr>
          </a:p>
        </p:txBody>
      </p:sp>
      <p:sp>
        <p:nvSpPr>
          <p:cNvPr id="3" name="Subtitle 2">
            <a:extLst>
              <a:ext uri="{FF2B5EF4-FFF2-40B4-BE49-F238E27FC236}">
                <a16:creationId xmlns:a16="http://schemas.microsoft.com/office/drawing/2014/main" id="{FB387D51-416B-576C-77ED-CF54C92C2C5A}"/>
              </a:ext>
            </a:extLst>
          </p:cNvPr>
          <p:cNvSpPr>
            <a:spLocks noGrp="1"/>
          </p:cNvSpPr>
          <p:nvPr>
            <p:ph type="subTitle" idx="1"/>
          </p:nvPr>
        </p:nvSpPr>
        <p:spPr>
          <a:xfrm>
            <a:off x="1849179" y="4046453"/>
            <a:ext cx="3083442" cy="1785506"/>
          </a:xfrm>
        </p:spPr>
        <p:txBody>
          <a:bodyPr anchor="t">
            <a:normAutofit fontScale="92500" lnSpcReduction="20000"/>
          </a:bodyPr>
          <a:lstStyle/>
          <a:p>
            <a:pPr algn="l"/>
            <a:r>
              <a:rPr kumimoji="0" lang="en-US" sz="2400" b="0" i="0" u="none" strike="noStrike" kern="1200" cap="none" spc="0" normalizeH="0" baseline="0" noProof="0" dirty="0">
                <a:ln>
                  <a:noFill/>
                </a:ln>
                <a:solidFill>
                  <a:srgbClr val="595959"/>
                </a:solidFill>
                <a:effectLst/>
                <a:uLnTx/>
                <a:uFillTx/>
                <a:latin typeface="Aptos Display" panose="02110004020202020204"/>
                <a:ea typeface="+mj-ea"/>
                <a:cs typeface="+mj-cs"/>
              </a:rPr>
              <a:t>When emergency or non-emergency care is provided by out-of- network providers and the balance remaining, after insurance has paid, is billed to the patient. </a:t>
            </a:r>
            <a:endParaRPr lang="en-US" sz="1400" dirty="0">
              <a:solidFill>
                <a:srgbClr val="595959"/>
              </a:solidFill>
            </a:endParaRPr>
          </a:p>
        </p:txBody>
      </p:sp>
      <p:pic>
        <p:nvPicPr>
          <p:cNvPr id="1026" name="Picture 2" descr="See related image detail. Mark D. Kaufmann, MD, on AMA's January 1, 2021 Coding Changes by The Dermatology Digest Podcast ...">
            <a:extLst>
              <a:ext uri="{FF2B5EF4-FFF2-40B4-BE49-F238E27FC236}">
                <a16:creationId xmlns:a16="http://schemas.microsoft.com/office/drawing/2014/main" id="{8E6F7A6C-99AD-A6C1-10BB-A930DACE4FF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l="502" r="889" b="2"/>
          <a:stretch/>
        </p:blipFill>
        <p:spPr bwMode="auto">
          <a:xfrm>
            <a:off x="6107503" y="685799"/>
            <a:ext cx="5410200" cy="54864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2902717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A98E3AB-FA48-180B-09CF-EEEFC2241DC1}"/>
              </a:ext>
            </a:extLst>
          </p:cNvPr>
          <p:cNvSpPr>
            <a:spLocks noGrp="1"/>
          </p:cNvSpPr>
          <p:nvPr>
            <p:ph type="title"/>
          </p:nvPr>
        </p:nvSpPr>
        <p:spPr>
          <a:xfrm>
            <a:off x="686834" y="1153572"/>
            <a:ext cx="3200400" cy="4461163"/>
          </a:xfrm>
        </p:spPr>
        <p:txBody>
          <a:bodyPr>
            <a:normAutofit/>
          </a:bodyPr>
          <a:lstStyle/>
          <a:p>
            <a:r>
              <a:rPr lang="en-US">
                <a:solidFill>
                  <a:srgbClr val="FFFFFF"/>
                </a:solidFill>
              </a:rPr>
              <a:t>The No Surprises Act (NSA)</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D53DADE0-531A-3102-4E33-70F566B619BE}"/>
              </a:ext>
            </a:extLst>
          </p:cNvPr>
          <p:cNvSpPr>
            <a:spLocks noGrp="1"/>
          </p:cNvSpPr>
          <p:nvPr>
            <p:ph idx="1"/>
          </p:nvPr>
        </p:nvSpPr>
        <p:spPr>
          <a:xfrm>
            <a:off x="4447308" y="591344"/>
            <a:ext cx="6906491" cy="5585619"/>
          </a:xfrm>
        </p:spPr>
        <p:txBody>
          <a:bodyPr anchor="ctr">
            <a:normAutofit/>
          </a:bodyPr>
          <a:lstStyle/>
          <a:p>
            <a:r>
              <a:rPr lang="en-US" sz="2600"/>
              <a:t>Limits the amount an insured patient will pay for out-of-network emergency medical services and certain non-emergency services by an out-of-network provider at an in-network facility. </a:t>
            </a:r>
          </a:p>
          <a:p>
            <a:r>
              <a:rPr lang="en-US" sz="2600"/>
              <a:t>Requires insurers to reimburse out-of-network providers at the statutorily calculated “out-of-network” rate. </a:t>
            </a:r>
          </a:p>
          <a:p>
            <a:r>
              <a:rPr lang="en-US" sz="2600"/>
              <a:t>Establishes a procedure to determine the payment amount. </a:t>
            </a:r>
          </a:p>
          <a:p>
            <a:r>
              <a:rPr lang="en-US" sz="2600"/>
              <a:t>Disputes must be resolved by Independent Dispute Resolution (IDR). </a:t>
            </a:r>
          </a:p>
          <a:p>
            <a:r>
              <a:rPr lang="en-US" sz="2600"/>
              <a:t>IDR = “baseball style” arbitration</a:t>
            </a:r>
          </a:p>
        </p:txBody>
      </p:sp>
    </p:spTree>
    <p:extLst>
      <p:ext uri="{BB962C8B-B14F-4D97-AF65-F5344CB8AC3E}">
        <p14:creationId xmlns:p14="http://schemas.microsoft.com/office/powerpoint/2010/main" val="6276043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53A67662-7B64-4946-C9EC-83913B07EC37}"/>
              </a:ext>
            </a:extLst>
          </p:cNvPr>
          <p:cNvSpPr>
            <a:spLocks noGrp="1"/>
          </p:cNvSpPr>
          <p:nvPr>
            <p:ph type="title"/>
          </p:nvPr>
        </p:nvSpPr>
        <p:spPr>
          <a:xfrm>
            <a:off x="1171074" y="1396686"/>
            <a:ext cx="3240506" cy="4064628"/>
          </a:xfrm>
        </p:spPr>
        <p:txBody>
          <a:bodyPr>
            <a:normAutofit/>
          </a:bodyPr>
          <a:lstStyle/>
          <a:p>
            <a:pPr algn="ctr"/>
            <a:r>
              <a:rPr lang="en-US" dirty="0">
                <a:solidFill>
                  <a:srgbClr val="FFFFFF"/>
                </a:solidFill>
              </a:rPr>
              <a:t>Qualified Payment Amount (QPA)</a:t>
            </a: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B074374B-23AA-7246-5356-D438462F5C6A}"/>
              </a:ext>
            </a:extLst>
          </p:cNvPr>
          <p:cNvSpPr>
            <a:spLocks noGrp="1"/>
          </p:cNvSpPr>
          <p:nvPr>
            <p:ph idx="1"/>
          </p:nvPr>
        </p:nvSpPr>
        <p:spPr>
          <a:xfrm>
            <a:off x="5370153" y="1526033"/>
            <a:ext cx="5536397" cy="3935281"/>
          </a:xfrm>
        </p:spPr>
        <p:txBody>
          <a:bodyPr>
            <a:normAutofit/>
          </a:bodyPr>
          <a:lstStyle/>
          <a:p>
            <a:r>
              <a:rPr lang="en-US" sz="2000"/>
              <a:t>Calculated based on the amounts paid for the applicable year for items or services that are furnished in the same geographic region. </a:t>
            </a:r>
          </a:p>
          <a:p>
            <a:pPr marL="0" indent="0">
              <a:buNone/>
            </a:pPr>
            <a:endParaRPr lang="en-US" sz="2000"/>
          </a:p>
          <a:p>
            <a:r>
              <a:rPr lang="en-US" sz="2000"/>
              <a:t>Typically the QPA is the median rate the insurer would have paid for the service if provided by an in-network provider or facility. </a:t>
            </a:r>
          </a:p>
          <a:p>
            <a:pPr marL="0" indent="0">
              <a:buNone/>
            </a:pPr>
            <a:endParaRPr lang="en-US" sz="2000"/>
          </a:p>
          <a:p>
            <a:r>
              <a:rPr lang="en-US" sz="2000"/>
              <a:t>While the QPA is the first consideration listed in the Act, there are other considerations enumerated as well. </a:t>
            </a:r>
          </a:p>
          <a:p>
            <a:pPr marL="0" indent="0">
              <a:buNone/>
            </a:pPr>
            <a:endParaRPr lang="en-US" sz="2000"/>
          </a:p>
          <a:p>
            <a:endParaRPr lang="en-US" sz="2000"/>
          </a:p>
        </p:txBody>
      </p:sp>
    </p:spTree>
    <p:extLst>
      <p:ext uri="{BB962C8B-B14F-4D97-AF65-F5344CB8AC3E}">
        <p14:creationId xmlns:p14="http://schemas.microsoft.com/office/powerpoint/2010/main" val="3407209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6" name="Rectangle 15">
            <a:extLst>
              <a:ext uri="{FF2B5EF4-FFF2-40B4-BE49-F238E27FC236}">
                <a16:creationId xmlns:a16="http://schemas.microsoft.com/office/drawing/2014/main" id="{907EF6B7-1338-4443-8C46-6A318D952DF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DAAE4CDD-124C-4DCF-9584-B6033B545DD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F42099D-A820-AA9B-F645-742FE5376829}"/>
              </a:ext>
            </a:extLst>
          </p:cNvPr>
          <p:cNvSpPr>
            <a:spLocks noGrp="1"/>
          </p:cNvSpPr>
          <p:nvPr>
            <p:ph type="title"/>
          </p:nvPr>
        </p:nvSpPr>
        <p:spPr>
          <a:xfrm>
            <a:off x="686834" y="1153572"/>
            <a:ext cx="3200400" cy="4461163"/>
          </a:xfrm>
        </p:spPr>
        <p:txBody>
          <a:bodyPr>
            <a:normAutofit/>
          </a:bodyPr>
          <a:lstStyle/>
          <a:p>
            <a:r>
              <a:rPr lang="en-US" sz="3700">
                <a:solidFill>
                  <a:srgbClr val="FFFFFF"/>
                </a:solidFill>
              </a:rPr>
              <a:t>Other Considerations: </a:t>
            </a: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3" name="Content Placeholder 2">
            <a:extLst>
              <a:ext uri="{FF2B5EF4-FFF2-40B4-BE49-F238E27FC236}">
                <a16:creationId xmlns:a16="http://schemas.microsoft.com/office/drawing/2014/main" id="{214A615B-A3EC-8612-4170-3A099D71238A}"/>
              </a:ext>
            </a:extLst>
          </p:cNvPr>
          <p:cNvSpPr>
            <a:spLocks noGrp="1"/>
          </p:cNvSpPr>
          <p:nvPr>
            <p:ph idx="1"/>
          </p:nvPr>
        </p:nvSpPr>
        <p:spPr>
          <a:xfrm>
            <a:off x="4447308" y="591344"/>
            <a:ext cx="6906491" cy="5585619"/>
          </a:xfrm>
        </p:spPr>
        <p:txBody>
          <a:bodyPr anchor="ctr">
            <a:normAutofit/>
          </a:bodyPr>
          <a:lstStyle/>
          <a:p>
            <a:r>
              <a:rPr lang="en-US" sz="2000" b="1"/>
              <a:t>Additional circumstances </a:t>
            </a:r>
            <a:r>
              <a:rPr lang="en-US" sz="2000"/>
              <a:t>or information pertaining to the claim</a:t>
            </a:r>
          </a:p>
          <a:p>
            <a:r>
              <a:rPr lang="en-US" sz="2000"/>
              <a:t>The </a:t>
            </a:r>
            <a:r>
              <a:rPr lang="en-US" sz="2000" b="1"/>
              <a:t>level of training</a:t>
            </a:r>
            <a:r>
              <a:rPr lang="en-US" sz="2000"/>
              <a:t>, experience, outcomes of the provider</a:t>
            </a:r>
          </a:p>
          <a:p>
            <a:r>
              <a:rPr lang="en-US" sz="2000"/>
              <a:t>The </a:t>
            </a:r>
            <a:r>
              <a:rPr lang="en-US" sz="2000" b="1"/>
              <a:t>market share </a:t>
            </a:r>
            <a:r>
              <a:rPr lang="en-US" sz="2000"/>
              <a:t>held by the non-participating provider</a:t>
            </a:r>
          </a:p>
          <a:p>
            <a:r>
              <a:rPr lang="en-US" sz="2000"/>
              <a:t>The </a:t>
            </a:r>
            <a:r>
              <a:rPr lang="en-US" sz="2000" b="1"/>
              <a:t>acuity of the patient </a:t>
            </a:r>
            <a:r>
              <a:rPr lang="en-US" sz="2000"/>
              <a:t>receiving care</a:t>
            </a:r>
          </a:p>
          <a:p>
            <a:r>
              <a:rPr lang="en-US" sz="2000"/>
              <a:t>The </a:t>
            </a:r>
            <a:r>
              <a:rPr lang="en-US" sz="2000" b="1"/>
              <a:t>teaching status</a:t>
            </a:r>
            <a:r>
              <a:rPr lang="en-US" sz="2000"/>
              <a:t>, case mix, and scope of services furnished by the provider</a:t>
            </a:r>
          </a:p>
          <a:p>
            <a:r>
              <a:rPr lang="en-US" sz="2000"/>
              <a:t>Demonstrations of </a:t>
            </a:r>
            <a:r>
              <a:rPr lang="en-US" sz="2000" b="1"/>
              <a:t>good faith efforts (or lack thereof) to negotiate network agreement</a:t>
            </a:r>
          </a:p>
          <a:p>
            <a:pPr marL="0" indent="0">
              <a:buNone/>
            </a:pPr>
            <a:endParaRPr lang="en-US" sz="2000" b="1"/>
          </a:p>
          <a:p>
            <a:r>
              <a:rPr lang="en-US" sz="2000" i="1"/>
              <a:t>Notably, the Act prohibits arbitrators from considering the provider’s usual or customary charges, the amount they would have billed had the Act not applied, or the reimbursement rates under Medicare/Medicaid.</a:t>
            </a:r>
          </a:p>
        </p:txBody>
      </p:sp>
    </p:spTree>
    <p:extLst>
      <p:ext uri="{BB962C8B-B14F-4D97-AF65-F5344CB8AC3E}">
        <p14:creationId xmlns:p14="http://schemas.microsoft.com/office/powerpoint/2010/main" val="26412865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2554CA6-288E-4202-BC52-2E5A8F0C0AE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B10BB131-AC8E-4A8E-A5D1-36260F720C3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89189" y="1119031"/>
            <a:ext cx="4619938" cy="4619938"/>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84AC45EB-BAAF-3EFF-BEFC-9983530B8E46}"/>
              </a:ext>
            </a:extLst>
          </p:cNvPr>
          <p:cNvSpPr>
            <a:spLocks noGrp="1"/>
          </p:cNvSpPr>
          <p:nvPr>
            <p:ph type="title"/>
          </p:nvPr>
        </p:nvSpPr>
        <p:spPr>
          <a:xfrm>
            <a:off x="1171074" y="1396686"/>
            <a:ext cx="3240506" cy="4064628"/>
          </a:xfrm>
        </p:spPr>
        <p:txBody>
          <a:bodyPr>
            <a:normAutofit/>
          </a:bodyPr>
          <a:lstStyle/>
          <a:p>
            <a:pPr algn="ctr"/>
            <a:r>
              <a:rPr lang="en-US" dirty="0">
                <a:solidFill>
                  <a:srgbClr val="FFFFFF"/>
                </a:solidFill>
              </a:rPr>
              <a:t>Judicial Challenges</a:t>
            </a:r>
          </a:p>
        </p:txBody>
      </p:sp>
      <p:sp>
        <p:nvSpPr>
          <p:cNvPr id="12" name="Arc 11">
            <a:extLst>
              <a:ext uri="{FF2B5EF4-FFF2-40B4-BE49-F238E27FC236}">
                <a16:creationId xmlns:a16="http://schemas.microsoft.com/office/drawing/2014/main" id="{5B7778FC-632E-4DCA-A7CB-0D7731CCF97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9809111">
            <a:off x="8683720" y="941148"/>
            <a:ext cx="2987899" cy="2987899"/>
          </a:xfrm>
          <a:prstGeom prst="arc">
            <a:avLst>
              <a:gd name="adj1" fmla="val 15817365"/>
              <a:gd name="adj2" fmla="val 178138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endParaRPr>
          </a:p>
        </p:txBody>
      </p:sp>
      <p:sp>
        <p:nvSpPr>
          <p:cNvPr id="14" name="Oval 13">
            <a:extLst>
              <a:ext uri="{FF2B5EF4-FFF2-40B4-BE49-F238E27FC236}">
                <a16:creationId xmlns:a16="http://schemas.microsoft.com/office/drawing/2014/main" id="{FA23A907-97FB-4A8F-880A-DD77401C42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10048" y="4780992"/>
            <a:ext cx="546100" cy="546100"/>
          </a:xfrm>
          <a:prstGeom prst="ellipse">
            <a:avLst/>
          </a:pr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
        <p:nvSpPr>
          <p:cNvPr id="3" name="Content Placeholder 2">
            <a:extLst>
              <a:ext uri="{FF2B5EF4-FFF2-40B4-BE49-F238E27FC236}">
                <a16:creationId xmlns:a16="http://schemas.microsoft.com/office/drawing/2014/main" id="{56FBF693-7F3A-B8B2-5C24-E23FF8E42ED7}"/>
              </a:ext>
            </a:extLst>
          </p:cNvPr>
          <p:cNvSpPr>
            <a:spLocks noGrp="1"/>
          </p:cNvSpPr>
          <p:nvPr>
            <p:ph idx="1"/>
          </p:nvPr>
        </p:nvSpPr>
        <p:spPr>
          <a:xfrm>
            <a:off x="5370153" y="1526033"/>
            <a:ext cx="5536397" cy="3935281"/>
          </a:xfrm>
        </p:spPr>
        <p:txBody>
          <a:bodyPr>
            <a:normAutofit lnSpcReduction="10000"/>
          </a:bodyPr>
          <a:lstStyle/>
          <a:p>
            <a:pPr marL="514350" indent="-514350">
              <a:buFont typeface="+mj-lt"/>
              <a:buAutoNum type="arabicPeriod"/>
            </a:pPr>
            <a:r>
              <a:rPr lang="en-US" sz="1800" b="1" dirty="0"/>
              <a:t>General Challenges to Implementation</a:t>
            </a:r>
            <a:r>
              <a:rPr lang="en-US" sz="1800" dirty="0"/>
              <a:t>: </a:t>
            </a:r>
            <a:r>
              <a:rPr lang="en-US" sz="1800" i="1" dirty="0"/>
              <a:t>Neurological Associates </a:t>
            </a:r>
            <a:r>
              <a:rPr lang="en-US" sz="1800" dirty="0"/>
              <a:t>(ED NY) and </a:t>
            </a:r>
            <a:r>
              <a:rPr lang="en-US" sz="1800" i="1" dirty="0"/>
              <a:t>TMA III </a:t>
            </a:r>
            <a:r>
              <a:rPr lang="en-US" sz="1800" dirty="0"/>
              <a:t>(ED TX).</a:t>
            </a:r>
          </a:p>
          <a:p>
            <a:pPr marL="514350" indent="-514350">
              <a:buFont typeface="+mj-lt"/>
              <a:buAutoNum type="arabicPeriod"/>
            </a:pPr>
            <a:r>
              <a:rPr lang="en-US" sz="1800" b="1" dirty="0"/>
              <a:t>Regulatory Takings Attacks</a:t>
            </a:r>
            <a:r>
              <a:rPr lang="en-US" sz="1800" dirty="0"/>
              <a:t>: </a:t>
            </a:r>
            <a:r>
              <a:rPr lang="en-US" sz="1800" i="1" dirty="0"/>
              <a:t>Haller v. HHS </a:t>
            </a:r>
            <a:r>
              <a:rPr lang="en-US" sz="1800" dirty="0"/>
              <a:t>(2</a:t>
            </a:r>
            <a:r>
              <a:rPr lang="en-US" sz="1800" baseline="30000" dirty="0"/>
              <a:t>nd</a:t>
            </a:r>
            <a:r>
              <a:rPr lang="en-US" sz="1800" dirty="0"/>
              <a:t> Cir); </a:t>
            </a:r>
            <a:r>
              <a:rPr lang="en-US" sz="1800" i="1" dirty="0"/>
              <a:t>Neurological Associates </a:t>
            </a:r>
            <a:r>
              <a:rPr lang="en-US" sz="1800" dirty="0"/>
              <a:t>(ED NY) </a:t>
            </a:r>
          </a:p>
          <a:p>
            <a:pPr marL="514350" indent="-514350">
              <a:buFont typeface="+mj-lt"/>
              <a:buAutoNum type="arabicPeriod"/>
            </a:pPr>
            <a:r>
              <a:rPr lang="en-US" sz="1800" b="1" dirty="0"/>
              <a:t>Biden Administration Regulations Struck Down</a:t>
            </a:r>
            <a:r>
              <a:rPr lang="en-US" sz="1800" dirty="0"/>
              <a:t>: </a:t>
            </a:r>
            <a:r>
              <a:rPr lang="en-US" sz="1800" i="1" dirty="0"/>
              <a:t>TMA I, TMA II, TMA III, TMA IV, </a:t>
            </a:r>
            <a:r>
              <a:rPr lang="en-US" sz="1800" i="1" dirty="0" err="1"/>
              <a:t>LifeNet</a:t>
            </a:r>
            <a:r>
              <a:rPr lang="en-US" sz="1800" i="1" dirty="0"/>
              <a:t>, </a:t>
            </a:r>
            <a:r>
              <a:rPr lang="en-US" sz="1800" dirty="0"/>
              <a:t>(all ED TX); 5</a:t>
            </a:r>
            <a:r>
              <a:rPr lang="en-US" sz="1800" baseline="30000" dirty="0"/>
              <a:t>th</a:t>
            </a:r>
            <a:r>
              <a:rPr lang="en-US" sz="1800" dirty="0"/>
              <a:t> Cir. opinion affirming TMA II (8/3/24); 5</a:t>
            </a:r>
            <a:r>
              <a:rPr lang="en-US" sz="1800" baseline="30000" dirty="0"/>
              <a:t>th</a:t>
            </a:r>
            <a:r>
              <a:rPr lang="en-US" sz="1800" dirty="0"/>
              <a:t> Cir. Aff. TMA IV in part, rev. in part (10/30/24)</a:t>
            </a:r>
          </a:p>
          <a:p>
            <a:pPr marL="514350" indent="-514350">
              <a:buFont typeface="+mj-lt"/>
              <a:buAutoNum type="arabicPeriod"/>
            </a:pPr>
            <a:r>
              <a:rPr lang="en-US" sz="1800" b="1" dirty="0"/>
              <a:t>Availability of Judicial Review/Application of FAA</a:t>
            </a:r>
            <a:r>
              <a:rPr lang="en-US" sz="1800" dirty="0"/>
              <a:t>: </a:t>
            </a:r>
            <a:r>
              <a:rPr lang="en-US" sz="1800" i="1" dirty="0"/>
              <a:t>Guardian Flight v. Health Care Service Corp. </a:t>
            </a:r>
            <a:r>
              <a:rPr lang="en-US" sz="1800" dirty="0"/>
              <a:t>(ND TX 5/30/24, appealed to 5</a:t>
            </a:r>
            <a:r>
              <a:rPr lang="en-US" sz="1800" baseline="30000" dirty="0"/>
              <a:t>th</a:t>
            </a:r>
            <a:r>
              <a:rPr lang="en-US" sz="1800" dirty="0"/>
              <a:t> Cir.); </a:t>
            </a:r>
            <a:r>
              <a:rPr lang="en-US" sz="1800" i="1" dirty="0"/>
              <a:t>Guardian Flight v. Med Evaluators of TX </a:t>
            </a:r>
            <a:r>
              <a:rPr lang="en-US" sz="1800" dirty="0"/>
              <a:t>(SD TX); </a:t>
            </a:r>
            <a:r>
              <a:rPr lang="en-US" sz="1800" i="1" dirty="0"/>
              <a:t>Med-Trans </a:t>
            </a:r>
            <a:r>
              <a:rPr lang="en-US" sz="1800" dirty="0"/>
              <a:t>(MD FL, appeal dismissed) but see </a:t>
            </a:r>
            <a:r>
              <a:rPr lang="en-US" sz="1800" i="1" dirty="0"/>
              <a:t>GPS v. Horizon Blue Cross </a:t>
            </a:r>
            <a:r>
              <a:rPr lang="en-US" sz="1800" dirty="0"/>
              <a:t>(D. NJ)</a:t>
            </a:r>
          </a:p>
        </p:txBody>
      </p:sp>
    </p:spTree>
    <p:extLst>
      <p:ext uri="{BB962C8B-B14F-4D97-AF65-F5344CB8AC3E}">
        <p14:creationId xmlns:p14="http://schemas.microsoft.com/office/powerpoint/2010/main" val="3268005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FA7095-22D5-DEFE-F89D-7606FA676EB7}"/>
              </a:ext>
            </a:extLst>
          </p:cNvPr>
          <p:cNvSpPr>
            <a:spLocks noGrp="1"/>
          </p:cNvSpPr>
          <p:nvPr>
            <p:ph type="title"/>
          </p:nvPr>
        </p:nvSpPr>
        <p:spPr/>
        <p:txBody>
          <a:bodyPr/>
          <a:lstStyle/>
          <a:p>
            <a:pPr algn="ctr"/>
            <a:r>
              <a:rPr lang="en-US" dirty="0"/>
              <a:t>Rulemaking, Round 1</a:t>
            </a:r>
          </a:p>
        </p:txBody>
      </p:sp>
      <p:sp>
        <p:nvSpPr>
          <p:cNvPr id="3" name="Text Placeholder 2">
            <a:extLst>
              <a:ext uri="{FF2B5EF4-FFF2-40B4-BE49-F238E27FC236}">
                <a16:creationId xmlns:a16="http://schemas.microsoft.com/office/drawing/2014/main" id="{4BE7BDE0-DE4D-4FD7-1E02-411080483162}"/>
              </a:ext>
            </a:extLst>
          </p:cNvPr>
          <p:cNvSpPr>
            <a:spLocks noGrp="1"/>
          </p:cNvSpPr>
          <p:nvPr>
            <p:ph type="body" idx="1"/>
          </p:nvPr>
        </p:nvSpPr>
        <p:spPr/>
        <p:txBody>
          <a:bodyPr/>
          <a:lstStyle/>
          <a:p>
            <a:r>
              <a:rPr lang="en-US" dirty="0"/>
              <a:t>Interim Final Rule:</a:t>
            </a:r>
          </a:p>
          <a:p>
            <a:endParaRPr lang="en-US" dirty="0"/>
          </a:p>
        </p:txBody>
      </p:sp>
      <p:sp>
        <p:nvSpPr>
          <p:cNvPr id="4" name="Content Placeholder 3">
            <a:extLst>
              <a:ext uri="{FF2B5EF4-FFF2-40B4-BE49-F238E27FC236}">
                <a16:creationId xmlns:a16="http://schemas.microsoft.com/office/drawing/2014/main" id="{357D3467-C952-BA8D-5D1C-81778AA4EF10}"/>
              </a:ext>
            </a:extLst>
          </p:cNvPr>
          <p:cNvSpPr>
            <a:spLocks noGrp="1"/>
          </p:cNvSpPr>
          <p:nvPr>
            <p:ph sz="half" idx="2"/>
          </p:nvPr>
        </p:nvSpPr>
        <p:spPr/>
        <p:txBody>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black"/>
                </a:solidFill>
                <a:effectLst/>
                <a:uLnTx/>
                <a:uFillTx/>
                <a:latin typeface="Aptos" panose="02110004020202020204"/>
                <a:ea typeface="+mn-ea"/>
                <a:cs typeface="+mn-cs"/>
              </a:rPr>
              <a:t>Requires arbitrators to “select the offer closest to the [QPA]” and may deviate from that number only if “credible information” “clearly demonstrates” that the QPA is “materially different from the appropriate out-of-network rate.” 45 CFR §149.510(c)(4)(ii).</a:t>
            </a:r>
          </a:p>
          <a:p>
            <a:endParaRPr lang="en-US" dirty="0"/>
          </a:p>
        </p:txBody>
      </p:sp>
      <p:sp>
        <p:nvSpPr>
          <p:cNvPr id="5" name="Text Placeholder 4">
            <a:extLst>
              <a:ext uri="{FF2B5EF4-FFF2-40B4-BE49-F238E27FC236}">
                <a16:creationId xmlns:a16="http://schemas.microsoft.com/office/drawing/2014/main" id="{E18DD2FD-2BF4-AE42-3561-CA56B8637514}"/>
              </a:ext>
            </a:extLst>
          </p:cNvPr>
          <p:cNvSpPr>
            <a:spLocks noGrp="1"/>
          </p:cNvSpPr>
          <p:nvPr>
            <p:ph type="body" sz="quarter" idx="3"/>
          </p:nvPr>
        </p:nvSpPr>
        <p:spPr/>
        <p:txBody>
          <a:bodyPr/>
          <a:lstStyle/>
          <a:p>
            <a:r>
              <a:rPr lang="en-US" dirty="0"/>
              <a:t>The No Surprises Act: </a:t>
            </a:r>
          </a:p>
          <a:p>
            <a:endParaRPr lang="en-US" dirty="0"/>
          </a:p>
        </p:txBody>
      </p:sp>
      <p:sp>
        <p:nvSpPr>
          <p:cNvPr id="6" name="Content Placeholder 5">
            <a:extLst>
              <a:ext uri="{FF2B5EF4-FFF2-40B4-BE49-F238E27FC236}">
                <a16:creationId xmlns:a16="http://schemas.microsoft.com/office/drawing/2014/main" id="{4EC7C237-34E3-5552-8294-D5F4073D0C89}"/>
              </a:ext>
            </a:extLst>
          </p:cNvPr>
          <p:cNvSpPr>
            <a:spLocks noGrp="1"/>
          </p:cNvSpPr>
          <p:nvPr>
            <p:ph sz="quarter" idx="4"/>
          </p:nvPr>
        </p:nvSpPr>
        <p:spPr/>
        <p:txBody>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black"/>
                </a:solidFill>
                <a:effectLst/>
                <a:uLnTx/>
                <a:uFillTx/>
                <a:latin typeface="Aptos" panose="02110004020202020204"/>
                <a:ea typeface="+mn-ea"/>
                <a:cs typeface="+mn-cs"/>
              </a:rPr>
              <a:t>Instructs arbitrators to “consider” the QPA and the five other factors in deciding which offer to accept. §300gg-111(c)(5)(C).</a:t>
            </a:r>
          </a:p>
          <a:p>
            <a:pPr marL="0" indent="0">
              <a:buNone/>
            </a:pPr>
            <a:endParaRPr lang="en-US" dirty="0"/>
          </a:p>
          <a:p>
            <a:pPr marL="0" indent="0">
              <a:buNone/>
            </a:pPr>
            <a:r>
              <a:rPr lang="en-US" dirty="0"/>
              <a:t>Outcome: </a:t>
            </a:r>
            <a:r>
              <a:rPr lang="en-US" dirty="0">
                <a:solidFill>
                  <a:srgbClr val="FF0000"/>
                </a:solidFill>
              </a:rPr>
              <a:t>Rule Vacated!</a:t>
            </a:r>
            <a:endParaRPr lang="en-US" dirty="0"/>
          </a:p>
        </p:txBody>
      </p:sp>
    </p:spTree>
    <p:extLst>
      <p:ext uri="{BB962C8B-B14F-4D97-AF65-F5344CB8AC3E}">
        <p14:creationId xmlns:p14="http://schemas.microsoft.com/office/powerpoint/2010/main" val="3456336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BF8F134-DB6C-94C3-E67E-8E3448EB372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155C757-01BD-A6D5-03F1-85272E4231A8}"/>
              </a:ext>
            </a:extLst>
          </p:cNvPr>
          <p:cNvSpPr>
            <a:spLocks noGrp="1"/>
          </p:cNvSpPr>
          <p:nvPr>
            <p:ph type="title"/>
          </p:nvPr>
        </p:nvSpPr>
        <p:spPr/>
        <p:txBody>
          <a:bodyPr/>
          <a:lstStyle/>
          <a:p>
            <a:pPr algn="ctr"/>
            <a:r>
              <a:rPr lang="en-US" dirty="0"/>
              <a:t>Rulemaking, Round 2</a:t>
            </a:r>
          </a:p>
        </p:txBody>
      </p:sp>
      <p:sp>
        <p:nvSpPr>
          <p:cNvPr id="3" name="Text Placeholder 2">
            <a:extLst>
              <a:ext uri="{FF2B5EF4-FFF2-40B4-BE49-F238E27FC236}">
                <a16:creationId xmlns:a16="http://schemas.microsoft.com/office/drawing/2014/main" id="{9555F098-2387-1714-0052-C7EEC2F1C0B2}"/>
              </a:ext>
            </a:extLst>
          </p:cNvPr>
          <p:cNvSpPr>
            <a:spLocks noGrp="1"/>
          </p:cNvSpPr>
          <p:nvPr>
            <p:ph type="body" idx="1"/>
          </p:nvPr>
        </p:nvSpPr>
        <p:spPr/>
        <p:txBody>
          <a:bodyPr/>
          <a:lstStyle/>
          <a:p>
            <a:r>
              <a:rPr lang="en-US" dirty="0"/>
              <a:t>Final Rule:</a:t>
            </a:r>
          </a:p>
          <a:p>
            <a:endParaRPr lang="en-US" dirty="0"/>
          </a:p>
        </p:txBody>
      </p:sp>
      <p:sp>
        <p:nvSpPr>
          <p:cNvPr id="4" name="Content Placeholder 3">
            <a:extLst>
              <a:ext uri="{FF2B5EF4-FFF2-40B4-BE49-F238E27FC236}">
                <a16:creationId xmlns:a16="http://schemas.microsoft.com/office/drawing/2014/main" id="{D5991AFC-FB40-1C16-5575-BBFAEE6DE15F}"/>
              </a:ext>
            </a:extLst>
          </p:cNvPr>
          <p:cNvSpPr>
            <a:spLocks noGrp="1"/>
          </p:cNvSpPr>
          <p:nvPr>
            <p:ph sz="half" idx="2"/>
          </p:nvPr>
        </p:nvSpPr>
        <p:spPr/>
        <p:txBody>
          <a:bodyPr>
            <a:normAutofit lnSpcReduction="10000"/>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black"/>
                </a:solidFill>
                <a:effectLst/>
                <a:uLnTx/>
                <a:uFillTx/>
                <a:latin typeface="Aptos" panose="02110004020202020204"/>
                <a:ea typeface="+mn-ea"/>
                <a:cs typeface="+mn-cs"/>
              </a:rPr>
              <a:t>Arbitrators should</a:t>
            </a:r>
            <a:r>
              <a:rPr kumimoji="0" lang="en-US" sz="2800" b="0" i="0" u="none" strike="noStrike" kern="1200" cap="none" spc="0" normalizeH="0" noProof="0" dirty="0">
                <a:ln>
                  <a:noFill/>
                </a:ln>
                <a:solidFill>
                  <a:prstClr val="black"/>
                </a:solidFill>
                <a:effectLst/>
                <a:uLnTx/>
                <a:uFillTx/>
                <a:latin typeface="Aptos" panose="02110004020202020204"/>
                <a:ea typeface="+mn-ea"/>
                <a:cs typeface="+mn-cs"/>
              </a:rPr>
              <a:t> consider the QPA first and “then consider” the non-QPA factors, presume the credibility of the QPA while evaluating the credibility of the other factors, and if they rely on other factors must explain why they departed from QPA in their written decision. </a:t>
            </a:r>
            <a:r>
              <a:rPr kumimoji="0" lang="en-US" sz="2800" b="0" i="0" u="none" strike="noStrike" kern="1200" cap="none" spc="0" normalizeH="0" baseline="0" noProof="0" dirty="0">
                <a:ln>
                  <a:noFill/>
                </a:ln>
                <a:solidFill>
                  <a:prstClr val="black"/>
                </a:solidFill>
                <a:effectLst/>
                <a:uLnTx/>
                <a:uFillTx/>
                <a:latin typeface="Aptos" panose="02110004020202020204"/>
                <a:ea typeface="+mn-ea"/>
                <a:cs typeface="+mn-cs"/>
              </a:rPr>
              <a:t>45 CFR §149.510(c)(4)(iii)(E) and (vi).</a:t>
            </a:r>
          </a:p>
          <a:p>
            <a:endParaRPr lang="en-US" dirty="0"/>
          </a:p>
        </p:txBody>
      </p:sp>
      <p:sp>
        <p:nvSpPr>
          <p:cNvPr id="5" name="Text Placeholder 4">
            <a:extLst>
              <a:ext uri="{FF2B5EF4-FFF2-40B4-BE49-F238E27FC236}">
                <a16:creationId xmlns:a16="http://schemas.microsoft.com/office/drawing/2014/main" id="{D6E7B5FD-8914-8132-CCA4-F87EF5126C0B}"/>
              </a:ext>
            </a:extLst>
          </p:cNvPr>
          <p:cNvSpPr>
            <a:spLocks noGrp="1"/>
          </p:cNvSpPr>
          <p:nvPr>
            <p:ph type="body" sz="quarter" idx="3"/>
          </p:nvPr>
        </p:nvSpPr>
        <p:spPr/>
        <p:txBody>
          <a:bodyPr/>
          <a:lstStyle/>
          <a:p>
            <a:r>
              <a:rPr lang="en-US" dirty="0"/>
              <a:t>The No Surprises Act: </a:t>
            </a:r>
          </a:p>
          <a:p>
            <a:endParaRPr lang="en-US" dirty="0"/>
          </a:p>
        </p:txBody>
      </p:sp>
      <p:sp>
        <p:nvSpPr>
          <p:cNvPr id="6" name="Content Placeholder 5">
            <a:extLst>
              <a:ext uri="{FF2B5EF4-FFF2-40B4-BE49-F238E27FC236}">
                <a16:creationId xmlns:a16="http://schemas.microsoft.com/office/drawing/2014/main" id="{4F1DE4BF-9766-C58D-F4F3-4C35E1D0B228}"/>
              </a:ext>
            </a:extLst>
          </p:cNvPr>
          <p:cNvSpPr>
            <a:spLocks noGrp="1"/>
          </p:cNvSpPr>
          <p:nvPr>
            <p:ph sz="quarter" idx="4"/>
          </p:nvPr>
        </p:nvSpPr>
        <p:spPr/>
        <p:txBody>
          <a:bodyPr>
            <a:normAutofit lnSpcReduction="10000"/>
          </a:body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2800" b="0" i="0" u="none" strike="noStrike" kern="1200" cap="none" spc="0" normalizeH="0" baseline="0" noProof="0" dirty="0">
                <a:ln>
                  <a:noFill/>
                </a:ln>
                <a:solidFill>
                  <a:prstClr val="black"/>
                </a:solidFill>
                <a:effectLst/>
                <a:uLnTx/>
                <a:uFillTx/>
                <a:latin typeface="Aptos" panose="02110004020202020204"/>
                <a:ea typeface="+mn-ea"/>
                <a:cs typeface="+mn-cs"/>
              </a:rPr>
              <a:t>Instructs arbitrators to “consider” the QPA and the five other factors in deciding which offer to accept. §300gg-111(c)(5)(C).</a:t>
            </a:r>
          </a:p>
          <a:p>
            <a:pPr marL="0" indent="0">
              <a:buNone/>
            </a:pPr>
            <a:endParaRPr lang="en-US" dirty="0"/>
          </a:p>
          <a:p>
            <a:pPr marL="0" indent="0">
              <a:buNone/>
            </a:pPr>
            <a:r>
              <a:rPr lang="en-US" dirty="0"/>
              <a:t>Outcome: </a:t>
            </a:r>
            <a:r>
              <a:rPr lang="en-US" dirty="0">
                <a:solidFill>
                  <a:srgbClr val="FF0000"/>
                </a:solidFill>
              </a:rPr>
              <a:t>Rule Vacated Again!</a:t>
            </a:r>
          </a:p>
          <a:p>
            <a:pPr marL="0" indent="0">
              <a:buNone/>
            </a:pPr>
            <a:r>
              <a:rPr lang="en-US">
                <a:solidFill>
                  <a:srgbClr val="FF0000"/>
                </a:solidFill>
              </a:rPr>
              <a:t>         Fifth Circuit: We agree!</a:t>
            </a:r>
            <a:endParaRPr lang="en-US" dirty="0"/>
          </a:p>
        </p:txBody>
      </p:sp>
    </p:spTree>
    <p:extLst>
      <p:ext uri="{BB962C8B-B14F-4D97-AF65-F5344CB8AC3E}">
        <p14:creationId xmlns:p14="http://schemas.microsoft.com/office/powerpoint/2010/main" val="21370309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P spid="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AE2B703B-46F9-481A-A605-82E2A828C4F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A9E9879-A44F-8A61-5D3C-9D2A488BBA15}"/>
              </a:ext>
            </a:extLst>
          </p:cNvPr>
          <p:cNvSpPr>
            <a:spLocks noGrp="1"/>
          </p:cNvSpPr>
          <p:nvPr>
            <p:ph type="title"/>
          </p:nvPr>
        </p:nvSpPr>
        <p:spPr>
          <a:xfrm>
            <a:off x="838200" y="459863"/>
            <a:ext cx="10515600" cy="1004594"/>
          </a:xfrm>
        </p:spPr>
        <p:txBody>
          <a:bodyPr>
            <a:normAutofit/>
          </a:bodyPr>
          <a:lstStyle/>
          <a:p>
            <a:pPr algn="ctr"/>
            <a:r>
              <a:rPr lang="en-US">
                <a:solidFill>
                  <a:srgbClr val="FFFFFF"/>
                </a:solidFill>
              </a:rPr>
              <a:t>Preliminary Outcomes . . .</a:t>
            </a:r>
          </a:p>
        </p:txBody>
      </p:sp>
      <p:sp>
        <p:nvSpPr>
          <p:cNvPr id="7" name="Rectangle: Rounded Corners 6">
            <a:extLst>
              <a:ext uri="{FF2B5EF4-FFF2-40B4-BE49-F238E27FC236}">
                <a16:creationId xmlns:a16="http://schemas.microsoft.com/office/drawing/2014/main" id="{F13BE4D7-0C3D-4906-B230-A1C5B4665CC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579496" y="1587970"/>
            <a:ext cx="11033008" cy="4768380"/>
          </a:xfrm>
          <a:prstGeom prst="roundRect">
            <a:avLst>
              <a:gd name="adj" fmla="val 3174"/>
            </a:avLst>
          </a:prstGeom>
          <a:solidFill>
            <a:schemeClr val="bg1">
              <a:alpha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8" name="Content Placeholder 2">
            <a:extLst>
              <a:ext uri="{FF2B5EF4-FFF2-40B4-BE49-F238E27FC236}">
                <a16:creationId xmlns:a16="http://schemas.microsoft.com/office/drawing/2014/main" id="{8CE54DFB-C4E4-A46F-FFCE-F08184C315B2}"/>
              </a:ext>
            </a:extLst>
          </p:cNvPr>
          <p:cNvGraphicFramePr>
            <a:graphicFrameLocks noGrp="1"/>
          </p:cNvGraphicFramePr>
          <p:nvPr>
            <p:ph idx="1"/>
            <p:extLst>
              <p:ext uri="{D42A27DB-BD31-4B8C-83A1-F6EECF244321}">
                <p14:modId xmlns:p14="http://schemas.microsoft.com/office/powerpoint/2010/main" val="1130745071"/>
              </p:ext>
            </p:extLst>
          </p:nvPr>
        </p:nvGraphicFramePr>
        <p:xfrm>
          <a:off x="838200" y="1800911"/>
          <a:ext cx="10515600"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2045341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Metadata/LabelInfo.xml><?xml version="1.0" encoding="utf-8"?>
<clbl:labelList xmlns:clbl="http://schemas.microsoft.com/office/2020/mipLabelMetadata">
  <clbl:label id="{bc10e052-b01c-4849-9967-ee7ec74fc9d8}" enabled="0" method="" siteId="{bc10e052-b01c-4849-9967-ee7ec74fc9d8}" removed="1"/>
</clbl:labelList>
</file>

<file path=docProps/app.xml><?xml version="1.0" encoding="utf-8"?>
<Properties xmlns="http://schemas.openxmlformats.org/officeDocument/2006/extended-properties" xmlns:vt="http://schemas.openxmlformats.org/officeDocument/2006/docPropsVTypes">
  <TotalTime>729</TotalTime>
  <Words>807</Words>
  <Application>Microsoft Office PowerPoint</Application>
  <PresentationFormat>Widescreen</PresentationFormat>
  <Paragraphs>58</Paragraphs>
  <Slides>11</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Aptos</vt:lpstr>
      <vt:lpstr>Aptos Display</vt:lpstr>
      <vt:lpstr>Arial</vt:lpstr>
      <vt:lpstr>Calibri</vt:lpstr>
      <vt:lpstr>Times New Roman</vt:lpstr>
      <vt:lpstr>Office Theme</vt:lpstr>
      <vt:lpstr>    No Surprise: Regulatory and Judicial Challenges  Stymie the No Surprises Act  Chryssa Deliganis Visiting Assistant Professor </vt:lpstr>
      <vt:lpstr>   Surprise Medical  Bills:    </vt:lpstr>
      <vt:lpstr>The No Surprises Act (NSA)</vt:lpstr>
      <vt:lpstr>Qualified Payment Amount (QPA)</vt:lpstr>
      <vt:lpstr>Other Considerations: </vt:lpstr>
      <vt:lpstr>Judicial Challenges</vt:lpstr>
      <vt:lpstr>Rulemaking, Round 1</vt:lpstr>
      <vt:lpstr>Rulemaking, Round 2</vt:lpstr>
      <vt:lpstr>Preliminary Outcomes . . .</vt:lpstr>
      <vt:lpstr>What Should Be Done?</vt:lpstr>
      <vt:lpstr>  Chryssa Deliganis cdeliganis@seattleu.edu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Chryssa Deliganis</dc:creator>
  <cp:lastModifiedBy>Chryssa Deliganis</cp:lastModifiedBy>
  <cp:revision>4</cp:revision>
  <dcterms:created xsi:type="dcterms:W3CDTF">2024-07-31T05:17:07Z</dcterms:created>
  <dcterms:modified xsi:type="dcterms:W3CDTF">2025-05-30T20:57:35Z</dcterms:modified>
</cp:coreProperties>
</file>