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2"/>
  </p:notesMasterIdLst>
  <p:sldIdLst>
    <p:sldId id="256" r:id="rId5"/>
    <p:sldId id="285" r:id="rId6"/>
    <p:sldId id="384" r:id="rId7"/>
    <p:sldId id="395" r:id="rId8"/>
    <p:sldId id="394" r:id="rId9"/>
    <p:sldId id="385" r:id="rId10"/>
    <p:sldId id="377"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2B8DB4E-8E4D-DF48-A4B5-B28F8910AE4C}" v="30" dt="2025-06-01T18:27:16.4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70" autoAdjust="0"/>
    <p:restoredTop sz="96301" autoAdjust="0"/>
  </p:normalViewPr>
  <p:slideViewPr>
    <p:cSldViewPr snapToGrid="0">
      <p:cViewPr varScale="1">
        <p:scale>
          <a:sx n="127" d="100"/>
          <a:sy n="127" d="100"/>
        </p:scale>
        <p:origin x="22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F58826-C5F5-49EC-B881-3896CF619C94}" type="datetimeFigureOut">
              <a:rPr lang="en-US" smtClean="0"/>
              <a:t>6/1/25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DDB182-BF50-41F4-BCBA-01F9D8784C9E}" type="slidenum">
              <a:rPr lang="en-US" smtClean="0"/>
              <a:t>‹#›</a:t>
            </a:fld>
            <a:endParaRPr lang="en-US"/>
          </a:p>
        </p:txBody>
      </p:sp>
    </p:spTree>
    <p:extLst>
      <p:ext uri="{BB962C8B-B14F-4D97-AF65-F5344CB8AC3E}">
        <p14:creationId xmlns:p14="http://schemas.microsoft.com/office/powerpoint/2010/main" val="39572389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46DDB182-BF50-41F4-BCBA-01F9D8784C9E}" type="slidenum">
              <a:rPr lang="en-US" smtClean="0"/>
              <a:t>1</a:t>
            </a:fld>
            <a:endParaRPr lang="en-US"/>
          </a:p>
        </p:txBody>
      </p:sp>
    </p:spTree>
    <p:extLst>
      <p:ext uri="{BB962C8B-B14F-4D97-AF65-F5344CB8AC3E}">
        <p14:creationId xmlns:p14="http://schemas.microsoft.com/office/powerpoint/2010/main" val="22820744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latin typeface="Century Schoolbook" panose="02040604050505020304" pitchFamily="18" charset="0"/>
              </a:rPr>
              <a:t>[T]he term “identifiable, sensitive information” means information that is about an individual and that is gathered or used during the course of research … for which there is at least a very small risk, as determined by current scientific practices or statistical methods, that some combination of the information, a request for the information, and other available data sources could be used to deduce the identity of an individual.</a:t>
            </a:r>
          </a:p>
          <a:p>
            <a:pPr marL="0" indent="0">
              <a:buNone/>
            </a:pPr>
            <a:endParaRPr lang="en-US" dirty="0">
              <a:latin typeface="Century Schoolbook" panose="02040604050505020304" pitchFamily="18" charset="0"/>
            </a:endParaRPr>
          </a:p>
          <a:p>
            <a:pPr marL="0" indent="0">
              <a:buNone/>
            </a:pPr>
            <a:r>
              <a:rPr lang="en-US" dirty="0">
                <a:latin typeface="Century Schoolbook" panose="02040604050505020304" pitchFamily="18" charset="0"/>
              </a:rPr>
              <a:t>42 U.S.C. § 241(d)(4)</a:t>
            </a:r>
          </a:p>
          <a:p>
            <a:endParaRPr lang="en-US" dirty="0"/>
          </a:p>
          <a:p>
            <a:endParaRPr lang="en-US" dirty="0"/>
          </a:p>
        </p:txBody>
      </p:sp>
      <p:sp>
        <p:nvSpPr>
          <p:cNvPr id="4" name="Slide Number Placeholder 3"/>
          <p:cNvSpPr>
            <a:spLocks noGrp="1"/>
          </p:cNvSpPr>
          <p:nvPr>
            <p:ph type="sldNum" sz="quarter" idx="5"/>
          </p:nvPr>
        </p:nvSpPr>
        <p:spPr/>
        <p:txBody>
          <a:bodyPr/>
          <a:lstStyle/>
          <a:p>
            <a:fld id="{46DDB182-BF50-41F4-BCBA-01F9D8784C9E}" type="slidenum">
              <a:rPr lang="en-US" smtClean="0"/>
              <a:t>5</a:t>
            </a:fld>
            <a:endParaRPr lang="en-US"/>
          </a:p>
        </p:txBody>
      </p:sp>
    </p:spTree>
    <p:extLst>
      <p:ext uri="{BB962C8B-B14F-4D97-AF65-F5344CB8AC3E}">
        <p14:creationId xmlns:p14="http://schemas.microsoft.com/office/powerpoint/2010/main" val="23888348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DDB182-BF50-41F4-BCBA-01F9D8784C9E}" type="slidenum">
              <a:rPr lang="en-US" smtClean="0"/>
              <a:t>7</a:t>
            </a:fld>
            <a:endParaRPr lang="en-US"/>
          </a:p>
        </p:txBody>
      </p:sp>
    </p:spTree>
    <p:extLst>
      <p:ext uri="{BB962C8B-B14F-4D97-AF65-F5344CB8AC3E}">
        <p14:creationId xmlns:p14="http://schemas.microsoft.com/office/powerpoint/2010/main" val="11892939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4073177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87592"/>
            <a:ext cx="8229600" cy="1143000"/>
          </a:xfrm>
        </p:spPr>
        <p:txBody>
          <a:bodyPr/>
          <a:lstStyle/>
          <a:p>
            <a:r>
              <a:rPr lang="en-US"/>
              <a:t>Click to edit Master title style</a:t>
            </a:r>
            <a:endParaRPr lang="en-US" dirty="0"/>
          </a:p>
        </p:txBody>
      </p:sp>
      <p:sp>
        <p:nvSpPr>
          <p:cNvPr id="3" name="Content Placeholder 2"/>
          <p:cNvSpPr>
            <a:spLocks noGrp="1"/>
          </p:cNvSpPr>
          <p:nvPr>
            <p:ph idx="1"/>
          </p:nvPr>
        </p:nvSpPr>
        <p:spPr>
          <a:xfrm>
            <a:off x="457200" y="2030594"/>
            <a:ext cx="8229600" cy="40955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390574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87592"/>
            <a:ext cx="8229600" cy="1143000"/>
          </a:xfrm>
        </p:spPr>
        <p:txBody>
          <a:bodyPr/>
          <a:lstStyle/>
          <a:p>
            <a:r>
              <a:rPr lang="en-US"/>
              <a:t>Click to edit Master title style</a:t>
            </a:r>
            <a:endParaRPr lang="en-US" dirty="0"/>
          </a:p>
        </p:txBody>
      </p:sp>
      <p:sp>
        <p:nvSpPr>
          <p:cNvPr id="3" name="Content Placeholder 2"/>
          <p:cNvSpPr>
            <a:spLocks noGrp="1"/>
          </p:cNvSpPr>
          <p:nvPr>
            <p:ph idx="1"/>
          </p:nvPr>
        </p:nvSpPr>
        <p:spPr>
          <a:xfrm>
            <a:off x="457200" y="2030594"/>
            <a:ext cx="8229600" cy="40955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206865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6571618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6"/>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F2BBD34-2D5F-4E82-8002-46891D8195C0}" type="datetimeFigureOut">
              <a:rPr lang="en-US" smtClean="0"/>
              <a:t>6/1/25</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E547787-A864-4871-A773-F41A2FE358BD}" type="slidenum">
              <a:rPr lang="en-US" smtClean="0"/>
              <a:t>‹#›</a:t>
            </a:fld>
            <a:endParaRPr lang="en-US"/>
          </a:p>
        </p:txBody>
      </p:sp>
    </p:spTree>
    <p:extLst>
      <p:ext uri="{BB962C8B-B14F-4D97-AF65-F5344CB8AC3E}">
        <p14:creationId xmlns:p14="http://schemas.microsoft.com/office/powerpoint/2010/main" val="12197494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xStyles>
    <p:titleStyle>
      <a:lvl1pPr algn="ctr" defTabSz="3429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hyperlink" Target="https://www.law.cornell.edu/definitions/index.php?width=840&amp;height=800&amp;iframe=true&amp;def_id=118c2846b72bdf7c20f71ae0e1cc95ee&amp;term_occur=999&amp;term_src=Title:45:Chapter:A:Subchapter:C:Part:164:Subpart:E:164.512" TargetMode="External"/><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60289-941A-4099-B165-2CC93CE075FD}"/>
              </a:ext>
            </a:extLst>
          </p:cNvPr>
          <p:cNvSpPr>
            <a:spLocks noGrp="1"/>
          </p:cNvSpPr>
          <p:nvPr>
            <p:ph type="ctrTitle"/>
          </p:nvPr>
        </p:nvSpPr>
        <p:spPr/>
        <p:txBody>
          <a:bodyPr/>
          <a:lstStyle/>
          <a:p>
            <a:r>
              <a:rPr lang="en-US" dirty="0">
                <a:latin typeface="Century Schoolbook" panose="02040604050505020304" pitchFamily="18" charset="0"/>
              </a:rPr>
              <a:t>Health Privacy Beyond HIPAA</a:t>
            </a:r>
          </a:p>
        </p:txBody>
      </p:sp>
      <p:sp>
        <p:nvSpPr>
          <p:cNvPr id="3" name="Subtitle 2">
            <a:extLst>
              <a:ext uri="{FF2B5EF4-FFF2-40B4-BE49-F238E27FC236}">
                <a16:creationId xmlns:a16="http://schemas.microsoft.com/office/drawing/2014/main" id="{3AF50B8C-FA51-4A34-B498-08D32480D27B}"/>
              </a:ext>
            </a:extLst>
          </p:cNvPr>
          <p:cNvSpPr>
            <a:spLocks noGrp="1"/>
          </p:cNvSpPr>
          <p:nvPr>
            <p:ph type="subTitle" idx="1"/>
          </p:nvPr>
        </p:nvSpPr>
        <p:spPr>
          <a:xfrm>
            <a:off x="1286219" y="3908234"/>
            <a:ext cx="6571561" cy="1752600"/>
          </a:xfrm>
        </p:spPr>
        <p:txBody>
          <a:bodyPr>
            <a:normAutofit fontScale="92500" lnSpcReduction="20000"/>
          </a:bodyPr>
          <a:lstStyle/>
          <a:p>
            <a:r>
              <a:rPr lang="en-US" dirty="0">
                <a:solidFill>
                  <a:schemeClr val="tx1"/>
                </a:solidFill>
                <a:latin typeface="Century Schoolbook" panose="02040604050505020304" pitchFamily="18" charset="0"/>
              </a:rPr>
              <a:t>Natalie Ram</a:t>
            </a:r>
          </a:p>
          <a:p>
            <a:r>
              <a:rPr lang="en-US" dirty="0">
                <a:solidFill>
                  <a:schemeClr val="tx1"/>
                </a:solidFill>
                <a:latin typeface="Century Schoolbook" panose="02040604050505020304" pitchFamily="18" charset="0"/>
              </a:rPr>
              <a:t>Professor of Law</a:t>
            </a:r>
          </a:p>
          <a:p>
            <a:r>
              <a:rPr lang="en-US" dirty="0">
                <a:solidFill>
                  <a:schemeClr val="tx1"/>
                </a:solidFill>
                <a:latin typeface="Century Schoolbook" panose="02040604050505020304" pitchFamily="18" charset="0"/>
              </a:rPr>
              <a:t>University of Maryland Carey School of Law</a:t>
            </a:r>
          </a:p>
          <a:p>
            <a:endParaRPr lang="en-US" dirty="0">
              <a:solidFill>
                <a:schemeClr val="tx1"/>
              </a:solidFill>
              <a:latin typeface="Century Schoolbook" panose="02040604050505020304" pitchFamily="18" charset="0"/>
            </a:endParaRPr>
          </a:p>
          <a:p>
            <a:r>
              <a:rPr lang="en-US" dirty="0">
                <a:solidFill>
                  <a:schemeClr val="tx1"/>
                </a:solidFill>
                <a:latin typeface="Century Schoolbook" panose="02040604050505020304" pitchFamily="18" charset="0"/>
              </a:rPr>
              <a:t>June 2025</a:t>
            </a:r>
          </a:p>
        </p:txBody>
      </p:sp>
    </p:spTree>
    <p:extLst>
      <p:ext uri="{BB962C8B-B14F-4D97-AF65-F5344CB8AC3E}">
        <p14:creationId xmlns:p14="http://schemas.microsoft.com/office/powerpoint/2010/main" val="4209389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rot="20289755">
            <a:off x="-487755" y="385696"/>
            <a:ext cx="9144000" cy="2296783"/>
          </a:xfrm>
          <a:prstGeom prst="rect">
            <a:avLst/>
          </a:prstGeom>
        </p:spPr>
      </p:pic>
      <p:grpSp>
        <p:nvGrpSpPr>
          <p:cNvPr id="8" name="Group 7"/>
          <p:cNvGrpSpPr/>
          <p:nvPr/>
        </p:nvGrpSpPr>
        <p:grpSpPr>
          <a:xfrm>
            <a:off x="213750" y="4107782"/>
            <a:ext cx="7327900" cy="2352318"/>
            <a:chOff x="213750" y="4107782"/>
            <a:chExt cx="7327900" cy="2352318"/>
          </a:xfrm>
        </p:grpSpPr>
        <p:pic>
          <p:nvPicPr>
            <p:cNvPr id="6" name="Picture 5"/>
            <p:cNvPicPr>
              <a:picLocks noChangeAspect="1"/>
            </p:cNvPicPr>
            <p:nvPr/>
          </p:nvPicPr>
          <p:blipFill>
            <a:blip r:embed="rId3"/>
            <a:stretch>
              <a:fillRect/>
            </a:stretch>
          </p:blipFill>
          <p:spPr>
            <a:xfrm>
              <a:off x="213750" y="4555100"/>
              <a:ext cx="7327900" cy="1905000"/>
            </a:xfrm>
            <a:prstGeom prst="rect">
              <a:avLst/>
            </a:prstGeom>
          </p:spPr>
        </p:pic>
        <p:pic>
          <p:nvPicPr>
            <p:cNvPr id="7" name="Picture 6"/>
            <p:cNvPicPr>
              <a:picLocks noChangeAspect="1"/>
            </p:cNvPicPr>
            <p:nvPr/>
          </p:nvPicPr>
          <p:blipFill>
            <a:blip r:embed="rId4"/>
            <a:stretch>
              <a:fillRect/>
            </a:stretch>
          </p:blipFill>
          <p:spPr>
            <a:xfrm>
              <a:off x="213750" y="4107782"/>
              <a:ext cx="3073400" cy="482600"/>
            </a:xfrm>
            <a:prstGeom prst="rect">
              <a:avLst/>
            </a:prstGeom>
          </p:spPr>
        </p:pic>
      </p:grpSp>
      <p:pic>
        <p:nvPicPr>
          <p:cNvPr id="2" name="Picture 1">
            <a:extLst>
              <a:ext uri="{FF2B5EF4-FFF2-40B4-BE49-F238E27FC236}">
                <a16:creationId xmlns:a16="http://schemas.microsoft.com/office/drawing/2014/main" id="{82737D33-9210-8F63-1FAF-1AEEA1C8D619}"/>
              </a:ext>
            </a:extLst>
          </p:cNvPr>
          <p:cNvPicPr>
            <a:picLocks noChangeAspect="1"/>
          </p:cNvPicPr>
          <p:nvPr/>
        </p:nvPicPr>
        <p:blipFill>
          <a:blip r:embed="rId5"/>
          <a:stretch>
            <a:fillRect/>
          </a:stretch>
        </p:blipFill>
        <p:spPr>
          <a:xfrm rot="953491">
            <a:off x="-577095" y="2481942"/>
            <a:ext cx="10298190" cy="2311838"/>
          </a:xfrm>
          <a:prstGeom prst="rect">
            <a:avLst/>
          </a:prstGeom>
        </p:spPr>
      </p:pic>
    </p:spTree>
    <p:extLst>
      <p:ext uri="{BB962C8B-B14F-4D97-AF65-F5344CB8AC3E}">
        <p14:creationId xmlns:p14="http://schemas.microsoft.com/office/powerpoint/2010/main" val="1834680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6E3AE34-514C-6AF4-644A-3986F1D613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9966" y="763675"/>
            <a:ext cx="2924067" cy="1949378"/>
          </a:xfrm>
          <a:prstGeom prst="rect">
            <a:avLst/>
          </a:prstGeom>
        </p:spPr>
      </p:pic>
      <p:sp>
        <p:nvSpPr>
          <p:cNvPr id="3" name="Content Placeholder 2">
            <a:extLst>
              <a:ext uri="{FF2B5EF4-FFF2-40B4-BE49-F238E27FC236}">
                <a16:creationId xmlns:a16="http://schemas.microsoft.com/office/drawing/2014/main" id="{16B64104-F0B2-457B-AEEF-8594D95AEDF6}"/>
              </a:ext>
            </a:extLst>
          </p:cNvPr>
          <p:cNvSpPr>
            <a:spLocks noGrp="1"/>
          </p:cNvSpPr>
          <p:nvPr>
            <p:ph idx="1"/>
          </p:nvPr>
        </p:nvSpPr>
        <p:spPr>
          <a:xfrm>
            <a:off x="435165" y="2713053"/>
            <a:ext cx="8444429" cy="3864017"/>
          </a:xfrm>
        </p:spPr>
        <p:txBody>
          <a:bodyPr>
            <a:noAutofit/>
          </a:bodyPr>
          <a:lstStyle/>
          <a:p>
            <a:pPr marL="0" indent="0">
              <a:buNone/>
            </a:pPr>
            <a:r>
              <a:rPr lang="en-US" sz="1800" dirty="0">
                <a:latin typeface="Century Schoolbook" panose="02040604050505020304" pitchFamily="18" charset="0"/>
              </a:rPr>
              <a:t>(f) Standard: Disclosures for law enforcement purposes. …</a:t>
            </a:r>
          </a:p>
          <a:p>
            <a:r>
              <a:rPr lang="en-US" sz="1800" dirty="0">
                <a:latin typeface="Century Schoolbook" panose="02040604050505020304" pitchFamily="18" charset="0"/>
              </a:rPr>
              <a:t>(1) Permitted disclosures: Pursuant to process and as otherwise required by law. A </a:t>
            </a:r>
            <a:r>
              <a:rPr lang="en-US" sz="1800" dirty="0">
                <a:latin typeface="Century Schoolbook" panose="02040604050505020304" pitchFamily="18" charset="0"/>
                <a:hlinkClick r:id="rId3"/>
              </a:rPr>
              <a:t>covered entity</a:t>
            </a:r>
            <a:r>
              <a:rPr lang="en-US" sz="1800" dirty="0">
                <a:latin typeface="Century Schoolbook" panose="02040604050505020304" pitchFamily="18" charset="0"/>
              </a:rPr>
              <a:t> may disclose protected health information: </a:t>
            </a:r>
          </a:p>
          <a:p>
            <a:pPr lvl="1"/>
            <a:r>
              <a:rPr lang="en-US" sz="1800" dirty="0">
                <a:latin typeface="Century Schoolbook" panose="02040604050505020304" pitchFamily="18" charset="0"/>
              </a:rPr>
              <a:t>…</a:t>
            </a:r>
          </a:p>
          <a:p>
            <a:pPr lvl="1"/>
            <a:r>
              <a:rPr lang="en-US" sz="1800" dirty="0">
                <a:latin typeface="Century Schoolbook" panose="02040604050505020304" pitchFamily="18" charset="0"/>
              </a:rPr>
              <a:t>(ii) In compliance with and as limited by the relevant requirements of: </a:t>
            </a:r>
          </a:p>
          <a:p>
            <a:pPr lvl="2"/>
            <a:r>
              <a:rPr lang="en-US" dirty="0">
                <a:latin typeface="Century Schoolbook" panose="02040604050505020304" pitchFamily="18" charset="0"/>
              </a:rPr>
              <a:t>(A) A court order or court-ordered warrant, or a subpoena or summons issued by a judicial officer; </a:t>
            </a:r>
          </a:p>
          <a:p>
            <a:pPr lvl="2"/>
            <a:r>
              <a:rPr lang="en-US" dirty="0">
                <a:latin typeface="Century Schoolbook" panose="02040604050505020304" pitchFamily="18" charset="0"/>
              </a:rPr>
              <a:t>(B) A grand jury subpoena; or </a:t>
            </a:r>
          </a:p>
          <a:p>
            <a:pPr lvl="2"/>
            <a:r>
              <a:rPr lang="en-US" dirty="0">
                <a:latin typeface="Century Schoolbook" panose="02040604050505020304" pitchFamily="18" charset="0"/>
              </a:rPr>
              <a:t>(C) An administrative request, including an administrative subpoena or summons, a civil or an authorized investigative demand, or similar process authorized under law….</a:t>
            </a:r>
          </a:p>
          <a:p>
            <a:endParaRPr lang="en-US" sz="1800" dirty="0">
              <a:latin typeface="Century Schoolbook" panose="02040604050505020304" pitchFamily="18" charset="0"/>
            </a:endParaRPr>
          </a:p>
        </p:txBody>
      </p:sp>
    </p:spTree>
    <p:extLst>
      <p:ext uri="{BB962C8B-B14F-4D97-AF65-F5344CB8AC3E}">
        <p14:creationId xmlns:p14="http://schemas.microsoft.com/office/powerpoint/2010/main" val="1921088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C19F0-D60E-E3A0-6B97-4B7AE1434F17}"/>
              </a:ext>
            </a:extLst>
          </p:cNvPr>
          <p:cNvSpPr>
            <a:spLocks noGrp="1"/>
          </p:cNvSpPr>
          <p:nvPr>
            <p:ph type="title"/>
          </p:nvPr>
        </p:nvSpPr>
        <p:spPr/>
        <p:txBody>
          <a:bodyPr/>
          <a:lstStyle/>
          <a:p>
            <a:r>
              <a:rPr lang="en-US" dirty="0">
                <a:latin typeface="Century Schoolbook" panose="02040604050505020304" pitchFamily="18" charset="0"/>
              </a:rPr>
              <a:t>Certificates of Confidentiality </a:t>
            </a:r>
          </a:p>
        </p:txBody>
      </p:sp>
      <p:sp>
        <p:nvSpPr>
          <p:cNvPr id="3" name="Content Placeholder 2">
            <a:extLst>
              <a:ext uri="{FF2B5EF4-FFF2-40B4-BE49-F238E27FC236}">
                <a16:creationId xmlns:a16="http://schemas.microsoft.com/office/drawing/2014/main" id="{54123AE8-D7B0-4C9A-14A3-B470F9BE1B0F}"/>
              </a:ext>
            </a:extLst>
          </p:cNvPr>
          <p:cNvSpPr>
            <a:spLocks noGrp="1"/>
          </p:cNvSpPr>
          <p:nvPr>
            <p:ph idx="1"/>
          </p:nvPr>
        </p:nvSpPr>
        <p:spPr>
          <a:xfrm>
            <a:off x="457200" y="2030594"/>
            <a:ext cx="8408504" cy="4095571"/>
          </a:xfrm>
        </p:spPr>
        <p:txBody>
          <a:bodyPr>
            <a:normAutofit fontScale="92500" lnSpcReduction="10000"/>
          </a:bodyPr>
          <a:lstStyle/>
          <a:p>
            <a:pPr marL="0" indent="0">
              <a:buNone/>
            </a:pPr>
            <a:r>
              <a:rPr lang="en-US" dirty="0">
                <a:latin typeface="Century Schoolbook" panose="02040604050505020304" pitchFamily="18" charset="0"/>
              </a:rPr>
              <a:t>Any person to whom a certificate is issued under subparagraph (A) to protect the privacy of an individual described in such subparagraph </a:t>
            </a:r>
            <a:r>
              <a:rPr lang="en-US" b="1" i="1" dirty="0">
                <a:latin typeface="Century Schoolbook" panose="02040604050505020304" pitchFamily="18" charset="0"/>
              </a:rPr>
              <a:t>shall not, in any Federal, State, or local civil, criminal, administrative, legislative, or other proceeding, disclose </a:t>
            </a:r>
            <a:r>
              <a:rPr lang="en-US" dirty="0">
                <a:latin typeface="Century Schoolbook" panose="02040604050505020304" pitchFamily="18" charset="0"/>
              </a:rPr>
              <a:t>or provide the name of such individual or any such information, document, or biospecimen that contains identifiable, sensitive information about the individual and that was created or compiled for purposes of the research, except [with the consent of the individual to whom the information, document, or biospecimen pertains].</a:t>
            </a:r>
          </a:p>
          <a:p>
            <a:pPr marL="0" indent="0">
              <a:buNone/>
            </a:pPr>
            <a:endParaRPr lang="en-US" b="1" i="1" dirty="0">
              <a:latin typeface="Century Schoolbook" panose="02040604050505020304" pitchFamily="18" charset="0"/>
            </a:endParaRPr>
          </a:p>
          <a:p>
            <a:pPr marL="0" indent="0">
              <a:buNone/>
            </a:pPr>
            <a:r>
              <a:rPr lang="en-US" dirty="0">
                <a:latin typeface="Century Schoolbook" panose="02040604050505020304" pitchFamily="18" charset="0"/>
              </a:rPr>
              <a:t>42 U.S.C. § 241(d)(1)(D)</a:t>
            </a:r>
          </a:p>
        </p:txBody>
      </p:sp>
    </p:spTree>
    <p:extLst>
      <p:ext uri="{BB962C8B-B14F-4D97-AF65-F5344CB8AC3E}">
        <p14:creationId xmlns:p14="http://schemas.microsoft.com/office/powerpoint/2010/main" val="1208938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C19F0-D60E-E3A0-6B97-4B7AE1434F17}"/>
              </a:ext>
            </a:extLst>
          </p:cNvPr>
          <p:cNvSpPr>
            <a:spLocks noGrp="1"/>
          </p:cNvSpPr>
          <p:nvPr>
            <p:ph type="title"/>
          </p:nvPr>
        </p:nvSpPr>
        <p:spPr/>
        <p:txBody>
          <a:bodyPr/>
          <a:lstStyle/>
          <a:p>
            <a:r>
              <a:rPr lang="en-US" dirty="0">
                <a:latin typeface="Century Schoolbook" panose="02040604050505020304" pitchFamily="18" charset="0"/>
              </a:rPr>
              <a:t>Certificates of Confidentiality </a:t>
            </a:r>
          </a:p>
        </p:txBody>
      </p:sp>
      <p:sp>
        <p:nvSpPr>
          <p:cNvPr id="3" name="Content Placeholder 2">
            <a:extLst>
              <a:ext uri="{FF2B5EF4-FFF2-40B4-BE49-F238E27FC236}">
                <a16:creationId xmlns:a16="http://schemas.microsoft.com/office/drawing/2014/main" id="{54123AE8-D7B0-4C9A-14A3-B470F9BE1B0F}"/>
              </a:ext>
            </a:extLst>
          </p:cNvPr>
          <p:cNvSpPr>
            <a:spLocks noGrp="1"/>
          </p:cNvSpPr>
          <p:nvPr>
            <p:ph idx="1"/>
          </p:nvPr>
        </p:nvSpPr>
        <p:spPr>
          <a:xfrm>
            <a:off x="457200" y="2030594"/>
            <a:ext cx="8408504" cy="4095571"/>
          </a:xfrm>
        </p:spPr>
        <p:txBody>
          <a:bodyPr>
            <a:normAutofit/>
          </a:bodyPr>
          <a:lstStyle/>
          <a:p>
            <a:pPr marL="0" indent="0">
              <a:buNone/>
            </a:pPr>
            <a:r>
              <a:rPr lang="en-US" dirty="0">
                <a:latin typeface="Century Schoolbook" panose="02040604050505020304" pitchFamily="18" charset="0"/>
              </a:rPr>
              <a:t>“Identifiable, sensitive information protected under [a Certificate of Confidentiality], and all copies thereof, shall be </a:t>
            </a:r>
            <a:r>
              <a:rPr lang="en-US" b="1" i="1" dirty="0">
                <a:latin typeface="Century Schoolbook" panose="02040604050505020304" pitchFamily="18" charset="0"/>
              </a:rPr>
              <a:t>immune from the legal process</a:t>
            </a:r>
            <a:r>
              <a:rPr lang="en-US" dirty="0">
                <a:latin typeface="Century Schoolbook" panose="02040604050505020304" pitchFamily="18" charset="0"/>
              </a:rPr>
              <a:t>, and </a:t>
            </a:r>
            <a:r>
              <a:rPr lang="en-US" b="1" i="1" dirty="0">
                <a:latin typeface="Century Schoolbook" panose="02040604050505020304" pitchFamily="18" charset="0"/>
              </a:rPr>
              <a:t>shall not</a:t>
            </a:r>
            <a:r>
              <a:rPr lang="en-US" dirty="0">
                <a:latin typeface="Century Schoolbook" panose="02040604050505020304" pitchFamily="18" charset="0"/>
              </a:rPr>
              <a:t>, without the consent of the individual to whom the information pertains, </a:t>
            </a:r>
            <a:r>
              <a:rPr lang="en-US" b="1" i="1" dirty="0">
                <a:latin typeface="Century Schoolbook" panose="02040604050505020304" pitchFamily="18" charset="0"/>
              </a:rPr>
              <a:t>be admissible as evidence or used for any purpose </a:t>
            </a:r>
            <a:r>
              <a:rPr lang="en-US" dirty="0">
                <a:latin typeface="Century Schoolbook" panose="02040604050505020304" pitchFamily="18" charset="0"/>
              </a:rPr>
              <a:t>in any action, suit, or other judicial, legislative, or administrative proceeding.”</a:t>
            </a:r>
          </a:p>
          <a:p>
            <a:pPr marL="0" indent="0">
              <a:buNone/>
            </a:pPr>
            <a:endParaRPr lang="en-US" dirty="0">
              <a:latin typeface="Century Schoolbook" panose="02040604050505020304" pitchFamily="18" charset="0"/>
            </a:endParaRPr>
          </a:p>
          <a:p>
            <a:pPr marL="0" indent="0">
              <a:buNone/>
            </a:pPr>
            <a:endParaRPr lang="en-US" b="1" i="1" dirty="0">
              <a:latin typeface="Century Schoolbook" panose="02040604050505020304" pitchFamily="18" charset="0"/>
            </a:endParaRPr>
          </a:p>
          <a:p>
            <a:pPr marL="0" indent="0">
              <a:buNone/>
            </a:pPr>
            <a:r>
              <a:rPr lang="en-US" dirty="0">
                <a:latin typeface="Century Schoolbook" panose="02040604050505020304" pitchFamily="18" charset="0"/>
              </a:rPr>
              <a:t>42 U.S.C. § 241(d)(1)(E)</a:t>
            </a:r>
          </a:p>
        </p:txBody>
      </p:sp>
    </p:spTree>
    <p:extLst>
      <p:ext uri="{BB962C8B-B14F-4D97-AF65-F5344CB8AC3E}">
        <p14:creationId xmlns:p14="http://schemas.microsoft.com/office/powerpoint/2010/main" val="9422577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33572-C54D-B18A-55B2-880389CCCFB7}"/>
              </a:ext>
            </a:extLst>
          </p:cNvPr>
          <p:cNvSpPr>
            <a:spLocks noGrp="1"/>
          </p:cNvSpPr>
          <p:nvPr>
            <p:ph type="title"/>
          </p:nvPr>
        </p:nvSpPr>
        <p:spPr/>
        <p:txBody>
          <a:bodyPr/>
          <a:lstStyle/>
          <a:p>
            <a:r>
              <a:rPr lang="en-US" dirty="0">
                <a:latin typeface="Century Schoolbook" panose="02040604050505020304" pitchFamily="18" charset="0"/>
              </a:rPr>
              <a:t>State statutory privileges</a:t>
            </a:r>
          </a:p>
        </p:txBody>
      </p:sp>
      <p:graphicFrame>
        <p:nvGraphicFramePr>
          <p:cNvPr id="6" name="Content Placeholder 5">
            <a:extLst>
              <a:ext uri="{FF2B5EF4-FFF2-40B4-BE49-F238E27FC236}">
                <a16:creationId xmlns:a16="http://schemas.microsoft.com/office/drawing/2014/main" id="{04B9BCE5-54C7-7E9C-DA45-F365C9C4AB87}"/>
              </a:ext>
            </a:extLst>
          </p:cNvPr>
          <p:cNvGraphicFramePr>
            <a:graphicFrameLocks noGrp="1"/>
          </p:cNvGraphicFramePr>
          <p:nvPr>
            <p:ph idx="1"/>
            <p:extLst>
              <p:ext uri="{D42A27DB-BD31-4B8C-83A1-F6EECF244321}">
                <p14:modId xmlns:p14="http://schemas.microsoft.com/office/powerpoint/2010/main" val="3040969804"/>
              </p:ext>
            </p:extLst>
          </p:nvPr>
        </p:nvGraphicFramePr>
        <p:xfrm>
          <a:off x="457200" y="1892350"/>
          <a:ext cx="8229599" cy="4750215"/>
        </p:xfrm>
        <a:graphic>
          <a:graphicData uri="http://schemas.openxmlformats.org/drawingml/2006/table">
            <a:tbl>
              <a:tblPr firstRow="1" firstCol="1" bandRow="1">
                <a:tableStyleId>{5C22544A-7EE6-4342-B048-85BDC9FD1C3A}</a:tableStyleId>
              </a:tblPr>
              <a:tblGrid>
                <a:gridCol w="2427111">
                  <a:extLst>
                    <a:ext uri="{9D8B030D-6E8A-4147-A177-3AD203B41FA5}">
                      <a16:colId xmlns:a16="http://schemas.microsoft.com/office/drawing/2014/main" val="270109481"/>
                    </a:ext>
                  </a:extLst>
                </a:gridCol>
                <a:gridCol w="2517422">
                  <a:extLst>
                    <a:ext uri="{9D8B030D-6E8A-4147-A177-3AD203B41FA5}">
                      <a16:colId xmlns:a16="http://schemas.microsoft.com/office/drawing/2014/main" val="818626829"/>
                    </a:ext>
                  </a:extLst>
                </a:gridCol>
                <a:gridCol w="3285066">
                  <a:extLst>
                    <a:ext uri="{9D8B030D-6E8A-4147-A177-3AD203B41FA5}">
                      <a16:colId xmlns:a16="http://schemas.microsoft.com/office/drawing/2014/main" val="3004303809"/>
                    </a:ext>
                  </a:extLst>
                </a:gridCol>
              </a:tblGrid>
              <a:tr h="183956">
                <a:tc>
                  <a:txBody>
                    <a:bodyPr/>
                    <a:lstStyle/>
                    <a:p>
                      <a:pPr marL="0" marR="0" algn="ctr">
                        <a:buNone/>
                      </a:pPr>
                      <a:r>
                        <a:rPr lang="en-US" sz="1100">
                          <a:effectLst/>
                          <a:latin typeface="Century Schoolbook" panose="02040604050505020304" pitchFamily="18" charset="0"/>
                        </a:rPr>
                        <a:t>State</a:t>
                      </a:r>
                      <a:endParaRPr lang="en-US" sz="1200">
                        <a:effectLst/>
                        <a:latin typeface="Century Schoolbook" panose="02040604050505020304" pitchFamily="18" charset="0"/>
                        <a:ea typeface="Calibri" panose="020F0502020204030204" pitchFamily="34" charset="0"/>
                        <a:cs typeface="Times New Roman" panose="02020603050405020304" pitchFamily="18" charset="0"/>
                      </a:endParaRPr>
                    </a:p>
                  </a:txBody>
                  <a:tcPr marL="67021" marR="67021" marT="0" marB="0" anchor="ctr"/>
                </a:tc>
                <a:tc>
                  <a:txBody>
                    <a:bodyPr/>
                    <a:lstStyle/>
                    <a:p>
                      <a:pPr marL="0" marR="0" algn="ctr">
                        <a:buNone/>
                      </a:pPr>
                      <a:r>
                        <a:rPr lang="en-US" sz="1100">
                          <a:effectLst/>
                          <a:latin typeface="Century Schoolbook" panose="02040604050505020304" pitchFamily="18" charset="0"/>
                        </a:rPr>
                        <a:t>Statute</a:t>
                      </a:r>
                      <a:endParaRPr lang="en-US" sz="1200">
                        <a:effectLst/>
                        <a:latin typeface="Century Schoolbook" panose="02040604050505020304" pitchFamily="18" charset="0"/>
                        <a:ea typeface="Calibri" panose="020F0502020204030204" pitchFamily="34" charset="0"/>
                        <a:cs typeface="Times New Roman" panose="02020603050405020304" pitchFamily="18" charset="0"/>
                      </a:endParaRPr>
                    </a:p>
                  </a:txBody>
                  <a:tcPr marL="67021" marR="67021" marT="0" marB="0" anchor="ctr"/>
                </a:tc>
                <a:tc>
                  <a:txBody>
                    <a:bodyPr/>
                    <a:lstStyle/>
                    <a:p>
                      <a:pPr marL="0" marR="0" algn="ctr">
                        <a:buNone/>
                      </a:pPr>
                      <a:r>
                        <a:rPr lang="en-US" sz="1100">
                          <a:effectLst/>
                          <a:latin typeface="Century Schoolbook" panose="02040604050505020304" pitchFamily="18" charset="0"/>
                        </a:rPr>
                        <a:t>Data Protected</a:t>
                      </a:r>
                      <a:endParaRPr lang="en-US" sz="1200">
                        <a:effectLst/>
                        <a:latin typeface="Century Schoolbook" panose="02040604050505020304" pitchFamily="18" charset="0"/>
                        <a:ea typeface="Calibri" panose="020F0502020204030204" pitchFamily="34" charset="0"/>
                        <a:cs typeface="Times New Roman" panose="02020603050405020304" pitchFamily="18" charset="0"/>
                      </a:endParaRPr>
                    </a:p>
                  </a:txBody>
                  <a:tcPr marL="67021" marR="67021" marT="0" marB="0" anchor="ctr"/>
                </a:tc>
                <a:extLst>
                  <a:ext uri="{0D108BD9-81ED-4DB2-BD59-A6C34878D82A}">
                    <a16:rowId xmlns:a16="http://schemas.microsoft.com/office/drawing/2014/main" val="581964284"/>
                  </a:ext>
                </a:extLst>
              </a:tr>
              <a:tr h="183956">
                <a:tc>
                  <a:txBody>
                    <a:bodyPr/>
                    <a:lstStyle/>
                    <a:p>
                      <a:pPr marL="0" marR="0">
                        <a:buNone/>
                      </a:pPr>
                      <a:r>
                        <a:rPr lang="en-US" sz="1100">
                          <a:effectLst/>
                          <a:latin typeface="Century Schoolbook" panose="02040604050505020304" pitchFamily="18" charset="0"/>
                        </a:rPr>
                        <a:t>Arkansas</a:t>
                      </a:r>
                      <a:endParaRPr lang="en-US" sz="1200">
                        <a:effectLst/>
                        <a:latin typeface="Century Schoolbook" panose="02040604050505020304" pitchFamily="18" charset="0"/>
                        <a:ea typeface="Calibri" panose="020F0502020204030204" pitchFamily="34" charset="0"/>
                        <a:cs typeface="Times New Roman" panose="02020603050405020304" pitchFamily="18" charset="0"/>
                      </a:endParaRPr>
                    </a:p>
                  </a:txBody>
                  <a:tcPr marL="67021" marR="67021" marT="0" marB="0"/>
                </a:tc>
                <a:tc>
                  <a:txBody>
                    <a:bodyPr/>
                    <a:lstStyle/>
                    <a:p>
                      <a:pPr marL="0" marR="0">
                        <a:buNone/>
                      </a:pPr>
                      <a:r>
                        <a:rPr lang="en-US" sz="1100">
                          <a:effectLst/>
                          <a:latin typeface="Century Schoolbook" panose="02040604050505020304" pitchFamily="18" charset="0"/>
                        </a:rPr>
                        <a:t>Ark. Code Ann. § 11-14-109</a:t>
                      </a:r>
                      <a:endParaRPr lang="en-US" sz="1200">
                        <a:effectLst/>
                        <a:latin typeface="Century Schoolbook" panose="02040604050505020304" pitchFamily="18" charset="0"/>
                        <a:ea typeface="Calibri" panose="020F0502020204030204" pitchFamily="34" charset="0"/>
                        <a:cs typeface="Times New Roman" panose="02020603050405020304" pitchFamily="18" charset="0"/>
                      </a:endParaRPr>
                    </a:p>
                  </a:txBody>
                  <a:tcPr marL="67021" marR="67021" marT="0" marB="0"/>
                </a:tc>
                <a:tc>
                  <a:txBody>
                    <a:bodyPr/>
                    <a:lstStyle/>
                    <a:p>
                      <a:pPr marL="0" marR="0">
                        <a:buNone/>
                      </a:pPr>
                      <a:r>
                        <a:rPr lang="en-US" sz="1100">
                          <a:effectLst/>
                          <a:latin typeface="Century Schoolbook" panose="02040604050505020304" pitchFamily="18" charset="0"/>
                        </a:rPr>
                        <a:t>Employee drug testing records</a:t>
                      </a:r>
                      <a:endParaRPr lang="en-US" sz="1200">
                        <a:effectLst/>
                        <a:latin typeface="Century Schoolbook" panose="02040604050505020304" pitchFamily="18" charset="0"/>
                        <a:ea typeface="Calibri" panose="020F0502020204030204" pitchFamily="34" charset="0"/>
                        <a:cs typeface="Times New Roman" panose="02020603050405020304" pitchFamily="18" charset="0"/>
                      </a:endParaRPr>
                    </a:p>
                  </a:txBody>
                  <a:tcPr marL="67021" marR="67021" marT="0" marB="0"/>
                </a:tc>
                <a:extLst>
                  <a:ext uri="{0D108BD9-81ED-4DB2-BD59-A6C34878D82A}">
                    <a16:rowId xmlns:a16="http://schemas.microsoft.com/office/drawing/2014/main" val="778385948"/>
                  </a:ext>
                </a:extLst>
              </a:tr>
              <a:tr h="551867">
                <a:tc>
                  <a:txBody>
                    <a:bodyPr/>
                    <a:lstStyle/>
                    <a:p>
                      <a:pPr marL="0" marR="0">
                        <a:buNone/>
                      </a:pPr>
                      <a:r>
                        <a:rPr lang="en-US" sz="1100">
                          <a:effectLst/>
                          <a:latin typeface="Century Schoolbook" panose="02040604050505020304" pitchFamily="18" charset="0"/>
                        </a:rPr>
                        <a:t>Colorado</a:t>
                      </a:r>
                      <a:endParaRPr lang="en-US" sz="1200">
                        <a:effectLst/>
                        <a:latin typeface="Century Schoolbook" panose="02040604050505020304" pitchFamily="18" charset="0"/>
                        <a:ea typeface="Calibri" panose="020F0502020204030204" pitchFamily="34" charset="0"/>
                        <a:cs typeface="Times New Roman" panose="02020603050405020304" pitchFamily="18" charset="0"/>
                      </a:endParaRPr>
                    </a:p>
                  </a:txBody>
                  <a:tcPr marL="67021" marR="67021" marT="0" marB="0"/>
                </a:tc>
                <a:tc>
                  <a:txBody>
                    <a:bodyPr/>
                    <a:lstStyle/>
                    <a:p>
                      <a:pPr marL="0" marR="0">
                        <a:buNone/>
                      </a:pPr>
                      <a:r>
                        <a:rPr lang="en-US" sz="1100">
                          <a:effectLst/>
                          <a:latin typeface="Century Schoolbook" panose="02040604050505020304" pitchFamily="18" charset="0"/>
                        </a:rPr>
                        <a:t>Colo. Rev. Stat. Ann. § 25-1-122</a:t>
                      </a:r>
                      <a:endParaRPr lang="en-US" sz="1200">
                        <a:effectLst/>
                        <a:latin typeface="Century Schoolbook" panose="02040604050505020304" pitchFamily="18" charset="0"/>
                        <a:ea typeface="Calibri" panose="020F0502020204030204" pitchFamily="34" charset="0"/>
                        <a:cs typeface="Times New Roman" panose="02020603050405020304" pitchFamily="18" charset="0"/>
                      </a:endParaRPr>
                    </a:p>
                  </a:txBody>
                  <a:tcPr marL="67021" marR="67021" marT="0" marB="0"/>
                </a:tc>
                <a:tc>
                  <a:txBody>
                    <a:bodyPr/>
                    <a:lstStyle/>
                    <a:p>
                      <a:pPr marL="0" marR="0">
                        <a:buNone/>
                      </a:pPr>
                      <a:r>
                        <a:rPr lang="en-US" sz="1100">
                          <a:effectLst/>
                          <a:latin typeface="Century Schoolbook" panose="02040604050505020304" pitchFamily="18" charset="0"/>
                        </a:rPr>
                        <a:t>Dept of Public Health investigation data on communicable diseases, STD’s, cancer, and morbidity and mortality </a:t>
                      </a:r>
                      <a:endParaRPr lang="en-US" sz="1200">
                        <a:effectLst/>
                        <a:latin typeface="Century Schoolbook" panose="02040604050505020304" pitchFamily="18" charset="0"/>
                        <a:ea typeface="Calibri" panose="020F0502020204030204" pitchFamily="34" charset="0"/>
                        <a:cs typeface="Times New Roman" panose="02020603050405020304" pitchFamily="18" charset="0"/>
                      </a:endParaRPr>
                    </a:p>
                  </a:txBody>
                  <a:tcPr marL="67021" marR="67021" marT="0" marB="0"/>
                </a:tc>
                <a:extLst>
                  <a:ext uri="{0D108BD9-81ED-4DB2-BD59-A6C34878D82A}">
                    <a16:rowId xmlns:a16="http://schemas.microsoft.com/office/drawing/2014/main" val="1019383866"/>
                  </a:ext>
                </a:extLst>
              </a:tr>
              <a:tr h="183956">
                <a:tc>
                  <a:txBody>
                    <a:bodyPr/>
                    <a:lstStyle/>
                    <a:p>
                      <a:pPr marL="0" marR="0">
                        <a:buNone/>
                      </a:pPr>
                      <a:r>
                        <a:rPr lang="en-US" sz="1100">
                          <a:effectLst/>
                          <a:latin typeface="Century Schoolbook" panose="02040604050505020304" pitchFamily="18" charset="0"/>
                        </a:rPr>
                        <a:t>Connecticut</a:t>
                      </a:r>
                      <a:endParaRPr lang="en-US" sz="1200">
                        <a:effectLst/>
                        <a:latin typeface="Century Schoolbook" panose="02040604050505020304" pitchFamily="18" charset="0"/>
                        <a:ea typeface="Calibri" panose="020F0502020204030204" pitchFamily="34" charset="0"/>
                        <a:cs typeface="Times New Roman" panose="02020603050405020304" pitchFamily="18" charset="0"/>
                      </a:endParaRPr>
                    </a:p>
                  </a:txBody>
                  <a:tcPr marL="67021" marR="67021" marT="0" marB="0"/>
                </a:tc>
                <a:tc>
                  <a:txBody>
                    <a:bodyPr/>
                    <a:lstStyle/>
                    <a:p>
                      <a:pPr marL="0" marR="0">
                        <a:buNone/>
                      </a:pPr>
                      <a:r>
                        <a:rPr lang="en-US" sz="1100">
                          <a:effectLst/>
                          <a:latin typeface="Century Schoolbook" panose="02040604050505020304" pitchFamily="18" charset="0"/>
                        </a:rPr>
                        <a:t>Conn. Gen. Stat. Ann. § 19a-25</a:t>
                      </a:r>
                      <a:endParaRPr lang="en-US" sz="1200">
                        <a:effectLst/>
                        <a:latin typeface="Century Schoolbook" panose="02040604050505020304" pitchFamily="18" charset="0"/>
                        <a:ea typeface="Calibri" panose="020F0502020204030204" pitchFamily="34" charset="0"/>
                        <a:cs typeface="Times New Roman" panose="02020603050405020304" pitchFamily="18" charset="0"/>
                      </a:endParaRPr>
                    </a:p>
                  </a:txBody>
                  <a:tcPr marL="67021" marR="67021" marT="0" marB="0"/>
                </a:tc>
                <a:tc>
                  <a:txBody>
                    <a:bodyPr/>
                    <a:lstStyle/>
                    <a:p>
                      <a:pPr marL="0" marR="0">
                        <a:buNone/>
                      </a:pPr>
                      <a:r>
                        <a:rPr lang="en-US" sz="1100" dirty="0">
                          <a:effectLst/>
                          <a:latin typeface="Century Schoolbook" panose="02040604050505020304" pitchFamily="18" charset="0"/>
                        </a:rPr>
                        <a:t>Dept of Public Health maternal mortality data</a:t>
                      </a:r>
                    </a:p>
                    <a:p>
                      <a:pPr marL="0" marR="0">
                        <a:buNone/>
                      </a:pPr>
                      <a:r>
                        <a:rPr lang="en-US" sz="1100" dirty="0">
                          <a:effectLst/>
                          <a:latin typeface="Century Schoolbook" panose="02040604050505020304" pitchFamily="18" charset="0"/>
                          <a:ea typeface="Calibri" panose="020F0502020204030204" pitchFamily="34" charset="0"/>
                          <a:cs typeface="Times New Roman" panose="02020603050405020304" pitchFamily="18" charset="0"/>
                        </a:rPr>
                        <a:t>(NBS statute cross-refs to this too)</a:t>
                      </a:r>
                      <a:endParaRPr lang="en-US" sz="1200" dirty="0">
                        <a:effectLst/>
                        <a:latin typeface="Century Schoolbook" panose="02040604050505020304" pitchFamily="18" charset="0"/>
                        <a:ea typeface="Calibri" panose="020F0502020204030204" pitchFamily="34" charset="0"/>
                        <a:cs typeface="Times New Roman" panose="02020603050405020304" pitchFamily="18" charset="0"/>
                      </a:endParaRPr>
                    </a:p>
                  </a:txBody>
                  <a:tcPr marL="67021" marR="67021" marT="0" marB="0"/>
                </a:tc>
                <a:extLst>
                  <a:ext uri="{0D108BD9-81ED-4DB2-BD59-A6C34878D82A}">
                    <a16:rowId xmlns:a16="http://schemas.microsoft.com/office/drawing/2014/main" val="2845905449"/>
                  </a:ext>
                </a:extLst>
              </a:tr>
              <a:tr h="367911">
                <a:tc>
                  <a:txBody>
                    <a:bodyPr/>
                    <a:lstStyle/>
                    <a:p>
                      <a:pPr marL="0" marR="0">
                        <a:buNone/>
                      </a:pPr>
                      <a:r>
                        <a:rPr lang="en-US" sz="1100">
                          <a:effectLst/>
                          <a:latin typeface="Century Schoolbook" panose="02040604050505020304" pitchFamily="18" charset="0"/>
                        </a:rPr>
                        <a:t>Illinois</a:t>
                      </a:r>
                      <a:endParaRPr lang="en-US" sz="1200">
                        <a:effectLst/>
                        <a:latin typeface="Century Schoolbook" panose="02040604050505020304" pitchFamily="18" charset="0"/>
                        <a:ea typeface="Calibri" panose="020F0502020204030204" pitchFamily="34" charset="0"/>
                        <a:cs typeface="Times New Roman" panose="02020603050405020304" pitchFamily="18" charset="0"/>
                      </a:endParaRPr>
                    </a:p>
                  </a:txBody>
                  <a:tcPr marL="67021" marR="67021" marT="0" marB="0"/>
                </a:tc>
                <a:tc>
                  <a:txBody>
                    <a:bodyPr/>
                    <a:lstStyle/>
                    <a:p>
                      <a:pPr marL="0" marR="0">
                        <a:buNone/>
                      </a:pPr>
                      <a:r>
                        <a:rPr lang="en-US" sz="1100">
                          <a:effectLst/>
                          <a:latin typeface="Century Schoolbook" panose="02040604050505020304" pitchFamily="18" charset="0"/>
                        </a:rPr>
                        <a:t>410 Ill. </a:t>
                      </a:r>
                      <a:r>
                        <a:rPr lang="en-US" sz="1100" dirty="0">
                          <a:effectLst/>
                          <a:latin typeface="Century Schoolbook" panose="02040604050505020304" pitchFamily="18" charset="0"/>
                        </a:rPr>
                        <a:t>Comp. Stat. Ann. 520/5</a:t>
                      </a:r>
                      <a:endParaRPr lang="en-US" sz="1200" dirty="0">
                        <a:effectLst/>
                        <a:latin typeface="Century Schoolbook" panose="02040604050505020304" pitchFamily="18" charset="0"/>
                        <a:ea typeface="Calibri" panose="020F0502020204030204" pitchFamily="34" charset="0"/>
                        <a:cs typeface="Times New Roman" panose="02020603050405020304" pitchFamily="18" charset="0"/>
                      </a:endParaRPr>
                    </a:p>
                  </a:txBody>
                  <a:tcPr marL="67021" marR="67021" marT="0" marB="0"/>
                </a:tc>
                <a:tc>
                  <a:txBody>
                    <a:bodyPr/>
                    <a:lstStyle/>
                    <a:p>
                      <a:pPr marL="0" marR="0">
                        <a:buNone/>
                      </a:pPr>
                      <a:r>
                        <a:rPr lang="en-US" sz="1100">
                          <a:effectLst/>
                          <a:latin typeface="Century Schoolbook" panose="02040604050505020304" pitchFamily="18" charset="0"/>
                        </a:rPr>
                        <a:t>Dept of Health statistics and data with personally identifiable information</a:t>
                      </a:r>
                      <a:endParaRPr lang="en-US" sz="1200">
                        <a:effectLst/>
                        <a:latin typeface="Century Schoolbook" panose="02040604050505020304" pitchFamily="18" charset="0"/>
                        <a:ea typeface="Calibri" panose="020F0502020204030204" pitchFamily="34" charset="0"/>
                        <a:cs typeface="Times New Roman" panose="02020603050405020304" pitchFamily="18" charset="0"/>
                      </a:endParaRPr>
                    </a:p>
                  </a:txBody>
                  <a:tcPr marL="67021" marR="67021" marT="0" marB="0"/>
                </a:tc>
                <a:extLst>
                  <a:ext uri="{0D108BD9-81ED-4DB2-BD59-A6C34878D82A}">
                    <a16:rowId xmlns:a16="http://schemas.microsoft.com/office/drawing/2014/main" val="97585336"/>
                  </a:ext>
                </a:extLst>
              </a:tr>
              <a:tr h="183956">
                <a:tc>
                  <a:txBody>
                    <a:bodyPr/>
                    <a:lstStyle/>
                    <a:p>
                      <a:pPr marL="0" marR="0">
                        <a:buNone/>
                      </a:pPr>
                      <a:r>
                        <a:rPr lang="en-US" sz="1100">
                          <a:effectLst/>
                          <a:latin typeface="Century Schoolbook" panose="02040604050505020304" pitchFamily="18" charset="0"/>
                        </a:rPr>
                        <a:t>Indiana</a:t>
                      </a:r>
                      <a:endParaRPr lang="en-US" sz="1200">
                        <a:effectLst/>
                        <a:latin typeface="Century Schoolbook" panose="02040604050505020304" pitchFamily="18" charset="0"/>
                        <a:ea typeface="Calibri" panose="020F0502020204030204" pitchFamily="34" charset="0"/>
                        <a:cs typeface="Times New Roman" panose="02020603050405020304" pitchFamily="18" charset="0"/>
                      </a:endParaRPr>
                    </a:p>
                  </a:txBody>
                  <a:tcPr marL="67021" marR="67021" marT="0" marB="0"/>
                </a:tc>
                <a:tc>
                  <a:txBody>
                    <a:bodyPr/>
                    <a:lstStyle/>
                    <a:p>
                      <a:pPr marL="0" marR="0">
                        <a:buNone/>
                      </a:pPr>
                      <a:r>
                        <a:rPr lang="en-US" sz="1100">
                          <a:effectLst/>
                          <a:latin typeface="Century Schoolbook" panose="02040604050505020304" pitchFamily="18" charset="0"/>
                        </a:rPr>
                        <a:t>Ind. Code Ann. § 27-13-31-3</a:t>
                      </a:r>
                      <a:endParaRPr lang="en-US" sz="1200">
                        <a:effectLst/>
                        <a:latin typeface="Century Schoolbook" panose="02040604050505020304" pitchFamily="18" charset="0"/>
                        <a:ea typeface="Calibri" panose="020F0502020204030204" pitchFamily="34" charset="0"/>
                        <a:cs typeface="Times New Roman" panose="02020603050405020304" pitchFamily="18" charset="0"/>
                      </a:endParaRPr>
                    </a:p>
                  </a:txBody>
                  <a:tcPr marL="67021" marR="67021" marT="0" marB="0"/>
                </a:tc>
                <a:tc>
                  <a:txBody>
                    <a:bodyPr/>
                    <a:lstStyle/>
                    <a:p>
                      <a:pPr marL="0" marR="0">
                        <a:buNone/>
                      </a:pPr>
                      <a:r>
                        <a:rPr lang="en-US" sz="1100">
                          <a:effectLst/>
                          <a:latin typeface="Century Schoolbook" panose="02040604050505020304" pitchFamily="18" charset="0"/>
                        </a:rPr>
                        <a:t>Healthcare review committee records</a:t>
                      </a:r>
                      <a:endParaRPr lang="en-US" sz="1200">
                        <a:effectLst/>
                        <a:latin typeface="Century Schoolbook" panose="02040604050505020304" pitchFamily="18" charset="0"/>
                        <a:ea typeface="Calibri" panose="020F0502020204030204" pitchFamily="34" charset="0"/>
                        <a:cs typeface="Times New Roman" panose="02020603050405020304" pitchFamily="18" charset="0"/>
                      </a:endParaRPr>
                    </a:p>
                  </a:txBody>
                  <a:tcPr marL="67021" marR="67021" marT="0" marB="0"/>
                </a:tc>
                <a:extLst>
                  <a:ext uri="{0D108BD9-81ED-4DB2-BD59-A6C34878D82A}">
                    <a16:rowId xmlns:a16="http://schemas.microsoft.com/office/drawing/2014/main" val="2516539830"/>
                  </a:ext>
                </a:extLst>
              </a:tr>
              <a:tr h="367911">
                <a:tc>
                  <a:txBody>
                    <a:bodyPr/>
                    <a:lstStyle/>
                    <a:p>
                      <a:pPr marL="0" marR="0">
                        <a:buNone/>
                      </a:pPr>
                      <a:r>
                        <a:rPr lang="en-US" sz="1100">
                          <a:effectLst/>
                          <a:latin typeface="Century Schoolbook" panose="02040604050505020304" pitchFamily="18" charset="0"/>
                        </a:rPr>
                        <a:t>Louisiana</a:t>
                      </a:r>
                      <a:endParaRPr lang="en-US" sz="1200">
                        <a:effectLst/>
                        <a:latin typeface="Century Schoolbook" panose="02040604050505020304" pitchFamily="18" charset="0"/>
                        <a:ea typeface="Calibri" panose="020F0502020204030204" pitchFamily="34" charset="0"/>
                        <a:cs typeface="Times New Roman" panose="02020603050405020304" pitchFamily="18" charset="0"/>
                      </a:endParaRPr>
                    </a:p>
                  </a:txBody>
                  <a:tcPr marL="67021" marR="67021" marT="0" marB="0"/>
                </a:tc>
                <a:tc>
                  <a:txBody>
                    <a:bodyPr/>
                    <a:lstStyle/>
                    <a:p>
                      <a:pPr marL="0" marR="0">
                        <a:buNone/>
                      </a:pPr>
                      <a:r>
                        <a:rPr lang="en-US" sz="1100">
                          <a:effectLst/>
                          <a:latin typeface="Century Schoolbook" panose="02040604050505020304" pitchFamily="18" charset="0"/>
                        </a:rPr>
                        <a:t>La. Stat. Ann. § 44:7</a:t>
                      </a:r>
                      <a:endParaRPr lang="en-US" sz="1200">
                        <a:effectLst/>
                        <a:latin typeface="Century Schoolbook" panose="02040604050505020304" pitchFamily="18" charset="0"/>
                        <a:ea typeface="Calibri" panose="020F0502020204030204" pitchFamily="34" charset="0"/>
                        <a:cs typeface="Times New Roman" panose="02020603050405020304" pitchFamily="18" charset="0"/>
                      </a:endParaRPr>
                    </a:p>
                  </a:txBody>
                  <a:tcPr marL="67021" marR="67021" marT="0" marB="0"/>
                </a:tc>
                <a:tc>
                  <a:txBody>
                    <a:bodyPr/>
                    <a:lstStyle/>
                    <a:p>
                      <a:pPr marL="0" marR="0">
                        <a:buNone/>
                      </a:pPr>
                      <a:r>
                        <a:rPr lang="en-US" sz="1100">
                          <a:effectLst/>
                          <a:latin typeface="Century Schoolbook" panose="02040604050505020304" pitchFamily="18" charset="0"/>
                        </a:rPr>
                        <a:t>Medical research records with personally identifiable information</a:t>
                      </a:r>
                      <a:endParaRPr lang="en-US" sz="1200">
                        <a:effectLst/>
                        <a:latin typeface="Century Schoolbook" panose="02040604050505020304" pitchFamily="18" charset="0"/>
                        <a:ea typeface="Calibri" panose="020F0502020204030204" pitchFamily="34" charset="0"/>
                        <a:cs typeface="Times New Roman" panose="02020603050405020304" pitchFamily="18" charset="0"/>
                      </a:endParaRPr>
                    </a:p>
                  </a:txBody>
                  <a:tcPr marL="67021" marR="67021" marT="0" marB="0"/>
                </a:tc>
                <a:extLst>
                  <a:ext uri="{0D108BD9-81ED-4DB2-BD59-A6C34878D82A}">
                    <a16:rowId xmlns:a16="http://schemas.microsoft.com/office/drawing/2014/main" val="1962614911"/>
                  </a:ext>
                </a:extLst>
              </a:tr>
              <a:tr h="367911">
                <a:tc>
                  <a:txBody>
                    <a:bodyPr/>
                    <a:lstStyle/>
                    <a:p>
                      <a:pPr marL="0" marR="0">
                        <a:buNone/>
                      </a:pPr>
                      <a:r>
                        <a:rPr lang="en-US" sz="1100">
                          <a:effectLst/>
                          <a:latin typeface="Century Schoolbook" panose="02040604050505020304" pitchFamily="18" charset="0"/>
                        </a:rPr>
                        <a:t>Louisiana</a:t>
                      </a:r>
                      <a:endParaRPr lang="en-US" sz="1200">
                        <a:effectLst/>
                        <a:latin typeface="Century Schoolbook" panose="02040604050505020304" pitchFamily="18" charset="0"/>
                        <a:ea typeface="Calibri" panose="020F0502020204030204" pitchFamily="34" charset="0"/>
                        <a:cs typeface="Times New Roman" panose="02020603050405020304" pitchFamily="18" charset="0"/>
                      </a:endParaRPr>
                    </a:p>
                  </a:txBody>
                  <a:tcPr marL="67021" marR="67021" marT="0" marB="0"/>
                </a:tc>
                <a:tc>
                  <a:txBody>
                    <a:bodyPr/>
                    <a:lstStyle/>
                    <a:p>
                      <a:pPr marL="0" marR="0">
                        <a:buNone/>
                      </a:pPr>
                      <a:r>
                        <a:rPr lang="en-US" sz="1100">
                          <a:effectLst/>
                          <a:latin typeface="Century Schoolbook" panose="02040604050505020304" pitchFamily="18" charset="0"/>
                        </a:rPr>
                        <a:t>La. Stat. Ann. § 40:3.1</a:t>
                      </a:r>
                      <a:endParaRPr lang="en-US" sz="1200">
                        <a:effectLst/>
                        <a:latin typeface="Century Schoolbook" panose="02040604050505020304" pitchFamily="18" charset="0"/>
                        <a:ea typeface="Calibri" panose="020F0502020204030204" pitchFamily="34" charset="0"/>
                        <a:cs typeface="Times New Roman" panose="02020603050405020304" pitchFamily="18" charset="0"/>
                      </a:endParaRPr>
                    </a:p>
                  </a:txBody>
                  <a:tcPr marL="67021" marR="67021" marT="0" marB="0"/>
                </a:tc>
                <a:tc>
                  <a:txBody>
                    <a:bodyPr/>
                    <a:lstStyle/>
                    <a:p>
                      <a:pPr marL="0" marR="0">
                        <a:buNone/>
                      </a:pPr>
                      <a:r>
                        <a:rPr lang="en-US" sz="1100">
                          <a:effectLst/>
                          <a:latin typeface="Century Schoolbook" panose="02040604050505020304" pitchFamily="18" charset="0"/>
                        </a:rPr>
                        <a:t>Office of Public Health morbidity, mortality, and health condition cause investigation records</a:t>
                      </a:r>
                      <a:endParaRPr lang="en-US" sz="1200">
                        <a:effectLst/>
                        <a:latin typeface="Century Schoolbook" panose="02040604050505020304" pitchFamily="18" charset="0"/>
                        <a:ea typeface="Calibri" panose="020F0502020204030204" pitchFamily="34" charset="0"/>
                        <a:cs typeface="Times New Roman" panose="02020603050405020304" pitchFamily="18" charset="0"/>
                      </a:endParaRPr>
                    </a:p>
                  </a:txBody>
                  <a:tcPr marL="67021" marR="67021" marT="0" marB="0"/>
                </a:tc>
                <a:extLst>
                  <a:ext uri="{0D108BD9-81ED-4DB2-BD59-A6C34878D82A}">
                    <a16:rowId xmlns:a16="http://schemas.microsoft.com/office/drawing/2014/main" val="1147575220"/>
                  </a:ext>
                </a:extLst>
              </a:tr>
              <a:tr h="367911">
                <a:tc>
                  <a:txBody>
                    <a:bodyPr/>
                    <a:lstStyle/>
                    <a:p>
                      <a:pPr marL="0" marR="0">
                        <a:buNone/>
                      </a:pPr>
                      <a:r>
                        <a:rPr lang="en-US" sz="1100">
                          <a:effectLst/>
                          <a:latin typeface="Century Schoolbook" panose="02040604050505020304" pitchFamily="18" charset="0"/>
                        </a:rPr>
                        <a:t>Nevada</a:t>
                      </a:r>
                      <a:endParaRPr lang="en-US" sz="1200">
                        <a:effectLst/>
                        <a:latin typeface="Century Schoolbook" panose="02040604050505020304" pitchFamily="18" charset="0"/>
                        <a:ea typeface="Calibri" panose="020F0502020204030204" pitchFamily="34" charset="0"/>
                        <a:cs typeface="Times New Roman" panose="02020603050405020304" pitchFamily="18" charset="0"/>
                      </a:endParaRPr>
                    </a:p>
                  </a:txBody>
                  <a:tcPr marL="67021" marR="67021" marT="0" marB="0"/>
                </a:tc>
                <a:tc>
                  <a:txBody>
                    <a:bodyPr/>
                    <a:lstStyle/>
                    <a:p>
                      <a:pPr marL="0" marR="0">
                        <a:buNone/>
                      </a:pPr>
                      <a:r>
                        <a:rPr lang="en-US" sz="1100">
                          <a:effectLst/>
                          <a:latin typeface="Century Schoolbook" panose="02040604050505020304" pitchFamily="18" charset="0"/>
                        </a:rPr>
                        <a:t>Nev. Rev. Stat. Ann. § 441A.220</a:t>
                      </a:r>
                      <a:endParaRPr lang="en-US" sz="1200">
                        <a:effectLst/>
                        <a:latin typeface="Century Schoolbook" panose="02040604050505020304" pitchFamily="18" charset="0"/>
                        <a:ea typeface="Calibri" panose="020F0502020204030204" pitchFamily="34" charset="0"/>
                        <a:cs typeface="Times New Roman" panose="02020603050405020304" pitchFamily="18" charset="0"/>
                      </a:endParaRPr>
                    </a:p>
                  </a:txBody>
                  <a:tcPr marL="67021" marR="67021" marT="0" marB="0"/>
                </a:tc>
                <a:tc>
                  <a:txBody>
                    <a:bodyPr/>
                    <a:lstStyle/>
                    <a:p>
                      <a:pPr marL="0" marR="0">
                        <a:buNone/>
                      </a:pPr>
                      <a:r>
                        <a:rPr lang="en-US" sz="1100">
                          <a:effectLst/>
                          <a:latin typeface="Century Schoolbook" panose="02040604050505020304" pitchFamily="18" charset="0"/>
                        </a:rPr>
                        <a:t>Communicable disease and drug overdose records with personally identifiable information</a:t>
                      </a:r>
                      <a:endParaRPr lang="en-US" sz="1200">
                        <a:effectLst/>
                        <a:latin typeface="Century Schoolbook" panose="02040604050505020304" pitchFamily="18" charset="0"/>
                        <a:ea typeface="Calibri" panose="020F0502020204030204" pitchFamily="34" charset="0"/>
                        <a:cs typeface="Times New Roman" panose="02020603050405020304" pitchFamily="18" charset="0"/>
                      </a:endParaRPr>
                    </a:p>
                  </a:txBody>
                  <a:tcPr marL="67021" marR="67021" marT="0" marB="0"/>
                </a:tc>
                <a:extLst>
                  <a:ext uri="{0D108BD9-81ED-4DB2-BD59-A6C34878D82A}">
                    <a16:rowId xmlns:a16="http://schemas.microsoft.com/office/drawing/2014/main" val="3011521181"/>
                  </a:ext>
                </a:extLst>
              </a:tr>
              <a:tr h="183956">
                <a:tc>
                  <a:txBody>
                    <a:bodyPr/>
                    <a:lstStyle/>
                    <a:p>
                      <a:pPr marL="0" marR="0">
                        <a:buNone/>
                      </a:pPr>
                      <a:r>
                        <a:rPr lang="en-US" sz="1100">
                          <a:effectLst/>
                          <a:latin typeface="Century Schoolbook" panose="02040604050505020304" pitchFamily="18" charset="0"/>
                        </a:rPr>
                        <a:t>Rhode Island</a:t>
                      </a:r>
                      <a:endParaRPr lang="en-US" sz="1200">
                        <a:effectLst/>
                        <a:latin typeface="Century Schoolbook" panose="02040604050505020304" pitchFamily="18" charset="0"/>
                        <a:ea typeface="Calibri" panose="020F0502020204030204" pitchFamily="34" charset="0"/>
                        <a:cs typeface="Times New Roman" panose="02020603050405020304" pitchFamily="18" charset="0"/>
                      </a:endParaRPr>
                    </a:p>
                  </a:txBody>
                  <a:tcPr marL="67021" marR="67021" marT="0" marB="0"/>
                </a:tc>
                <a:tc>
                  <a:txBody>
                    <a:bodyPr/>
                    <a:lstStyle/>
                    <a:p>
                      <a:pPr marL="0" marR="0">
                        <a:buNone/>
                      </a:pPr>
                      <a:r>
                        <a:rPr lang="en-US" sz="1100">
                          <a:effectLst/>
                          <a:latin typeface="Century Schoolbook" panose="02040604050505020304" pitchFamily="18" charset="0"/>
                        </a:rPr>
                        <a:t>5 R.I. Gen. Laws Ann. § 5-37.3-6</a:t>
                      </a:r>
                      <a:endParaRPr lang="en-US" sz="1200">
                        <a:effectLst/>
                        <a:latin typeface="Century Schoolbook" panose="02040604050505020304" pitchFamily="18" charset="0"/>
                        <a:ea typeface="Calibri" panose="020F0502020204030204" pitchFamily="34" charset="0"/>
                        <a:cs typeface="Times New Roman" panose="02020603050405020304" pitchFamily="18" charset="0"/>
                      </a:endParaRPr>
                    </a:p>
                  </a:txBody>
                  <a:tcPr marL="67021" marR="67021" marT="0" marB="0"/>
                </a:tc>
                <a:tc>
                  <a:txBody>
                    <a:bodyPr/>
                    <a:lstStyle/>
                    <a:p>
                      <a:pPr marL="0" marR="0">
                        <a:buNone/>
                      </a:pPr>
                      <a:r>
                        <a:rPr lang="en-US" sz="1100">
                          <a:effectLst/>
                          <a:latin typeface="Century Schoolbook" panose="02040604050505020304" pitchFamily="18" charset="0"/>
                        </a:rPr>
                        <a:t>Confidential healthcare communications</a:t>
                      </a:r>
                      <a:endParaRPr lang="en-US" sz="1200">
                        <a:effectLst/>
                        <a:latin typeface="Century Schoolbook" panose="02040604050505020304" pitchFamily="18" charset="0"/>
                        <a:ea typeface="Calibri" panose="020F0502020204030204" pitchFamily="34" charset="0"/>
                        <a:cs typeface="Times New Roman" panose="02020603050405020304" pitchFamily="18" charset="0"/>
                      </a:endParaRPr>
                    </a:p>
                  </a:txBody>
                  <a:tcPr marL="67021" marR="67021" marT="0" marB="0"/>
                </a:tc>
                <a:extLst>
                  <a:ext uri="{0D108BD9-81ED-4DB2-BD59-A6C34878D82A}">
                    <a16:rowId xmlns:a16="http://schemas.microsoft.com/office/drawing/2014/main" val="2027066937"/>
                  </a:ext>
                </a:extLst>
              </a:tr>
              <a:tr h="367911">
                <a:tc>
                  <a:txBody>
                    <a:bodyPr/>
                    <a:lstStyle/>
                    <a:p>
                      <a:pPr marL="0" marR="0">
                        <a:buNone/>
                      </a:pPr>
                      <a:r>
                        <a:rPr lang="en-US" sz="1100">
                          <a:effectLst/>
                          <a:latin typeface="Century Schoolbook" panose="02040604050505020304" pitchFamily="18" charset="0"/>
                        </a:rPr>
                        <a:t>Tennessee</a:t>
                      </a:r>
                      <a:endParaRPr lang="en-US" sz="1200">
                        <a:effectLst/>
                        <a:latin typeface="Century Schoolbook" panose="02040604050505020304" pitchFamily="18" charset="0"/>
                        <a:ea typeface="Calibri" panose="020F0502020204030204" pitchFamily="34" charset="0"/>
                        <a:cs typeface="Times New Roman" panose="02020603050405020304" pitchFamily="18" charset="0"/>
                      </a:endParaRPr>
                    </a:p>
                  </a:txBody>
                  <a:tcPr marL="67021" marR="67021" marT="0" marB="0"/>
                </a:tc>
                <a:tc>
                  <a:txBody>
                    <a:bodyPr/>
                    <a:lstStyle/>
                    <a:p>
                      <a:pPr marL="0" marR="0">
                        <a:buNone/>
                      </a:pPr>
                      <a:r>
                        <a:rPr lang="en-US" sz="1100">
                          <a:effectLst/>
                          <a:latin typeface="Century Schoolbook" panose="02040604050505020304" pitchFamily="18" charset="0"/>
                        </a:rPr>
                        <a:t>Tenn. Code Ann. § 10-7-504</a:t>
                      </a:r>
                      <a:endParaRPr lang="en-US" sz="1200">
                        <a:effectLst/>
                        <a:latin typeface="Century Schoolbook" panose="02040604050505020304" pitchFamily="18" charset="0"/>
                        <a:ea typeface="Calibri" panose="020F0502020204030204" pitchFamily="34" charset="0"/>
                        <a:cs typeface="Times New Roman" panose="02020603050405020304" pitchFamily="18" charset="0"/>
                      </a:endParaRPr>
                    </a:p>
                  </a:txBody>
                  <a:tcPr marL="67021" marR="67021" marT="0" marB="0"/>
                </a:tc>
                <a:tc>
                  <a:txBody>
                    <a:bodyPr/>
                    <a:lstStyle/>
                    <a:p>
                      <a:pPr marL="0" marR="0">
                        <a:buNone/>
                      </a:pPr>
                      <a:r>
                        <a:rPr lang="en-US" sz="1100">
                          <a:effectLst/>
                          <a:latin typeface="Century Schoolbook" panose="02040604050505020304" pitchFamily="18" charset="0"/>
                        </a:rPr>
                        <a:t>Mental health provider notes on group therapy sessions for police officers and first responders</a:t>
                      </a:r>
                      <a:endParaRPr lang="en-US" sz="1200">
                        <a:effectLst/>
                        <a:latin typeface="Century Schoolbook" panose="02040604050505020304" pitchFamily="18" charset="0"/>
                        <a:ea typeface="Calibri" panose="020F0502020204030204" pitchFamily="34" charset="0"/>
                        <a:cs typeface="Times New Roman" panose="02020603050405020304" pitchFamily="18" charset="0"/>
                      </a:endParaRPr>
                    </a:p>
                  </a:txBody>
                  <a:tcPr marL="67021" marR="67021" marT="0" marB="0"/>
                </a:tc>
                <a:extLst>
                  <a:ext uri="{0D108BD9-81ED-4DB2-BD59-A6C34878D82A}">
                    <a16:rowId xmlns:a16="http://schemas.microsoft.com/office/drawing/2014/main" val="1979131489"/>
                  </a:ext>
                </a:extLst>
              </a:tr>
              <a:tr h="367911">
                <a:tc>
                  <a:txBody>
                    <a:bodyPr/>
                    <a:lstStyle/>
                    <a:p>
                      <a:pPr marL="0" marR="0">
                        <a:buNone/>
                      </a:pPr>
                      <a:r>
                        <a:rPr lang="en-US" sz="1100">
                          <a:effectLst/>
                          <a:latin typeface="Century Schoolbook" panose="02040604050505020304" pitchFamily="18" charset="0"/>
                        </a:rPr>
                        <a:t>Texas</a:t>
                      </a:r>
                      <a:endParaRPr lang="en-US" sz="1200">
                        <a:effectLst/>
                        <a:latin typeface="Century Schoolbook" panose="02040604050505020304" pitchFamily="18" charset="0"/>
                        <a:ea typeface="Calibri" panose="020F0502020204030204" pitchFamily="34" charset="0"/>
                        <a:cs typeface="Times New Roman" panose="02020603050405020304" pitchFamily="18" charset="0"/>
                      </a:endParaRPr>
                    </a:p>
                  </a:txBody>
                  <a:tcPr marL="67021" marR="67021" marT="0" marB="0"/>
                </a:tc>
                <a:tc>
                  <a:txBody>
                    <a:bodyPr/>
                    <a:lstStyle/>
                    <a:p>
                      <a:pPr marL="0" marR="0">
                        <a:buNone/>
                      </a:pPr>
                      <a:r>
                        <a:rPr lang="en-US" sz="1100">
                          <a:effectLst/>
                          <a:latin typeface="Century Schoolbook" panose="02040604050505020304" pitchFamily="18" charset="0"/>
                        </a:rPr>
                        <a:t>Tex. Fam. Code Ann. § 33.002</a:t>
                      </a:r>
                      <a:endParaRPr lang="en-US" sz="1200">
                        <a:effectLst/>
                        <a:latin typeface="Century Schoolbook" panose="02040604050505020304" pitchFamily="18" charset="0"/>
                        <a:ea typeface="Calibri" panose="020F0502020204030204" pitchFamily="34" charset="0"/>
                        <a:cs typeface="Times New Roman" panose="02020603050405020304" pitchFamily="18" charset="0"/>
                      </a:endParaRPr>
                    </a:p>
                  </a:txBody>
                  <a:tcPr marL="67021" marR="67021" marT="0" marB="0"/>
                </a:tc>
                <a:tc>
                  <a:txBody>
                    <a:bodyPr/>
                    <a:lstStyle/>
                    <a:p>
                      <a:pPr marL="0" marR="0">
                        <a:buNone/>
                      </a:pPr>
                      <a:r>
                        <a:rPr lang="en-US" sz="1100">
                          <a:effectLst/>
                          <a:latin typeface="Century Schoolbook" panose="02040604050505020304" pitchFamily="18" charset="0"/>
                        </a:rPr>
                        <a:t>Doctor medical findings supporting decision to perform abortion on minor</a:t>
                      </a:r>
                      <a:endParaRPr lang="en-US" sz="1200">
                        <a:effectLst/>
                        <a:latin typeface="Century Schoolbook" panose="02040604050505020304" pitchFamily="18" charset="0"/>
                        <a:ea typeface="Calibri" panose="020F0502020204030204" pitchFamily="34" charset="0"/>
                        <a:cs typeface="Times New Roman" panose="02020603050405020304" pitchFamily="18" charset="0"/>
                      </a:endParaRPr>
                    </a:p>
                  </a:txBody>
                  <a:tcPr marL="67021" marR="67021" marT="0" marB="0"/>
                </a:tc>
                <a:extLst>
                  <a:ext uri="{0D108BD9-81ED-4DB2-BD59-A6C34878D82A}">
                    <a16:rowId xmlns:a16="http://schemas.microsoft.com/office/drawing/2014/main" val="1432711454"/>
                  </a:ext>
                </a:extLst>
              </a:tr>
              <a:tr h="367911">
                <a:tc>
                  <a:txBody>
                    <a:bodyPr/>
                    <a:lstStyle/>
                    <a:p>
                      <a:pPr marL="0" marR="0">
                        <a:buNone/>
                      </a:pPr>
                      <a:r>
                        <a:rPr lang="en-US" sz="1100">
                          <a:effectLst/>
                          <a:latin typeface="Century Schoolbook" panose="02040604050505020304" pitchFamily="18" charset="0"/>
                        </a:rPr>
                        <a:t>Utah</a:t>
                      </a:r>
                      <a:endParaRPr lang="en-US" sz="1200">
                        <a:effectLst/>
                        <a:latin typeface="Century Schoolbook" panose="02040604050505020304" pitchFamily="18" charset="0"/>
                        <a:ea typeface="Calibri" panose="020F0502020204030204" pitchFamily="34" charset="0"/>
                        <a:cs typeface="Times New Roman" panose="02020603050405020304" pitchFamily="18" charset="0"/>
                      </a:endParaRPr>
                    </a:p>
                  </a:txBody>
                  <a:tcPr marL="67021" marR="67021" marT="0" marB="0"/>
                </a:tc>
                <a:tc>
                  <a:txBody>
                    <a:bodyPr/>
                    <a:lstStyle/>
                    <a:p>
                      <a:pPr marL="0" marR="0">
                        <a:buNone/>
                      </a:pPr>
                      <a:r>
                        <a:rPr lang="en-US" sz="1100">
                          <a:effectLst/>
                          <a:latin typeface="Century Schoolbook" panose="02040604050505020304" pitchFamily="18" charset="0"/>
                        </a:rPr>
                        <a:t>Utah Code Ann. § 26-3-9 </a:t>
                      </a:r>
                      <a:endParaRPr lang="en-US" sz="1200">
                        <a:effectLst/>
                        <a:latin typeface="Century Schoolbook" panose="02040604050505020304" pitchFamily="18" charset="0"/>
                        <a:ea typeface="Calibri" panose="020F0502020204030204" pitchFamily="34" charset="0"/>
                        <a:cs typeface="Times New Roman" panose="02020603050405020304" pitchFamily="18" charset="0"/>
                      </a:endParaRPr>
                    </a:p>
                  </a:txBody>
                  <a:tcPr marL="67021" marR="67021" marT="0" marB="0"/>
                </a:tc>
                <a:tc>
                  <a:txBody>
                    <a:bodyPr/>
                    <a:lstStyle/>
                    <a:p>
                      <a:pPr marL="0" marR="0">
                        <a:buNone/>
                      </a:pPr>
                      <a:r>
                        <a:rPr lang="en-US" sz="1100">
                          <a:effectLst/>
                          <a:latin typeface="Century Schoolbook" panose="02040604050505020304" pitchFamily="18" charset="0"/>
                        </a:rPr>
                        <a:t>Medical records with personally identifiable information</a:t>
                      </a:r>
                      <a:endParaRPr lang="en-US" sz="1200">
                        <a:effectLst/>
                        <a:latin typeface="Century Schoolbook" panose="02040604050505020304" pitchFamily="18" charset="0"/>
                        <a:ea typeface="Calibri" panose="020F0502020204030204" pitchFamily="34" charset="0"/>
                        <a:cs typeface="Times New Roman" panose="02020603050405020304" pitchFamily="18" charset="0"/>
                      </a:endParaRPr>
                    </a:p>
                  </a:txBody>
                  <a:tcPr marL="67021" marR="67021" marT="0" marB="0"/>
                </a:tc>
                <a:extLst>
                  <a:ext uri="{0D108BD9-81ED-4DB2-BD59-A6C34878D82A}">
                    <a16:rowId xmlns:a16="http://schemas.microsoft.com/office/drawing/2014/main" val="1266790174"/>
                  </a:ext>
                </a:extLst>
              </a:tr>
              <a:tr h="367911">
                <a:tc>
                  <a:txBody>
                    <a:bodyPr/>
                    <a:lstStyle/>
                    <a:p>
                      <a:pPr marL="0" marR="0">
                        <a:buNone/>
                      </a:pPr>
                      <a:r>
                        <a:rPr lang="en-US" sz="1100">
                          <a:effectLst/>
                          <a:latin typeface="Century Schoolbook" panose="02040604050505020304" pitchFamily="18" charset="0"/>
                        </a:rPr>
                        <a:t>Utah</a:t>
                      </a:r>
                      <a:endParaRPr lang="en-US" sz="1200">
                        <a:effectLst/>
                        <a:latin typeface="Century Schoolbook" panose="02040604050505020304" pitchFamily="18" charset="0"/>
                        <a:ea typeface="Calibri" panose="020F0502020204030204" pitchFamily="34" charset="0"/>
                        <a:cs typeface="Times New Roman" panose="02020603050405020304" pitchFamily="18" charset="0"/>
                      </a:endParaRPr>
                    </a:p>
                  </a:txBody>
                  <a:tcPr marL="67021" marR="67021" marT="0" marB="0"/>
                </a:tc>
                <a:tc>
                  <a:txBody>
                    <a:bodyPr/>
                    <a:lstStyle/>
                    <a:p>
                      <a:pPr marL="0" marR="0">
                        <a:buNone/>
                      </a:pPr>
                      <a:r>
                        <a:rPr lang="en-US" sz="1100" dirty="0">
                          <a:effectLst/>
                          <a:latin typeface="Century Schoolbook" panose="02040604050505020304" pitchFamily="18" charset="0"/>
                        </a:rPr>
                        <a:t>Utah Code Ann. § 26-6-27</a:t>
                      </a:r>
                      <a:endParaRPr lang="en-US" sz="1200" dirty="0">
                        <a:effectLst/>
                        <a:latin typeface="Century Schoolbook" panose="02040604050505020304" pitchFamily="18" charset="0"/>
                        <a:ea typeface="Calibri" panose="020F0502020204030204" pitchFamily="34" charset="0"/>
                        <a:cs typeface="Times New Roman" panose="02020603050405020304" pitchFamily="18" charset="0"/>
                      </a:endParaRPr>
                    </a:p>
                  </a:txBody>
                  <a:tcPr marL="67021" marR="67021" marT="0" marB="0"/>
                </a:tc>
                <a:tc>
                  <a:txBody>
                    <a:bodyPr/>
                    <a:lstStyle/>
                    <a:p>
                      <a:pPr marL="0" marR="0">
                        <a:buNone/>
                      </a:pPr>
                      <a:r>
                        <a:rPr lang="en-US" sz="1100">
                          <a:effectLst/>
                          <a:latin typeface="Century Schoolbook" panose="02040604050505020304" pitchFamily="18" charset="0"/>
                        </a:rPr>
                        <a:t>Communicable disease data held by local health departments</a:t>
                      </a:r>
                      <a:endParaRPr lang="en-US" sz="1200">
                        <a:effectLst/>
                        <a:latin typeface="Century Schoolbook" panose="02040604050505020304" pitchFamily="18" charset="0"/>
                        <a:ea typeface="Calibri" panose="020F0502020204030204" pitchFamily="34" charset="0"/>
                        <a:cs typeface="Times New Roman" panose="02020603050405020304" pitchFamily="18" charset="0"/>
                      </a:endParaRPr>
                    </a:p>
                  </a:txBody>
                  <a:tcPr marL="67021" marR="67021" marT="0" marB="0"/>
                </a:tc>
                <a:extLst>
                  <a:ext uri="{0D108BD9-81ED-4DB2-BD59-A6C34878D82A}">
                    <a16:rowId xmlns:a16="http://schemas.microsoft.com/office/drawing/2014/main" val="3583836082"/>
                  </a:ext>
                </a:extLst>
              </a:tr>
              <a:tr h="183956">
                <a:tc>
                  <a:txBody>
                    <a:bodyPr/>
                    <a:lstStyle/>
                    <a:p>
                      <a:pPr marL="0" marR="0">
                        <a:buNone/>
                      </a:pPr>
                      <a:r>
                        <a:rPr lang="en-US" sz="1100">
                          <a:effectLst/>
                          <a:latin typeface="Century Schoolbook" panose="02040604050505020304" pitchFamily="18" charset="0"/>
                        </a:rPr>
                        <a:t>Wyoming</a:t>
                      </a:r>
                      <a:endParaRPr lang="en-US" sz="1200">
                        <a:effectLst/>
                        <a:latin typeface="Century Schoolbook" panose="02040604050505020304" pitchFamily="18" charset="0"/>
                        <a:ea typeface="Calibri" panose="020F0502020204030204" pitchFamily="34" charset="0"/>
                        <a:cs typeface="Times New Roman" panose="02020603050405020304" pitchFamily="18" charset="0"/>
                      </a:endParaRPr>
                    </a:p>
                  </a:txBody>
                  <a:tcPr marL="67021" marR="67021" marT="0" marB="0"/>
                </a:tc>
                <a:tc>
                  <a:txBody>
                    <a:bodyPr/>
                    <a:lstStyle/>
                    <a:p>
                      <a:pPr marL="0" marR="0">
                        <a:buNone/>
                      </a:pPr>
                      <a:r>
                        <a:rPr lang="en-US" sz="1100">
                          <a:effectLst/>
                          <a:latin typeface="Century Schoolbook" panose="02040604050505020304" pitchFamily="18" charset="0"/>
                        </a:rPr>
                        <a:t>Wyo. Stat. Ann. § 26-34-130 (d)</a:t>
                      </a:r>
                      <a:endParaRPr lang="en-US" sz="1200">
                        <a:effectLst/>
                        <a:latin typeface="Century Schoolbook" panose="02040604050505020304" pitchFamily="18" charset="0"/>
                        <a:ea typeface="Calibri" panose="020F0502020204030204" pitchFamily="34" charset="0"/>
                        <a:cs typeface="Times New Roman" panose="02020603050405020304" pitchFamily="18" charset="0"/>
                      </a:endParaRPr>
                    </a:p>
                  </a:txBody>
                  <a:tcPr marL="67021" marR="67021" marT="0" marB="0"/>
                </a:tc>
                <a:tc>
                  <a:txBody>
                    <a:bodyPr/>
                    <a:lstStyle/>
                    <a:p>
                      <a:pPr marL="0" marR="0">
                        <a:buNone/>
                      </a:pPr>
                      <a:r>
                        <a:rPr lang="en-US" sz="1100" dirty="0">
                          <a:effectLst/>
                          <a:latin typeface="Century Schoolbook" panose="02040604050505020304" pitchFamily="18" charset="0"/>
                        </a:rPr>
                        <a:t>Healthcare review committee records</a:t>
                      </a:r>
                      <a:endParaRPr lang="en-US" sz="1200" dirty="0">
                        <a:effectLst/>
                        <a:latin typeface="Century Schoolbook" panose="02040604050505020304" pitchFamily="18" charset="0"/>
                        <a:ea typeface="Calibri" panose="020F0502020204030204" pitchFamily="34" charset="0"/>
                        <a:cs typeface="Times New Roman" panose="02020603050405020304" pitchFamily="18" charset="0"/>
                      </a:endParaRPr>
                    </a:p>
                  </a:txBody>
                  <a:tcPr marL="67021" marR="67021" marT="0" marB="0"/>
                </a:tc>
                <a:extLst>
                  <a:ext uri="{0D108BD9-81ED-4DB2-BD59-A6C34878D82A}">
                    <a16:rowId xmlns:a16="http://schemas.microsoft.com/office/drawing/2014/main" val="3731888071"/>
                  </a:ext>
                </a:extLst>
              </a:tr>
            </a:tbl>
          </a:graphicData>
        </a:graphic>
      </p:graphicFrame>
    </p:spTree>
    <p:extLst>
      <p:ext uri="{BB962C8B-B14F-4D97-AF65-F5344CB8AC3E}">
        <p14:creationId xmlns:p14="http://schemas.microsoft.com/office/powerpoint/2010/main" val="2090779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F027739-87FA-4F69-A360-2915C38579C9}"/>
              </a:ext>
            </a:extLst>
          </p:cNvPr>
          <p:cNvSpPr>
            <a:spLocks noGrp="1"/>
          </p:cNvSpPr>
          <p:nvPr>
            <p:ph type="title"/>
          </p:nvPr>
        </p:nvSpPr>
        <p:spPr>
          <a:xfrm>
            <a:off x="567369" y="2857500"/>
            <a:ext cx="8229600" cy="1143000"/>
          </a:xfrm>
        </p:spPr>
        <p:txBody>
          <a:bodyPr/>
          <a:lstStyle/>
          <a:p>
            <a:r>
              <a:rPr lang="en-US" dirty="0">
                <a:latin typeface="Century Schoolbook" panose="02040604050505020304" pitchFamily="18" charset="0"/>
              </a:rPr>
              <a:t>Thank you!</a:t>
            </a:r>
          </a:p>
        </p:txBody>
      </p:sp>
    </p:spTree>
    <p:extLst>
      <p:ext uri="{BB962C8B-B14F-4D97-AF65-F5344CB8AC3E}">
        <p14:creationId xmlns:p14="http://schemas.microsoft.com/office/powerpoint/2010/main" val="2339918167"/>
      </p:ext>
    </p:extLst>
  </p:cSld>
  <p:clrMapOvr>
    <a:masterClrMapping/>
  </p:clrMapOvr>
</p:sld>
</file>

<file path=ppt/theme/theme1.xml><?xml version="1.0" encoding="utf-8"?>
<a:theme xmlns:a="http://schemas.openxmlformats.org/drawingml/2006/main" name="SOL Them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B15C7E65A99DF459646C923838E0564" ma:contentTypeVersion="9" ma:contentTypeDescription="Create a new document." ma:contentTypeScope="" ma:versionID="6c8dd1c24d5c083297291f726acec625">
  <xsd:schema xmlns:xsd="http://www.w3.org/2001/XMLSchema" xmlns:xs="http://www.w3.org/2001/XMLSchema" xmlns:p="http://schemas.microsoft.com/office/2006/metadata/properties" xmlns:ns3="fb075b2c-d3ed-4474-b17d-2f4e34aefc64" targetNamespace="http://schemas.microsoft.com/office/2006/metadata/properties" ma:root="true" ma:fieldsID="f4ecce4a38a007a48401e28b9418e3e2" ns3:_="">
    <xsd:import namespace="fb075b2c-d3ed-4474-b17d-2f4e34aefc64"/>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DateTake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075b2c-d3ed-4474-b17d-2f4e34aefc6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E79DA0-D1A5-4366-8EA2-EDA3698F4089}">
  <ds:schemaRefs>
    <ds:schemaRef ds:uri="http://purl.org/dc/terms/"/>
    <ds:schemaRef ds:uri="http://purl.org/dc/elements/1.1/"/>
    <ds:schemaRef ds:uri="http://schemas.microsoft.com/office/2006/metadata/properties"/>
    <ds:schemaRef ds:uri="http://www.w3.org/XML/1998/namespace"/>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fb075b2c-d3ed-4474-b17d-2f4e34aefc64"/>
  </ds:schemaRefs>
</ds:datastoreItem>
</file>

<file path=customXml/itemProps2.xml><?xml version="1.0" encoding="utf-8"?>
<ds:datastoreItem xmlns:ds="http://schemas.openxmlformats.org/officeDocument/2006/customXml" ds:itemID="{0BEEEE40-25A1-4E3F-A206-6B0A1D147E04}">
  <ds:schemaRefs>
    <ds:schemaRef ds:uri="http://schemas.microsoft.com/sharepoint/v3/contenttype/forms"/>
  </ds:schemaRefs>
</ds:datastoreItem>
</file>

<file path=customXml/itemProps3.xml><?xml version="1.0" encoding="utf-8"?>
<ds:datastoreItem xmlns:ds="http://schemas.openxmlformats.org/officeDocument/2006/customXml" ds:itemID="{F169747A-0054-479F-99C4-C0C90E680B9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b075b2c-d3ed-4474-b17d-2f4e34aefc6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SOL ThemeD</Template>
  <TotalTime>2062</TotalTime>
  <Words>711</Words>
  <Application>Microsoft Macintosh PowerPoint</Application>
  <PresentationFormat>On-screen Show (4:3)</PresentationFormat>
  <Paragraphs>76</Paragraphs>
  <Slides>7</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Century Schoolbook</vt:lpstr>
      <vt:lpstr>SOL ThemeD</vt:lpstr>
      <vt:lpstr>Health Privacy Beyond HIPAA</vt:lpstr>
      <vt:lpstr>PowerPoint Presentation</vt:lpstr>
      <vt:lpstr>PowerPoint Presentation</vt:lpstr>
      <vt:lpstr>Certificates of Confidentiality </vt:lpstr>
      <vt:lpstr>Certificates of Confidentiality </vt:lpstr>
      <vt:lpstr>State statutory privileges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Natalie Ram</dc:creator>
  <cp:lastModifiedBy>Ram, Natalie</cp:lastModifiedBy>
  <cp:revision>26</cp:revision>
  <dcterms:created xsi:type="dcterms:W3CDTF">2020-07-29T14:49:36Z</dcterms:created>
  <dcterms:modified xsi:type="dcterms:W3CDTF">2025-06-01T18:29:05Z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0x0101002B15C7E65A99DF459646C923838E0564</vt:lpwstr>
  </property>
</Properties>
</file>