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1" r:id="rId8"/>
    <p:sldId id="260" r:id="rId9"/>
    <p:sldId id="259" r:id="rId10"/>
    <p:sldId id="262" r:id="rId11"/>
    <p:sldId id="265" r:id="rId12"/>
    <p:sldId id="263" r:id="rId13"/>
    <p:sldId id="264" r:id="rId14"/>
    <p:sldId id="266" r:id="rId15"/>
    <p:sldId id="267" r:id="rId16"/>
    <p:sldId id="271" r:id="rId17"/>
    <p:sldId id="272" r:id="rId18"/>
    <p:sldId id="268" r:id="rId19"/>
    <p:sldId id="269" r:id="rId20"/>
    <p:sldId id="270"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FFFF99"/>
    <a:srgbClr val="008080"/>
    <a:srgbClr val="FF0066"/>
    <a:srgbClr val="00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549" autoAdjust="0"/>
  </p:normalViewPr>
  <p:slideViewPr>
    <p:cSldViewPr snapToGrid="0">
      <p:cViewPr varScale="1">
        <p:scale>
          <a:sx n="36" d="100"/>
          <a:sy n="36" d="100"/>
        </p:scale>
        <p:origin x="17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3E247-60F3-41EC-B82E-D32C1DA3EAE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70CB010-E169-4011-ADC9-75555452EFE1}">
      <dgm:prSet/>
      <dgm:spPr/>
      <dgm:t>
        <a:bodyPr/>
        <a:lstStyle/>
        <a:p>
          <a:r>
            <a:rPr lang="en-US" dirty="0"/>
            <a:t>Stay in touch with loved ones/keep loved ones informed</a:t>
          </a:r>
        </a:p>
      </dgm:t>
    </dgm:pt>
    <dgm:pt modelId="{923335FB-416A-4739-9EA7-84E665B889B8}" type="parTrans" cxnId="{3AC3C751-40D5-445D-A9E3-05CFDEA3797C}">
      <dgm:prSet/>
      <dgm:spPr/>
      <dgm:t>
        <a:bodyPr/>
        <a:lstStyle/>
        <a:p>
          <a:endParaRPr lang="en-US"/>
        </a:p>
      </dgm:t>
    </dgm:pt>
    <dgm:pt modelId="{ED620822-CC07-4182-973D-7A30712B07B2}" type="sibTrans" cxnId="{3AC3C751-40D5-445D-A9E3-05CFDEA3797C}">
      <dgm:prSet/>
      <dgm:spPr/>
      <dgm:t>
        <a:bodyPr/>
        <a:lstStyle/>
        <a:p>
          <a:endParaRPr lang="en-US"/>
        </a:p>
      </dgm:t>
    </dgm:pt>
    <dgm:pt modelId="{05BD5589-B658-44D7-9817-BAB422AAFD58}">
      <dgm:prSet/>
      <dgm:spPr/>
      <dgm:t>
        <a:bodyPr/>
        <a:lstStyle/>
        <a:p>
          <a:r>
            <a:rPr lang="en-US" dirty="0"/>
            <a:t>Social validation</a:t>
          </a:r>
        </a:p>
      </dgm:t>
    </dgm:pt>
    <dgm:pt modelId="{C3B3CA17-6CFD-490B-B68F-9301C2833CC5}" type="parTrans" cxnId="{3535F87D-42A9-42F6-872A-DEA19589E706}">
      <dgm:prSet/>
      <dgm:spPr/>
      <dgm:t>
        <a:bodyPr/>
        <a:lstStyle/>
        <a:p>
          <a:endParaRPr lang="en-US"/>
        </a:p>
      </dgm:t>
    </dgm:pt>
    <dgm:pt modelId="{6D1A809D-C11E-4994-BFD3-459AFAFA241E}" type="sibTrans" cxnId="{3535F87D-42A9-42F6-872A-DEA19589E706}">
      <dgm:prSet/>
      <dgm:spPr/>
      <dgm:t>
        <a:bodyPr/>
        <a:lstStyle/>
        <a:p>
          <a:endParaRPr lang="en-US"/>
        </a:p>
      </dgm:t>
    </dgm:pt>
    <dgm:pt modelId="{96271B31-CAAB-47A9-9F0D-233E62A6AB78}">
      <dgm:prSet/>
      <dgm:spPr/>
      <dgm:t>
        <a:bodyPr/>
        <a:lstStyle/>
        <a:p>
          <a:r>
            <a:rPr lang="en-US" dirty="0"/>
            <a:t>Social connection</a:t>
          </a:r>
        </a:p>
      </dgm:t>
    </dgm:pt>
    <dgm:pt modelId="{9BF1941E-6C45-40B0-ABA6-3AF0F0297AFD}" type="parTrans" cxnId="{D4042DF9-4690-4CB0-9D1F-6F40D243CB84}">
      <dgm:prSet/>
      <dgm:spPr/>
      <dgm:t>
        <a:bodyPr/>
        <a:lstStyle/>
        <a:p>
          <a:endParaRPr lang="en-US"/>
        </a:p>
      </dgm:t>
    </dgm:pt>
    <dgm:pt modelId="{A695410A-2831-4797-A3AF-B67C250333C6}" type="sibTrans" cxnId="{D4042DF9-4690-4CB0-9D1F-6F40D243CB84}">
      <dgm:prSet/>
      <dgm:spPr/>
      <dgm:t>
        <a:bodyPr/>
        <a:lstStyle/>
        <a:p>
          <a:endParaRPr lang="en-US"/>
        </a:p>
      </dgm:t>
    </dgm:pt>
    <dgm:pt modelId="{5BDBC4A7-28F5-4425-AD2B-3D3121EFED52}">
      <dgm:prSet/>
      <dgm:spPr/>
      <dgm:t>
        <a:bodyPr/>
        <a:lstStyle/>
        <a:p>
          <a:r>
            <a:rPr lang="en-US" dirty="0"/>
            <a:t>Preserve memories</a:t>
          </a:r>
        </a:p>
      </dgm:t>
    </dgm:pt>
    <dgm:pt modelId="{3F18F781-DAAF-4E18-9C8D-222E4BEDCDDA}" type="parTrans" cxnId="{61ABB93C-FF3F-49DA-9DF1-640B5B10B724}">
      <dgm:prSet/>
      <dgm:spPr/>
      <dgm:t>
        <a:bodyPr/>
        <a:lstStyle/>
        <a:p>
          <a:endParaRPr lang="en-US"/>
        </a:p>
      </dgm:t>
    </dgm:pt>
    <dgm:pt modelId="{0668C0EA-7157-4F5D-8644-DAB3F3856FAB}" type="sibTrans" cxnId="{61ABB93C-FF3F-49DA-9DF1-640B5B10B724}">
      <dgm:prSet/>
      <dgm:spPr/>
      <dgm:t>
        <a:bodyPr/>
        <a:lstStyle/>
        <a:p>
          <a:endParaRPr lang="en-US"/>
        </a:p>
      </dgm:t>
    </dgm:pt>
    <dgm:pt modelId="{8A17E3C5-4396-4116-9088-F71624A8ED63}">
      <dgm:prSet/>
      <dgm:spPr/>
      <dgm:t>
        <a:bodyPr/>
        <a:lstStyle/>
        <a:p>
          <a:r>
            <a:rPr lang="en-US" dirty="0"/>
            <a:t>Share/celebrate milestones and accomplishments</a:t>
          </a:r>
        </a:p>
      </dgm:t>
    </dgm:pt>
    <dgm:pt modelId="{F6F31F88-0A61-4939-8D56-A95628E15645}" type="parTrans" cxnId="{56E8FCF6-F2DC-4819-8B59-EA08D5B96D22}">
      <dgm:prSet/>
      <dgm:spPr/>
      <dgm:t>
        <a:bodyPr/>
        <a:lstStyle/>
        <a:p>
          <a:endParaRPr lang="en-US"/>
        </a:p>
      </dgm:t>
    </dgm:pt>
    <dgm:pt modelId="{C88A4884-DCF9-478A-8E90-FA20DB238B5B}" type="sibTrans" cxnId="{56E8FCF6-F2DC-4819-8B59-EA08D5B96D22}">
      <dgm:prSet/>
      <dgm:spPr/>
      <dgm:t>
        <a:bodyPr/>
        <a:lstStyle/>
        <a:p>
          <a:endParaRPr lang="en-US"/>
        </a:p>
      </dgm:t>
    </dgm:pt>
    <dgm:pt modelId="{6670673B-2B7E-458C-83A0-3D033E1A8AC9}">
      <dgm:prSet/>
      <dgm:spPr/>
      <dgm:t>
        <a:bodyPr/>
        <a:lstStyle/>
        <a:p>
          <a:r>
            <a:rPr lang="en-US" dirty="0"/>
            <a:t>Educate/raise awareness about raising children with physical or mental health conditions</a:t>
          </a:r>
        </a:p>
      </dgm:t>
    </dgm:pt>
    <dgm:pt modelId="{2FF8E4FE-E61D-4407-943E-9D0F8BBDF591}" type="parTrans" cxnId="{D474A74B-0EC3-4610-90DA-85787B9745D4}">
      <dgm:prSet/>
      <dgm:spPr/>
      <dgm:t>
        <a:bodyPr/>
        <a:lstStyle/>
        <a:p>
          <a:endParaRPr lang="en-US"/>
        </a:p>
      </dgm:t>
    </dgm:pt>
    <dgm:pt modelId="{2A436091-4326-4CEE-A650-90BBDF4056BD}" type="sibTrans" cxnId="{D474A74B-0EC3-4610-90DA-85787B9745D4}">
      <dgm:prSet/>
      <dgm:spPr/>
      <dgm:t>
        <a:bodyPr/>
        <a:lstStyle/>
        <a:p>
          <a:endParaRPr lang="en-US"/>
        </a:p>
      </dgm:t>
    </dgm:pt>
    <dgm:pt modelId="{124431A2-842B-4E1F-9C7F-D57BD7CAA2BD}">
      <dgm:prSet/>
      <dgm:spPr/>
      <dgm:t>
        <a:bodyPr/>
        <a:lstStyle/>
        <a:p>
          <a:r>
            <a:rPr lang="en-US" dirty="0"/>
            <a:t>Discipline child (through “public” shaming, embarrassment)</a:t>
          </a:r>
        </a:p>
      </dgm:t>
    </dgm:pt>
    <dgm:pt modelId="{01FAF0B3-3BEB-49BB-A16D-070CAAAE5CFB}" type="parTrans" cxnId="{17B6EE36-719D-460C-9C06-A42CB8C7322F}">
      <dgm:prSet/>
      <dgm:spPr/>
      <dgm:t>
        <a:bodyPr/>
        <a:lstStyle/>
        <a:p>
          <a:endParaRPr lang="en-US"/>
        </a:p>
      </dgm:t>
    </dgm:pt>
    <dgm:pt modelId="{AA647E68-86C1-4A0A-996B-85BA180F7306}" type="sibTrans" cxnId="{17B6EE36-719D-460C-9C06-A42CB8C7322F}">
      <dgm:prSet/>
      <dgm:spPr/>
      <dgm:t>
        <a:bodyPr/>
        <a:lstStyle/>
        <a:p>
          <a:endParaRPr lang="en-US"/>
        </a:p>
      </dgm:t>
    </dgm:pt>
    <dgm:pt modelId="{B6E62EAD-2D42-408B-B246-25843CB96B52}">
      <dgm:prSet/>
      <dgm:spPr/>
      <dgm:t>
        <a:bodyPr/>
        <a:lstStyle/>
        <a:p>
          <a:r>
            <a:rPr lang="en-US" dirty="0"/>
            <a:t>Generate income</a:t>
          </a:r>
        </a:p>
      </dgm:t>
    </dgm:pt>
    <dgm:pt modelId="{9ED6CA74-1209-4FAB-8D83-D0ADC1FE981F}" type="parTrans" cxnId="{43AAAF30-181B-41F3-9BBF-E0AF9854BF59}">
      <dgm:prSet/>
      <dgm:spPr/>
      <dgm:t>
        <a:bodyPr/>
        <a:lstStyle/>
        <a:p>
          <a:endParaRPr lang="en-US"/>
        </a:p>
      </dgm:t>
    </dgm:pt>
    <dgm:pt modelId="{18AE5A61-C208-416B-8B77-C4C8D1294E1D}" type="sibTrans" cxnId="{43AAAF30-181B-41F3-9BBF-E0AF9854BF59}">
      <dgm:prSet/>
      <dgm:spPr/>
      <dgm:t>
        <a:bodyPr/>
        <a:lstStyle/>
        <a:p>
          <a:endParaRPr lang="en-US"/>
        </a:p>
      </dgm:t>
    </dgm:pt>
    <dgm:pt modelId="{F41715F6-F95C-486A-BA9D-E6ACBF7F8468}" type="pres">
      <dgm:prSet presAssocID="{BDA3E247-60F3-41EC-B82E-D32C1DA3EAEB}" presName="linear" presStyleCnt="0">
        <dgm:presLayoutVars>
          <dgm:animLvl val="lvl"/>
          <dgm:resizeHandles val="exact"/>
        </dgm:presLayoutVars>
      </dgm:prSet>
      <dgm:spPr/>
    </dgm:pt>
    <dgm:pt modelId="{8F69F9AB-076E-419F-990B-69D71FB69804}" type="pres">
      <dgm:prSet presAssocID="{F70CB010-E169-4011-ADC9-75555452EFE1}" presName="parentText" presStyleLbl="node1" presStyleIdx="0" presStyleCnt="8">
        <dgm:presLayoutVars>
          <dgm:chMax val="0"/>
          <dgm:bulletEnabled val="1"/>
        </dgm:presLayoutVars>
      </dgm:prSet>
      <dgm:spPr/>
    </dgm:pt>
    <dgm:pt modelId="{3A41AB40-7047-4A02-AB1E-CDAFAD47C9B6}" type="pres">
      <dgm:prSet presAssocID="{ED620822-CC07-4182-973D-7A30712B07B2}" presName="spacer" presStyleCnt="0"/>
      <dgm:spPr/>
    </dgm:pt>
    <dgm:pt modelId="{D74867B4-7C33-47D1-8B61-02071B411BF7}" type="pres">
      <dgm:prSet presAssocID="{05BD5589-B658-44D7-9817-BAB422AAFD58}" presName="parentText" presStyleLbl="node1" presStyleIdx="1" presStyleCnt="8">
        <dgm:presLayoutVars>
          <dgm:chMax val="0"/>
          <dgm:bulletEnabled val="1"/>
        </dgm:presLayoutVars>
      </dgm:prSet>
      <dgm:spPr/>
    </dgm:pt>
    <dgm:pt modelId="{589BC8B0-B8A6-4E14-A1C1-E355D8AFCDB2}" type="pres">
      <dgm:prSet presAssocID="{6D1A809D-C11E-4994-BFD3-459AFAFA241E}" presName="spacer" presStyleCnt="0"/>
      <dgm:spPr/>
    </dgm:pt>
    <dgm:pt modelId="{01A7087A-3FEB-4966-83B0-109712752DF7}" type="pres">
      <dgm:prSet presAssocID="{96271B31-CAAB-47A9-9F0D-233E62A6AB78}" presName="parentText" presStyleLbl="node1" presStyleIdx="2" presStyleCnt="8">
        <dgm:presLayoutVars>
          <dgm:chMax val="0"/>
          <dgm:bulletEnabled val="1"/>
        </dgm:presLayoutVars>
      </dgm:prSet>
      <dgm:spPr/>
    </dgm:pt>
    <dgm:pt modelId="{A9AC0D21-F6D5-48B2-A463-93D5E31172BE}" type="pres">
      <dgm:prSet presAssocID="{A695410A-2831-4797-A3AF-B67C250333C6}" presName="spacer" presStyleCnt="0"/>
      <dgm:spPr/>
    </dgm:pt>
    <dgm:pt modelId="{1F44A586-0BC5-43B8-91BD-FCD1BAFA1764}" type="pres">
      <dgm:prSet presAssocID="{5BDBC4A7-28F5-4425-AD2B-3D3121EFED52}" presName="parentText" presStyleLbl="node1" presStyleIdx="3" presStyleCnt="8">
        <dgm:presLayoutVars>
          <dgm:chMax val="0"/>
          <dgm:bulletEnabled val="1"/>
        </dgm:presLayoutVars>
      </dgm:prSet>
      <dgm:spPr/>
    </dgm:pt>
    <dgm:pt modelId="{009B3B5F-BB36-437A-B721-8D23887A47E6}" type="pres">
      <dgm:prSet presAssocID="{0668C0EA-7157-4F5D-8644-DAB3F3856FAB}" presName="spacer" presStyleCnt="0"/>
      <dgm:spPr/>
    </dgm:pt>
    <dgm:pt modelId="{DD7ABBBA-6D35-4CC2-9E35-9E6233D683FE}" type="pres">
      <dgm:prSet presAssocID="{8A17E3C5-4396-4116-9088-F71624A8ED63}" presName="parentText" presStyleLbl="node1" presStyleIdx="4" presStyleCnt="8">
        <dgm:presLayoutVars>
          <dgm:chMax val="0"/>
          <dgm:bulletEnabled val="1"/>
        </dgm:presLayoutVars>
      </dgm:prSet>
      <dgm:spPr/>
    </dgm:pt>
    <dgm:pt modelId="{7196A757-2379-48BA-9823-282DD2A007A2}" type="pres">
      <dgm:prSet presAssocID="{C88A4884-DCF9-478A-8E90-FA20DB238B5B}" presName="spacer" presStyleCnt="0"/>
      <dgm:spPr/>
    </dgm:pt>
    <dgm:pt modelId="{AB725DDC-E201-4C55-8D47-13B6289759F6}" type="pres">
      <dgm:prSet presAssocID="{6670673B-2B7E-458C-83A0-3D033E1A8AC9}" presName="parentText" presStyleLbl="node1" presStyleIdx="5" presStyleCnt="8">
        <dgm:presLayoutVars>
          <dgm:chMax val="0"/>
          <dgm:bulletEnabled val="1"/>
        </dgm:presLayoutVars>
      </dgm:prSet>
      <dgm:spPr/>
    </dgm:pt>
    <dgm:pt modelId="{0D4F4F9A-D1F5-43C5-BC72-2E4A1237589F}" type="pres">
      <dgm:prSet presAssocID="{2A436091-4326-4CEE-A650-90BBDF4056BD}" presName="spacer" presStyleCnt="0"/>
      <dgm:spPr/>
    </dgm:pt>
    <dgm:pt modelId="{1682E6D4-9D4F-4D29-B8A2-FADFABEA27DD}" type="pres">
      <dgm:prSet presAssocID="{124431A2-842B-4E1F-9C7F-D57BD7CAA2BD}" presName="parentText" presStyleLbl="node1" presStyleIdx="6" presStyleCnt="8">
        <dgm:presLayoutVars>
          <dgm:chMax val="0"/>
          <dgm:bulletEnabled val="1"/>
        </dgm:presLayoutVars>
      </dgm:prSet>
      <dgm:spPr/>
    </dgm:pt>
    <dgm:pt modelId="{273749CB-27FE-4B8B-B789-30894ED4B29E}" type="pres">
      <dgm:prSet presAssocID="{AA647E68-86C1-4A0A-996B-85BA180F7306}" presName="spacer" presStyleCnt="0"/>
      <dgm:spPr/>
    </dgm:pt>
    <dgm:pt modelId="{EC5C5415-7C0F-495D-9C91-A5D66D8A6487}" type="pres">
      <dgm:prSet presAssocID="{B6E62EAD-2D42-408B-B246-25843CB96B52}" presName="parentText" presStyleLbl="node1" presStyleIdx="7" presStyleCnt="8">
        <dgm:presLayoutVars>
          <dgm:chMax val="0"/>
          <dgm:bulletEnabled val="1"/>
        </dgm:presLayoutVars>
      </dgm:prSet>
      <dgm:spPr/>
    </dgm:pt>
  </dgm:ptLst>
  <dgm:cxnLst>
    <dgm:cxn modelId="{BA9B5616-CD90-4259-81B2-7502FCBE97B8}" type="presOf" srcId="{6670673B-2B7E-458C-83A0-3D033E1A8AC9}" destId="{AB725DDC-E201-4C55-8D47-13B6289759F6}" srcOrd="0" destOrd="0" presId="urn:microsoft.com/office/officeart/2005/8/layout/vList2"/>
    <dgm:cxn modelId="{5589141F-2D3B-4474-832F-E1E781F9AAFB}" type="presOf" srcId="{96271B31-CAAB-47A9-9F0D-233E62A6AB78}" destId="{01A7087A-3FEB-4966-83B0-109712752DF7}" srcOrd="0" destOrd="0" presId="urn:microsoft.com/office/officeart/2005/8/layout/vList2"/>
    <dgm:cxn modelId="{3F5FE525-8C0A-47C9-AED8-18DC0E1B91D0}" type="presOf" srcId="{05BD5589-B658-44D7-9817-BAB422AAFD58}" destId="{D74867B4-7C33-47D1-8B61-02071B411BF7}" srcOrd="0" destOrd="0" presId="urn:microsoft.com/office/officeart/2005/8/layout/vList2"/>
    <dgm:cxn modelId="{88411E27-2327-4F54-BD1B-F7BC4A05AE9F}" type="presOf" srcId="{F70CB010-E169-4011-ADC9-75555452EFE1}" destId="{8F69F9AB-076E-419F-990B-69D71FB69804}" srcOrd="0" destOrd="0" presId="urn:microsoft.com/office/officeart/2005/8/layout/vList2"/>
    <dgm:cxn modelId="{544B252F-B69B-43F5-9D3F-B4D87588B385}" type="presOf" srcId="{124431A2-842B-4E1F-9C7F-D57BD7CAA2BD}" destId="{1682E6D4-9D4F-4D29-B8A2-FADFABEA27DD}" srcOrd="0" destOrd="0" presId="urn:microsoft.com/office/officeart/2005/8/layout/vList2"/>
    <dgm:cxn modelId="{43AAAF30-181B-41F3-9BBF-E0AF9854BF59}" srcId="{BDA3E247-60F3-41EC-B82E-D32C1DA3EAEB}" destId="{B6E62EAD-2D42-408B-B246-25843CB96B52}" srcOrd="7" destOrd="0" parTransId="{9ED6CA74-1209-4FAB-8D83-D0ADC1FE981F}" sibTransId="{18AE5A61-C208-416B-8B77-C4C8D1294E1D}"/>
    <dgm:cxn modelId="{17B6EE36-719D-460C-9C06-A42CB8C7322F}" srcId="{BDA3E247-60F3-41EC-B82E-D32C1DA3EAEB}" destId="{124431A2-842B-4E1F-9C7F-D57BD7CAA2BD}" srcOrd="6" destOrd="0" parTransId="{01FAF0B3-3BEB-49BB-A16D-070CAAAE5CFB}" sibTransId="{AA647E68-86C1-4A0A-996B-85BA180F7306}"/>
    <dgm:cxn modelId="{61ABB93C-FF3F-49DA-9DF1-640B5B10B724}" srcId="{BDA3E247-60F3-41EC-B82E-D32C1DA3EAEB}" destId="{5BDBC4A7-28F5-4425-AD2B-3D3121EFED52}" srcOrd="3" destOrd="0" parTransId="{3F18F781-DAAF-4E18-9C8D-222E4BEDCDDA}" sibTransId="{0668C0EA-7157-4F5D-8644-DAB3F3856FAB}"/>
    <dgm:cxn modelId="{D474A74B-0EC3-4610-90DA-85787B9745D4}" srcId="{BDA3E247-60F3-41EC-B82E-D32C1DA3EAEB}" destId="{6670673B-2B7E-458C-83A0-3D033E1A8AC9}" srcOrd="5" destOrd="0" parTransId="{2FF8E4FE-E61D-4407-943E-9D0F8BBDF591}" sibTransId="{2A436091-4326-4CEE-A650-90BBDF4056BD}"/>
    <dgm:cxn modelId="{3AC3C751-40D5-445D-A9E3-05CFDEA3797C}" srcId="{BDA3E247-60F3-41EC-B82E-D32C1DA3EAEB}" destId="{F70CB010-E169-4011-ADC9-75555452EFE1}" srcOrd="0" destOrd="0" parTransId="{923335FB-416A-4739-9EA7-84E665B889B8}" sibTransId="{ED620822-CC07-4182-973D-7A30712B07B2}"/>
    <dgm:cxn modelId="{3535F87D-42A9-42F6-872A-DEA19589E706}" srcId="{BDA3E247-60F3-41EC-B82E-D32C1DA3EAEB}" destId="{05BD5589-B658-44D7-9817-BAB422AAFD58}" srcOrd="1" destOrd="0" parTransId="{C3B3CA17-6CFD-490B-B68F-9301C2833CC5}" sibTransId="{6D1A809D-C11E-4994-BFD3-459AFAFA241E}"/>
    <dgm:cxn modelId="{42C4FA92-9BCB-4B81-B10B-775ECC49BC8C}" type="presOf" srcId="{BDA3E247-60F3-41EC-B82E-D32C1DA3EAEB}" destId="{F41715F6-F95C-486A-BA9D-E6ACBF7F8468}" srcOrd="0" destOrd="0" presId="urn:microsoft.com/office/officeart/2005/8/layout/vList2"/>
    <dgm:cxn modelId="{1525A394-1CA6-483E-8520-CF4A0E93AA1A}" type="presOf" srcId="{B6E62EAD-2D42-408B-B246-25843CB96B52}" destId="{EC5C5415-7C0F-495D-9C91-A5D66D8A6487}" srcOrd="0" destOrd="0" presId="urn:microsoft.com/office/officeart/2005/8/layout/vList2"/>
    <dgm:cxn modelId="{FB50EF9E-9E92-4C58-991F-843ED46F5CAD}" type="presOf" srcId="{5BDBC4A7-28F5-4425-AD2B-3D3121EFED52}" destId="{1F44A586-0BC5-43B8-91BD-FCD1BAFA1764}" srcOrd="0" destOrd="0" presId="urn:microsoft.com/office/officeart/2005/8/layout/vList2"/>
    <dgm:cxn modelId="{BDA91FED-8AE3-4E0E-B25A-9C91102F708B}" type="presOf" srcId="{8A17E3C5-4396-4116-9088-F71624A8ED63}" destId="{DD7ABBBA-6D35-4CC2-9E35-9E6233D683FE}" srcOrd="0" destOrd="0" presId="urn:microsoft.com/office/officeart/2005/8/layout/vList2"/>
    <dgm:cxn modelId="{56E8FCF6-F2DC-4819-8B59-EA08D5B96D22}" srcId="{BDA3E247-60F3-41EC-B82E-D32C1DA3EAEB}" destId="{8A17E3C5-4396-4116-9088-F71624A8ED63}" srcOrd="4" destOrd="0" parTransId="{F6F31F88-0A61-4939-8D56-A95628E15645}" sibTransId="{C88A4884-DCF9-478A-8E90-FA20DB238B5B}"/>
    <dgm:cxn modelId="{D4042DF9-4690-4CB0-9D1F-6F40D243CB84}" srcId="{BDA3E247-60F3-41EC-B82E-D32C1DA3EAEB}" destId="{96271B31-CAAB-47A9-9F0D-233E62A6AB78}" srcOrd="2" destOrd="0" parTransId="{9BF1941E-6C45-40B0-ABA6-3AF0F0297AFD}" sibTransId="{A695410A-2831-4797-A3AF-B67C250333C6}"/>
    <dgm:cxn modelId="{228F2E9D-4089-4016-9D06-64DE047775A9}" type="presParOf" srcId="{F41715F6-F95C-486A-BA9D-E6ACBF7F8468}" destId="{8F69F9AB-076E-419F-990B-69D71FB69804}" srcOrd="0" destOrd="0" presId="urn:microsoft.com/office/officeart/2005/8/layout/vList2"/>
    <dgm:cxn modelId="{CE816708-090F-47AD-99B1-567C738C8A34}" type="presParOf" srcId="{F41715F6-F95C-486A-BA9D-E6ACBF7F8468}" destId="{3A41AB40-7047-4A02-AB1E-CDAFAD47C9B6}" srcOrd="1" destOrd="0" presId="urn:microsoft.com/office/officeart/2005/8/layout/vList2"/>
    <dgm:cxn modelId="{5B69612C-EF2F-42A5-8806-472C535FFD2D}" type="presParOf" srcId="{F41715F6-F95C-486A-BA9D-E6ACBF7F8468}" destId="{D74867B4-7C33-47D1-8B61-02071B411BF7}" srcOrd="2" destOrd="0" presId="urn:microsoft.com/office/officeart/2005/8/layout/vList2"/>
    <dgm:cxn modelId="{7FE734BA-12F9-4D72-9774-C9128B9D76C7}" type="presParOf" srcId="{F41715F6-F95C-486A-BA9D-E6ACBF7F8468}" destId="{589BC8B0-B8A6-4E14-A1C1-E355D8AFCDB2}" srcOrd="3" destOrd="0" presId="urn:microsoft.com/office/officeart/2005/8/layout/vList2"/>
    <dgm:cxn modelId="{3A004E76-DB3A-45BD-B0C0-235345017004}" type="presParOf" srcId="{F41715F6-F95C-486A-BA9D-E6ACBF7F8468}" destId="{01A7087A-3FEB-4966-83B0-109712752DF7}" srcOrd="4" destOrd="0" presId="urn:microsoft.com/office/officeart/2005/8/layout/vList2"/>
    <dgm:cxn modelId="{010F1948-76BB-440E-A023-56390F4CC126}" type="presParOf" srcId="{F41715F6-F95C-486A-BA9D-E6ACBF7F8468}" destId="{A9AC0D21-F6D5-48B2-A463-93D5E31172BE}" srcOrd="5" destOrd="0" presId="urn:microsoft.com/office/officeart/2005/8/layout/vList2"/>
    <dgm:cxn modelId="{A62FA3AF-9124-4E71-A3DD-CA5504236C3D}" type="presParOf" srcId="{F41715F6-F95C-486A-BA9D-E6ACBF7F8468}" destId="{1F44A586-0BC5-43B8-91BD-FCD1BAFA1764}" srcOrd="6" destOrd="0" presId="urn:microsoft.com/office/officeart/2005/8/layout/vList2"/>
    <dgm:cxn modelId="{D2C81702-ABC6-4951-AD7A-444E5B98E40E}" type="presParOf" srcId="{F41715F6-F95C-486A-BA9D-E6ACBF7F8468}" destId="{009B3B5F-BB36-437A-B721-8D23887A47E6}" srcOrd="7" destOrd="0" presId="urn:microsoft.com/office/officeart/2005/8/layout/vList2"/>
    <dgm:cxn modelId="{ED7A3130-F113-4402-9945-BA7EFCD874A8}" type="presParOf" srcId="{F41715F6-F95C-486A-BA9D-E6ACBF7F8468}" destId="{DD7ABBBA-6D35-4CC2-9E35-9E6233D683FE}" srcOrd="8" destOrd="0" presId="urn:microsoft.com/office/officeart/2005/8/layout/vList2"/>
    <dgm:cxn modelId="{43D0354F-521C-42A6-B446-9F77BC9E416B}" type="presParOf" srcId="{F41715F6-F95C-486A-BA9D-E6ACBF7F8468}" destId="{7196A757-2379-48BA-9823-282DD2A007A2}" srcOrd="9" destOrd="0" presId="urn:microsoft.com/office/officeart/2005/8/layout/vList2"/>
    <dgm:cxn modelId="{1158524A-9996-4CBA-8C78-DA8892E660E3}" type="presParOf" srcId="{F41715F6-F95C-486A-BA9D-E6ACBF7F8468}" destId="{AB725DDC-E201-4C55-8D47-13B6289759F6}" srcOrd="10" destOrd="0" presId="urn:microsoft.com/office/officeart/2005/8/layout/vList2"/>
    <dgm:cxn modelId="{96DB6187-783F-4139-B3EF-0E0DFFEA5CE8}" type="presParOf" srcId="{F41715F6-F95C-486A-BA9D-E6ACBF7F8468}" destId="{0D4F4F9A-D1F5-43C5-BC72-2E4A1237589F}" srcOrd="11" destOrd="0" presId="urn:microsoft.com/office/officeart/2005/8/layout/vList2"/>
    <dgm:cxn modelId="{56068ACA-D110-4091-BC49-E0FD521D7B8F}" type="presParOf" srcId="{F41715F6-F95C-486A-BA9D-E6ACBF7F8468}" destId="{1682E6D4-9D4F-4D29-B8A2-FADFABEA27DD}" srcOrd="12" destOrd="0" presId="urn:microsoft.com/office/officeart/2005/8/layout/vList2"/>
    <dgm:cxn modelId="{43815D7F-77CB-40DC-B045-2A6AE1301859}" type="presParOf" srcId="{F41715F6-F95C-486A-BA9D-E6ACBF7F8468}" destId="{273749CB-27FE-4B8B-B789-30894ED4B29E}" srcOrd="13" destOrd="0" presId="urn:microsoft.com/office/officeart/2005/8/layout/vList2"/>
    <dgm:cxn modelId="{D6FB7E7D-E5BD-4B80-8A09-2E5298674168}" type="presParOf" srcId="{F41715F6-F95C-486A-BA9D-E6ACBF7F8468}" destId="{EC5C5415-7C0F-495D-9C91-A5D66D8A648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E32E1-487E-43A8-AC8F-FBDA9A7F85E4}"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9EBF96A0-6682-48ED-A7F3-F38ECF65EC0F}">
      <dgm:prSet/>
      <dgm:spPr/>
      <dgm:t>
        <a:bodyPr/>
        <a:lstStyle/>
        <a:p>
          <a:r>
            <a:rPr lang="en-US" dirty="0"/>
            <a:t>Stigma</a:t>
          </a:r>
        </a:p>
      </dgm:t>
    </dgm:pt>
    <dgm:pt modelId="{C1427CA7-F474-4BE6-9D46-8E3A1C3F594D}" type="parTrans" cxnId="{67BF71C3-DF24-4737-979D-147568E181A2}">
      <dgm:prSet/>
      <dgm:spPr/>
      <dgm:t>
        <a:bodyPr/>
        <a:lstStyle/>
        <a:p>
          <a:endParaRPr lang="en-US"/>
        </a:p>
      </dgm:t>
    </dgm:pt>
    <dgm:pt modelId="{5A5D61A0-921F-4EB6-AD66-1B6C5FD44087}" type="sibTrans" cxnId="{67BF71C3-DF24-4737-979D-147568E181A2}">
      <dgm:prSet/>
      <dgm:spPr/>
      <dgm:t>
        <a:bodyPr/>
        <a:lstStyle/>
        <a:p>
          <a:endParaRPr lang="en-US"/>
        </a:p>
      </dgm:t>
    </dgm:pt>
    <dgm:pt modelId="{C7B4C338-6C01-40E0-A815-2A49AFE60DD6}">
      <dgm:prSet/>
      <dgm:spPr/>
      <dgm:t>
        <a:bodyPr/>
        <a:lstStyle/>
        <a:p>
          <a:r>
            <a:rPr lang="en-US" dirty="0"/>
            <a:t>Bullying/Harassment </a:t>
          </a:r>
        </a:p>
      </dgm:t>
    </dgm:pt>
    <dgm:pt modelId="{7495FE00-EA91-439B-865A-816F7E6D69F9}" type="parTrans" cxnId="{92F59552-4E4D-4457-BDD4-129514134D9E}">
      <dgm:prSet/>
      <dgm:spPr/>
      <dgm:t>
        <a:bodyPr/>
        <a:lstStyle/>
        <a:p>
          <a:endParaRPr lang="en-US"/>
        </a:p>
      </dgm:t>
    </dgm:pt>
    <dgm:pt modelId="{59496393-76E7-4C3D-A03C-72283C71D769}" type="sibTrans" cxnId="{92F59552-4E4D-4457-BDD4-129514134D9E}">
      <dgm:prSet/>
      <dgm:spPr/>
      <dgm:t>
        <a:bodyPr/>
        <a:lstStyle/>
        <a:p>
          <a:endParaRPr lang="en-US"/>
        </a:p>
      </dgm:t>
    </dgm:pt>
    <dgm:pt modelId="{C603E27F-3B3B-4BC9-AED6-156C081FE68A}">
      <dgm:prSet/>
      <dgm:spPr/>
      <dgm:t>
        <a:bodyPr/>
        <a:lstStyle/>
        <a:p>
          <a:r>
            <a:rPr lang="en-US" dirty="0"/>
            <a:t>Discrimination</a:t>
          </a:r>
        </a:p>
      </dgm:t>
    </dgm:pt>
    <dgm:pt modelId="{DC0B8274-BA5B-44D9-B6B1-8EFA294DA725}" type="parTrans" cxnId="{9563B447-007D-423A-9AD1-59556A304C78}">
      <dgm:prSet/>
      <dgm:spPr/>
      <dgm:t>
        <a:bodyPr/>
        <a:lstStyle/>
        <a:p>
          <a:endParaRPr lang="en-US"/>
        </a:p>
      </dgm:t>
    </dgm:pt>
    <dgm:pt modelId="{05EBB49C-AC11-4100-A5DB-6F3B521F0A03}" type="sibTrans" cxnId="{9563B447-007D-423A-9AD1-59556A304C78}">
      <dgm:prSet/>
      <dgm:spPr/>
      <dgm:t>
        <a:bodyPr/>
        <a:lstStyle/>
        <a:p>
          <a:endParaRPr lang="en-US"/>
        </a:p>
      </dgm:t>
    </dgm:pt>
    <dgm:pt modelId="{684B0BDA-1CCB-4C1B-BE74-C670F8C5163B}">
      <dgm:prSet/>
      <dgm:spPr/>
      <dgm:t>
        <a:bodyPr/>
        <a:lstStyle/>
        <a:p>
          <a:r>
            <a:rPr lang="en-US" dirty="0"/>
            <a:t>Exploitation &amp; Resentment</a:t>
          </a:r>
        </a:p>
      </dgm:t>
    </dgm:pt>
    <dgm:pt modelId="{6A8DA187-447C-4808-9C2E-15703D77E37B}" type="parTrans" cxnId="{48A3C18F-4C08-4EA6-809A-4545C659AFD2}">
      <dgm:prSet/>
      <dgm:spPr/>
      <dgm:t>
        <a:bodyPr/>
        <a:lstStyle/>
        <a:p>
          <a:endParaRPr lang="en-US"/>
        </a:p>
      </dgm:t>
    </dgm:pt>
    <dgm:pt modelId="{2828EED6-527D-4BCF-A7AB-34DDC216CDB4}" type="sibTrans" cxnId="{48A3C18F-4C08-4EA6-809A-4545C659AFD2}">
      <dgm:prSet/>
      <dgm:spPr/>
      <dgm:t>
        <a:bodyPr/>
        <a:lstStyle/>
        <a:p>
          <a:endParaRPr lang="en-US"/>
        </a:p>
      </dgm:t>
    </dgm:pt>
    <dgm:pt modelId="{6C1C71D6-9AD4-4A42-96D7-552FA651DCFC}">
      <dgm:prSet/>
      <dgm:spPr/>
      <dgm:t>
        <a:bodyPr/>
        <a:lstStyle/>
        <a:p>
          <a:r>
            <a:rPr lang="en-US" dirty="0"/>
            <a:t>Privacy invasion</a:t>
          </a:r>
        </a:p>
      </dgm:t>
    </dgm:pt>
    <dgm:pt modelId="{4408CC9A-E219-4E07-B6DF-39E734B1275B}" type="parTrans" cxnId="{37327742-F28E-4064-B24F-4E11FF246AEC}">
      <dgm:prSet/>
      <dgm:spPr/>
      <dgm:t>
        <a:bodyPr/>
        <a:lstStyle/>
        <a:p>
          <a:endParaRPr lang="en-US"/>
        </a:p>
      </dgm:t>
    </dgm:pt>
    <dgm:pt modelId="{CF4F0D99-AB99-49CB-AC8B-1D20C2AD351C}" type="sibTrans" cxnId="{37327742-F28E-4064-B24F-4E11FF246AEC}">
      <dgm:prSet/>
      <dgm:spPr/>
      <dgm:t>
        <a:bodyPr/>
        <a:lstStyle/>
        <a:p>
          <a:endParaRPr lang="en-US"/>
        </a:p>
      </dgm:t>
    </dgm:pt>
    <dgm:pt modelId="{31F441CE-B455-4B7A-A030-DCB156104AB8}">
      <dgm:prSet/>
      <dgm:spPr/>
      <dgm:t>
        <a:bodyPr/>
        <a:lstStyle/>
        <a:p>
          <a:r>
            <a:rPr lang="en-US" dirty="0"/>
            <a:t>Autonomy  (Self-determination, Open Future)</a:t>
          </a:r>
        </a:p>
      </dgm:t>
    </dgm:pt>
    <dgm:pt modelId="{6E1E7C04-B961-44DD-B8D9-543A6279ED77}" type="parTrans" cxnId="{6441F530-7B89-441F-A98E-79E588A50C2F}">
      <dgm:prSet/>
      <dgm:spPr/>
      <dgm:t>
        <a:bodyPr/>
        <a:lstStyle/>
        <a:p>
          <a:endParaRPr lang="en-US"/>
        </a:p>
      </dgm:t>
    </dgm:pt>
    <dgm:pt modelId="{8BBB9F4D-BB20-4945-AC96-F1E38836142C}" type="sibTrans" cxnId="{6441F530-7B89-441F-A98E-79E588A50C2F}">
      <dgm:prSet/>
      <dgm:spPr/>
      <dgm:t>
        <a:bodyPr/>
        <a:lstStyle/>
        <a:p>
          <a:endParaRPr lang="en-US"/>
        </a:p>
      </dgm:t>
    </dgm:pt>
    <dgm:pt modelId="{AFC2657B-AE14-4C6B-8618-C4A0F2B9DA81}">
      <dgm:prSet/>
      <dgm:spPr/>
      <dgm:t>
        <a:bodyPr/>
        <a:lstStyle/>
        <a:p>
          <a:r>
            <a:rPr lang="en-US" dirty="0"/>
            <a:t>Additional or new mental health problems </a:t>
          </a:r>
        </a:p>
      </dgm:t>
    </dgm:pt>
    <dgm:pt modelId="{A9A98D3A-AF29-412D-99C0-B3478ECD59B2}" type="parTrans" cxnId="{B53F9665-5ADE-4633-9F89-5C6FF6A49777}">
      <dgm:prSet/>
      <dgm:spPr/>
      <dgm:t>
        <a:bodyPr/>
        <a:lstStyle/>
        <a:p>
          <a:endParaRPr lang="en-US"/>
        </a:p>
      </dgm:t>
    </dgm:pt>
    <dgm:pt modelId="{01B0FABF-7DC1-49DA-9DD4-8870FC4FF204}" type="sibTrans" cxnId="{B53F9665-5ADE-4633-9F89-5C6FF6A49777}">
      <dgm:prSet/>
      <dgm:spPr/>
      <dgm:t>
        <a:bodyPr/>
        <a:lstStyle/>
        <a:p>
          <a:endParaRPr lang="en-US"/>
        </a:p>
      </dgm:t>
    </dgm:pt>
    <dgm:pt modelId="{061BDE21-0765-4739-8338-07F6E4C8E19C}" type="pres">
      <dgm:prSet presAssocID="{F41E32E1-487E-43A8-AC8F-FBDA9A7F85E4}" presName="linear" presStyleCnt="0">
        <dgm:presLayoutVars>
          <dgm:animLvl val="lvl"/>
          <dgm:resizeHandles val="exact"/>
        </dgm:presLayoutVars>
      </dgm:prSet>
      <dgm:spPr/>
    </dgm:pt>
    <dgm:pt modelId="{B124B82D-CD3D-4649-8914-F133BA64AC14}" type="pres">
      <dgm:prSet presAssocID="{9EBF96A0-6682-48ED-A7F3-F38ECF65EC0F}" presName="parentText" presStyleLbl="node1" presStyleIdx="0" presStyleCnt="7">
        <dgm:presLayoutVars>
          <dgm:chMax val="0"/>
          <dgm:bulletEnabled val="1"/>
        </dgm:presLayoutVars>
      </dgm:prSet>
      <dgm:spPr/>
    </dgm:pt>
    <dgm:pt modelId="{549B4A53-6984-4338-B005-B4122AA8B6A7}" type="pres">
      <dgm:prSet presAssocID="{5A5D61A0-921F-4EB6-AD66-1B6C5FD44087}" presName="spacer" presStyleCnt="0"/>
      <dgm:spPr/>
    </dgm:pt>
    <dgm:pt modelId="{2CBF4D4A-9A86-4F51-9155-59951383D9CC}" type="pres">
      <dgm:prSet presAssocID="{C7B4C338-6C01-40E0-A815-2A49AFE60DD6}" presName="parentText" presStyleLbl="node1" presStyleIdx="1" presStyleCnt="7">
        <dgm:presLayoutVars>
          <dgm:chMax val="0"/>
          <dgm:bulletEnabled val="1"/>
        </dgm:presLayoutVars>
      </dgm:prSet>
      <dgm:spPr/>
    </dgm:pt>
    <dgm:pt modelId="{DB13F1BC-21C0-43AF-8CB3-2CDD4F877FE2}" type="pres">
      <dgm:prSet presAssocID="{59496393-76E7-4C3D-A03C-72283C71D769}" presName="spacer" presStyleCnt="0"/>
      <dgm:spPr/>
    </dgm:pt>
    <dgm:pt modelId="{60EB4B43-76FE-4581-AA05-AB8794B71993}" type="pres">
      <dgm:prSet presAssocID="{C603E27F-3B3B-4BC9-AED6-156C081FE68A}" presName="parentText" presStyleLbl="node1" presStyleIdx="2" presStyleCnt="7">
        <dgm:presLayoutVars>
          <dgm:chMax val="0"/>
          <dgm:bulletEnabled val="1"/>
        </dgm:presLayoutVars>
      </dgm:prSet>
      <dgm:spPr/>
    </dgm:pt>
    <dgm:pt modelId="{0F0BD20D-7ABC-44DD-8AFD-047D8AC7CCCB}" type="pres">
      <dgm:prSet presAssocID="{05EBB49C-AC11-4100-A5DB-6F3B521F0A03}" presName="spacer" presStyleCnt="0"/>
      <dgm:spPr/>
    </dgm:pt>
    <dgm:pt modelId="{0DFB11AB-3210-45A6-8D6C-9CAE2B611042}" type="pres">
      <dgm:prSet presAssocID="{684B0BDA-1CCB-4C1B-BE74-C670F8C5163B}" presName="parentText" presStyleLbl="node1" presStyleIdx="3" presStyleCnt="7">
        <dgm:presLayoutVars>
          <dgm:chMax val="0"/>
          <dgm:bulletEnabled val="1"/>
        </dgm:presLayoutVars>
      </dgm:prSet>
      <dgm:spPr/>
    </dgm:pt>
    <dgm:pt modelId="{86F1CB7B-5225-4AE2-A370-E5F1513BC5FD}" type="pres">
      <dgm:prSet presAssocID="{2828EED6-527D-4BCF-A7AB-34DDC216CDB4}" presName="spacer" presStyleCnt="0"/>
      <dgm:spPr/>
    </dgm:pt>
    <dgm:pt modelId="{03656254-C3C0-49D0-B5A0-2CE7B115582E}" type="pres">
      <dgm:prSet presAssocID="{6C1C71D6-9AD4-4A42-96D7-552FA651DCFC}" presName="parentText" presStyleLbl="node1" presStyleIdx="4" presStyleCnt="7">
        <dgm:presLayoutVars>
          <dgm:chMax val="0"/>
          <dgm:bulletEnabled val="1"/>
        </dgm:presLayoutVars>
      </dgm:prSet>
      <dgm:spPr/>
    </dgm:pt>
    <dgm:pt modelId="{174B7BBA-F52F-4C80-8AA3-57897585109E}" type="pres">
      <dgm:prSet presAssocID="{CF4F0D99-AB99-49CB-AC8B-1D20C2AD351C}" presName="spacer" presStyleCnt="0"/>
      <dgm:spPr/>
    </dgm:pt>
    <dgm:pt modelId="{FCA677C1-1E5A-4D5E-A050-A8299A4B2B1B}" type="pres">
      <dgm:prSet presAssocID="{31F441CE-B455-4B7A-A030-DCB156104AB8}" presName="parentText" presStyleLbl="node1" presStyleIdx="5" presStyleCnt="7">
        <dgm:presLayoutVars>
          <dgm:chMax val="0"/>
          <dgm:bulletEnabled val="1"/>
        </dgm:presLayoutVars>
      </dgm:prSet>
      <dgm:spPr/>
    </dgm:pt>
    <dgm:pt modelId="{CE3D5365-9508-4859-94B4-CA198EFB2243}" type="pres">
      <dgm:prSet presAssocID="{8BBB9F4D-BB20-4945-AC96-F1E38836142C}" presName="spacer" presStyleCnt="0"/>
      <dgm:spPr/>
    </dgm:pt>
    <dgm:pt modelId="{139A7297-8E0C-4CE2-BC0D-0E77D764B39F}" type="pres">
      <dgm:prSet presAssocID="{AFC2657B-AE14-4C6B-8618-C4A0F2B9DA81}" presName="parentText" presStyleLbl="node1" presStyleIdx="6" presStyleCnt="7">
        <dgm:presLayoutVars>
          <dgm:chMax val="0"/>
          <dgm:bulletEnabled val="1"/>
        </dgm:presLayoutVars>
      </dgm:prSet>
      <dgm:spPr/>
    </dgm:pt>
  </dgm:ptLst>
  <dgm:cxnLst>
    <dgm:cxn modelId="{6441F530-7B89-441F-A98E-79E588A50C2F}" srcId="{F41E32E1-487E-43A8-AC8F-FBDA9A7F85E4}" destId="{31F441CE-B455-4B7A-A030-DCB156104AB8}" srcOrd="5" destOrd="0" parTransId="{6E1E7C04-B961-44DD-B8D9-543A6279ED77}" sibTransId="{8BBB9F4D-BB20-4945-AC96-F1E38836142C}"/>
    <dgm:cxn modelId="{AC264635-B2B2-48C2-AD1C-31B3FC95C4E2}" type="presOf" srcId="{C7B4C338-6C01-40E0-A815-2A49AFE60DD6}" destId="{2CBF4D4A-9A86-4F51-9155-59951383D9CC}" srcOrd="0" destOrd="0" presId="urn:microsoft.com/office/officeart/2005/8/layout/vList2"/>
    <dgm:cxn modelId="{7E66243C-22A3-4CB5-B057-DCBBA134D45E}" type="presOf" srcId="{9EBF96A0-6682-48ED-A7F3-F38ECF65EC0F}" destId="{B124B82D-CD3D-4649-8914-F133BA64AC14}" srcOrd="0" destOrd="0" presId="urn:microsoft.com/office/officeart/2005/8/layout/vList2"/>
    <dgm:cxn modelId="{37327742-F28E-4064-B24F-4E11FF246AEC}" srcId="{F41E32E1-487E-43A8-AC8F-FBDA9A7F85E4}" destId="{6C1C71D6-9AD4-4A42-96D7-552FA651DCFC}" srcOrd="4" destOrd="0" parTransId="{4408CC9A-E219-4E07-B6DF-39E734B1275B}" sibTransId="{CF4F0D99-AB99-49CB-AC8B-1D20C2AD351C}"/>
    <dgm:cxn modelId="{B8C6A863-AA66-48F5-BA7F-6D5A5CE990F4}" type="presOf" srcId="{F41E32E1-487E-43A8-AC8F-FBDA9A7F85E4}" destId="{061BDE21-0765-4739-8338-07F6E4C8E19C}" srcOrd="0" destOrd="0" presId="urn:microsoft.com/office/officeart/2005/8/layout/vList2"/>
    <dgm:cxn modelId="{B53F9665-5ADE-4633-9F89-5C6FF6A49777}" srcId="{F41E32E1-487E-43A8-AC8F-FBDA9A7F85E4}" destId="{AFC2657B-AE14-4C6B-8618-C4A0F2B9DA81}" srcOrd="6" destOrd="0" parTransId="{A9A98D3A-AF29-412D-99C0-B3478ECD59B2}" sibTransId="{01B0FABF-7DC1-49DA-9DD4-8870FC4FF204}"/>
    <dgm:cxn modelId="{9563B447-007D-423A-9AD1-59556A304C78}" srcId="{F41E32E1-487E-43A8-AC8F-FBDA9A7F85E4}" destId="{C603E27F-3B3B-4BC9-AED6-156C081FE68A}" srcOrd="2" destOrd="0" parTransId="{DC0B8274-BA5B-44D9-B6B1-8EFA294DA725}" sibTransId="{05EBB49C-AC11-4100-A5DB-6F3B521F0A03}"/>
    <dgm:cxn modelId="{92F59552-4E4D-4457-BDD4-129514134D9E}" srcId="{F41E32E1-487E-43A8-AC8F-FBDA9A7F85E4}" destId="{C7B4C338-6C01-40E0-A815-2A49AFE60DD6}" srcOrd="1" destOrd="0" parTransId="{7495FE00-EA91-439B-865A-816F7E6D69F9}" sibTransId="{59496393-76E7-4C3D-A03C-72283C71D769}"/>
    <dgm:cxn modelId="{064FCE73-859F-45BA-BF35-C268E588D389}" type="presOf" srcId="{AFC2657B-AE14-4C6B-8618-C4A0F2B9DA81}" destId="{139A7297-8E0C-4CE2-BC0D-0E77D764B39F}" srcOrd="0" destOrd="0" presId="urn:microsoft.com/office/officeart/2005/8/layout/vList2"/>
    <dgm:cxn modelId="{EBE65087-C0BA-4310-80EF-AF86F4475B04}" type="presOf" srcId="{31F441CE-B455-4B7A-A030-DCB156104AB8}" destId="{FCA677C1-1E5A-4D5E-A050-A8299A4B2B1B}" srcOrd="0" destOrd="0" presId="urn:microsoft.com/office/officeart/2005/8/layout/vList2"/>
    <dgm:cxn modelId="{48A3C18F-4C08-4EA6-809A-4545C659AFD2}" srcId="{F41E32E1-487E-43A8-AC8F-FBDA9A7F85E4}" destId="{684B0BDA-1CCB-4C1B-BE74-C670F8C5163B}" srcOrd="3" destOrd="0" parTransId="{6A8DA187-447C-4808-9C2E-15703D77E37B}" sibTransId="{2828EED6-527D-4BCF-A7AB-34DDC216CDB4}"/>
    <dgm:cxn modelId="{67BF71C3-DF24-4737-979D-147568E181A2}" srcId="{F41E32E1-487E-43A8-AC8F-FBDA9A7F85E4}" destId="{9EBF96A0-6682-48ED-A7F3-F38ECF65EC0F}" srcOrd="0" destOrd="0" parTransId="{C1427CA7-F474-4BE6-9D46-8E3A1C3F594D}" sibTransId="{5A5D61A0-921F-4EB6-AD66-1B6C5FD44087}"/>
    <dgm:cxn modelId="{32FC0DD9-7196-49DD-B3AF-39023D6E6116}" type="presOf" srcId="{C603E27F-3B3B-4BC9-AED6-156C081FE68A}" destId="{60EB4B43-76FE-4581-AA05-AB8794B71993}" srcOrd="0" destOrd="0" presId="urn:microsoft.com/office/officeart/2005/8/layout/vList2"/>
    <dgm:cxn modelId="{E71587F2-77D8-4661-A66E-E806393B6C24}" type="presOf" srcId="{684B0BDA-1CCB-4C1B-BE74-C670F8C5163B}" destId="{0DFB11AB-3210-45A6-8D6C-9CAE2B611042}" srcOrd="0" destOrd="0" presId="urn:microsoft.com/office/officeart/2005/8/layout/vList2"/>
    <dgm:cxn modelId="{65B7AAF3-F011-47CA-92CF-8AABB7FF3AC7}" type="presOf" srcId="{6C1C71D6-9AD4-4A42-96D7-552FA651DCFC}" destId="{03656254-C3C0-49D0-B5A0-2CE7B115582E}" srcOrd="0" destOrd="0" presId="urn:microsoft.com/office/officeart/2005/8/layout/vList2"/>
    <dgm:cxn modelId="{C03E9E7B-74A2-45D7-92E9-26D02CF7FEB9}" type="presParOf" srcId="{061BDE21-0765-4739-8338-07F6E4C8E19C}" destId="{B124B82D-CD3D-4649-8914-F133BA64AC14}" srcOrd="0" destOrd="0" presId="urn:microsoft.com/office/officeart/2005/8/layout/vList2"/>
    <dgm:cxn modelId="{B6111CBE-6656-4FA8-BDC4-653B1556452A}" type="presParOf" srcId="{061BDE21-0765-4739-8338-07F6E4C8E19C}" destId="{549B4A53-6984-4338-B005-B4122AA8B6A7}" srcOrd="1" destOrd="0" presId="urn:microsoft.com/office/officeart/2005/8/layout/vList2"/>
    <dgm:cxn modelId="{46A98DF7-0790-4C68-B6A9-76BCEB0286A4}" type="presParOf" srcId="{061BDE21-0765-4739-8338-07F6E4C8E19C}" destId="{2CBF4D4A-9A86-4F51-9155-59951383D9CC}" srcOrd="2" destOrd="0" presId="urn:microsoft.com/office/officeart/2005/8/layout/vList2"/>
    <dgm:cxn modelId="{883D3AA3-BAA2-4A82-8AEB-2DE17BC02746}" type="presParOf" srcId="{061BDE21-0765-4739-8338-07F6E4C8E19C}" destId="{DB13F1BC-21C0-43AF-8CB3-2CDD4F877FE2}" srcOrd="3" destOrd="0" presId="urn:microsoft.com/office/officeart/2005/8/layout/vList2"/>
    <dgm:cxn modelId="{0956E3E8-5AEE-4EE6-931F-00A238718995}" type="presParOf" srcId="{061BDE21-0765-4739-8338-07F6E4C8E19C}" destId="{60EB4B43-76FE-4581-AA05-AB8794B71993}" srcOrd="4" destOrd="0" presId="urn:microsoft.com/office/officeart/2005/8/layout/vList2"/>
    <dgm:cxn modelId="{049D7DB1-2A0A-4E25-B691-C0508D1AB95A}" type="presParOf" srcId="{061BDE21-0765-4739-8338-07F6E4C8E19C}" destId="{0F0BD20D-7ABC-44DD-8AFD-047D8AC7CCCB}" srcOrd="5" destOrd="0" presId="urn:microsoft.com/office/officeart/2005/8/layout/vList2"/>
    <dgm:cxn modelId="{E983E1A3-B0C2-4DB8-AF8B-5A668D960578}" type="presParOf" srcId="{061BDE21-0765-4739-8338-07F6E4C8E19C}" destId="{0DFB11AB-3210-45A6-8D6C-9CAE2B611042}" srcOrd="6" destOrd="0" presId="urn:microsoft.com/office/officeart/2005/8/layout/vList2"/>
    <dgm:cxn modelId="{4BE50FD0-91EA-4214-B8C4-BD48F7B34436}" type="presParOf" srcId="{061BDE21-0765-4739-8338-07F6E4C8E19C}" destId="{86F1CB7B-5225-4AE2-A370-E5F1513BC5FD}" srcOrd="7" destOrd="0" presId="urn:microsoft.com/office/officeart/2005/8/layout/vList2"/>
    <dgm:cxn modelId="{1D4874DA-9AA9-49CA-8327-F52BE6429F55}" type="presParOf" srcId="{061BDE21-0765-4739-8338-07F6E4C8E19C}" destId="{03656254-C3C0-49D0-B5A0-2CE7B115582E}" srcOrd="8" destOrd="0" presId="urn:microsoft.com/office/officeart/2005/8/layout/vList2"/>
    <dgm:cxn modelId="{6D220365-D921-4BE8-8FC2-5FFC802517A7}" type="presParOf" srcId="{061BDE21-0765-4739-8338-07F6E4C8E19C}" destId="{174B7BBA-F52F-4C80-8AA3-57897585109E}" srcOrd="9" destOrd="0" presId="urn:microsoft.com/office/officeart/2005/8/layout/vList2"/>
    <dgm:cxn modelId="{5E726B88-2BDD-4199-BE6D-C494A690A42F}" type="presParOf" srcId="{061BDE21-0765-4739-8338-07F6E4C8E19C}" destId="{FCA677C1-1E5A-4D5E-A050-A8299A4B2B1B}" srcOrd="10" destOrd="0" presId="urn:microsoft.com/office/officeart/2005/8/layout/vList2"/>
    <dgm:cxn modelId="{869FC834-6BE8-4F6D-AC4A-B1A6CAF06BC7}" type="presParOf" srcId="{061BDE21-0765-4739-8338-07F6E4C8E19C}" destId="{CE3D5365-9508-4859-94B4-CA198EFB2243}" srcOrd="11" destOrd="0" presId="urn:microsoft.com/office/officeart/2005/8/layout/vList2"/>
    <dgm:cxn modelId="{7AC2F85F-CF24-4F7F-9009-C213D21A3DAE}" type="presParOf" srcId="{061BDE21-0765-4739-8338-07F6E4C8E19C}" destId="{139A7297-8E0C-4CE2-BC0D-0E77D764B39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66EC-7C50-4FE1-8A7B-9926800DE91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682C668-8590-45A8-8F39-16910F4FE119}">
      <dgm:prSet/>
      <dgm:spPr/>
      <dgm:t>
        <a:bodyPr/>
        <a:lstStyle/>
        <a:p>
          <a:r>
            <a:rPr lang="en-US" dirty="0"/>
            <a:t>Child Welfare</a:t>
          </a:r>
        </a:p>
      </dgm:t>
    </dgm:pt>
    <dgm:pt modelId="{800218ED-D866-44D7-AED9-9BFD3C34C34B}" type="parTrans" cxnId="{301E312A-2AD5-488A-A611-5F73EF7F0F74}">
      <dgm:prSet/>
      <dgm:spPr/>
      <dgm:t>
        <a:bodyPr/>
        <a:lstStyle/>
        <a:p>
          <a:endParaRPr lang="en-US"/>
        </a:p>
      </dgm:t>
    </dgm:pt>
    <dgm:pt modelId="{267A96B8-6905-4646-93FA-F690D8F53D02}" type="sibTrans" cxnId="{301E312A-2AD5-488A-A611-5F73EF7F0F74}">
      <dgm:prSet/>
      <dgm:spPr/>
      <dgm:t>
        <a:bodyPr/>
        <a:lstStyle/>
        <a:p>
          <a:endParaRPr lang="en-US"/>
        </a:p>
      </dgm:t>
    </dgm:pt>
    <dgm:pt modelId="{8FADEB4D-B90A-4D22-96D6-5C6499C84D9A}">
      <dgm:prSet/>
      <dgm:spPr/>
      <dgm:t>
        <a:bodyPr/>
        <a:lstStyle/>
        <a:p>
          <a:r>
            <a:rPr lang="en-US" dirty="0"/>
            <a:t>Child Labor</a:t>
          </a:r>
        </a:p>
      </dgm:t>
    </dgm:pt>
    <dgm:pt modelId="{C4A43E61-83A8-4981-BA60-125139659527}" type="parTrans" cxnId="{F5D80D0C-A2CD-445A-AEA1-FCB2EB2AA09C}">
      <dgm:prSet/>
      <dgm:spPr/>
      <dgm:t>
        <a:bodyPr/>
        <a:lstStyle/>
        <a:p>
          <a:endParaRPr lang="en-US"/>
        </a:p>
      </dgm:t>
    </dgm:pt>
    <dgm:pt modelId="{01CFCC05-5F3D-428A-8C44-DF784A0CBF93}" type="sibTrans" cxnId="{F5D80D0C-A2CD-445A-AEA1-FCB2EB2AA09C}">
      <dgm:prSet/>
      <dgm:spPr/>
      <dgm:t>
        <a:bodyPr/>
        <a:lstStyle/>
        <a:p>
          <a:endParaRPr lang="en-US"/>
        </a:p>
      </dgm:t>
    </dgm:pt>
    <dgm:pt modelId="{F5EA56BF-B498-405E-B16F-9E2CC0C9C132}">
      <dgm:prSet/>
      <dgm:spPr/>
      <dgm:t>
        <a:bodyPr/>
        <a:lstStyle/>
        <a:p>
          <a:r>
            <a:rPr lang="en-US" dirty="0"/>
            <a:t>Child Trafficking </a:t>
          </a:r>
        </a:p>
      </dgm:t>
    </dgm:pt>
    <dgm:pt modelId="{AEB11E8A-A642-422C-A521-BB5063861B2D}" type="parTrans" cxnId="{5D6642E8-133E-4513-83A0-51788B4D41DA}">
      <dgm:prSet/>
      <dgm:spPr/>
      <dgm:t>
        <a:bodyPr/>
        <a:lstStyle/>
        <a:p>
          <a:endParaRPr lang="en-US"/>
        </a:p>
      </dgm:t>
    </dgm:pt>
    <dgm:pt modelId="{3FBB60C3-72CE-4F14-B4FB-8AB680D2C1AB}" type="sibTrans" cxnId="{5D6642E8-133E-4513-83A0-51788B4D41DA}">
      <dgm:prSet/>
      <dgm:spPr/>
      <dgm:t>
        <a:bodyPr/>
        <a:lstStyle/>
        <a:p>
          <a:endParaRPr lang="en-US"/>
        </a:p>
      </dgm:t>
    </dgm:pt>
    <dgm:pt modelId="{358D6285-0B03-464D-AC0B-907D0B8BA3F1}">
      <dgm:prSet/>
      <dgm:spPr/>
      <dgm:t>
        <a:bodyPr/>
        <a:lstStyle/>
        <a:p>
          <a:r>
            <a:rPr lang="en-US" dirty="0"/>
            <a:t>Tort law</a:t>
          </a:r>
        </a:p>
      </dgm:t>
    </dgm:pt>
    <dgm:pt modelId="{075F49DB-403E-42D4-8EFE-345259051BBC}" type="parTrans" cxnId="{3D81C347-D3C0-4905-87A8-0EF37FF0DDF1}">
      <dgm:prSet/>
      <dgm:spPr/>
      <dgm:t>
        <a:bodyPr/>
        <a:lstStyle/>
        <a:p>
          <a:endParaRPr lang="en-US"/>
        </a:p>
      </dgm:t>
    </dgm:pt>
    <dgm:pt modelId="{41D51445-9EE4-4EE9-9B18-1AD95A7CA4D6}" type="sibTrans" cxnId="{3D81C347-D3C0-4905-87A8-0EF37FF0DDF1}">
      <dgm:prSet/>
      <dgm:spPr/>
      <dgm:t>
        <a:bodyPr/>
        <a:lstStyle/>
        <a:p>
          <a:endParaRPr lang="en-US"/>
        </a:p>
      </dgm:t>
    </dgm:pt>
    <dgm:pt modelId="{3416A1EE-84AD-41E6-932D-1925A617FC70}" type="pres">
      <dgm:prSet presAssocID="{037166EC-7C50-4FE1-8A7B-9926800DE916}" presName="hierChild1" presStyleCnt="0">
        <dgm:presLayoutVars>
          <dgm:chPref val="1"/>
          <dgm:dir/>
          <dgm:animOne val="branch"/>
          <dgm:animLvl val="lvl"/>
          <dgm:resizeHandles/>
        </dgm:presLayoutVars>
      </dgm:prSet>
      <dgm:spPr/>
    </dgm:pt>
    <dgm:pt modelId="{C011DB99-E6B5-41FE-A0D5-EA9695AC5964}" type="pres">
      <dgm:prSet presAssocID="{D682C668-8590-45A8-8F39-16910F4FE119}" presName="hierRoot1" presStyleCnt="0"/>
      <dgm:spPr/>
    </dgm:pt>
    <dgm:pt modelId="{DB7314D6-FF9B-421E-B635-3F8E1B8B8969}" type="pres">
      <dgm:prSet presAssocID="{D682C668-8590-45A8-8F39-16910F4FE119}" presName="composite" presStyleCnt="0"/>
      <dgm:spPr/>
    </dgm:pt>
    <dgm:pt modelId="{C6D5FFE7-3571-4EE6-A6B7-650CB42E1720}" type="pres">
      <dgm:prSet presAssocID="{D682C668-8590-45A8-8F39-16910F4FE119}" presName="background" presStyleLbl="node0" presStyleIdx="0" presStyleCnt="4"/>
      <dgm:spPr/>
    </dgm:pt>
    <dgm:pt modelId="{03ECB163-3F57-4FF3-80CF-1AA8ED95B477}" type="pres">
      <dgm:prSet presAssocID="{D682C668-8590-45A8-8F39-16910F4FE119}" presName="text" presStyleLbl="fgAcc0" presStyleIdx="0" presStyleCnt="4">
        <dgm:presLayoutVars>
          <dgm:chPref val="3"/>
        </dgm:presLayoutVars>
      </dgm:prSet>
      <dgm:spPr/>
    </dgm:pt>
    <dgm:pt modelId="{6483215E-A8C3-4D7B-B054-7C5599673883}" type="pres">
      <dgm:prSet presAssocID="{D682C668-8590-45A8-8F39-16910F4FE119}" presName="hierChild2" presStyleCnt="0"/>
      <dgm:spPr/>
    </dgm:pt>
    <dgm:pt modelId="{C3231524-267D-4B7A-B4C9-49CAEE0586A7}" type="pres">
      <dgm:prSet presAssocID="{8FADEB4D-B90A-4D22-96D6-5C6499C84D9A}" presName="hierRoot1" presStyleCnt="0"/>
      <dgm:spPr/>
    </dgm:pt>
    <dgm:pt modelId="{C36F1271-B9E4-40D2-8650-976F9767D033}" type="pres">
      <dgm:prSet presAssocID="{8FADEB4D-B90A-4D22-96D6-5C6499C84D9A}" presName="composite" presStyleCnt="0"/>
      <dgm:spPr/>
    </dgm:pt>
    <dgm:pt modelId="{462C1A18-E4D4-4F91-9028-E5FC7B523BD0}" type="pres">
      <dgm:prSet presAssocID="{8FADEB4D-B90A-4D22-96D6-5C6499C84D9A}" presName="background" presStyleLbl="node0" presStyleIdx="1" presStyleCnt="4"/>
      <dgm:spPr/>
    </dgm:pt>
    <dgm:pt modelId="{8C5D4C48-BC28-4025-AC34-9CC63554F4E7}" type="pres">
      <dgm:prSet presAssocID="{8FADEB4D-B90A-4D22-96D6-5C6499C84D9A}" presName="text" presStyleLbl="fgAcc0" presStyleIdx="1" presStyleCnt="4">
        <dgm:presLayoutVars>
          <dgm:chPref val="3"/>
        </dgm:presLayoutVars>
      </dgm:prSet>
      <dgm:spPr/>
    </dgm:pt>
    <dgm:pt modelId="{4BAFF4F7-2481-49A5-B28E-2A2BA0966A59}" type="pres">
      <dgm:prSet presAssocID="{8FADEB4D-B90A-4D22-96D6-5C6499C84D9A}" presName="hierChild2" presStyleCnt="0"/>
      <dgm:spPr/>
    </dgm:pt>
    <dgm:pt modelId="{59AAD7A7-4A8A-4B8D-A3CD-035893F7E5C4}" type="pres">
      <dgm:prSet presAssocID="{F5EA56BF-B498-405E-B16F-9E2CC0C9C132}" presName="hierRoot1" presStyleCnt="0"/>
      <dgm:spPr/>
    </dgm:pt>
    <dgm:pt modelId="{D4782340-F24D-45EC-90FE-0F43C9BFE750}" type="pres">
      <dgm:prSet presAssocID="{F5EA56BF-B498-405E-B16F-9E2CC0C9C132}" presName="composite" presStyleCnt="0"/>
      <dgm:spPr/>
    </dgm:pt>
    <dgm:pt modelId="{2F2E3ED3-9496-4873-845D-9180D1D149CB}" type="pres">
      <dgm:prSet presAssocID="{F5EA56BF-B498-405E-B16F-9E2CC0C9C132}" presName="background" presStyleLbl="node0" presStyleIdx="2" presStyleCnt="4"/>
      <dgm:spPr/>
    </dgm:pt>
    <dgm:pt modelId="{F8034518-666F-4156-975C-426E9EE6BAEC}" type="pres">
      <dgm:prSet presAssocID="{F5EA56BF-B498-405E-B16F-9E2CC0C9C132}" presName="text" presStyleLbl="fgAcc0" presStyleIdx="2" presStyleCnt="4">
        <dgm:presLayoutVars>
          <dgm:chPref val="3"/>
        </dgm:presLayoutVars>
      </dgm:prSet>
      <dgm:spPr/>
    </dgm:pt>
    <dgm:pt modelId="{44F133E5-5467-447B-8E9C-95574A39F620}" type="pres">
      <dgm:prSet presAssocID="{F5EA56BF-B498-405E-B16F-9E2CC0C9C132}" presName="hierChild2" presStyleCnt="0"/>
      <dgm:spPr/>
    </dgm:pt>
    <dgm:pt modelId="{1BE16E3B-CAE3-4DEA-885F-1A0313536793}" type="pres">
      <dgm:prSet presAssocID="{358D6285-0B03-464D-AC0B-907D0B8BA3F1}" presName="hierRoot1" presStyleCnt="0"/>
      <dgm:spPr/>
    </dgm:pt>
    <dgm:pt modelId="{74B3CCB5-0107-4E28-A9F7-782390BBA29A}" type="pres">
      <dgm:prSet presAssocID="{358D6285-0B03-464D-AC0B-907D0B8BA3F1}" presName="composite" presStyleCnt="0"/>
      <dgm:spPr/>
    </dgm:pt>
    <dgm:pt modelId="{BBD4D456-A460-48DC-AD9F-229C68C84F3A}" type="pres">
      <dgm:prSet presAssocID="{358D6285-0B03-464D-AC0B-907D0B8BA3F1}" presName="background" presStyleLbl="node0" presStyleIdx="3" presStyleCnt="4"/>
      <dgm:spPr/>
    </dgm:pt>
    <dgm:pt modelId="{6E7F83D5-AFCA-433E-97AD-2E06E6EEB3C9}" type="pres">
      <dgm:prSet presAssocID="{358D6285-0B03-464D-AC0B-907D0B8BA3F1}" presName="text" presStyleLbl="fgAcc0" presStyleIdx="3" presStyleCnt="4">
        <dgm:presLayoutVars>
          <dgm:chPref val="3"/>
        </dgm:presLayoutVars>
      </dgm:prSet>
      <dgm:spPr/>
    </dgm:pt>
    <dgm:pt modelId="{8C63BB82-3173-4842-B109-4AAFE1F619FF}" type="pres">
      <dgm:prSet presAssocID="{358D6285-0B03-464D-AC0B-907D0B8BA3F1}" presName="hierChild2" presStyleCnt="0"/>
      <dgm:spPr/>
    </dgm:pt>
  </dgm:ptLst>
  <dgm:cxnLst>
    <dgm:cxn modelId="{F5D80D0C-A2CD-445A-AEA1-FCB2EB2AA09C}" srcId="{037166EC-7C50-4FE1-8A7B-9926800DE916}" destId="{8FADEB4D-B90A-4D22-96D6-5C6499C84D9A}" srcOrd="1" destOrd="0" parTransId="{C4A43E61-83A8-4981-BA60-125139659527}" sibTransId="{01CFCC05-5F3D-428A-8C44-DF784A0CBF93}"/>
    <dgm:cxn modelId="{301E312A-2AD5-488A-A611-5F73EF7F0F74}" srcId="{037166EC-7C50-4FE1-8A7B-9926800DE916}" destId="{D682C668-8590-45A8-8F39-16910F4FE119}" srcOrd="0" destOrd="0" parTransId="{800218ED-D866-44D7-AED9-9BFD3C34C34B}" sibTransId="{267A96B8-6905-4646-93FA-F690D8F53D02}"/>
    <dgm:cxn modelId="{0AA14031-A511-44A1-8AD2-34B9460C87B3}" type="presOf" srcId="{F5EA56BF-B498-405E-B16F-9E2CC0C9C132}" destId="{F8034518-666F-4156-975C-426E9EE6BAEC}" srcOrd="0" destOrd="0" presId="urn:microsoft.com/office/officeart/2005/8/layout/hierarchy1"/>
    <dgm:cxn modelId="{2E039567-0733-4C63-9E3D-2C1B179792D1}" type="presOf" srcId="{D682C668-8590-45A8-8F39-16910F4FE119}" destId="{03ECB163-3F57-4FF3-80CF-1AA8ED95B477}" srcOrd="0" destOrd="0" presId="urn:microsoft.com/office/officeart/2005/8/layout/hierarchy1"/>
    <dgm:cxn modelId="{3D81C347-D3C0-4905-87A8-0EF37FF0DDF1}" srcId="{037166EC-7C50-4FE1-8A7B-9926800DE916}" destId="{358D6285-0B03-464D-AC0B-907D0B8BA3F1}" srcOrd="3" destOrd="0" parTransId="{075F49DB-403E-42D4-8EFE-345259051BBC}" sibTransId="{41D51445-9EE4-4EE9-9B18-1AD95A7CA4D6}"/>
    <dgm:cxn modelId="{BBDA0D91-2B31-4A96-819E-8796588B6A4B}" type="presOf" srcId="{358D6285-0B03-464D-AC0B-907D0B8BA3F1}" destId="{6E7F83D5-AFCA-433E-97AD-2E06E6EEB3C9}" srcOrd="0" destOrd="0" presId="urn:microsoft.com/office/officeart/2005/8/layout/hierarchy1"/>
    <dgm:cxn modelId="{D10B1298-3D32-4D9A-B2E6-F1CD471131F0}" type="presOf" srcId="{037166EC-7C50-4FE1-8A7B-9926800DE916}" destId="{3416A1EE-84AD-41E6-932D-1925A617FC70}" srcOrd="0" destOrd="0" presId="urn:microsoft.com/office/officeart/2005/8/layout/hierarchy1"/>
    <dgm:cxn modelId="{565133E5-117C-4BBC-B235-FFADD873CD12}" type="presOf" srcId="{8FADEB4D-B90A-4D22-96D6-5C6499C84D9A}" destId="{8C5D4C48-BC28-4025-AC34-9CC63554F4E7}" srcOrd="0" destOrd="0" presId="urn:microsoft.com/office/officeart/2005/8/layout/hierarchy1"/>
    <dgm:cxn modelId="{5D6642E8-133E-4513-83A0-51788B4D41DA}" srcId="{037166EC-7C50-4FE1-8A7B-9926800DE916}" destId="{F5EA56BF-B498-405E-B16F-9E2CC0C9C132}" srcOrd="2" destOrd="0" parTransId="{AEB11E8A-A642-422C-A521-BB5063861B2D}" sibTransId="{3FBB60C3-72CE-4F14-B4FB-8AB680D2C1AB}"/>
    <dgm:cxn modelId="{27E3C415-E7AC-49D7-8AEE-CC7B1FE8D5A5}" type="presParOf" srcId="{3416A1EE-84AD-41E6-932D-1925A617FC70}" destId="{C011DB99-E6B5-41FE-A0D5-EA9695AC5964}" srcOrd="0" destOrd="0" presId="urn:microsoft.com/office/officeart/2005/8/layout/hierarchy1"/>
    <dgm:cxn modelId="{4A4BD9B4-FF4C-462E-A505-151BA12F05B8}" type="presParOf" srcId="{C011DB99-E6B5-41FE-A0D5-EA9695AC5964}" destId="{DB7314D6-FF9B-421E-B635-3F8E1B8B8969}" srcOrd="0" destOrd="0" presId="urn:microsoft.com/office/officeart/2005/8/layout/hierarchy1"/>
    <dgm:cxn modelId="{FAE2A6BD-608F-423D-BD35-FF8DAED27FA1}" type="presParOf" srcId="{DB7314D6-FF9B-421E-B635-3F8E1B8B8969}" destId="{C6D5FFE7-3571-4EE6-A6B7-650CB42E1720}" srcOrd="0" destOrd="0" presId="urn:microsoft.com/office/officeart/2005/8/layout/hierarchy1"/>
    <dgm:cxn modelId="{611AE3F2-A2AE-40C9-8A5D-CA55B077FFFB}" type="presParOf" srcId="{DB7314D6-FF9B-421E-B635-3F8E1B8B8969}" destId="{03ECB163-3F57-4FF3-80CF-1AA8ED95B477}" srcOrd="1" destOrd="0" presId="urn:microsoft.com/office/officeart/2005/8/layout/hierarchy1"/>
    <dgm:cxn modelId="{767D6A84-2114-472F-91A1-70614558F287}" type="presParOf" srcId="{C011DB99-E6B5-41FE-A0D5-EA9695AC5964}" destId="{6483215E-A8C3-4D7B-B054-7C5599673883}" srcOrd="1" destOrd="0" presId="urn:microsoft.com/office/officeart/2005/8/layout/hierarchy1"/>
    <dgm:cxn modelId="{AFA49DF3-BD6F-44F6-B483-B0F5BFC81AF0}" type="presParOf" srcId="{3416A1EE-84AD-41E6-932D-1925A617FC70}" destId="{C3231524-267D-4B7A-B4C9-49CAEE0586A7}" srcOrd="1" destOrd="0" presId="urn:microsoft.com/office/officeart/2005/8/layout/hierarchy1"/>
    <dgm:cxn modelId="{853CA61E-8B26-44B6-94E5-C5A71597EDF5}" type="presParOf" srcId="{C3231524-267D-4B7A-B4C9-49CAEE0586A7}" destId="{C36F1271-B9E4-40D2-8650-976F9767D033}" srcOrd="0" destOrd="0" presId="urn:microsoft.com/office/officeart/2005/8/layout/hierarchy1"/>
    <dgm:cxn modelId="{C8958450-7D71-41BC-A4F0-AC93C12BC9C0}" type="presParOf" srcId="{C36F1271-B9E4-40D2-8650-976F9767D033}" destId="{462C1A18-E4D4-4F91-9028-E5FC7B523BD0}" srcOrd="0" destOrd="0" presId="urn:microsoft.com/office/officeart/2005/8/layout/hierarchy1"/>
    <dgm:cxn modelId="{4B118607-B2E6-4C99-A65C-95BB55883005}" type="presParOf" srcId="{C36F1271-B9E4-40D2-8650-976F9767D033}" destId="{8C5D4C48-BC28-4025-AC34-9CC63554F4E7}" srcOrd="1" destOrd="0" presId="urn:microsoft.com/office/officeart/2005/8/layout/hierarchy1"/>
    <dgm:cxn modelId="{7DB9117C-6E2C-4B8B-A564-B049632890E5}" type="presParOf" srcId="{C3231524-267D-4B7A-B4C9-49CAEE0586A7}" destId="{4BAFF4F7-2481-49A5-B28E-2A2BA0966A59}" srcOrd="1" destOrd="0" presId="urn:microsoft.com/office/officeart/2005/8/layout/hierarchy1"/>
    <dgm:cxn modelId="{D6B941B9-F1DD-4CE5-84E5-99B8404AD236}" type="presParOf" srcId="{3416A1EE-84AD-41E6-932D-1925A617FC70}" destId="{59AAD7A7-4A8A-4B8D-A3CD-035893F7E5C4}" srcOrd="2" destOrd="0" presId="urn:microsoft.com/office/officeart/2005/8/layout/hierarchy1"/>
    <dgm:cxn modelId="{D84BDF7D-0DFF-4F0D-AA0A-82E58E497923}" type="presParOf" srcId="{59AAD7A7-4A8A-4B8D-A3CD-035893F7E5C4}" destId="{D4782340-F24D-45EC-90FE-0F43C9BFE750}" srcOrd="0" destOrd="0" presId="urn:microsoft.com/office/officeart/2005/8/layout/hierarchy1"/>
    <dgm:cxn modelId="{2EF645A0-8D52-4DDF-A6A3-1EFF23CFDA7B}" type="presParOf" srcId="{D4782340-F24D-45EC-90FE-0F43C9BFE750}" destId="{2F2E3ED3-9496-4873-845D-9180D1D149CB}" srcOrd="0" destOrd="0" presId="urn:microsoft.com/office/officeart/2005/8/layout/hierarchy1"/>
    <dgm:cxn modelId="{A722B5C3-A8F9-41C8-AD08-0FCC434719AB}" type="presParOf" srcId="{D4782340-F24D-45EC-90FE-0F43C9BFE750}" destId="{F8034518-666F-4156-975C-426E9EE6BAEC}" srcOrd="1" destOrd="0" presId="urn:microsoft.com/office/officeart/2005/8/layout/hierarchy1"/>
    <dgm:cxn modelId="{67D2C230-3BE0-4ADF-B799-C663E3F86423}" type="presParOf" srcId="{59AAD7A7-4A8A-4B8D-A3CD-035893F7E5C4}" destId="{44F133E5-5467-447B-8E9C-95574A39F620}" srcOrd="1" destOrd="0" presId="urn:microsoft.com/office/officeart/2005/8/layout/hierarchy1"/>
    <dgm:cxn modelId="{E1C3E297-6CAF-4EE3-A3B6-C14E28886B9C}" type="presParOf" srcId="{3416A1EE-84AD-41E6-932D-1925A617FC70}" destId="{1BE16E3B-CAE3-4DEA-885F-1A0313536793}" srcOrd="3" destOrd="0" presId="urn:microsoft.com/office/officeart/2005/8/layout/hierarchy1"/>
    <dgm:cxn modelId="{428C090C-6D6C-40A8-9626-EEFA2AEAA25B}" type="presParOf" srcId="{1BE16E3B-CAE3-4DEA-885F-1A0313536793}" destId="{74B3CCB5-0107-4E28-A9F7-782390BBA29A}" srcOrd="0" destOrd="0" presId="urn:microsoft.com/office/officeart/2005/8/layout/hierarchy1"/>
    <dgm:cxn modelId="{6A64ACEA-AFFE-4DDC-B47A-D5466FBB499A}" type="presParOf" srcId="{74B3CCB5-0107-4E28-A9F7-782390BBA29A}" destId="{BBD4D456-A460-48DC-AD9F-229C68C84F3A}" srcOrd="0" destOrd="0" presId="urn:microsoft.com/office/officeart/2005/8/layout/hierarchy1"/>
    <dgm:cxn modelId="{56F3D8BC-CDE4-423C-8AF7-1F3D35DDE232}" type="presParOf" srcId="{74B3CCB5-0107-4E28-A9F7-782390BBA29A}" destId="{6E7F83D5-AFCA-433E-97AD-2E06E6EEB3C9}" srcOrd="1" destOrd="0" presId="urn:microsoft.com/office/officeart/2005/8/layout/hierarchy1"/>
    <dgm:cxn modelId="{E9731ED9-7B80-4FC8-9171-C626A4B8165B}" type="presParOf" srcId="{1BE16E3B-CAE3-4DEA-885F-1A0313536793}" destId="{8C63BB82-3173-4842-B109-4AAFE1F619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9F9AB-076E-419F-990B-69D71FB69804}">
      <dsp:nvSpPr>
        <dsp:cNvPr id="0" name=""/>
        <dsp:cNvSpPr/>
      </dsp:nvSpPr>
      <dsp:spPr>
        <a:xfrm>
          <a:off x="0" y="2582"/>
          <a:ext cx="10927829"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Stay in touch with loved ones/keep loved ones informed</a:t>
          </a:r>
        </a:p>
      </dsp:txBody>
      <dsp:txXfrm>
        <a:off x="20390" y="22972"/>
        <a:ext cx="10887049" cy="376910"/>
      </dsp:txXfrm>
    </dsp:sp>
    <dsp:sp modelId="{D74867B4-7C33-47D1-8B61-02071B411BF7}">
      <dsp:nvSpPr>
        <dsp:cNvPr id="0" name=""/>
        <dsp:cNvSpPr/>
      </dsp:nvSpPr>
      <dsp:spPr>
        <a:xfrm>
          <a:off x="0" y="469232"/>
          <a:ext cx="10927829" cy="417690"/>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Social validation</a:t>
          </a:r>
        </a:p>
      </dsp:txBody>
      <dsp:txXfrm>
        <a:off x="20390" y="489622"/>
        <a:ext cx="10887049" cy="376910"/>
      </dsp:txXfrm>
    </dsp:sp>
    <dsp:sp modelId="{01A7087A-3FEB-4966-83B0-109712752DF7}">
      <dsp:nvSpPr>
        <dsp:cNvPr id="0" name=""/>
        <dsp:cNvSpPr/>
      </dsp:nvSpPr>
      <dsp:spPr>
        <a:xfrm>
          <a:off x="0" y="935882"/>
          <a:ext cx="10927829" cy="417690"/>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Social connection</a:t>
          </a:r>
        </a:p>
      </dsp:txBody>
      <dsp:txXfrm>
        <a:off x="20390" y="956272"/>
        <a:ext cx="10887049" cy="376910"/>
      </dsp:txXfrm>
    </dsp:sp>
    <dsp:sp modelId="{1F44A586-0BC5-43B8-91BD-FCD1BAFA1764}">
      <dsp:nvSpPr>
        <dsp:cNvPr id="0" name=""/>
        <dsp:cNvSpPr/>
      </dsp:nvSpPr>
      <dsp:spPr>
        <a:xfrm>
          <a:off x="0" y="1402532"/>
          <a:ext cx="10927829" cy="417690"/>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Preserve memories</a:t>
          </a:r>
        </a:p>
      </dsp:txBody>
      <dsp:txXfrm>
        <a:off x="20390" y="1422922"/>
        <a:ext cx="10887049" cy="376910"/>
      </dsp:txXfrm>
    </dsp:sp>
    <dsp:sp modelId="{DD7ABBBA-6D35-4CC2-9E35-9E6233D683FE}">
      <dsp:nvSpPr>
        <dsp:cNvPr id="0" name=""/>
        <dsp:cNvSpPr/>
      </dsp:nvSpPr>
      <dsp:spPr>
        <a:xfrm>
          <a:off x="0" y="1869182"/>
          <a:ext cx="10927829" cy="417690"/>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Share/celebrate milestones and accomplishments</a:t>
          </a:r>
        </a:p>
      </dsp:txBody>
      <dsp:txXfrm>
        <a:off x="20390" y="1889572"/>
        <a:ext cx="10887049" cy="376910"/>
      </dsp:txXfrm>
    </dsp:sp>
    <dsp:sp modelId="{AB725DDC-E201-4C55-8D47-13B6289759F6}">
      <dsp:nvSpPr>
        <dsp:cNvPr id="0" name=""/>
        <dsp:cNvSpPr/>
      </dsp:nvSpPr>
      <dsp:spPr>
        <a:xfrm>
          <a:off x="0" y="2335832"/>
          <a:ext cx="10927829" cy="417690"/>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Educate/raise awareness about raising children with physical or mental health conditions</a:t>
          </a:r>
        </a:p>
      </dsp:txBody>
      <dsp:txXfrm>
        <a:off x="20390" y="2356222"/>
        <a:ext cx="10887049" cy="376910"/>
      </dsp:txXfrm>
    </dsp:sp>
    <dsp:sp modelId="{1682E6D4-9D4F-4D29-B8A2-FADFABEA27DD}">
      <dsp:nvSpPr>
        <dsp:cNvPr id="0" name=""/>
        <dsp:cNvSpPr/>
      </dsp:nvSpPr>
      <dsp:spPr>
        <a:xfrm>
          <a:off x="0" y="2802482"/>
          <a:ext cx="10927829" cy="417690"/>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Discipline child (through “public” shaming, embarrassment)</a:t>
          </a:r>
        </a:p>
      </dsp:txBody>
      <dsp:txXfrm>
        <a:off x="20390" y="2822872"/>
        <a:ext cx="10887049" cy="376910"/>
      </dsp:txXfrm>
    </dsp:sp>
    <dsp:sp modelId="{EC5C5415-7C0F-495D-9C91-A5D66D8A6487}">
      <dsp:nvSpPr>
        <dsp:cNvPr id="0" name=""/>
        <dsp:cNvSpPr/>
      </dsp:nvSpPr>
      <dsp:spPr>
        <a:xfrm>
          <a:off x="0" y="3269132"/>
          <a:ext cx="10927829" cy="41769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Generate income</a:t>
          </a:r>
        </a:p>
      </dsp:txBody>
      <dsp:txXfrm>
        <a:off x="20390" y="3289522"/>
        <a:ext cx="10887049" cy="37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B82D-CD3D-4649-8914-F133BA64AC14}">
      <dsp:nvSpPr>
        <dsp:cNvPr id="0" name=""/>
        <dsp:cNvSpPr/>
      </dsp:nvSpPr>
      <dsp:spPr>
        <a:xfrm>
          <a:off x="0" y="921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Stigma</a:t>
          </a:r>
        </a:p>
      </dsp:txBody>
      <dsp:txXfrm>
        <a:off x="21589" y="113762"/>
        <a:ext cx="5401204" cy="399082"/>
      </dsp:txXfrm>
    </dsp:sp>
    <dsp:sp modelId="{2CBF4D4A-9A86-4F51-9155-59951383D9CC}">
      <dsp:nvSpPr>
        <dsp:cNvPr id="0" name=""/>
        <dsp:cNvSpPr/>
      </dsp:nvSpPr>
      <dsp:spPr>
        <a:xfrm>
          <a:off x="0" y="5862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Bullying/Harassment </a:t>
          </a:r>
        </a:p>
      </dsp:txBody>
      <dsp:txXfrm>
        <a:off x="21589" y="607862"/>
        <a:ext cx="5401204" cy="399082"/>
      </dsp:txXfrm>
    </dsp:sp>
    <dsp:sp modelId="{60EB4B43-76FE-4581-AA05-AB8794B71993}">
      <dsp:nvSpPr>
        <dsp:cNvPr id="0" name=""/>
        <dsp:cNvSpPr/>
      </dsp:nvSpPr>
      <dsp:spPr>
        <a:xfrm>
          <a:off x="0" y="10803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Discrimination</a:t>
          </a:r>
        </a:p>
      </dsp:txBody>
      <dsp:txXfrm>
        <a:off x="21589" y="1101962"/>
        <a:ext cx="5401204" cy="399082"/>
      </dsp:txXfrm>
    </dsp:sp>
    <dsp:sp modelId="{0DFB11AB-3210-45A6-8D6C-9CAE2B611042}">
      <dsp:nvSpPr>
        <dsp:cNvPr id="0" name=""/>
        <dsp:cNvSpPr/>
      </dsp:nvSpPr>
      <dsp:spPr>
        <a:xfrm>
          <a:off x="0" y="15744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Exploitation &amp; Resentment</a:t>
          </a:r>
        </a:p>
      </dsp:txBody>
      <dsp:txXfrm>
        <a:off x="21589" y="1596062"/>
        <a:ext cx="5401204" cy="399082"/>
      </dsp:txXfrm>
    </dsp:sp>
    <dsp:sp modelId="{03656254-C3C0-49D0-B5A0-2CE7B115582E}">
      <dsp:nvSpPr>
        <dsp:cNvPr id="0" name=""/>
        <dsp:cNvSpPr/>
      </dsp:nvSpPr>
      <dsp:spPr>
        <a:xfrm>
          <a:off x="0" y="20685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Privacy invasion</a:t>
          </a:r>
        </a:p>
      </dsp:txBody>
      <dsp:txXfrm>
        <a:off x="21589" y="2090162"/>
        <a:ext cx="5401204" cy="399082"/>
      </dsp:txXfrm>
    </dsp:sp>
    <dsp:sp modelId="{FCA677C1-1E5A-4D5E-A050-A8299A4B2B1B}">
      <dsp:nvSpPr>
        <dsp:cNvPr id="0" name=""/>
        <dsp:cNvSpPr/>
      </dsp:nvSpPr>
      <dsp:spPr>
        <a:xfrm>
          <a:off x="0" y="25626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Autonomy  (Self-determination, Open Future)</a:t>
          </a:r>
        </a:p>
      </dsp:txBody>
      <dsp:txXfrm>
        <a:off x="21589" y="2584262"/>
        <a:ext cx="5401204" cy="399082"/>
      </dsp:txXfrm>
    </dsp:sp>
    <dsp:sp modelId="{139A7297-8E0C-4CE2-BC0D-0E77D764B39F}">
      <dsp:nvSpPr>
        <dsp:cNvPr id="0" name=""/>
        <dsp:cNvSpPr/>
      </dsp:nvSpPr>
      <dsp:spPr>
        <a:xfrm>
          <a:off x="0" y="3056773"/>
          <a:ext cx="5444382" cy="4422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Additional or new mental health problems </a:t>
          </a:r>
        </a:p>
      </dsp:txBody>
      <dsp:txXfrm>
        <a:off x="21589" y="3078362"/>
        <a:ext cx="5401204" cy="399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FFE7-3571-4EE6-A6B7-650CB42E1720}">
      <dsp:nvSpPr>
        <dsp:cNvPr id="0" name=""/>
        <dsp:cNvSpPr/>
      </dsp:nvSpPr>
      <dsp:spPr>
        <a:xfrm>
          <a:off x="3201"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CB163-3F57-4FF3-80CF-1AA8ED95B477}">
      <dsp:nvSpPr>
        <dsp:cNvPr id="0" name=""/>
        <dsp:cNvSpPr/>
      </dsp:nvSpPr>
      <dsp:spPr>
        <a:xfrm>
          <a:off x="257188"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Child Welfare</a:t>
          </a:r>
        </a:p>
      </dsp:txBody>
      <dsp:txXfrm>
        <a:off x="299702" y="1282093"/>
        <a:ext cx="2200851" cy="1366505"/>
      </dsp:txXfrm>
    </dsp:sp>
    <dsp:sp modelId="{462C1A18-E4D4-4F91-9028-E5FC7B523BD0}">
      <dsp:nvSpPr>
        <dsp:cNvPr id="0" name=""/>
        <dsp:cNvSpPr/>
      </dsp:nvSpPr>
      <dsp:spPr>
        <a:xfrm>
          <a:off x="2797054"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D4C48-BC28-4025-AC34-9CC63554F4E7}">
      <dsp:nvSpPr>
        <dsp:cNvPr id="0" name=""/>
        <dsp:cNvSpPr/>
      </dsp:nvSpPr>
      <dsp:spPr>
        <a:xfrm>
          <a:off x="3051041"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Child Labor</a:t>
          </a:r>
        </a:p>
      </dsp:txBody>
      <dsp:txXfrm>
        <a:off x="3093555" y="1282093"/>
        <a:ext cx="2200851" cy="1366505"/>
      </dsp:txXfrm>
    </dsp:sp>
    <dsp:sp modelId="{2F2E3ED3-9496-4873-845D-9180D1D149CB}">
      <dsp:nvSpPr>
        <dsp:cNvPr id="0" name=""/>
        <dsp:cNvSpPr/>
      </dsp:nvSpPr>
      <dsp:spPr>
        <a:xfrm>
          <a:off x="5590907"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34518-666F-4156-975C-426E9EE6BAEC}">
      <dsp:nvSpPr>
        <dsp:cNvPr id="0" name=""/>
        <dsp:cNvSpPr/>
      </dsp:nvSpPr>
      <dsp:spPr>
        <a:xfrm>
          <a:off x="5844894"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Child Trafficking </a:t>
          </a:r>
        </a:p>
      </dsp:txBody>
      <dsp:txXfrm>
        <a:off x="5887408" y="1282093"/>
        <a:ext cx="2200851" cy="1366505"/>
      </dsp:txXfrm>
    </dsp:sp>
    <dsp:sp modelId="{BBD4D456-A460-48DC-AD9F-229C68C84F3A}">
      <dsp:nvSpPr>
        <dsp:cNvPr id="0" name=""/>
        <dsp:cNvSpPr/>
      </dsp:nvSpPr>
      <dsp:spPr>
        <a:xfrm>
          <a:off x="8384760"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F83D5-AFCA-433E-97AD-2E06E6EEB3C9}">
      <dsp:nvSpPr>
        <dsp:cNvPr id="0" name=""/>
        <dsp:cNvSpPr/>
      </dsp:nvSpPr>
      <dsp:spPr>
        <a:xfrm>
          <a:off x="8638747"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Tort law</a:t>
          </a:r>
        </a:p>
      </dsp:txBody>
      <dsp:txXfrm>
        <a:off x="8681261" y="1282093"/>
        <a:ext cx="2200851" cy="1366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6877A-0935-42F3-B40F-841363CEAA3B}" type="datetimeFigureOut">
              <a:rPr lang="en-US" smtClean="0"/>
              <a:t>6/4/2025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6A74A-FA84-4743-9450-257EF7D5F965}" type="slidenum">
              <a:rPr lang="en-US" smtClean="0"/>
              <a:t>‹#›</a:t>
            </a:fld>
            <a:endParaRPr lang="en-US" dirty="0"/>
          </a:p>
        </p:txBody>
      </p:sp>
    </p:spTree>
    <p:extLst>
      <p:ext uri="{BB962C8B-B14F-4D97-AF65-F5344CB8AC3E}">
        <p14:creationId xmlns:p14="http://schemas.microsoft.com/office/powerpoint/2010/main" val="1661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E6A74A-FA84-4743-9450-257EF7D5F965}" type="slidenum">
              <a:rPr lang="en-US" smtClean="0"/>
              <a:t>4</a:t>
            </a:fld>
            <a:endParaRPr lang="en-US" dirty="0"/>
          </a:p>
        </p:txBody>
      </p:sp>
    </p:spTree>
    <p:extLst>
      <p:ext uri="{BB962C8B-B14F-4D97-AF65-F5344CB8AC3E}">
        <p14:creationId xmlns:p14="http://schemas.microsoft.com/office/powerpoint/2010/main" val="264758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E7E2-5B43-A5DC-7047-97639E906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AA880-9F75-8B3E-BC1D-852787375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06970B-9D74-DECC-B786-DE0923456AC7}"/>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5FE16E55-FF80-DAB6-590E-50667BA9B9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47D8B5-9AA0-953F-A4C7-CBF985F694C1}"/>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10933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7031-19BF-0AA3-47A6-04E5A48DAB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74AA6E-78C7-E994-FC1B-E3BECD7F6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3049-84F7-B514-9942-F358E37B101C}"/>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F3553644-AAD3-B245-3D32-BE51D6E0E2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D4C7FE-276C-A057-DD62-585525F2C5F5}"/>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365643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0F650A-56CE-1C5A-19E7-5B586D500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D16600-987D-1BB9-EF99-80E05EEDD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06DF5-BAB1-B457-737F-413975176A40}"/>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23EDCEE2-532D-A7CF-F65B-7CC1C9FF73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7D35F5-30B7-151D-2744-9E595BEC8564}"/>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20541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E95C-7536-B926-BA5B-14DBF34DC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BA5E3-43E3-C50F-96B8-25AEB4141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7C6B5-26AA-9981-7FCA-FB9393F76ED3}"/>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095D6F49-9609-243B-549D-636E1E216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BAEC4B-C466-1BB2-0A49-C3762813034C}"/>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343634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FBF5-883A-42B5-1C5F-B54B3C0F6A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BF079-29AF-5383-0857-1E3700D2B1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5E1B8-6634-1182-1957-079935A6F603}"/>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77C74B61-39E3-B0BC-57B3-3385D6C367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F1499A-FEE5-279E-EC6E-3DA2E5AD4516}"/>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47479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2475-629A-C4E4-2A19-996627D7D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5DCD-E778-93AD-5A51-F8F94E6F3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B963D-E4CF-FF10-CC42-7E7D00348B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B6BB09-6FBC-F00A-DF52-13F6620C29E4}"/>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6" name="Footer Placeholder 5">
            <a:extLst>
              <a:ext uri="{FF2B5EF4-FFF2-40B4-BE49-F238E27FC236}">
                <a16:creationId xmlns:a16="http://schemas.microsoft.com/office/drawing/2014/main" id="{D25DC680-B2D9-8AE8-5486-E23BF8AD4D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A0ADA8-6DEB-D3B1-4519-67F8C7ED3225}"/>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121441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126A-404D-D2BA-F64D-E77B4EBA0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B1B0F-9A38-5EAD-FD97-12F55A3B6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E1BA3-6746-9DC0-C7F6-AF53DA9AC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A6EBB3-83DA-3C7E-3030-5218FF451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1C4E52-CC77-C322-48DA-559CE2ED49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21D06-418F-DBA2-19E4-AF9B14B4934C}"/>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8" name="Footer Placeholder 7">
            <a:extLst>
              <a:ext uri="{FF2B5EF4-FFF2-40B4-BE49-F238E27FC236}">
                <a16:creationId xmlns:a16="http://schemas.microsoft.com/office/drawing/2014/main" id="{86DFFA50-67CE-B365-EDD8-A507B9309E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227DFC-746F-F24F-BF57-EEC30E175FC7}"/>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381515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8691-5FCC-8154-07C7-5BB5855C3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C51CA-015F-BA1B-2E85-54B7BAB2BCCF}"/>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4" name="Footer Placeholder 3">
            <a:extLst>
              <a:ext uri="{FF2B5EF4-FFF2-40B4-BE49-F238E27FC236}">
                <a16:creationId xmlns:a16="http://schemas.microsoft.com/office/drawing/2014/main" id="{450393D1-0A7D-7EF5-D978-BFF623059E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AD65AF-4F1D-FF11-667C-BBBED37E929A}"/>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322759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7B873-B5DA-514D-9685-0F9E5847E164}"/>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3" name="Footer Placeholder 2">
            <a:extLst>
              <a:ext uri="{FF2B5EF4-FFF2-40B4-BE49-F238E27FC236}">
                <a16:creationId xmlns:a16="http://schemas.microsoft.com/office/drawing/2014/main" id="{70C1BF63-0CDA-18C3-36F5-3A422D4D49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F9B3DC-5F2C-856E-8A9D-FC7EA69C7758}"/>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11604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2432-CF65-5D85-556B-E75CE5411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28F84-1C08-3329-983D-DD501DE7D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52EE55-ED5F-72DA-9EBE-CF54B4F83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2DCF0-2621-F772-D357-0C5A35D6E5D8}"/>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6" name="Footer Placeholder 5">
            <a:extLst>
              <a:ext uri="{FF2B5EF4-FFF2-40B4-BE49-F238E27FC236}">
                <a16:creationId xmlns:a16="http://schemas.microsoft.com/office/drawing/2014/main" id="{8D04C2FB-D044-0B4D-9B98-92B4C64419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95907E-F1D2-E6E4-FAC7-8697FA4F2859}"/>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425117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0545-BF0D-0C1A-3D9B-A48BF1160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49287-2B8D-25BB-8BC9-383650B57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7DF51-0989-01B4-59E5-97E0DC29B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885B5-D498-A24F-F58A-E4432700DCCA}"/>
              </a:ext>
            </a:extLst>
          </p:cNvPr>
          <p:cNvSpPr>
            <a:spLocks noGrp="1"/>
          </p:cNvSpPr>
          <p:nvPr>
            <p:ph type="dt" sz="half" idx="10"/>
          </p:nvPr>
        </p:nvSpPr>
        <p:spPr/>
        <p:txBody>
          <a:bodyPr/>
          <a:lstStyle/>
          <a:p>
            <a:fld id="{24F38A70-BFE3-463E-BF1D-FBE6AFF96DC2}" type="datetimeFigureOut">
              <a:rPr lang="en-US" smtClean="0"/>
              <a:t>6/2/2025</a:t>
            </a:fld>
            <a:endParaRPr lang="en-US" dirty="0"/>
          </a:p>
        </p:txBody>
      </p:sp>
      <p:sp>
        <p:nvSpPr>
          <p:cNvPr id="6" name="Footer Placeholder 5">
            <a:extLst>
              <a:ext uri="{FF2B5EF4-FFF2-40B4-BE49-F238E27FC236}">
                <a16:creationId xmlns:a16="http://schemas.microsoft.com/office/drawing/2014/main" id="{C07C2603-54C5-7D1C-CE40-47E3B1AF99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CE53AA-FD2B-F012-A2BA-394C74F7177C}"/>
              </a:ext>
            </a:extLst>
          </p:cNvPr>
          <p:cNvSpPr>
            <a:spLocks noGrp="1"/>
          </p:cNvSpPr>
          <p:nvPr>
            <p:ph type="sldNum" sz="quarter" idx="12"/>
          </p:nvPr>
        </p:nvSpPr>
        <p:spPr/>
        <p:txBody>
          <a:bodyPr/>
          <a:lstStyle/>
          <a:p>
            <a:fld id="{DB1A0565-81DC-4B3C-84C0-26DC6015677B}" type="slidenum">
              <a:rPr lang="en-US" smtClean="0"/>
              <a:t>‹#›</a:t>
            </a:fld>
            <a:endParaRPr lang="en-US" dirty="0"/>
          </a:p>
        </p:txBody>
      </p:sp>
    </p:spTree>
    <p:extLst>
      <p:ext uri="{BB962C8B-B14F-4D97-AF65-F5344CB8AC3E}">
        <p14:creationId xmlns:p14="http://schemas.microsoft.com/office/powerpoint/2010/main" val="33400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EE486-E82D-44F4-088A-0CEE6C34E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A1EF84-FBBD-61F9-DA1E-0A2A0AF6F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9BFDC-DC55-E983-B99A-32F5A2B79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F38A70-BFE3-463E-BF1D-FBE6AFF96DC2}" type="datetimeFigureOut">
              <a:rPr lang="en-US" smtClean="0"/>
              <a:t>6/2/2025</a:t>
            </a:fld>
            <a:endParaRPr lang="en-US" dirty="0"/>
          </a:p>
        </p:txBody>
      </p:sp>
      <p:sp>
        <p:nvSpPr>
          <p:cNvPr id="5" name="Footer Placeholder 4">
            <a:extLst>
              <a:ext uri="{FF2B5EF4-FFF2-40B4-BE49-F238E27FC236}">
                <a16:creationId xmlns:a16="http://schemas.microsoft.com/office/drawing/2014/main" id="{85C4F195-1D02-28BD-14CB-B4CAF73B7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45160C9-9244-0F4E-A077-DEE3C7A47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1A0565-81DC-4B3C-84C0-26DC6015677B}" type="slidenum">
              <a:rPr lang="en-US" smtClean="0"/>
              <a:t>‹#›</a:t>
            </a:fld>
            <a:endParaRPr lang="en-US" dirty="0"/>
          </a:p>
        </p:txBody>
      </p:sp>
    </p:spTree>
    <p:extLst>
      <p:ext uri="{BB962C8B-B14F-4D97-AF65-F5344CB8AC3E}">
        <p14:creationId xmlns:p14="http://schemas.microsoft.com/office/powerpoint/2010/main" val="55319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Sci3KBVfid0?feature=oembed" TargetMode="External"/><Relationship Id="rId4" Type="http://schemas.openxmlformats.org/officeDocument/2006/relationships/hyperlink" Target="https://youtube.com/shorts/Sci3KBVfid0?si=fGWrTuA5cSxj2xO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awhelan@gsu.edu"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no_vzk3_O1w?feature=oembed" TargetMode="External"/><Relationship Id="rId4" Type="http://schemas.openxmlformats.org/officeDocument/2006/relationships/hyperlink" Target="https://youtube.com/shorts/no_vzk3_O1w?si=U_LAUsCvah1EVzr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2A28-BCF4-2815-AD12-27B687B4612D}"/>
              </a:ext>
            </a:extLst>
          </p:cNvPr>
          <p:cNvSpPr>
            <a:spLocks noGrp="1"/>
          </p:cNvSpPr>
          <p:nvPr>
            <p:ph type="ctrTitle"/>
          </p:nvPr>
        </p:nvSpPr>
        <p:spPr>
          <a:xfrm>
            <a:off x="1604711" y="1317760"/>
            <a:ext cx="9144000" cy="2284278"/>
          </a:xfrm>
        </p:spPr>
        <p:txBody>
          <a:bodyPr>
            <a:normAutofit fontScale="90000"/>
          </a:bodyPr>
          <a:lstStyle/>
          <a:p>
            <a:r>
              <a:rPr lang="en-US" dirty="0"/>
              <a:t>Sharenting: Influencer Parents and a Child’s Right to Privacy</a:t>
            </a:r>
          </a:p>
        </p:txBody>
      </p:sp>
      <p:sp>
        <p:nvSpPr>
          <p:cNvPr id="3" name="Subtitle 2">
            <a:extLst>
              <a:ext uri="{FF2B5EF4-FFF2-40B4-BE49-F238E27FC236}">
                <a16:creationId xmlns:a16="http://schemas.microsoft.com/office/drawing/2014/main" id="{8D7393AC-C280-E063-6789-4AAC1321775B}"/>
              </a:ext>
            </a:extLst>
          </p:cNvPr>
          <p:cNvSpPr>
            <a:spLocks noGrp="1"/>
          </p:cNvSpPr>
          <p:nvPr>
            <p:ph type="subTitle" idx="1"/>
          </p:nvPr>
        </p:nvSpPr>
        <p:spPr/>
        <p:txBody>
          <a:bodyPr>
            <a:normAutofit lnSpcReduction="10000"/>
          </a:bodyPr>
          <a:lstStyle/>
          <a:p>
            <a:r>
              <a:rPr lang="en-US" dirty="0"/>
              <a:t>Allison M. Whelan</a:t>
            </a:r>
          </a:p>
          <a:p>
            <a:r>
              <a:rPr lang="en-US" dirty="0"/>
              <a:t>Assistant Professor</a:t>
            </a:r>
          </a:p>
          <a:p>
            <a:r>
              <a:rPr lang="en-US" dirty="0"/>
              <a:t>Center for Law, Health &amp; Society</a:t>
            </a:r>
          </a:p>
          <a:p>
            <a:r>
              <a:rPr lang="en-US" dirty="0"/>
              <a:t>Georgia State University College of Law</a:t>
            </a:r>
          </a:p>
        </p:txBody>
      </p:sp>
      <p:sp>
        <p:nvSpPr>
          <p:cNvPr id="4" name="TextBox 3">
            <a:extLst>
              <a:ext uri="{FF2B5EF4-FFF2-40B4-BE49-F238E27FC236}">
                <a16:creationId xmlns:a16="http://schemas.microsoft.com/office/drawing/2014/main" id="{AC543DB6-665C-8A00-AC99-09A244A5A054}"/>
              </a:ext>
            </a:extLst>
          </p:cNvPr>
          <p:cNvSpPr txBox="1"/>
          <p:nvPr/>
        </p:nvSpPr>
        <p:spPr>
          <a:xfrm>
            <a:off x="4144084" y="5936971"/>
            <a:ext cx="406525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1">
                    <a:alpha val="80000"/>
                  </a:schemeClr>
                </a:solidFill>
                <a:effectLst/>
                <a:uLnTx/>
                <a:uFillTx/>
                <a:latin typeface="Aptos" panose="02110004020202020204"/>
                <a:ea typeface="+mn-ea"/>
                <a:cs typeface="+mn-cs"/>
              </a:rPr>
              <a:t>*The views expressed in this presentation are those of the author and do not represent the views of any past, current, or future employer.</a:t>
            </a:r>
          </a:p>
        </p:txBody>
      </p:sp>
      <p:pic>
        <p:nvPicPr>
          <p:cNvPr id="1030" name="Picture 6" descr="OPINION - Sharenting: exercise of ...">
            <a:extLst>
              <a:ext uri="{FF2B5EF4-FFF2-40B4-BE49-F238E27FC236}">
                <a16:creationId xmlns:a16="http://schemas.microsoft.com/office/drawing/2014/main" id="{1AB9733A-3F1F-A7AF-B51D-0D8018043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6" y="15875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arenting: The Inconvenient Truth">
            <a:extLst>
              <a:ext uri="{FF2B5EF4-FFF2-40B4-BE49-F238E27FC236}">
                <a16:creationId xmlns:a16="http://schemas.microsoft.com/office/drawing/2014/main" id="{5B9F4065-92F0-4851-8D8D-DE6D3DCB0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957" y="182365"/>
            <a:ext cx="3858335" cy="16958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3D Isometric Flat Illustration of Baby ...">
            <a:extLst>
              <a:ext uri="{FF2B5EF4-FFF2-40B4-BE49-F238E27FC236}">
                <a16:creationId xmlns:a16="http://schemas.microsoft.com/office/drawing/2014/main" id="{8DB4151B-DD38-5932-73C0-134731732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5136" y="4892674"/>
            <a:ext cx="2953359" cy="1965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ke Comment Share Subscribe Stock ...">
            <a:extLst>
              <a:ext uri="{FF2B5EF4-FFF2-40B4-BE49-F238E27FC236}">
                <a16:creationId xmlns:a16="http://schemas.microsoft.com/office/drawing/2014/main" id="{193BF7F0-56FE-25B2-DB84-8DD6F71A9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86" y="5127346"/>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7408-7B29-CD82-66B8-F16E696126B3}"/>
              </a:ext>
            </a:extLst>
          </p:cNvPr>
          <p:cNvSpPr>
            <a:spLocks noGrp="1"/>
          </p:cNvSpPr>
          <p:nvPr>
            <p:ph type="title"/>
          </p:nvPr>
        </p:nvSpPr>
        <p:spPr/>
        <p:txBody>
          <a:bodyPr/>
          <a:lstStyle/>
          <a:p>
            <a:r>
              <a:rPr lang="en-US" dirty="0"/>
              <a:t>Sharenting Health Information </a:t>
            </a:r>
          </a:p>
        </p:txBody>
      </p:sp>
      <p:sp>
        <p:nvSpPr>
          <p:cNvPr id="3" name="Content Placeholder 2">
            <a:extLst>
              <a:ext uri="{FF2B5EF4-FFF2-40B4-BE49-F238E27FC236}">
                <a16:creationId xmlns:a16="http://schemas.microsoft.com/office/drawing/2014/main" id="{86C525F5-2A51-9963-C434-BC1AC772E433}"/>
              </a:ext>
            </a:extLst>
          </p:cNvPr>
          <p:cNvSpPr>
            <a:spLocks noGrp="1"/>
          </p:cNvSpPr>
          <p:nvPr>
            <p:ph idx="1"/>
          </p:nvPr>
        </p:nvSpPr>
        <p:spPr/>
        <p:txBody>
          <a:bodyPr>
            <a:normAutofit fontScale="85000" lnSpcReduction="20000"/>
          </a:bodyPr>
          <a:lstStyle/>
          <a:p>
            <a:r>
              <a:rPr lang="en-US" dirty="0"/>
              <a:t>Parents of children with physical or mental health conditions use social media for many reasons: </a:t>
            </a:r>
          </a:p>
          <a:p>
            <a:pPr lvl="1"/>
            <a:r>
              <a:rPr lang="en-US" dirty="0"/>
              <a:t>Advice/resources/information</a:t>
            </a:r>
          </a:p>
          <a:p>
            <a:pPr lvl="1"/>
            <a:r>
              <a:rPr lang="en-US" dirty="0"/>
              <a:t>Informal support group</a:t>
            </a:r>
          </a:p>
          <a:p>
            <a:pPr lvl="1"/>
            <a:r>
              <a:rPr lang="en-US" dirty="0"/>
              <a:t>Commiserate/vent about frustrations and hardships</a:t>
            </a:r>
          </a:p>
          <a:p>
            <a:pPr lvl="1"/>
            <a:r>
              <a:rPr lang="en-US" dirty="0"/>
              <a:t>Raise awareness</a:t>
            </a:r>
          </a:p>
          <a:p>
            <a:pPr lvl="1"/>
            <a:r>
              <a:rPr lang="en-US" dirty="0"/>
              <a:t>Raise money </a:t>
            </a:r>
          </a:p>
          <a:p>
            <a:pPr lvl="1"/>
            <a:r>
              <a:rPr lang="en-US" dirty="0"/>
              <a:t>Motivate/encourage the child</a:t>
            </a:r>
          </a:p>
          <a:p>
            <a:r>
              <a:rPr lang="en-US" dirty="0"/>
              <a:t>“Sharenting serves as an outlet for parents to express their true feelings on the realities of raising children, particularly the hardships brought on by raising children with chronic mental health or developmental needs. By sharing these stories, parents build supportive communities of similarly situated parents and advocate for greater awareness and education around the raising of children with mental and developmental needs”</a:t>
            </a:r>
          </a:p>
        </p:txBody>
      </p:sp>
    </p:spTree>
    <p:extLst>
      <p:ext uri="{BB962C8B-B14F-4D97-AF65-F5344CB8AC3E}">
        <p14:creationId xmlns:p14="http://schemas.microsoft.com/office/powerpoint/2010/main" val="27884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AF8D-73B0-5CB4-D880-294371B9DA32}"/>
              </a:ext>
            </a:extLst>
          </p:cNvPr>
          <p:cNvSpPr>
            <a:spLocks noGrp="1"/>
          </p:cNvSpPr>
          <p:nvPr>
            <p:ph type="title"/>
          </p:nvPr>
        </p:nvSpPr>
        <p:spPr/>
        <p:txBody>
          <a:bodyPr/>
          <a:lstStyle/>
          <a:p>
            <a:r>
              <a:rPr lang="en-US" dirty="0"/>
              <a:t>Sharenting Health Information </a:t>
            </a:r>
          </a:p>
        </p:txBody>
      </p:sp>
      <p:pic>
        <p:nvPicPr>
          <p:cNvPr id="5" name="Picture 4">
            <a:extLst>
              <a:ext uri="{FF2B5EF4-FFF2-40B4-BE49-F238E27FC236}">
                <a16:creationId xmlns:a16="http://schemas.microsoft.com/office/drawing/2014/main" id="{F38D3EA3-9143-53F2-1D17-01AC15B80E97}"/>
              </a:ext>
            </a:extLst>
          </p:cNvPr>
          <p:cNvPicPr>
            <a:picLocks noChangeAspect="1"/>
          </p:cNvPicPr>
          <p:nvPr/>
        </p:nvPicPr>
        <p:blipFill>
          <a:blip r:embed="rId2"/>
          <a:stretch>
            <a:fillRect/>
          </a:stretch>
        </p:blipFill>
        <p:spPr>
          <a:xfrm>
            <a:off x="149664" y="1630692"/>
            <a:ext cx="5832847" cy="1298385"/>
          </a:xfrm>
          <a:prstGeom prst="rect">
            <a:avLst/>
          </a:prstGeom>
        </p:spPr>
      </p:pic>
      <p:pic>
        <p:nvPicPr>
          <p:cNvPr id="7" name="Picture 6">
            <a:extLst>
              <a:ext uri="{FF2B5EF4-FFF2-40B4-BE49-F238E27FC236}">
                <a16:creationId xmlns:a16="http://schemas.microsoft.com/office/drawing/2014/main" id="{8858F2C1-073F-648A-E367-6E1567787147}"/>
              </a:ext>
            </a:extLst>
          </p:cNvPr>
          <p:cNvPicPr>
            <a:picLocks noChangeAspect="1"/>
          </p:cNvPicPr>
          <p:nvPr/>
        </p:nvPicPr>
        <p:blipFill>
          <a:blip r:embed="rId3"/>
          <a:stretch>
            <a:fillRect/>
          </a:stretch>
        </p:blipFill>
        <p:spPr>
          <a:xfrm>
            <a:off x="149664" y="3526202"/>
            <a:ext cx="4298612" cy="1192778"/>
          </a:xfrm>
          <a:prstGeom prst="rect">
            <a:avLst/>
          </a:prstGeom>
        </p:spPr>
      </p:pic>
      <p:pic>
        <p:nvPicPr>
          <p:cNvPr id="9" name="Picture 8">
            <a:extLst>
              <a:ext uri="{FF2B5EF4-FFF2-40B4-BE49-F238E27FC236}">
                <a16:creationId xmlns:a16="http://schemas.microsoft.com/office/drawing/2014/main" id="{21947F7C-5BC1-2629-CE0B-AF7A757D0F44}"/>
              </a:ext>
            </a:extLst>
          </p:cNvPr>
          <p:cNvPicPr>
            <a:picLocks noChangeAspect="1"/>
          </p:cNvPicPr>
          <p:nvPr/>
        </p:nvPicPr>
        <p:blipFill>
          <a:blip r:embed="rId4"/>
          <a:stretch>
            <a:fillRect/>
          </a:stretch>
        </p:blipFill>
        <p:spPr>
          <a:xfrm>
            <a:off x="7670869" y="4517138"/>
            <a:ext cx="4407643" cy="1262796"/>
          </a:xfrm>
          <a:prstGeom prst="rect">
            <a:avLst/>
          </a:prstGeom>
        </p:spPr>
      </p:pic>
      <p:pic>
        <p:nvPicPr>
          <p:cNvPr id="11" name="Picture 10">
            <a:extLst>
              <a:ext uri="{FF2B5EF4-FFF2-40B4-BE49-F238E27FC236}">
                <a16:creationId xmlns:a16="http://schemas.microsoft.com/office/drawing/2014/main" id="{6890E2AE-6086-20D9-2D6F-18A96ACAC08B}"/>
              </a:ext>
            </a:extLst>
          </p:cNvPr>
          <p:cNvPicPr>
            <a:picLocks noChangeAspect="1"/>
          </p:cNvPicPr>
          <p:nvPr/>
        </p:nvPicPr>
        <p:blipFill>
          <a:blip r:embed="rId5"/>
          <a:stretch>
            <a:fillRect/>
          </a:stretch>
        </p:blipFill>
        <p:spPr>
          <a:xfrm>
            <a:off x="8191811" y="1210368"/>
            <a:ext cx="3486583" cy="1392672"/>
          </a:xfrm>
          <a:prstGeom prst="rect">
            <a:avLst/>
          </a:prstGeom>
        </p:spPr>
      </p:pic>
      <p:pic>
        <p:nvPicPr>
          <p:cNvPr id="13" name="Picture 12">
            <a:extLst>
              <a:ext uri="{FF2B5EF4-FFF2-40B4-BE49-F238E27FC236}">
                <a16:creationId xmlns:a16="http://schemas.microsoft.com/office/drawing/2014/main" id="{35AC0B41-19D9-48CD-E367-83367A307EE1}"/>
              </a:ext>
            </a:extLst>
          </p:cNvPr>
          <p:cNvPicPr>
            <a:picLocks noChangeAspect="1"/>
          </p:cNvPicPr>
          <p:nvPr/>
        </p:nvPicPr>
        <p:blipFill>
          <a:blip r:embed="rId6"/>
          <a:stretch>
            <a:fillRect/>
          </a:stretch>
        </p:blipFill>
        <p:spPr>
          <a:xfrm>
            <a:off x="4372126" y="1906704"/>
            <a:ext cx="3950240" cy="1392671"/>
          </a:xfrm>
          <a:prstGeom prst="rect">
            <a:avLst/>
          </a:prstGeom>
        </p:spPr>
      </p:pic>
      <p:pic>
        <p:nvPicPr>
          <p:cNvPr id="15" name="Picture 14">
            <a:extLst>
              <a:ext uri="{FF2B5EF4-FFF2-40B4-BE49-F238E27FC236}">
                <a16:creationId xmlns:a16="http://schemas.microsoft.com/office/drawing/2014/main" id="{74243438-92A0-4F10-A398-B7DDBE58B874}"/>
              </a:ext>
            </a:extLst>
          </p:cNvPr>
          <p:cNvPicPr>
            <a:picLocks noChangeAspect="1"/>
          </p:cNvPicPr>
          <p:nvPr/>
        </p:nvPicPr>
        <p:blipFill>
          <a:blip r:embed="rId7"/>
          <a:stretch>
            <a:fillRect/>
          </a:stretch>
        </p:blipFill>
        <p:spPr>
          <a:xfrm>
            <a:off x="5902462" y="5517194"/>
            <a:ext cx="3343782" cy="1225274"/>
          </a:xfrm>
          <a:prstGeom prst="rect">
            <a:avLst/>
          </a:prstGeom>
        </p:spPr>
      </p:pic>
      <p:pic>
        <p:nvPicPr>
          <p:cNvPr id="17" name="Picture 16">
            <a:extLst>
              <a:ext uri="{FF2B5EF4-FFF2-40B4-BE49-F238E27FC236}">
                <a16:creationId xmlns:a16="http://schemas.microsoft.com/office/drawing/2014/main" id="{5514DA65-677E-7875-EE04-122312A22C80}"/>
              </a:ext>
            </a:extLst>
          </p:cNvPr>
          <p:cNvPicPr>
            <a:picLocks noChangeAspect="1"/>
          </p:cNvPicPr>
          <p:nvPr/>
        </p:nvPicPr>
        <p:blipFill>
          <a:blip r:embed="rId8"/>
          <a:stretch>
            <a:fillRect/>
          </a:stretch>
        </p:blipFill>
        <p:spPr>
          <a:xfrm>
            <a:off x="1230261" y="5349797"/>
            <a:ext cx="4511188" cy="1392671"/>
          </a:xfrm>
          <a:prstGeom prst="rect">
            <a:avLst/>
          </a:prstGeom>
        </p:spPr>
      </p:pic>
      <p:pic>
        <p:nvPicPr>
          <p:cNvPr id="19" name="Picture 18">
            <a:extLst>
              <a:ext uri="{FF2B5EF4-FFF2-40B4-BE49-F238E27FC236}">
                <a16:creationId xmlns:a16="http://schemas.microsoft.com/office/drawing/2014/main" id="{B5DB2FC6-7F70-BEE9-4AD6-A584F8C6003E}"/>
              </a:ext>
            </a:extLst>
          </p:cNvPr>
          <p:cNvPicPr>
            <a:picLocks noChangeAspect="1"/>
          </p:cNvPicPr>
          <p:nvPr/>
        </p:nvPicPr>
        <p:blipFill>
          <a:blip r:embed="rId9"/>
          <a:stretch>
            <a:fillRect/>
          </a:stretch>
        </p:blipFill>
        <p:spPr>
          <a:xfrm>
            <a:off x="8322366" y="3155904"/>
            <a:ext cx="3343782" cy="1374830"/>
          </a:xfrm>
          <a:prstGeom prst="rect">
            <a:avLst/>
          </a:prstGeom>
        </p:spPr>
      </p:pic>
      <p:pic>
        <p:nvPicPr>
          <p:cNvPr id="21" name="Picture 20">
            <a:extLst>
              <a:ext uri="{FF2B5EF4-FFF2-40B4-BE49-F238E27FC236}">
                <a16:creationId xmlns:a16="http://schemas.microsoft.com/office/drawing/2014/main" id="{B4D92808-BEA7-404D-C761-926E918F64CC}"/>
              </a:ext>
            </a:extLst>
          </p:cNvPr>
          <p:cNvPicPr>
            <a:picLocks noChangeAspect="1"/>
          </p:cNvPicPr>
          <p:nvPr/>
        </p:nvPicPr>
        <p:blipFill>
          <a:blip r:embed="rId10"/>
          <a:stretch>
            <a:fillRect/>
          </a:stretch>
        </p:blipFill>
        <p:spPr>
          <a:xfrm>
            <a:off x="3881642" y="3155904"/>
            <a:ext cx="3628214" cy="1650216"/>
          </a:xfrm>
          <a:prstGeom prst="rect">
            <a:avLst/>
          </a:prstGeom>
        </p:spPr>
      </p:pic>
    </p:spTree>
    <p:extLst>
      <p:ext uri="{BB962C8B-B14F-4D97-AF65-F5344CB8AC3E}">
        <p14:creationId xmlns:p14="http://schemas.microsoft.com/office/powerpoint/2010/main" val="115917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6A12-0D5D-5AE5-BED4-034FC42233EB}"/>
              </a:ext>
            </a:extLst>
          </p:cNvPr>
          <p:cNvSpPr>
            <a:spLocks noGrp="1"/>
          </p:cNvSpPr>
          <p:nvPr>
            <p:ph type="title"/>
          </p:nvPr>
        </p:nvSpPr>
        <p:spPr>
          <a:xfrm>
            <a:off x="5868557" y="1138036"/>
            <a:ext cx="5444382" cy="1402470"/>
          </a:xfrm>
        </p:spPr>
        <p:txBody>
          <a:bodyPr anchor="t">
            <a:normAutofit/>
          </a:bodyPr>
          <a:lstStyle/>
          <a:p>
            <a:r>
              <a:rPr lang="en-US" sz="3200" dirty="0"/>
              <a:t>Risks of Sharenting Health Information</a:t>
            </a:r>
          </a:p>
        </p:txBody>
      </p:sp>
      <p:pic>
        <p:nvPicPr>
          <p:cNvPr id="18" name="Picture 17">
            <a:extLst>
              <a:ext uri="{FF2B5EF4-FFF2-40B4-BE49-F238E27FC236}">
                <a16:creationId xmlns:a16="http://schemas.microsoft.com/office/drawing/2014/main" id="{4477E505-207E-67C9-ED9E-57A98055F66A}"/>
              </a:ext>
            </a:extLst>
          </p:cNvPr>
          <p:cNvPicPr>
            <a:picLocks noChangeAspect="1"/>
          </p:cNvPicPr>
          <p:nvPr/>
        </p:nvPicPr>
        <p:blipFill>
          <a:blip r:embed="rId2"/>
          <a:srcRect l="30500" t="12702" r="29527" b="9158"/>
          <a:stretch/>
        </p:blipFill>
        <p:spPr>
          <a:xfrm>
            <a:off x="0" y="871146"/>
            <a:ext cx="4873452" cy="5358822"/>
          </a:xfrm>
          <a:prstGeom prst="rect">
            <a:avLst/>
          </a:prstGeom>
        </p:spPr>
      </p:pic>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AutoShape 4" descr="In the Age of Sharenting... - Perspectiv.words">
            <a:extLst>
              <a:ext uri="{FF2B5EF4-FFF2-40B4-BE49-F238E27FC236}">
                <a16:creationId xmlns:a16="http://schemas.microsoft.com/office/drawing/2014/main" id="{C0710935-0C40-F815-552A-83F02A3E2E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Content Placeholder 2">
            <a:extLst>
              <a:ext uri="{FF2B5EF4-FFF2-40B4-BE49-F238E27FC236}">
                <a16:creationId xmlns:a16="http://schemas.microsoft.com/office/drawing/2014/main" id="{82382AE5-A3A4-1D2E-71CF-92D19257CA97}"/>
              </a:ext>
            </a:extLst>
          </p:cNvPr>
          <p:cNvGraphicFramePr>
            <a:graphicFrameLocks noGrp="1"/>
          </p:cNvGraphicFramePr>
          <p:nvPr>
            <p:ph idx="1"/>
            <p:extLst>
              <p:ext uri="{D42A27DB-BD31-4B8C-83A1-F6EECF244321}">
                <p14:modId xmlns:p14="http://schemas.microsoft.com/office/powerpoint/2010/main" val="3360721103"/>
              </p:ext>
            </p:extLst>
          </p:nvPr>
        </p:nvGraphicFramePr>
        <p:xfrm>
          <a:off x="5868557" y="2551176"/>
          <a:ext cx="5444382" cy="359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50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0F62DA-356D-B942-4BEF-A93EFA147EA1}"/>
              </a:ext>
            </a:extLst>
          </p:cNvPr>
          <p:cNvPicPr>
            <a:picLocks noChangeAspect="1"/>
          </p:cNvPicPr>
          <p:nvPr/>
        </p:nvPicPr>
        <p:blipFill>
          <a:blip r:embed="rId2"/>
          <a:stretch>
            <a:fillRect/>
          </a:stretch>
        </p:blipFill>
        <p:spPr>
          <a:xfrm>
            <a:off x="2336157" y="6115050"/>
            <a:ext cx="4191000" cy="742950"/>
          </a:xfrm>
          <a:prstGeom prst="rect">
            <a:avLst/>
          </a:prstGeom>
        </p:spPr>
      </p:pic>
      <p:pic>
        <p:nvPicPr>
          <p:cNvPr id="6" name="Picture 5">
            <a:extLst>
              <a:ext uri="{FF2B5EF4-FFF2-40B4-BE49-F238E27FC236}">
                <a16:creationId xmlns:a16="http://schemas.microsoft.com/office/drawing/2014/main" id="{78654F5D-4F1B-8690-29DD-3845EBCC1626}"/>
              </a:ext>
            </a:extLst>
          </p:cNvPr>
          <p:cNvPicPr>
            <a:picLocks noChangeAspect="1"/>
          </p:cNvPicPr>
          <p:nvPr/>
        </p:nvPicPr>
        <p:blipFill>
          <a:blip r:embed="rId3"/>
          <a:stretch>
            <a:fillRect/>
          </a:stretch>
        </p:blipFill>
        <p:spPr>
          <a:xfrm>
            <a:off x="3422411" y="2201844"/>
            <a:ext cx="4143375" cy="742950"/>
          </a:xfrm>
          <a:prstGeom prst="rect">
            <a:avLst/>
          </a:prstGeom>
        </p:spPr>
      </p:pic>
      <p:pic>
        <p:nvPicPr>
          <p:cNvPr id="8" name="Picture 7">
            <a:extLst>
              <a:ext uri="{FF2B5EF4-FFF2-40B4-BE49-F238E27FC236}">
                <a16:creationId xmlns:a16="http://schemas.microsoft.com/office/drawing/2014/main" id="{42C8B362-8B5D-C6F7-1E14-433ACC222E86}"/>
              </a:ext>
            </a:extLst>
          </p:cNvPr>
          <p:cNvPicPr>
            <a:picLocks noChangeAspect="1"/>
          </p:cNvPicPr>
          <p:nvPr/>
        </p:nvPicPr>
        <p:blipFill>
          <a:blip r:embed="rId4"/>
          <a:stretch>
            <a:fillRect/>
          </a:stretch>
        </p:blipFill>
        <p:spPr>
          <a:xfrm>
            <a:off x="4751054" y="348945"/>
            <a:ext cx="2924175" cy="552450"/>
          </a:xfrm>
          <a:prstGeom prst="rect">
            <a:avLst/>
          </a:prstGeom>
        </p:spPr>
      </p:pic>
      <p:pic>
        <p:nvPicPr>
          <p:cNvPr id="10" name="Picture 9">
            <a:extLst>
              <a:ext uri="{FF2B5EF4-FFF2-40B4-BE49-F238E27FC236}">
                <a16:creationId xmlns:a16="http://schemas.microsoft.com/office/drawing/2014/main" id="{3618B025-CFA1-75DC-9B63-2B299778DDA7}"/>
              </a:ext>
            </a:extLst>
          </p:cNvPr>
          <p:cNvPicPr>
            <a:picLocks noChangeAspect="1"/>
          </p:cNvPicPr>
          <p:nvPr/>
        </p:nvPicPr>
        <p:blipFill>
          <a:blip r:embed="rId5"/>
          <a:stretch>
            <a:fillRect/>
          </a:stretch>
        </p:blipFill>
        <p:spPr>
          <a:xfrm>
            <a:off x="406839" y="115414"/>
            <a:ext cx="2428875" cy="628650"/>
          </a:xfrm>
          <a:prstGeom prst="rect">
            <a:avLst/>
          </a:prstGeom>
        </p:spPr>
      </p:pic>
      <p:pic>
        <p:nvPicPr>
          <p:cNvPr id="12" name="Picture 11">
            <a:extLst>
              <a:ext uri="{FF2B5EF4-FFF2-40B4-BE49-F238E27FC236}">
                <a16:creationId xmlns:a16="http://schemas.microsoft.com/office/drawing/2014/main" id="{04FF0BFC-72C8-98D9-F38A-9E00C1CFC301}"/>
              </a:ext>
            </a:extLst>
          </p:cNvPr>
          <p:cNvPicPr>
            <a:picLocks noChangeAspect="1"/>
          </p:cNvPicPr>
          <p:nvPr/>
        </p:nvPicPr>
        <p:blipFill>
          <a:blip r:embed="rId6"/>
          <a:stretch>
            <a:fillRect/>
          </a:stretch>
        </p:blipFill>
        <p:spPr>
          <a:xfrm>
            <a:off x="7867648" y="1124903"/>
            <a:ext cx="3762375" cy="676275"/>
          </a:xfrm>
          <a:prstGeom prst="rect">
            <a:avLst/>
          </a:prstGeom>
        </p:spPr>
      </p:pic>
      <p:pic>
        <p:nvPicPr>
          <p:cNvPr id="14" name="Picture 13">
            <a:extLst>
              <a:ext uri="{FF2B5EF4-FFF2-40B4-BE49-F238E27FC236}">
                <a16:creationId xmlns:a16="http://schemas.microsoft.com/office/drawing/2014/main" id="{C89E5442-E45F-3CD2-E57E-266D8ADBB052}"/>
              </a:ext>
            </a:extLst>
          </p:cNvPr>
          <p:cNvPicPr>
            <a:picLocks noChangeAspect="1"/>
          </p:cNvPicPr>
          <p:nvPr/>
        </p:nvPicPr>
        <p:blipFill>
          <a:blip r:embed="rId7"/>
          <a:stretch>
            <a:fillRect/>
          </a:stretch>
        </p:blipFill>
        <p:spPr>
          <a:xfrm>
            <a:off x="7675229" y="4202094"/>
            <a:ext cx="3571875" cy="523875"/>
          </a:xfrm>
          <a:prstGeom prst="rect">
            <a:avLst/>
          </a:prstGeom>
        </p:spPr>
      </p:pic>
      <p:pic>
        <p:nvPicPr>
          <p:cNvPr id="16" name="Picture 15">
            <a:extLst>
              <a:ext uri="{FF2B5EF4-FFF2-40B4-BE49-F238E27FC236}">
                <a16:creationId xmlns:a16="http://schemas.microsoft.com/office/drawing/2014/main" id="{D4E096FA-8190-D9C6-733A-E1CDFCD7D17D}"/>
              </a:ext>
            </a:extLst>
          </p:cNvPr>
          <p:cNvPicPr>
            <a:picLocks noChangeAspect="1"/>
          </p:cNvPicPr>
          <p:nvPr/>
        </p:nvPicPr>
        <p:blipFill>
          <a:blip r:embed="rId8"/>
          <a:stretch>
            <a:fillRect/>
          </a:stretch>
        </p:blipFill>
        <p:spPr>
          <a:xfrm>
            <a:off x="6561911" y="5536827"/>
            <a:ext cx="4191000" cy="742950"/>
          </a:xfrm>
          <a:prstGeom prst="rect">
            <a:avLst/>
          </a:prstGeom>
        </p:spPr>
      </p:pic>
      <p:pic>
        <p:nvPicPr>
          <p:cNvPr id="18" name="Picture 17">
            <a:extLst>
              <a:ext uri="{FF2B5EF4-FFF2-40B4-BE49-F238E27FC236}">
                <a16:creationId xmlns:a16="http://schemas.microsoft.com/office/drawing/2014/main" id="{D870A86E-046C-4DA5-B1BD-C6D30F21F01C}"/>
              </a:ext>
            </a:extLst>
          </p:cNvPr>
          <p:cNvPicPr>
            <a:picLocks noChangeAspect="1"/>
          </p:cNvPicPr>
          <p:nvPr/>
        </p:nvPicPr>
        <p:blipFill>
          <a:blip r:embed="rId9"/>
          <a:stretch>
            <a:fillRect/>
          </a:stretch>
        </p:blipFill>
        <p:spPr>
          <a:xfrm>
            <a:off x="940133" y="4232580"/>
            <a:ext cx="4295775" cy="1828800"/>
          </a:xfrm>
          <a:prstGeom prst="rect">
            <a:avLst/>
          </a:prstGeom>
        </p:spPr>
      </p:pic>
      <p:pic>
        <p:nvPicPr>
          <p:cNvPr id="20" name="Picture 19">
            <a:extLst>
              <a:ext uri="{FF2B5EF4-FFF2-40B4-BE49-F238E27FC236}">
                <a16:creationId xmlns:a16="http://schemas.microsoft.com/office/drawing/2014/main" id="{B3961E6F-FC40-0B1C-9ED9-0E6DD1A2115A}"/>
              </a:ext>
            </a:extLst>
          </p:cNvPr>
          <p:cNvPicPr>
            <a:picLocks noChangeAspect="1"/>
          </p:cNvPicPr>
          <p:nvPr/>
        </p:nvPicPr>
        <p:blipFill>
          <a:blip r:embed="rId10"/>
          <a:stretch>
            <a:fillRect/>
          </a:stretch>
        </p:blipFill>
        <p:spPr>
          <a:xfrm>
            <a:off x="794728" y="1157192"/>
            <a:ext cx="4276725" cy="952500"/>
          </a:xfrm>
          <a:prstGeom prst="rect">
            <a:avLst/>
          </a:prstGeom>
        </p:spPr>
      </p:pic>
      <p:pic>
        <p:nvPicPr>
          <p:cNvPr id="22" name="Picture 21">
            <a:extLst>
              <a:ext uri="{FF2B5EF4-FFF2-40B4-BE49-F238E27FC236}">
                <a16:creationId xmlns:a16="http://schemas.microsoft.com/office/drawing/2014/main" id="{D8E970A3-F007-332E-DEA5-F5F6FEC4E04C}"/>
              </a:ext>
            </a:extLst>
          </p:cNvPr>
          <p:cNvPicPr>
            <a:picLocks noChangeAspect="1"/>
          </p:cNvPicPr>
          <p:nvPr/>
        </p:nvPicPr>
        <p:blipFill>
          <a:blip r:embed="rId11"/>
          <a:stretch>
            <a:fillRect/>
          </a:stretch>
        </p:blipFill>
        <p:spPr>
          <a:xfrm>
            <a:off x="254335" y="3218570"/>
            <a:ext cx="4229100" cy="638175"/>
          </a:xfrm>
          <a:prstGeom prst="rect">
            <a:avLst/>
          </a:prstGeom>
        </p:spPr>
      </p:pic>
      <p:pic>
        <p:nvPicPr>
          <p:cNvPr id="24" name="Picture 23">
            <a:extLst>
              <a:ext uri="{FF2B5EF4-FFF2-40B4-BE49-F238E27FC236}">
                <a16:creationId xmlns:a16="http://schemas.microsoft.com/office/drawing/2014/main" id="{2B33DAA0-B193-9B4C-D085-F754DFE038FC}"/>
              </a:ext>
            </a:extLst>
          </p:cNvPr>
          <p:cNvPicPr>
            <a:picLocks noChangeAspect="1"/>
          </p:cNvPicPr>
          <p:nvPr/>
        </p:nvPicPr>
        <p:blipFill>
          <a:blip r:embed="rId12"/>
          <a:stretch>
            <a:fillRect/>
          </a:stretch>
        </p:blipFill>
        <p:spPr>
          <a:xfrm>
            <a:off x="7867648" y="2306310"/>
            <a:ext cx="3505200" cy="695325"/>
          </a:xfrm>
          <a:prstGeom prst="rect">
            <a:avLst/>
          </a:prstGeom>
        </p:spPr>
      </p:pic>
    </p:spTree>
    <p:extLst>
      <p:ext uri="{BB962C8B-B14F-4D97-AF65-F5344CB8AC3E}">
        <p14:creationId xmlns:p14="http://schemas.microsoft.com/office/powerpoint/2010/main" val="147499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EE9D03-297E-890D-2067-1C3B04D0B4EC}"/>
              </a:ext>
            </a:extLst>
          </p:cNvPr>
          <p:cNvSpPr txBox="1"/>
          <p:nvPr/>
        </p:nvSpPr>
        <p:spPr>
          <a:xfrm>
            <a:off x="173707" y="271380"/>
            <a:ext cx="4160166" cy="1077218"/>
          </a:xfrm>
          <a:prstGeom prst="rect">
            <a:avLst/>
          </a:prstGeom>
          <a:noFill/>
        </p:spPr>
        <p:txBody>
          <a:bodyPr wrap="square">
            <a:spAutoFit/>
          </a:bodyPr>
          <a:lstStyle/>
          <a:p>
            <a:r>
              <a:rPr lang="en-US" sz="1600" b="1" i="1" dirty="0">
                <a:solidFill>
                  <a:srgbClr val="00CCFF"/>
                </a:solidFill>
              </a:rPr>
              <a:t>“I didn’t have a single private moment. My mom woke me up with the camera on, and she often filmed right until we went to sleep.”</a:t>
            </a:r>
          </a:p>
        </p:txBody>
      </p:sp>
      <p:sp>
        <p:nvSpPr>
          <p:cNvPr id="11" name="TextBox 10">
            <a:extLst>
              <a:ext uri="{FF2B5EF4-FFF2-40B4-BE49-F238E27FC236}">
                <a16:creationId xmlns:a16="http://schemas.microsoft.com/office/drawing/2014/main" id="{FF98D98B-50E4-E53D-5131-D57335783E7C}"/>
              </a:ext>
            </a:extLst>
          </p:cNvPr>
          <p:cNvSpPr txBox="1"/>
          <p:nvPr/>
        </p:nvSpPr>
        <p:spPr>
          <a:xfrm>
            <a:off x="6296711" y="2759846"/>
            <a:ext cx="5470317" cy="830997"/>
          </a:xfrm>
          <a:prstGeom prst="rect">
            <a:avLst/>
          </a:prstGeom>
          <a:noFill/>
        </p:spPr>
        <p:txBody>
          <a:bodyPr wrap="square">
            <a:spAutoFit/>
          </a:bodyPr>
          <a:lstStyle/>
          <a:p>
            <a:r>
              <a:rPr lang="en-US" sz="1600" b="1" i="1" dirty="0">
                <a:solidFill>
                  <a:schemeClr val="accent2">
                    <a:lumMod val="75000"/>
                  </a:schemeClr>
                </a:solidFill>
              </a:rPr>
              <a:t>“Any money you get will be greatly overshadowed by years of suffering. . . your child will never be normal. . . I never consented to being online.”</a:t>
            </a:r>
          </a:p>
        </p:txBody>
      </p:sp>
      <p:sp>
        <p:nvSpPr>
          <p:cNvPr id="13" name="TextBox 12">
            <a:extLst>
              <a:ext uri="{FF2B5EF4-FFF2-40B4-BE49-F238E27FC236}">
                <a16:creationId xmlns:a16="http://schemas.microsoft.com/office/drawing/2014/main" id="{EC804B18-5F41-2BE5-B7E4-D43B0DD9E9FA}"/>
              </a:ext>
            </a:extLst>
          </p:cNvPr>
          <p:cNvSpPr txBox="1"/>
          <p:nvPr/>
        </p:nvSpPr>
        <p:spPr>
          <a:xfrm>
            <a:off x="173708" y="4860160"/>
            <a:ext cx="5341267" cy="1077218"/>
          </a:xfrm>
          <a:prstGeom prst="rect">
            <a:avLst/>
          </a:prstGeom>
          <a:noFill/>
        </p:spPr>
        <p:txBody>
          <a:bodyPr wrap="square">
            <a:spAutoFit/>
          </a:bodyPr>
          <a:lstStyle/>
          <a:p>
            <a:r>
              <a:rPr lang="en-US" sz="1600" b="1" i="1" dirty="0">
                <a:solidFill>
                  <a:srgbClr val="7030A0"/>
                </a:solidFill>
              </a:rPr>
              <a:t>“They blew through the money on drinking, drugs and vacations they went on without us. I barely have a relationship with my parents because I can't forgive them for taking my privacy away from me.”</a:t>
            </a:r>
          </a:p>
        </p:txBody>
      </p:sp>
      <p:sp>
        <p:nvSpPr>
          <p:cNvPr id="15" name="TextBox 14">
            <a:extLst>
              <a:ext uri="{FF2B5EF4-FFF2-40B4-BE49-F238E27FC236}">
                <a16:creationId xmlns:a16="http://schemas.microsoft.com/office/drawing/2014/main" id="{6D74C4F4-A0DB-C36B-65F4-071F5A46CCB0}"/>
              </a:ext>
            </a:extLst>
          </p:cNvPr>
          <p:cNvSpPr txBox="1"/>
          <p:nvPr/>
        </p:nvSpPr>
        <p:spPr>
          <a:xfrm>
            <a:off x="173707" y="2759846"/>
            <a:ext cx="5582363" cy="1569660"/>
          </a:xfrm>
          <a:prstGeom prst="rect">
            <a:avLst/>
          </a:prstGeom>
          <a:noFill/>
        </p:spPr>
        <p:txBody>
          <a:bodyPr wrap="square">
            <a:spAutoFit/>
          </a:bodyPr>
          <a:lstStyle/>
          <a:p>
            <a:r>
              <a:rPr lang="en-US" sz="1600" b="1" i="1" dirty="0">
                <a:solidFill>
                  <a:srgbClr val="FF0000"/>
                </a:solidFill>
              </a:rPr>
              <a:t>“The most attention she's given me recently was recorded, I was in a dance class and the only time she looked at me was when she was recording what I was doing. The instructor praised me to them for my work multiple times and she didn't even notice, I checked and she was watching a livestream.”</a:t>
            </a:r>
          </a:p>
        </p:txBody>
      </p:sp>
      <p:sp>
        <p:nvSpPr>
          <p:cNvPr id="17" name="TextBox 16">
            <a:extLst>
              <a:ext uri="{FF2B5EF4-FFF2-40B4-BE49-F238E27FC236}">
                <a16:creationId xmlns:a16="http://schemas.microsoft.com/office/drawing/2014/main" id="{39801DA8-370C-F45C-40D5-C7802C9F25AE}"/>
              </a:ext>
            </a:extLst>
          </p:cNvPr>
          <p:cNvSpPr txBox="1"/>
          <p:nvPr/>
        </p:nvSpPr>
        <p:spPr>
          <a:xfrm>
            <a:off x="1957142" y="6133678"/>
            <a:ext cx="6094428" cy="584775"/>
          </a:xfrm>
          <a:prstGeom prst="rect">
            <a:avLst/>
          </a:prstGeom>
          <a:noFill/>
        </p:spPr>
        <p:txBody>
          <a:bodyPr wrap="square">
            <a:spAutoFit/>
          </a:bodyPr>
          <a:lstStyle/>
          <a:p>
            <a:r>
              <a:rPr lang="en-US" sz="1600" b="1" i="1" dirty="0">
                <a:solidFill>
                  <a:schemeClr val="accent3"/>
                </a:solidFill>
              </a:rPr>
              <a:t>“[N]othing [my parents] do now is going to take back the years of work I had to put in.”</a:t>
            </a:r>
          </a:p>
        </p:txBody>
      </p:sp>
      <p:sp>
        <p:nvSpPr>
          <p:cNvPr id="19" name="TextBox 18">
            <a:extLst>
              <a:ext uri="{FF2B5EF4-FFF2-40B4-BE49-F238E27FC236}">
                <a16:creationId xmlns:a16="http://schemas.microsoft.com/office/drawing/2014/main" id="{D4D12FDA-BDBA-1C9F-8CF1-CDAF9F48D30F}"/>
              </a:ext>
            </a:extLst>
          </p:cNvPr>
          <p:cNvSpPr txBox="1"/>
          <p:nvPr/>
        </p:nvSpPr>
        <p:spPr>
          <a:xfrm>
            <a:off x="6296711" y="5450753"/>
            <a:ext cx="5895289" cy="584775"/>
          </a:xfrm>
          <a:prstGeom prst="rect">
            <a:avLst/>
          </a:prstGeom>
          <a:noFill/>
        </p:spPr>
        <p:txBody>
          <a:bodyPr wrap="square">
            <a:spAutoFit/>
          </a:bodyPr>
          <a:lstStyle/>
          <a:p>
            <a:r>
              <a:rPr lang="en-US" sz="1600" b="1" i="1" dirty="0">
                <a:solidFill>
                  <a:srgbClr val="FF0066"/>
                </a:solidFill>
              </a:rPr>
              <a:t>“That’s not fair that I have to support everyone . . . . I try not to be resentful but I kind of [am].”</a:t>
            </a:r>
          </a:p>
        </p:txBody>
      </p:sp>
      <p:sp>
        <p:nvSpPr>
          <p:cNvPr id="21" name="TextBox 20">
            <a:extLst>
              <a:ext uri="{FF2B5EF4-FFF2-40B4-BE49-F238E27FC236}">
                <a16:creationId xmlns:a16="http://schemas.microsoft.com/office/drawing/2014/main" id="{FCDA46AE-17A1-0583-318E-4727ACE9CE8D}"/>
              </a:ext>
            </a:extLst>
          </p:cNvPr>
          <p:cNvSpPr txBox="1"/>
          <p:nvPr/>
        </p:nvSpPr>
        <p:spPr>
          <a:xfrm>
            <a:off x="463237" y="1643895"/>
            <a:ext cx="4237349" cy="584775"/>
          </a:xfrm>
          <a:prstGeom prst="rect">
            <a:avLst/>
          </a:prstGeom>
          <a:noFill/>
        </p:spPr>
        <p:txBody>
          <a:bodyPr wrap="square">
            <a:spAutoFit/>
          </a:bodyPr>
          <a:lstStyle/>
          <a:p>
            <a:r>
              <a:rPr lang="en-US" sz="1600" b="1" i="1" dirty="0">
                <a:solidFill>
                  <a:srgbClr val="CC0099"/>
                </a:solidFill>
              </a:rPr>
              <a:t>“I didn’t consent to my entire life being online forever.”</a:t>
            </a:r>
          </a:p>
        </p:txBody>
      </p:sp>
      <p:sp>
        <p:nvSpPr>
          <p:cNvPr id="23" name="TextBox 22">
            <a:extLst>
              <a:ext uri="{FF2B5EF4-FFF2-40B4-BE49-F238E27FC236}">
                <a16:creationId xmlns:a16="http://schemas.microsoft.com/office/drawing/2014/main" id="{641DD567-5E49-7CE8-7486-66659828213A}"/>
              </a:ext>
            </a:extLst>
          </p:cNvPr>
          <p:cNvSpPr txBox="1"/>
          <p:nvPr/>
        </p:nvSpPr>
        <p:spPr>
          <a:xfrm>
            <a:off x="5756070" y="4474631"/>
            <a:ext cx="4590999" cy="830997"/>
          </a:xfrm>
          <a:prstGeom prst="rect">
            <a:avLst/>
          </a:prstGeom>
          <a:noFill/>
        </p:spPr>
        <p:txBody>
          <a:bodyPr wrap="square">
            <a:spAutoFit/>
          </a:bodyPr>
          <a:lstStyle/>
          <a:p>
            <a:r>
              <a:rPr lang="en-US" sz="1600" b="1" i="1" dirty="0"/>
              <a:t>“They didn’t let my older sister go to college right away when she wanted to because her own channel was starting to pick up.”</a:t>
            </a:r>
          </a:p>
        </p:txBody>
      </p:sp>
      <p:sp>
        <p:nvSpPr>
          <p:cNvPr id="27" name="TextBox 26">
            <a:extLst>
              <a:ext uri="{FF2B5EF4-FFF2-40B4-BE49-F238E27FC236}">
                <a16:creationId xmlns:a16="http://schemas.microsoft.com/office/drawing/2014/main" id="{50A135A7-A5EC-623D-033E-A426DC3D25B6}"/>
              </a:ext>
            </a:extLst>
          </p:cNvPr>
          <p:cNvSpPr txBox="1"/>
          <p:nvPr/>
        </p:nvSpPr>
        <p:spPr>
          <a:xfrm>
            <a:off x="5067300" y="71326"/>
            <a:ext cx="7019926" cy="2554545"/>
          </a:xfrm>
          <a:prstGeom prst="rect">
            <a:avLst/>
          </a:prstGeom>
          <a:noFill/>
        </p:spPr>
        <p:txBody>
          <a:bodyPr wrap="square">
            <a:spAutoFit/>
          </a:bodyPr>
          <a:lstStyle/>
          <a:p>
            <a:r>
              <a:rPr lang="en-US" sz="1600" b="1" i="1" dirty="0">
                <a:solidFill>
                  <a:schemeClr val="accent1"/>
                </a:solidFill>
              </a:rPr>
              <a:t>“She gives [her followers] so much more attention then me. She goes off on my dad about how much closer I am with him than her, but I asked to watch a movie with her and she declines. Her reasoning is always that she has a livestream later shes [sic] hosting, or a video to film, or her followers are live. Shes [sic] turned me down so many times I stopped even trying to hangout with her, since if i do get her around shes [sic] on her phone. One time I asked for her opinion and she snapped that she was tired from her job, and that she needed time to post. She livestreams so much that I sometimes have to skip meals because she cant have the background noise and she livestreams in the middle of the kitchen.” </a:t>
            </a:r>
          </a:p>
        </p:txBody>
      </p:sp>
      <p:sp>
        <p:nvSpPr>
          <p:cNvPr id="28" name="TextBox 27">
            <a:extLst>
              <a:ext uri="{FF2B5EF4-FFF2-40B4-BE49-F238E27FC236}">
                <a16:creationId xmlns:a16="http://schemas.microsoft.com/office/drawing/2014/main" id="{DC5586AD-EA08-F86A-FE7F-9719E1415819}"/>
              </a:ext>
            </a:extLst>
          </p:cNvPr>
          <p:cNvSpPr txBox="1"/>
          <p:nvPr/>
        </p:nvSpPr>
        <p:spPr>
          <a:xfrm>
            <a:off x="6296711" y="3835591"/>
            <a:ext cx="5470317" cy="338554"/>
          </a:xfrm>
          <a:prstGeom prst="rect">
            <a:avLst/>
          </a:prstGeom>
          <a:noFill/>
        </p:spPr>
        <p:txBody>
          <a:bodyPr wrap="square">
            <a:spAutoFit/>
          </a:bodyPr>
          <a:lstStyle/>
          <a:p>
            <a:r>
              <a:rPr lang="en-US" sz="1600" b="1" i="1" dirty="0">
                <a:solidFill>
                  <a:srgbClr val="008080"/>
                </a:solidFill>
              </a:rPr>
              <a:t>“I had no privacy growing up, absolutely no privacy”</a:t>
            </a:r>
          </a:p>
        </p:txBody>
      </p:sp>
    </p:spTree>
    <p:extLst>
      <p:ext uri="{BB962C8B-B14F-4D97-AF65-F5344CB8AC3E}">
        <p14:creationId xmlns:p14="http://schemas.microsoft.com/office/powerpoint/2010/main" val="99535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0000-2B5D-6DAB-4571-152661E8558E}"/>
              </a:ext>
            </a:extLst>
          </p:cNvPr>
          <p:cNvSpPr>
            <a:spLocks noGrp="1"/>
          </p:cNvSpPr>
          <p:nvPr>
            <p:ph type="title"/>
          </p:nvPr>
        </p:nvSpPr>
        <p:spPr>
          <a:xfrm>
            <a:off x="428017" y="365125"/>
            <a:ext cx="11439728" cy="1325563"/>
          </a:xfrm>
        </p:spPr>
        <p:txBody>
          <a:bodyPr/>
          <a:lstStyle/>
          <a:p>
            <a:r>
              <a:rPr lang="en-US" dirty="0"/>
              <a:t>Protecting Children Online: The Legal Landscape</a:t>
            </a:r>
          </a:p>
        </p:txBody>
      </p:sp>
      <p:sp>
        <p:nvSpPr>
          <p:cNvPr id="3" name="Content Placeholder 2">
            <a:extLst>
              <a:ext uri="{FF2B5EF4-FFF2-40B4-BE49-F238E27FC236}">
                <a16:creationId xmlns:a16="http://schemas.microsoft.com/office/drawing/2014/main" id="{C2116A47-2314-ADE8-00EA-12371E563DA3}"/>
              </a:ext>
            </a:extLst>
          </p:cNvPr>
          <p:cNvSpPr>
            <a:spLocks noGrp="1"/>
          </p:cNvSpPr>
          <p:nvPr>
            <p:ph idx="1"/>
          </p:nvPr>
        </p:nvSpPr>
        <p:spPr>
          <a:xfrm>
            <a:off x="838200" y="1682030"/>
            <a:ext cx="4940431" cy="4810845"/>
          </a:xfrm>
        </p:spPr>
        <p:txBody>
          <a:bodyPr>
            <a:normAutofit fontScale="85000" lnSpcReduction="10000"/>
          </a:bodyPr>
          <a:lstStyle/>
          <a:p>
            <a:r>
              <a:rPr lang="en-US" b="1" dirty="0"/>
              <a:t>Federal</a:t>
            </a:r>
          </a:p>
          <a:p>
            <a:pPr lvl="1"/>
            <a:r>
              <a:rPr lang="en-US" b="1" dirty="0">
                <a:solidFill>
                  <a:srgbClr val="00B050"/>
                </a:solidFill>
              </a:rPr>
              <a:t>Children’s Online Privacy Protection Act (COPPA)</a:t>
            </a:r>
          </a:p>
          <a:p>
            <a:pPr lvl="1"/>
            <a:r>
              <a:rPr lang="en-US" b="1" dirty="0">
                <a:solidFill>
                  <a:srgbClr val="FF9900"/>
                </a:solidFill>
              </a:rPr>
              <a:t>Kids Online Safety Act (KOSA)</a:t>
            </a:r>
          </a:p>
          <a:p>
            <a:pPr lvl="1"/>
            <a:r>
              <a:rPr lang="en-US" b="1" dirty="0">
                <a:solidFill>
                  <a:srgbClr val="FF9900"/>
                </a:solidFill>
              </a:rPr>
              <a:t>Kids Off Social Media Act (KOSM)</a:t>
            </a:r>
          </a:p>
          <a:p>
            <a:r>
              <a:rPr lang="en-US" b="1" dirty="0"/>
              <a:t>State</a:t>
            </a:r>
          </a:p>
          <a:p>
            <a:pPr lvl="1"/>
            <a:r>
              <a:rPr lang="en-US" dirty="0"/>
              <a:t>“Mini-COPPA”, “Mini-KOSA”, and “Mini KOSM” (</a:t>
            </a:r>
            <a:r>
              <a:rPr lang="en-US" b="1" dirty="0">
                <a:solidFill>
                  <a:srgbClr val="00B050"/>
                </a:solidFill>
              </a:rPr>
              <a:t>enacted</a:t>
            </a:r>
            <a:r>
              <a:rPr lang="en-US" dirty="0"/>
              <a:t> and </a:t>
            </a:r>
            <a:r>
              <a:rPr lang="en-US" b="1" dirty="0">
                <a:solidFill>
                  <a:srgbClr val="FF9900"/>
                </a:solidFill>
              </a:rPr>
              <a:t>proposed</a:t>
            </a:r>
            <a:r>
              <a:rPr lang="en-US" dirty="0"/>
              <a:t>)</a:t>
            </a:r>
          </a:p>
          <a:p>
            <a:pPr lvl="1"/>
            <a:r>
              <a:rPr lang="en-US" dirty="0"/>
              <a:t>Laws that address $$ earned by minors in entertainment industry </a:t>
            </a:r>
          </a:p>
          <a:p>
            <a:pPr lvl="2"/>
            <a:r>
              <a:rPr lang="en-US" dirty="0"/>
              <a:t>Coogan Laws (</a:t>
            </a:r>
            <a:r>
              <a:rPr lang="en-US" b="1" dirty="0">
                <a:solidFill>
                  <a:srgbClr val="00B050"/>
                </a:solidFill>
              </a:rPr>
              <a:t>enacted</a:t>
            </a:r>
            <a:r>
              <a:rPr lang="en-US" dirty="0"/>
              <a:t> and </a:t>
            </a:r>
            <a:r>
              <a:rPr lang="en-US" b="1" dirty="0">
                <a:solidFill>
                  <a:srgbClr val="FF9900"/>
                </a:solidFill>
              </a:rPr>
              <a:t>proposed</a:t>
            </a:r>
            <a:r>
              <a:rPr lang="en-US" dirty="0"/>
              <a:t>)</a:t>
            </a:r>
          </a:p>
          <a:p>
            <a:pPr lvl="2"/>
            <a:r>
              <a:rPr lang="en-US" dirty="0"/>
              <a:t>“Coogan+” Laws (</a:t>
            </a:r>
            <a:r>
              <a:rPr lang="en-US" b="1" dirty="0">
                <a:solidFill>
                  <a:srgbClr val="00B050"/>
                </a:solidFill>
              </a:rPr>
              <a:t>enacted</a:t>
            </a:r>
            <a:r>
              <a:rPr lang="en-US" dirty="0"/>
              <a:t> and </a:t>
            </a:r>
            <a:r>
              <a:rPr lang="en-US" b="1" dirty="0">
                <a:solidFill>
                  <a:srgbClr val="FF9900"/>
                </a:solidFill>
              </a:rPr>
              <a:t>proposed</a:t>
            </a:r>
            <a:r>
              <a:rPr lang="en-US" dirty="0"/>
              <a:t>)</a:t>
            </a:r>
          </a:p>
          <a:p>
            <a:pPr lvl="1"/>
            <a:r>
              <a:rPr lang="en-US" dirty="0"/>
              <a:t>Deletion/Erasure laws (“right to be forgotten) (</a:t>
            </a:r>
            <a:r>
              <a:rPr lang="en-US" b="1" dirty="0">
                <a:solidFill>
                  <a:srgbClr val="00B050"/>
                </a:solidFill>
              </a:rPr>
              <a:t>enacted</a:t>
            </a:r>
            <a:r>
              <a:rPr lang="en-US" dirty="0"/>
              <a:t> and </a:t>
            </a:r>
            <a:r>
              <a:rPr lang="en-US" b="1" dirty="0">
                <a:solidFill>
                  <a:srgbClr val="FF9900"/>
                </a:solidFill>
              </a:rPr>
              <a:t>proposed</a:t>
            </a:r>
            <a:r>
              <a:rPr lang="en-US" dirty="0"/>
              <a:t>)</a:t>
            </a:r>
          </a:p>
        </p:txBody>
      </p:sp>
      <p:sp>
        <p:nvSpPr>
          <p:cNvPr id="6" name="Content Placeholder 2">
            <a:extLst>
              <a:ext uri="{FF2B5EF4-FFF2-40B4-BE49-F238E27FC236}">
                <a16:creationId xmlns:a16="http://schemas.microsoft.com/office/drawing/2014/main" id="{40134B7C-866D-376B-8A3D-D0EC0A8BBCF1}"/>
              </a:ext>
            </a:extLst>
          </p:cNvPr>
          <p:cNvSpPr txBox="1">
            <a:spLocks/>
          </p:cNvSpPr>
          <p:nvPr/>
        </p:nvSpPr>
        <p:spPr>
          <a:xfrm>
            <a:off x="6700002" y="1667743"/>
            <a:ext cx="4940431" cy="4810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Foreign</a:t>
            </a:r>
          </a:p>
          <a:p>
            <a:pPr lvl="1"/>
            <a:r>
              <a:rPr lang="en-US" b="1" dirty="0">
                <a:solidFill>
                  <a:srgbClr val="00B050"/>
                </a:solidFill>
              </a:rPr>
              <a:t>EU: General Data Protection Regulation (GDPR)</a:t>
            </a:r>
          </a:p>
          <a:p>
            <a:pPr lvl="1"/>
            <a:r>
              <a:rPr lang="en-US" b="1" dirty="0">
                <a:solidFill>
                  <a:srgbClr val="00B050"/>
                </a:solidFill>
              </a:rPr>
              <a:t>France: Children’s Image Rights Law</a:t>
            </a:r>
          </a:p>
          <a:p>
            <a:pPr lvl="1"/>
            <a:r>
              <a:rPr lang="en-US" b="1" dirty="0">
                <a:solidFill>
                  <a:srgbClr val="FF9900"/>
                </a:solidFill>
              </a:rPr>
              <a:t>Italy – Declaration &amp; Earnings Law</a:t>
            </a:r>
          </a:p>
          <a:p>
            <a:r>
              <a:rPr lang="en-US" b="1" dirty="0"/>
              <a:t>International</a:t>
            </a:r>
          </a:p>
          <a:p>
            <a:pPr lvl="1"/>
            <a:r>
              <a:rPr lang="en-US" dirty="0"/>
              <a:t>UN Convention on the Rights of the Child (CRC)</a:t>
            </a:r>
          </a:p>
          <a:p>
            <a:pPr lvl="2"/>
            <a:r>
              <a:rPr lang="en-US" dirty="0"/>
              <a:t>US has signed but not ratified </a:t>
            </a:r>
          </a:p>
        </p:txBody>
      </p:sp>
    </p:spTree>
    <p:extLst>
      <p:ext uri="{BB962C8B-B14F-4D97-AF65-F5344CB8AC3E}">
        <p14:creationId xmlns:p14="http://schemas.microsoft.com/office/powerpoint/2010/main" val="11882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9309EC-90C9-E017-CC75-5AE99B1AB6F0}"/>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Additional Existing Legal Frameworks (?)</a:t>
            </a:r>
          </a:p>
        </p:txBody>
      </p:sp>
      <p:graphicFrame>
        <p:nvGraphicFramePr>
          <p:cNvPr id="5" name="Content Placeholder 2">
            <a:extLst>
              <a:ext uri="{FF2B5EF4-FFF2-40B4-BE49-F238E27FC236}">
                <a16:creationId xmlns:a16="http://schemas.microsoft.com/office/drawing/2014/main" id="{3E5F8AC7-9AB4-2AAE-2DD0-8A335131468F}"/>
              </a:ext>
            </a:extLst>
          </p:cNvPr>
          <p:cNvGraphicFramePr>
            <a:graphicFrameLocks noGrp="1"/>
          </p:cNvGraphicFramePr>
          <p:nvPr>
            <p:ph idx="1"/>
            <p:extLst>
              <p:ext uri="{D42A27DB-BD31-4B8C-83A1-F6EECF244321}">
                <p14:modId xmlns:p14="http://schemas.microsoft.com/office/powerpoint/2010/main" val="351219866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19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D4D1-5625-E073-CB0F-DDE0C58C1E25}"/>
              </a:ext>
            </a:extLst>
          </p:cNvPr>
          <p:cNvSpPr>
            <a:spLocks noGrp="1"/>
          </p:cNvSpPr>
          <p:nvPr>
            <p:ph type="title"/>
          </p:nvPr>
        </p:nvSpPr>
        <p:spPr>
          <a:xfrm>
            <a:off x="840164" y="204869"/>
            <a:ext cx="10888744" cy="1325563"/>
          </a:xfrm>
        </p:spPr>
        <p:txBody>
          <a:bodyPr>
            <a:normAutofit/>
          </a:bodyPr>
          <a:lstStyle/>
          <a:p>
            <a:pPr algn="ctr"/>
            <a:r>
              <a:rPr lang="en-US" sz="4000" dirty="0"/>
              <a:t>New Framework: </a:t>
            </a:r>
            <a:br>
              <a:rPr lang="en-US" sz="4000" dirty="0"/>
            </a:br>
            <a:r>
              <a:rPr lang="en-US" sz="4000" dirty="0"/>
              <a:t>Relationship of Trust + Presumption of Privacy</a:t>
            </a:r>
          </a:p>
        </p:txBody>
      </p:sp>
      <p:sp>
        <p:nvSpPr>
          <p:cNvPr id="3" name="Content Placeholder 2">
            <a:extLst>
              <a:ext uri="{FF2B5EF4-FFF2-40B4-BE49-F238E27FC236}">
                <a16:creationId xmlns:a16="http://schemas.microsoft.com/office/drawing/2014/main" id="{6D6FA78D-A53D-7C81-5201-BE9D1BE62905}"/>
              </a:ext>
            </a:extLst>
          </p:cNvPr>
          <p:cNvSpPr>
            <a:spLocks noGrp="1"/>
          </p:cNvSpPr>
          <p:nvPr>
            <p:ph idx="1"/>
          </p:nvPr>
        </p:nvSpPr>
        <p:spPr>
          <a:xfrm>
            <a:off x="651628" y="1663831"/>
            <a:ext cx="10888744" cy="5194169"/>
          </a:xfrm>
        </p:spPr>
        <p:txBody>
          <a:bodyPr>
            <a:normAutofit/>
          </a:bodyPr>
          <a:lstStyle/>
          <a:p>
            <a:r>
              <a:rPr lang="en-US" dirty="0"/>
              <a:t>HIPAA as model</a:t>
            </a:r>
          </a:p>
          <a:p>
            <a:pPr lvl="1"/>
            <a:r>
              <a:rPr lang="en-US" dirty="0"/>
              <a:t>HIPAA applies to “covered entities” and “business associates” that perform services involving </a:t>
            </a:r>
            <a:r>
              <a:rPr lang="en-US" i="1" dirty="0"/>
              <a:t>protected health information</a:t>
            </a:r>
            <a:r>
              <a:rPr lang="en-US" dirty="0"/>
              <a:t> (PHI)</a:t>
            </a:r>
          </a:p>
          <a:p>
            <a:pPr lvl="1"/>
            <a:r>
              <a:rPr lang="en-US" b="1" dirty="0"/>
              <a:t>PHI</a:t>
            </a:r>
            <a:r>
              <a:rPr lang="en-US" dirty="0"/>
              <a:t> = </a:t>
            </a:r>
            <a:r>
              <a:rPr lang="en-US" i="1" dirty="0">
                <a:solidFill>
                  <a:srgbClr val="FF0000"/>
                </a:solidFill>
              </a:rPr>
              <a:t>individually identifiable health information </a:t>
            </a:r>
            <a:r>
              <a:rPr lang="en-US" dirty="0"/>
              <a:t>transmitted or maintained in any form </a:t>
            </a:r>
          </a:p>
          <a:p>
            <a:pPr lvl="2"/>
            <a:r>
              <a:rPr lang="en-US" b="1" i="1" dirty="0">
                <a:solidFill>
                  <a:srgbClr val="FF0000"/>
                </a:solidFill>
              </a:rPr>
              <a:t>Individually identifiable health information </a:t>
            </a:r>
            <a:r>
              <a:rPr lang="en-US" dirty="0"/>
              <a:t>is a subset of health information, including demographic information collected from an individual, and:</a:t>
            </a:r>
          </a:p>
          <a:p>
            <a:pPr lvl="3"/>
            <a:r>
              <a:rPr lang="en-US" dirty="0"/>
              <a:t>(1) Is created or received by a health care provider, health plan, employer, or health care clearinghouse; and</a:t>
            </a:r>
          </a:p>
          <a:p>
            <a:pPr lvl="3"/>
            <a:r>
              <a:rPr lang="en-US" dirty="0"/>
              <a:t>(2) Relates to the past, present, or future physical or mental health or condition of an individual; the provision of health care to an individual; or the past, present, or future payment for the provision of health care to an individual; and</a:t>
            </a:r>
          </a:p>
          <a:p>
            <a:pPr lvl="4"/>
            <a:r>
              <a:rPr lang="en-US" dirty="0"/>
              <a:t>(i) That identifies the individual; or</a:t>
            </a:r>
          </a:p>
          <a:p>
            <a:pPr lvl="4"/>
            <a:r>
              <a:rPr lang="en-US" dirty="0"/>
              <a:t>(ii) With respect to which there is a reasonable basis to believe the information can be used to identify the individual.</a:t>
            </a:r>
          </a:p>
        </p:txBody>
      </p:sp>
    </p:spTree>
    <p:extLst>
      <p:ext uri="{BB962C8B-B14F-4D97-AF65-F5344CB8AC3E}">
        <p14:creationId xmlns:p14="http://schemas.microsoft.com/office/powerpoint/2010/main" val="257525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7D39-611B-7626-5911-0B48C347EAC2}"/>
              </a:ext>
            </a:extLst>
          </p:cNvPr>
          <p:cNvSpPr>
            <a:spLocks noGrp="1"/>
          </p:cNvSpPr>
          <p:nvPr>
            <p:ph type="title"/>
          </p:nvPr>
        </p:nvSpPr>
        <p:spPr/>
        <p:txBody>
          <a:bodyPr>
            <a:normAutofit/>
          </a:bodyPr>
          <a:lstStyle/>
          <a:p>
            <a:pPr algn="ctr"/>
            <a:r>
              <a:rPr lang="en-US" dirty="0"/>
              <a:t>New Framework:</a:t>
            </a:r>
            <a:br>
              <a:rPr lang="en-US" dirty="0"/>
            </a:br>
            <a:r>
              <a:rPr lang="en-US" dirty="0"/>
              <a:t>Relationship of Trust + Presumption of Privacy</a:t>
            </a:r>
          </a:p>
        </p:txBody>
      </p:sp>
      <p:sp>
        <p:nvSpPr>
          <p:cNvPr id="3" name="Content Placeholder 2">
            <a:extLst>
              <a:ext uri="{FF2B5EF4-FFF2-40B4-BE49-F238E27FC236}">
                <a16:creationId xmlns:a16="http://schemas.microsoft.com/office/drawing/2014/main" id="{CD077DDE-78E9-E251-6E58-76BCBB4777FF}"/>
              </a:ext>
            </a:extLst>
          </p:cNvPr>
          <p:cNvSpPr>
            <a:spLocks noGrp="1"/>
          </p:cNvSpPr>
          <p:nvPr>
            <p:ph idx="1"/>
          </p:nvPr>
        </p:nvSpPr>
        <p:spPr>
          <a:xfrm>
            <a:off x="838200" y="1982919"/>
            <a:ext cx="10756769" cy="4587564"/>
          </a:xfrm>
        </p:spPr>
        <p:txBody>
          <a:bodyPr>
            <a:normAutofit/>
          </a:bodyPr>
          <a:lstStyle/>
          <a:p>
            <a:r>
              <a:rPr lang="en-US" sz="2400" dirty="0"/>
              <a:t>HIPAA is based on the importance of fostering a “</a:t>
            </a:r>
            <a:r>
              <a:rPr lang="en-US" sz="2400" b="1" dirty="0">
                <a:solidFill>
                  <a:srgbClr val="FF0000"/>
                </a:solidFill>
              </a:rPr>
              <a:t>relationship of trust</a:t>
            </a:r>
            <a:r>
              <a:rPr lang="en-US" sz="2400" dirty="0"/>
              <a:t>” between patients and providers</a:t>
            </a:r>
          </a:p>
          <a:p>
            <a:r>
              <a:rPr lang="en-US" sz="2400" dirty="0"/>
              <a:t>Parent/child relationship = </a:t>
            </a:r>
            <a:r>
              <a:rPr lang="en-US" sz="2400" i="1" dirty="0"/>
              <a:t>relationship of trust </a:t>
            </a:r>
          </a:p>
          <a:p>
            <a:r>
              <a:rPr lang="en-US" sz="2400" dirty="0"/>
              <a:t>Prior to minor achieving capacity to consent: </a:t>
            </a:r>
            <a:endParaRPr lang="en-US" sz="2400" dirty="0">
              <a:sym typeface="Wingdings" panose="05000000000000000000" pitchFamily="2" charset="2"/>
            </a:endParaRPr>
          </a:p>
          <a:p>
            <a:pPr lvl="1"/>
            <a:r>
              <a:rPr lang="en-US" sz="2000" dirty="0">
                <a:solidFill>
                  <a:srgbClr val="FF0000"/>
                </a:solidFill>
                <a:sym typeface="Wingdings" panose="05000000000000000000" pitchFamily="2" charset="2"/>
              </a:rPr>
              <a:t>Presumption of privacy </a:t>
            </a:r>
            <a:r>
              <a:rPr lang="en-US" sz="2000" dirty="0">
                <a:sym typeface="Wingdings" panose="05000000000000000000" pitchFamily="2" charset="2"/>
              </a:rPr>
              <a:t>for </a:t>
            </a:r>
            <a:r>
              <a:rPr lang="en-US" sz="2000" i="1" dirty="0">
                <a:solidFill>
                  <a:srgbClr val="FF0000"/>
                </a:solidFill>
                <a:sym typeface="Wingdings" panose="05000000000000000000" pitchFamily="2" charset="2"/>
              </a:rPr>
              <a:t>individually identifiable health information </a:t>
            </a:r>
            <a:r>
              <a:rPr lang="en-US" sz="2000" dirty="0">
                <a:sym typeface="Wingdings" panose="05000000000000000000" pitchFamily="2" charset="2"/>
              </a:rPr>
              <a:t>(w/ definition amended to include IIHI known by a parent, legal guardian, or family member)</a:t>
            </a:r>
            <a:endParaRPr lang="en-US" sz="2000" i="1" dirty="0">
              <a:sym typeface="Wingdings" panose="05000000000000000000" pitchFamily="2" charset="2"/>
            </a:endParaRPr>
          </a:p>
          <a:p>
            <a:pPr lvl="1"/>
            <a:r>
              <a:rPr lang="en-US" sz="2000" dirty="0">
                <a:sym typeface="Wingdings" panose="05000000000000000000" pitchFamily="2" charset="2"/>
              </a:rPr>
              <a:t>Would apply to “vlogs,” defined as “content shared on an online platform,” regardless of whether it is or is not done in exchange for compensation </a:t>
            </a:r>
          </a:p>
          <a:p>
            <a:pPr lvl="1"/>
            <a:r>
              <a:rPr lang="en-US" sz="2000" dirty="0">
                <a:sym typeface="Wingdings" panose="05000000000000000000" pitchFamily="2" charset="2"/>
              </a:rPr>
              <a:t>Any exception or disclosure of IIHI in “vlogs” would require overcoming presumption of privacy -- balancing the </a:t>
            </a:r>
            <a:r>
              <a:rPr lang="en-US" sz="2000" i="1" dirty="0">
                <a:sym typeface="Wingdings" panose="05000000000000000000" pitchFamily="2" charset="2"/>
              </a:rPr>
              <a:t>value of disclosure </a:t>
            </a:r>
            <a:r>
              <a:rPr lang="en-US" sz="2000" dirty="0">
                <a:sym typeface="Wingdings" panose="05000000000000000000" pitchFamily="2" charset="2"/>
              </a:rPr>
              <a:t>against </a:t>
            </a:r>
            <a:r>
              <a:rPr lang="en-US" sz="2000" i="1" dirty="0">
                <a:sym typeface="Wingdings" panose="05000000000000000000" pitchFamily="2" charset="2"/>
              </a:rPr>
              <a:t>the benefit and critical importance of encouraging a trusting relationship between child and parent </a:t>
            </a:r>
            <a:r>
              <a:rPr lang="en-US" sz="2000" dirty="0">
                <a:sym typeface="Wingdings" panose="05000000000000000000" pitchFamily="2" charset="2"/>
              </a:rPr>
              <a:t>vital for child’s healthy development </a:t>
            </a:r>
          </a:p>
        </p:txBody>
      </p:sp>
    </p:spTree>
    <p:extLst>
      <p:ext uri="{BB962C8B-B14F-4D97-AF65-F5344CB8AC3E}">
        <p14:creationId xmlns:p14="http://schemas.microsoft.com/office/powerpoint/2010/main" val="25935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C0D5-D8CE-C17C-3CB9-A4CC1AF76D83}"/>
              </a:ext>
            </a:extLst>
          </p:cNvPr>
          <p:cNvSpPr>
            <a:spLocks noGrp="1"/>
          </p:cNvSpPr>
          <p:nvPr>
            <p:ph type="title"/>
          </p:nvPr>
        </p:nvSpPr>
        <p:spPr>
          <a:xfrm>
            <a:off x="838200" y="365125"/>
            <a:ext cx="10926452" cy="1325563"/>
          </a:xfrm>
        </p:spPr>
        <p:txBody>
          <a:bodyPr/>
          <a:lstStyle/>
          <a:p>
            <a:r>
              <a:rPr lang="en-US" dirty="0"/>
              <a:t>New Framework: Issues/Remaining Questions</a:t>
            </a:r>
          </a:p>
        </p:txBody>
      </p:sp>
      <p:sp>
        <p:nvSpPr>
          <p:cNvPr id="3" name="Content Placeholder 2">
            <a:extLst>
              <a:ext uri="{FF2B5EF4-FFF2-40B4-BE49-F238E27FC236}">
                <a16:creationId xmlns:a16="http://schemas.microsoft.com/office/drawing/2014/main" id="{3ACA8D10-B64D-09D6-54D2-D24695BD278F}"/>
              </a:ext>
            </a:extLst>
          </p:cNvPr>
          <p:cNvSpPr>
            <a:spLocks noGrp="1"/>
          </p:cNvSpPr>
          <p:nvPr>
            <p:ph idx="1"/>
          </p:nvPr>
        </p:nvSpPr>
        <p:spPr>
          <a:xfrm>
            <a:off x="1046376" y="1885360"/>
            <a:ext cx="10335705" cy="4355184"/>
          </a:xfrm>
        </p:spPr>
        <p:txBody>
          <a:bodyPr/>
          <a:lstStyle/>
          <a:p>
            <a:r>
              <a:rPr lang="en-US" dirty="0"/>
              <a:t>Enforcement?</a:t>
            </a:r>
          </a:p>
          <a:p>
            <a:r>
              <a:rPr lang="en-US" dirty="0"/>
              <a:t>Free speech?</a:t>
            </a:r>
          </a:p>
          <a:p>
            <a:r>
              <a:rPr lang="en-US" dirty="0"/>
              <a:t>Parental rights? </a:t>
            </a:r>
          </a:p>
          <a:p>
            <a:r>
              <a:rPr lang="en-US" dirty="0"/>
              <a:t>Age of consent?</a:t>
            </a:r>
          </a:p>
          <a:p>
            <a:r>
              <a:rPr lang="en-US" dirty="0"/>
              <a:t>Exceptions? </a:t>
            </a:r>
          </a:p>
          <a:p>
            <a:r>
              <a:rPr lang="en-US" dirty="0"/>
              <a:t>Scope? </a:t>
            </a:r>
          </a:p>
          <a:p>
            <a:pPr lvl="1"/>
            <a:r>
              <a:rPr lang="en-US" dirty="0"/>
              <a:t>Online sharing only?</a:t>
            </a:r>
          </a:p>
          <a:p>
            <a:pPr lvl="1"/>
            <a:r>
              <a:rPr lang="en-US" dirty="0"/>
              <a:t>Private accounts?</a:t>
            </a:r>
          </a:p>
          <a:p>
            <a:pPr lvl="1"/>
            <a:r>
              <a:rPr lang="en-US" dirty="0"/>
              <a:t>Anonymous accounts?</a:t>
            </a:r>
          </a:p>
        </p:txBody>
      </p:sp>
    </p:spTree>
    <p:extLst>
      <p:ext uri="{BB962C8B-B14F-4D97-AF65-F5344CB8AC3E}">
        <p14:creationId xmlns:p14="http://schemas.microsoft.com/office/powerpoint/2010/main" val="411615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HIND THE SCENES (TW) #shorts">
            <a:hlinkClick r:id="" action="ppaction://media"/>
            <a:extLst>
              <a:ext uri="{FF2B5EF4-FFF2-40B4-BE49-F238E27FC236}">
                <a16:creationId xmlns:a16="http://schemas.microsoft.com/office/drawing/2014/main" id="{0D9F71B5-C997-33BA-5BA3-5A22D5899509}"/>
              </a:ext>
            </a:extLst>
          </p:cNvPr>
          <p:cNvPicPr>
            <a:picLocks noGrp="1" noRot="1" noChangeAspect="1"/>
          </p:cNvPicPr>
          <p:nvPr>
            <p:ph idx="1"/>
            <a:videoFile r:link="rId1"/>
          </p:nvPr>
        </p:nvPicPr>
        <p:blipFill>
          <a:blip r:embed="rId3"/>
          <a:stretch>
            <a:fillRect/>
          </a:stretch>
        </p:blipFill>
        <p:spPr>
          <a:xfrm>
            <a:off x="2390640" y="1329514"/>
            <a:ext cx="7700963" cy="4351338"/>
          </a:xfrm>
          <a:prstGeom prst="rect">
            <a:avLst/>
          </a:prstGeom>
        </p:spPr>
      </p:pic>
      <p:sp>
        <p:nvSpPr>
          <p:cNvPr id="6" name="TextBox 5">
            <a:extLst>
              <a:ext uri="{FF2B5EF4-FFF2-40B4-BE49-F238E27FC236}">
                <a16:creationId xmlns:a16="http://schemas.microsoft.com/office/drawing/2014/main" id="{6AE0E74E-092D-A8C2-384F-FCD41E0F52D8}"/>
              </a:ext>
            </a:extLst>
          </p:cNvPr>
          <p:cNvSpPr txBox="1"/>
          <p:nvPr/>
        </p:nvSpPr>
        <p:spPr>
          <a:xfrm>
            <a:off x="72812" y="6363092"/>
            <a:ext cx="4635656" cy="276999"/>
          </a:xfrm>
          <a:prstGeom prst="rect">
            <a:avLst/>
          </a:prstGeom>
          <a:noFill/>
        </p:spPr>
        <p:txBody>
          <a:bodyPr wrap="square">
            <a:spAutoFit/>
          </a:bodyPr>
          <a:lstStyle/>
          <a:p>
            <a:r>
              <a:rPr lang="en-US" sz="1200" dirty="0">
                <a:hlinkClick r:id="rId4"/>
              </a:rPr>
              <a:t>https://youtube.com/shorts/Sci3KBVfid0?si=fGWrTuA5cSxj2xOg</a:t>
            </a:r>
            <a:r>
              <a:rPr lang="en-US" sz="1200" dirty="0"/>
              <a:t> </a:t>
            </a:r>
          </a:p>
        </p:txBody>
      </p:sp>
    </p:spTree>
    <p:extLst>
      <p:ext uri="{BB962C8B-B14F-4D97-AF65-F5344CB8AC3E}">
        <p14:creationId xmlns:p14="http://schemas.microsoft.com/office/powerpoint/2010/main" val="2800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fferent colored question marks">
            <a:extLst>
              <a:ext uri="{FF2B5EF4-FFF2-40B4-BE49-F238E27FC236}">
                <a16:creationId xmlns:a16="http://schemas.microsoft.com/office/drawing/2014/main" id="{C834B8F7-1D36-F69E-A24D-09E6D7924881}"/>
              </a:ext>
            </a:extLst>
          </p:cNvPr>
          <p:cNvPicPr>
            <a:picLocks noChangeAspect="1"/>
          </p:cNvPicPr>
          <p:nvPr/>
        </p:nvPicPr>
        <p:blipFill>
          <a:blip r:embed="rId2">
            <a:alphaModFix/>
          </a:blip>
          <a:srcRect/>
          <a:stretch>
            <a:fillRect/>
          </a:stretch>
        </p:blipFill>
        <p:spPr>
          <a:xfrm>
            <a:off x="20"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0490C-82A1-98EC-56A9-8F6387FB61CD}"/>
              </a:ext>
            </a:extLst>
          </p:cNvPr>
          <p:cNvSpPr>
            <a:spLocks noGrp="1"/>
          </p:cNvSpPr>
          <p:nvPr>
            <p:ph type="title"/>
          </p:nvPr>
        </p:nvSpPr>
        <p:spPr>
          <a:xfrm>
            <a:off x="3722016" y="2561508"/>
            <a:ext cx="5646656" cy="1322336"/>
          </a:xfrm>
          <a:solidFill>
            <a:srgbClr val="FFCCCC"/>
          </a:solidFill>
        </p:spPr>
        <p:txBody>
          <a:bodyPr vert="horz" lIns="91440" tIns="45720" rIns="91440" bIns="45720" rtlCol="0" anchor="t">
            <a:normAutofit/>
          </a:bodyPr>
          <a:lstStyle/>
          <a:p>
            <a:pPr algn="ctr"/>
            <a:r>
              <a:rPr lang="en-US" sz="3200" dirty="0"/>
              <a:t>Thank You! </a:t>
            </a:r>
            <a:br>
              <a:rPr lang="en-US" sz="3100" dirty="0"/>
            </a:br>
            <a:r>
              <a:rPr lang="en-US" sz="2400" dirty="0"/>
              <a:t>Additional Questions/Comments/Feedback: </a:t>
            </a:r>
            <a:r>
              <a:rPr lang="en-US" sz="2400" dirty="0">
                <a:hlinkClick r:id="rId3"/>
              </a:rPr>
              <a:t>awhelan@gsu.edu</a:t>
            </a:r>
            <a:r>
              <a:rPr lang="en-US" sz="2400" dirty="0"/>
              <a:t> </a:t>
            </a:r>
            <a:endParaRPr lang="en-US" sz="3100" dirty="0"/>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2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ATING DISORDERS ARE NOT A CHOICE #shorts">
            <a:hlinkClick r:id="" action="ppaction://media"/>
            <a:extLst>
              <a:ext uri="{FF2B5EF4-FFF2-40B4-BE49-F238E27FC236}">
                <a16:creationId xmlns:a16="http://schemas.microsoft.com/office/drawing/2014/main" id="{5938D674-24D1-4154-A082-71E1329C36EA}"/>
              </a:ext>
            </a:extLst>
          </p:cNvPr>
          <p:cNvPicPr>
            <a:picLocks noRot="1" noChangeAspect="1"/>
          </p:cNvPicPr>
          <p:nvPr>
            <a:videoFile r:link="rId1"/>
          </p:nvPr>
        </p:nvPicPr>
        <p:blipFill>
          <a:blip r:embed="rId3"/>
          <a:stretch>
            <a:fillRect/>
          </a:stretch>
        </p:blipFill>
        <p:spPr>
          <a:xfrm>
            <a:off x="4604364" y="136688"/>
            <a:ext cx="3720616" cy="6584623"/>
          </a:xfrm>
          <a:prstGeom prst="rect">
            <a:avLst/>
          </a:prstGeom>
        </p:spPr>
      </p:pic>
      <p:sp>
        <p:nvSpPr>
          <p:cNvPr id="6" name="TextBox 5">
            <a:extLst>
              <a:ext uri="{FF2B5EF4-FFF2-40B4-BE49-F238E27FC236}">
                <a16:creationId xmlns:a16="http://schemas.microsoft.com/office/drawing/2014/main" id="{320B1A20-0873-3F36-9BB7-9952B569CE34}"/>
              </a:ext>
            </a:extLst>
          </p:cNvPr>
          <p:cNvSpPr txBox="1"/>
          <p:nvPr/>
        </p:nvSpPr>
        <p:spPr>
          <a:xfrm>
            <a:off x="0" y="6410228"/>
            <a:ext cx="4239704" cy="261610"/>
          </a:xfrm>
          <a:prstGeom prst="rect">
            <a:avLst/>
          </a:prstGeom>
          <a:noFill/>
        </p:spPr>
        <p:txBody>
          <a:bodyPr wrap="square">
            <a:spAutoFit/>
          </a:bodyPr>
          <a:lstStyle/>
          <a:p>
            <a:r>
              <a:rPr lang="en-US" sz="1100" dirty="0">
                <a:hlinkClick r:id="rId4"/>
              </a:rPr>
              <a:t>https://youtube.com/shorts/no_vzk3_O1w?si=U_LAUsCvah1EVzrP</a:t>
            </a:r>
            <a:r>
              <a:rPr lang="en-US" sz="1100" dirty="0"/>
              <a:t> </a:t>
            </a:r>
          </a:p>
        </p:txBody>
      </p:sp>
    </p:spTree>
    <p:extLst>
      <p:ext uri="{BB962C8B-B14F-4D97-AF65-F5344CB8AC3E}">
        <p14:creationId xmlns:p14="http://schemas.microsoft.com/office/powerpoint/2010/main" val="30834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C813-96CF-B19F-C676-5779489FD10E}"/>
              </a:ext>
            </a:extLst>
          </p:cNvPr>
          <p:cNvSpPr>
            <a:spLocks noGrp="1"/>
          </p:cNvSpPr>
          <p:nvPr>
            <p:ph type="title"/>
          </p:nvPr>
        </p:nvSpPr>
        <p:spPr>
          <a:xfrm>
            <a:off x="5868557" y="1138036"/>
            <a:ext cx="5444382" cy="1402470"/>
          </a:xfrm>
        </p:spPr>
        <p:txBody>
          <a:bodyPr anchor="t">
            <a:normAutofit/>
          </a:bodyPr>
          <a:lstStyle/>
          <a:p>
            <a:r>
              <a:rPr lang="en-US" sz="3200" dirty="0"/>
              <a:t>The Internet, Social Media, and Sharenting</a:t>
            </a:r>
          </a:p>
        </p:txBody>
      </p:sp>
      <p:pic>
        <p:nvPicPr>
          <p:cNvPr id="2062" name="Picture 2061" descr="Mobile device with apps">
            <a:extLst>
              <a:ext uri="{FF2B5EF4-FFF2-40B4-BE49-F238E27FC236}">
                <a16:creationId xmlns:a16="http://schemas.microsoft.com/office/drawing/2014/main" id="{62FF08CB-6D9A-2317-CE9E-B543A15FC9B5}"/>
              </a:ext>
            </a:extLst>
          </p:cNvPr>
          <p:cNvPicPr>
            <a:picLocks noChangeAspect="1"/>
          </p:cNvPicPr>
          <p:nvPr/>
        </p:nvPicPr>
        <p:blipFill>
          <a:blip r:embed="rId3"/>
          <a:srcRect l="48660" r="9089"/>
          <a:stretch>
            <a:fillRect/>
          </a:stretch>
        </p:blipFill>
        <p:spPr>
          <a:xfrm>
            <a:off x="-1" y="10"/>
            <a:ext cx="5151179" cy="6857990"/>
          </a:xfrm>
          <a:prstGeom prst="rect">
            <a:avLst/>
          </a:prstGeom>
        </p:spPr>
      </p:pic>
      <p:cxnSp>
        <p:nvCxnSpPr>
          <p:cNvPr id="2066" name="Straight Connector 206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D1E603-0D95-32FE-AE98-9DD56362A846}"/>
              </a:ext>
            </a:extLst>
          </p:cNvPr>
          <p:cNvSpPr>
            <a:spLocks noGrp="1"/>
          </p:cNvSpPr>
          <p:nvPr>
            <p:ph idx="1"/>
          </p:nvPr>
        </p:nvSpPr>
        <p:spPr>
          <a:xfrm>
            <a:off x="5868556" y="2311121"/>
            <a:ext cx="6323444" cy="4358619"/>
          </a:xfrm>
        </p:spPr>
        <p:txBody>
          <a:bodyPr>
            <a:normAutofit/>
          </a:bodyPr>
          <a:lstStyle/>
          <a:p>
            <a:r>
              <a:rPr lang="en-US" sz="2000" dirty="0"/>
              <a:t>As of February 2025:</a:t>
            </a:r>
          </a:p>
          <a:p>
            <a:pPr lvl="1"/>
            <a:r>
              <a:rPr lang="en-US" sz="1800" dirty="0"/>
              <a:t>An estimated 5.56 billion people between the ages of 16 and 64 use the internet (67.9% of the global population)</a:t>
            </a:r>
          </a:p>
          <a:p>
            <a:pPr lvl="1"/>
            <a:r>
              <a:rPr lang="en-US" sz="1800" dirty="0"/>
              <a:t>An estimated 5.24 billion use social media (63.9 % of the global population</a:t>
            </a:r>
          </a:p>
          <a:p>
            <a:r>
              <a:rPr lang="en-US" sz="2000" dirty="0"/>
              <a:t>By the end of 2024, internet users spent an average of six hours and thirty-eight minutes online every day. </a:t>
            </a:r>
          </a:p>
          <a:p>
            <a:pPr lvl="1"/>
            <a:r>
              <a:rPr lang="en-US" sz="1800" dirty="0"/>
              <a:t>This translates to about 46 hours per week and 101 days per year. </a:t>
            </a:r>
          </a:p>
          <a:p>
            <a:pPr lvl="1"/>
            <a:r>
              <a:rPr lang="en-US" sz="1800" dirty="0"/>
              <a:t>“By this estimation, a person who lives to be 80 will have spent more than 17 years of their adult life using the internet.” </a:t>
            </a:r>
          </a:p>
          <a:p>
            <a:endParaRPr lang="en-US" sz="1700" dirty="0"/>
          </a:p>
        </p:txBody>
      </p:sp>
    </p:spTree>
    <p:extLst>
      <p:ext uri="{BB962C8B-B14F-4D97-AF65-F5344CB8AC3E}">
        <p14:creationId xmlns:p14="http://schemas.microsoft.com/office/powerpoint/2010/main" val="138981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289E-8D18-EA5F-4D2B-790290D1386F}"/>
              </a:ext>
            </a:extLst>
          </p:cNvPr>
          <p:cNvSpPr>
            <a:spLocks noGrp="1"/>
          </p:cNvSpPr>
          <p:nvPr>
            <p:ph type="title"/>
          </p:nvPr>
        </p:nvSpPr>
        <p:spPr>
          <a:xfrm>
            <a:off x="761840" y="1138265"/>
            <a:ext cx="4544762" cy="1401183"/>
          </a:xfrm>
        </p:spPr>
        <p:txBody>
          <a:bodyPr anchor="t">
            <a:normAutofit/>
          </a:bodyPr>
          <a:lstStyle/>
          <a:p>
            <a:r>
              <a:rPr lang="en-US" sz="3200" dirty="0"/>
              <a:t>The Internet, Social Media, and Sharenting</a:t>
            </a:r>
          </a:p>
        </p:txBody>
      </p:sp>
      <p:cxnSp>
        <p:nvCxnSpPr>
          <p:cNvPr id="11"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DEEB7C6-EE0F-0781-E60B-6E20123AB190}"/>
              </a:ext>
            </a:extLst>
          </p:cNvPr>
          <p:cNvSpPr>
            <a:spLocks noGrp="1"/>
          </p:cNvSpPr>
          <p:nvPr>
            <p:ph idx="1"/>
          </p:nvPr>
        </p:nvSpPr>
        <p:spPr>
          <a:xfrm>
            <a:off x="526239" y="2220686"/>
            <a:ext cx="6161431" cy="4340888"/>
          </a:xfrm>
        </p:spPr>
        <p:txBody>
          <a:bodyPr>
            <a:normAutofit/>
          </a:bodyPr>
          <a:lstStyle/>
          <a:p>
            <a:r>
              <a:rPr lang="en-US" sz="2000" dirty="0"/>
              <a:t>Social media = subset of the internet including various platforms where users can create and share user-generated content (photos, videos, text, etc.) as well as engage in conversations and network with others.</a:t>
            </a:r>
          </a:p>
          <a:p>
            <a:pPr lvl="1"/>
            <a:r>
              <a:rPr lang="en-US" sz="1800" dirty="0"/>
              <a:t>First emerged in mid-to-late 1990s with Classmates (1995) and Six Degrees (1997)</a:t>
            </a:r>
          </a:p>
          <a:p>
            <a:pPr lvl="1"/>
            <a:r>
              <a:rPr lang="en-US" sz="1800" dirty="0"/>
              <a:t>Rapid growth in popularity beginning in early 2000s with Friendster (2002), MySpace (2003), Facebook (2004), YouTube (2005), and Twitter (2006).</a:t>
            </a:r>
          </a:p>
          <a:p>
            <a:r>
              <a:rPr lang="en-US" sz="2000" dirty="0"/>
              <a:t>Today, at least 7 social media platforms have one billion or more monthly active users and at least 16 have at least half a billion or more monthly active users </a:t>
            </a:r>
          </a:p>
        </p:txBody>
      </p:sp>
      <p:pic>
        <p:nvPicPr>
          <p:cNvPr id="6" name="Picture 4" descr="Social Media: how to use it safely ...">
            <a:extLst>
              <a:ext uri="{FF2B5EF4-FFF2-40B4-BE49-F238E27FC236}">
                <a16:creationId xmlns:a16="http://schemas.microsoft.com/office/drawing/2014/main" id="{4B07E238-D683-1D8A-6F6C-3C61C3D1E6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5317" y="2220686"/>
            <a:ext cx="4410443" cy="293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CDA0-7F36-A557-B800-2D4B1EA095EE}"/>
              </a:ext>
            </a:extLst>
          </p:cNvPr>
          <p:cNvSpPr>
            <a:spLocks noGrp="1"/>
          </p:cNvSpPr>
          <p:nvPr>
            <p:ph type="title"/>
          </p:nvPr>
        </p:nvSpPr>
        <p:spPr/>
        <p:txBody>
          <a:bodyPr/>
          <a:lstStyle/>
          <a:p>
            <a:r>
              <a:rPr lang="en-US" dirty="0"/>
              <a:t>Sharenting</a:t>
            </a:r>
          </a:p>
        </p:txBody>
      </p:sp>
      <p:sp>
        <p:nvSpPr>
          <p:cNvPr id="3" name="Content Placeholder 2">
            <a:extLst>
              <a:ext uri="{FF2B5EF4-FFF2-40B4-BE49-F238E27FC236}">
                <a16:creationId xmlns:a16="http://schemas.microsoft.com/office/drawing/2014/main" id="{616EB3AD-D148-98CC-AF6C-BF79E98F27F4}"/>
              </a:ext>
            </a:extLst>
          </p:cNvPr>
          <p:cNvSpPr>
            <a:spLocks noGrp="1"/>
          </p:cNvSpPr>
          <p:nvPr>
            <p:ph idx="1"/>
          </p:nvPr>
        </p:nvSpPr>
        <p:spPr>
          <a:xfrm>
            <a:off x="838200" y="1672603"/>
            <a:ext cx="10515600" cy="4820272"/>
          </a:xfrm>
        </p:spPr>
        <p:txBody>
          <a:bodyPr/>
          <a:lstStyle/>
          <a:p>
            <a:r>
              <a:rPr lang="en-US" dirty="0"/>
              <a:t>Sharenting = the practice of parents sharing information about their children online, generally through various social media platforms (TikTok, YouTube, Instagram, Facebook, etc.)</a:t>
            </a:r>
          </a:p>
          <a:p>
            <a:pPr lvl="1"/>
            <a:r>
              <a:rPr lang="en-US" dirty="0"/>
              <a:t>“The habitual use of social media to share news, images, etc., of one’s children” – </a:t>
            </a:r>
            <a:r>
              <a:rPr lang="en-US" i="1" dirty="0"/>
              <a:t>Collins Dictionary</a:t>
            </a:r>
          </a:p>
          <a:p>
            <a:pPr lvl="1"/>
            <a:r>
              <a:rPr lang="en-US" dirty="0"/>
              <a:t>“What parents do when they talk about their children </a:t>
            </a:r>
            <a:r>
              <a:rPr lang="en-US" i="1" dirty="0"/>
              <a:t>outside the family circle</a:t>
            </a:r>
            <a:r>
              <a:rPr lang="en-US" dirty="0"/>
              <a:t>” – Stacy Steinberg </a:t>
            </a:r>
          </a:p>
          <a:p>
            <a:r>
              <a:rPr lang="en-US" dirty="0"/>
              <a:t>Talking about one’s children is not new, but sharenting increases its breadth, scope, and audience </a:t>
            </a:r>
          </a:p>
          <a:p>
            <a:pPr lvl="1"/>
            <a:r>
              <a:rPr lang="en-US" dirty="0"/>
              <a:t>Nearly 8 in 10 parents have friends or followers on social media that they have never met</a:t>
            </a:r>
          </a:p>
          <a:p>
            <a:endParaRPr lang="en-US" dirty="0"/>
          </a:p>
        </p:txBody>
      </p:sp>
    </p:spTree>
    <p:extLst>
      <p:ext uri="{BB962C8B-B14F-4D97-AF65-F5344CB8AC3E}">
        <p14:creationId xmlns:p14="http://schemas.microsoft.com/office/powerpoint/2010/main" val="129239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125E-B43C-A3AE-CF37-047C63326F5F}"/>
              </a:ext>
            </a:extLst>
          </p:cNvPr>
          <p:cNvSpPr>
            <a:spLocks noGrp="1"/>
          </p:cNvSpPr>
          <p:nvPr>
            <p:ph type="title"/>
          </p:nvPr>
        </p:nvSpPr>
        <p:spPr/>
        <p:txBody>
          <a:bodyPr/>
          <a:lstStyle/>
          <a:p>
            <a:r>
              <a:rPr lang="en-US" dirty="0"/>
              <a:t>Sharenting: The Scope </a:t>
            </a:r>
          </a:p>
        </p:txBody>
      </p:sp>
      <p:sp>
        <p:nvSpPr>
          <p:cNvPr id="3" name="Content Placeholder 2">
            <a:extLst>
              <a:ext uri="{FF2B5EF4-FFF2-40B4-BE49-F238E27FC236}">
                <a16:creationId xmlns:a16="http://schemas.microsoft.com/office/drawing/2014/main" id="{39957409-3F75-CF98-6295-4CAF30B41463}"/>
              </a:ext>
            </a:extLst>
          </p:cNvPr>
          <p:cNvSpPr>
            <a:spLocks noGrp="1"/>
          </p:cNvSpPr>
          <p:nvPr>
            <p:ph idx="1"/>
          </p:nvPr>
        </p:nvSpPr>
        <p:spPr>
          <a:xfrm>
            <a:off x="838200" y="1778490"/>
            <a:ext cx="10515600" cy="4594029"/>
          </a:xfrm>
        </p:spPr>
        <p:txBody>
          <a:bodyPr>
            <a:normAutofit fontScale="92500"/>
          </a:bodyPr>
          <a:lstStyle/>
          <a:p>
            <a:r>
              <a:rPr lang="en-US" dirty="0"/>
              <a:t>According to a 2010 study, 92% of children under two have a “digital footprint,” with images posted of them online.  </a:t>
            </a:r>
          </a:p>
          <a:p>
            <a:pPr lvl="1"/>
            <a:r>
              <a:rPr lang="en-US" dirty="0"/>
              <a:t>Average age of “digital birth” occurs around 6 months of age</a:t>
            </a:r>
          </a:p>
          <a:p>
            <a:pPr lvl="1"/>
            <a:r>
              <a:rPr lang="en-US" dirty="0"/>
              <a:t>1/3 of children have information and photos posted about them within weeks of being born</a:t>
            </a:r>
          </a:p>
          <a:p>
            <a:r>
              <a:rPr lang="en-US" dirty="0"/>
              <a:t>Over 75% of parents have shared stories, videos, or images of children or step-children on  social media, with 80% of these including children’s real names (2021 survey)</a:t>
            </a:r>
          </a:p>
          <a:p>
            <a:pPr lvl="1"/>
            <a:r>
              <a:rPr lang="en-US" dirty="0"/>
              <a:t>~30% of parents </a:t>
            </a:r>
            <a:r>
              <a:rPr lang="en-US" i="1" dirty="0"/>
              <a:t>never</a:t>
            </a:r>
            <a:r>
              <a:rPr lang="en-US" dirty="0"/>
              <a:t> seek their child’s consent to post</a:t>
            </a:r>
          </a:p>
          <a:p>
            <a:pPr lvl="1"/>
            <a:r>
              <a:rPr lang="en-US" dirty="0"/>
              <a:t>Less than 25% always seek child’s consent </a:t>
            </a:r>
          </a:p>
          <a:p>
            <a:pPr lvl="1"/>
            <a:r>
              <a:rPr lang="en-US" dirty="0"/>
              <a:t>32% of teens surveyed reported that their parent or step-parent had shared a story, image, or video on social media </a:t>
            </a:r>
            <a:r>
              <a:rPr lang="en-US" i="1" dirty="0"/>
              <a:t>after the teen asked them not to</a:t>
            </a:r>
            <a:endParaRPr lang="en-US" dirty="0"/>
          </a:p>
        </p:txBody>
      </p:sp>
    </p:spTree>
    <p:extLst>
      <p:ext uri="{BB962C8B-B14F-4D97-AF65-F5344CB8AC3E}">
        <p14:creationId xmlns:p14="http://schemas.microsoft.com/office/powerpoint/2010/main" val="422729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1900-2224-C72D-9127-8216D9B9A061}"/>
              </a:ext>
            </a:extLst>
          </p:cNvPr>
          <p:cNvSpPr>
            <a:spLocks noGrp="1"/>
          </p:cNvSpPr>
          <p:nvPr>
            <p:ph type="title"/>
          </p:nvPr>
        </p:nvSpPr>
        <p:spPr/>
        <p:txBody>
          <a:bodyPr/>
          <a:lstStyle/>
          <a:p>
            <a:r>
              <a:rPr lang="en-US" dirty="0"/>
              <a:t>Commercial Sharenting </a:t>
            </a:r>
          </a:p>
        </p:txBody>
      </p:sp>
      <p:sp>
        <p:nvSpPr>
          <p:cNvPr id="3" name="Content Placeholder 2">
            <a:extLst>
              <a:ext uri="{FF2B5EF4-FFF2-40B4-BE49-F238E27FC236}">
                <a16:creationId xmlns:a16="http://schemas.microsoft.com/office/drawing/2014/main" id="{84CBEE1A-D70B-A66E-6075-A939D286B2AC}"/>
              </a:ext>
            </a:extLst>
          </p:cNvPr>
          <p:cNvSpPr>
            <a:spLocks noGrp="1"/>
          </p:cNvSpPr>
          <p:nvPr>
            <p:ph idx="1"/>
          </p:nvPr>
        </p:nvSpPr>
        <p:spPr>
          <a:xfrm>
            <a:off x="163397" y="1502065"/>
            <a:ext cx="4204354" cy="4351338"/>
          </a:xfrm>
        </p:spPr>
        <p:txBody>
          <a:bodyPr>
            <a:normAutofit fontScale="92500" lnSpcReduction="20000"/>
          </a:bodyPr>
          <a:lstStyle/>
          <a:p>
            <a:r>
              <a:rPr lang="en-US" dirty="0"/>
              <a:t>Nanoinfluencers: Less than 15,000 followers</a:t>
            </a:r>
          </a:p>
          <a:p>
            <a:r>
              <a:rPr lang="en-US" dirty="0"/>
              <a:t>Microinfluencers: 15,000 to 75,000 followers </a:t>
            </a:r>
          </a:p>
          <a:p>
            <a:r>
              <a:rPr lang="en-US" dirty="0"/>
              <a:t>Midtier influencers: 75,000 to 250,000 followers</a:t>
            </a:r>
          </a:p>
          <a:p>
            <a:r>
              <a:rPr lang="en-US" dirty="0"/>
              <a:t>Macroinfluencers: 250,000 to 1 million followers</a:t>
            </a:r>
          </a:p>
          <a:p>
            <a:r>
              <a:rPr lang="en-US" dirty="0"/>
              <a:t>Megainfluencers and celebrities: Over 1 million followers</a:t>
            </a:r>
          </a:p>
          <a:p>
            <a:endParaRPr lang="en-US" dirty="0"/>
          </a:p>
        </p:txBody>
      </p:sp>
      <p:graphicFrame>
        <p:nvGraphicFramePr>
          <p:cNvPr id="6" name="Table 5">
            <a:extLst>
              <a:ext uri="{FF2B5EF4-FFF2-40B4-BE49-F238E27FC236}">
                <a16:creationId xmlns:a16="http://schemas.microsoft.com/office/drawing/2014/main" id="{3076D076-7264-4F2E-5654-B4DB9D7DF0A6}"/>
              </a:ext>
            </a:extLst>
          </p:cNvPr>
          <p:cNvGraphicFramePr>
            <a:graphicFrameLocks noGrp="1"/>
          </p:cNvGraphicFramePr>
          <p:nvPr>
            <p:extLst>
              <p:ext uri="{D42A27DB-BD31-4B8C-83A1-F6EECF244321}">
                <p14:modId xmlns:p14="http://schemas.microsoft.com/office/powerpoint/2010/main" val="150415309"/>
              </p:ext>
            </p:extLst>
          </p:nvPr>
        </p:nvGraphicFramePr>
        <p:xfrm>
          <a:off x="4468306" y="1825625"/>
          <a:ext cx="7560297" cy="3704218"/>
        </p:xfrm>
        <a:graphic>
          <a:graphicData uri="http://schemas.openxmlformats.org/drawingml/2006/table">
            <a:tbl>
              <a:tblPr firstRow="1" firstCol="1" bandRow="1">
                <a:tableStyleId>{5C22544A-7EE6-4342-B048-85BDC9FD1C3A}</a:tableStyleId>
              </a:tblPr>
              <a:tblGrid>
                <a:gridCol w="1442300">
                  <a:extLst>
                    <a:ext uri="{9D8B030D-6E8A-4147-A177-3AD203B41FA5}">
                      <a16:colId xmlns:a16="http://schemas.microsoft.com/office/drawing/2014/main" val="1171838079"/>
                    </a:ext>
                  </a:extLst>
                </a:gridCol>
                <a:gridCol w="1334653">
                  <a:extLst>
                    <a:ext uri="{9D8B030D-6E8A-4147-A177-3AD203B41FA5}">
                      <a16:colId xmlns:a16="http://schemas.microsoft.com/office/drawing/2014/main" val="347215520"/>
                    </a:ext>
                  </a:extLst>
                </a:gridCol>
                <a:gridCol w="1070120">
                  <a:extLst>
                    <a:ext uri="{9D8B030D-6E8A-4147-A177-3AD203B41FA5}">
                      <a16:colId xmlns:a16="http://schemas.microsoft.com/office/drawing/2014/main" val="2794874901"/>
                    </a:ext>
                  </a:extLst>
                </a:gridCol>
                <a:gridCol w="1070120">
                  <a:extLst>
                    <a:ext uri="{9D8B030D-6E8A-4147-A177-3AD203B41FA5}">
                      <a16:colId xmlns:a16="http://schemas.microsoft.com/office/drawing/2014/main" val="3226249167"/>
                    </a:ext>
                  </a:extLst>
                </a:gridCol>
                <a:gridCol w="1070120">
                  <a:extLst>
                    <a:ext uri="{9D8B030D-6E8A-4147-A177-3AD203B41FA5}">
                      <a16:colId xmlns:a16="http://schemas.microsoft.com/office/drawing/2014/main" val="2382775081"/>
                    </a:ext>
                  </a:extLst>
                </a:gridCol>
                <a:gridCol w="1572984">
                  <a:extLst>
                    <a:ext uri="{9D8B030D-6E8A-4147-A177-3AD203B41FA5}">
                      <a16:colId xmlns:a16="http://schemas.microsoft.com/office/drawing/2014/main" val="3785871730"/>
                    </a:ext>
                  </a:extLst>
                </a:gridCol>
              </a:tblGrid>
              <a:tr h="323669">
                <a:tc gridSpan="6">
                  <a:txBody>
                    <a:bodyPr/>
                    <a:lstStyle/>
                    <a:p>
                      <a:pPr marL="0" marR="0" indent="228600" algn="ctr">
                        <a:buNone/>
                      </a:pPr>
                      <a:r>
                        <a:rPr lang="en-US" sz="1400" dirty="0">
                          <a:effectLst/>
                        </a:rPr>
                        <a:t>Average Influencer Compensation Per Sponsored Post</a:t>
                      </a:r>
                      <a:endParaRPr lang="en-US" sz="20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9141133"/>
                  </a:ext>
                </a:extLst>
              </a:tr>
              <a:tr h="323669">
                <a:tc>
                  <a:txBody>
                    <a:bodyPr/>
                    <a:lstStyle/>
                    <a:p>
                      <a:pPr marL="0" marR="0" indent="228600" algn="just">
                        <a:buNone/>
                      </a:pPr>
                      <a:r>
                        <a:rPr lang="en-US" sz="1200" dirty="0">
                          <a:effectLst/>
                        </a:rPr>
                        <a:t> </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Instagram</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TikTok</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YouTube</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Facebook</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228600" algn="just">
                        <a:buNone/>
                      </a:pPr>
                      <a:r>
                        <a:rPr lang="en-US" sz="1200" dirty="0">
                          <a:effectLst/>
                        </a:rPr>
                        <a:t>Snapchat</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3886558"/>
                  </a:ext>
                </a:extLst>
              </a:tr>
              <a:tr h="611376">
                <a:tc>
                  <a:txBody>
                    <a:bodyPr/>
                    <a:lstStyle/>
                    <a:p>
                      <a:pPr marL="0" marR="0" indent="228600" algn="just">
                        <a:buNone/>
                      </a:pPr>
                      <a:r>
                        <a:rPr lang="en-US" sz="1200" dirty="0">
                          <a:effectLst/>
                        </a:rPr>
                        <a:t>Nano</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tc>
                <a:tc>
                  <a:txBody>
                    <a:bodyPr/>
                    <a:lstStyle/>
                    <a:p>
                      <a:pPr marL="0" marR="0" indent="0" algn="just">
                        <a:buNone/>
                      </a:pPr>
                      <a:r>
                        <a:rPr lang="en-US" sz="1200" dirty="0">
                          <a:effectLst/>
                        </a:rPr>
                        <a:t>$500– $2,000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$500– $2,000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$1,000– $2,500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$500–$1,500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$200–$1,000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25781121"/>
                  </a:ext>
                </a:extLst>
              </a:tr>
              <a:tr h="611376">
                <a:tc>
                  <a:txBody>
                    <a:bodyPr/>
                    <a:lstStyle/>
                    <a:p>
                      <a:pPr marL="0" marR="0" indent="228600" algn="just">
                        <a:buNone/>
                      </a:pPr>
                      <a:r>
                        <a:rPr lang="en-US" sz="1200" dirty="0">
                          <a:effectLst/>
                        </a:rPr>
                        <a:t>Micro</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tc>
                <a:tc>
                  <a:txBody>
                    <a:bodyPr/>
                    <a:lstStyle/>
                    <a:p>
                      <a:pPr marL="0" marR="0" indent="0" algn="just">
                        <a:buNone/>
                      </a:pPr>
                      <a:r>
                        <a:rPr lang="en-US" sz="1200" dirty="0">
                          <a:effectLst/>
                        </a:rPr>
                        <a:t>$2,000– $8,000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$2,000– $8,000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$2,500– $9,000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$1,500– $6,000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$1,000–$5,000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63717693"/>
                  </a:ext>
                </a:extLst>
              </a:tr>
              <a:tr h="611376">
                <a:tc>
                  <a:txBody>
                    <a:bodyPr/>
                    <a:lstStyle/>
                    <a:p>
                      <a:pPr marL="0" marR="0" indent="228600" algn="just">
                        <a:buNone/>
                      </a:pPr>
                      <a:r>
                        <a:rPr lang="en-US" sz="1200" dirty="0">
                          <a:effectLst/>
                        </a:rPr>
                        <a:t>Mid-tier </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tc>
                <a:tc>
                  <a:txBody>
                    <a:bodyPr/>
                    <a:lstStyle/>
                    <a:p>
                      <a:pPr marL="0" marR="0" indent="0" algn="just">
                        <a:buNone/>
                      </a:pPr>
                      <a:r>
                        <a:rPr lang="en-US" sz="1200" dirty="0">
                          <a:effectLst/>
                        </a:rPr>
                        <a:t>$8,000– $20,000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$8,000– $20,000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$9,000– $25,000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$6,000– $15,000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$5,000– $20,000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19315158"/>
                  </a:ext>
                </a:extLst>
              </a:tr>
              <a:tr h="611376">
                <a:tc>
                  <a:txBody>
                    <a:bodyPr/>
                    <a:lstStyle/>
                    <a:p>
                      <a:pPr marL="0" marR="0" indent="228600" algn="just">
                        <a:buNone/>
                      </a:pPr>
                      <a:r>
                        <a:rPr lang="en-US" sz="1200" dirty="0">
                          <a:effectLst/>
                        </a:rPr>
                        <a:t>Macro</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tc>
                <a:tc>
                  <a:txBody>
                    <a:bodyPr/>
                    <a:lstStyle/>
                    <a:p>
                      <a:pPr marL="0" marR="0" indent="0" algn="just">
                        <a:buNone/>
                      </a:pPr>
                      <a:r>
                        <a:rPr lang="en-US" sz="1200" dirty="0">
                          <a:effectLst/>
                        </a:rPr>
                        <a:t>$20,000– $45,000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$20,000– $45,000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$25,000– $49,000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$15,000– $40,000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$20,000– $35,000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8073169"/>
                  </a:ext>
                </a:extLst>
              </a:tr>
              <a:tr h="611376">
                <a:tc>
                  <a:txBody>
                    <a:bodyPr/>
                    <a:lstStyle/>
                    <a:p>
                      <a:pPr marL="0" marR="0" indent="228600" algn="just">
                        <a:buNone/>
                      </a:pPr>
                      <a:r>
                        <a:rPr lang="en-US" sz="1200" dirty="0">
                          <a:effectLst/>
                        </a:rPr>
                        <a:t>Mega/Celebrity</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tc>
                <a:tc>
                  <a:txBody>
                    <a:bodyPr/>
                    <a:lstStyle/>
                    <a:p>
                      <a:pPr marL="0" marR="0" indent="0" algn="just">
                        <a:buNone/>
                      </a:pPr>
                      <a:r>
                        <a:rPr lang="en-US" sz="1200" dirty="0">
                          <a:effectLst/>
                        </a:rPr>
                        <a:t>$45,000+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$45,000+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$49,000+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$40,000+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indent="0" algn="just">
                        <a:buNone/>
                      </a:pPr>
                      <a:r>
                        <a:rPr lang="en-US" sz="1200" dirty="0">
                          <a:effectLst/>
                        </a:rPr>
                        <a:t>$35,000+</a:t>
                      </a:r>
                      <a:endParaRPr lang="en-US" sz="1800" dirty="0">
                        <a:effectLst/>
                        <a:latin typeface="CG Times"/>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97124609"/>
                  </a:ext>
                </a:extLst>
              </a:tr>
            </a:tbl>
          </a:graphicData>
        </a:graphic>
      </p:graphicFrame>
    </p:spTree>
    <p:extLst>
      <p:ext uri="{BB962C8B-B14F-4D97-AF65-F5344CB8AC3E}">
        <p14:creationId xmlns:p14="http://schemas.microsoft.com/office/powerpoint/2010/main" val="141470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DCB26A-C225-7D4B-057B-7053B7BC5FF4}"/>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Why Sharent? </a:t>
            </a:r>
          </a:p>
        </p:txBody>
      </p:sp>
      <p:graphicFrame>
        <p:nvGraphicFramePr>
          <p:cNvPr id="21" name="Content Placeholder 2">
            <a:extLst>
              <a:ext uri="{FF2B5EF4-FFF2-40B4-BE49-F238E27FC236}">
                <a16:creationId xmlns:a16="http://schemas.microsoft.com/office/drawing/2014/main" id="{6304E72E-E7E2-00F9-E9A4-BF6A6F9DD219}"/>
              </a:ext>
            </a:extLst>
          </p:cNvPr>
          <p:cNvGraphicFramePr>
            <a:graphicFrameLocks noGrp="1"/>
          </p:cNvGraphicFramePr>
          <p:nvPr>
            <p:ph idx="1"/>
            <p:extLst>
              <p:ext uri="{D42A27DB-BD31-4B8C-83A1-F6EECF244321}">
                <p14:modId xmlns:p14="http://schemas.microsoft.com/office/powerpoint/2010/main" val="29246348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95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D9EF3917A92A40BFDE5DA502D2BAFF" ma:contentTypeVersion="13" ma:contentTypeDescription="Create a new document." ma:contentTypeScope="" ma:versionID="ad031518829998861a46047025eb5f50">
  <xsd:schema xmlns:xsd="http://www.w3.org/2001/XMLSchema" xmlns:xs="http://www.w3.org/2001/XMLSchema" xmlns:p="http://schemas.microsoft.com/office/2006/metadata/properties" xmlns:ns3="fddb611f-15ec-4980-9552-8a62d734632c" targetNamespace="http://schemas.microsoft.com/office/2006/metadata/properties" ma:root="true" ma:fieldsID="38cd9f806db50a4259139d67ae5dfce5" ns3:_="">
    <xsd:import namespace="fddb611f-15ec-4980-9552-8a62d73463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b611f-15ec-4980-9552-8a62d7346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ddb611f-15ec-4980-9552-8a62d734632c" xsi:nil="true"/>
  </documentManagement>
</p:properties>
</file>

<file path=customXml/itemProps1.xml><?xml version="1.0" encoding="utf-8"?>
<ds:datastoreItem xmlns:ds="http://schemas.openxmlformats.org/officeDocument/2006/customXml" ds:itemID="{C8174DBE-221F-4C07-89D4-7C9E908C4686}">
  <ds:schemaRefs>
    <ds:schemaRef ds:uri="http://schemas.microsoft.com/sharepoint/v3/contenttype/forms"/>
  </ds:schemaRefs>
</ds:datastoreItem>
</file>

<file path=customXml/itemProps2.xml><?xml version="1.0" encoding="utf-8"?>
<ds:datastoreItem xmlns:ds="http://schemas.openxmlformats.org/officeDocument/2006/customXml" ds:itemID="{D93632EF-7963-4D51-AE33-069095D0E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b611f-15ec-4980-9552-8a62d7346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9B0A7B-E19E-432D-9662-1E1A59BD9AD6}">
  <ds:schemaRefs>
    <ds:schemaRef ds:uri="http://purl.org/dc/elements/1.1/"/>
    <ds:schemaRef ds:uri="fddb611f-15ec-4980-9552-8a62d734632c"/>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2955</TotalTime>
  <Words>1868</Words>
  <Application>Microsoft Office PowerPoint</Application>
  <PresentationFormat>Widescreen</PresentationFormat>
  <Paragraphs>165</Paragraphs>
  <Slides>20</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CG Times</vt:lpstr>
      <vt:lpstr>Wingdings</vt:lpstr>
      <vt:lpstr>Office Theme</vt:lpstr>
      <vt:lpstr>Sharenting: Influencer Parents and a Child’s Right to Privacy</vt:lpstr>
      <vt:lpstr>PowerPoint Presentation</vt:lpstr>
      <vt:lpstr>PowerPoint Presentation</vt:lpstr>
      <vt:lpstr>The Internet, Social Media, and Sharenting</vt:lpstr>
      <vt:lpstr>The Internet, Social Media, and Sharenting</vt:lpstr>
      <vt:lpstr>Sharenting</vt:lpstr>
      <vt:lpstr>Sharenting: The Scope </vt:lpstr>
      <vt:lpstr>Commercial Sharenting </vt:lpstr>
      <vt:lpstr>Why Sharent? </vt:lpstr>
      <vt:lpstr>Sharenting Health Information </vt:lpstr>
      <vt:lpstr>Sharenting Health Information </vt:lpstr>
      <vt:lpstr>Risks of Sharenting Health Information</vt:lpstr>
      <vt:lpstr>PowerPoint Presentation</vt:lpstr>
      <vt:lpstr>PowerPoint Presentation</vt:lpstr>
      <vt:lpstr>Protecting Children Online: The Legal Landscape</vt:lpstr>
      <vt:lpstr>Additional Existing Legal Frameworks (?)</vt:lpstr>
      <vt:lpstr>New Framework:  Relationship of Trust + Presumption of Privacy</vt:lpstr>
      <vt:lpstr>New Framework: Relationship of Trust + Presumption of Privacy</vt:lpstr>
      <vt:lpstr>New Framework: Issues/Remaining Questions</vt:lpstr>
      <vt:lpstr>Thank You!  Additional Questions/Comments/Feedback: awhelan@gsu.edu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Allison Maureen Whelan</dc:creator>
  <cp:lastModifiedBy>Allison Maureen Whelan</cp:lastModifiedBy>
  <cp:revision>3</cp:revision>
  <dcterms:created xsi:type="dcterms:W3CDTF">2025-06-02T11:17:59Z</dcterms:created>
  <dcterms:modified xsi:type="dcterms:W3CDTF">2025-06-04T12:42:09Z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0x010100C6D9EF3917A92A40BFDE5DA502D2BAFF</vt:lpwstr>
  </property>
</Properties>
</file>