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78" r:id="rId6"/>
    <p:sldId id="260" r:id="rId7"/>
    <p:sldId id="261" r:id="rId8"/>
    <p:sldId id="262" r:id="rId9"/>
    <p:sldId id="263" r:id="rId10"/>
    <p:sldId id="264" r:id="rId11"/>
    <p:sldId id="265" r:id="rId12"/>
    <p:sldId id="266" r:id="rId13"/>
    <p:sldId id="277" r:id="rId14"/>
    <p:sldId id="267" r:id="rId15"/>
    <p:sldId id="268" r:id="rId16"/>
    <p:sldId id="269" r:id="rId17"/>
    <p:sldId id="270" r:id="rId18"/>
    <p:sldId id="271" r:id="rId19"/>
    <p:sldId id="272" r:id="rId20"/>
    <p:sldId id="273" r:id="rId21"/>
    <p:sldId id="274" r:id="rId22"/>
    <p:sldId id="275" r:id="rId23"/>
    <p:sldId id="279" r:id="rId24"/>
    <p:sldId id="276"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Canva Sans" panose="020B0503030501040103" pitchFamily="34" charset="0"/>
      <p:regular r:id="rId31"/>
    </p:embeddedFont>
    <p:embeddedFont>
      <p:font typeface="Canva Sans Bold" panose="020B0803030501040103" pitchFamily="34" charset="0"/>
      <p:regular r:id="rId32"/>
      <p:bold r:id="rId33"/>
    </p:embeddedFont>
    <p:embeddedFont>
      <p:font typeface="Glacial Indifference" pitchFamily="2" charset="0"/>
      <p:regular r:id="rId34"/>
    </p:embeddedFont>
    <p:embeddedFont>
      <p:font typeface="League Spartan" pitchFamily="2" charset="77"/>
      <p:regular r:id="rId35"/>
      <p:bold r:id="rId36"/>
    </p:embeddedFont>
    <p:embeddedFont>
      <p:font typeface="Open Sans" panose="020B0606030504020204" pitchFamily="34" charset="0"/>
      <p:regular r:id="rId37"/>
      <p:bold r:id="rId38"/>
      <p:italic r:id="rId39"/>
      <p:boldItalic r:id="rId40"/>
    </p:embeddedFont>
    <p:embeddedFont>
      <p:font typeface="Open Sans Bold" pitchFamily="2" charset="0"/>
      <p:regular r:id="rId41"/>
      <p:bold r:id="rId42"/>
    </p:embeddedFont>
    <p:embeddedFont>
      <p:font typeface="Palatino Linotype" panose="02040502050505030304" pitchFamily="18"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73" autoAdjust="0"/>
  </p:normalViewPr>
  <p:slideViewPr>
    <p:cSldViewPr>
      <p:cViewPr varScale="1">
        <p:scale>
          <a:sx n="71" d="100"/>
          <a:sy n="71" d="100"/>
        </p:scale>
        <p:origin x="7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555C3-CD41-42DD-8CA5-7BF8297E3F43}"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en-US"/>
        </a:p>
      </dgm:t>
    </dgm:pt>
    <dgm:pt modelId="{3139CBAA-4D5F-4BF2-915A-F4A8D07CDB39}">
      <dgm:prSet/>
      <dgm:spPr/>
      <dgm:t>
        <a:bodyPr/>
        <a:lstStyle/>
        <a:p>
          <a:r>
            <a:rPr lang="en-US"/>
            <a:t>Legitimate issue </a:t>
          </a:r>
        </a:p>
      </dgm:t>
    </dgm:pt>
    <dgm:pt modelId="{3880D5F5-3EF9-4F3A-96D3-F44C8C0D4EE0}" type="parTrans" cxnId="{ADFE5DC3-5AD6-46BE-8F27-8495E83FFAD2}">
      <dgm:prSet/>
      <dgm:spPr/>
      <dgm:t>
        <a:bodyPr/>
        <a:lstStyle/>
        <a:p>
          <a:endParaRPr lang="en-US"/>
        </a:p>
      </dgm:t>
    </dgm:pt>
    <dgm:pt modelId="{767C366E-D71D-4462-832F-5428687AD3C8}" type="sibTrans" cxnId="{ADFE5DC3-5AD6-46BE-8F27-8495E83FFAD2}">
      <dgm:prSet/>
      <dgm:spPr/>
      <dgm:t>
        <a:bodyPr/>
        <a:lstStyle/>
        <a:p>
          <a:endParaRPr lang="en-US"/>
        </a:p>
      </dgm:t>
    </dgm:pt>
    <dgm:pt modelId="{6556E1A8-683E-47E7-A6AC-AE3313EB2522}">
      <dgm:prSet/>
      <dgm:spPr/>
      <dgm:t>
        <a:bodyPr/>
        <a:lstStyle/>
        <a:p>
          <a:r>
            <a:rPr lang="en-US" dirty="0"/>
            <a:t>Religious Supremacy and Christian Nationalism</a:t>
          </a:r>
        </a:p>
      </dgm:t>
    </dgm:pt>
    <dgm:pt modelId="{3CD6F35C-7F43-4B92-81C7-DF04E5493E8E}" type="parTrans" cxnId="{0C7AB1F5-E986-4B25-9D2D-FC4DEB0281F6}">
      <dgm:prSet/>
      <dgm:spPr/>
      <dgm:t>
        <a:bodyPr/>
        <a:lstStyle/>
        <a:p>
          <a:endParaRPr lang="en-US"/>
        </a:p>
      </dgm:t>
    </dgm:pt>
    <dgm:pt modelId="{C29458F8-0157-441A-B01A-AC1DB748F5F7}" type="sibTrans" cxnId="{0C7AB1F5-E986-4B25-9D2D-FC4DEB0281F6}">
      <dgm:prSet/>
      <dgm:spPr/>
      <dgm:t>
        <a:bodyPr/>
        <a:lstStyle/>
        <a:p>
          <a:endParaRPr lang="en-US"/>
        </a:p>
      </dgm:t>
    </dgm:pt>
    <dgm:pt modelId="{531D7B14-5D40-47DE-A604-699D61A64EC6}">
      <dgm:prSet/>
      <dgm:spPr/>
      <dgm:t>
        <a:bodyPr/>
        <a:lstStyle/>
        <a:p>
          <a:r>
            <a:rPr lang="en-US"/>
            <a:t>Are we missing an opportunity to engage? </a:t>
          </a:r>
        </a:p>
      </dgm:t>
    </dgm:pt>
    <dgm:pt modelId="{0AE581BB-F73B-48A1-AF15-186A5B75B34F}" type="parTrans" cxnId="{D1D8278E-A3ED-4FF9-9973-0BB921281DFA}">
      <dgm:prSet/>
      <dgm:spPr/>
      <dgm:t>
        <a:bodyPr/>
        <a:lstStyle/>
        <a:p>
          <a:endParaRPr lang="en-US"/>
        </a:p>
      </dgm:t>
    </dgm:pt>
    <dgm:pt modelId="{EE5BA8BB-1E11-4652-B00F-B15451C4B8E1}" type="sibTrans" cxnId="{D1D8278E-A3ED-4FF9-9973-0BB921281DFA}">
      <dgm:prSet/>
      <dgm:spPr/>
      <dgm:t>
        <a:bodyPr/>
        <a:lstStyle/>
        <a:p>
          <a:endParaRPr lang="en-US"/>
        </a:p>
      </dgm:t>
    </dgm:pt>
    <dgm:pt modelId="{CC30749D-8BA2-6040-8D50-E0BD808EE3CC}" type="pres">
      <dgm:prSet presAssocID="{57C555C3-CD41-42DD-8CA5-7BF8297E3F43}" presName="diagram" presStyleCnt="0">
        <dgm:presLayoutVars>
          <dgm:dir/>
          <dgm:resizeHandles val="exact"/>
        </dgm:presLayoutVars>
      </dgm:prSet>
      <dgm:spPr/>
    </dgm:pt>
    <dgm:pt modelId="{783B62CC-7E73-2449-B708-FFE002A32CD6}" type="pres">
      <dgm:prSet presAssocID="{3139CBAA-4D5F-4BF2-915A-F4A8D07CDB39}" presName="node" presStyleLbl="node1" presStyleIdx="0" presStyleCnt="3">
        <dgm:presLayoutVars>
          <dgm:bulletEnabled val="1"/>
        </dgm:presLayoutVars>
      </dgm:prSet>
      <dgm:spPr/>
    </dgm:pt>
    <dgm:pt modelId="{42FCB20E-ECDB-1F42-85EB-6FB2E0826595}" type="pres">
      <dgm:prSet presAssocID="{767C366E-D71D-4462-832F-5428687AD3C8}" presName="sibTrans" presStyleCnt="0"/>
      <dgm:spPr/>
    </dgm:pt>
    <dgm:pt modelId="{F9EAFF08-8E25-FD43-986A-57241680EAE3}" type="pres">
      <dgm:prSet presAssocID="{6556E1A8-683E-47E7-A6AC-AE3313EB2522}" presName="node" presStyleLbl="node1" presStyleIdx="1" presStyleCnt="3">
        <dgm:presLayoutVars>
          <dgm:bulletEnabled val="1"/>
        </dgm:presLayoutVars>
      </dgm:prSet>
      <dgm:spPr/>
    </dgm:pt>
    <dgm:pt modelId="{352832C1-42C4-6943-A407-8D7C7267D66F}" type="pres">
      <dgm:prSet presAssocID="{C29458F8-0157-441A-B01A-AC1DB748F5F7}" presName="sibTrans" presStyleCnt="0"/>
      <dgm:spPr/>
    </dgm:pt>
    <dgm:pt modelId="{A14C1458-518C-B541-B688-B0CC3C301913}" type="pres">
      <dgm:prSet presAssocID="{531D7B14-5D40-47DE-A604-699D61A64EC6}" presName="node" presStyleLbl="node1" presStyleIdx="2" presStyleCnt="3">
        <dgm:presLayoutVars>
          <dgm:bulletEnabled val="1"/>
        </dgm:presLayoutVars>
      </dgm:prSet>
      <dgm:spPr/>
    </dgm:pt>
  </dgm:ptLst>
  <dgm:cxnLst>
    <dgm:cxn modelId="{256C8C3D-50B9-EC48-ACAD-9A657816FC6D}" type="presOf" srcId="{57C555C3-CD41-42DD-8CA5-7BF8297E3F43}" destId="{CC30749D-8BA2-6040-8D50-E0BD808EE3CC}" srcOrd="0" destOrd="0" presId="urn:microsoft.com/office/officeart/2005/8/layout/default"/>
    <dgm:cxn modelId="{52504270-817C-9341-9957-2CF8E9B64480}" type="presOf" srcId="{3139CBAA-4D5F-4BF2-915A-F4A8D07CDB39}" destId="{783B62CC-7E73-2449-B708-FFE002A32CD6}" srcOrd="0" destOrd="0" presId="urn:microsoft.com/office/officeart/2005/8/layout/default"/>
    <dgm:cxn modelId="{745AE770-869F-934B-9308-1737FA65A7D9}" type="presOf" srcId="{6556E1A8-683E-47E7-A6AC-AE3313EB2522}" destId="{F9EAFF08-8E25-FD43-986A-57241680EAE3}" srcOrd="0" destOrd="0" presId="urn:microsoft.com/office/officeart/2005/8/layout/default"/>
    <dgm:cxn modelId="{D1D8278E-A3ED-4FF9-9973-0BB921281DFA}" srcId="{57C555C3-CD41-42DD-8CA5-7BF8297E3F43}" destId="{531D7B14-5D40-47DE-A604-699D61A64EC6}" srcOrd="2" destOrd="0" parTransId="{0AE581BB-F73B-48A1-AF15-186A5B75B34F}" sibTransId="{EE5BA8BB-1E11-4652-B00F-B15451C4B8E1}"/>
    <dgm:cxn modelId="{7E59C9B8-777F-3F4D-8262-545825E8D002}" type="presOf" srcId="{531D7B14-5D40-47DE-A604-699D61A64EC6}" destId="{A14C1458-518C-B541-B688-B0CC3C301913}" srcOrd="0" destOrd="0" presId="urn:microsoft.com/office/officeart/2005/8/layout/default"/>
    <dgm:cxn modelId="{ADFE5DC3-5AD6-46BE-8F27-8495E83FFAD2}" srcId="{57C555C3-CD41-42DD-8CA5-7BF8297E3F43}" destId="{3139CBAA-4D5F-4BF2-915A-F4A8D07CDB39}" srcOrd="0" destOrd="0" parTransId="{3880D5F5-3EF9-4F3A-96D3-F44C8C0D4EE0}" sibTransId="{767C366E-D71D-4462-832F-5428687AD3C8}"/>
    <dgm:cxn modelId="{0C7AB1F5-E986-4B25-9D2D-FC4DEB0281F6}" srcId="{57C555C3-CD41-42DD-8CA5-7BF8297E3F43}" destId="{6556E1A8-683E-47E7-A6AC-AE3313EB2522}" srcOrd="1" destOrd="0" parTransId="{3CD6F35C-7F43-4B92-81C7-DF04E5493E8E}" sibTransId="{C29458F8-0157-441A-B01A-AC1DB748F5F7}"/>
    <dgm:cxn modelId="{9DA0FBCD-EAC8-E340-A1E7-9A84317E2D5B}" type="presParOf" srcId="{CC30749D-8BA2-6040-8D50-E0BD808EE3CC}" destId="{783B62CC-7E73-2449-B708-FFE002A32CD6}" srcOrd="0" destOrd="0" presId="urn:microsoft.com/office/officeart/2005/8/layout/default"/>
    <dgm:cxn modelId="{A557100B-5DF3-054E-97EF-DED50EB3E7C6}" type="presParOf" srcId="{CC30749D-8BA2-6040-8D50-E0BD808EE3CC}" destId="{42FCB20E-ECDB-1F42-85EB-6FB2E0826595}" srcOrd="1" destOrd="0" presId="urn:microsoft.com/office/officeart/2005/8/layout/default"/>
    <dgm:cxn modelId="{C86E951F-AEAC-A84C-8915-0724BE3DEE57}" type="presParOf" srcId="{CC30749D-8BA2-6040-8D50-E0BD808EE3CC}" destId="{F9EAFF08-8E25-FD43-986A-57241680EAE3}" srcOrd="2" destOrd="0" presId="urn:microsoft.com/office/officeart/2005/8/layout/default"/>
    <dgm:cxn modelId="{CBEF4AC0-BAC2-EA4D-B891-CD2F281FBCB7}" type="presParOf" srcId="{CC30749D-8BA2-6040-8D50-E0BD808EE3CC}" destId="{352832C1-42C4-6943-A407-8D7C7267D66F}" srcOrd="3" destOrd="0" presId="urn:microsoft.com/office/officeart/2005/8/layout/default"/>
    <dgm:cxn modelId="{ADCBF015-D024-5F4B-87C3-4F703DDD0A12}" type="presParOf" srcId="{CC30749D-8BA2-6040-8D50-E0BD808EE3CC}" destId="{A14C1458-518C-B541-B688-B0CC3C30191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3EBA4A-3563-4473-A0F1-F58418B3E43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09FB1C1-2FAE-452A-A335-85273BF65B7E}">
      <dgm:prSet/>
      <dgm:spPr/>
      <dgm:t>
        <a:bodyPr/>
        <a:lstStyle/>
        <a:p>
          <a:pPr>
            <a:lnSpc>
              <a:spcPct val="100000"/>
            </a:lnSpc>
          </a:pPr>
          <a:r>
            <a:rPr lang="en-US"/>
            <a:t>Theories of Responsibilities</a:t>
          </a:r>
        </a:p>
      </dgm:t>
    </dgm:pt>
    <dgm:pt modelId="{1A96A0AB-5AC7-4DCF-95D3-4B6644B88845}" type="parTrans" cxnId="{8AC7F7F7-1178-4E69-9140-741EF62C324D}">
      <dgm:prSet/>
      <dgm:spPr/>
      <dgm:t>
        <a:bodyPr/>
        <a:lstStyle/>
        <a:p>
          <a:endParaRPr lang="en-US"/>
        </a:p>
      </dgm:t>
    </dgm:pt>
    <dgm:pt modelId="{EBDB856C-8C30-4899-BEEF-EC779D193C64}" type="sibTrans" cxnId="{8AC7F7F7-1178-4E69-9140-741EF62C324D}">
      <dgm:prSet/>
      <dgm:spPr/>
      <dgm:t>
        <a:bodyPr/>
        <a:lstStyle/>
        <a:p>
          <a:endParaRPr lang="en-US"/>
        </a:p>
      </dgm:t>
    </dgm:pt>
    <dgm:pt modelId="{BEA5383B-BBBC-4227-B3C1-5A38BD4E2D05}">
      <dgm:prSet/>
      <dgm:spPr/>
      <dgm:t>
        <a:bodyPr/>
        <a:lstStyle/>
        <a:p>
          <a:pPr>
            <a:lnSpc>
              <a:spcPct val="100000"/>
            </a:lnSpc>
          </a:pPr>
          <a:r>
            <a:rPr lang="en-US"/>
            <a:t>Liberal democracy</a:t>
          </a:r>
        </a:p>
      </dgm:t>
    </dgm:pt>
    <dgm:pt modelId="{725D3CA1-B338-461F-88A9-CCD2EF4A7851}" type="parTrans" cxnId="{94A426F3-3B77-4F20-9DE0-C4DFE3AE8278}">
      <dgm:prSet/>
      <dgm:spPr/>
      <dgm:t>
        <a:bodyPr/>
        <a:lstStyle/>
        <a:p>
          <a:endParaRPr lang="en-US"/>
        </a:p>
      </dgm:t>
    </dgm:pt>
    <dgm:pt modelId="{2011F711-9C3A-4EF9-921F-3C1CD2453B94}" type="sibTrans" cxnId="{94A426F3-3B77-4F20-9DE0-C4DFE3AE8278}">
      <dgm:prSet/>
      <dgm:spPr/>
      <dgm:t>
        <a:bodyPr/>
        <a:lstStyle/>
        <a:p>
          <a:endParaRPr lang="en-US"/>
        </a:p>
      </dgm:t>
    </dgm:pt>
    <dgm:pt modelId="{C75EC024-B9A8-4A81-B406-CBA57B0C2368}">
      <dgm:prSet/>
      <dgm:spPr/>
      <dgm:t>
        <a:bodyPr/>
        <a:lstStyle/>
        <a:p>
          <a:pPr>
            <a:lnSpc>
              <a:spcPct val="100000"/>
            </a:lnSpc>
          </a:pPr>
          <a:r>
            <a:rPr lang="en-US"/>
            <a:t>Communitarian approach</a:t>
          </a:r>
        </a:p>
      </dgm:t>
    </dgm:pt>
    <dgm:pt modelId="{7878D66C-ED0A-460F-8BE1-92FB63F23BF3}" type="parTrans" cxnId="{8C94DD46-DBE7-4D76-9F1E-98EA7E9D7559}">
      <dgm:prSet/>
      <dgm:spPr/>
      <dgm:t>
        <a:bodyPr/>
        <a:lstStyle/>
        <a:p>
          <a:endParaRPr lang="en-US"/>
        </a:p>
      </dgm:t>
    </dgm:pt>
    <dgm:pt modelId="{918BB74F-3E5A-4A8C-A885-5CE39A50FE78}" type="sibTrans" cxnId="{8C94DD46-DBE7-4D76-9F1E-98EA7E9D7559}">
      <dgm:prSet/>
      <dgm:spPr/>
      <dgm:t>
        <a:bodyPr/>
        <a:lstStyle/>
        <a:p>
          <a:endParaRPr lang="en-US"/>
        </a:p>
      </dgm:t>
    </dgm:pt>
    <dgm:pt modelId="{080FED57-BD47-41FB-B838-47045F6BB9AF}">
      <dgm:prSet/>
      <dgm:spPr/>
      <dgm:t>
        <a:bodyPr/>
        <a:lstStyle/>
        <a:p>
          <a:pPr>
            <a:lnSpc>
              <a:spcPct val="100000"/>
            </a:lnSpc>
          </a:pPr>
          <a:r>
            <a:rPr lang="en-US"/>
            <a:t>Balancing Competing Interests: Recommendations for Policy</a:t>
          </a:r>
        </a:p>
      </dgm:t>
    </dgm:pt>
    <dgm:pt modelId="{5040CB8C-643A-4B0C-B81A-193CE55FC527}" type="parTrans" cxnId="{EC97BEB3-EBC1-435B-89C8-C63707D6730D}">
      <dgm:prSet/>
      <dgm:spPr/>
      <dgm:t>
        <a:bodyPr/>
        <a:lstStyle/>
        <a:p>
          <a:endParaRPr lang="en-US"/>
        </a:p>
      </dgm:t>
    </dgm:pt>
    <dgm:pt modelId="{34A7A52B-49E7-4962-A0CD-6585D8408FBE}" type="sibTrans" cxnId="{EC97BEB3-EBC1-435B-89C8-C63707D6730D}">
      <dgm:prSet/>
      <dgm:spPr/>
      <dgm:t>
        <a:bodyPr/>
        <a:lstStyle/>
        <a:p>
          <a:endParaRPr lang="en-US"/>
        </a:p>
      </dgm:t>
    </dgm:pt>
    <dgm:pt modelId="{CEE93209-CD95-46E9-9CBF-9901861CFBA4}">
      <dgm:prSet/>
      <dgm:spPr/>
      <dgm:t>
        <a:bodyPr/>
        <a:lstStyle/>
        <a:p>
          <a:pPr>
            <a:lnSpc>
              <a:spcPct val="100000"/>
            </a:lnSpc>
          </a:pPr>
          <a:r>
            <a:rPr lang="en-US"/>
            <a:t>Partnerships between health agencies and congregations can enhance vaccine uptake and disseminate accurate information, as seen in rural communities where churches served as vaccination sites</a:t>
          </a:r>
        </a:p>
      </dgm:t>
    </dgm:pt>
    <dgm:pt modelId="{C16D84D0-7B30-4A05-BF39-74AA44C3FD65}" type="parTrans" cxnId="{C28793C9-A188-461B-A770-0726A18902CF}">
      <dgm:prSet/>
      <dgm:spPr/>
      <dgm:t>
        <a:bodyPr/>
        <a:lstStyle/>
        <a:p>
          <a:endParaRPr lang="en-US"/>
        </a:p>
      </dgm:t>
    </dgm:pt>
    <dgm:pt modelId="{0BE7D211-D838-439C-9A5B-CCE03C8C7627}" type="sibTrans" cxnId="{C28793C9-A188-461B-A770-0726A18902CF}">
      <dgm:prSet/>
      <dgm:spPr/>
      <dgm:t>
        <a:bodyPr/>
        <a:lstStyle/>
        <a:p>
          <a:endParaRPr lang="en-US"/>
        </a:p>
      </dgm:t>
    </dgm:pt>
    <dgm:pt modelId="{A45CF4CF-ABDF-4B93-810E-2A6D0A9D5852}" type="pres">
      <dgm:prSet presAssocID="{C13EBA4A-3563-4473-A0F1-F58418B3E43D}" presName="root" presStyleCnt="0">
        <dgm:presLayoutVars>
          <dgm:dir/>
          <dgm:resizeHandles val="exact"/>
        </dgm:presLayoutVars>
      </dgm:prSet>
      <dgm:spPr/>
    </dgm:pt>
    <dgm:pt modelId="{FF43C863-44E1-4822-A782-3903BC2E18DE}" type="pres">
      <dgm:prSet presAssocID="{109FB1C1-2FAE-452A-A335-85273BF65B7E}" presName="compNode" presStyleCnt="0"/>
      <dgm:spPr/>
    </dgm:pt>
    <dgm:pt modelId="{E3CCC9B2-AF60-42FE-B5AE-21FD2DED69A4}" type="pres">
      <dgm:prSet presAssocID="{109FB1C1-2FAE-452A-A335-85273BF65B7E}" presName="bgRect" presStyleLbl="bgShp" presStyleIdx="0" presStyleCnt="5"/>
      <dgm:spPr/>
    </dgm:pt>
    <dgm:pt modelId="{AE1979A4-7BCE-47E7-8AF5-5BCAA27A5909}" type="pres">
      <dgm:prSet presAssocID="{109FB1C1-2FAE-452A-A335-85273BF65B7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78D3AE7-21F3-4A9E-8E10-F64B06F9202E}" type="pres">
      <dgm:prSet presAssocID="{109FB1C1-2FAE-452A-A335-85273BF65B7E}" presName="spaceRect" presStyleCnt="0"/>
      <dgm:spPr/>
    </dgm:pt>
    <dgm:pt modelId="{AC6F6EE1-5506-4071-8032-C90AC7610C0B}" type="pres">
      <dgm:prSet presAssocID="{109FB1C1-2FAE-452A-A335-85273BF65B7E}" presName="parTx" presStyleLbl="revTx" presStyleIdx="0" presStyleCnt="5">
        <dgm:presLayoutVars>
          <dgm:chMax val="0"/>
          <dgm:chPref val="0"/>
        </dgm:presLayoutVars>
      </dgm:prSet>
      <dgm:spPr/>
    </dgm:pt>
    <dgm:pt modelId="{042BA598-2E00-4DBE-8DE2-6EBB9D7CC366}" type="pres">
      <dgm:prSet presAssocID="{EBDB856C-8C30-4899-BEEF-EC779D193C64}" presName="sibTrans" presStyleCnt="0"/>
      <dgm:spPr/>
    </dgm:pt>
    <dgm:pt modelId="{38A1B14B-8F64-436B-B835-F32878590D6B}" type="pres">
      <dgm:prSet presAssocID="{BEA5383B-BBBC-4227-B3C1-5A38BD4E2D05}" presName="compNode" presStyleCnt="0"/>
      <dgm:spPr/>
    </dgm:pt>
    <dgm:pt modelId="{E371C323-EEFF-47B4-9DDC-F58AE6BEB950}" type="pres">
      <dgm:prSet presAssocID="{BEA5383B-BBBC-4227-B3C1-5A38BD4E2D05}" presName="bgRect" presStyleLbl="bgShp" presStyleIdx="1" presStyleCnt="5"/>
      <dgm:spPr/>
    </dgm:pt>
    <dgm:pt modelId="{77DAC69B-9216-412A-BE39-1065E110BCFE}" type="pres">
      <dgm:prSet presAssocID="{BEA5383B-BBBC-4227-B3C1-5A38BD4E2D0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6B7AE37B-2ACA-4C00-A157-34163EE66647}" type="pres">
      <dgm:prSet presAssocID="{BEA5383B-BBBC-4227-B3C1-5A38BD4E2D05}" presName="spaceRect" presStyleCnt="0"/>
      <dgm:spPr/>
    </dgm:pt>
    <dgm:pt modelId="{995CBC2A-F375-4122-9EA4-1F22B2CD974F}" type="pres">
      <dgm:prSet presAssocID="{BEA5383B-BBBC-4227-B3C1-5A38BD4E2D05}" presName="parTx" presStyleLbl="revTx" presStyleIdx="1" presStyleCnt="5">
        <dgm:presLayoutVars>
          <dgm:chMax val="0"/>
          <dgm:chPref val="0"/>
        </dgm:presLayoutVars>
      </dgm:prSet>
      <dgm:spPr/>
    </dgm:pt>
    <dgm:pt modelId="{1AF79AE6-DEF2-48D9-8513-B292E2702A52}" type="pres">
      <dgm:prSet presAssocID="{2011F711-9C3A-4EF9-921F-3C1CD2453B94}" presName="sibTrans" presStyleCnt="0"/>
      <dgm:spPr/>
    </dgm:pt>
    <dgm:pt modelId="{67554909-C55F-4E12-8FA6-321B5F93EBEB}" type="pres">
      <dgm:prSet presAssocID="{C75EC024-B9A8-4A81-B406-CBA57B0C2368}" presName="compNode" presStyleCnt="0"/>
      <dgm:spPr/>
    </dgm:pt>
    <dgm:pt modelId="{9D23A931-E5A9-49D2-97DA-F3662597A785}" type="pres">
      <dgm:prSet presAssocID="{C75EC024-B9A8-4A81-B406-CBA57B0C2368}" presName="bgRect" presStyleLbl="bgShp" presStyleIdx="2" presStyleCnt="5"/>
      <dgm:spPr/>
    </dgm:pt>
    <dgm:pt modelId="{26E83FA0-9C79-4864-A782-383B87CC56A5}" type="pres">
      <dgm:prSet presAssocID="{C75EC024-B9A8-4A81-B406-CBA57B0C236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172AE61-BB86-4999-A665-C25A5655876A}" type="pres">
      <dgm:prSet presAssocID="{C75EC024-B9A8-4A81-B406-CBA57B0C2368}" presName="spaceRect" presStyleCnt="0"/>
      <dgm:spPr/>
    </dgm:pt>
    <dgm:pt modelId="{5AA3E88F-2891-470F-AE7E-750F5A5B85AC}" type="pres">
      <dgm:prSet presAssocID="{C75EC024-B9A8-4A81-B406-CBA57B0C2368}" presName="parTx" presStyleLbl="revTx" presStyleIdx="2" presStyleCnt="5">
        <dgm:presLayoutVars>
          <dgm:chMax val="0"/>
          <dgm:chPref val="0"/>
        </dgm:presLayoutVars>
      </dgm:prSet>
      <dgm:spPr/>
    </dgm:pt>
    <dgm:pt modelId="{97D46443-805B-48C8-93FF-3F4BEFACB88C}" type="pres">
      <dgm:prSet presAssocID="{918BB74F-3E5A-4A8C-A885-5CE39A50FE78}" presName="sibTrans" presStyleCnt="0"/>
      <dgm:spPr/>
    </dgm:pt>
    <dgm:pt modelId="{803B62DC-FE45-4350-A23A-624E92878498}" type="pres">
      <dgm:prSet presAssocID="{080FED57-BD47-41FB-B838-47045F6BB9AF}" presName="compNode" presStyleCnt="0"/>
      <dgm:spPr/>
    </dgm:pt>
    <dgm:pt modelId="{6653F7D1-6137-485B-A26B-9E2AB939D79C}" type="pres">
      <dgm:prSet presAssocID="{080FED57-BD47-41FB-B838-47045F6BB9AF}" presName="bgRect" presStyleLbl="bgShp" presStyleIdx="3" presStyleCnt="5"/>
      <dgm:spPr/>
    </dgm:pt>
    <dgm:pt modelId="{4C196D6A-EDAE-4515-932E-58A6CF22B32E}" type="pres">
      <dgm:prSet presAssocID="{080FED57-BD47-41FB-B838-47045F6BB9A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31EB71F7-A939-4B82-A7D0-CC1200B0D8BC}" type="pres">
      <dgm:prSet presAssocID="{080FED57-BD47-41FB-B838-47045F6BB9AF}" presName="spaceRect" presStyleCnt="0"/>
      <dgm:spPr/>
    </dgm:pt>
    <dgm:pt modelId="{2479E891-627C-4AA1-A7A2-8A2B1F520B73}" type="pres">
      <dgm:prSet presAssocID="{080FED57-BD47-41FB-B838-47045F6BB9AF}" presName="parTx" presStyleLbl="revTx" presStyleIdx="3" presStyleCnt="5">
        <dgm:presLayoutVars>
          <dgm:chMax val="0"/>
          <dgm:chPref val="0"/>
        </dgm:presLayoutVars>
      </dgm:prSet>
      <dgm:spPr/>
    </dgm:pt>
    <dgm:pt modelId="{341B23E1-68FC-4D93-AF9A-61B3B7F9E66D}" type="pres">
      <dgm:prSet presAssocID="{34A7A52B-49E7-4962-A0CD-6585D8408FBE}" presName="sibTrans" presStyleCnt="0"/>
      <dgm:spPr/>
    </dgm:pt>
    <dgm:pt modelId="{0109D12E-7FBA-496A-A801-21C1325C38AB}" type="pres">
      <dgm:prSet presAssocID="{CEE93209-CD95-46E9-9CBF-9901861CFBA4}" presName="compNode" presStyleCnt="0"/>
      <dgm:spPr/>
    </dgm:pt>
    <dgm:pt modelId="{586926F8-66DB-4BA9-B9CC-140C30822A4B}" type="pres">
      <dgm:prSet presAssocID="{CEE93209-CD95-46E9-9CBF-9901861CFBA4}" presName="bgRect" presStyleLbl="bgShp" presStyleIdx="4" presStyleCnt="5"/>
      <dgm:spPr/>
    </dgm:pt>
    <dgm:pt modelId="{9693B309-4A0D-408A-B2D4-6EA2FD50C55E}" type="pres">
      <dgm:prSet presAssocID="{CEE93209-CD95-46E9-9CBF-9901861CFBA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edle"/>
        </a:ext>
      </dgm:extLst>
    </dgm:pt>
    <dgm:pt modelId="{335DDB07-5182-4FB8-8840-0BB4E0CCB810}" type="pres">
      <dgm:prSet presAssocID="{CEE93209-CD95-46E9-9CBF-9901861CFBA4}" presName="spaceRect" presStyleCnt="0"/>
      <dgm:spPr/>
    </dgm:pt>
    <dgm:pt modelId="{A05910FE-0042-40E4-803F-09BCC4076E10}" type="pres">
      <dgm:prSet presAssocID="{CEE93209-CD95-46E9-9CBF-9901861CFBA4}" presName="parTx" presStyleLbl="revTx" presStyleIdx="4" presStyleCnt="5">
        <dgm:presLayoutVars>
          <dgm:chMax val="0"/>
          <dgm:chPref val="0"/>
        </dgm:presLayoutVars>
      </dgm:prSet>
      <dgm:spPr/>
    </dgm:pt>
  </dgm:ptLst>
  <dgm:cxnLst>
    <dgm:cxn modelId="{C390890A-06D8-3740-9C78-88F2DA3969D1}" type="presOf" srcId="{CEE93209-CD95-46E9-9CBF-9901861CFBA4}" destId="{A05910FE-0042-40E4-803F-09BCC4076E10}" srcOrd="0" destOrd="0" presId="urn:microsoft.com/office/officeart/2018/2/layout/IconVerticalSolidList"/>
    <dgm:cxn modelId="{36CBA827-42F3-1C44-AD54-1A30D3B8CBC2}" type="presOf" srcId="{109FB1C1-2FAE-452A-A335-85273BF65B7E}" destId="{AC6F6EE1-5506-4071-8032-C90AC7610C0B}" srcOrd="0" destOrd="0" presId="urn:microsoft.com/office/officeart/2018/2/layout/IconVerticalSolidList"/>
    <dgm:cxn modelId="{E509192D-46EC-654E-8EB6-1166C7681B9D}" type="presOf" srcId="{C13EBA4A-3563-4473-A0F1-F58418B3E43D}" destId="{A45CF4CF-ABDF-4B93-810E-2A6D0A9D5852}" srcOrd="0" destOrd="0" presId="urn:microsoft.com/office/officeart/2018/2/layout/IconVerticalSolidList"/>
    <dgm:cxn modelId="{8C94DD46-DBE7-4D76-9F1E-98EA7E9D7559}" srcId="{C13EBA4A-3563-4473-A0F1-F58418B3E43D}" destId="{C75EC024-B9A8-4A81-B406-CBA57B0C2368}" srcOrd="2" destOrd="0" parTransId="{7878D66C-ED0A-460F-8BE1-92FB63F23BF3}" sibTransId="{918BB74F-3E5A-4A8C-A885-5CE39A50FE78}"/>
    <dgm:cxn modelId="{7236AA87-EEC8-3544-9B96-2C7543C79FB6}" type="presOf" srcId="{080FED57-BD47-41FB-B838-47045F6BB9AF}" destId="{2479E891-627C-4AA1-A7A2-8A2B1F520B73}" srcOrd="0" destOrd="0" presId="urn:microsoft.com/office/officeart/2018/2/layout/IconVerticalSolidList"/>
    <dgm:cxn modelId="{EC97BEB3-EBC1-435B-89C8-C63707D6730D}" srcId="{C13EBA4A-3563-4473-A0F1-F58418B3E43D}" destId="{080FED57-BD47-41FB-B838-47045F6BB9AF}" srcOrd="3" destOrd="0" parTransId="{5040CB8C-643A-4B0C-B81A-193CE55FC527}" sibTransId="{34A7A52B-49E7-4962-A0CD-6585D8408FBE}"/>
    <dgm:cxn modelId="{C28793C9-A188-461B-A770-0726A18902CF}" srcId="{C13EBA4A-3563-4473-A0F1-F58418B3E43D}" destId="{CEE93209-CD95-46E9-9CBF-9901861CFBA4}" srcOrd="4" destOrd="0" parTransId="{C16D84D0-7B30-4A05-BF39-74AA44C3FD65}" sibTransId="{0BE7D211-D838-439C-9A5B-CCE03C8C7627}"/>
    <dgm:cxn modelId="{366A7BD3-CA6A-084C-B960-804D15315B56}" type="presOf" srcId="{BEA5383B-BBBC-4227-B3C1-5A38BD4E2D05}" destId="{995CBC2A-F375-4122-9EA4-1F22B2CD974F}" srcOrd="0" destOrd="0" presId="urn:microsoft.com/office/officeart/2018/2/layout/IconVerticalSolidList"/>
    <dgm:cxn modelId="{219A3AEC-403E-3E4C-A0D2-08402380E86B}" type="presOf" srcId="{C75EC024-B9A8-4A81-B406-CBA57B0C2368}" destId="{5AA3E88F-2891-470F-AE7E-750F5A5B85AC}" srcOrd="0" destOrd="0" presId="urn:microsoft.com/office/officeart/2018/2/layout/IconVerticalSolidList"/>
    <dgm:cxn modelId="{94A426F3-3B77-4F20-9DE0-C4DFE3AE8278}" srcId="{C13EBA4A-3563-4473-A0F1-F58418B3E43D}" destId="{BEA5383B-BBBC-4227-B3C1-5A38BD4E2D05}" srcOrd="1" destOrd="0" parTransId="{725D3CA1-B338-461F-88A9-CCD2EF4A7851}" sibTransId="{2011F711-9C3A-4EF9-921F-3C1CD2453B94}"/>
    <dgm:cxn modelId="{8AC7F7F7-1178-4E69-9140-741EF62C324D}" srcId="{C13EBA4A-3563-4473-A0F1-F58418B3E43D}" destId="{109FB1C1-2FAE-452A-A335-85273BF65B7E}" srcOrd="0" destOrd="0" parTransId="{1A96A0AB-5AC7-4DCF-95D3-4B6644B88845}" sibTransId="{EBDB856C-8C30-4899-BEEF-EC779D193C64}"/>
    <dgm:cxn modelId="{CFA7F9CA-AA71-5847-B4FE-B98B75C929A4}" type="presParOf" srcId="{A45CF4CF-ABDF-4B93-810E-2A6D0A9D5852}" destId="{FF43C863-44E1-4822-A782-3903BC2E18DE}" srcOrd="0" destOrd="0" presId="urn:microsoft.com/office/officeart/2018/2/layout/IconVerticalSolidList"/>
    <dgm:cxn modelId="{0FBDC064-263F-894C-BF27-9E6FEF88BA1A}" type="presParOf" srcId="{FF43C863-44E1-4822-A782-3903BC2E18DE}" destId="{E3CCC9B2-AF60-42FE-B5AE-21FD2DED69A4}" srcOrd="0" destOrd="0" presId="urn:microsoft.com/office/officeart/2018/2/layout/IconVerticalSolidList"/>
    <dgm:cxn modelId="{77B4C8DB-F6CC-7F46-AE14-C57F3A8E1111}" type="presParOf" srcId="{FF43C863-44E1-4822-A782-3903BC2E18DE}" destId="{AE1979A4-7BCE-47E7-8AF5-5BCAA27A5909}" srcOrd="1" destOrd="0" presId="urn:microsoft.com/office/officeart/2018/2/layout/IconVerticalSolidList"/>
    <dgm:cxn modelId="{2670BBB2-9C78-BD44-A158-179BA09ADDFA}" type="presParOf" srcId="{FF43C863-44E1-4822-A782-3903BC2E18DE}" destId="{E78D3AE7-21F3-4A9E-8E10-F64B06F9202E}" srcOrd="2" destOrd="0" presId="urn:microsoft.com/office/officeart/2018/2/layout/IconVerticalSolidList"/>
    <dgm:cxn modelId="{DA28DB46-9A0D-9E4E-988D-C9137AB825CE}" type="presParOf" srcId="{FF43C863-44E1-4822-A782-3903BC2E18DE}" destId="{AC6F6EE1-5506-4071-8032-C90AC7610C0B}" srcOrd="3" destOrd="0" presId="urn:microsoft.com/office/officeart/2018/2/layout/IconVerticalSolidList"/>
    <dgm:cxn modelId="{AF9630E4-1EC5-0F43-8E6F-58A5CEE3D3AB}" type="presParOf" srcId="{A45CF4CF-ABDF-4B93-810E-2A6D0A9D5852}" destId="{042BA598-2E00-4DBE-8DE2-6EBB9D7CC366}" srcOrd="1" destOrd="0" presId="urn:microsoft.com/office/officeart/2018/2/layout/IconVerticalSolidList"/>
    <dgm:cxn modelId="{AEA61A84-BA76-3042-BD55-D52312BB6585}" type="presParOf" srcId="{A45CF4CF-ABDF-4B93-810E-2A6D0A9D5852}" destId="{38A1B14B-8F64-436B-B835-F32878590D6B}" srcOrd="2" destOrd="0" presId="urn:microsoft.com/office/officeart/2018/2/layout/IconVerticalSolidList"/>
    <dgm:cxn modelId="{C1365CB8-04A7-2243-A102-FA5B65D946B0}" type="presParOf" srcId="{38A1B14B-8F64-436B-B835-F32878590D6B}" destId="{E371C323-EEFF-47B4-9DDC-F58AE6BEB950}" srcOrd="0" destOrd="0" presId="urn:microsoft.com/office/officeart/2018/2/layout/IconVerticalSolidList"/>
    <dgm:cxn modelId="{33D48C31-26D4-9B41-989E-0D5CEA18EC0A}" type="presParOf" srcId="{38A1B14B-8F64-436B-B835-F32878590D6B}" destId="{77DAC69B-9216-412A-BE39-1065E110BCFE}" srcOrd="1" destOrd="0" presId="urn:microsoft.com/office/officeart/2018/2/layout/IconVerticalSolidList"/>
    <dgm:cxn modelId="{B5D6729B-939E-854A-8780-3CE431D1DD0C}" type="presParOf" srcId="{38A1B14B-8F64-436B-B835-F32878590D6B}" destId="{6B7AE37B-2ACA-4C00-A157-34163EE66647}" srcOrd="2" destOrd="0" presId="urn:microsoft.com/office/officeart/2018/2/layout/IconVerticalSolidList"/>
    <dgm:cxn modelId="{B828236A-8D70-6944-9158-25F4968CA398}" type="presParOf" srcId="{38A1B14B-8F64-436B-B835-F32878590D6B}" destId="{995CBC2A-F375-4122-9EA4-1F22B2CD974F}" srcOrd="3" destOrd="0" presId="urn:microsoft.com/office/officeart/2018/2/layout/IconVerticalSolidList"/>
    <dgm:cxn modelId="{3B55D35D-8FA5-2E42-8388-444586EE4E66}" type="presParOf" srcId="{A45CF4CF-ABDF-4B93-810E-2A6D0A9D5852}" destId="{1AF79AE6-DEF2-48D9-8513-B292E2702A52}" srcOrd="3" destOrd="0" presId="urn:microsoft.com/office/officeart/2018/2/layout/IconVerticalSolidList"/>
    <dgm:cxn modelId="{32E86679-9843-984C-B9DF-B3A45307F31C}" type="presParOf" srcId="{A45CF4CF-ABDF-4B93-810E-2A6D0A9D5852}" destId="{67554909-C55F-4E12-8FA6-321B5F93EBEB}" srcOrd="4" destOrd="0" presId="urn:microsoft.com/office/officeart/2018/2/layout/IconVerticalSolidList"/>
    <dgm:cxn modelId="{A27F8540-6C33-404E-93AE-004BEAE47BDF}" type="presParOf" srcId="{67554909-C55F-4E12-8FA6-321B5F93EBEB}" destId="{9D23A931-E5A9-49D2-97DA-F3662597A785}" srcOrd="0" destOrd="0" presId="urn:microsoft.com/office/officeart/2018/2/layout/IconVerticalSolidList"/>
    <dgm:cxn modelId="{BB52E18D-502E-C04E-8E71-FD27CFF4BE4B}" type="presParOf" srcId="{67554909-C55F-4E12-8FA6-321B5F93EBEB}" destId="{26E83FA0-9C79-4864-A782-383B87CC56A5}" srcOrd="1" destOrd="0" presId="urn:microsoft.com/office/officeart/2018/2/layout/IconVerticalSolidList"/>
    <dgm:cxn modelId="{41378024-E4ED-4245-A827-5CD23946948A}" type="presParOf" srcId="{67554909-C55F-4E12-8FA6-321B5F93EBEB}" destId="{3172AE61-BB86-4999-A665-C25A5655876A}" srcOrd="2" destOrd="0" presId="urn:microsoft.com/office/officeart/2018/2/layout/IconVerticalSolidList"/>
    <dgm:cxn modelId="{EF60BF75-0E07-1848-92B6-B6E2912B9147}" type="presParOf" srcId="{67554909-C55F-4E12-8FA6-321B5F93EBEB}" destId="{5AA3E88F-2891-470F-AE7E-750F5A5B85AC}" srcOrd="3" destOrd="0" presId="urn:microsoft.com/office/officeart/2018/2/layout/IconVerticalSolidList"/>
    <dgm:cxn modelId="{EF88ABC8-CBA8-9A40-8410-6C07E59BB059}" type="presParOf" srcId="{A45CF4CF-ABDF-4B93-810E-2A6D0A9D5852}" destId="{97D46443-805B-48C8-93FF-3F4BEFACB88C}" srcOrd="5" destOrd="0" presId="urn:microsoft.com/office/officeart/2018/2/layout/IconVerticalSolidList"/>
    <dgm:cxn modelId="{26F63516-8ADD-AD49-A376-10789946F8D0}" type="presParOf" srcId="{A45CF4CF-ABDF-4B93-810E-2A6D0A9D5852}" destId="{803B62DC-FE45-4350-A23A-624E92878498}" srcOrd="6" destOrd="0" presId="urn:microsoft.com/office/officeart/2018/2/layout/IconVerticalSolidList"/>
    <dgm:cxn modelId="{55B28CF0-205A-4744-9832-D72B6D55A1E0}" type="presParOf" srcId="{803B62DC-FE45-4350-A23A-624E92878498}" destId="{6653F7D1-6137-485B-A26B-9E2AB939D79C}" srcOrd="0" destOrd="0" presId="urn:microsoft.com/office/officeart/2018/2/layout/IconVerticalSolidList"/>
    <dgm:cxn modelId="{95DE32F8-B31C-7149-9B38-52384EBC6B4C}" type="presParOf" srcId="{803B62DC-FE45-4350-A23A-624E92878498}" destId="{4C196D6A-EDAE-4515-932E-58A6CF22B32E}" srcOrd="1" destOrd="0" presId="urn:microsoft.com/office/officeart/2018/2/layout/IconVerticalSolidList"/>
    <dgm:cxn modelId="{BB71F086-68B0-3249-A93D-C33D68CD86E7}" type="presParOf" srcId="{803B62DC-FE45-4350-A23A-624E92878498}" destId="{31EB71F7-A939-4B82-A7D0-CC1200B0D8BC}" srcOrd="2" destOrd="0" presId="urn:microsoft.com/office/officeart/2018/2/layout/IconVerticalSolidList"/>
    <dgm:cxn modelId="{121B426F-8F10-FD42-AB7B-AB9820ADB3F2}" type="presParOf" srcId="{803B62DC-FE45-4350-A23A-624E92878498}" destId="{2479E891-627C-4AA1-A7A2-8A2B1F520B73}" srcOrd="3" destOrd="0" presId="urn:microsoft.com/office/officeart/2018/2/layout/IconVerticalSolidList"/>
    <dgm:cxn modelId="{385BC96A-463C-544B-98DB-30A0280945FD}" type="presParOf" srcId="{A45CF4CF-ABDF-4B93-810E-2A6D0A9D5852}" destId="{341B23E1-68FC-4D93-AF9A-61B3B7F9E66D}" srcOrd="7" destOrd="0" presId="urn:microsoft.com/office/officeart/2018/2/layout/IconVerticalSolidList"/>
    <dgm:cxn modelId="{211EFC01-FA0C-A147-9491-4FC3EFE3B842}" type="presParOf" srcId="{A45CF4CF-ABDF-4B93-810E-2A6D0A9D5852}" destId="{0109D12E-7FBA-496A-A801-21C1325C38AB}" srcOrd="8" destOrd="0" presId="urn:microsoft.com/office/officeart/2018/2/layout/IconVerticalSolidList"/>
    <dgm:cxn modelId="{5E0FBCAF-C1FB-4045-A946-DFA68F9FC9C5}" type="presParOf" srcId="{0109D12E-7FBA-496A-A801-21C1325C38AB}" destId="{586926F8-66DB-4BA9-B9CC-140C30822A4B}" srcOrd="0" destOrd="0" presId="urn:microsoft.com/office/officeart/2018/2/layout/IconVerticalSolidList"/>
    <dgm:cxn modelId="{71DC090D-BE6A-174D-A72B-20BD6C448185}" type="presParOf" srcId="{0109D12E-7FBA-496A-A801-21C1325C38AB}" destId="{9693B309-4A0D-408A-B2D4-6EA2FD50C55E}" srcOrd="1" destOrd="0" presId="urn:microsoft.com/office/officeart/2018/2/layout/IconVerticalSolidList"/>
    <dgm:cxn modelId="{5CBDAF2E-ADF6-9F40-BEA7-BE73494A35EB}" type="presParOf" srcId="{0109D12E-7FBA-496A-A801-21C1325C38AB}" destId="{335DDB07-5182-4FB8-8840-0BB4E0CCB810}" srcOrd="2" destOrd="0" presId="urn:microsoft.com/office/officeart/2018/2/layout/IconVerticalSolidList"/>
    <dgm:cxn modelId="{45B454BF-B18D-9841-93CE-D146AECCCF41}" type="presParOf" srcId="{0109D12E-7FBA-496A-A801-21C1325C38AB}" destId="{A05910FE-0042-40E4-803F-09BCC4076E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B62CC-7E73-2449-B708-FFE002A32CD6}">
      <dsp:nvSpPr>
        <dsp:cNvPr id="0" name=""/>
        <dsp:cNvSpPr/>
      </dsp:nvSpPr>
      <dsp:spPr>
        <a:xfrm>
          <a:off x="498419" y="2136"/>
          <a:ext cx="4551120" cy="2730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Legitimate issue </a:t>
          </a:r>
        </a:p>
      </dsp:txBody>
      <dsp:txXfrm>
        <a:off x="498419" y="2136"/>
        <a:ext cx="4551120" cy="2730672"/>
      </dsp:txXfrm>
    </dsp:sp>
    <dsp:sp modelId="{F9EAFF08-8E25-FD43-986A-57241680EAE3}">
      <dsp:nvSpPr>
        <dsp:cNvPr id="0" name=""/>
        <dsp:cNvSpPr/>
      </dsp:nvSpPr>
      <dsp:spPr>
        <a:xfrm>
          <a:off x="5504653" y="2136"/>
          <a:ext cx="4551120" cy="2730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Religious Supremacy and Christian Nationalism</a:t>
          </a:r>
        </a:p>
      </dsp:txBody>
      <dsp:txXfrm>
        <a:off x="5504653" y="2136"/>
        <a:ext cx="4551120" cy="2730672"/>
      </dsp:txXfrm>
    </dsp:sp>
    <dsp:sp modelId="{A14C1458-518C-B541-B688-B0CC3C301913}">
      <dsp:nvSpPr>
        <dsp:cNvPr id="0" name=""/>
        <dsp:cNvSpPr/>
      </dsp:nvSpPr>
      <dsp:spPr>
        <a:xfrm>
          <a:off x="10510886" y="2136"/>
          <a:ext cx="4551120" cy="2730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Are we missing an opportunity to engage? </a:t>
          </a:r>
        </a:p>
      </dsp:txBody>
      <dsp:txXfrm>
        <a:off x="10510886" y="2136"/>
        <a:ext cx="4551120" cy="2730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CC9B2-AF60-42FE-B5AE-21FD2DED69A4}">
      <dsp:nvSpPr>
        <dsp:cNvPr id="0" name=""/>
        <dsp:cNvSpPr/>
      </dsp:nvSpPr>
      <dsp:spPr>
        <a:xfrm>
          <a:off x="0" y="6550"/>
          <a:ext cx="9367898" cy="13951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979A4-7BCE-47E7-8AF5-5BCAA27A5909}">
      <dsp:nvSpPr>
        <dsp:cNvPr id="0" name=""/>
        <dsp:cNvSpPr/>
      </dsp:nvSpPr>
      <dsp:spPr>
        <a:xfrm>
          <a:off x="422033" y="320459"/>
          <a:ext cx="767334" cy="7673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6F6EE1-5506-4071-8032-C90AC7610C0B}">
      <dsp:nvSpPr>
        <dsp:cNvPr id="0" name=""/>
        <dsp:cNvSpPr/>
      </dsp:nvSpPr>
      <dsp:spPr>
        <a:xfrm>
          <a:off x="1611402" y="6550"/>
          <a:ext cx="7756495" cy="139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654" tIns="147654" rIns="147654" bIns="147654" numCol="1" spcCol="1270" anchor="ctr" anchorCtr="0">
          <a:noAutofit/>
        </a:bodyPr>
        <a:lstStyle/>
        <a:p>
          <a:pPr marL="0" lvl="0" indent="0" algn="l" defTabSz="844550">
            <a:lnSpc>
              <a:spcPct val="100000"/>
            </a:lnSpc>
            <a:spcBef>
              <a:spcPct val="0"/>
            </a:spcBef>
            <a:spcAft>
              <a:spcPct val="35000"/>
            </a:spcAft>
            <a:buNone/>
          </a:pPr>
          <a:r>
            <a:rPr lang="en-US" sz="1900" kern="1200"/>
            <a:t>Theories of Responsibilities</a:t>
          </a:r>
        </a:p>
      </dsp:txBody>
      <dsp:txXfrm>
        <a:off x="1611402" y="6550"/>
        <a:ext cx="7756495" cy="1395153"/>
      </dsp:txXfrm>
    </dsp:sp>
    <dsp:sp modelId="{E371C323-EEFF-47B4-9DDC-F58AE6BEB950}">
      <dsp:nvSpPr>
        <dsp:cNvPr id="0" name=""/>
        <dsp:cNvSpPr/>
      </dsp:nvSpPr>
      <dsp:spPr>
        <a:xfrm>
          <a:off x="0" y="1750491"/>
          <a:ext cx="9367898" cy="13951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AC69B-9216-412A-BE39-1065E110BCFE}">
      <dsp:nvSpPr>
        <dsp:cNvPr id="0" name=""/>
        <dsp:cNvSpPr/>
      </dsp:nvSpPr>
      <dsp:spPr>
        <a:xfrm>
          <a:off x="422033" y="2064401"/>
          <a:ext cx="767334" cy="7673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5CBC2A-F375-4122-9EA4-1F22B2CD974F}">
      <dsp:nvSpPr>
        <dsp:cNvPr id="0" name=""/>
        <dsp:cNvSpPr/>
      </dsp:nvSpPr>
      <dsp:spPr>
        <a:xfrm>
          <a:off x="1611402" y="1750491"/>
          <a:ext cx="7756495" cy="139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654" tIns="147654" rIns="147654" bIns="147654" numCol="1" spcCol="1270" anchor="ctr" anchorCtr="0">
          <a:noAutofit/>
        </a:bodyPr>
        <a:lstStyle/>
        <a:p>
          <a:pPr marL="0" lvl="0" indent="0" algn="l" defTabSz="844550">
            <a:lnSpc>
              <a:spcPct val="100000"/>
            </a:lnSpc>
            <a:spcBef>
              <a:spcPct val="0"/>
            </a:spcBef>
            <a:spcAft>
              <a:spcPct val="35000"/>
            </a:spcAft>
            <a:buNone/>
          </a:pPr>
          <a:r>
            <a:rPr lang="en-US" sz="1900" kern="1200"/>
            <a:t>Liberal democracy</a:t>
          </a:r>
        </a:p>
      </dsp:txBody>
      <dsp:txXfrm>
        <a:off x="1611402" y="1750491"/>
        <a:ext cx="7756495" cy="1395153"/>
      </dsp:txXfrm>
    </dsp:sp>
    <dsp:sp modelId="{9D23A931-E5A9-49D2-97DA-F3662597A785}">
      <dsp:nvSpPr>
        <dsp:cNvPr id="0" name=""/>
        <dsp:cNvSpPr/>
      </dsp:nvSpPr>
      <dsp:spPr>
        <a:xfrm>
          <a:off x="0" y="3494433"/>
          <a:ext cx="9367898" cy="13951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E83FA0-9C79-4864-A782-383B87CC56A5}">
      <dsp:nvSpPr>
        <dsp:cNvPr id="0" name=""/>
        <dsp:cNvSpPr/>
      </dsp:nvSpPr>
      <dsp:spPr>
        <a:xfrm>
          <a:off x="422033" y="3808342"/>
          <a:ext cx="767334" cy="7673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A3E88F-2891-470F-AE7E-750F5A5B85AC}">
      <dsp:nvSpPr>
        <dsp:cNvPr id="0" name=""/>
        <dsp:cNvSpPr/>
      </dsp:nvSpPr>
      <dsp:spPr>
        <a:xfrm>
          <a:off x="1611402" y="3494433"/>
          <a:ext cx="7756495" cy="139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654" tIns="147654" rIns="147654" bIns="147654" numCol="1" spcCol="1270" anchor="ctr" anchorCtr="0">
          <a:noAutofit/>
        </a:bodyPr>
        <a:lstStyle/>
        <a:p>
          <a:pPr marL="0" lvl="0" indent="0" algn="l" defTabSz="844550">
            <a:lnSpc>
              <a:spcPct val="100000"/>
            </a:lnSpc>
            <a:spcBef>
              <a:spcPct val="0"/>
            </a:spcBef>
            <a:spcAft>
              <a:spcPct val="35000"/>
            </a:spcAft>
            <a:buNone/>
          </a:pPr>
          <a:r>
            <a:rPr lang="en-US" sz="1900" kern="1200"/>
            <a:t>Communitarian approach</a:t>
          </a:r>
        </a:p>
      </dsp:txBody>
      <dsp:txXfrm>
        <a:off x="1611402" y="3494433"/>
        <a:ext cx="7756495" cy="1395153"/>
      </dsp:txXfrm>
    </dsp:sp>
    <dsp:sp modelId="{6653F7D1-6137-485B-A26B-9E2AB939D79C}">
      <dsp:nvSpPr>
        <dsp:cNvPr id="0" name=""/>
        <dsp:cNvSpPr/>
      </dsp:nvSpPr>
      <dsp:spPr>
        <a:xfrm>
          <a:off x="0" y="5238374"/>
          <a:ext cx="9367898" cy="13951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96D6A-EDAE-4515-932E-58A6CF22B32E}">
      <dsp:nvSpPr>
        <dsp:cNvPr id="0" name=""/>
        <dsp:cNvSpPr/>
      </dsp:nvSpPr>
      <dsp:spPr>
        <a:xfrm>
          <a:off x="422033" y="5552284"/>
          <a:ext cx="767334" cy="7673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79E891-627C-4AA1-A7A2-8A2B1F520B73}">
      <dsp:nvSpPr>
        <dsp:cNvPr id="0" name=""/>
        <dsp:cNvSpPr/>
      </dsp:nvSpPr>
      <dsp:spPr>
        <a:xfrm>
          <a:off x="1611402" y="5238374"/>
          <a:ext cx="7756495" cy="139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654" tIns="147654" rIns="147654" bIns="147654" numCol="1" spcCol="1270" anchor="ctr" anchorCtr="0">
          <a:noAutofit/>
        </a:bodyPr>
        <a:lstStyle/>
        <a:p>
          <a:pPr marL="0" lvl="0" indent="0" algn="l" defTabSz="844550">
            <a:lnSpc>
              <a:spcPct val="100000"/>
            </a:lnSpc>
            <a:spcBef>
              <a:spcPct val="0"/>
            </a:spcBef>
            <a:spcAft>
              <a:spcPct val="35000"/>
            </a:spcAft>
            <a:buNone/>
          </a:pPr>
          <a:r>
            <a:rPr lang="en-US" sz="1900" kern="1200"/>
            <a:t>Balancing Competing Interests: Recommendations for Policy</a:t>
          </a:r>
        </a:p>
      </dsp:txBody>
      <dsp:txXfrm>
        <a:off x="1611402" y="5238374"/>
        <a:ext cx="7756495" cy="1395153"/>
      </dsp:txXfrm>
    </dsp:sp>
    <dsp:sp modelId="{586926F8-66DB-4BA9-B9CC-140C30822A4B}">
      <dsp:nvSpPr>
        <dsp:cNvPr id="0" name=""/>
        <dsp:cNvSpPr/>
      </dsp:nvSpPr>
      <dsp:spPr>
        <a:xfrm>
          <a:off x="0" y="6982316"/>
          <a:ext cx="9367898" cy="13951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93B309-4A0D-408A-B2D4-6EA2FD50C55E}">
      <dsp:nvSpPr>
        <dsp:cNvPr id="0" name=""/>
        <dsp:cNvSpPr/>
      </dsp:nvSpPr>
      <dsp:spPr>
        <a:xfrm>
          <a:off x="422033" y="7296226"/>
          <a:ext cx="767334" cy="7673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5910FE-0042-40E4-803F-09BCC4076E10}">
      <dsp:nvSpPr>
        <dsp:cNvPr id="0" name=""/>
        <dsp:cNvSpPr/>
      </dsp:nvSpPr>
      <dsp:spPr>
        <a:xfrm>
          <a:off x="1611402" y="6982316"/>
          <a:ext cx="7756495" cy="139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654" tIns="147654" rIns="147654" bIns="147654" numCol="1" spcCol="1270" anchor="ctr" anchorCtr="0">
          <a:noAutofit/>
        </a:bodyPr>
        <a:lstStyle/>
        <a:p>
          <a:pPr marL="0" lvl="0" indent="0" algn="l" defTabSz="844550">
            <a:lnSpc>
              <a:spcPct val="100000"/>
            </a:lnSpc>
            <a:spcBef>
              <a:spcPct val="0"/>
            </a:spcBef>
            <a:spcAft>
              <a:spcPct val="35000"/>
            </a:spcAft>
            <a:buNone/>
          </a:pPr>
          <a:r>
            <a:rPr lang="en-US" sz="1900" kern="1200"/>
            <a:t>Partnerships between health agencies and congregations can enhance vaccine uptake and disseminate accurate information, as seen in rural communities where churches served as vaccination sites</a:t>
          </a:r>
        </a:p>
      </dsp:txBody>
      <dsp:txXfrm>
        <a:off x="1611402" y="6982316"/>
        <a:ext cx="7756495" cy="13951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04.06.2025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pandemic precipitated a judicial shift favoring religious liberty claims.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Roman Catholic Diocese of Brooklyn v. Cuomo, the Supreme Court applied </a:t>
            </a:r>
          </a:p>
          <a:p>
            <a:r>
              <a:rPr lang="en-US"/>
              <a:t>Calvary Chapel v. Sisolak (2020)</a:t>
            </a:r>
          </a:p>
          <a:p>
            <a:endParaRPr lang="en-US"/>
          </a:p>
          <a:p>
            <a:r>
              <a:rPr lang="en-US"/>
              <a:t>South Bay Utd Pentecostal Church v Newsom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panose="02040502050505030304" pitchFamily="18" charset="0"/>
                <a:sym typeface="Canva Sans"/>
              </a:rPr>
              <a:t>Additionally, courts should defer to epidemiological evidence when assessing the “least restrictive means” under RFRA, ensuring that exemptions do not undermine herd immunity</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315237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flipH="1" flipV="1">
            <a:off x="12755300" y="567698"/>
            <a:ext cx="5062925" cy="6212178"/>
          </a:xfrm>
          <a:custGeom>
            <a:avLst/>
            <a:gdLst/>
            <a:ahLst/>
            <a:cxnLst/>
            <a:rect l="l" t="t" r="r" b="b"/>
            <a:pathLst>
              <a:path w="5062925" h="6212178">
                <a:moveTo>
                  <a:pt x="5062925" y="6212178"/>
                </a:moveTo>
                <a:lnTo>
                  <a:pt x="0" y="6212178"/>
                </a:lnTo>
                <a:lnTo>
                  <a:pt x="0" y="0"/>
                </a:lnTo>
                <a:lnTo>
                  <a:pt x="5062925" y="0"/>
                </a:lnTo>
                <a:lnTo>
                  <a:pt x="5062925" y="621217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8657159"/>
            <a:ext cx="4953776" cy="1620297"/>
          </a:xfrm>
          <a:custGeom>
            <a:avLst/>
            <a:gdLst/>
            <a:ahLst/>
            <a:cxnLst/>
            <a:rect l="l" t="t" r="r" b="b"/>
            <a:pathLst>
              <a:path w="4953776" h="1620297">
                <a:moveTo>
                  <a:pt x="0" y="0"/>
                </a:moveTo>
                <a:lnTo>
                  <a:pt x="4953776" y="0"/>
                </a:lnTo>
                <a:lnTo>
                  <a:pt x="4953776" y="1620297"/>
                </a:lnTo>
                <a:lnTo>
                  <a:pt x="0" y="16202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028700" y="2652380"/>
            <a:ext cx="14258062" cy="2618547"/>
          </a:xfrm>
          <a:prstGeom prst="rect">
            <a:avLst/>
          </a:prstGeom>
        </p:spPr>
        <p:txBody>
          <a:bodyPr lIns="0" tIns="0" rIns="0" bIns="0" rtlCol="0" anchor="t">
            <a:spAutoFit/>
          </a:bodyPr>
          <a:lstStyle/>
          <a:p>
            <a:pPr marL="0" lvl="0" indent="0" algn="l">
              <a:lnSpc>
                <a:spcPts val="8520"/>
              </a:lnSpc>
            </a:pPr>
            <a:r>
              <a:rPr lang="en-US" sz="7100">
                <a:solidFill>
                  <a:srgbClr val="2159FF"/>
                </a:solidFill>
                <a:latin typeface="League Spartan"/>
                <a:ea typeface="League Spartan"/>
                <a:cs typeface="League Spartan"/>
                <a:sym typeface="League Spartan"/>
              </a:rPr>
              <a:t>The Ties That Bind</a:t>
            </a:r>
          </a:p>
          <a:p>
            <a:pPr marL="0" lvl="0" indent="0" algn="l">
              <a:lnSpc>
                <a:spcPts val="6120"/>
              </a:lnSpc>
            </a:pPr>
            <a:r>
              <a:rPr lang="en-US" sz="5100" u="none" strike="noStrike">
                <a:solidFill>
                  <a:srgbClr val="2159FF"/>
                </a:solidFill>
                <a:latin typeface="League Spartan"/>
                <a:ea typeface="League Spartan"/>
                <a:cs typeface="League Spartan"/>
                <a:sym typeface="League Spartan"/>
              </a:rPr>
              <a:t>Exploring the Legal Complexities of Public Health and Religious Places of Worship</a:t>
            </a:r>
          </a:p>
        </p:txBody>
      </p:sp>
      <p:grpSp>
        <p:nvGrpSpPr>
          <p:cNvPr id="5" name="Group 5"/>
          <p:cNvGrpSpPr/>
          <p:nvPr/>
        </p:nvGrpSpPr>
        <p:grpSpPr>
          <a:xfrm>
            <a:off x="15891973" y="7924258"/>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1D3A"/>
            </a:solidFill>
          </p:spPr>
          <p:txBody>
            <a:bodyPr/>
            <a:lstStyle/>
            <a:p>
              <a:endParaRPr lang="en-US"/>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8" name="TextBox 8"/>
          <p:cNvSpPr txBox="1"/>
          <p:nvPr/>
        </p:nvSpPr>
        <p:spPr>
          <a:xfrm>
            <a:off x="1028700" y="6042451"/>
            <a:ext cx="10873992" cy="2387416"/>
          </a:xfrm>
          <a:prstGeom prst="rect">
            <a:avLst/>
          </a:prstGeom>
        </p:spPr>
        <p:txBody>
          <a:bodyPr lIns="0" tIns="0" rIns="0" bIns="0" rtlCol="0" anchor="t">
            <a:spAutoFit/>
          </a:bodyPr>
          <a:lstStyle/>
          <a:p>
            <a:pPr algn="l">
              <a:lnSpc>
                <a:spcPts val="4864"/>
              </a:lnSpc>
            </a:pPr>
            <a:r>
              <a:rPr lang="en-US" sz="3474" b="1">
                <a:solidFill>
                  <a:srgbClr val="272727"/>
                </a:solidFill>
                <a:latin typeface="Open Sans Bold"/>
                <a:ea typeface="Open Sans Bold"/>
                <a:cs typeface="Open Sans Bold"/>
                <a:sym typeface="Open Sans Bold"/>
              </a:rPr>
              <a:t>Lynette Martins, LL.B., PGDip., MBE., LL.M.</a:t>
            </a:r>
          </a:p>
          <a:p>
            <a:pPr algn="l">
              <a:lnSpc>
                <a:spcPts val="4864"/>
              </a:lnSpc>
            </a:pPr>
            <a:r>
              <a:rPr lang="en-US" sz="3474" b="1">
                <a:solidFill>
                  <a:srgbClr val="272727"/>
                </a:solidFill>
                <a:latin typeface="Open Sans Bold"/>
                <a:ea typeface="Open Sans Bold"/>
                <a:cs typeface="Open Sans Bold"/>
                <a:sym typeface="Open Sans Bold"/>
              </a:rPr>
              <a:t>Jaharis Faculty Fellow</a:t>
            </a:r>
          </a:p>
          <a:p>
            <a:pPr marL="0" lvl="0" indent="0" algn="l">
              <a:lnSpc>
                <a:spcPts val="4864"/>
              </a:lnSpc>
            </a:pPr>
            <a:r>
              <a:rPr lang="en-US" sz="3474" b="1">
                <a:solidFill>
                  <a:srgbClr val="272727"/>
                </a:solidFill>
                <a:latin typeface="Open Sans Bold"/>
                <a:ea typeface="Open Sans Bold"/>
                <a:cs typeface="Open Sans Bold"/>
                <a:sym typeface="Open Sans Bold"/>
              </a:rPr>
              <a:t>DePaul University College of Law</a:t>
            </a:r>
          </a:p>
          <a:p>
            <a:pPr marL="0" lvl="0" indent="0" algn="l">
              <a:lnSpc>
                <a:spcPts val="4864"/>
              </a:lnSpc>
            </a:pPr>
            <a:r>
              <a:rPr lang="en-US" sz="3474" b="1" u="none" strike="noStrike">
                <a:solidFill>
                  <a:srgbClr val="272727"/>
                </a:solidFill>
                <a:latin typeface="Open Sans Bold"/>
                <a:ea typeface="Open Sans Bold"/>
                <a:cs typeface="Open Sans Bold"/>
                <a:sym typeface="Open Sans Bold"/>
              </a:rPr>
              <a:t>ASLME Health Law Professors Conference</a:t>
            </a:r>
          </a:p>
        </p:txBody>
      </p:sp>
      <p:sp>
        <p:nvSpPr>
          <p:cNvPr id="9" name="TextBox 9"/>
          <p:cNvSpPr txBox="1"/>
          <p:nvPr/>
        </p:nvSpPr>
        <p:spPr>
          <a:xfrm>
            <a:off x="1028700" y="8600009"/>
            <a:ext cx="7390298" cy="524013"/>
          </a:xfrm>
          <a:prstGeom prst="rect">
            <a:avLst/>
          </a:prstGeom>
        </p:spPr>
        <p:txBody>
          <a:bodyPr lIns="0" tIns="0" rIns="0" bIns="0" rtlCol="0" anchor="t">
            <a:spAutoFit/>
          </a:bodyPr>
          <a:lstStyle/>
          <a:p>
            <a:pPr marL="0" lvl="0" indent="0" algn="l">
              <a:lnSpc>
                <a:spcPts val="4397"/>
              </a:lnSpc>
              <a:spcBef>
                <a:spcPct val="0"/>
              </a:spcBef>
            </a:pPr>
            <a:r>
              <a:rPr lang="en-US" sz="3141" spc="628">
                <a:solidFill>
                  <a:srgbClr val="272727"/>
                </a:solidFill>
                <a:latin typeface="Open Sans"/>
                <a:ea typeface="Open Sans"/>
                <a:cs typeface="Open Sans"/>
                <a:sym typeface="Open Sans"/>
              </a:rPr>
              <a:t>June 2025</a:t>
            </a:r>
          </a:p>
        </p:txBody>
      </p:sp>
      <p:grpSp>
        <p:nvGrpSpPr>
          <p:cNvPr id="10" name="Group 10"/>
          <p:cNvGrpSpPr/>
          <p:nvPr/>
        </p:nvGrpSpPr>
        <p:grpSpPr>
          <a:xfrm>
            <a:off x="-560090" y="-449186"/>
            <a:ext cx="2153405" cy="215340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7D5FF"/>
            </a:solidFill>
          </p:spPr>
          <p:txBody>
            <a:bodyPr/>
            <a:lstStyle/>
            <a:p>
              <a:endParaRPr lang="en-US"/>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714532" y="524158"/>
            <a:ext cx="8429468" cy="8049667"/>
          </a:xfrm>
          <a:custGeom>
            <a:avLst/>
            <a:gdLst/>
            <a:ahLst/>
            <a:cxnLst/>
            <a:rect l="l" t="t" r="r" b="b"/>
            <a:pathLst>
              <a:path w="8429468" h="8049667">
                <a:moveTo>
                  <a:pt x="0" y="0"/>
                </a:moveTo>
                <a:lnTo>
                  <a:pt x="8429468" y="0"/>
                </a:lnTo>
                <a:lnTo>
                  <a:pt x="8429468" y="8049666"/>
                </a:lnTo>
                <a:lnTo>
                  <a:pt x="0" y="8049666"/>
                </a:lnTo>
                <a:lnTo>
                  <a:pt x="0" y="0"/>
                </a:lnTo>
                <a:close/>
              </a:path>
            </a:pathLst>
          </a:custGeom>
          <a:blipFill>
            <a:blip r:embed="rId2"/>
            <a:stretch>
              <a:fillRect/>
            </a:stretch>
          </a:blipFill>
        </p:spPr>
        <p:txBody>
          <a:bodyPr/>
          <a:lstStyle/>
          <a:p>
            <a:endParaRPr lang="en-US"/>
          </a:p>
        </p:txBody>
      </p:sp>
      <p:sp>
        <p:nvSpPr>
          <p:cNvPr id="3" name="Freeform 3"/>
          <p:cNvSpPr/>
          <p:nvPr/>
        </p:nvSpPr>
        <p:spPr>
          <a:xfrm>
            <a:off x="10067960" y="524158"/>
            <a:ext cx="7191340" cy="8125808"/>
          </a:xfrm>
          <a:custGeom>
            <a:avLst/>
            <a:gdLst/>
            <a:ahLst/>
            <a:cxnLst/>
            <a:rect l="l" t="t" r="r" b="b"/>
            <a:pathLst>
              <a:path w="7191340" h="8125808">
                <a:moveTo>
                  <a:pt x="0" y="0"/>
                </a:moveTo>
                <a:lnTo>
                  <a:pt x="7191340" y="0"/>
                </a:lnTo>
                <a:lnTo>
                  <a:pt x="7191340" y="8125808"/>
                </a:lnTo>
                <a:lnTo>
                  <a:pt x="0" y="8125808"/>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0" y="8507149"/>
            <a:ext cx="18288000" cy="1173011"/>
          </a:xfrm>
          <a:prstGeom prst="rect">
            <a:avLst/>
          </a:prstGeom>
        </p:spPr>
        <p:txBody>
          <a:bodyPr lIns="0" tIns="0" rIns="0" bIns="0" rtlCol="0" anchor="t">
            <a:spAutoFit/>
          </a:bodyPr>
          <a:lstStyle/>
          <a:p>
            <a:pPr algn="ctr">
              <a:lnSpc>
                <a:spcPts val="4759"/>
              </a:lnSpc>
            </a:pPr>
            <a:r>
              <a:rPr lang="en-US" sz="3399">
                <a:solidFill>
                  <a:srgbClr val="000000"/>
                </a:solidFill>
                <a:latin typeface="Canva Sans"/>
                <a:ea typeface="Canva Sans"/>
                <a:cs typeface="Canva Sans"/>
                <a:sym typeface="Canva Sans"/>
              </a:rPr>
              <a:t>However, most faith communities adapted proactively: 94 countries saw religious leaders promote masking, distancing, and virtual services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685800" y="770886"/>
            <a:ext cx="7353300" cy="5983266"/>
          </a:xfrm>
          <a:custGeom>
            <a:avLst/>
            <a:gdLst/>
            <a:ahLst/>
            <a:cxnLst/>
            <a:rect l="l" t="t" r="r" b="b"/>
            <a:pathLst>
              <a:path w="7898701" h="5983266">
                <a:moveTo>
                  <a:pt x="0" y="0"/>
                </a:moveTo>
                <a:lnTo>
                  <a:pt x="7898701" y="0"/>
                </a:lnTo>
                <a:lnTo>
                  <a:pt x="7898701" y="5983266"/>
                </a:lnTo>
                <a:lnTo>
                  <a:pt x="0" y="5983266"/>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9144000" y="2552700"/>
            <a:ext cx="7898701" cy="3036409"/>
          </a:xfrm>
          <a:prstGeom prst="rect">
            <a:avLst/>
          </a:prstGeom>
        </p:spPr>
        <p:txBody>
          <a:bodyPr wrap="square" lIns="0" tIns="0" rIns="0" bIns="0" rtlCol="0" anchor="t">
            <a:spAutoFit/>
          </a:bodyPr>
          <a:lstStyle/>
          <a:p>
            <a:pPr>
              <a:lnSpc>
                <a:spcPts val="4759"/>
              </a:lnSpc>
            </a:pPr>
            <a:r>
              <a:rPr lang="en-US" sz="3399" dirty="0">
                <a:solidFill>
                  <a:srgbClr val="000000"/>
                </a:solidFill>
                <a:latin typeface="Palatino Linotype" panose="02040502050505030304" pitchFamily="18" charset="0"/>
                <a:ea typeface="Canva Sans"/>
                <a:cs typeface="Canva Sans"/>
                <a:sym typeface="Canva Sans"/>
              </a:rPr>
              <a:t>The CDC’s 2020 guidelines for faith communities emphasized hygiene, ventilation, and outdoor services, which many institutions implemented voluntarily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661" y="934912"/>
            <a:ext cx="16357579"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739C070-3A42-B2F3-A208-1B95D0A04F93}"/>
              </a:ext>
            </a:extLst>
          </p:cNvPr>
          <p:cNvSpPr>
            <a:spLocks noGrp="1"/>
          </p:cNvSpPr>
          <p:nvPr>
            <p:ph type="title"/>
          </p:nvPr>
        </p:nvSpPr>
        <p:spPr>
          <a:xfrm>
            <a:off x="962661" y="1176096"/>
            <a:ext cx="16029939" cy="2427734"/>
          </a:xfrm>
        </p:spPr>
        <p:txBody>
          <a:bodyPr anchor="ctr">
            <a:normAutofit/>
          </a:bodyPr>
          <a:lstStyle/>
          <a:p>
            <a:pPr>
              <a:lnSpc>
                <a:spcPct val="90000"/>
              </a:lnSpc>
            </a:pPr>
            <a:r>
              <a:rPr lang="en-US" sz="6800" dirty="0"/>
              <a:t>Tension Between Governor’s Executive Orders and Churches</a:t>
            </a:r>
          </a:p>
        </p:txBody>
      </p:sp>
      <p:sp>
        <p:nvSpPr>
          <p:cNvPr id="6" name="Content Placeholder 5">
            <a:extLst>
              <a:ext uri="{FF2B5EF4-FFF2-40B4-BE49-F238E27FC236}">
                <a16:creationId xmlns:a16="http://schemas.microsoft.com/office/drawing/2014/main" id="{2D4BCC83-D16A-58B9-F0CF-35F8BAF745CF}"/>
              </a:ext>
            </a:extLst>
          </p:cNvPr>
          <p:cNvSpPr>
            <a:spLocks noGrp="1"/>
          </p:cNvSpPr>
          <p:nvPr>
            <p:ph idx="1"/>
          </p:nvPr>
        </p:nvSpPr>
        <p:spPr>
          <a:xfrm>
            <a:off x="1371600" y="3603829"/>
            <a:ext cx="14859000" cy="5742905"/>
          </a:xfrm>
        </p:spPr>
        <p:txBody>
          <a:bodyPr anchor="t">
            <a:normAutofit fontScale="85000" lnSpcReduction="10000"/>
          </a:bodyPr>
          <a:lstStyle/>
          <a:p>
            <a:pPr marL="645477" lvl="1" indent="-322738">
              <a:lnSpc>
                <a:spcPct val="90000"/>
              </a:lnSpc>
              <a:buFont typeface="Arial"/>
              <a:buChar char="•"/>
            </a:pPr>
            <a:r>
              <a:rPr lang="en-US" sz="3600" dirty="0">
                <a:latin typeface="Palatino Linotype" panose="02040502050505030304" pitchFamily="18" charset="0"/>
                <a:ea typeface="Open Sans"/>
                <a:cs typeface="Open Sans"/>
                <a:sym typeface="Open Sans"/>
              </a:rPr>
              <a:t>“To have all of the steps we’ve taken be ignored, and to face the prospect of indefinite unreasonable restrictions placed upon our churches is just not fair!” </a:t>
            </a:r>
          </a:p>
          <a:p>
            <a:pPr marL="645477" lvl="1" indent="-322738">
              <a:lnSpc>
                <a:spcPct val="90000"/>
              </a:lnSpc>
              <a:buFont typeface="Arial"/>
              <a:buChar char="•"/>
            </a:pPr>
            <a:r>
              <a:rPr lang="en-US" sz="3600" dirty="0">
                <a:latin typeface="Palatino Linotype" panose="02040502050505030304" pitchFamily="18" charset="0"/>
                <a:ea typeface="Open Sans"/>
                <a:cs typeface="Open Sans"/>
                <a:sym typeface="Open Sans"/>
              </a:rPr>
              <a:t>“Why are churches being singled out? Why especially are those houses of worship that have been exemplary, strict and successful in heeding all warnings, being shut down again?”</a:t>
            </a:r>
          </a:p>
          <a:p>
            <a:pPr marL="0" indent="0">
              <a:lnSpc>
                <a:spcPct val="90000"/>
              </a:lnSpc>
              <a:buNone/>
            </a:pPr>
            <a:r>
              <a:rPr lang="en-US" sz="3600" dirty="0">
                <a:latin typeface="Palatino Linotype" panose="02040502050505030304" pitchFamily="18" charset="0"/>
                <a:ea typeface="Open Sans"/>
                <a:cs typeface="Open Sans"/>
                <a:sym typeface="Open Sans"/>
              </a:rPr>
              <a:t>Cardinal Timothy M. Dolan </a:t>
            </a:r>
          </a:p>
          <a:p>
            <a:pPr marL="0" indent="0">
              <a:lnSpc>
                <a:spcPct val="90000"/>
              </a:lnSpc>
              <a:buNone/>
            </a:pPr>
            <a:endParaRPr lang="en-US" sz="3600" dirty="0">
              <a:latin typeface="Palatino Linotype" panose="02040502050505030304" pitchFamily="18" charset="0"/>
              <a:ea typeface="Open Sans"/>
              <a:cs typeface="Open Sans"/>
              <a:sym typeface="Open Sans"/>
            </a:endParaRPr>
          </a:p>
          <a:p>
            <a:pPr marL="615730" lvl="1" indent="-307865">
              <a:lnSpc>
                <a:spcPct val="90000"/>
              </a:lnSpc>
              <a:buFont typeface="Arial"/>
              <a:buChar char="•"/>
            </a:pPr>
            <a:r>
              <a:rPr lang="en-US" sz="3600" dirty="0">
                <a:latin typeface="Palatino Linotype" panose="02040502050505030304" pitchFamily="18" charset="0"/>
                <a:ea typeface="Open Sans"/>
                <a:cs typeface="Open Sans"/>
                <a:sym typeface="Open Sans"/>
              </a:rPr>
              <a:t>“The virus feeds on crowds, as we’ve seen in these micro-clusters,” he wrote in an email. “And what the science has demonstrated over and over again these last eight months is that a ‘safe’ large gathering today could turn out to be a super spreader event tomorrow.”</a:t>
            </a:r>
          </a:p>
          <a:p>
            <a:pPr>
              <a:lnSpc>
                <a:spcPct val="90000"/>
              </a:lnSpc>
            </a:pPr>
            <a:endParaRPr lang="en-US" sz="3600" dirty="0">
              <a:latin typeface="Palatino Linotype" panose="02040502050505030304" pitchFamily="18" charset="0"/>
              <a:ea typeface="Open Sans"/>
              <a:cs typeface="Open Sans"/>
              <a:sym typeface="Open Sans"/>
            </a:endParaRPr>
          </a:p>
          <a:p>
            <a:pPr marL="0" indent="0">
              <a:lnSpc>
                <a:spcPct val="90000"/>
              </a:lnSpc>
              <a:buNone/>
            </a:pPr>
            <a:r>
              <a:rPr lang="en-US" sz="3600" dirty="0">
                <a:latin typeface="Palatino Linotype" panose="02040502050505030304" pitchFamily="18" charset="0"/>
                <a:ea typeface="Open Sans"/>
                <a:cs typeface="Open Sans"/>
                <a:sym typeface="Open Sans"/>
              </a:rPr>
              <a:t>Richard Azzopardi, a senior adviser to the governor, defended the new restrictions.</a:t>
            </a:r>
          </a:p>
          <a:p>
            <a:pPr>
              <a:lnSpc>
                <a:spcPct val="90000"/>
              </a:lnSpc>
            </a:pPr>
            <a:endParaRPr lang="en-US" sz="2000" dirty="0">
              <a:latin typeface="Open Sans"/>
              <a:ea typeface="Open Sans"/>
              <a:cs typeface="Open Sans"/>
              <a:sym typeface="Open Sans"/>
            </a:endParaRPr>
          </a:p>
          <a:p>
            <a:pPr>
              <a:lnSpc>
                <a:spcPct val="90000"/>
              </a:lnSpc>
            </a:pP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F416-D3EC-D9CE-A5B8-A98CB16EDC44}"/>
              </a:ext>
            </a:extLst>
          </p:cNvPr>
          <p:cNvSpPr>
            <a:spLocks noGrp="1"/>
          </p:cNvSpPr>
          <p:nvPr>
            <p:ph type="title"/>
          </p:nvPr>
        </p:nvSpPr>
        <p:spPr>
          <a:xfrm>
            <a:off x="4648200" y="3162300"/>
            <a:ext cx="8458200" cy="1676400"/>
          </a:xfrm>
        </p:spPr>
        <p:txBody>
          <a:bodyPr/>
          <a:lstStyle/>
          <a:p>
            <a:r>
              <a:rPr lang="en-US" dirty="0">
                <a:latin typeface="Palatino Linotype" panose="02040502050505030304" pitchFamily="18" charset="0"/>
              </a:rPr>
              <a:t>How Did the Law Respond</a:t>
            </a:r>
            <a:r>
              <a:rPr lang="en-US" dirty="0"/>
              <a:t>?</a:t>
            </a:r>
          </a:p>
        </p:txBody>
      </p:sp>
    </p:spTree>
    <p:extLst>
      <p:ext uri="{BB962C8B-B14F-4D97-AF65-F5344CB8AC3E}">
        <p14:creationId xmlns:p14="http://schemas.microsoft.com/office/powerpoint/2010/main" val="921800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661862" y="410475"/>
            <a:ext cx="16878593" cy="2533899"/>
          </a:xfrm>
          <a:prstGeom prst="rect">
            <a:avLst/>
          </a:prstGeom>
        </p:spPr>
        <p:txBody>
          <a:bodyPr lIns="0" tIns="0" rIns="0" bIns="0" rtlCol="0" anchor="t">
            <a:spAutoFit/>
          </a:bodyPr>
          <a:lstStyle/>
          <a:p>
            <a:pPr algn="l">
              <a:lnSpc>
                <a:spcPts val="3992"/>
              </a:lnSpc>
              <a:spcBef>
                <a:spcPct val="0"/>
              </a:spcBef>
            </a:pPr>
            <a:r>
              <a:rPr lang="en-US" sz="2851" b="1" i="1" dirty="0">
                <a:solidFill>
                  <a:srgbClr val="000000"/>
                </a:solidFill>
                <a:latin typeface="Palatino Linotype" panose="02040502050505030304" pitchFamily="18" charset="0"/>
                <a:ea typeface="Open Sans Bold Italics"/>
                <a:cs typeface="Open Sans Bold Italics"/>
                <a:sym typeface="Open Sans Bold Italics"/>
              </a:rPr>
              <a:t>Roman Catholic Diocese v Cuomo</a:t>
            </a:r>
          </a:p>
          <a:p>
            <a:pPr marL="615730" lvl="1" indent="-307865" algn="l">
              <a:lnSpc>
                <a:spcPts val="3992"/>
              </a:lnSpc>
              <a:buFont typeface="Arial"/>
              <a:buChar char="•"/>
            </a:pPr>
            <a:r>
              <a:rPr lang="en-US" sz="2851" dirty="0">
                <a:solidFill>
                  <a:srgbClr val="000000"/>
                </a:solidFill>
                <a:latin typeface="Palatino Linotype" panose="02040502050505030304" pitchFamily="18" charset="0"/>
                <a:ea typeface="Open Sans"/>
                <a:cs typeface="Open Sans"/>
                <a:sym typeface="Open Sans"/>
              </a:rPr>
              <a:t>strict scrutiny to New York’s gathering limits, requiring the state to prove that restrictions were narrowly tailored to advance a compelling interest</a:t>
            </a:r>
          </a:p>
          <a:p>
            <a:pPr marL="615730" lvl="1" indent="-307865" algn="l">
              <a:lnSpc>
                <a:spcPts val="3992"/>
              </a:lnSpc>
              <a:buFont typeface="Arial"/>
              <a:buChar char="•"/>
            </a:pPr>
            <a:r>
              <a:rPr lang="en-US" sz="2851" dirty="0">
                <a:solidFill>
                  <a:srgbClr val="000000"/>
                </a:solidFill>
                <a:latin typeface="Palatino Linotype" panose="02040502050505030304" pitchFamily="18" charset="0"/>
                <a:ea typeface="Open Sans"/>
                <a:cs typeface="Open Sans"/>
                <a:sym typeface="Open Sans"/>
              </a:rPr>
              <a:t>Courts increasingly rejected the “neutrality” of public health orders, instead comparing religious gatherings to secular activities (e.g., retail stores) to identify unequal treatment</a:t>
            </a:r>
          </a:p>
        </p:txBody>
      </p:sp>
      <p:sp>
        <p:nvSpPr>
          <p:cNvPr id="3" name="TextBox 3"/>
          <p:cNvSpPr txBox="1"/>
          <p:nvPr/>
        </p:nvSpPr>
        <p:spPr>
          <a:xfrm>
            <a:off x="661862" y="3387725"/>
            <a:ext cx="16792910" cy="1788310"/>
          </a:xfrm>
          <a:prstGeom prst="rect">
            <a:avLst/>
          </a:prstGeom>
        </p:spPr>
        <p:txBody>
          <a:bodyPr lIns="0" tIns="0" rIns="0" bIns="0" rtlCol="0" anchor="t">
            <a:spAutoFit/>
          </a:bodyPr>
          <a:lstStyle/>
          <a:p>
            <a:pPr algn="l">
              <a:lnSpc>
                <a:spcPts val="4759"/>
              </a:lnSpc>
              <a:spcBef>
                <a:spcPct val="0"/>
              </a:spcBef>
            </a:pPr>
            <a:r>
              <a:rPr lang="en-US" sz="2799" b="1" i="1" dirty="0">
                <a:solidFill>
                  <a:srgbClr val="000000"/>
                </a:solidFill>
                <a:latin typeface="Palatino Linotype" panose="02040502050505030304" pitchFamily="18" charset="0"/>
                <a:ea typeface="Open Sans Bold Italics"/>
                <a:cs typeface="Open Sans Bold Italics"/>
                <a:sym typeface="Open Sans Bold Italics"/>
              </a:rPr>
              <a:t>Calvary Chapel v. Sisolak</a:t>
            </a:r>
          </a:p>
          <a:p>
            <a:pPr marL="604519" lvl="1" indent="-302260" algn="l">
              <a:lnSpc>
                <a:spcPts val="4759"/>
              </a:lnSpc>
              <a:buFont typeface="Arial"/>
              <a:buChar char="•"/>
            </a:pPr>
            <a:r>
              <a:rPr lang="en-US" sz="2799" dirty="0">
                <a:solidFill>
                  <a:srgbClr val="000000"/>
                </a:solidFill>
                <a:latin typeface="Palatino Linotype" panose="02040502050505030304" pitchFamily="18" charset="0"/>
                <a:ea typeface="Open Sans"/>
                <a:cs typeface="Open Sans"/>
                <a:sym typeface="Open Sans"/>
              </a:rPr>
              <a:t>Nevada limited churches to 50 attendees while allowing casinos 50% capacity, prompting Justice Gorsuch to condemn "obvious discrimination" against religious exercise </a:t>
            </a:r>
          </a:p>
        </p:txBody>
      </p:sp>
      <p:sp>
        <p:nvSpPr>
          <p:cNvPr id="4" name="TextBox 4"/>
          <p:cNvSpPr txBox="1"/>
          <p:nvPr/>
        </p:nvSpPr>
        <p:spPr>
          <a:xfrm>
            <a:off x="661862" y="5310805"/>
            <a:ext cx="16792910" cy="4866076"/>
          </a:xfrm>
          <a:prstGeom prst="rect">
            <a:avLst/>
          </a:prstGeom>
        </p:spPr>
        <p:txBody>
          <a:bodyPr lIns="0" tIns="0" rIns="0" bIns="0" rtlCol="0" anchor="t">
            <a:spAutoFit/>
          </a:bodyPr>
          <a:lstStyle/>
          <a:p>
            <a:pPr algn="l">
              <a:lnSpc>
                <a:spcPts val="4759"/>
              </a:lnSpc>
              <a:spcBef>
                <a:spcPct val="0"/>
              </a:spcBef>
            </a:pPr>
            <a:r>
              <a:rPr lang="en-US" sz="2799" b="1" i="1" dirty="0">
                <a:solidFill>
                  <a:srgbClr val="000000"/>
                </a:solidFill>
                <a:latin typeface="Palatino Linotype" panose="02040502050505030304" pitchFamily="18" charset="0"/>
                <a:ea typeface="Open Sans Bold Italics"/>
                <a:cs typeface="Open Sans Bold Italics"/>
                <a:sym typeface="Open Sans Bold Italics"/>
              </a:rPr>
              <a:t>South Bay Utd Pentecostal Church v Newsom</a:t>
            </a:r>
          </a:p>
          <a:p>
            <a:pPr marL="604519" lvl="1" indent="-302260" algn="l">
              <a:lnSpc>
                <a:spcPts val="4759"/>
              </a:lnSpc>
              <a:buFont typeface="Arial"/>
              <a:buChar char="•"/>
            </a:pPr>
            <a:r>
              <a:rPr lang="en-US" sz="2799" dirty="0">
                <a:solidFill>
                  <a:srgbClr val="000000"/>
                </a:solidFill>
                <a:latin typeface="Palatino Linotype" panose="02040502050505030304" pitchFamily="18" charset="0"/>
                <a:ea typeface="Open Sans"/>
                <a:cs typeface="Open Sans"/>
                <a:sym typeface="Open Sans"/>
              </a:rPr>
              <a:t>whether California Governor Gavin Newsom’s lockdown orders and reopening restrictions under the “Blueprint” framework, placing strict limitations, including closures, on all places of worship in California, violates South Bay’s First Amendment right to free exercise of religion</a:t>
            </a:r>
          </a:p>
          <a:p>
            <a:pPr marL="604519" lvl="1" indent="-302260" algn="l">
              <a:lnSpc>
                <a:spcPts val="4759"/>
              </a:lnSpc>
              <a:buFont typeface="Arial"/>
              <a:buChar char="•"/>
            </a:pPr>
            <a:r>
              <a:rPr lang="en-US" sz="2799" dirty="0">
                <a:solidFill>
                  <a:srgbClr val="000000"/>
                </a:solidFill>
                <a:latin typeface="Palatino Linotype" panose="02040502050505030304" pitchFamily="18" charset="0"/>
                <a:ea typeface="Open Sans"/>
                <a:cs typeface="Open Sans"/>
                <a:sym typeface="Open Sans"/>
              </a:rPr>
              <a:t>whether strict scrutiny is the proper standard of review for challenges to state and county restrictions upon free-exercise-of-religion rights during a pandemic, or whether Jacobson v. Massachusetts imposes extra limitations to the Supreme Court’s established line of free-exercise jurisprudence during a pandemic.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661" y="934912"/>
            <a:ext cx="16357579"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342380" y="1367884"/>
            <a:ext cx="15598140" cy="242773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8400" b="1" kern="1200" dirty="0">
                <a:solidFill>
                  <a:schemeClr val="tx1"/>
                </a:solidFill>
                <a:latin typeface="Palatino Linotype" panose="02040502050505030304" pitchFamily="18" charset="0"/>
                <a:ea typeface="+mj-ea"/>
                <a:cs typeface="+mj-cs"/>
                <a:sym typeface="Canva Sans Bold"/>
              </a:rPr>
              <a:t>What about State legislatures? </a:t>
            </a:r>
          </a:p>
        </p:txBody>
      </p:sp>
      <p:sp>
        <p:nvSpPr>
          <p:cNvPr id="2" name="TextBox 2"/>
          <p:cNvSpPr txBox="1"/>
          <p:nvPr/>
        </p:nvSpPr>
        <p:spPr>
          <a:xfrm>
            <a:off x="1927860" y="4454203"/>
            <a:ext cx="12112222" cy="4200593"/>
          </a:xfrm>
          <a:prstGeom prst="rect">
            <a:avLst/>
          </a:prstGeom>
        </p:spPr>
        <p:txBody>
          <a:bodyPr vert="horz" lIns="91440" tIns="45720" rIns="91440" bIns="45720" rtlCol="0" anchor="t">
            <a:normAutofit/>
          </a:bodyPr>
          <a:lstStyle/>
          <a:p>
            <a:pPr marL="586879" lvl="1" indent="-228600">
              <a:lnSpc>
                <a:spcPct val="90000"/>
              </a:lnSpc>
              <a:spcAft>
                <a:spcPts val="600"/>
              </a:spcAft>
              <a:buFont typeface="Arial" panose="020B0604020202020204" pitchFamily="34" charset="0"/>
              <a:buChar char="•"/>
            </a:pPr>
            <a:r>
              <a:rPr lang="en-US" sz="3200" dirty="0">
                <a:latin typeface="Palatino Linotype" panose="02040502050505030304" pitchFamily="18" charset="0"/>
                <a:sym typeface="Open Sans Bold"/>
              </a:rPr>
              <a:t>Outside of legal challenges to COVID-19 public health restrictions on religious facilities, at least 25 state legislatures introduced bills limiting or prohibiting emergency restrictions on places of worship in 2020 or 2021. </a:t>
            </a:r>
          </a:p>
          <a:p>
            <a:pPr indent="-228600">
              <a:lnSpc>
                <a:spcPct val="90000"/>
              </a:lnSpc>
              <a:spcAft>
                <a:spcPts val="600"/>
              </a:spcAft>
              <a:buFont typeface="Arial" panose="020B0604020202020204" pitchFamily="34" charset="0"/>
              <a:buChar char="•"/>
            </a:pPr>
            <a:endParaRPr lang="en-US" sz="3600" b="1" dirty="0">
              <a:sym typeface="Open Sans Bold"/>
            </a:endParaRPr>
          </a:p>
          <a:p>
            <a:pPr indent="-228600">
              <a:lnSpc>
                <a:spcPct val="90000"/>
              </a:lnSpc>
              <a:spcAft>
                <a:spcPts val="600"/>
              </a:spcAft>
              <a:buFont typeface="Arial" panose="020B0604020202020204" pitchFamily="34" charset="0"/>
              <a:buChar char="•"/>
            </a:pPr>
            <a:endParaRPr lang="en-US" sz="3600" b="1" dirty="0">
              <a:sym typeface="Open Sans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0" y="2297745"/>
            <a:ext cx="18288000" cy="6277552"/>
          </a:xfrm>
          <a:prstGeom prst="rect">
            <a:avLst/>
          </a:prstGeom>
        </p:spPr>
        <p:txBody>
          <a:bodyPr lIns="0" tIns="0" rIns="0" bIns="0" rtlCol="0" anchor="t">
            <a:spAutoFit/>
          </a:bodyPr>
          <a:lstStyle/>
          <a:p>
            <a:pPr marL="630058" lvl="1" indent="-315029" algn="l">
              <a:lnSpc>
                <a:spcPts val="4085"/>
              </a:lnSpc>
              <a:buFont typeface="Arial"/>
              <a:buChar char="•"/>
            </a:pPr>
            <a:r>
              <a:rPr lang="en-US" sz="2918" dirty="0">
                <a:solidFill>
                  <a:srgbClr val="000000"/>
                </a:solidFill>
                <a:latin typeface="Palatino Linotype" panose="02040502050505030304" pitchFamily="18" charset="0"/>
                <a:ea typeface="Open Sans"/>
                <a:cs typeface="Open Sans"/>
                <a:sym typeface="Open Sans"/>
              </a:rPr>
              <a:t>Ohio enacted HB 272 in 2020 prohibiting any public official from closing a place of worship within the state.</a:t>
            </a:r>
          </a:p>
          <a:p>
            <a:pPr marL="630058" lvl="1" indent="-315029" algn="l">
              <a:lnSpc>
                <a:spcPts val="4085"/>
              </a:lnSpc>
              <a:buFont typeface="Arial"/>
              <a:buChar char="•"/>
            </a:pPr>
            <a:r>
              <a:rPr lang="en-US" sz="2918" dirty="0">
                <a:solidFill>
                  <a:srgbClr val="000000"/>
                </a:solidFill>
                <a:latin typeface="Palatino Linotype" panose="02040502050505030304" pitchFamily="18" charset="0"/>
                <a:ea typeface="Open Sans"/>
                <a:cs typeface="Open Sans"/>
                <a:sym typeface="Open Sans"/>
              </a:rPr>
              <a:t>Utah enacted SB 195, which requires a health department official to demonstrate that any action to limit the free exercise of religion be the least restrictive means to serve a compelling government interest. </a:t>
            </a:r>
          </a:p>
          <a:p>
            <a:pPr marL="630058" lvl="1" indent="-315029" algn="l">
              <a:lnSpc>
                <a:spcPts val="4085"/>
              </a:lnSpc>
              <a:buFont typeface="Arial"/>
              <a:buChar char="•"/>
            </a:pPr>
            <a:r>
              <a:rPr lang="en-US" sz="2918" dirty="0">
                <a:solidFill>
                  <a:srgbClr val="000000"/>
                </a:solidFill>
                <a:latin typeface="Palatino Linotype" panose="02040502050505030304" pitchFamily="18" charset="0"/>
                <a:ea typeface="Open Sans"/>
                <a:cs typeface="Open Sans"/>
                <a:sym typeface="Open Sans"/>
              </a:rPr>
              <a:t>Indiana passed SB 263, which establishes a strict scrutiny standard on health, safety, or occupational codes that substantially burden religious services. It also requires that health, safety, or occupational codes apply equally to religious and non-religious organizations acting in similar capacities.</a:t>
            </a:r>
          </a:p>
          <a:p>
            <a:pPr marL="630058" lvl="1" indent="-315029" algn="l">
              <a:lnSpc>
                <a:spcPts val="4085"/>
              </a:lnSpc>
              <a:spcBef>
                <a:spcPct val="0"/>
              </a:spcBef>
              <a:buFont typeface="Arial"/>
              <a:buChar char="•"/>
            </a:pPr>
            <a:r>
              <a:rPr lang="en-US" sz="2918" dirty="0">
                <a:solidFill>
                  <a:srgbClr val="000000"/>
                </a:solidFill>
                <a:latin typeface="Palatino Linotype" panose="02040502050505030304" pitchFamily="18" charset="0"/>
                <a:ea typeface="Open Sans"/>
                <a:cs typeface="Open Sans"/>
                <a:sym typeface="Open Sans"/>
              </a:rPr>
              <a:t>North Dakota enacted HB 1410, which prohibits emergency orders from the governor to substantially burden a person’s free exercise of religion without showing that it is the least restrictive means necessary to serve a compelling government interest. </a:t>
            </a:r>
          </a:p>
          <a:p>
            <a:pPr marL="630058" lvl="1" indent="-315029" algn="l">
              <a:lnSpc>
                <a:spcPts val="4085"/>
              </a:lnSpc>
              <a:spcBef>
                <a:spcPct val="0"/>
              </a:spcBef>
              <a:buFont typeface="Arial"/>
              <a:buChar char="•"/>
            </a:pPr>
            <a:r>
              <a:rPr lang="en-US" sz="2918" dirty="0">
                <a:solidFill>
                  <a:srgbClr val="000000"/>
                </a:solidFill>
                <a:latin typeface="Palatino Linotype" panose="02040502050505030304" pitchFamily="18" charset="0"/>
                <a:ea typeface="Open Sans"/>
                <a:cs typeface="Open Sans"/>
                <a:sym typeface="Open Sans"/>
              </a:rPr>
              <a:t>North Dakota also enacted SB 2181, which prohibits health officer orders from treating religious conduct more restrictively than “secular conduct of reasonably comparable risk” or “alleged economic need or benefit.”</a:t>
            </a:r>
          </a:p>
        </p:txBody>
      </p:sp>
      <p:sp>
        <p:nvSpPr>
          <p:cNvPr id="3" name="TextBox 3"/>
          <p:cNvSpPr txBox="1"/>
          <p:nvPr/>
        </p:nvSpPr>
        <p:spPr>
          <a:xfrm>
            <a:off x="458837" y="603037"/>
            <a:ext cx="16076563" cy="1179682"/>
          </a:xfrm>
          <a:prstGeom prst="rect">
            <a:avLst/>
          </a:prstGeom>
        </p:spPr>
        <p:txBody>
          <a:bodyPr wrap="square" lIns="0" tIns="0" rIns="0" bIns="0" rtlCol="0" anchor="t">
            <a:spAutoFit/>
          </a:bodyPr>
          <a:lstStyle/>
          <a:p>
            <a:pPr>
              <a:lnSpc>
                <a:spcPts val="10220"/>
              </a:lnSpc>
            </a:pPr>
            <a:r>
              <a:rPr lang="en-US" sz="6000" b="1" dirty="0">
                <a:solidFill>
                  <a:srgbClr val="000000"/>
                </a:solidFill>
                <a:latin typeface="Palatino Linotype" panose="02040502050505030304" pitchFamily="18" charset="0"/>
                <a:ea typeface="Canva Sans Bold"/>
                <a:cs typeface="Canva Sans Bold"/>
                <a:sym typeface="Canva Sans Bold"/>
              </a:rPr>
              <a:t>Post-Pandemic State Legislation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600200" y="4088918"/>
            <a:ext cx="15087600" cy="1115818"/>
          </a:xfrm>
          <a:prstGeom prst="rect">
            <a:avLst/>
          </a:prstGeom>
        </p:spPr>
        <p:txBody>
          <a:bodyPr wrap="square" lIns="0" tIns="0" rIns="0" bIns="0" rtlCol="0" anchor="t">
            <a:spAutoFit/>
          </a:bodyPr>
          <a:lstStyle/>
          <a:p>
            <a:pPr algn="ctr">
              <a:lnSpc>
                <a:spcPts val="4479"/>
              </a:lnSpc>
              <a:spcBef>
                <a:spcPct val="0"/>
              </a:spcBef>
            </a:pPr>
            <a:r>
              <a:rPr lang="en-US" sz="3199" b="1" dirty="0">
                <a:solidFill>
                  <a:srgbClr val="000000"/>
                </a:solidFill>
                <a:latin typeface="Palatino Linotype" panose="02040502050505030304" pitchFamily="18" charset="0"/>
                <a:ea typeface="Open Sans Bold"/>
                <a:cs typeface="Open Sans Bold"/>
                <a:sym typeface="Open Sans Bold"/>
              </a:rPr>
              <a:t>Conversely, South Korea’s Supreme Court upheld gathering limits after the </a:t>
            </a:r>
            <a:r>
              <a:rPr lang="en-US" sz="3199" b="1" dirty="0" err="1">
                <a:solidFill>
                  <a:srgbClr val="000000"/>
                </a:solidFill>
                <a:latin typeface="Palatino Linotype" panose="02040502050505030304" pitchFamily="18" charset="0"/>
                <a:ea typeface="Open Sans Bold"/>
                <a:cs typeface="Open Sans Bold"/>
                <a:sym typeface="Open Sans Bold"/>
              </a:rPr>
              <a:t>Shincheonji</a:t>
            </a:r>
            <a:r>
              <a:rPr lang="en-US" sz="3199" b="1" dirty="0">
                <a:solidFill>
                  <a:srgbClr val="000000"/>
                </a:solidFill>
                <a:latin typeface="Palatino Linotype" panose="02040502050505030304" pitchFamily="18" charset="0"/>
                <a:ea typeface="Open Sans Bold"/>
                <a:cs typeface="Open Sans Bold"/>
                <a:sym typeface="Open Sans Bold"/>
              </a:rPr>
              <a:t> outbreak, prioritizing containment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752600" y="3314700"/>
            <a:ext cx="14782800" cy="2847061"/>
          </a:xfrm>
          <a:prstGeom prst="rect">
            <a:avLst/>
          </a:prstGeom>
        </p:spPr>
        <p:txBody>
          <a:bodyPr wrap="square" lIns="0" tIns="0" rIns="0" bIns="0" rtlCol="0" anchor="t">
            <a:spAutoFit/>
          </a:bodyPr>
          <a:lstStyle/>
          <a:p>
            <a:pPr algn="ctr">
              <a:lnSpc>
                <a:spcPts val="4479"/>
              </a:lnSpc>
            </a:pPr>
            <a:r>
              <a:rPr lang="en-US" sz="3199" dirty="0">
                <a:solidFill>
                  <a:srgbClr val="000000"/>
                </a:solidFill>
                <a:latin typeface="Palatino Linotype" panose="02040502050505030304" pitchFamily="18" charset="0"/>
                <a:ea typeface="Open Sans"/>
                <a:cs typeface="Open Sans"/>
                <a:sym typeface="Open Sans"/>
              </a:rPr>
              <a:t>Under current precedent, a state law that affects religious activity but was enacted as a neutral measure (i.e., was not enacted with the intention of limiting religious expression) is constitutional. This standard stems from two 1990s era SCOTUS decisions: Employment Div. v. Smith and Church of the </a:t>
            </a:r>
            <a:r>
              <a:rPr lang="en-US" sz="3199" dirty="0" err="1">
                <a:solidFill>
                  <a:srgbClr val="000000"/>
                </a:solidFill>
                <a:latin typeface="Palatino Linotype" panose="02040502050505030304" pitchFamily="18" charset="0"/>
                <a:ea typeface="Open Sans"/>
                <a:cs typeface="Open Sans"/>
                <a:sym typeface="Open Sans"/>
              </a:rPr>
              <a:t>Lukumi</a:t>
            </a:r>
            <a:r>
              <a:rPr lang="en-US" sz="3199" dirty="0">
                <a:solidFill>
                  <a:srgbClr val="000000"/>
                </a:solidFill>
                <a:latin typeface="Palatino Linotype" panose="02040502050505030304" pitchFamily="18" charset="0"/>
                <a:ea typeface="Open Sans"/>
                <a:cs typeface="Open Sans"/>
                <a:sym typeface="Open Sans"/>
              </a:rPr>
              <a:t> </a:t>
            </a:r>
            <a:r>
              <a:rPr lang="en-US" sz="3199" dirty="0" err="1">
                <a:solidFill>
                  <a:srgbClr val="000000"/>
                </a:solidFill>
                <a:latin typeface="Palatino Linotype" panose="02040502050505030304" pitchFamily="18" charset="0"/>
                <a:ea typeface="Open Sans"/>
                <a:cs typeface="Open Sans"/>
                <a:sym typeface="Open Sans"/>
              </a:rPr>
              <a:t>Babalu</a:t>
            </a:r>
            <a:r>
              <a:rPr lang="en-US" sz="3199" dirty="0">
                <a:solidFill>
                  <a:srgbClr val="000000"/>
                </a:solidFill>
                <a:latin typeface="Palatino Linotype" panose="02040502050505030304" pitchFamily="18" charset="0"/>
                <a:ea typeface="Open Sans"/>
                <a:cs typeface="Open Sans"/>
                <a:sym typeface="Open Sans"/>
              </a:rPr>
              <a:t> Aye, Inc. V. Hialeah.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371600" y="3939837"/>
            <a:ext cx="15925800" cy="1586588"/>
          </a:xfrm>
          <a:prstGeom prst="rect">
            <a:avLst/>
          </a:prstGeom>
        </p:spPr>
        <p:txBody>
          <a:bodyPr wrap="square" lIns="0" tIns="0" rIns="0" bIns="0" rtlCol="0" anchor="t">
            <a:spAutoFit/>
          </a:bodyPr>
          <a:lstStyle/>
          <a:p>
            <a:pPr algn="ctr">
              <a:lnSpc>
                <a:spcPts val="6354"/>
              </a:lnSpc>
            </a:pPr>
            <a:r>
              <a:rPr lang="en-US" sz="4539" b="1" dirty="0">
                <a:solidFill>
                  <a:srgbClr val="000000"/>
                </a:solidFill>
                <a:latin typeface="Palatino Linotype" panose="02040502050505030304" pitchFamily="18" charset="0"/>
                <a:ea typeface="Canva Sans Bold"/>
                <a:cs typeface="Canva Sans Bold"/>
                <a:sym typeface="Canva Sans Bold"/>
              </a:rPr>
              <a:t>Should we have a different approach than “mandates”?  </a:t>
            </a:r>
          </a:p>
          <a:p>
            <a:pPr algn="ctr">
              <a:lnSpc>
                <a:spcPts val="6354"/>
              </a:lnSpc>
            </a:pPr>
            <a:endParaRPr lang="en-US" sz="4539" b="1" dirty="0">
              <a:solidFill>
                <a:srgbClr val="000000"/>
              </a:solidFill>
              <a:latin typeface="Canva Sans Bold"/>
              <a:ea typeface="Canva Sans Bold"/>
              <a:cs typeface="Canva Sans Bold"/>
              <a:sym typeface="Canva San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3595335"/>
            <a:ext cx="7619109" cy="2503170"/>
          </a:xfrm>
          <a:prstGeom prst="rect">
            <a:avLst/>
          </a:prstGeom>
        </p:spPr>
        <p:txBody>
          <a:bodyPr lIns="0" tIns="0" rIns="0" bIns="0" rtlCol="0" anchor="t">
            <a:spAutoFit/>
          </a:bodyPr>
          <a:lstStyle/>
          <a:p>
            <a:pPr marL="0" lvl="0" indent="0" algn="l">
              <a:lnSpc>
                <a:spcPts val="10080"/>
              </a:lnSpc>
              <a:spcBef>
                <a:spcPct val="0"/>
              </a:spcBef>
            </a:pPr>
            <a:r>
              <a:rPr lang="en-US" sz="7200">
                <a:solidFill>
                  <a:srgbClr val="272727"/>
                </a:solidFill>
                <a:latin typeface="League Spartan"/>
                <a:ea typeface="League Spartan"/>
                <a:cs typeface="League Spartan"/>
                <a:sym typeface="League Spartan"/>
              </a:rPr>
              <a:t>Agenda Overview</a:t>
            </a:r>
          </a:p>
        </p:txBody>
      </p:sp>
      <p:grpSp>
        <p:nvGrpSpPr>
          <p:cNvPr id="3" name="Group 3"/>
          <p:cNvGrpSpPr/>
          <p:nvPr/>
        </p:nvGrpSpPr>
        <p:grpSpPr>
          <a:xfrm>
            <a:off x="9973295" y="965358"/>
            <a:ext cx="1040410" cy="104041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400" spc="240">
                  <a:solidFill>
                    <a:srgbClr val="F8F8F8"/>
                  </a:solidFill>
                  <a:latin typeface="Open Sans"/>
                  <a:ea typeface="Open Sans"/>
                  <a:cs typeface="Open Sans"/>
                  <a:sym typeface="Open Sans"/>
                </a:rPr>
                <a:t>01</a:t>
              </a:r>
            </a:p>
          </p:txBody>
        </p:sp>
      </p:grpSp>
      <p:grpSp>
        <p:nvGrpSpPr>
          <p:cNvPr id="6" name="Group 6"/>
          <p:cNvGrpSpPr/>
          <p:nvPr/>
        </p:nvGrpSpPr>
        <p:grpSpPr>
          <a:xfrm>
            <a:off x="9973295" y="2178836"/>
            <a:ext cx="1040410" cy="104041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400" spc="240">
                  <a:solidFill>
                    <a:srgbClr val="F8F8F8"/>
                  </a:solidFill>
                  <a:latin typeface="Open Sans"/>
                  <a:ea typeface="Open Sans"/>
                  <a:cs typeface="Open Sans"/>
                  <a:sym typeface="Open Sans"/>
                </a:rPr>
                <a:t>02</a:t>
              </a:r>
            </a:p>
          </p:txBody>
        </p:sp>
      </p:grpSp>
      <p:grpSp>
        <p:nvGrpSpPr>
          <p:cNvPr id="9" name="Group 9"/>
          <p:cNvGrpSpPr/>
          <p:nvPr/>
        </p:nvGrpSpPr>
        <p:grpSpPr>
          <a:xfrm>
            <a:off x="9973295" y="3392184"/>
            <a:ext cx="1040410" cy="104041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400" spc="240">
                  <a:solidFill>
                    <a:srgbClr val="F8F8F8"/>
                  </a:solidFill>
                  <a:latin typeface="Open Sans"/>
                  <a:ea typeface="Open Sans"/>
                  <a:cs typeface="Open Sans"/>
                  <a:sym typeface="Open Sans"/>
                </a:rPr>
                <a:t>03</a:t>
              </a:r>
            </a:p>
          </p:txBody>
        </p:sp>
      </p:grpSp>
      <p:grpSp>
        <p:nvGrpSpPr>
          <p:cNvPr id="12" name="Group 12"/>
          <p:cNvGrpSpPr/>
          <p:nvPr/>
        </p:nvGrpSpPr>
        <p:grpSpPr>
          <a:xfrm>
            <a:off x="9973295" y="4605532"/>
            <a:ext cx="1040410" cy="104041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400" spc="240">
                  <a:solidFill>
                    <a:srgbClr val="F8F8F8"/>
                  </a:solidFill>
                  <a:latin typeface="Open Sans"/>
                  <a:ea typeface="Open Sans"/>
                  <a:cs typeface="Open Sans"/>
                  <a:sym typeface="Open Sans"/>
                </a:rPr>
                <a:t>04</a:t>
              </a:r>
            </a:p>
          </p:txBody>
        </p:sp>
      </p:grpSp>
      <p:grpSp>
        <p:nvGrpSpPr>
          <p:cNvPr id="15" name="Group 15"/>
          <p:cNvGrpSpPr/>
          <p:nvPr/>
        </p:nvGrpSpPr>
        <p:grpSpPr>
          <a:xfrm>
            <a:off x="9973295" y="5818880"/>
            <a:ext cx="1040410" cy="104041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400" spc="240">
                  <a:solidFill>
                    <a:srgbClr val="F8F8F8"/>
                  </a:solidFill>
                  <a:latin typeface="Open Sans"/>
                  <a:ea typeface="Open Sans"/>
                  <a:cs typeface="Open Sans"/>
                  <a:sym typeface="Open Sans"/>
                </a:rPr>
                <a:t>05</a:t>
              </a:r>
            </a:p>
          </p:txBody>
        </p:sp>
      </p:grpSp>
      <p:grpSp>
        <p:nvGrpSpPr>
          <p:cNvPr id="18" name="Group 18"/>
          <p:cNvGrpSpPr/>
          <p:nvPr/>
        </p:nvGrpSpPr>
        <p:grpSpPr>
          <a:xfrm>
            <a:off x="9973295" y="7032228"/>
            <a:ext cx="1040410" cy="104041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400" spc="240">
                  <a:solidFill>
                    <a:srgbClr val="F8F8F8"/>
                  </a:solidFill>
                  <a:latin typeface="Open Sans"/>
                  <a:ea typeface="Open Sans"/>
                  <a:cs typeface="Open Sans"/>
                  <a:sym typeface="Open Sans"/>
                </a:rPr>
                <a:t>06</a:t>
              </a:r>
            </a:p>
          </p:txBody>
        </p:sp>
      </p:grpSp>
      <p:grpSp>
        <p:nvGrpSpPr>
          <p:cNvPr id="21" name="Group 21"/>
          <p:cNvGrpSpPr/>
          <p:nvPr/>
        </p:nvGrpSpPr>
        <p:grpSpPr>
          <a:xfrm>
            <a:off x="9973295" y="8244088"/>
            <a:ext cx="1040410" cy="104041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400" spc="240">
                  <a:solidFill>
                    <a:srgbClr val="F8F8F8"/>
                  </a:solidFill>
                  <a:latin typeface="Open Sans"/>
                  <a:ea typeface="Open Sans"/>
                  <a:cs typeface="Open Sans"/>
                  <a:sym typeface="Open Sans"/>
                </a:rPr>
                <a:t>07</a:t>
              </a:r>
            </a:p>
          </p:txBody>
        </p:sp>
      </p:grpSp>
      <p:sp>
        <p:nvSpPr>
          <p:cNvPr id="24" name="TextBox 24"/>
          <p:cNvSpPr txBox="1"/>
          <p:nvPr/>
        </p:nvSpPr>
        <p:spPr>
          <a:xfrm>
            <a:off x="11343922" y="1216323"/>
            <a:ext cx="5915378" cy="481330"/>
          </a:xfrm>
          <a:prstGeom prst="rect">
            <a:avLst/>
          </a:prstGeom>
        </p:spPr>
        <p:txBody>
          <a:bodyPr lIns="0" tIns="0" rIns="0" bIns="0" rtlCol="0" anchor="t">
            <a:spAutoFit/>
          </a:bodyPr>
          <a:lstStyle/>
          <a:p>
            <a:pPr algn="l">
              <a:lnSpc>
                <a:spcPts val="3919"/>
              </a:lnSpc>
            </a:pPr>
            <a:r>
              <a:rPr lang="en-US" sz="2799" dirty="0">
                <a:solidFill>
                  <a:srgbClr val="272727"/>
                </a:solidFill>
                <a:latin typeface="Palatino Linotype" panose="02040502050505030304" pitchFamily="18" charset="0"/>
                <a:ea typeface="Open Sans"/>
                <a:cs typeface="Open Sans"/>
                <a:sym typeface="Open Sans"/>
              </a:rPr>
              <a:t>Introduction</a:t>
            </a:r>
          </a:p>
        </p:txBody>
      </p:sp>
      <p:sp>
        <p:nvSpPr>
          <p:cNvPr id="25" name="TextBox 25"/>
          <p:cNvSpPr txBox="1"/>
          <p:nvPr/>
        </p:nvSpPr>
        <p:spPr>
          <a:xfrm>
            <a:off x="11343922" y="2429697"/>
            <a:ext cx="5915378" cy="474704"/>
          </a:xfrm>
          <a:prstGeom prst="rect">
            <a:avLst/>
          </a:prstGeom>
        </p:spPr>
        <p:txBody>
          <a:bodyPr lIns="0" tIns="0" rIns="0" bIns="0" rtlCol="0" anchor="t">
            <a:spAutoFit/>
          </a:bodyPr>
          <a:lstStyle/>
          <a:p>
            <a:pPr algn="l">
              <a:lnSpc>
                <a:spcPts val="3919"/>
              </a:lnSpc>
            </a:pPr>
            <a:r>
              <a:rPr lang="en-US" sz="2799" dirty="0">
                <a:solidFill>
                  <a:srgbClr val="272727"/>
                </a:solidFill>
                <a:latin typeface="Palatino Linotype" panose="02040502050505030304" pitchFamily="18" charset="0"/>
                <a:ea typeface="Open Sans"/>
                <a:cs typeface="Open Sans"/>
                <a:sym typeface="Open Sans"/>
              </a:rPr>
              <a:t>What is the Problem</a:t>
            </a:r>
          </a:p>
        </p:txBody>
      </p:sp>
      <p:sp>
        <p:nvSpPr>
          <p:cNvPr id="26" name="TextBox 26"/>
          <p:cNvSpPr txBox="1"/>
          <p:nvPr/>
        </p:nvSpPr>
        <p:spPr>
          <a:xfrm>
            <a:off x="11343922" y="3643071"/>
            <a:ext cx="5915378" cy="474704"/>
          </a:xfrm>
          <a:prstGeom prst="rect">
            <a:avLst/>
          </a:prstGeom>
        </p:spPr>
        <p:txBody>
          <a:bodyPr lIns="0" tIns="0" rIns="0" bIns="0" rtlCol="0" anchor="t">
            <a:spAutoFit/>
          </a:bodyPr>
          <a:lstStyle/>
          <a:p>
            <a:pPr algn="l">
              <a:lnSpc>
                <a:spcPts val="3919"/>
              </a:lnSpc>
            </a:pPr>
            <a:r>
              <a:rPr lang="en-US" sz="2799" dirty="0">
                <a:solidFill>
                  <a:srgbClr val="272727"/>
                </a:solidFill>
                <a:latin typeface="Palatino Linotype" panose="02040502050505030304" pitchFamily="18" charset="0"/>
                <a:ea typeface="Open Sans"/>
                <a:cs typeface="Open Sans"/>
                <a:sym typeface="Open Sans"/>
              </a:rPr>
              <a:t>How does the law address this</a:t>
            </a:r>
          </a:p>
        </p:txBody>
      </p:sp>
      <p:sp>
        <p:nvSpPr>
          <p:cNvPr id="27" name="TextBox 27"/>
          <p:cNvSpPr txBox="1"/>
          <p:nvPr/>
        </p:nvSpPr>
        <p:spPr>
          <a:xfrm>
            <a:off x="11343922" y="4856445"/>
            <a:ext cx="5915378" cy="481330"/>
          </a:xfrm>
          <a:prstGeom prst="rect">
            <a:avLst/>
          </a:prstGeom>
        </p:spPr>
        <p:txBody>
          <a:bodyPr lIns="0" tIns="0" rIns="0" bIns="0" rtlCol="0" anchor="t">
            <a:spAutoFit/>
          </a:bodyPr>
          <a:lstStyle/>
          <a:p>
            <a:pPr algn="l">
              <a:lnSpc>
                <a:spcPts val="3919"/>
              </a:lnSpc>
            </a:pPr>
            <a:r>
              <a:rPr lang="en-US" sz="2799" dirty="0">
                <a:solidFill>
                  <a:srgbClr val="272727"/>
                </a:solidFill>
                <a:latin typeface="Palatino Linotype" panose="02040502050505030304" pitchFamily="18" charset="0"/>
                <a:ea typeface="Open Sans"/>
                <a:cs typeface="Open Sans"/>
                <a:sym typeface="Open Sans"/>
              </a:rPr>
              <a:t>Framework</a:t>
            </a:r>
          </a:p>
        </p:txBody>
      </p:sp>
      <p:sp>
        <p:nvSpPr>
          <p:cNvPr id="28" name="TextBox 28"/>
          <p:cNvSpPr txBox="1"/>
          <p:nvPr/>
        </p:nvSpPr>
        <p:spPr>
          <a:xfrm>
            <a:off x="11343922" y="6069819"/>
            <a:ext cx="5915378" cy="474704"/>
          </a:xfrm>
          <a:prstGeom prst="rect">
            <a:avLst/>
          </a:prstGeom>
        </p:spPr>
        <p:txBody>
          <a:bodyPr lIns="0" tIns="0" rIns="0" bIns="0" rtlCol="0" anchor="t">
            <a:spAutoFit/>
          </a:bodyPr>
          <a:lstStyle/>
          <a:p>
            <a:pPr algn="l">
              <a:lnSpc>
                <a:spcPts val="3919"/>
              </a:lnSpc>
            </a:pPr>
            <a:r>
              <a:rPr lang="en-US" sz="2799" dirty="0">
                <a:solidFill>
                  <a:srgbClr val="272727"/>
                </a:solidFill>
                <a:latin typeface="Palatino Linotype" panose="02040502050505030304" pitchFamily="18" charset="0"/>
                <a:ea typeface="Open Sans"/>
                <a:cs typeface="Open Sans"/>
                <a:sym typeface="Open Sans"/>
              </a:rPr>
              <a:t>Possible solutions</a:t>
            </a:r>
          </a:p>
        </p:txBody>
      </p:sp>
      <p:sp>
        <p:nvSpPr>
          <p:cNvPr id="29" name="TextBox 29"/>
          <p:cNvSpPr txBox="1"/>
          <p:nvPr/>
        </p:nvSpPr>
        <p:spPr>
          <a:xfrm>
            <a:off x="11343922" y="7283193"/>
            <a:ext cx="5915378" cy="474704"/>
          </a:xfrm>
          <a:prstGeom prst="rect">
            <a:avLst/>
          </a:prstGeom>
        </p:spPr>
        <p:txBody>
          <a:bodyPr lIns="0" tIns="0" rIns="0" bIns="0" rtlCol="0" anchor="t">
            <a:spAutoFit/>
          </a:bodyPr>
          <a:lstStyle/>
          <a:p>
            <a:pPr algn="l">
              <a:lnSpc>
                <a:spcPts val="3919"/>
              </a:lnSpc>
            </a:pPr>
            <a:r>
              <a:rPr lang="en-US" sz="2799" dirty="0">
                <a:solidFill>
                  <a:srgbClr val="272727"/>
                </a:solidFill>
                <a:latin typeface="Palatino Linotype" panose="02040502050505030304" pitchFamily="18" charset="0"/>
                <a:ea typeface="Open Sans"/>
                <a:cs typeface="Open Sans"/>
                <a:sym typeface="Open Sans"/>
              </a:rPr>
              <a:t>Concluding thoughts</a:t>
            </a:r>
          </a:p>
        </p:txBody>
      </p:sp>
      <p:sp>
        <p:nvSpPr>
          <p:cNvPr id="30" name="TextBox 30"/>
          <p:cNvSpPr txBox="1"/>
          <p:nvPr/>
        </p:nvSpPr>
        <p:spPr>
          <a:xfrm>
            <a:off x="11343922" y="8495053"/>
            <a:ext cx="5915378" cy="474704"/>
          </a:xfrm>
          <a:prstGeom prst="rect">
            <a:avLst/>
          </a:prstGeom>
        </p:spPr>
        <p:txBody>
          <a:bodyPr lIns="0" tIns="0" rIns="0" bIns="0" rtlCol="0" anchor="t">
            <a:spAutoFit/>
          </a:bodyPr>
          <a:lstStyle/>
          <a:p>
            <a:pPr algn="l">
              <a:lnSpc>
                <a:spcPts val="3919"/>
              </a:lnSpc>
            </a:pPr>
            <a:r>
              <a:rPr lang="en-US" sz="2799" dirty="0">
                <a:solidFill>
                  <a:srgbClr val="272727"/>
                </a:solidFill>
                <a:latin typeface="Palatino Linotype" panose="02040502050505030304" pitchFamily="18" charset="0"/>
                <a:ea typeface="Open Sans"/>
                <a:cs typeface="Open Sans"/>
                <a:sym typeface="Open Sans"/>
              </a:rPr>
              <a:t>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469"/>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3"/>
          <p:cNvSpPr txBox="1"/>
          <p:nvPr/>
        </p:nvSpPr>
        <p:spPr>
          <a:xfrm>
            <a:off x="228605" y="1606200"/>
            <a:ext cx="6400018" cy="8374689"/>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8800" b="1" kern="1200" dirty="0">
                <a:solidFill>
                  <a:schemeClr val="tx1"/>
                </a:solidFill>
                <a:latin typeface="Palatino Linotype" panose="02040502050505030304" pitchFamily="18" charset="0"/>
                <a:ea typeface="+mj-ea"/>
                <a:cs typeface="+mj-cs"/>
                <a:sym typeface="Canva Sans Bold"/>
              </a:rPr>
              <a:t>Framework</a:t>
            </a:r>
            <a:r>
              <a:rPr lang="en-US" sz="8800" b="1" kern="1200" dirty="0">
                <a:solidFill>
                  <a:schemeClr val="tx1"/>
                </a:solidFill>
                <a:latin typeface="+mj-lt"/>
                <a:ea typeface="+mj-ea"/>
                <a:cs typeface="+mj-cs"/>
                <a:sym typeface="Canva Sans Bold"/>
              </a:rPr>
              <a:t> </a:t>
            </a:r>
          </a:p>
        </p:txBody>
      </p:sp>
      <p:cxnSp>
        <p:nvCxnSpPr>
          <p:cNvPr id="31" name="Straight Connector 3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92079" y="1698171"/>
            <a:ext cx="0" cy="8576359"/>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DC3D17F8-D7E8-5082-5E2B-B28F1C83A1EF}"/>
              </a:ext>
            </a:extLst>
          </p:cNvPr>
          <p:cNvGraphicFramePr/>
          <p:nvPr>
            <p:extLst>
              <p:ext uri="{D42A27DB-BD31-4B8C-83A1-F6EECF244321}">
                <p14:modId xmlns:p14="http://schemas.microsoft.com/office/powerpoint/2010/main" val="2881489939"/>
              </p:ext>
            </p:extLst>
          </p:nvPr>
        </p:nvGraphicFramePr>
        <p:xfrm>
          <a:off x="7662802" y="1606200"/>
          <a:ext cx="9367898" cy="8384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594693" y="4652327"/>
            <a:ext cx="15098613" cy="887095"/>
          </a:xfrm>
          <a:prstGeom prst="rect">
            <a:avLst/>
          </a:prstGeom>
        </p:spPr>
        <p:txBody>
          <a:bodyPr lIns="0" tIns="0" rIns="0" bIns="0" rtlCol="0" anchor="t">
            <a:spAutoFit/>
          </a:bodyPr>
          <a:lstStyle/>
          <a:p>
            <a:pPr algn="ctr">
              <a:lnSpc>
                <a:spcPts val="7279"/>
              </a:lnSpc>
            </a:pPr>
            <a:r>
              <a:rPr lang="en-US" sz="5199" b="1" dirty="0">
                <a:solidFill>
                  <a:srgbClr val="000000"/>
                </a:solidFill>
                <a:latin typeface="Palatino Linotype" panose="02040502050505030304" pitchFamily="18" charset="0"/>
                <a:ea typeface="Canva Sans Bold"/>
                <a:cs typeface="Canva Sans Bold"/>
                <a:sym typeface="Canva Sans Bold"/>
              </a:rPr>
              <a:t>If yes, what might that new approach look like?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661" y="934912"/>
            <a:ext cx="16357579"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927860" y="1575892"/>
            <a:ext cx="13693140" cy="242773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0800" b="1" kern="1200" dirty="0">
                <a:solidFill>
                  <a:schemeClr val="tx1"/>
                </a:solidFill>
                <a:latin typeface="Palatino Linotype" panose="02040502050505030304" pitchFamily="18" charset="0"/>
                <a:ea typeface="+mj-ea"/>
                <a:cs typeface="+mj-cs"/>
                <a:sym typeface="Canva Sans Bold"/>
              </a:rPr>
              <a:t>A Different “Power” </a:t>
            </a:r>
          </a:p>
        </p:txBody>
      </p:sp>
      <p:sp>
        <p:nvSpPr>
          <p:cNvPr id="2" name="TextBox 2"/>
          <p:cNvSpPr txBox="1"/>
          <p:nvPr/>
        </p:nvSpPr>
        <p:spPr>
          <a:xfrm>
            <a:off x="1143000" y="4215829"/>
            <a:ext cx="13464540" cy="4200593"/>
          </a:xfrm>
          <a:prstGeom prst="rect">
            <a:avLst/>
          </a:prstGeom>
        </p:spPr>
        <p:txBody>
          <a:bodyPr vert="horz" lIns="91440" tIns="45720" rIns="91440" bIns="45720" rtlCol="0" anchor="t">
            <a:normAutofit/>
          </a:bodyPr>
          <a:lstStyle/>
          <a:p>
            <a:pPr marL="928374" lvl="1" indent="-228600">
              <a:lnSpc>
                <a:spcPct val="90000"/>
              </a:lnSpc>
              <a:spcAft>
                <a:spcPts val="600"/>
              </a:spcAft>
              <a:buFont typeface="Arial" panose="020B0604020202020204" pitchFamily="34" charset="0"/>
              <a:buChar char="•"/>
            </a:pPr>
            <a:r>
              <a:rPr lang="en-US" sz="3600" dirty="0">
                <a:latin typeface="Palatino Linotype" panose="02040502050505030304" pitchFamily="18" charset="0"/>
                <a:sym typeface="Canva Sans"/>
              </a:rPr>
              <a:t>Ecclesiastical committees</a:t>
            </a:r>
          </a:p>
          <a:p>
            <a:pPr marL="928374" lvl="1" indent="-228600">
              <a:lnSpc>
                <a:spcPct val="90000"/>
              </a:lnSpc>
              <a:spcAft>
                <a:spcPts val="600"/>
              </a:spcAft>
              <a:buFont typeface="Arial" panose="020B0604020202020204" pitchFamily="34" charset="0"/>
              <a:buChar char="•"/>
            </a:pPr>
            <a:r>
              <a:rPr lang="en-US" sz="3600" dirty="0">
                <a:latin typeface="Palatino Linotype" panose="02040502050505030304" pitchFamily="18" charset="0"/>
                <a:sym typeface="Canva Sans"/>
              </a:rPr>
              <a:t>Engaging with community leaders</a:t>
            </a:r>
          </a:p>
          <a:p>
            <a:pPr marL="928374" lvl="1" indent="-228600">
              <a:lnSpc>
                <a:spcPct val="90000"/>
              </a:lnSpc>
              <a:spcAft>
                <a:spcPts val="600"/>
              </a:spcAft>
              <a:buFont typeface="Arial" panose="020B0604020202020204" pitchFamily="34" charset="0"/>
              <a:buChar char="•"/>
            </a:pPr>
            <a:r>
              <a:rPr lang="en-US" sz="3600" dirty="0">
                <a:latin typeface="Palatino Linotype" panose="02040502050505030304" pitchFamily="18" charset="0"/>
                <a:sym typeface="Canva Sans"/>
              </a:rPr>
              <a:t>Having conversations with each other</a:t>
            </a:r>
          </a:p>
          <a:p>
            <a:pPr marL="928374" lvl="1" indent="-228600">
              <a:lnSpc>
                <a:spcPct val="90000"/>
              </a:lnSpc>
              <a:spcAft>
                <a:spcPts val="600"/>
              </a:spcAft>
              <a:buFont typeface="Arial" panose="020B0604020202020204" pitchFamily="34" charset="0"/>
              <a:buChar char="•"/>
            </a:pPr>
            <a:r>
              <a:rPr lang="en-US" sz="3600" dirty="0">
                <a:latin typeface="Palatino Linotype" panose="02040502050505030304" pitchFamily="18" charset="0"/>
                <a:sym typeface="Canva Sans"/>
              </a:rPr>
              <a:t>Partner with established entities e.g. </a:t>
            </a:r>
            <a:r>
              <a:rPr lang="en-US" sz="3600" b="0" i="0" u="none" strike="noStrike" dirty="0">
                <a:solidFill>
                  <a:srgbClr val="151515"/>
                </a:solidFill>
                <a:effectLst/>
                <a:latin typeface="Palatino Linotype" panose="02040502050505030304" pitchFamily="18" charset="0"/>
              </a:rPr>
              <a:t>Baptist Joint Committee for Religious Liberty (BJC)</a:t>
            </a:r>
            <a:endParaRPr lang="en-US" sz="3600" dirty="0">
              <a:latin typeface="Palatino Linotype" panose="02040502050505030304" pitchFamily="18" charset="0"/>
              <a:sym typeface="Canv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661" y="934912"/>
            <a:ext cx="16357579"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CFC35DD-6ECA-02CD-93AC-081CC841B408}"/>
              </a:ext>
            </a:extLst>
          </p:cNvPr>
          <p:cNvSpPr>
            <a:spLocks noGrp="1"/>
          </p:cNvSpPr>
          <p:nvPr>
            <p:ph type="ctrTitle"/>
          </p:nvPr>
        </p:nvSpPr>
        <p:spPr>
          <a:xfrm>
            <a:off x="1068670" y="1371850"/>
            <a:ext cx="16251569" cy="2427734"/>
          </a:xfrm>
        </p:spPr>
        <p:txBody>
          <a:bodyPr vert="horz" lIns="91440" tIns="45720" rIns="91440" bIns="45720" rtlCol="0" anchor="ctr">
            <a:normAutofit/>
          </a:bodyPr>
          <a:lstStyle/>
          <a:p>
            <a:pPr algn="l">
              <a:lnSpc>
                <a:spcPct val="90000"/>
              </a:lnSpc>
            </a:pPr>
            <a:r>
              <a:rPr lang="en-US" sz="8400" kern="1200" dirty="0">
                <a:solidFill>
                  <a:schemeClr val="tx1"/>
                </a:solidFill>
                <a:latin typeface="Palatino Linotype" panose="02040502050505030304" pitchFamily="18" charset="0"/>
              </a:rPr>
              <a:t>Religion and Public Health Collaborative Initiatives</a:t>
            </a:r>
          </a:p>
        </p:txBody>
      </p:sp>
      <p:sp>
        <p:nvSpPr>
          <p:cNvPr id="22" name="TextBox 21">
            <a:extLst>
              <a:ext uri="{FF2B5EF4-FFF2-40B4-BE49-F238E27FC236}">
                <a16:creationId xmlns:a16="http://schemas.microsoft.com/office/drawing/2014/main" id="{1A96C2F8-3D93-BF05-D964-AAF7D7CB550E}"/>
              </a:ext>
            </a:extLst>
          </p:cNvPr>
          <p:cNvSpPr txBox="1"/>
          <p:nvPr/>
        </p:nvSpPr>
        <p:spPr>
          <a:xfrm>
            <a:off x="685800" y="4220834"/>
            <a:ext cx="15435354" cy="5547151"/>
          </a:xfrm>
          <a:prstGeom prst="rect">
            <a:avLst/>
          </a:prstGeom>
        </p:spPr>
        <p:txBody>
          <a:bodyPr vert="horz" lIns="91440" tIns="45720" rIns="91440" bIns="45720" rtlCol="0" anchor="t">
            <a:normAutofit/>
          </a:bodyPr>
          <a:lstStyle/>
          <a:p>
            <a:pPr marL="571500" indent="-228600">
              <a:lnSpc>
                <a:spcPct val="90000"/>
              </a:lnSpc>
              <a:spcAft>
                <a:spcPts val="600"/>
              </a:spcAft>
              <a:buFont typeface="Arial" panose="020B0604020202020204" pitchFamily="34" charset="0"/>
              <a:buChar char="•"/>
            </a:pPr>
            <a:r>
              <a:rPr lang="en-US" sz="2500" b="0" i="0" u="none" strike="noStrike" dirty="0">
                <a:effectLst/>
                <a:latin typeface="Palatino Linotype" panose="02040502050505030304" pitchFamily="18" charset="0"/>
              </a:rPr>
              <a:t>At the state level, </a:t>
            </a:r>
            <a:endParaRPr lang="en-US" sz="2500" dirty="0">
              <a:latin typeface="Palatino Linotype" panose="02040502050505030304" pitchFamily="18" charset="0"/>
            </a:endParaRPr>
          </a:p>
          <a:p>
            <a:pPr marL="1028700" lvl="1" indent="-228600">
              <a:lnSpc>
                <a:spcPct val="90000"/>
              </a:lnSpc>
              <a:spcAft>
                <a:spcPts val="600"/>
              </a:spcAft>
              <a:buFont typeface="Arial" panose="020B0604020202020204" pitchFamily="34" charset="0"/>
              <a:buChar char="•"/>
            </a:pPr>
            <a:r>
              <a:rPr lang="en-US" sz="2500" b="0" i="0" u="none" strike="noStrike" dirty="0">
                <a:effectLst/>
                <a:latin typeface="Palatino Linotype" panose="02040502050505030304" pitchFamily="18" charset="0"/>
              </a:rPr>
              <a:t>California is now exploring how Medicaid funds can help faith communities and ministerial associations address health-related social needs within congregational settings. </a:t>
            </a:r>
          </a:p>
          <a:p>
            <a:pPr marL="571500" indent="-228600">
              <a:lnSpc>
                <a:spcPct val="90000"/>
              </a:lnSpc>
              <a:spcAft>
                <a:spcPts val="600"/>
              </a:spcAft>
              <a:buFont typeface="Arial" panose="020B0604020202020204" pitchFamily="34" charset="0"/>
              <a:buChar char="•"/>
            </a:pPr>
            <a:r>
              <a:rPr lang="en-US" sz="2500" b="0" i="0" u="none" strike="noStrike" dirty="0">
                <a:effectLst/>
                <a:latin typeface="Palatino Linotype" panose="02040502050505030304" pitchFamily="18" charset="0"/>
              </a:rPr>
              <a:t>And at the local level, </a:t>
            </a:r>
          </a:p>
          <a:p>
            <a:pPr marL="1028700" lvl="1" indent="-228600">
              <a:lnSpc>
                <a:spcPct val="90000"/>
              </a:lnSpc>
              <a:spcAft>
                <a:spcPts val="600"/>
              </a:spcAft>
              <a:buFont typeface="Arial" panose="020B0604020202020204" pitchFamily="34" charset="0"/>
              <a:buChar char="•"/>
            </a:pPr>
            <a:r>
              <a:rPr lang="en-US" sz="2500" b="0" i="0" u="none" strike="noStrike" dirty="0">
                <a:effectLst/>
                <a:latin typeface="Palatino Linotype" panose="02040502050505030304" pitchFamily="18" charset="0"/>
              </a:rPr>
              <a:t>the New York City Department of Health includes faith as a pillar of public health, </a:t>
            </a:r>
          </a:p>
          <a:p>
            <a:pPr marL="571500" indent="-228600">
              <a:lnSpc>
                <a:spcPct val="90000"/>
              </a:lnSpc>
              <a:spcAft>
                <a:spcPts val="600"/>
              </a:spcAft>
              <a:buFont typeface="Arial" panose="020B0604020202020204" pitchFamily="34" charset="0"/>
              <a:buChar char="•"/>
            </a:pPr>
            <a:r>
              <a:rPr lang="en-US" sz="2500" b="0" i="0" u="none" strike="noStrike" dirty="0">
                <a:effectLst/>
                <a:latin typeface="Palatino Linotype" panose="02040502050505030304" pitchFamily="18" charset="0"/>
              </a:rPr>
              <a:t>while health systems in Memphis, Tennessee and Winston-Salem, North Carolina have pioneered ways to engage faith networks in expanding social support for hospitalized members of local congregations. All of these efforts can increase access to care and reduce health disparities.</a:t>
            </a:r>
            <a:endParaRPr lang="en-US" sz="2500" dirty="0">
              <a:latin typeface="Palatino Linotype" panose="02040502050505030304" pitchFamily="18" charset="0"/>
            </a:endParaRPr>
          </a:p>
        </p:txBody>
      </p:sp>
    </p:spTree>
    <p:extLst>
      <p:ext uri="{BB962C8B-B14F-4D97-AF65-F5344CB8AC3E}">
        <p14:creationId xmlns:p14="http://schemas.microsoft.com/office/powerpoint/2010/main" val="3262055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954657" y="4400273"/>
            <a:ext cx="12378687" cy="2047679"/>
          </a:xfrm>
          <a:prstGeom prst="rect">
            <a:avLst/>
          </a:prstGeom>
        </p:spPr>
        <p:txBody>
          <a:bodyPr lIns="0" tIns="0" rIns="0" bIns="0" rtlCol="0" anchor="t">
            <a:spAutoFit/>
          </a:bodyPr>
          <a:lstStyle/>
          <a:p>
            <a:pPr marL="0" lvl="0" indent="0" algn="ctr">
              <a:lnSpc>
                <a:spcPts val="16810"/>
              </a:lnSpc>
            </a:pPr>
            <a:r>
              <a:rPr lang="en-US" sz="12007">
                <a:solidFill>
                  <a:srgbClr val="2159FF"/>
                </a:solidFill>
                <a:latin typeface="League Spartan"/>
                <a:ea typeface="League Spartan"/>
                <a:cs typeface="League Spartan"/>
                <a:sym typeface="League Spartan"/>
              </a:rPr>
              <a:t>Thank You</a:t>
            </a:r>
          </a:p>
        </p:txBody>
      </p:sp>
      <p:sp>
        <p:nvSpPr>
          <p:cNvPr id="3" name="Freeform 3"/>
          <p:cNvSpPr/>
          <p:nvPr/>
        </p:nvSpPr>
        <p:spPr>
          <a:xfrm flipH="1" flipV="1">
            <a:off x="12755300" y="567698"/>
            <a:ext cx="5062925" cy="6212178"/>
          </a:xfrm>
          <a:custGeom>
            <a:avLst/>
            <a:gdLst/>
            <a:ahLst/>
            <a:cxnLst/>
            <a:rect l="l" t="t" r="r" b="b"/>
            <a:pathLst>
              <a:path w="5062925" h="6212178">
                <a:moveTo>
                  <a:pt x="5062925" y="6212178"/>
                </a:moveTo>
                <a:lnTo>
                  <a:pt x="0" y="6212178"/>
                </a:lnTo>
                <a:lnTo>
                  <a:pt x="0" y="0"/>
                </a:lnTo>
                <a:lnTo>
                  <a:pt x="5062925" y="0"/>
                </a:lnTo>
                <a:lnTo>
                  <a:pt x="5062925" y="621217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8657159"/>
            <a:ext cx="4953776" cy="1620297"/>
          </a:xfrm>
          <a:custGeom>
            <a:avLst/>
            <a:gdLst/>
            <a:ahLst/>
            <a:cxnLst/>
            <a:rect l="l" t="t" r="r" b="b"/>
            <a:pathLst>
              <a:path w="4953776" h="1620297">
                <a:moveTo>
                  <a:pt x="0" y="0"/>
                </a:moveTo>
                <a:lnTo>
                  <a:pt x="4953776" y="0"/>
                </a:lnTo>
                <a:lnTo>
                  <a:pt x="4953776" y="1620297"/>
                </a:lnTo>
                <a:lnTo>
                  <a:pt x="0" y="16202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15891973" y="7924258"/>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1D3A"/>
            </a:solidFill>
          </p:spPr>
          <p:txBody>
            <a:bodyPr/>
            <a:lstStyle/>
            <a:p>
              <a:endParaRPr lang="en-US"/>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grpSp>
        <p:nvGrpSpPr>
          <p:cNvPr id="8" name="Group 8"/>
          <p:cNvGrpSpPr/>
          <p:nvPr/>
        </p:nvGrpSpPr>
        <p:grpSpPr>
          <a:xfrm>
            <a:off x="-560090" y="-449186"/>
            <a:ext cx="3873733" cy="38737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7D5FF"/>
            </a:solidFill>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11" name="TextBox 11"/>
          <p:cNvSpPr txBox="1"/>
          <p:nvPr/>
        </p:nvSpPr>
        <p:spPr>
          <a:xfrm>
            <a:off x="4953776" y="6684626"/>
            <a:ext cx="8885388" cy="1811020"/>
          </a:xfrm>
          <a:prstGeom prst="rect">
            <a:avLst/>
          </a:prstGeom>
        </p:spPr>
        <p:txBody>
          <a:bodyPr lIns="0" tIns="0" rIns="0" bIns="0" rtlCol="0" anchor="t">
            <a:spAutoFit/>
          </a:bodyPr>
          <a:lstStyle/>
          <a:p>
            <a:pPr algn="ctr">
              <a:lnSpc>
                <a:spcPts val="7279"/>
              </a:lnSpc>
            </a:pPr>
            <a:r>
              <a:rPr lang="en-US" sz="5199" b="1">
                <a:solidFill>
                  <a:srgbClr val="000000"/>
                </a:solidFill>
                <a:latin typeface="Canva Sans Bold"/>
                <a:ea typeface="Canva Sans Bold"/>
                <a:cs typeface="Canva Sans Bold"/>
                <a:sym typeface="Canva Sans Bold"/>
              </a:rPr>
              <a:t>Lynette Martins</a:t>
            </a:r>
          </a:p>
          <a:p>
            <a:pPr algn="ctr">
              <a:lnSpc>
                <a:spcPts val="7279"/>
              </a:lnSpc>
            </a:pPr>
            <a:r>
              <a:rPr lang="en-US" sz="5199" b="1">
                <a:solidFill>
                  <a:srgbClr val="000000"/>
                </a:solidFill>
                <a:latin typeface="Canva Sans Bold"/>
                <a:ea typeface="Canva Sans Bold"/>
                <a:cs typeface="Canva Sans Bold"/>
                <a:sym typeface="Canva Sans Bold"/>
              </a:rPr>
              <a:t>LM1447@Georgetown.edu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429013" y="520700"/>
            <a:ext cx="4215995" cy="42159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grpSp>
        <p:nvGrpSpPr>
          <p:cNvPr id="5" name="Group 5"/>
          <p:cNvGrpSpPr/>
          <p:nvPr/>
        </p:nvGrpSpPr>
        <p:grpSpPr>
          <a:xfrm>
            <a:off x="4215995" y="6865171"/>
            <a:ext cx="3421829" cy="342182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C0000"/>
            </a:solidFill>
          </p:spPr>
          <p:txBody>
            <a:bodyPr/>
            <a:lstStyle/>
            <a:p>
              <a:endParaRPr lang="en-US"/>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grpSp>
        <p:nvGrpSpPr>
          <p:cNvPr id="8" name="Group 8"/>
          <p:cNvGrpSpPr/>
          <p:nvPr/>
        </p:nvGrpSpPr>
        <p:grpSpPr>
          <a:xfrm>
            <a:off x="1028700" y="1956205"/>
            <a:ext cx="6374590" cy="637459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t="-25000" b="-25000"/>
              </a:stretch>
            </a:blipFill>
          </p:spPr>
          <p:txBody>
            <a:bodyPr/>
            <a:lstStyle/>
            <a:p>
              <a:endParaRPr lang="en-US"/>
            </a:p>
          </p:txBody>
        </p:sp>
      </p:grpSp>
      <p:sp>
        <p:nvSpPr>
          <p:cNvPr id="10" name="AutoShape 10"/>
          <p:cNvSpPr/>
          <p:nvPr/>
        </p:nvSpPr>
        <p:spPr>
          <a:xfrm flipV="1">
            <a:off x="8080800" y="4531360"/>
            <a:ext cx="9433767" cy="0"/>
          </a:xfrm>
          <a:prstGeom prst="line">
            <a:avLst/>
          </a:prstGeom>
          <a:ln w="19050" cap="flat">
            <a:solidFill>
              <a:srgbClr val="7C7C7C"/>
            </a:solidFill>
            <a:prstDash val="solid"/>
            <a:headEnd type="none" w="sm" len="sm"/>
            <a:tailEnd type="none" w="sm" len="sm"/>
          </a:ln>
        </p:spPr>
        <p:txBody>
          <a:bodyPr/>
          <a:lstStyle/>
          <a:p>
            <a:endParaRPr lang="en-US"/>
          </a:p>
        </p:txBody>
      </p:sp>
      <p:grpSp>
        <p:nvGrpSpPr>
          <p:cNvPr id="11" name="Group 11"/>
          <p:cNvGrpSpPr/>
          <p:nvPr/>
        </p:nvGrpSpPr>
        <p:grpSpPr>
          <a:xfrm>
            <a:off x="-1448028" y="8001888"/>
            <a:ext cx="3421829" cy="342182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7D5FF"/>
            </a:solidFill>
          </p:spPr>
          <p:txBody>
            <a:bodyPr/>
            <a:lstStyle/>
            <a:p>
              <a:endParaRPr lang="en-US"/>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14" name="TextBox 14"/>
          <p:cNvSpPr txBox="1"/>
          <p:nvPr/>
        </p:nvSpPr>
        <p:spPr>
          <a:xfrm>
            <a:off x="8080800" y="1822855"/>
            <a:ext cx="8732159" cy="1225992"/>
          </a:xfrm>
          <a:prstGeom prst="rect">
            <a:avLst/>
          </a:prstGeom>
        </p:spPr>
        <p:txBody>
          <a:bodyPr lIns="0" tIns="0" rIns="0" bIns="0" rtlCol="0" anchor="t">
            <a:spAutoFit/>
          </a:bodyPr>
          <a:lstStyle/>
          <a:p>
            <a:pPr marL="0" lvl="0" indent="0" algn="l">
              <a:lnSpc>
                <a:spcPts val="10080"/>
              </a:lnSpc>
              <a:spcBef>
                <a:spcPct val="0"/>
              </a:spcBef>
            </a:pPr>
            <a:r>
              <a:rPr lang="en-US" sz="7200">
                <a:solidFill>
                  <a:srgbClr val="272727"/>
                </a:solidFill>
                <a:latin typeface="League Spartan"/>
                <a:ea typeface="League Spartan"/>
                <a:cs typeface="League Spartan"/>
                <a:sym typeface="League Spartan"/>
              </a:rPr>
              <a:t>Introduction</a:t>
            </a:r>
          </a:p>
        </p:txBody>
      </p:sp>
      <p:sp>
        <p:nvSpPr>
          <p:cNvPr id="15" name="TextBox 15"/>
          <p:cNvSpPr txBox="1"/>
          <p:nvPr/>
        </p:nvSpPr>
        <p:spPr>
          <a:xfrm>
            <a:off x="8080800" y="4815435"/>
            <a:ext cx="8732159" cy="4663905"/>
          </a:xfrm>
          <a:prstGeom prst="rect">
            <a:avLst/>
          </a:prstGeom>
        </p:spPr>
        <p:txBody>
          <a:bodyPr lIns="0" tIns="0" rIns="0" bIns="0" rtlCol="0" anchor="t">
            <a:spAutoFit/>
          </a:bodyPr>
          <a:lstStyle/>
          <a:p>
            <a:pPr marL="582927" lvl="1" indent="-291463" algn="l">
              <a:lnSpc>
                <a:spcPts val="4589"/>
              </a:lnSpc>
              <a:buFont typeface="Arial"/>
              <a:buChar char="•"/>
            </a:pPr>
            <a:r>
              <a:rPr lang="en-US" sz="2699" dirty="0">
                <a:solidFill>
                  <a:srgbClr val="272727"/>
                </a:solidFill>
                <a:latin typeface="Palatino Linotype" panose="02040502050505030304" pitchFamily="18" charset="0"/>
                <a:ea typeface="Open Sans"/>
                <a:cs typeface="Open Sans"/>
                <a:sym typeface="Open Sans"/>
              </a:rPr>
              <a:t>Therapeutic effect of religious worship attendance</a:t>
            </a:r>
          </a:p>
          <a:p>
            <a:pPr marL="582927" lvl="1" indent="-291463" algn="l">
              <a:lnSpc>
                <a:spcPts val="4589"/>
              </a:lnSpc>
              <a:buFont typeface="Arial"/>
              <a:buChar char="•"/>
            </a:pPr>
            <a:r>
              <a:rPr lang="en-US" sz="2699" dirty="0">
                <a:solidFill>
                  <a:srgbClr val="272727"/>
                </a:solidFill>
                <a:latin typeface="Palatino Linotype" panose="02040502050505030304" pitchFamily="18" charset="0"/>
                <a:ea typeface="Open Sans"/>
                <a:cs typeface="Open Sans"/>
                <a:sym typeface="Open Sans"/>
              </a:rPr>
              <a:t>Rise of Christian Nationalism</a:t>
            </a:r>
          </a:p>
          <a:p>
            <a:pPr marL="582927" lvl="1" indent="-291463" algn="l">
              <a:lnSpc>
                <a:spcPts val="4589"/>
              </a:lnSpc>
              <a:buFont typeface="Arial"/>
              <a:buChar char="•"/>
            </a:pPr>
            <a:r>
              <a:rPr lang="en-US" sz="2699" dirty="0">
                <a:solidFill>
                  <a:srgbClr val="272727"/>
                </a:solidFill>
                <a:latin typeface="Palatino Linotype" panose="02040502050505030304" pitchFamily="18" charset="0"/>
                <a:ea typeface="Open Sans"/>
                <a:cs typeface="Open Sans"/>
                <a:sym typeface="Open Sans"/>
              </a:rPr>
              <a:t>Majoritarian Religion &gt; Public Health</a:t>
            </a:r>
          </a:p>
          <a:p>
            <a:pPr marL="582927" lvl="1" indent="-291463" algn="l">
              <a:lnSpc>
                <a:spcPts val="4589"/>
              </a:lnSpc>
              <a:buFont typeface="Arial"/>
              <a:buChar char="•"/>
            </a:pPr>
            <a:r>
              <a:rPr lang="en-US" sz="2699" dirty="0">
                <a:solidFill>
                  <a:srgbClr val="272727"/>
                </a:solidFill>
                <a:latin typeface="Palatino Linotype" panose="02040502050505030304" pitchFamily="18" charset="0"/>
                <a:ea typeface="Open Sans"/>
                <a:cs typeface="Open Sans"/>
                <a:sym typeface="Open Sans"/>
              </a:rPr>
              <a:t>Why is this the case?</a:t>
            </a:r>
          </a:p>
          <a:p>
            <a:pPr marL="582927" lvl="1" indent="-291463" algn="l">
              <a:lnSpc>
                <a:spcPts val="4589"/>
              </a:lnSpc>
              <a:buFont typeface="Arial"/>
              <a:buChar char="•"/>
            </a:pPr>
            <a:r>
              <a:rPr lang="en-US" sz="2699" dirty="0">
                <a:solidFill>
                  <a:srgbClr val="272727"/>
                </a:solidFill>
                <a:latin typeface="Palatino Linotype" panose="02040502050505030304" pitchFamily="18" charset="0"/>
                <a:ea typeface="Open Sans"/>
                <a:cs typeface="Open Sans"/>
                <a:sym typeface="Open Sans"/>
              </a:rPr>
              <a:t>How does the law currently address it?</a:t>
            </a:r>
          </a:p>
          <a:p>
            <a:pPr marL="582927" lvl="1" indent="-291463" algn="l">
              <a:lnSpc>
                <a:spcPts val="4589"/>
              </a:lnSpc>
              <a:buFont typeface="Arial"/>
              <a:buChar char="•"/>
            </a:pPr>
            <a:r>
              <a:rPr lang="en-US" sz="2699" dirty="0">
                <a:solidFill>
                  <a:srgbClr val="272727"/>
                </a:solidFill>
                <a:latin typeface="Palatino Linotype" panose="02040502050505030304" pitchFamily="18" charset="0"/>
                <a:ea typeface="Open Sans"/>
                <a:cs typeface="Open Sans"/>
                <a:sym typeface="Open Sans"/>
              </a:rPr>
              <a:t>Is the law adequate? ⟶ No</a:t>
            </a:r>
          </a:p>
          <a:p>
            <a:pPr marL="582927" lvl="1" indent="-291463" algn="l">
              <a:lnSpc>
                <a:spcPts val="4589"/>
              </a:lnSpc>
              <a:buFont typeface="Arial"/>
              <a:buChar char="•"/>
            </a:pPr>
            <a:r>
              <a:rPr lang="en-US" sz="2699" dirty="0">
                <a:solidFill>
                  <a:srgbClr val="272727"/>
                </a:solidFill>
                <a:latin typeface="Palatino Linotype" panose="02040502050505030304" pitchFamily="18" charset="0"/>
                <a:ea typeface="Open Sans"/>
                <a:cs typeface="Open Sans"/>
                <a:sym typeface="Open Sans"/>
              </a:rPr>
              <a:t>Liberal democracy is threatened</a:t>
            </a:r>
          </a:p>
          <a:p>
            <a:pPr marL="582927" lvl="1" indent="-291463" algn="l">
              <a:lnSpc>
                <a:spcPts val="4589"/>
              </a:lnSpc>
              <a:buFont typeface="Arial"/>
              <a:buChar char="•"/>
            </a:pPr>
            <a:r>
              <a:rPr lang="en-US" sz="2699" dirty="0">
                <a:solidFill>
                  <a:srgbClr val="272727"/>
                </a:solidFill>
                <a:latin typeface="Palatino Linotype" panose="02040502050505030304" pitchFamily="18" charset="0"/>
                <a:ea typeface="Open Sans"/>
                <a:cs typeface="Open Sans"/>
                <a:sym typeface="Open Sans"/>
              </a:rPr>
              <a:t>Why we must reimagine a different public 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309343" y="674771"/>
            <a:ext cx="7499853" cy="7499853"/>
          </a:xfrm>
          <a:custGeom>
            <a:avLst/>
            <a:gdLst/>
            <a:ahLst/>
            <a:cxnLst/>
            <a:rect l="l" t="t" r="r" b="b"/>
            <a:pathLst>
              <a:path w="7499853" h="7499853">
                <a:moveTo>
                  <a:pt x="0" y="0"/>
                </a:moveTo>
                <a:lnTo>
                  <a:pt x="7499853" y="0"/>
                </a:lnTo>
                <a:lnTo>
                  <a:pt x="7499853" y="7499853"/>
                </a:lnTo>
                <a:lnTo>
                  <a:pt x="0" y="7499853"/>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8306205" y="1257300"/>
            <a:ext cx="9602910" cy="4095095"/>
          </a:xfrm>
          <a:prstGeom prst="rect">
            <a:avLst/>
          </a:prstGeom>
        </p:spPr>
        <p:txBody>
          <a:bodyPr lIns="0" tIns="0" rIns="0" bIns="0" rtlCol="0" anchor="t">
            <a:spAutoFit/>
          </a:bodyPr>
          <a:lstStyle/>
          <a:p>
            <a:pPr algn="l">
              <a:lnSpc>
                <a:spcPts val="4642"/>
              </a:lnSpc>
            </a:pPr>
            <a:r>
              <a:rPr lang="en-US" sz="3316" dirty="0">
                <a:solidFill>
                  <a:srgbClr val="000000"/>
                </a:solidFill>
                <a:latin typeface="Glacial Indifference"/>
                <a:ea typeface="Glacial Indifference"/>
                <a:cs typeface="Glacial Indifference"/>
                <a:sym typeface="Glacial Indifference"/>
              </a:rPr>
              <a:t>“</a:t>
            </a:r>
            <a:r>
              <a:rPr lang="en-US" sz="3316" i="1" dirty="0">
                <a:solidFill>
                  <a:srgbClr val="000000"/>
                </a:solidFill>
                <a:latin typeface="Palatino Linotype" panose="02040502050505030304" pitchFamily="18" charset="0"/>
                <a:ea typeface="Glacial Indifference Italics"/>
                <a:cs typeface="Glacial Indifference Italics"/>
                <a:sym typeface="Glacial Indifference Italics"/>
              </a:rPr>
              <a:t>This book explores the courts’ role in [the U.S. COVID] disaster. More specifically, it examines how judicial decisions — especially constitutional law decisions — that privileged a particularly thin and one-sided conception of liberty helped to undermine our response to the pandemic and amplify the forces that tear at our social fabric”</a:t>
            </a:r>
            <a:r>
              <a:rPr lang="en-US" sz="3316" dirty="0">
                <a:solidFill>
                  <a:srgbClr val="000000"/>
                </a:solidFill>
                <a:latin typeface="Palatino Linotype" panose="02040502050505030304" pitchFamily="18" charset="0"/>
                <a:ea typeface="Glacial Indifference"/>
                <a:cs typeface="Glacial Indifference"/>
                <a:sym typeface="Glacial Indifference"/>
              </a:rPr>
              <a:t> </a:t>
            </a:r>
          </a:p>
        </p:txBody>
      </p:sp>
      <p:sp>
        <p:nvSpPr>
          <p:cNvPr id="4" name="TextBox 4"/>
          <p:cNvSpPr txBox="1"/>
          <p:nvPr/>
        </p:nvSpPr>
        <p:spPr>
          <a:xfrm>
            <a:off x="7949732" y="6057900"/>
            <a:ext cx="10315856" cy="1846339"/>
          </a:xfrm>
          <a:prstGeom prst="rect">
            <a:avLst/>
          </a:prstGeom>
        </p:spPr>
        <p:txBody>
          <a:bodyPr lIns="0" tIns="0" rIns="0" bIns="0" rtlCol="0" anchor="t">
            <a:spAutoFit/>
          </a:bodyPr>
          <a:lstStyle/>
          <a:p>
            <a:pPr algn="ctr">
              <a:lnSpc>
                <a:spcPts val="4851"/>
              </a:lnSpc>
              <a:spcBef>
                <a:spcPct val="0"/>
              </a:spcBef>
            </a:pPr>
            <a:r>
              <a:rPr lang="en-US" sz="3465" i="1" dirty="0">
                <a:solidFill>
                  <a:srgbClr val="000000"/>
                </a:solidFill>
                <a:latin typeface="Palatino Linotype" panose="02040502050505030304" pitchFamily="18" charset="0"/>
                <a:ea typeface="Glacial Indifference Italics"/>
                <a:cs typeface="Glacial Indifference Italics"/>
                <a:sym typeface="Glacial Indifference Italics"/>
              </a:rPr>
              <a:t>“[I]f a new surge or pandemic arises, officials at all levels of government will have few tools with which to respond. Personal responsibility will be all that we have”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FD9FB260-2F5E-5ACC-F033-B62A38E9A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749298"/>
            <a:ext cx="16357599" cy="6788402"/>
          </a:xfrm>
          <a:prstGeom prst="rect">
            <a:avLst/>
          </a:prstGeom>
        </p:spPr>
      </p:pic>
    </p:spTree>
    <p:extLst>
      <p:ext uri="{BB962C8B-B14F-4D97-AF65-F5344CB8AC3E}">
        <p14:creationId xmlns:p14="http://schemas.microsoft.com/office/powerpoint/2010/main" val="417456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8839200" y="2379908"/>
            <a:ext cx="8407117" cy="5884982"/>
          </a:xfrm>
          <a:custGeom>
            <a:avLst/>
            <a:gdLst/>
            <a:ahLst/>
            <a:cxnLst/>
            <a:rect l="l" t="t" r="r" b="b"/>
            <a:pathLst>
              <a:path w="8407117" h="5884982">
                <a:moveTo>
                  <a:pt x="0" y="0"/>
                </a:moveTo>
                <a:lnTo>
                  <a:pt x="8407117" y="0"/>
                </a:lnTo>
                <a:lnTo>
                  <a:pt x="8407117" y="5884982"/>
                </a:lnTo>
                <a:lnTo>
                  <a:pt x="0" y="5884982"/>
                </a:lnTo>
                <a:lnTo>
                  <a:pt x="0" y="0"/>
                </a:lnTo>
                <a:close/>
              </a:path>
            </a:pathLst>
          </a:custGeom>
          <a:blipFill>
            <a:blip r:embed="rId2"/>
            <a:stretch>
              <a:fillRect/>
            </a:stretch>
          </a:blipFill>
        </p:spPr>
        <p:txBody>
          <a:bodyPr/>
          <a:lstStyle/>
          <a:p>
            <a:endParaRPr lang="en-US"/>
          </a:p>
        </p:txBody>
      </p:sp>
      <p:sp>
        <p:nvSpPr>
          <p:cNvPr id="3" name="Freeform 3"/>
          <p:cNvSpPr/>
          <p:nvPr/>
        </p:nvSpPr>
        <p:spPr>
          <a:xfrm>
            <a:off x="609600" y="2400300"/>
            <a:ext cx="7992427" cy="5964348"/>
          </a:xfrm>
          <a:custGeom>
            <a:avLst/>
            <a:gdLst/>
            <a:ahLst/>
            <a:cxnLst/>
            <a:rect l="l" t="t" r="r" b="b"/>
            <a:pathLst>
              <a:path w="7992427" h="5964348">
                <a:moveTo>
                  <a:pt x="0" y="0"/>
                </a:moveTo>
                <a:lnTo>
                  <a:pt x="7992427" y="0"/>
                </a:lnTo>
                <a:lnTo>
                  <a:pt x="7992427" y="5964348"/>
                </a:lnTo>
                <a:lnTo>
                  <a:pt x="0" y="5964348"/>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03314" y="2733257"/>
            <a:ext cx="16683038" cy="834524"/>
          </a:xfrm>
          <a:prstGeom prst="rect">
            <a:avLst/>
          </a:prstGeom>
        </p:spPr>
        <p:txBody>
          <a:bodyPr lIns="0" tIns="0" rIns="0" bIns="0" rtlCol="0" anchor="t">
            <a:spAutoFit/>
          </a:bodyPr>
          <a:lstStyle/>
          <a:p>
            <a:pPr marL="1122679" lvl="1" indent="-561340">
              <a:lnSpc>
                <a:spcPts val="7279"/>
              </a:lnSpc>
              <a:buFont typeface="Arial"/>
              <a:buChar char="•"/>
            </a:pPr>
            <a:r>
              <a:rPr lang="en-US" sz="4000" dirty="0">
                <a:solidFill>
                  <a:srgbClr val="000000"/>
                </a:solidFill>
                <a:latin typeface="Palatino Linotype" panose="02040502050505030304" pitchFamily="18" charset="0"/>
                <a:ea typeface="Canva Sans Bold"/>
                <a:cs typeface="Canva Sans Bold"/>
                <a:sym typeface="Canva Sans Bold"/>
              </a:rPr>
              <a:t>Many places of worship complied others did not </a:t>
            </a:r>
          </a:p>
        </p:txBody>
      </p:sp>
      <p:sp>
        <p:nvSpPr>
          <p:cNvPr id="3" name="TextBox 3"/>
          <p:cNvSpPr txBox="1"/>
          <p:nvPr/>
        </p:nvSpPr>
        <p:spPr>
          <a:xfrm>
            <a:off x="955019" y="3826681"/>
            <a:ext cx="14923443" cy="834524"/>
          </a:xfrm>
          <a:prstGeom prst="rect">
            <a:avLst/>
          </a:prstGeom>
        </p:spPr>
        <p:txBody>
          <a:bodyPr lIns="0" tIns="0" rIns="0" bIns="0" rtlCol="0" anchor="t">
            <a:spAutoFit/>
          </a:bodyPr>
          <a:lstStyle/>
          <a:p>
            <a:pPr marL="1122679" lvl="1" indent="-561340">
              <a:lnSpc>
                <a:spcPts val="7279"/>
              </a:lnSpc>
              <a:buFont typeface="Arial"/>
              <a:buChar char="•"/>
            </a:pPr>
            <a:r>
              <a:rPr lang="en-US" sz="4000" dirty="0">
                <a:solidFill>
                  <a:srgbClr val="000000"/>
                </a:solidFill>
                <a:latin typeface="Palatino Linotype" panose="02040502050505030304" pitchFamily="18" charset="0"/>
                <a:ea typeface="Canva Sans Bold"/>
                <a:cs typeface="Canva Sans Bold"/>
                <a:sym typeface="Canva Sans Bold"/>
              </a:rPr>
              <a:t>What explains this dichotomy in response? </a:t>
            </a:r>
          </a:p>
        </p:txBody>
      </p:sp>
      <p:sp>
        <p:nvSpPr>
          <p:cNvPr id="5" name="TextBox 5"/>
          <p:cNvSpPr txBox="1"/>
          <p:nvPr/>
        </p:nvSpPr>
        <p:spPr>
          <a:xfrm>
            <a:off x="0" y="159703"/>
            <a:ext cx="15074673" cy="1566544"/>
          </a:xfrm>
          <a:prstGeom prst="rect">
            <a:avLst/>
          </a:prstGeom>
        </p:spPr>
        <p:txBody>
          <a:bodyPr lIns="0" tIns="0" rIns="0" bIns="0" rtlCol="0" anchor="t">
            <a:spAutoFit/>
          </a:bodyPr>
          <a:lstStyle/>
          <a:p>
            <a:pPr algn="ctr">
              <a:lnSpc>
                <a:spcPts val="12880"/>
              </a:lnSpc>
            </a:pPr>
            <a:r>
              <a:rPr lang="en-US" sz="9200" b="1" dirty="0">
                <a:solidFill>
                  <a:srgbClr val="000000"/>
                </a:solidFill>
                <a:latin typeface="Canva Sans Bold"/>
                <a:ea typeface="Canva Sans Bold"/>
                <a:cs typeface="Canva Sans Bold"/>
                <a:sym typeface="Canva Sans Bold"/>
              </a:rPr>
              <a:t> </a:t>
            </a:r>
            <a:r>
              <a:rPr lang="en-US" sz="8000" b="1" dirty="0">
                <a:solidFill>
                  <a:srgbClr val="000000"/>
                </a:solidFill>
                <a:latin typeface="Canva Sans Bold"/>
                <a:ea typeface="Canva Sans Bold"/>
                <a:cs typeface="Canva Sans Bold"/>
                <a:sym typeface="Canva Sans Bold"/>
              </a:rPr>
              <a:t>Research</a:t>
            </a:r>
            <a:r>
              <a:rPr lang="en-US" sz="9200" b="1" dirty="0">
                <a:solidFill>
                  <a:srgbClr val="000000"/>
                </a:solidFill>
                <a:latin typeface="Canva Sans Bold"/>
                <a:ea typeface="Canva Sans Bold"/>
                <a:cs typeface="Canva Sans Bold"/>
                <a:sym typeface="Canva Sans Bold"/>
              </a:rPr>
              <a:t> Questions</a:t>
            </a:r>
          </a:p>
        </p:txBody>
      </p:sp>
      <p:graphicFrame>
        <p:nvGraphicFramePr>
          <p:cNvPr id="7" name="TextBox 4">
            <a:extLst>
              <a:ext uri="{FF2B5EF4-FFF2-40B4-BE49-F238E27FC236}">
                <a16:creationId xmlns:a16="http://schemas.microsoft.com/office/drawing/2014/main" id="{3A2A2585-7654-CF19-B3B8-C494CFE2EB50}"/>
              </a:ext>
            </a:extLst>
          </p:cNvPr>
          <p:cNvGraphicFramePr/>
          <p:nvPr>
            <p:extLst>
              <p:ext uri="{D42A27DB-BD31-4B8C-83A1-F6EECF244321}">
                <p14:modId xmlns:p14="http://schemas.microsoft.com/office/powerpoint/2010/main" val="773364803"/>
              </p:ext>
            </p:extLst>
          </p:nvPr>
        </p:nvGraphicFramePr>
        <p:xfrm>
          <a:off x="1564619" y="5421858"/>
          <a:ext cx="15560427" cy="2734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vintage weighing scales">
            <a:extLst>
              <a:ext uri="{FF2B5EF4-FFF2-40B4-BE49-F238E27FC236}">
                <a16:creationId xmlns:a16="http://schemas.microsoft.com/office/drawing/2014/main" id="{81C02000-7929-E8DE-A5A6-16754FAA8292}"/>
              </a:ext>
            </a:extLst>
          </p:cNvPr>
          <p:cNvPicPr>
            <a:picLocks noChangeAspect="1"/>
          </p:cNvPicPr>
          <p:nvPr/>
        </p:nvPicPr>
        <p:blipFill>
          <a:blip r:embed="rId2"/>
          <a:srcRect r="2" b="4093"/>
          <a:stretch>
            <a:fillRect/>
          </a:stretch>
        </p:blipFill>
        <p:spPr>
          <a:xfrm>
            <a:off x="11316991" y="485278"/>
            <a:ext cx="6485849" cy="9319122"/>
          </a:xfrm>
          <a:custGeom>
            <a:avLst/>
            <a:gdLst/>
            <a:ahLst/>
            <a:cxnLst/>
            <a:rect l="l" t="t" r="r" b="b"/>
            <a:pathLst>
              <a:path w="4323899" h="6212748">
                <a:moveTo>
                  <a:pt x="0" y="0"/>
                </a:moveTo>
                <a:lnTo>
                  <a:pt x="4323899" y="0"/>
                </a:lnTo>
                <a:lnTo>
                  <a:pt x="4323899" y="2864954"/>
                </a:lnTo>
                <a:lnTo>
                  <a:pt x="880454" y="6212748"/>
                </a:lnTo>
                <a:lnTo>
                  <a:pt x="0" y="6212748"/>
                </a:lnTo>
                <a:close/>
              </a:path>
            </a:pathLst>
          </a:custGeom>
        </p:spPr>
      </p:pic>
      <p:sp>
        <p:nvSpPr>
          <p:cNvPr id="20" name="Rectangle 19">
            <a:extLst>
              <a:ext uri="{FF2B5EF4-FFF2-40B4-BE49-F238E27FC236}">
                <a16:creationId xmlns:a16="http://schemas.microsoft.com/office/drawing/2014/main" id="{51C89C42-AF83-451A-81EA-472844755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661" y="934912"/>
            <a:ext cx="16357579"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685038" y="1782955"/>
            <a:ext cx="8876282" cy="239584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8300" b="1">
                <a:latin typeface="+mj-lt"/>
                <a:ea typeface="+mj-ea"/>
                <a:cs typeface="+mj-cs"/>
                <a:sym typeface="Canva Sans Bold"/>
              </a:rPr>
              <a:t>Religious Supremacy </a:t>
            </a:r>
          </a:p>
        </p:txBody>
      </p:sp>
      <p:sp>
        <p:nvSpPr>
          <p:cNvPr id="2" name="TextBox 2"/>
          <p:cNvSpPr txBox="1"/>
          <p:nvPr/>
        </p:nvSpPr>
        <p:spPr>
          <a:xfrm>
            <a:off x="1685038" y="4497417"/>
            <a:ext cx="8876280" cy="4092297"/>
          </a:xfrm>
          <a:prstGeom prst="rect">
            <a:avLst/>
          </a:prstGeom>
        </p:spPr>
        <p:txBody>
          <a:bodyPr vert="horz" lIns="91440" tIns="45720" rIns="91440" bIns="45720" rtlCol="0" anchor="t">
            <a:normAutofit/>
          </a:bodyPr>
          <a:lstStyle/>
          <a:p>
            <a:pPr marL="906785" lvl="1" indent="-228600">
              <a:lnSpc>
                <a:spcPct val="90000"/>
              </a:lnSpc>
              <a:spcAft>
                <a:spcPts val="600"/>
              </a:spcAft>
              <a:buFont typeface="Arial" panose="020B0604020202020204" pitchFamily="34" charset="0"/>
              <a:buChar char="•"/>
            </a:pPr>
            <a:r>
              <a:rPr lang="en-US" sz="3000" dirty="0">
                <a:latin typeface="Palatino Linotype" panose="02040502050505030304" pitchFamily="18" charset="0"/>
                <a:sym typeface="Canva Sans Bold"/>
              </a:rPr>
              <a:t>112 lawsuits were successful, predominantly by using religious liberty claims under the First Amendment or the Religious Freedom Restoration Act, or with allegations that an agency or official overstepped the legal authority that a legislature gave them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611610" y="264331"/>
            <a:ext cx="10934597" cy="9258300"/>
          </a:xfrm>
          <a:custGeom>
            <a:avLst/>
            <a:gdLst/>
            <a:ahLst/>
            <a:cxnLst/>
            <a:rect l="l" t="t" r="r" b="b"/>
            <a:pathLst>
              <a:path w="10934597" h="9258300">
                <a:moveTo>
                  <a:pt x="0" y="0"/>
                </a:moveTo>
                <a:lnTo>
                  <a:pt x="10934597" y="0"/>
                </a:lnTo>
                <a:lnTo>
                  <a:pt x="10934597" y="9258300"/>
                </a:lnTo>
                <a:lnTo>
                  <a:pt x="0" y="9258300"/>
                </a:lnTo>
                <a:lnTo>
                  <a:pt x="0" y="0"/>
                </a:lnTo>
                <a:close/>
              </a:path>
            </a:pathLst>
          </a:custGeom>
          <a:blipFill>
            <a:blip r:embed="rId2"/>
            <a:stretch>
              <a:fillRect t="-6100" b="-6100"/>
            </a:stretch>
          </a:blipFill>
        </p:spPr>
        <p:txBody>
          <a:bodyPr/>
          <a:lstStyle/>
          <a:p>
            <a:endParaRPr lang="en-US"/>
          </a:p>
        </p:txBody>
      </p:sp>
      <p:sp>
        <p:nvSpPr>
          <p:cNvPr id="3" name="TextBox 3"/>
          <p:cNvSpPr txBox="1"/>
          <p:nvPr/>
        </p:nvSpPr>
        <p:spPr>
          <a:xfrm>
            <a:off x="10940966" y="3805638"/>
            <a:ext cx="7347034" cy="2148152"/>
          </a:xfrm>
          <a:prstGeom prst="rect">
            <a:avLst/>
          </a:prstGeom>
        </p:spPr>
        <p:txBody>
          <a:bodyPr lIns="0" tIns="0" rIns="0" bIns="0" rtlCol="0" anchor="t">
            <a:spAutoFit/>
          </a:bodyPr>
          <a:lstStyle/>
          <a:p>
            <a:pPr algn="ctr">
              <a:lnSpc>
                <a:spcPts val="5658"/>
              </a:lnSpc>
              <a:spcBef>
                <a:spcPct val="0"/>
              </a:spcBef>
            </a:pPr>
            <a:r>
              <a:rPr lang="en-US" sz="4042" i="1" dirty="0">
                <a:solidFill>
                  <a:srgbClr val="000000"/>
                </a:solidFill>
                <a:latin typeface="Palatino Linotype" panose="02040502050505030304" pitchFamily="18" charset="0"/>
                <a:ea typeface="Glacial Indifference Italics"/>
                <a:cs typeface="Glacial Indifference Italics"/>
                <a:sym typeface="Glacial Indifference Italics"/>
              </a:rPr>
              <a:t>“Religious supremacy, not religious liberty, is the Roberts Court’s current Trump card.”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1263</Words>
  <Application>Microsoft Macintosh PowerPoint</Application>
  <PresentationFormat>Custom</PresentationFormat>
  <Paragraphs>106</Paragraphs>
  <Slides>24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Canva Sans</vt:lpstr>
      <vt:lpstr>Open Sans Bold</vt:lpstr>
      <vt:lpstr>Canva Sans Bold</vt:lpstr>
      <vt:lpstr>Calibri</vt:lpstr>
      <vt:lpstr>Open Sans</vt:lpstr>
      <vt:lpstr>League Spartan</vt:lpstr>
      <vt:lpstr>Glacial Indifference</vt:lpstr>
      <vt:lpstr>Palatino Linotype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Tension Between Governor’s Executive Orders and Churches</vt:lpstr>
      <vt:lpstr>How Did the Law Respond?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Religion and Public Health Collaborative Initiatives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ties that bind</dc:title>
  <cp:lastModifiedBy>lyn cola</cp:lastModifiedBy>
  <cp:revision>4</cp:revision>
  <dcterms:created xsi:type="dcterms:W3CDTF">2006-08-16T00:00:00Z</dcterms:created>
  <dcterms:modified xsi:type="dcterms:W3CDTF">2025-06-04T11:56:43Z</dcterms:modified>
  <dc:identifier>DAGpNiqYgpo</dc:identifier>
</cp:coreProperties>
</file>