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4731" r:id="rId3"/>
    <p:sldId id="4732" r:id="rId4"/>
    <p:sldId id="260" r:id="rId5"/>
    <p:sldId id="257" r:id="rId6"/>
    <p:sldId id="258" r:id="rId7"/>
    <p:sldId id="259" r:id="rId8"/>
    <p:sldId id="262" r:id="rId9"/>
    <p:sldId id="4719" r:id="rId10"/>
    <p:sldId id="4709" r:id="rId11"/>
    <p:sldId id="325" r:id="rId12"/>
    <p:sldId id="438" r:id="rId13"/>
    <p:sldId id="340" r:id="rId14"/>
    <p:sldId id="4721" r:id="rId15"/>
    <p:sldId id="4726" r:id="rId16"/>
    <p:sldId id="273" r:id="rId17"/>
    <p:sldId id="4727" r:id="rId18"/>
    <p:sldId id="4728" r:id="rId19"/>
    <p:sldId id="4729" r:id="rId20"/>
    <p:sldId id="4730" r:id="rId21"/>
    <p:sldId id="267" r:id="rId22"/>
    <p:sldId id="268" r:id="rId23"/>
    <p:sldId id="269" r:id="rId24"/>
    <p:sldId id="265" r:id="rId25"/>
    <p:sldId id="47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79"/>
  </p:normalViewPr>
  <p:slideViewPr>
    <p:cSldViewPr snapToGrid="0">
      <p:cViewPr>
        <p:scale>
          <a:sx n="80" d="100"/>
          <a:sy n="80" d="100"/>
        </p:scale>
        <p:origin x="-16"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303AC-8836-4DEA-9126-A1A0E856F965}"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7191CF6-37AC-4A12-8875-7FE021BACDCB}">
      <dgm:prSet/>
      <dgm:spPr/>
      <dgm:t>
        <a:bodyPr/>
        <a:lstStyle/>
        <a:p>
          <a:pPr>
            <a:lnSpc>
              <a:spcPct val="100000"/>
            </a:lnSpc>
            <a:defRPr cap="all"/>
          </a:pPr>
          <a:r>
            <a:rPr lang="en-US"/>
            <a:t>Study Overview</a:t>
          </a:r>
        </a:p>
      </dgm:t>
    </dgm:pt>
    <dgm:pt modelId="{0852C56D-4657-42A6-8C04-E5093082A22F}" type="parTrans" cxnId="{1E99B894-05F4-4A1E-8827-55C249BBE331}">
      <dgm:prSet/>
      <dgm:spPr/>
      <dgm:t>
        <a:bodyPr/>
        <a:lstStyle/>
        <a:p>
          <a:endParaRPr lang="en-US"/>
        </a:p>
      </dgm:t>
    </dgm:pt>
    <dgm:pt modelId="{1EC4C23F-6637-4C41-A432-D7FBFEF8A06C}" type="sibTrans" cxnId="{1E99B894-05F4-4A1E-8827-55C249BBE331}">
      <dgm:prSet/>
      <dgm:spPr/>
      <dgm:t>
        <a:bodyPr/>
        <a:lstStyle/>
        <a:p>
          <a:endParaRPr lang="en-US"/>
        </a:p>
      </dgm:t>
    </dgm:pt>
    <dgm:pt modelId="{E4110B4A-094E-4C41-B4BF-E8264414AAB6}">
      <dgm:prSet/>
      <dgm:spPr/>
      <dgm:t>
        <a:bodyPr/>
        <a:lstStyle/>
        <a:p>
          <a:pPr>
            <a:lnSpc>
              <a:spcPct val="100000"/>
            </a:lnSpc>
            <a:defRPr cap="all"/>
          </a:pPr>
          <a:r>
            <a:rPr lang="en-US"/>
            <a:t>Preliminary Results</a:t>
          </a:r>
        </a:p>
      </dgm:t>
    </dgm:pt>
    <dgm:pt modelId="{A69846D0-228B-453D-9445-873E008B5534}" type="parTrans" cxnId="{B773DFB5-9C28-480C-AEFD-C712C9776E47}">
      <dgm:prSet/>
      <dgm:spPr/>
      <dgm:t>
        <a:bodyPr/>
        <a:lstStyle/>
        <a:p>
          <a:endParaRPr lang="en-US"/>
        </a:p>
      </dgm:t>
    </dgm:pt>
    <dgm:pt modelId="{1FFB660F-2A55-4D28-AFB0-3599BF2A0536}" type="sibTrans" cxnId="{B773DFB5-9C28-480C-AEFD-C712C9776E47}">
      <dgm:prSet/>
      <dgm:spPr/>
      <dgm:t>
        <a:bodyPr/>
        <a:lstStyle/>
        <a:p>
          <a:endParaRPr lang="en-US"/>
        </a:p>
      </dgm:t>
    </dgm:pt>
    <dgm:pt modelId="{B679CA5A-331C-4884-A568-4C95DD496E03}">
      <dgm:prSet/>
      <dgm:spPr/>
      <dgm:t>
        <a:bodyPr/>
        <a:lstStyle/>
        <a:p>
          <a:pPr>
            <a:lnSpc>
              <a:spcPct val="100000"/>
            </a:lnSpc>
            <a:defRPr cap="all"/>
          </a:pPr>
          <a:r>
            <a:rPr lang="en-US"/>
            <a:t>Next Steps</a:t>
          </a:r>
        </a:p>
      </dgm:t>
    </dgm:pt>
    <dgm:pt modelId="{F9093071-4AD4-44AC-80E7-ADD9B0E8531D}" type="parTrans" cxnId="{68FAB8CA-28FA-4DCA-B15E-BE4A83B4A066}">
      <dgm:prSet/>
      <dgm:spPr/>
      <dgm:t>
        <a:bodyPr/>
        <a:lstStyle/>
        <a:p>
          <a:endParaRPr lang="en-US"/>
        </a:p>
      </dgm:t>
    </dgm:pt>
    <dgm:pt modelId="{64A8B4E7-FDD9-46CC-A7DC-1539D385AF10}" type="sibTrans" cxnId="{68FAB8CA-28FA-4DCA-B15E-BE4A83B4A066}">
      <dgm:prSet/>
      <dgm:spPr/>
      <dgm:t>
        <a:bodyPr/>
        <a:lstStyle/>
        <a:p>
          <a:endParaRPr lang="en-US"/>
        </a:p>
      </dgm:t>
    </dgm:pt>
    <dgm:pt modelId="{A1614618-675B-4374-BFAA-BD1505946C93}" type="pres">
      <dgm:prSet presAssocID="{D01303AC-8836-4DEA-9126-A1A0E856F965}" presName="root" presStyleCnt="0">
        <dgm:presLayoutVars>
          <dgm:dir/>
          <dgm:resizeHandles val="exact"/>
        </dgm:presLayoutVars>
      </dgm:prSet>
      <dgm:spPr/>
    </dgm:pt>
    <dgm:pt modelId="{D4B9CA8F-4061-4914-A34C-6357135512F5}" type="pres">
      <dgm:prSet presAssocID="{C7191CF6-37AC-4A12-8875-7FE021BACDCB}" presName="compNode" presStyleCnt="0"/>
      <dgm:spPr/>
    </dgm:pt>
    <dgm:pt modelId="{B31CF398-B8AB-4BD8-97BF-11011B75B321}" type="pres">
      <dgm:prSet presAssocID="{C7191CF6-37AC-4A12-8875-7FE021BACDCB}" presName="iconBgRect" presStyleLbl="bgShp" presStyleIdx="0" presStyleCnt="3"/>
      <dgm:spPr/>
    </dgm:pt>
    <dgm:pt modelId="{C48755EE-862D-4BC0-9C01-8FAC388EE19F}" type="pres">
      <dgm:prSet presAssocID="{C7191CF6-37AC-4A12-8875-7FE021BACD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47EF60A-368B-47BA-AEFF-E5ECF4447C5F}" type="pres">
      <dgm:prSet presAssocID="{C7191CF6-37AC-4A12-8875-7FE021BACDCB}" presName="spaceRect" presStyleCnt="0"/>
      <dgm:spPr/>
    </dgm:pt>
    <dgm:pt modelId="{467B8F38-E8A7-47A7-A7C5-9C764C0A6BA1}" type="pres">
      <dgm:prSet presAssocID="{C7191CF6-37AC-4A12-8875-7FE021BACDCB}" presName="textRect" presStyleLbl="revTx" presStyleIdx="0" presStyleCnt="3">
        <dgm:presLayoutVars>
          <dgm:chMax val="1"/>
          <dgm:chPref val="1"/>
        </dgm:presLayoutVars>
      </dgm:prSet>
      <dgm:spPr/>
    </dgm:pt>
    <dgm:pt modelId="{DC2701E3-89D9-45FB-8D8F-D1C2B48FD4A9}" type="pres">
      <dgm:prSet presAssocID="{1EC4C23F-6637-4C41-A432-D7FBFEF8A06C}" presName="sibTrans" presStyleCnt="0"/>
      <dgm:spPr/>
    </dgm:pt>
    <dgm:pt modelId="{8E446A6D-C265-4848-A1D2-858F50576630}" type="pres">
      <dgm:prSet presAssocID="{E4110B4A-094E-4C41-B4BF-E8264414AAB6}" presName="compNode" presStyleCnt="0"/>
      <dgm:spPr/>
    </dgm:pt>
    <dgm:pt modelId="{8E7CCFE3-880B-4A96-81D4-8834CB908540}" type="pres">
      <dgm:prSet presAssocID="{E4110B4A-094E-4C41-B4BF-E8264414AAB6}" presName="iconBgRect" presStyleLbl="bgShp" presStyleIdx="1" presStyleCnt="3"/>
      <dgm:spPr/>
    </dgm:pt>
    <dgm:pt modelId="{AC38ED9A-796E-4EF9-AB07-DDAACABA3371}" type="pres">
      <dgm:prSet presAssocID="{E4110B4A-094E-4C41-B4BF-E8264414AA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DF36A45F-7F53-48F5-9522-7D28026A0B75}" type="pres">
      <dgm:prSet presAssocID="{E4110B4A-094E-4C41-B4BF-E8264414AAB6}" presName="spaceRect" presStyleCnt="0"/>
      <dgm:spPr/>
    </dgm:pt>
    <dgm:pt modelId="{B75A7BEC-082F-49E1-8BFD-5D41DDBF87C1}" type="pres">
      <dgm:prSet presAssocID="{E4110B4A-094E-4C41-B4BF-E8264414AAB6}" presName="textRect" presStyleLbl="revTx" presStyleIdx="1" presStyleCnt="3">
        <dgm:presLayoutVars>
          <dgm:chMax val="1"/>
          <dgm:chPref val="1"/>
        </dgm:presLayoutVars>
      </dgm:prSet>
      <dgm:spPr/>
    </dgm:pt>
    <dgm:pt modelId="{7027C9F4-5D64-4ECF-9C28-1663CDD19577}" type="pres">
      <dgm:prSet presAssocID="{1FFB660F-2A55-4D28-AFB0-3599BF2A0536}" presName="sibTrans" presStyleCnt="0"/>
      <dgm:spPr/>
    </dgm:pt>
    <dgm:pt modelId="{E7D9B801-6883-44CE-86F5-495E071D2AAB}" type="pres">
      <dgm:prSet presAssocID="{B679CA5A-331C-4884-A568-4C95DD496E03}" presName="compNode" presStyleCnt="0"/>
      <dgm:spPr/>
    </dgm:pt>
    <dgm:pt modelId="{0A4FD058-B1E4-47ED-AD48-AF51D03BAA63}" type="pres">
      <dgm:prSet presAssocID="{B679CA5A-331C-4884-A568-4C95DD496E03}" presName="iconBgRect" presStyleLbl="bgShp" presStyleIdx="2" presStyleCnt="3"/>
      <dgm:spPr/>
    </dgm:pt>
    <dgm:pt modelId="{346065C6-5C37-402B-94F0-17F327CF2668}" type="pres">
      <dgm:prSet presAssocID="{B679CA5A-331C-4884-A568-4C95DD496E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A6D0EA1-36DF-4D34-90B2-CEF83237A7AC}" type="pres">
      <dgm:prSet presAssocID="{B679CA5A-331C-4884-A568-4C95DD496E03}" presName="spaceRect" presStyleCnt="0"/>
      <dgm:spPr/>
    </dgm:pt>
    <dgm:pt modelId="{205CC465-6845-4472-B191-AFAF41FFF6D1}" type="pres">
      <dgm:prSet presAssocID="{B679CA5A-331C-4884-A568-4C95DD496E03}" presName="textRect" presStyleLbl="revTx" presStyleIdx="2" presStyleCnt="3">
        <dgm:presLayoutVars>
          <dgm:chMax val="1"/>
          <dgm:chPref val="1"/>
        </dgm:presLayoutVars>
      </dgm:prSet>
      <dgm:spPr/>
    </dgm:pt>
  </dgm:ptLst>
  <dgm:cxnLst>
    <dgm:cxn modelId="{68FBBE19-0C33-9B48-8A75-BA1FB4C09DBF}" type="presOf" srcId="{E4110B4A-094E-4C41-B4BF-E8264414AAB6}" destId="{B75A7BEC-082F-49E1-8BFD-5D41DDBF87C1}" srcOrd="0" destOrd="0" presId="urn:microsoft.com/office/officeart/2018/5/layout/IconCircleLabelList"/>
    <dgm:cxn modelId="{58364D54-81AF-8F4E-8261-697A87E308A8}" type="presOf" srcId="{C7191CF6-37AC-4A12-8875-7FE021BACDCB}" destId="{467B8F38-E8A7-47A7-A7C5-9C764C0A6BA1}" srcOrd="0" destOrd="0" presId="urn:microsoft.com/office/officeart/2018/5/layout/IconCircleLabelList"/>
    <dgm:cxn modelId="{1E99B894-05F4-4A1E-8827-55C249BBE331}" srcId="{D01303AC-8836-4DEA-9126-A1A0E856F965}" destId="{C7191CF6-37AC-4A12-8875-7FE021BACDCB}" srcOrd="0" destOrd="0" parTransId="{0852C56D-4657-42A6-8C04-E5093082A22F}" sibTransId="{1EC4C23F-6637-4C41-A432-D7FBFEF8A06C}"/>
    <dgm:cxn modelId="{B773DFB5-9C28-480C-AEFD-C712C9776E47}" srcId="{D01303AC-8836-4DEA-9126-A1A0E856F965}" destId="{E4110B4A-094E-4C41-B4BF-E8264414AAB6}" srcOrd="1" destOrd="0" parTransId="{A69846D0-228B-453D-9445-873E008B5534}" sibTransId="{1FFB660F-2A55-4D28-AFB0-3599BF2A0536}"/>
    <dgm:cxn modelId="{68FAB8CA-28FA-4DCA-B15E-BE4A83B4A066}" srcId="{D01303AC-8836-4DEA-9126-A1A0E856F965}" destId="{B679CA5A-331C-4884-A568-4C95DD496E03}" srcOrd="2" destOrd="0" parTransId="{F9093071-4AD4-44AC-80E7-ADD9B0E8531D}" sibTransId="{64A8B4E7-FDD9-46CC-A7DC-1539D385AF10}"/>
    <dgm:cxn modelId="{6CCE2AD9-4A98-C046-A61D-27422953F3D2}" type="presOf" srcId="{D01303AC-8836-4DEA-9126-A1A0E856F965}" destId="{A1614618-675B-4374-BFAA-BD1505946C93}" srcOrd="0" destOrd="0" presId="urn:microsoft.com/office/officeart/2018/5/layout/IconCircleLabelList"/>
    <dgm:cxn modelId="{B63C35EE-BCDE-DF4B-87A1-066598C46B83}" type="presOf" srcId="{B679CA5A-331C-4884-A568-4C95DD496E03}" destId="{205CC465-6845-4472-B191-AFAF41FFF6D1}" srcOrd="0" destOrd="0" presId="urn:microsoft.com/office/officeart/2018/5/layout/IconCircleLabelList"/>
    <dgm:cxn modelId="{7BE06FF1-3F4C-4D4F-AFA6-99048783757B}" type="presParOf" srcId="{A1614618-675B-4374-BFAA-BD1505946C93}" destId="{D4B9CA8F-4061-4914-A34C-6357135512F5}" srcOrd="0" destOrd="0" presId="urn:microsoft.com/office/officeart/2018/5/layout/IconCircleLabelList"/>
    <dgm:cxn modelId="{B52097B4-7BC1-824E-A0A3-104B13611F4C}" type="presParOf" srcId="{D4B9CA8F-4061-4914-A34C-6357135512F5}" destId="{B31CF398-B8AB-4BD8-97BF-11011B75B321}" srcOrd="0" destOrd="0" presId="urn:microsoft.com/office/officeart/2018/5/layout/IconCircleLabelList"/>
    <dgm:cxn modelId="{BD305C4F-B298-814B-84B8-6C8F6EEE6295}" type="presParOf" srcId="{D4B9CA8F-4061-4914-A34C-6357135512F5}" destId="{C48755EE-862D-4BC0-9C01-8FAC388EE19F}" srcOrd="1" destOrd="0" presId="urn:microsoft.com/office/officeart/2018/5/layout/IconCircleLabelList"/>
    <dgm:cxn modelId="{2F57841E-31DA-8442-958A-313DE24399B3}" type="presParOf" srcId="{D4B9CA8F-4061-4914-A34C-6357135512F5}" destId="{B47EF60A-368B-47BA-AEFF-E5ECF4447C5F}" srcOrd="2" destOrd="0" presId="urn:microsoft.com/office/officeart/2018/5/layout/IconCircleLabelList"/>
    <dgm:cxn modelId="{CBB9C3B6-BB84-8E4C-B079-E1EE8BE93FFA}" type="presParOf" srcId="{D4B9CA8F-4061-4914-A34C-6357135512F5}" destId="{467B8F38-E8A7-47A7-A7C5-9C764C0A6BA1}" srcOrd="3" destOrd="0" presId="urn:microsoft.com/office/officeart/2018/5/layout/IconCircleLabelList"/>
    <dgm:cxn modelId="{4601D4E3-FDCE-5346-B09B-ADF5A22AD0B4}" type="presParOf" srcId="{A1614618-675B-4374-BFAA-BD1505946C93}" destId="{DC2701E3-89D9-45FB-8D8F-D1C2B48FD4A9}" srcOrd="1" destOrd="0" presId="urn:microsoft.com/office/officeart/2018/5/layout/IconCircleLabelList"/>
    <dgm:cxn modelId="{00F2A964-8776-1046-B034-5DE2DC7C9CA5}" type="presParOf" srcId="{A1614618-675B-4374-BFAA-BD1505946C93}" destId="{8E446A6D-C265-4848-A1D2-858F50576630}" srcOrd="2" destOrd="0" presId="urn:microsoft.com/office/officeart/2018/5/layout/IconCircleLabelList"/>
    <dgm:cxn modelId="{FEA33C7F-E2E0-364E-A1F4-463824D0223A}" type="presParOf" srcId="{8E446A6D-C265-4848-A1D2-858F50576630}" destId="{8E7CCFE3-880B-4A96-81D4-8834CB908540}" srcOrd="0" destOrd="0" presId="urn:microsoft.com/office/officeart/2018/5/layout/IconCircleLabelList"/>
    <dgm:cxn modelId="{AA20FBCD-BFEB-AB49-9FA8-BE15DEA0D14C}" type="presParOf" srcId="{8E446A6D-C265-4848-A1D2-858F50576630}" destId="{AC38ED9A-796E-4EF9-AB07-DDAACABA3371}" srcOrd="1" destOrd="0" presId="urn:microsoft.com/office/officeart/2018/5/layout/IconCircleLabelList"/>
    <dgm:cxn modelId="{E25AFC36-F0F9-4A47-AC9B-C63C1B616F60}" type="presParOf" srcId="{8E446A6D-C265-4848-A1D2-858F50576630}" destId="{DF36A45F-7F53-48F5-9522-7D28026A0B75}" srcOrd="2" destOrd="0" presId="urn:microsoft.com/office/officeart/2018/5/layout/IconCircleLabelList"/>
    <dgm:cxn modelId="{F4D13B24-0E35-EE48-A3D2-8CF47BDD0892}" type="presParOf" srcId="{8E446A6D-C265-4848-A1D2-858F50576630}" destId="{B75A7BEC-082F-49E1-8BFD-5D41DDBF87C1}" srcOrd="3" destOrd="0" presId="urn:microsoft.com/office/officeart/2018/5/layout/IconCircleLabelList"/>
    <dgm:cxn modelId="{17C0A6B2-FCF1-5B4C-A152-61BD627FDD26}" type="presParOf" srcId="{A1614618-675B-4374-BFAA-BD1505946C93}" destId="{7027C9F4-5D64-4ECF-9C28-1663CDD19577}" srcOrd="3" destOrd="0" presId="urn:microsoft.com/office/officeart/2018/5/layout/IconCircleLabelList"/>
    <dgm:cxn modelId="{72EAA429-E534-324A-B385-2C4541204085}" type="presParOf" srcId="{A1614618-675B-4374-BFAA-BD1505946C93}" destId="{E7D9B801-6883-44CE-86F5-495E071D2AAB}" srcOrd="4" destOrd="0" presId="urn:microsoft.com/office/officeart/2018/5/layout/IconCircleLabelList"/>
    <dgm:cxn modelId="{BB6510CC-B725-054A-B9CC-C343E488EEA7}" type="presParOf" srcId="{E7D9B801-6883-44CE-86F5-495E071D2AAB}" destId="{0A4FD058-B1E4-47ED-AD48-AF51D03BAA63}" srcOrd="0" destOrd="0" presId="urn:microsoft.com/office/officeart/2018/5/layout/IconCircleLabelList"/>
    <dgm:cxn modelId="{D0540216-19BF-5842-BDAF-554426E6F6E9}" type="presParOf" srcId="{E7D9B801-6883-44CE-86F5-495E071D2AAB}" destId="{346065C6-5C37-402B-94F0-17F327CF2668}" srcOrd="1" destOrd="0" presId="urn:microsoft.com/office/officeart/2018/5/layout/IconCircleLabelList"/>
    <dgm:cxn modelId="{F814A546-8C74-9B43-8D2F-9367581FCF67}" type="presParOf" srcId="{E7D9B801-6883-44CE-86F5-495E071D2AAB}" destId="{4A6D0EA1-36DF-4D34-90B2-CEF83237A7AC}" srcOrd="2" destOrd="0" presId="urn:microsoft.com/office/officeart/2018/5/layout/IconCircleLabelList"/>
    <dgm:cxn modelId="{060CE04A-D71C-DB4D-8FC8-28CE7FA6468D}" type="presParOf" srcId="{E7D9B801-6883-44CE-86F5-495E071D2AAB}" destId="{205CC465-6845-4472-B191-AFAF41FFF6D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F537B-2010-D64B-B664-2DBDBE1E1D77}" type="doc">
      <dgm:prSet loTypeId="urn:microsoft.com/office/officeart/2005/8/layout/hList7" loCatId="" qsTypeId="urn:microsoft.com/office/officeart/2005/8/quickstyle/simple1" qsCatId="simple" csTypeId="urn:microsoft.com/office/officeart/2005/8/colors/accent1_2" csCatId="accent1" phldr="1"/>
      <dgm:spPr/>
    </dgm:pt>
    <dgm:pt modelId="{78C88774-CA75-ED4E-8D0F-7DA6CC330681}">
      <dgm:prSet phldrT="[Text]"/>
      <dgm:spPr/>
      <dgm:t>
        <a:bodyPr/>
        <a:lstStyle/>
        <a:p>
          <a:r>
            <a:rPr lang="en-US" dirty="0"/>
            <a:t>Shavonnie R. Carthens, </a:t>
          </a:r>
          <a:r>
            <a:rPr lang="en-US" dirty="0">
              <a:effectLst/>
              <a:latin typeface="Calibri" panose="020F0502020204030204" pitchFamily="34" charset="0"/>
              <a:ea typeface="Arial" panose="020B0604020202020204" pitchFamily="34" charset="0"/>
            </a:rPr>
            <a:t>JD, </a:t>
          </a:r>
        </a:p>
        <a:p>
          <a:r>
            <a:rPr lang="en-US" dirty="0">
              <a:effectLst/>
              <a:latin typeface="Calibri" panose="020F0502020204030204" pitchFamily="34" charset="0"/>
              <a:ea typeface="Arial" panose="020B0604020202020204" pitchFamily="34" charset="0"/>
            </a:rPr>
            <a:t>College of Law </a:t>
          </a:r>
          <a:endParaRPr lang="en-US" dirty="0"/>
        </a:p>
      </dgm:t>
    </dgm:pt>
    <dgm:pt modelId="{F2714E61-6AA3-5F4E-B2F1-AB24BADAE869}" type="parTrans" cxnId="{081390B9-9B1C-F14D-8ECF-55B138582D31}">
      <dgm:prSet/>
      <dgm:spPr/>
      <dgm:t>
        <a:bodyPr/>
        <a:lstStyle/>
        <a:p>
          <a:endParaRPr lang="en-US"/>
        </a:p>
      </dgm:t>
    </dgm:pt>
    <dgm:pt modelId="{1471BEFA-24FD-D74A-9ACB-240B06139E0E}" type="sibTrans" cxnId="{081390B9-9B1C-F14D-8ECF-55B138582D31}">
      <dgm:prSet/>
      <dgm:spPr/>
      <dgm:t>
        <a:bodyPr/>
        <a:lstStyle/>
        <a:p>
          <a:endParaRPr lang="en-US"/>
        </a:p>
      </dgm:t>
    </dgm:pt>
    <dgm:pt modelId="{566EA5DE-169C-B24A-B7C3-015CF24E18F5}">
      <dgm:prSet phldrT="[Text]"/>
      <dgm:spPr/>
      <dgm:t>
        <a:bodyPr/>
        <a:lstStyle/>
        <a:p>
          <a:r>
            <a:rPr lang="en-US" dirty="0"/>
            <a:t>Amanda Fallin-Bennet</a:t>
          </a:r>
        </a:p>
        <a:p>
          <a:r>
            <a:rPr lang="en-US" dirty="0">
              <a:effectLst/>
              <a:latin typeface="Calibri" panose="020F0502020204030204" pitchFamily="34" charset="0"/>
              <a:ea typeface="Arial" panose="020B0604020202020204" pitchFamily="34" charset="0"/>
            </a:rPr>
            <a:t>PhD, RN, College of Nursing*</a:t>
          </a:r>
          <a:endParaRPr lang="en-US" dirty="0"/>
        </a:p>
      </dgm:t>
    </dgm:pt>
    <dgm:pt modelId="{9EFD95FF-EE4A-B84C-A51D-C4FBF2915C4D}" type="parTrans" cxnId="{1219CB14-2771-0746-B3D5-B7E9A6E8BCAC}">
      <dgm:prSet/>
      <dgm:spPr/>
      <dgm:t>
        <a:bodyPr/>
        <a:lstStyle/>
        <a:p>
          <a:endParaRPr lang="en-US"/>
        </a:p>
      </dgm:t>
    </dgm:pt>
    <dgm:pt modelId="{0EDF4B60-BAE0-8247-8F2C-FAA972EE252C}" type="sibTrans" cxnId="{1219CB14-2771-0746-B3D5-B7E9A6E8BCAC}">
      <dgm:prSet/>
      <dgm:spPr/>
      <dgm:t>
        <a:bodyPr/>
        <a:lstStyle/>
        <a:p>
          <a:endParaRPr lang="en-US"/>
        </a:p>
      </dgm:t>
    </dgm:pt>
    <dgm:pt modelId="{C7023AB2-D3E2-8B4E-B828-1AAE3FD2648E}">
      <dgm:prSet phldrT="[Text]"/>
      <dgm:spPr/>
      <dgm:t>
        <a:bodyPr/>
        <a:lstStyle/>
        <a:p>
          <a:r>
            <a:rPr lang="en-US" dirty="0"/>
            <a:t>Anna-Maria South</a:t>
          </a:r>
        </a:p>
        <a:p>
          <a:r>
            <a:rPr lang="en-US" dirty="0">
              <a:effectLst/>
              <a:latin typeface="Calibri" panose="020F0502020204030204" pitchFamily="34" charset="0"/>
              <a:ea typeface="Arial" panose="020B0604020202020204" pitchFamily="34" charset="0"/>
            </a:rPr>
            <a:t>MD, FACP, FASAM, College of Medicine </a:t>
          </a:r>
          <a:endParaRPr lang="en-US" dirty="0"/>
        </a:p>
      </dgm:t>
    </dgm:pt>
    <dgm:pt modelId="{6ECF0AF3-F8DE-D742-B1D3-1A3C244AB82A}" type="parTrans" cxnId="{99F9ABCE-AB01-BF4A-B051-A24BE83FE797}">
      <dgm:prSet/>
      <dgm:spPr/>
      <dgm:t>
        <a:bodyPr/>
        <a:lstStyle/>
        <a:p>
          <a:endParaRPr lang="en-US"/>
        </a:p>
      </dgm:t>
    </dgm:pt>
    <dgm:pt modelId="{D657A0CC-CE16-1746-86DE-DF7D906E756D}" type="sibTrans" cxnId="{99F9ABCE-AB01-BF4A-B051-A24BE83FE797}">
      <dgm:prSet/>
      <dgm:spPr/>
      <dgm:t>
        <a:bodyPr/>
        <a:lstStyle/>
        <a:p>
          <a:endParaRPr lang="en-US"/>
        </a:p>
      </dgm:t>
    </dgm:pt>
    <dgm:pt modelId="{9941155A-72CD-CA47-9478-6890EE91AD32}" type="pres">
      <dgm:prSet presAssocID="{015F537B-2010-D64B-B664-2DBDBE1E1D77}" presName="Name0" presStyleCnt="0">
        <dgm:presLayoutVars>
          <dgm:dir/>
          <dgm:resizeHandles val="exact"/>
        </dgm:presLayoutVars>
      </dgm:prSet>
      <dgm:spPr/>
    </dgm:pt>
    <dgm:pt modelId="{1F4D7079-3A51-ED4E-88AF-01B9BACB9042}" type="pres">
      <dgm:prSet presAssocID="{015F537B-2010-D64B-B664-2DBDBE1E1D77}" presName="fgShape" presStyleLbl="fgShp" presStyleIdx="0" presStyleCnt="1"/>
      <dgm:spPr/>
    </dgm:pt>
    <dgm:pt modelId="{4488534A-F908-9D48-BF91-A53AE50F3FCC}" type="pres">
      <dgm:prSet presAssocID="{015F537B-2010-D64B-B664-2DBDBE1E1D77}" presName="linComp" presStyleCnt="0"/>
      <dgm:spPr/>
    </dgm:pt>
    <dgm:pt modelId="{FD4059C8-197B-7C43-A378-801E6534675C}" type="pres">
      <dgm:prSet presAssocID="{78C88774-CA75-ED4E-8D0F-7DA6CC330681}" presName="compNode" presStyleCnt="0"/>
      <dgm:spPr/>
    </dgm:pt>
    <dgm:pt modelId="{491641C1-392E-F54A-ACDB-AB5B4868A06D}" type="pres">
      <dgm:prSet presAssocID="{78C88774-CA75-ED4E-8D0F-7DA6CC330681}" presName="bkgdShape" presStyleLbl="node1" presStyleIdx="0" presStyleCnt="3"/>
      <dgm:spPr/>
    </dgm:pt>
    <dgm:pt modelId="{710684CB-6F89-4D45-BEDD-1870FEBD056C}" type="pres">
      <dgm:prSet presAssocID="{78C88774-CA75-ED4E-8D0F-7DA6CC330681}" presName="nodeTx" presStyleLbl="node1" presStyleIdx="0" presStyleCnt="3">
        <dgm:presLayoutVars>
          <dgm:bulletEnabled val="1"/>
        </dgm:presLayoutVars>
      </dgm:prSet>
      <dgm:spPr/>
    </dgm:pt>
    <dgm:pt modelId="{61EE3EA8-8111-2F46-8509-D0E60207A536}" type="pres">
      <dgm:prSet presAssocID="{78C88774-CA75-ED4E-8D0F-7DA6CC330681}" presName="invisiNode" presStyleLbl="node1" presStyleIdx="0" presStyleCnt="3"/>
      <dgm:spPr/>
    </dgm:pt>
    <dgm:pt modelId="{9E85AF6F-77E2-FF4D-8879-21B1800F0A6C}" type="pres">
      <dgm:prSet presAssocID="{78C88774-CA75-ED4E-8D0F-7DA6CC33068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24D70B91-8F18-7549-A7BE-5EEF111443B7}" type="pres">
      <dgm:prSet presAssocID="{1471BEFA-24FD-D74A-9ACB-240B06139E0E}" presName="sibTrans" presStyleLbl="sibTrans2D1" presStyleIdx="0" presStyleCnt="0"/>
      <dgm:spPr/>
    </dgm:pt>
    <dgm:pt modelId="{E98E3331-F068-DA48-A93C-8D5096D88943}" type="pres">
      <dgm:prSet presAssocID="{566EA5DE-169C-B24A-B7C3-015CF24E18F5}" presName="compNode" presStyleCnt="0"/>
      <dgm:spPr/>
    </dgm:pt>
    <dgm:pt modelId="{50D31167-A2D6-104E-8952-93BD9755300E}" type="pres">
      <dgm:prSet presAssocID="{566EA5DE-169C-B24A-B7C3-015CF24E18F5}" presName="bkgdShape" presStyleLbl="node1" presStyleIdx="1" presStyleCnt="3"/>
      <dgm:spPr/>
    </dgm:pt>
    <dgm:pt modelId="{F6981054-9EC5-974C-A7B4-B9A754B72FF9}" type="pres">
      <dgm:prSet presAssocID="{566EA5DE-169C-B24A-B7C3-015CF24E18F5}" presName="nodeTx" presStyleLbl="node1" presStyleIdx="1" presStyleCnt="3">
        <dgm:presLayoutVars>
          <dgm:bulletEnabled val="1"/>
        </dgm:presLayoutVars>
      </dgm:prSet>
      <dgm:spPr/>
    </dgm:pt>
    <dgm:pt modelId="{3CB3A898-189C-AD40-AAAF-88F3E92C97AA}" type="pres">
      <dgm:prSet presAssocID="{566EA5DE-169C-B24A-B7C3-015CF24E18F5}" presName="invisiNode" presStyleLbl="node1" presStyleIdx="1" presStyleCnt="3"/>
      <dgm:spPr/>
    </dgm:pt>
    <dgm:pt modelId="{22C27D06-C6D5-4740-B1D6-B2BBDAFFB7B5}" type="pres">
      <dgm:prSet presAssocID="{566EA5DE-169C-B24A-B7C3-015CF24E18F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pt>
    <dgm:pt modelId="{949954E7-AF0E-6C41-B299-43FD0A0BCC0F}" type="pres">
      <dgm:prSet presAssocID="{0EDF4B60-BAE0-8247-8F2C-FAA972EE252C}" presName="sibTrans" presStyleLbl="sibTrans2D1" presStyleIdx="0" presStyleCnt="0"/>
      <dgm:spPr/>
    </dgm:pt>
    <dgm:pt modelId="{06367403-3050-1043-9948-5C7C7A714CFB}" type="pres">
      <dgm:prSet presAssocID="{C7023AB2-D3E2-8B4E-B828-1AAE3FD2648E}" presName="compNode" presStyleCnt="0"/>
      <dgm:spPr/>
    </dgm:pt>
    <dgm:pt modelId="{A013AA7F-D604-5248-810D-F6034A1DE402}" type="pres">
      <dgm:prSet presAssocID="{C7023AB2-D3E2-8B4E-B828-1AAE3FD2648E}" presName="bkgdShape" presStyleLbl="node1" presStyleIdx="2" presStyleCnt="3"/>
      <dgm:spPr/>
    </dgm:pt>
    <dgm:pt modelId="{2C02379A-6089-0744-8B4B-F6CB710599E7}" type="pres">
      <dgm:prSet presAssocID="{C7023AB2-D3E2-8B4E-B828-1AAE3FD2648E}" presName="nodeTx" presStyleLbl="node1" presStyleIdx="2" presStyleCnt="3">
        <dgm:presLayoutVars>
          <dgm:bulletEnabled val="1"/>
        </dgm:presLayoutVars>
      </dgm:prSet>
      <dgm:spPr/>
    </dgm:pt>
    <dgm:pt modelId="{AFF83B81-45EB-8D46-A129-4A689ED7C91D}" type="pres">
      <dgm:prSet presAssocID="{C7023AB2-D3E2-8B4E-B828-1AAE3FD2648E}" presName="invisiNode" presStyleLbl="node1" presStyleIdx="2" presStyleCnt="3"/>
      <dgm:spPr/>
    </dgm:pt>
    <dgm:pt modelId="{A73D2A3B-3D76-E546-A612-1E2F57B9F8BA}" type="pres">
      <dgm:prSet presAssocID="{C7023AB2-D3E2-8B4E-B828-1AAE3FD2648E}"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CE1B6801-4BC2-4C46-9EC4-421B2F8ED9E5}" type="presOf" srcId="{015F537B-2010-D64B-B664-2DBDBE1E1D77}" destId="{9941155A-72CD-CA47-9478-6890EE91AD32}" srcOrd="0" destOrd="0" presId="urn:microsoft.com/office/officeart/2005/8/layout/hList7"/>
    <dgm:cxn modelId="{1219CB14-2771-0746-B3D5-B7E9A6E8BCAC}" srcId="{015F537B-2010-D64B-B664-2DBDBE1E1D77}" destId="{566EA5DE-169C-B24A-B7C3-015CF24E18F5}" srcOrd="1" destOrd="0" parTransId="{9EFD95FF-EE4A-B84C-A51D-C4FBF2915C4D}" sibTransId="{0EDF4B60-BAE0-8247-8F2C-FAA972EE252C}"/>
    <dgm:cxn modelId="{99F05847-CD11-7447-8A46-2D74EAEBCAED}" type="presOf" srcId="{566EA5DE-169C-B24A-B7C3-015CF24E18F5}" destId="{F6981054-9EC5-974C-A7B4-B9A754B72FF9}" srcOrd="1" destOrd="0" presId="urn:microsoft.com/office/officeart/2005/8/layout/hList7"/>
    <dgm:cxn modelId="{BDCAB554-8F8C-0A4E-9457-32568A25C464}" type="presOf" srcId="{566EA5DE-169C-B24A-B7C3-015CF24E18F5}" destId="{50D31167-A2D6-104E-8952-93BD9755300E}" srcOrd="0" destOrd="0" presId="urn:microsoft.com/office/officeart/2005/8/layout/hList7"/>
    <dgm:cxn modelId="{6B6E0361-0AE8-9648-AA28-F7A38038E42C}" type="presOf" srcId="{1471BEFA-24FD-D74A-9ACB-240B06139E0E}" destId="{24D70B91-8F18-7549-A7BE-5EEF111443B7}" srcOrd="0" destOrd="0" presId="urn:microsoft.com/office/officeart/2005/8/layout/hList7"/>
    <dgm:cxn modelId="{A75A4B64-48AC-EE4F-B888-6740DB22E930}" type="presOf" srcId="{78C88774-CA75-ED4E-8D0F-7DA6CC330681}" destId="{491641C1-392E-F54A-ACDB-AB5B4868A06D}" srcOrd="0" destOrd="0" presId="urn:microsoft.com/office/officeart/2005/8/layout/hList7"/>
    <dgm:cxn modelId="{0E67ED91-E97C-3346-856F-933B3977E8A0}" type="presOf" srcId="{C7023AB2-D3E2-8B4E-B828-1AAE3FD2648E}" destId="{2C02379A-6089-0744-8B4B-F6CB710599E7}" srcOrd="1" destOrd="0" presId="urn:microsoft.com/office/officeart/2005/8/layout/hList7"/>
    <dgm:cxn modelId="{081390B9-9B1C-F14D-8ECF-55B138582D31}" srcId="{015F537B-2010-D64B-B664-2DBDBE1E1D77}" destId="{78C88774-CA75-ED4E-8D0F-7DA6CC330681}" srcOrd="0" destOrd="0" parTransId="{F2714E61-6AA3-5F4E-B2F1-AB24BADAE869}" sibTransId="{1471BEFA-24FD-D74A-9ACB-240B06139E0E}"/>
    <dgm:cxn modelId="{99F9ABCE-AB01-BF4A-B051-A24BE83FE797}" srcId="{015F537B-2010-D64B-B664-2DBDBE1E1D77}" destId="{C7023AB2-D3E2-8B4E-B828-1AAE3FD2648E}" srcOrd="2" destOrd="0" parTransId="{6ECF0AF3-F8DE-D742-B1D3-1A3C244AB82A}" sibTransId="{D657A0CC-CE16-1746-86DE-DF7D906E756D}"/>
    <dgm:cxn modelId="{0ACDC2DD-135B-4F4D-891A-32A31DACFD6F}" type="presOf" srcId="{78C88774-CA75-ED4E-8D0F-7DA6CC330681}" destId="{710684CB-6F89-4D45-BEDD-1870FEBD056C}" srcOrd="1" destOrd="0" presId="urn:microsoft.com/office/officeart/2005/8/layout/hList7"/>
    <dgm:cxn modelId="{9835BAE0-4DD7-1F43-B996-1E19209CE15A}" type="presOf" srcId="{C7023AB2-D3E2-8B4E-B828-1AAE3FD2648E}" destId="{A013AA7F-D604-5248-810D-F6034A1DE402}" srcOrd="0" destOrd="0" presId="urn:microsoft.com/office/officeart/2005/8/layout/hList7"/>
    <dgm:cxn modelId="{82DA70F2-DA78-C646-B241-B78137147974}" type="presOf" srcId="{0EDF4B60-BAE0-8247-8F2C-FAA972EE252C}" destId="{949954E7-AF0E-6C41-B299-43FD0A0BCC0F}" srcOrd="0" destOrd="0" presId="urn:microsoft.com/office/officeart/2005/8/layout/hList7"/>
    <dgm:cxn modelId="{8DF2D668-FA35-FE43-AD1B-4E7984F58311}" type="presParOf" srcId="{9941155A-72CD-CA47-9478-6890EE91AD32}" destId="{1F4D7079-3A51-ED4E-88AF-01B9BACB9042}" srcOrd="0" destOrd="0" presId="urn:microsoft.com/office/officeart/2005/8/layout/hList7"/>
    <dgm:cxn modelId="{92FCB4AE-6E35-5842-817B-B18645A4E740}" type="presParOf" srcId="{9941155A-72CD-CA47-9478-6890EE91AD32}" destId="{4488534A-F908-9D48-BF91-A53AE50F3FCC}" srcOrd="1" destOrd="0" presId="urn:microsoft.com/office/officeart/2005/8/layout/hList7"/>
    <dgm:cxn modelId="{A4CFE861-1845-3A4B-B8BD-30776F6CB2AF}" type="presParOf" srcId="{4488534A-F908-9D48-BF91-A53AE50F3FCC}" destId="{FD4059C8-197B-7C43-A378-801E6534675C}" srcOrd="0" destOrd="0" presId="urn:microsoft.com/office/officeart/2005/8/layout/hList7"/>
    <dgm:cxn modelId="{8BEE5730-4E25-B340-830D-1F0A06C035D4}" type="presParOf" srcId="{FD4059C8-197B-7C43-A378-801E6534675C}" destId="{491641C1-392E-F54A-ACDB-AB5B4868A06D}" srcOrd="0" destOrd="0" presId="urn:microsoft.com/office/officeart/2005/8/layout/hList7"/>
    <dgm:cxn modelId="{587E395D-C70B-704E-B3D2-666801BAACEF}" type="presParOf" srcId="{FD4059C8-197B-7C43-A378-801E6534675C}" destId="{710684CB-6F89-4D45-BEDD-1870FEBD056C}" srcOrd="1" destOrd="0" presId="urn:microsoft.com/office/officeart/2005/8/layout/hList7"/>
    <dgm:cxn modelId="{A1A00671-197C-EC40-8C44-B705BF0EE8D9}" type="presParOf" srcId="{FD4059C8-197B-7C43-A378-801E6534675C}" destId="{61EE3EA8-8111-2F46-8509-D0E60207A536}" srcOrd="2" destOrd="0" presId="urn:microsoft.com/office/officeart/2005/8/layout/hList7"/>
    <dgm:cxn modelId="{9DFE156C-4E06-594A-B453-54D369E10186}" type="presParOf" srcId="{FD4059C8-197B-7C43-A378-801E6534675C}" destId="{9E85AF6F-77E2-FF4D-8879-21B1800F0A6C}" srcOrd="3" destOrd="0" presId="urn:microsoft.com/office/officeart/2005/8/layout/hList7"/>
    <dgm:cxn modelId="{932B7DE8-9D5C-B84E-9B69-43A26AEFA85E}" type="presParOf" srcId="{4488534A-F908-9D48-BF91-A53AE50F3FCC}" destId="{24D70B91-8F18-7549-A7BE-5EEF111443B7}" srcOrd="1" destOrd="0" presId="urn:microsoft.com/office/officeart/2005/8/layout/hList7"/>
    <dgm:cxn modelId="{FC81C789-5AA7-BB4F-803D-5035CE4A78C9}" type="presParOf" srcId="{4488534A-F908-9D48-BF91-A53AE50F3FCC}" destId="{E98E3331-F068-DA48-A93C-8D5096D88943}" srcOrd="2" destOrd="0" presId="urn:microsoft.com/office/officeart/2005/8/layout/hList7"/>
    <dgm:cxn modelId="{9F9BE47F-1DFA-E847-BE8D-0211FF8D5626}" type="presParOf" srcId="{E98E3331-F068-DA48-A93C-8D5096D88943}" destId="{50D31167-A2D6-104E-8952-93BD9755300E}" srcOrd="0" destOrd="0" presId="urn:microsoft.com/office/officeart/2005/8/layout/hList7"/>
    <dgm:cxn modelId="{74DA9CAC-3032-4B48-BD35-2236DC04DC03}" type="presParOf" srcId="{E98E3331-F068-DA48-A93C-8D5096D88943}" destId="{F6981054-9EC5-974C-A7B4-B9A754B72FF9}" srcOrd="1" destOrd="0" presId="urn:microsoft.com/office/officeart/2005/8/layout/hList7"/>
    <dgm:cxn modelId="{D78B0454-1B10-C044-B733-049D992F8728}" type="presParOf" srcId="{E98E3331-F068-DA48-A93C-8D5096D88943}" destId="{3CB3A898-189C-AD40-AAAF-88F3E92C97AA}" srcOrd="2" destOrd="0" presId="urn:microsoft.com/office/officeart/2005/8/layout/hList7"/>
    <dgm:cxn modelId="{B802122C-3908-1A44-AB6F-ECD25BB705AE}" type="presParOf" srcId="{E98E3331-F068-DA48-A93C-8D5096D88943}" destId="{22C27D06-C6D5-4740-B1D6-B2BBDAFFB7B5}" srcOrd="3" destOrd="0" presId="urn:microsoft.com/office/officeart/2005/8/layout/hList7"/>
    <dgm:cxn modelId="{B13725FF-9C86-9D49-BE91-B1868BB1A71E}" type="presParOf" srcId="{4488534A-F908-9D48-BF91-A53AE50F3FCC}" destId="{949954E7-AF0E-6C41-B299-43FD0A0BCC0F}" srcOrd="3" destOrd="0" presId="urn:microsoft.com/office/officeart/2005/8/layout/hList7"/>
    <dgm:cxn modelId="{94810A68-FA42-4F47-A6C8-2AFFEC2836BE}" type="presParOf" srcId="{4488534A-F908-9D48-BF91-A53AE50F3FCC}" destId="{06367403-3050-1043-9948-5C7C7A714CFB}" srcOrd="4" destOrd="0" presId="urn:microsoft.com/office/officeart/2005/8/layout/hList7"/>
    <dgm:cxn modelId="{475821D4-D249-6A4D-8EDC-352131E1BB73}" type="presParOf" srcId="{06367403-3050-1043-9948-5C7C7A714CFB}" destId="{A013AA7F-D604-5248-810D-F6034A1DE402}" srcOrd="0" destOrd="0" presId="urn:microsoft.com/office/officeart/2005/8/layout/hList7"/>
    <dgm:cxn modelId="{20EF0BBC-0FA1-A64B-ABDF-E2C40DA7DCC8}" type="presParOf" srcId="{06367403-3050-1043-9948-5C7C7A714CFB}" destId="{2C02379A-6089-0744-8B4B-F6CB710599E7}" srcOrd="1" destOrd="0" presId="urn:microsoft.com/office/officeart/2005/8/layout/hList7"/>
    <dgm:cxn modelId="{BAB0A878-E9C3-6B46-A045-44C40C122D3D}" type="presParOf" srcId="{06367403-3050-1043-9948-5C7C7A714CFB}" destId="{AFF83B81-45EB-8D46-A129-4A689ED7C91D}" srcOrd="2" destOrd="0" presId="urn:microsoft.com/office/officeart/2005/8/layout/hList7"/>
    <dgm:cxn modelId="{7088D60A-E2E2-1448-962D-8C0AB386E5CF}" type="presParOf" srcId="{06367403-3050-1043-9948-5C7C7A714CFB}" destId="{A73D2A3B-3D76-E546-A612-1E2F57B9F8B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5F69F-744D-A548-8478-883C67FAC6E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3E432DD6-EC47-8C4D-81A4-D2385084C5E3}">
      <dgm:prSet phldrT="[Text]"/>
      <dgm:spPr/>
      <dgm:t>
        <a:bodyPr/>
        <a:lstStyle/>
        <a:p>
          <a:r>
            <a:rPr lang="en-US" dirty="0"/>
            <a:t>Pre-Survey</a:t>
          </a:r>
        </a:p>
      </dgm:t>
    </dgm:pt>
    <dgm:pt modelId="{ABD61007-5CB6-274F-A0ED-36CCF54F528A}" type="parTrans" cxnId="{57A35665-2721-C44C-9CA5-96E4B2EE2037}">
      <dgm:prSet/>
      <dgm:spPr/>
      <dgm:t>
        <a:bodyPr/>
        <a:lstStyle/>
        <a:p>
          <a:endParaRPr lang="en-US"/>
        </a:p>
      </dgm:t>
    </dgm:pt>
    <dgm:pt modelId="{9253CE20-82F1-AD4E-A93C-E10C67CAB667}" type="sibTrans" cxnId="{57A35665-2721-C44C-9CA5-96E4B2EE2037}">
      <dgm:prSet/>
      <dgm:spPr/>
      <dgm:t>
        <a:bodyPr/>
        <a:lstStyle/>
        <a:p>
          <a:endParaRPr lang="en-US"/>
        </a:p>
      </dgm:t>
    </dgm:pt>
    <dgm:pt modelId="{F33842B9-1EAA-D84C-8AD7-4796EE1CD654}">
      <dgm:prSet phldrT="[Text]"/>
      <dgm:spPr/>
      <dgm:t>
        <a:bodyPr/>
        <a:lstStyle/>
        <a:p>
          <a:r>
            <a:rPr lang="en-US" dirty="0"/>
            <a:t>Goal Enrollment: 100</a:t>
          </a:r>
        </a:p>
      </dgm:t>
    </dgm:pt>
    <dgm:pt modelId="{E40967B4-E12B-F64F-BCD9-F0F82A515926}" type="parTrans" cxnId="{5AE972A5-DE3D-D445-8503-4320DE3F4B04}">
      <dgm:prSet/>
      <dgm:spPr/>
      <dgm:t>
        <a:bodyPr/>
        <a:lstStyle/>
        <a:p>
          <a:endParaRPr lang="en-US"/>
        </a:p>
      </dgm:t>
    </dgm:pt>
    <dgm:pt modelId="{4F3D6A0A-35F9-F94B-ADC1-310B820E383F}" type="sibTrans" cxnId="{5AE972A5-DE3D-D445-8503-4320DE3F4B04}">
      <dgm:prSet/>
      <dgm:spPr/>
      <dgm:t>
        <a:bodyPr/>
        <a:lstStyle/>
        <a:p>
          <a:endParaRPr lang="en-US"/>
        </a:p>
      </dgm:t>
    </dgm:pt>
    <dgm:pt modelId="{2702469A-4EB3-B943-AEE7-DB700A9AD87E}">
      <dgm:prSet phldrT="[Text]"/>
      <dgm:spPr/>
      <dgm:t>
        <a:bodyPr/>
        <a:lstStyle/>
        <a:p>
          <a:r>
            <a:rPr lang="en-US" dirty="0"/>
            <a:t>Assessment of Knowledge and Bias</a:t>
          </a:r>
        </a:p>
      </dgm:t>
    </dgm:pt>
    <dgm:pt modelId="{847240BF-EECC-E646-B553-D0F82A0E1EA1}" type="parTrans" cxnId="{7BED3ADF-4B01-9946-A74B-79DC03F9A956}">
      <dgm:prSet/>
      <dgm:spPr/>
      <dgm:t>
        <a:bodyPr/>
        <a:lstStyle/>
        <a:p>
          <a:endParaRPr lang="en-US"/>
        </a:p>
      </dgm:t>
    </dgm:pt>
    <dgm:pt modelId="{9F125359-FD68-A344-BC23-BDC4FDB3CCF8}" type="sibTrans" cxnId="{7BED3ADF-4B01-9946-A74B-79DC03F9A956}">
      <dgm:prSet/>
      <dgm:spPr/>
      <dgm:t>
        <a:bodyPr/>
        <a:lstStyle/>
        <a:p>
          <a:endParaRPr lang="en-US"/>
        </a:p>
      </dgm:t>
    </dgm:pt>
    <dgm:pt modelId="{676FDAEE-807A-F445-9EF5-26E2310F51AF}">
      <dgm:prSet phldrT="[Text]"/>
      <dgm:spPr/>
      <dgm:t>
        <a:bodyPr/>
        <a:lstStyle/>
        <a:p>
          <a:r>
            <a:rPr lang="en-US" dirty="0"/>
            <a:t>Educational Intervention</a:t>
          </a:r>
        </a:p>
      </dgm:t>
    </dgm:pt>
    <dgm:pt modelId="{4B49F986-6969-9F4B-81D4-B426ADCB5D8B}" type="parTrans" cxnId="{65A9153D-9E27-6441-8F1B-F0882AA50F65}">
      <dgm:prSet/>
      <dgm:spPr/>
      <dgm:t>
        <a:bodyPr/>
        <a:lstStyle/>
        <a:p>
          <a:endParaRPr lang="en-US"/>
        </a:p>
      </dgm:t>
    </dgm:pt>
    <dgm:pt modelId="{933C26E8-7C96-0040-95EA-E515E87B474F}" type="sibTrans" cxnId="{65A9153D-9E27-6441-8F1B-F0882AA50F65}">
      <dgm:prSet/>
      <dgm:spPr/>
      <dgm:t>
        <a:bodyPr/>
        <a:lstStyle/>
        <a:p>
          <a:endParaRPr lang="en-US"/>
        </a:p>
      </dgm:t>
    </dgm:pt>
    <dgm:pt modelId="{D8716841-E405-FC4C-99FF-E7DDE61185DA}">
      <dgm:prSet phldrT="[Text]"/>
      <dgm:spPr/>
      <dgm:t>
        <a:bodyPr/>
        <a:lstStyle/>
        <a:p>
          <a:r>
            <a:rPr lang="en-US" dirty="0"/>
            <a:t>Medicine Lecture</a:t>
          </a:r>
        </a:p>
      </dgm:t>
    </dgm:pt>
    <dgm:pt modelId="{227D74DC-4864-5F41-96BD-D7D07078E911}" type="parTrans" cxnId="{15FF8986-CC21-3744-B2D0-B2504DD38107}">
      <dgm:prSet/>
      <dgm:spPr/>
      <dgm:t>
        <a:bodyPr/>
        <a:lstStyle/>
        <a:p>
          <a:endParaRPr lang="en-US"/>
        </a:p>
      </dgm:t>
    </dgm:pt>
    <dgm:pt modelId="{34E4998A-58EE-6C4D-8FB4-D7F119D9CD46}" type="sibTrans" cxnId="{15FF8986-CC21-3744-B2D0-B2504DD38107}">
      <dgm:prSet/>
      <dgm:spPr/>
      <dgm:t>
        <a:bodyPr/>
        <a:lstStyle/>
        <a:p>
          <a:endParaRPr lang="en-US"/>
        </a:p>
      </dgm:t>
    </dgm:pt>
    <dgm:pt modelId="{F002D995-A50A-9945-88FA-BCA20231FFB2}">
      <dgm:prSet phldrT="[Text]"/>
      <dgm:spPr/>
      <dgm:t>
        <a:bodyPr/>
        <a:lstStyle/>
        <a:p>
          <a:r>
            <a:rPr lang="en-US" dirty="0"/>
            <a:t>Legal Lecture</a:t>
          </a:r>
        </a:p>
      </dgm:t>
    </dgm:pt>
    <dgm:pt modelId="{4AA9AAF3-6112-024A-9277-EA82527CBF2A}" type="parTrans" cxnId="{2DB0FC72-9F33-B14A-B52A-9CBE351DD893}">
      <dgm:prSet/>
      <dgm:spPr/>
      <dgm:t>
        <a:bodyPr/>
        <a:lstStyle/>
        <a:p>
          <a:endParaRPr lang="en-US"/>
        </a:p>
      </dgm:t>
    </dgm:pt>
    <dgm:pt modelId="{F0193CB7-F9BC-664C-BD01-8B033326A4BE}" type="sibTrans" cxnId="{2DB0FC72-9F33-B14A-B52A-9CBE351DD893}">
      <dgm:prSet/>
      <dgm:spPr/>
      <dgm:t>
        <a:bodyPr/>
        <a:lstStyle/>
        <a:p>
          <a:endParaRPr lang="en-US"/>
        </a:p>
      </dgm:t>
    </dgm:pt>
    <dgm:pt modelId="{1DCE8F7E-5279-BB40-A7BB-7CDC13E9F9E9}">
      <dgm:prSet phldrT="[Text]"/>
      <dgm:spPr/>
      <dgm:t>
        <a:bodyPr/>
        <a:lstStyle/>
        <a:p>
          <a:r>
            <a:rPr lang="en-US" dirty="0"/>
            <a:t>Post-Survey</a:t>
          </a:r>
        </a:p>
      </dgm:t>
    </dgm:pt>
    <dgm:pt modelId="{60223219-310E-B84A-B9AB-46A7D25D2828}" type="parTrans" cxnId="{CCEC1DEB-AF9E-BF4C-9326-A0A8F05B2990}">
      <dgm:prSet/>
      <dgm:spPr/>
      <dgm:t>
        <a:bodyPr/>
        <a:lstStyle/>
        <a:p>
          <a:endParaRPr lang="en-US"/>
        </a:p>
      </dgm:t>
    </dgm:pt>
    <dgm:pt modelId="{2D9CA798-8280-AF40-86AB-C1629C3C9F2A}" type="sibTrans" cxnId="{CCEC1DEB-AF9E-BF4C-9326-A0A8F05B2990}">
      <dgm:prSet/>
      <dgm:spPr/>
      <dgm:t>
        <a:bodyPr/>
        <a:lstStyle/>
        <a:p>
          <a:endParaRPr lang="en-US"/>
        </a:p>
      </dgm:t>
    </dgm:pt>
    <dgm:pt modelId="{13850309-41D0-924A-8187-48EA3E21C6D8}">
      <dgm:prSet phldrT="[Text]"/>
      <dgm:spPr/>
      <dgm:t>
        <a:bodyPr/>
        <a:lstStyle/>
        <a:p>
          <a:r>
            <a:rPr lang="en-US" dirty="0"/>
            <a:t>Assess intention to address knowledge </a:t>
          </a:r>
        </a:p>
      </dgm:t>
    </dgm:pt>
    <dgm:pt modelId="{A954837D-1D2C-AD4A-B6E8-C0D58C7B5D92}" type="parTrans" cxnId="{9E3F7EDD-AB57-CA4C-A3C8-89DDE01A6D29}">
      <dgm:prSet/>
      <dgm:spPr/>
      <dgm:t>
        <a:bodyPr/>
        <a:lstStyle/>
        <a:p>
          <a:endParaRPr lang="en-US"/>
        </a:p>
      </dgm:t>
    </dgm:pt>
    <dgm:pt modelId="{AFF0B49C-33A0-264D-88E2-FCD24EFE3488}" type="sibTrans" cxnId="{9E3F7EDD-AB57-CA4C-A3C8-89DDE01A6D29}">
      <dgm:prSet/>
      <dgm:spPr/>
      <dgm:t>
        <a:bodyPr/>
        <a:lstStyle/>
        <a:p>
          <a:endParaRPr lang="en-US"/>
        </a:p>
      </dgm:t>
    </dgm:pt>
    <dgm:pt modelId="{4F0BD42C-6C99-6747-B4F0-9EC39A182B2D}">
      <dgm:prSet phldrT="[Text]"/>
      <dgm:spPr/>
      <dgm:t>
        <a:bodyPr/>
        <a:lstStyle/>
        <a:p>
          <a:r>
            <a:rPr lang="en-US" dirty="0"/>
            <a:t>Assess intention to address bias</a:t>
          </a:r>
        </a:p>
      </dgm:t>
    </dgm:pt>
    <dgm:pt modelId="{D716C779-86F3-DE49-875A-DF4A468D64D7}" type="parTrans" cxnId="{97729A8A-5BF5-6040-A7E2-B86276B88435}">
      <dgm:prSet/>
      <dgm:spPr/>
      <dgm:t>
        <a:bodyPr/>
        <a:lstStyle/>
        <a:p>
          <a:endParaRPr lang="en-US"/>
        </a:p>
      </dgm:t>
    </dgm:pt>
    <dgm:pt modelId="{D8FDDDA3-3C07-F540-AE33-AE7A8004753F}" type="sibTrans" cxnId="{97729A8A-5BF5-6040-A7E2-B86276B88435}">
      <dgm:prSet/>
      <dgm:spPr/>
      <dgm:t>
        <a:bodyPr/>
        <a:lstStyle/>
        <a:p>
          <a:endParaRPr lang="en-US"/>
        </a:p>
      </dgm:t>
    </dgm:pt>
    <dgm:pt modelId="{DE471528-3982-F842-AB58-A5B84ABE0B21}">
      <dgm:prSet phldrT="[Text]"/>
      <dgm:spPr/>
      <dgm:t>
        <a:bodyPr/>
        <a:lstStyle/>
        <a:p>
          <a:r>
            <a:rPr lang="en-US" dirty="0"/>
            <a:t>Peer Panel: Lived Experience</a:t>
          </a:r>
        </a:p>
      </dgm:t>
    </dgm:pt>
    <dgm:pt modelId="{E74FD524-9B74-1348-A9AB-91552AEC6B8A}" type="parTrans" cxnId="{464A98EE-A8A0-3843-A6EE-DB7218A5644A}">
      <dgm:prSet/>
      <dgm:spPr/>
      <dgm:t>
        <a:bodyPr/>
        <a:lstStyle/>
        <a:p>
          <a:endParaRPr lang="en-US"/>
        </a:p>
      </dgm:t>
    </dgm:pt>
    <dgm:pt modelId="{F60F67F0-9C61-3949-856F-790746FC7E2E}" type="sibTrans" cxnId="{464A98EE-A8A0-3843-A6EE-DB7218A5644A}">
      <dgm:prSet/>
      <dgm:spPr/>
      <dgm:t>
        <a:bodyPr/>
        <a:lstStyle/>
        <a:p>
          <a:endParaRPr lang="en-US"/>
        </a:p>
      </dgm:t>
    </dgm:pt>
    <dgm:pt modelId="{3B617308-47DE-3B44-893F-CDB664BBEC62}">
      <dgm:prSet phldrT="[Text]"/>
      <dgm:spPr/>
      <dgm:t>
        <a:bodyPr/>
        <a:lstStyle/>
        <a:p>
          <a:r>
            <a:rPr lang="en-US" dirty="0"/>
            <a:t>Statistical Analysis</a:t>
          </a:r>
        </a:p>
      </dgm:t>
    </dgm:pt>
    <dgm:pt modelId="{7C89DAD6-B1E8-AB4D-9AC9-A6382EE08813}" type="parTrans" cxnId="{38790F93-5178-3F40-A3AD-D2E02CBE343D}">
      <dgm:prSet/>
      <dgm:spPr/>
      <dgm:t>
        <a:bodyPr/>
        <a:lstStyle/>
        <a:p>
          <a:endParaRPr lang="en-US"/>
        </a:p>
      </dgm:t>
    </dgm:pt>
    <dgm:pt modelId="{CE3A295F-BF92-104A-AE4C-101D1FA432F3}" type="sibTrans" cxnId="{38790F93-5178-3F40-A3AD-D2E02CBE343D}">
      <dgm:prSet/>
      <dgm:spPr/>
      <dgm:t>
        <a:bodyPr/>
        <a:lstStyle/>
        <a:p>
          <a:endParaRPr lang="en-US"/>
        </a:p>
      </dgm:t>
    </dgm:pt>
    <dgm:pt modelId="{1F7B7780-A7BF-514C-8CA0-0614829C64BC}" type="pres">
      <dgm:prSet presAssocID="{33E5F69F-744D-A548-8478-883C67FAC6E9}" presName="linear" presStyleCnt="0">
        <dgm:presLayoutVars>
          <dgm:dir/>
          <dgm:animLvl val="lvl"/>
          <dgm:resizeHandles val="exact"/>
        </dgm:presLayoutVars>
      </dgm:prSet>
      <dgm:spPr/>
    </dgm:pt>
    <dgm:pt modelId="{F904904D-272A-C341-BCE6-1D9F9EFE393C}" type="pres">
      <dgm:prSet presAssocID="{3E432DD6-EC47-8C4D-81A4-D2385084C5E3}" presName="parentLin" presStyleCnt="0"/>
      <dgm:spPr/>
    </dgm:pt>
    <dgm:pt modelId="{C702A025-04B2-0748-9ADA-9F65BFD5853D}" type="pres">
      <dgm:prSet presAssocID="{3E432DD6-EC47-8C4D-81A4-D2385084C5E3}" presName="parentLeftMargin" presStyleLbl="node1" presStyleIdx="0" presStyleCnt="3"/>
      <dgm:spPr/>
    </dgm:pt>
    <dgm:pt modelId="{20C6E1A0-C26B-0D4A-B227-8F0ED87ECDC1}" type="pres">
      <dgm:prSet presAssocID="{3E432DD6-EC47-8C4D-81A4-D2385084C5E3}" presName="parentText" presStyleLbl="node1" presStyleIdx="0" presStyleCnt="3">
        <dgm:presLayoutVars>
          <dgm:chMax val="0"/>
          <dgm:bulletEnabled val="1"/>
        </dgm:presLayoutVars>
      </dgm:prSet>
      <dgm:spPr/>
    </dgm:pt>
    <dgm:pt modelId="{2408D68D-F2B2-EA4D-BB1E-DF261097AEC6}" type="pres">
      <dgm:prSet presAssocID="{3E432DD6-EC47-8C4D-81A4-D2385084C5E3}" presName="negativeSpace" presStyleCnt="0"/>
      <dgm:spPr/>
    </dgm:pt>
    <dgm:pt modelId="{97634BDB-47A0-8C4F-8306-422CC722565B}" type="pres">
      <dgm:prSet presAssocID="{3E432DD6-EC47-8C4D-81A4-D2385084C5E3}" presName="childText" presStyleLbl="conFgAcc1" presStyleIdx="0" presStyleCnt="3">
        <dgm:presLayoutVars>
          <dgm:bulletEnabled val="1"/>
        </dgm:presLayoutVars>
      </dgm:prSet>
      <dgm:spPr/>
    </dgm:pt>
    <dgm:pt modelId="{D3D8D54D-BEA7-8142-B901-785B9F9FABCA}" type="pres">
      <dgm:prSet presAssocID="{9253CE20-82F1-AD4E-A93C-E10C67CAB667}" presName="spaceBetweenRectangles" presStyleCnt="0"/>
      <dgm:spPr/>
    </dgm:pt>
    <dgm:pt modelId="{90BF91AD-DF44-084D-A428-57A1C312553B}" type="pres">
      <dgm:prSet presAssocID="{676FDAEE-807A-F445-9EF5-26E2310F51AF}" presName="parentLin" presStyleCnt="0"/>
      <dgm:spPr/>
    </dgm:pt>
    <dgm:pt modelId="{F39448C0-9DA5-BD4C-A145-1DE21FABE622}" type="pres">
      <dgm:prSet presAssocID="{676FDAEE-807A-F445-9EF5-26E2310F51AF}" presName="parentLeftMargin" presStyleLbl="node1" presStyleIdx="0" presStyleCnt="3"/>
      <dgm:spPr/>
    </dgm:pt>
    <dgm:pt modelId="{1337D7A3-C624-0948-86A1-DF8EB02B1334}" type="pres">
      <dgm:prSet presAssocID="{676FDAEE-807A-F445-9EF5-26E2310F51AF}" presName="parentText" presStyleLbl="node1" presStyleIdx="1" presStyleCnt="3">
        <dgm:presLayoutVars>
          <dgm:chMax val="0"/>
          <dgm:bulletEnabled val="1"/>
        </dgm:presLayoutVars>
      </dgm:prSet>
      <dgm:spPr/>
    </dgm:pt>
    <dgm:pt modelId="{C5BF25B3-84B2-B340-81F8-CCD03A4AFAF1}" type="pres">
      <dgm:prSet presAssocID="{676FDAEE-807A-F445-9EF5-26E2310F51AF}" presName="negativeSpace" presStyleCnt="0"/>
      <dgm:spPr/>
    </dgm:pt>
    <dgm:pt modelId="{D88170A8-33DB-8E4B-A400-616FE17DF98D}" type="pres">
      <dgm:prSet presAssocID="{676FDAEE-807A-F445-9EF5-26E2310F51AF}" presName="childText" presStyleLbl="conFgAcc1" presStyleIdx="1" presStyleCnt="3">
        <dgm:presLayoutVars>
          <dgm:bulletEnabled val="1"/>
        </dgm:presLayoutVars>
      </dgm:prSet>
      <dgm:spPr/>
    </dgm:pt>
    <dgm:pt modelId="{AAF79A50-6E5F-3843-9ADB-9CB7D65239C9}" type="pres">
      <dgm:prSet presAssocID="{933C26E8-7C96-0040-95EA-E515E87B474F}" presName="spaceBetweenRectangles" presStyleCnt="0"/>
      <dgm:spPr/>
    </dgm:pt>
    <dgm:pt modelId="{FDC31C11-6ADD-1548-A9CA-B02855922F2B}" type="pres">
      <dgm:prSet presAssocID="{1DCE8F7E-5279-BB40-A7BB-7CDC13E9F9E9}" presName="parentLin" presStyleCnt="0"/>
      <dgm:spPr/>
    </dgm:pt>
    <dgm:pt modelId="{00182027-DCAF-0E47-98D1-B57637358221}" type="pres">
      <dgm:prSet presAssocID="{1DCE8F7E-5279-BB40-A7BB-7CDC13E9F9E9}" presName="parentLeftMargin" presStyleLbl="node1" presStyleIdx="1" presStyleCnt="3"/>
      <dgm:spPr/>
    </dgm:pt>
    <dgm:pt modelId="{A9256E45-71EB-5746-80E4-F8AB0CE45198}" type="pres">
      <dgm:prSet presAssocID="{1DCE8F7E-5279-BB40-A7BB-7CDC13E9F9E9}" presName="parentText" presStyleLbl="node1" presStyleIdx="2" presStyleCnt="3">
        <dgm:presLayoutVars>
          <dgm:chMax val="0"/>
          <dgm:bulletEnabled val="1"/>
        </dgm:presLayoutVars>
      </dgm:prSet>
      <dgm:spPr/>
    </dgm:pt>
    <dgm:pt modelId="{CCF22899-BDE1-8D41-877E-057C615940A3}" type="pres">
      <dgm:prSet presAssocID="{1DCE8F7E-5279-BB40-A7BB-7CDC13E9F9E9}" presName="negativeSpace" presStyleCnt="0"/>
      <dgm:spPr/>
    </dgm:pt>
    <dgm:pt modelId="{430696DE-D1AE-634E-B65B-64A455B11B78}" type="pres">
      <dgm:prSet presAssocID="{1DCE8F7E-5279-BB40-A7BB-7CDC13E9F9E9}" presName="childText" presStyleLbl="conFgAcc1" presStyleIdx="2" presStyleCnt="3">
        <dgm:presLayoutVars>
          <dgm:bulletEnabled val="1"/>
        </dgm:presLayoutVars>
      </dgm:prSet>
      <dgm:spPr/>
    </dgm:pt>
  </dgm:ptLst>
  <dgm:cxnLst>
    <dgm:cxn modelId="{398A1003-675F-5F44-B9B1-849102256FB4}" type="presOf" srcId="{4F0BD42C-6C99-6747-B4F0-9EC39A182B2D}" destId="{430696DE-D1AE-634E-B65B-64A455B11B78}" srcOrd="0" destOrd="1" presId="urn:microsoft.com/office/officeart/2005/8/layout/list1"/>
    <dgm:cxn modelId="{4904E934-CF12-2E4F-864C-706044749398}" type="presOf" srcId="{3E432DD6-EC47-8C4D-81A4-D2385084C5E3}" destId="{20C6E1A0-C26B-0D4A-B227-8F0ED87ECDC1}" srcOrd="1" destOrd="0" presId="urn:microsoft.com/office/officeart/2005/8/layout/list1"/>
    <dgm:cxn modelId="{65A9153D-9E27-6441-8F1B-F0882AA50F65}" srcId="{33E5F69F-744D-A548-8478-883C67FAC6E9}" destId="{676FDAEE-807A-F445-9EF5-26E2310F51AF}" srcOrd="1" destOrd="0" parTransId="{4B49F986-6969-9F4B-81D4-B426ADCB5D8B}" sibTransId="{933C26E8-7C96-0040-95EA-E515E87B474F}"/>
    <dgm:cxn modelId="{56C8A449-58C4-674D-BCA9-EFC806029BF6}" type="presOf" srcId="{F002D995-A50A-9945-88FA-BCA20231FFB2}" destId="{D88170A8-33DB-8E4B-A400-616FE17DF98D}" srcOrd="0" destOrd="1" presId="urn:microsoft.com/office/officeart/2005/8/layout/list1"/>
    <dgm:cxn modelId="{B4B0F84C-14E3-B242-9FB7-6DA731E6F7B8}" type="presOf" srcId="{13850309-41D0-924A-8187-48EA3E21C6D8}" destId="{430696DE-D1AE-634E-B65B-64A455B11B78}" srcOrd="0" destOrd="0" presId="urn:microsoft.com/office/officeart/2005/8/layout/list1"/>
    <dgm:cxn modelId="{0C86225A-3E7B-1640-AFBC-CA6723EFC372}" type="presOf" srcId="{33E5F69F-744D-A548-8478-883C67FAC6E9}" destId="{1F7B7780-A7BF-514C-8CA0-0614829C64BC}" srcOrd="0" destOrd="0" presId="urn:microsoft.com/office/officeart/2005/8/layout/list1"/>
    <dgm:cxn modelId="{57A35665-2721-C44C-9CA5-96E4B2EE2037}" srcId="{33E5F69F-744D-A548-8478-883C67FAC6E9}" destId="{3E432DD6-EC47-8C4D-81A4-D2385084C5E3}" srcOrd="0" destOrd="0" parTransId="{ABD61007-5CB6-274F-A0ED-36CCF54F528A}" sibTransId="{9253CE20-82F1-AD4E-A93C-E10C67CAB667}"/>
    <dgm:cxn modelId="{EA379B6F-B92C-CB44-B850-CFAF2EE1835B}" type="presOf" srcId="{3E432DD6-EC47-8C4D-81A4-D2385084C5E3}" destId="{C702A025-04B2-0748-9ADA-9F65BFD5853D}" srcOrd="0" destOrd="0" presId="urn:microsoft.com/office/officeart/2005/8/layout/list1"/>
    <dgm:cxn modelId="{2DB0FC72-9F33-B14A-B52A-9CBE351DD893}" srcId="{676FDAEE-807A-F445-9EF5-26E2310F51AF}" destId="{F002D995-A50A-9945-88FA-BCA20231FFB2}" srcOrd="1" destOrd="0" parTransId="{4AA9AAF3-6112-024A-9277-EA82527CBF2A}" sibTransId="{F0193CB7-F9BC-664C-BD01-8B033326A4BE}"/>
    <dgm:cxn modelId="{EDD15C74-2611-C045-967B-CE17F86DE686}" type="presOf" srcId="{DE471528-3982-F842-AB58-A5B84ABE0B21}" destId="{D88170A8-33DB-8E4B-A400-616FE17DF98D}" srcOrd="0" destOrd="2" presId="urn:microsoft.com/office/officeart/2005/8/layout/list1"/>
    <dgm:cxn modelId="{15FF8986-CC21-3744-B2D0-B2504DD38107}" srcId="{676FDAEE-807A-F445-9EF5-26E2310F51AF}" destId="{D8716841-E405-FC4C-99FF-E7DDE61185DA}" srcOrd="0" destOrd="0" parTransId="{227D74DC-4864-5F41-96BD-D7D07078E911}" sibTransId="{34E4998A-58EE-6C4D-8FB4-D7F119D9CD46}"/>
    <dgm:cxn modelId="{B3C5E788-B7CE-A042-A9A2-00F2D179EDE3}" type="presOf" srcId="{3B617308-47DE-3B44-893F-CDB664BBEC62}" destId="{430696DE-D1AE-634E-B65B-64A455B11B78}" srcOrd="0" destOrd="2" presId="urn:microsoft.com/office/officeart/2005/8/layout/list1"/>
    <dgm:cxn modelId="{97729A8A-5BF5-6040-A7E2-B86276B88435}" srcId="{1DCE8F7E-5279-BB40-A7BB-7CDC13E9F9E9}" destId="{4F0BD42C-6C99-6747-B4F0-9EC39A182B2D}" srcOrd="1" destOrd="0" parTransId="{D716C779-86F3-DE49-875A-DF4A468D64D7}" sibTransId="{D8FDDDA3-3C07-F540-AE33-AE7A8004753F}"/>
    <dgm:cxn modelId="{38790F93-5178-3F40-A3AD-D2E02CBE343D}" srcId="{1DCE8F7E-5279-BB40-A7BB-7CDC13E9F9E9}" destId="{3B617308-47DE-3B44-893F-CDB664BBEC62}" srcOrd="2" destOrd="0" parTransId="{7C89DAD6-B1E8-AB4D-9AC9-A6382EE08813}" sibTransId="{CE3A295F-BF92-104A-AE4C-101D1FA432F3}"/>
    <dgm:cxn modelId="{5AE972A5-DE3D-D445-8503-4320DE3F4B04}" srcId="{3E432DD6-EC47-8C4D-81A4-D2385084C5E3}" destId="{F33842B9-1EAA-D84C-8AD7-4796EE1CD654}" srcOrd="0" destOrd="0" parTransId="{E40967B4-E12B-F64F-BCD9-F0F82A515926}" sibTransId="{4F3D6A0A-35F9-F94B-ADC1-310B820E383F}"/>
    <dgm:cxn modelId="{7134BCB2-AD74-9C40-8772-756EE5387D83}" type="presOf" srcId="{F33842B9-1EAA-D84C-8AD7-4796EE1CD654}" destId="{97634BDB-47A0-8C4F-8306-422CC722565B}" srcOrd="0" destOrd="0" presId="urn:microsoft.com/office/officeart/2005/8/layout/list1"/>
    <dgm:cxn modelId="{B879B0BB-A036-D948-B25E-0440BB7DBFE9}" type="presOf" srcId="{D8716841-E405-FC4C-99FF-E7DDE61185DA}" destId="{D88170A8-33DB-8E4B-A400-616FE17DF98D}" srcOrd="0" destOrd="0" presId="urn:microsoft.com/office/officeart/2005/8/layout/list1"/>
    <dgm:cxn modelId="{68A4E6C0-7039-AF43-88AD-ECBD3BB29857}" type="presOf" srcId="{1DCE8F7E-5279-BB40-A7BB-7CDC13E9F9E9}" destId="{A9256E45-71EB-5746-80E4-F8AB0CE45198}" srcOrd="1" destOrd="0" presId="urn:microsoft.com/office/officeart/2005/8/layout/list1"/>
    <dgm:cxn modelId="{D9EF43D5-0215-7649-90F8-1E6812511A25}" type="presOf" srcId="{1DCE8F7E-5279-BB40-A7BB-7CDC13E9F9E9}" destId="{00182027-DCAF-0E47-98D1-B57637358221}" srcOrd="0" destOrd="0" presId="urn:microsoft.com/office/officeart/2005/8/layout/list1"/>
    <dgm:cxn modelId="{9E3F7EDD-AB57-CA4C-A3C8-89DDE01A6D29}" srcId="{1DCE8F7E-5279-BB40-A7BB-7CDC13E9F9E9}" destId="{13850309-41D0-924A-8187-48EA3E21C6D8}" srcOrd="0" destOrd="0" parTransId="{A954837D-1D2C-AD4A-B6E8-C0D58C7B5D92}" sibTransId="{AFF0B49C-33A0-264D-88E2-FCD24EFE3488}"/>
    <dgm:cxn modelId="{7BED3ADF-4B01-9946-A74B-79DC03F9A956}" srcId="{3E432DD6-EC47-8C4D-81A4-D2385084C5E3}" destId="{2702469A-4EB3-B943-AEE7-DB700A9AD87E}" srcOrd="1" destOrd="0" parTransId="{847240BF-EECC-E646-B553-D0F82A0E1EA1}" sibTransId="{9F125359-FD68-A344-BC23-BDC4FDB3CCF8}"/>
    <dgm:cxn modelId="{C6355DE2-87F6-A248-9D24-ACF3868F86D6}" type="presOf" srcId="{676FDAEE-807A-F445-9EF5-26E2310F51AF}" destId="{1337D7A3-C624-0948-86A1-DF8EB02B1334}" srcOrd="1" destOrd="0" presId="urn:microsoft.com/office/officeart/2005/8/layout/list1"/>
    <dgm:cxn modelId="{CCEC1DEB-AF9E-BF4C-9326-A0A8F05B2990}" srcId="{33E5F69F-744D-A548-8478-883C67FAC6E9}" destId="{1DCE8F7E-5279-BB40-A7BB-7CDC13E9F9E9}" srcOrd="2" destOrd="0" parTransId="{60223219-310E-B84A-B9AB-46A7D25D2828}" sibTransId="{2D9CA798-8280-AF40-86AB-C1629C3C9F2A}"/>
    <dgm:cxn modelId="{464A98EE-A8A0-3843-A6EE-DB7218A5644A}" srcId="{676FDAEE-807A-F445-9EF5-26E2310F51AF}" destId="{DE471528-3982-F842-AB58-A5B84ABE0B21}" srcOrd="2" destOrd="0" parTransId="{E74FD524-9B74-1348-A9AB-91552AEC6B8A}" sibTransId="{F60F67F0-9C61-3949-856F-790746FC7E2E}"/>
    <dgm:cxn modelId="{044DD1EE-9B3D-5545-9D25-7AA4B1E5F3B8}" type="presOf" srcId="{2702469A-4EB3-B943-AEE7-DB700A9AD87E}" destId="{97634BDB-47A0-8C4F-8306-422CC722565B}" srcOrd="0" destOrd="1" presId="urn:microsoft.com/office/officeart/2005/8/layout/list1"/>
    <dgm:cxn modelId="{B5B3ECF7-F7FE-894F-97F2-60B741D2DFC6}" type="presOf" srcId="{676FDAEE-807A-F445-9EF5-26E2310F51AF}" destId="{F39448C0-9DA5-BD4C-A145-1DE21FABE622}" srcOrd="0" destOrd="0" presId="urn:microsoft.com/office/officeart/2005/8/layout/list1"/>
    <dgm:cxn modelId="{033EB835-118F-D241-A073-FA872DD82719}" type="presParOf" srcId="{1F7B7780-A7BF-514C-8CA0-0614829C64BC}" destId="{F904904D-272A-C341-BCE6-1D9F9EFE393C}" srcOrd="0" destOrd="0" presId="urn:microsoft.com/office/officeart/2005/8/layout/list1"/>
    <dgm:cxn modelId="{4E5203F4-57D8-764A-8817-A7C6F2A71159}" type="presParOf" srcId="{F904904D-272A-C341-BCE6-1D9F9EFE393C}" destId="{C702A025-04B2-0748-9ADA-9F65BFD5853D}" srcOrd="0" destOrd="0" presId="urn:microsoft.com/office/officeart/2005/8/layout/list1"/>
    <dgm:cxn modelId="{BDFB0564-D1BB-8E44-BCC5-0C19574CFE1D}" type="presParOf" srcId="{F904904D-272A-C341-BCE6-1D9F9EFE393C}" destId="{20C6E1A0-C26B-0D4A-B227-8F0ED87ECDC1}" srcOrd="1" destOrd="0" presId="urn:microsoft.com/office/officeart/2005/8/layout/list1"/>
    <dgm:cxn modelId="{CA32E71A-E5F3-154C-B26D-0A8AEC436BEC}" type="presParOf" srcId="{1F7B7780-A7BF-514C-8CA0-0614829C64BC}" destId="{2408D68D-F2B2-EA4D-BB1E-DF261097AEC6}" srcOrd="1" destOrd="0" presId="urn:microsoft.com/office/officeart/2005/8/layout/list1"/>
    <dgm:cxn modelId="{523D1623-C218-DA4E-858E-6CB6C7298E68}" type="presParOf" srcId="{1F7B7780-A7BF-514C-8CA0-0614829C64BC}" destId="{97634BDB-47A0-8C4F-8306-422CC722565B}" srcOrd="2" destOrd="0" presId="urn:microsoft.com/office/officeart/2005/8/layout/list1"/>
    <dgm:cxn modelId="{6DDECF92-6764-9145-952B-8D0D75CC5E39}" type="presParOf" srcId="{1F7B7780-A7BF-514C-8CA0-0614829C64BC}" destId="{D3D8D54D-BEA7-8142-B901-785B9F9FABCA}" srcOrd="3" destOrd="0" presId="urn:microsoft.com/office/officeart/2005/8/layout/list1"/>
    <dgm:cxn modelId="{357276E7-2BF9-8844-B3A2-082462EE7B58}" type="presParOf" srcId="{1F7B7780-A7BF-514C-8CA0-0614829C64BC}" destId="{90BF91AD-DF44-084D-A428-57A1C312553B}" srcOrd="4" destOrd="0" presId="urn:microsoft.com/office/officeart/2005/8/layout/list1"/>
    <dgm:cxn modelId="{719EF40D-67B1-4B48-AA77-A50EEC204494}" type="presParOf" srcId="{90BF91AD-DF44-084D-A428-57A1C312553B}" destId="{F39448C0-9DA5-BD4C-A145-1DE21FABE622}" srcOrd="0" destOrd="0" presId="urn:microsoft.com/office/officeart/2005/8/layout/list1"/>
    <dgm:cxn modelId="{295AE8CC-0C2F-D54C-BA56-B73F1038AC1C}" type="presParOf" srcId="{90BF91AD-DF44-084D-A428-57A1C312553B}" destId="{1337D7A3-C624-0948-86A1-DF8EB02B1334}" srcOrd="1" destOrd="0" presId="urn:microsoft.com/office/officeart/2005/8/layout/list1"/>
    <dgm:cxn modelId="{0BABD8F5-0871-8740-A21C-A16B4E81EB21}" type="presParOf" srcId="{1F7B7780-A7BF-514C-8CA0-0614829C64BC}" destId="{C5BF25B3-84B2-B340-81F8-CCD03A4AFAF1}" srcOrd="5" destOrd="0" presId="urn:microsoft.com/office/officeart/2005/8/layout/list1"/>
    <dgm:cxn modelId="{FF0894FF-023F-F847-AD7C-186CB88C1D3F}" type="presParOf" srcId="{1F7B7780-A7BF-514C-8CA0-0614829C64BC}" destId="{D88170A8-33DB-8E4B-A400-616FE17DF98D}" srcOrd="6" destOrd="0" presId="urn:microsoft.com/office/officeart/2005/8/layout/list1"/>
    <dgm:cxn modelId="{CD4EEFF0-7036-F341-904A-A8DF2772592B}" type="presParOf" srcId="{1F7B7780-A7BF-514C-8CA0-0614829C64BC}" destId="{AAF79A50-6E5F-3843-9ADB-9CB7D65239C9}" srcOrd="7" destOrd="0" presId="urn:microsoft.com/office/officeart/2005/8/layout/list1"/>
    <dgm:cxn modelId="{02EB380E-C67B-A94D-BB77-0A1D9F89C47B}" type="presParOf" srcId="{1F7B7780-A7BF-514C-8CA0-0614829C64BC}" destId="{FDC31C11-6ADD-1548-A9CA-B02855922F2B}" srcOrd="8" destOrd="0" presId="urn:microsoft.com/office/officeart/2005/8/layout/list1"/>
    <dgm:cxn modelId="{6965E375-4C3A-4E41-81A4-C34FBA82AB62}" type="presParOf" srcId="{FDC31C11-6ADD-1548-A9CA-B02855922F2B}" destId="{00182027-DCAF-0E47-98D1-B57637358221}" srcOrd="0" destOrd="0" presId="urn:microsoft.com/office/officeart/2005/8/layout/list1"/>
    <dgm:cxn modelId="{280C3D0B-F781-FF4A-B31E-F3BC205AC65B}" type="presParOf" srcId="{FDC31C11-6ADD-1548-A9CA-B02855922F2B}" destId="{A9256E45-71EB-5746-80E4-F8AB0CE45198}" srcOrd="1" destOrd="0" presId="urn:microsoft.com/office/officeart/2005/8/layout/list1"/>
    <dgm:cxn modelId="{462AD5DC-FD8A-A941-AECD-F92DDF1C00C7}" type="presParOf" srcId="{1F7B7780-A7BF-514C-8CA0-0614829C64BC}" destId="{CCF22899-BDE1-8D41-877E-057C615940A3}" srcOrd="9" destOrd="0" presId="urn:microsoft.com/office/officeart/2005/8/layout/list1"/>
    <dgm:cxn modelId="{8C1FB939-56D4-3648-AB38-1BF611199B3B}" type="presParOf" srcId="{1F7B7780-A7BF-514C-8CA0-0614829C64BC}" destId="{430696DE-D1AE-634E-B65B-64A455B11B7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0F6C11-92CA-4B88-B2F8-E430A6B57D86}"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E16C225-D98A-46BC-BC8F-D25D40B9878E}">
      <dgm:prSet/>
      <dgm:spPr/>
      <dgm:t>
        <a:bodyPr/>
        <a:lstStyle/>
        <a:p>
          <a:pPr>
            <a:defRPr cap="all"/>
          </a:pPr>
          <a:r>
            <a:rPr lang="en-US"/>
            <a:t>Medicine </a:t>
          </a:r>
        </a:p>
      </dgm:t>
    </dgm:pt>
    <dgm:pt modelId="{DB80D459-CD7D-425E-91FC-C9CFF77EB58F}" type="parTrans" cxnId="{82457FA8-8E34-4891-9DC2-90DECC980F3E}">
      <dgm:prSet/>
      <dgm:spPr/>
      <dgm:t>
        <a:bodyPr/>
        <a:lstStyle/>
        <a:p>
          <a:endParaRPr lang="en-US"/>
        </a:p>
      </dgm:t>
    </dgm:pt>
    <dgm:pt modelId="{A07A8B5A-129F-4FEF-81B9-D66B76A2003D}" type="sibTrans" cxnId="{82457FA8-8E34-4891-9DC2-90DECC980F3E}">
      <dgm:prSet/>
      <dgm:spPr/>
      <dgm:t>
        <a:bodyPr/>
        <a:lstStyle/>
        <a:p>
          <a:endParaRPr lang="en-US"/>
        </a:p>
      </dgm:t>
    </dgm:pt>
    <dgm:pt modelId="{BE518A32-50E1-41F5-B5D9-5B4EFFEAA041}">
      <dgm:prSet/>
      <dgm:spPr/>
      <dgm:t>
        <a:bodyPr/>
        <a:lstStyle/>
        <a:p>
          <a:pPr>
            <a:defRPr cap="all"/>
          </a:pPr>
          <a:r>
            <a:rPr lang="en-US"/>
            <a:t>Law</a:t>
          </a:r>
        </a:p>
      </dgm:t>
    </dgm:pt>
    <dgm:pt modelId="{18E074E8-11A7-405D-A269-9F4481D5D79D}" type="parTrans" cxnId="{DFE652D4-A9C9-4EBC-B5D7-CF9D4D8D4496}">
      <dgm:prSet/>
      <dgm:spPr/>
      <dgm:t>
        <a:bodyPr/>
        <a:lstStyle/>
        <a:p>
          <a:endParaRPr lang="en-US"/>
        </a:p>
      </dgm:t>
    </dgm:pt>
    <dgm:pt modelId="{2573FB82-1F97-4F20-9CC7-7836BE61182C}" type="sibTrans" cxnId="{DFE652D4-A9C9-4EBC-B5D7-CF9D4D8D4496}">
      <dgm:prSet/>
      <dgm:spPr/>
      <dgm:t>
        <a:bodyPr/>
        <a:lstStyle/>
        <a:p>
          <a:endParaRPr lang="en-US"/>
        </a:p>
      </dgm:t>
    </dgm:pt>
    <dgm:pt modelId="{9D9335A2-355A-4EB5-9381-9A1C7CB9C2B9}">
      <dgm:prSet/>
      <dgm:spPr/>
      <dgm:t>
        <a:bodyPr/>
        <a:lstStyle/>
        <a:p>
          <a:pPr>
            <a:defRPr cap="all"/>
          </a:pPr>
          <a:r>
            <a:rPr lang="en-US"/>
            <a:t>Lived experience</a:t>
          </a:r>
        </a:p>
      </dgm:t>
    </dgm:pt>
    <dgm:pt modelId="{EDA6FCE0-D614-4434-87D4-CE57EA852F77}" type="parTrans" cxnId="{A13A064D-0852-4BB1-81A1-CEB487071C05}">
      <dgm:prSet/>
      <dgm:spPr/>
      <dgm:t>
        <a:bodyPr/>
        <a:lstStyle/>
        <a:p>
          <a:endParaRPr lang="en-US"/>
        </a:p>
      </dgm:t>
    </dgm:pt>
    <dgm:pt modelId="{3D16216F-7C3D-42D5-85B1-853A68CDB767}" type="sibTrans" cxnId="{A13A064D-0852-4BB1-81A1-CEB487071C05}">
      <dgm:prSet/>
      <dgm:spPr/>
      <dgm:t>
        <a:bodyPr/>
        <a:lstStyle/>
        <a:p>
          <a:endParaRPr lang="en-US"/>
        </a:p>
      </dgm:t>
    </dgm:pt>
    <dgm:pt modelId="{C9424DAE-2A40-4ACC-A787-2C95D8F9C747}" type="pres">
      <dgm:prSet presAssocID="{730F6C11-92CA-4B88-B2F8-E430A6B57D86}" presName="root" presStyleCnt="0">
        <dgm:presLayoutVars>
          <dgm:dir/>
          <dgm:resizeHandles val="exact"/>
        </dgm:presLayoutVars>
      </dgm:prSet>
      <dgm:spPr/>
    </dgm:pt>
    <dgm:pt modelId="{E65926B3-2AE1-44B0-BD78-E5DD2C89DC85}" type="pres">
      <dgm:prSet presAssocID="{AE16C225-D98A-46BC-BC8F-D25D40B9878E}" presName="compNode" presStyleCnt="0"/>
      <dgm:spPr/>
    </dgm:pt>
    <dgm:pt modelId="{A055D710-351B-4AA8-B1C1-B8ACF7F13688}" type="pres">
      <dgm:prSet presAssocID="{AE16C225-D98A-46BC-BC8F-D25D40B9878E}" presName="iconBgRect" presStyleLbl="bgShp" presStyleIdx="0" presStyleCnt="3"/>
      <dgm:spPr/>
    </dgm:pt>
    <dgm:pt modelId="{02CF05E6-5991-42DF-AA71-A9114041E6F7}" type="pres">
      <dgm:prSet presAssocID="{AE16C225-D98A-46BC-BC8F-D25D40B987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7F16D2BA-FCE6-42FA-8337-7E1053BB45C7}" type="pres">
      <dgm:prSet presAssocID="{AE16C225-D98A-46BC-BC8F-D25D40B9878E}" presName="spaceRect" presStyleCnt="0"/>
      <dgm:spPr/>
    </dgm:pt>
    <dgm:pt modelId="{AA43E006-9BF6-4D5D-A6E7-52E9553AB022}" type="pres">
      <dgm:prSet presAssocID="{AE16C225-D98A-46BC-BC8F-D25D40B9878E}" presName="textRect" presStyleLbl="revTx" presStyleIdx="0" presStyleCnt="3">
        <dgm:presLayoutVars>
          <dgm:chMax val="1"/>
          <dgm:chPref val="1"/>
        </dgm:presLayoutVars>
      </dgm:prSet>
      <dgm:spPr/>
    </dgm:pt>
    <dgm:pt modelId="{555ECCF9-B951-41FB-B240-F7988D593DCF}" type="pres">
      <dgm:prSet presAssocID="{A07A8B5A-129F-4FEF-81B9-D66B76A2003D}" presName="sibTrans" presStyleCnt="0"/>
      <dgm:spPr/>
    </dgm:pt>
    <dgm:pt modelId="{2896B88E-079A-4AE5-A924-162E46A83B04}" type="pres">
      <dgm:prSet presAssocID="{BE518A32-50E1-41F5-B5D9-5B4EFFEAA041}" presName="compNode" presStyleCnt="0"/>
      <dgm:spPr/>
    </dgm:pt>
    <dgm:pt modelId="{6EBFEE04-35C6-4C54-8151-AF0724A3C057}" type="pres">
      <dgm:prSet presAssocID="{BE518A32-50E1-41F5-B5D9-5B4EFFEAA041}" presName="iconBgRect" presStyleLbl="bgShp" presStyleIdx="1" presStyleCnt="3"/>
      <dgm:spPr/>
    </dgm:pt>
    <dgm:pt modelId="{7DE4B1E1-7359-4A57-8792-F99345FFC44B}" type="pres">
      <dgm:prSet presAssocID="{BE518A32-50E1-41F5-B5D9-5B4EFFEAA0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urt"/>
        </a:ext>
      </dgm:extLst>
    </dgm:pt>
    <dgm:pt modelId="{6ADC112A-1C1E-48C0-9294-ADB30204E4C4}" type="pres">
      <dgm:prSet presAssocID="{BE518A32-50E1-41F5-B5D9-5B4EFFEAA041}" presName="spaceRect" presStyleCnt="0"/>
      <dgm:spPr/>
    </dgm:pt>
    <dgm:pt modelId="{B5F0855A-7419-4D61-BC3B-8EBFC3652721}" type="pres">
      <dgm:prSet presAssocID="{BE518A32-50E1-41F5-B5D9-5B4EFFEAA041}" presName="textRect" presStyleLbl="revTx" presStyleIdx="1" presStyleCnt="3">
        <dgm:presLayoutVars>
          <dgm:chMax val="1"/>
          <dgm:chPref val="1"/>
        </dgm:presLayoutVars>
      </dgm:prSet>
      <dgm:spPr/>
    </dgm:pt>
    <dgm:pt modelId="{A0115BD7-6FB3-4DD0-87B9-A3EF7245F7E0}" type="pres">
      <dgm:prSet presAssocID="{2573FB82-1F97-4F20-9CC7-7836BE61182C}" presName="sibTrans" presStyleCnt="0"/>
      <dgm:spPr/>
    </dgm:pt>
    <dgm:pt modelId="{D499A97F-EB82-492C-A412-1F751C5643B1}" type="pres">
      <dgm:prSet presAssocID="{9D9335A2-355A-4EB5-9381-9A1C7CB9C2B9}" presName="compNode" presStyleCnt="0"/>
      <dgm:spPr/>
    </dgm:pt>
    <dgm:pt modelId="{CA3BFD68-E6EB-4CCB-973D-947B1380EEC3}" type="pres">
      <dgm:prSet presAssocID="{9D9335A2-355A-4EB5-9381-9A1C7CB9C2B9}" presName="iconBgRect" presStyleLbl="bgShp" presStyleIdx="2" presStyleCnt="3"/>
      <dgm:spPr/>
    </dgm:pt>
    <dgm:pt modelId="{0B6290F3-83AC-4EA4-8B70-22C0FCCADDE2}" type="pres">
      <dgm:prSet presAssocID="{9D9335A2-355A-4EB5-9381-9A1C7CB9C2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8A1CC9A3-52B8-4854-99F5-4A1BCD80EAB9}" type="pres">
      <dgm:prSet presAssocID="{9D9335A2-355A-4EB5-9381-9A1C7CB9C2B9}" presName="spaceRect" presStyleCnt="0"/>
      <dgm:spPr/>
    </dgm:pt>
    <dgm:pt modelId="{9EBE8929-FEC6-4619-BEA9-362DDE4B732A}" type="pres">
      <dgm:prSet presAssocID="{9D9335A2-355A-4EB5-9381-9A1C7CB9C2B9}" presName="textRect" presStyleLbl="revTx" presStyleIdx="2" presStyleCnt="3">
        <dgm:presLayoutVars>
          <dgm:chMax val="1"/>
          <dgm:chPref val="1"/>
        </dgm:presLayoutVars>
      </dgm:prSet>
      <dgm:spPr/>
    </dgm:pt>
  </dgm:ptLst>
  <dgm:cxnLst>
    <dgm:cxn modelId="{A13A064D-0852-4BB1-81A1-CEB487071C05}" srcId="{730F6C11-92CA-4B88-B2F8-E430A6B57D86}" destId="{9D9335A2-355A-4EB5-9381-9A1C7CB9C2B9}" srcOrd="2" destOrd="0" parTransId="{EDA6FCE0-D614-4434-87D4-CE57EA852F77}" sibTransId="{3D16216F-7C3D-42D5-85B1-853A68CDB767}"/>
    <dgm:cxn modelId="{8CCF8562-C77B-430A-A294-350BE67FD9C6}" type="presOf" srcId="{730F6C11-92CA-4B88-B2F8-E430A6B57D86}" destId="{C9424DAE-2A40-4ACC-A787-2C95D8F9C747}" srcOrd="0" destOrd="0" presId="urn:microsoft.com/office/officeart/2018/5/layout/IconCircleLabelList"/>
    <dgm:cxn modelId="{D59D1C96-2938-434E-A5DF-E3DFAB5E81FF}" type="presOf" srcId="{AE16C225-D98A-46BC-BC8F-D25D40B9878E}" destId="{AA43E006-9BF6-4D5D-A6E7-52E9553AB022}" srcOrd="0" destOrd="0" presId="urn:microsoft.com/office/officeart/2018/5/layout/IconCircleLabelList"/>
    <dgm:cxn modelId="{82457FA8-8E34-4891-9DC2-90DECC980F3E}" srcId="{730F6C11-92CA-4B88-B2F8-E430A6B57D86}" destId="{AE16C225-D98A-46BC-BC8F-D25D40B9878E}" srcOrd="0" destOrd="0" parTransId="{DB80D459-CD7D-425E-91FC-C9CFF77EB58F}" sibTransId="{A07A8B5A-129F-4FEF-81B9-D66B76A2003D}"/>
    <dgm:cxn modelId="{083FA2CE-769A-4F04-A4C8-5F1909813285}" type="presOf" srcId="{BE518A32-50E1-41F5-B5D9-5B4EFFEAA041}" destId="{B5F0855A-7419-4D61-BC3B-8EBFC3652721}" srcOrd="0" destOrd="0" presId="urn:microsoft.com/office/officeart/2018/5/layout/IconCircleLabelList"/>
    <dgm:cxn modelId="{DFE652D4-A9C9-4EBC-B5D7-CF9D4D8D4496}" srcId="{730F6C11-92CA-4B88-B2F8-E430A6B57D86}" destId="{BE518A32-50E1-41F5-B5D9-5B4EFFEAA041}" srcOrd="1" destOrd="0" parTransId="{18E074E8-11A7-405D-A269-9F4481D5D79D}" sibTransId="{2573FB82-1F97-4F20-9CC7-7836BE61182C}"/>
    <dgm:cxn modelId="{1D51C3E7-9AB1-4E13-A9E7-89096CA45B89}" type="presOf" srcId="{9D9335A2-355A-4EB5-9381-9A1C7CB9C2B9}" destId="{9EBE8929-FEC6-4619-BEA9-362DDE4B732A}" srcOrd="0" destOrd="0" presId="urn:microsoft.com/office/officeart/2018/5/layout/IconCircleLabelList"/>
    <dgm:cxn modelId="{7D1F5981-3FD0-469A-9898-6481A54BBBD6}" type="presParOf" srcId="{C9424DAE-2A40-4ACC-A787-2C95D8F9C747}" destId="{E65926B3-2AE1-44B0-BD78-E5DD2C89DC85}" srcOrd="0" destOrd="0" presId="urn:microsoft.com/office/officeart/2018/5/layout/IconCircleLabelList"/>
    <dgm:cxn modelId="{E64CF011-45AF-436F-99E8-C2A3E0CA90F2}" type="presParOf" srcId="{E65926B3-2AE1-44B0-BD78-E5DD2C89DC85}" destId="{A055D710-351B-4AA8-B1C1-B8ACF7F13688}" srcOrd="0" destOrd="0" presId="urn:microsoft.com/office/officeart/2018/5/layout/IconCircleLabelList"/>
    <dgm:cxn modelId="{EDE09338-14B5-46B2-A00D-A55260AFE168}" type="presParOf" srcId="{E65926B3-2AE1-44B0-BD78-E5DD2C89DC85}" destId="{02CF05E6-5991-42DF-AA71-A9114041E6F7}" srcOrd="1" destOrd="0" presId="urn:microsoft.com/office/officeart/2018/5/layout/IconCircleLabelList"/>
    <dgm:cxn modelId="{910B6162-9056-4E29-A83B-7B5D315B5D93}" type="presParOf" srcId="{E65926B3-2AE1-44B0-BD78-E5DD2C89DC85}" destId="{7F16D2BA-FCE6-42FA-8337-7E1053BB45C7}" srcOrd="2" destOrd="0" presId="urn:microsoft.com/office/officeart/2018/5/layout/IconCircleLabelList"/>
    <dgm:cxn modelId="{CDAA6495-53AB-45B2-ABA0-82500CCE3F5F}" type="presParOf" srcId="{E65926B3-2AE1-44B0-BD78-E5DD2C89DC85}" destId="{AA43E006-9BF6-4D5D-A6E7-52E9553AB022}" srcOrd="3" destOrd="0" presId="urn:microsoft.com/office/officeart/2018/5/layout/IconCircleLabelList"/>
    <dgm:cxn modelId="{867C0C42-EEB4-4245-823B-A3C9F52485DA}" type="presParOf" srcId="{C9424DAE-2A40-4ACC-A787-2C95D8F9C747}" destId="{555ECCF9-B951-41FB-B240-F7988D593DCF}" srcOrd="1" destOrd="0" presId="urn:microsoft.com/office/officeart/2018/5/layout/IconCircleLabelList"/>
    <dgm:cxn modelId="{D9AFC98C-320A-493F-888F-9BC47C323CDB}" type="presParOf" srcId="{C9424DAE-2A40-4ACC-A787-2C95D8F9C747}" destId="{2896B88E-079A-4AE5-A924-162E46A83B04}" srcOrd="2" destOrd="0" presId="urn:microsoft.com/office/officeart/2018/5/layout/IconCircleLabelList"/>
    <dgm:cxn modelId="{A30280E3-3941-4ACB-9F0A-CF0DEB1DA8CA}" type="presParOf" srcId="{2896B88E-079A-4AE5-A924-162E46A83B04}" destId="{6EBFEE04-35C6-4C54-8151-AF0724A3C057}" srcOrd="0" destOrd="0" presId="urn:microsoft.com/office/officeart/2018/5/layout/IconCircleLabelList"/>
    <dgm:cxn modelId="{837C5907-6B7D-45A4-969D-C50084C3DD1F}" type="presParOf" srcId="{2896B88E-079A-4AE5-A924-162E46A83B04}" destId="{7DE4B1E1-7359-4A57-8792-F99345FFC44B}" srcOrd="1" destOrd="0" presId="urn:microsoft.com/office/officeart/2018/5/layout/IconCircleLabelList"/>
    <dgm:cxn modelId="{4B8CF1B7-947E-4F47-A9AE-E4020538F9CE}" type="presParOf" srcId="{2896B88E-079A-4AE5-A924-162E46A83B04}" destId="{6ADC112A-1C1E-48C0-9294-ADB30204E4C4}" srcOrd="2" destOrd="0" presId="urn:microsoft.com/office/officeart/2018/5/layout/IconCircleLabelList"/>
    <dgm:cxn modelId="{0FB341FE-9991-406C-9EF3-CA5FF9E0DFE5}" type="presParOf" srcId="{2896B88E-079A-4AE5-A924-162E46A83B04}" destId="{B5F0855A-7419-4D61-BC3B-8EBFC3652721}" srcOrd="3" destOrd="0" presId="urn:microsoft.com/office/officeart/2018/5/layout/IconCircleLabelList"/>
    <dgm:cxn modelId="{4E4B15E3-129C-4522-A7E5-514BD87B1D4A}" type="presParOf" srcId="{C9424DAE-2A40-4ACC-A787-2C95D8F9C747}" destId="{A0115BD7-6FB3-4DD0-87B9-A3EF7245F7E0}" srcOrd="3" destOrd="0" presId="urn:microsoft.com/office/officeart/2018/5/layout/IconCircleLabelList"/>
    <dgm:cxn modelId="{4B6348B7-35CD-49CF-B03F-2EE1CFEE3A6A}" type="presParOf" srcId="{C9424DAE-2A40-4ACC-A787-2C95D8F9C747}" destId="{D499A97F-EB82-492C-A412-1F751C5643B1}" srcOrd="4" destOrd="0" presId="urn:microsoft.com/office/officeart/2018/5/layout/IconCircleLabelList"/>
    <dgm:cxn modelId="{368BE3A7-589C-4CBA-ABA0-2052716CD613}" type="presParOf" srcId="{D499A97F-EB82-492C-A412-1F751C5643B1}" destId="{CA3BFD68-E6EB-4CCB-973D-947B1380EEC3}" srcOrd="0" destOrd="0" presId="urn:microsoft.com/office/officeart/2018/5/layout/IconCircleLabelList"/>
    <dgm:cxn modelId="{944E7FA7-232A-45C8-80FE-6B6DF0736006}" type="presParOf" srcId="{D499A97F-EB82-492C-A412-1F751C5643B1}" destId="{0B6290F3-83AC-4EA4-8B70-22C0FCCADDE2}" srcOrd="1" destOrd="0" presId="urn:microsoft.com/office/officeart/2018/5/layout/IconCircleLabelList"/>
    <dgm:cxn modelId="{FA796E16-50C8-4571-B4C6-6E309EEE9C21}" type="presParOf" srcId="{D499A97F-EB82-492C-A412-1F751C5643B1}" destId="{8A1CC9A3-52B8-4854-99F5-4A1BCD80EAB9}" srcOrd="2" destOrd="0" presId="urn:microsoft.com/office/officeart/2018/5/layout/IconCircleLabelList"/>
    <dgm:cxn modelId="{A9438AC2-98A3-4C84-968C-8A2B078883A1}" type="presParOf" srcId="{D499A97F-EB82-492C-A412-1F751C5643B1}" destId="{9EBE8929-FEC6-4619-BEA9-362DDE4B732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259B6C-6058-4907-9B09-18EB20D60F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1DDCEB-E48B-4FFD-BE0C-D24D78ADA7AC}">
      <dgm:prSet/>
      <dgm:spPr/>
      <dgm:t>
        <a:bodyPr/>
        <a:lstStyle/>
        <a:p>
          <a:r>
            <a:rPr lang="en-US"/>
            <a:t>RI DOC: After MOUD implemented, post-incarceration opioid overdoses reduced by 61% in 1st year.</a:t>
          </a:r>
        </a:p>
      </dgm:t>
    </dgm:pt>
    <dgm:pt modelId="{FA99E69D-B9B7-46D0-AA00-74BFE8AF0FE0}" type="parTrans" cxnId="{8CB10244-DC30-452A-9E07-E64ABBD17B08}">
      <dgm:prSet/>
      <dgm:spPr/>
      <dgm:t>
        <a:bodyPr/>
        <a:lstStyle/>
        <a:p>
          <a:endParaRPr lang="en-US"/>
        </a:p>
      </dgm:t>
    </dgm:pt>
    <dgm:pt modelId="{98F320E1-5690-4308-BC60-2C3A462E0B9E}" type="sibTrans" cxnId="{8CB10244-DC30-452A-9E07-E64ABBD17B08}">
      <dgm:prSet/>
      <dgm:spPr/>
      <dgm:t>
        <a:bodyPr/>
        <a:lstStyle/>
        <a:p>
          <a:endParaRPr lang="en-US"/>
        </a:p>
      </dgm:t>
    </dgm:pt>
    <dgm:pt modelId="{D246A056-9A96-4DF5-A560-738AF6B49F31}">
      <dgm:prSet/>
      <dgm:spPr/>
      <dgm:t>
        <a:bodyPr/>
        <a:lstStyle/>
        <a:p>
          <a:r>
            <a:rPr lang="en-US"/>
            <a:t>England: After prison-based buprenorphine and methadone program started, 75% and 85% reductions in all-cause mortality and opioid overdose deaths, respectively, within 1</a:t>
          </a:r>
          <a:r>
            <a:rPr lang="en-US" baseline="30000"/>
            <a:t>st</a:t>
          </a:r>
          <a:r>
            <a:rPr lang="en-US"/>
            <a:t> month post-release.  </a:t>
          </a:r>
        </a:p>
      </dgm:t>
    </dgm:pt>
    <dgm:pt modelId="{DAB05E43-517B-44A7-AE9F-7528032F45DA}" type="parTrans" cxnId="{26C655B6-C08F-4FB6-9AB5-11440640E6E5}">
      <dgm:prSet/>
      <dgm:spPr/>
      <dgm:t>
        <a:bodyPr/>
        <a:lstStyle/>
        <a:p>
          <a:endParaRPr lang="en-US"/>
        </a:p>
      </dgm:t>
    </dgm:pt>
    <dgm:pt modelId="{5B43954E-BF8E-4A06-BAAF-6CF345CA0212}" type="sibTrans" cxnId="{26C655B6-C08F-4FB6-9AB5-11440640E6E5}">
      <dgm:prSet/>
      <dgm:spPr/>
      <dgm:t>
        <a:bodyPr/>
        <a:lstStyle/>
        <a:p>
          <a:endParaRPr lang="en-US"/>
        </a:p>
      </dgm:t>
    </dgm:pt>
    <dgm:pt modelId="{2C0122AC-D9F7-4A23-9679-C5DBF84DC2CE}">
      <dgm:prSet/>
      <dgm:spPr/>
      <dgm:t>
        <a:bodyPr/>
        <a:lstStyle/>
        <a:p>
          <a:r>
            <a:rPr lang="en-US"/>
            <a:t>Australia: Prison-based methadone and buprenorphine reduced suicides while in prison.</a:t>
          </a:r>
        </a:p>
      </dgm:t>
    </dgm:pt>
    <dgm:pt modelId="{3FA2D33E-AF6D-4B99-A534-53352F85B291}" type="parTrans" cxnId="{2EFE77C1-0737-42DF-96DC-ACE73523CE27}">
      <dgm:prSet/>
      <dgm:spPr/>
      <dgm:t>
        <a:bodyPr/>
        <a:lstStyle/>
        <a:p>
          <a:endParaRPr lang="en-US"/>
        </a:p>
      </dgm:t>
    </dgm:pt>
    <dgm:pt modelId="{A35A363C-787B-4752-B027-F37030439A83}" type="sibTrans" cxnId="{2EFE77C1-0737-42DF-96DC-ACE73523CE27}">
      <dgm:prSet/>
      <dgm:spPr/>
      <dgm:t>
        <a:bodyPr/>
        <a:lstStyle/>
        <a:p>
          <a:endParaRPr lang="en-US"/>
        </a:p>
      </dgm:t>
    </dgm:pt>
    <dgm:pt modelId="{2E307189-6092-E44E-9679-98E0F6E636A0}" type="pres">
      <dgm:prSet presAssocID="{2A259B6C-6058-4907-9B09-18EB20D60FA1}" presName="linear" presStyleCnt="0">
        <dgm:presLayoutVars>
          <dgm:animLvl val="lvl"/>
          <dgm:resizeHandles val="exact"/>
        </dgm:presLayoutVars>
      </dgm:prSet>
      <dgm:spPr/>
    </dgm:pt>
    <dgm:pt modelId="{D13CB4C1-6A8B-B74B-8097-F4035936B575}" type="pres">
      <dgm:prSet presAssocID="{5B1DDCEB-E48B-4FFD-BE0C-D24D78ADA7AC}" presName="parentText" presStyleLbl="node1" presStyleIdx="0" presStyleCnt="3">
        <dgm:presLayoutVars>
          <dgm:chMax val="0"/>
          <dgm:bulletEnabled val="1"/>
        </dgm:presLayoutVars>
      </dgm:prSet>
      <dgm:spPr/>
    </dgm:pt>
    <dgm:pt modelId="{2F7A2854-9401-134E-95E3-58F14C9FA6D9}" type="pres">
      <dgm:prSet presAssocID="{98F320E1-5690-4308-BC60-2C3A462E0B9E}" presName="spacer" presStyleCnt="0"/>
      <dgm:spPr/>
    </dgm:pt>
    <dgm:pt modelId="{650AF42B-796F-C845-A653-CE339903809B}" type="pres">
      <dgm:prSet presAssocID="{D246A056-9A96-4DF5-A560-738AF6B49F31}" presName="parentText" presStyleLbl="node1" presStyleIdx="1" presStyleCnt="3">
        <dgm:presLayoutVars>
          <dgm:chMax val="0"/>
          <dgm:bulletEnabled val="1"/>
        </dgm:presLayoutVars>
      </dgm:prSet>
      <dgm:spPr/>
    </dgm:pt>
    <dgm:pt modelId="{64C5A61A-FAAD-234C-86E4-50D0E9D2F606}" type="pres">
      <dgm:prSet presAssocID="{5B43954E-BF8E-4A06-BAAF-6CF345CA0212}" presName="spacer" presStyleCnt="0"/>
      <dgm:spPr/>
    </dgm:pt>
    <dgm:pt modelId="{390D74A0-8840-804B-B1EB-6C7913B534A3}" type="pres">
      <dgm:prSet presAssocID="{2C0122AC-D9F7-4A23-9679-C5DBF84DC2CE}" presName="parentText" presStyleLbl="node1" presStyleIdx="2" presStyleCnt="3">
        <dgm:presLayoutVars>
          <dgm:chMax val="0"/>
          <dgm:bulletEnabled val="1"/>
        </dgm:presLayoutVars>
      </dgm:prSet>
      <dgm:spPr/>
    </dgm:pt>
  </dgm:ptLst>
  <dgm:cxnLst>
    <dgm:cxn modelId="{8CB10244-DC30-452A-9E07-E64ABBD17B08}" srcId="{2A259B6C-6058-4907-9B09-18EB20D60FA1}" destId="{5B1DDCEB-E48B-4FFD-BE0C-D24D78ADA7AC}" srcOrd="0" destOrd="0" parTransId="{FA99E69D-B9B7-46D0-AA00-74BFE8AF0FE0}" sibTransId="{98F320E1-5690-4308-BC60-2C3A462E0B9E}"/>
    <dgm:cxn modelId="{EA034163-1058-3C43-B2AC-14E6284A6FAC}" type="presOf" srcId="{D246A056-9A96-4DF5-A560-738AF6B49F31}" destId="{650AF42B-796F-C845-A653-CE339903809B}" srcOrd="0" destOrd="0" presId="urn:microsoft.com/office/officeart/2005/8/layout/vList2"/>
    <dgm:cxn modelId="{1218C99C-3E42-AA41-8382-69ECF38699AF}" type="presOf" srcId="{2A259B6C-6058-4907-9B09-18EB20D60FA1}" destId="{2E307189-6092-E44E-9679-98E0F6E636A0}" srcOrd="0" destOrd="0" presId="urn:microsoft.com/office/officeart/2005/8/layout/vList2"/>
    <dgm:cxn modelId="{26C655B6-C08F-4FB6-9AB5-11440640E6E5}" srcId="{2A259B6C-6058-4907-9B09-18EB20D60FA1}" destId="{D246A056-9A96-4DF5-A560-738AF6B49F31}" srcOrd="1" destOrd="0" parTransId="{DAB05E43-517B-44A7-AE9F-7528032F45DA}" sibTransId="{5B43954E-BF8E-4A06-BAAF-6CF345CA0212}"/>
    <dgm:cxn modelId="{2EFE77C1-0737-42DF-96DC-ACE73523CE27}" srcId="{2A259B6C-6058-4907-9B09-18EB20D60FA1}" destId="{2C0122AC-D9F7-4A23-9679-C5DBF84DC2CE}" srcOrd="2" destOrd="0" parTransId="{3FA2D33E-AF6D-4B99-A534-53352F85B291}" sibTransId="{A35A363C-787B-4752-B027-F37030439A83}"/>
    <dgm:cxn modelId="{15B4F0E8-32DF-9648-AC45-6E4A4C8582D9}" type="presOf" srcId="{2C0122AC-D9F7-4A23-9679-C5DBF84DC2CE}" destId="{390D74A0-8840-804B-B1EB-6C7913B534A3}" srcOrd="0" destOrd="0" presId="urn:microsoft.com/office/officeart/2005/8/layout/vList2"/>
    <dgm:cxn modelId="{40E6E6EC-A227-244A-B7B4-5D6764CE37DE}" type="presOf" srcId="{5B1DDCEB-E48B-4FFD-BE0C-D24D78ADA7AC}" destId="{D13CB4C1-6A8B-B74B-8097-F4035936B575}" srcOrd="0" destOrd="0" presId="urn:microsoft.com/office/officeart/2005/8/layout/vList2"/>
    <dgm:cxn modelId="{B40B0772-B1C0-8A46-9F11-04FD15026C3B}" type="presParOf" srcId="{2E307189-6092-E44E-9679-98E0F6E636A0}" destId="{D13CB4C1-6A8B-B74B-8097-F4035936B575}" srcOrd="0" destOrd="0" presId="urn:microsoft.com/office/officeart/2005/8/layout/vList2"/>
    <dgm:cxn modelId="{2A30CD57-CB08-EC4C-B067-B0475B3E0373}" type="presParOf" srcId="{2E307189-6092-E44E-9679-98E0F6E636A0}" destId="{2F7A2854-9401-134E-95E3-58F14C9FA6D9}" srcOrd="1" destOrd="0" presId="urn:microsoft.com/office/officeart/2005/8/layout/vList2"/>
    <dgm:cxn modelId="{8FF4A03B-1B63-B24C-B17A-B93E7CD65138}" type="presParOf" srcId="{2E307189-6092-E44E-9679-98E0F6E636A0}" destId="{650AF42B-796F-C845-A653-CE339903809B}" srcOrd="2" destOrd="0" presId="urn:microsoft.com/office/officeart/2005/8/layout/vList2"/>
    <dgm:cxn modelId="{234741AE-7FB5-9640-88B5-58A55ED3D8B4}" type="presParOf" srcId="{2E307189-6092-E44E-9679-98E0F6E636A0}" destId="{64C5A61A-FAAD-234C-86E4-50D0E9D2F606}" srcOrd="3" destOrd="0" presId="urn:microsoft.com/office/officeart/2005/8/layout/vList2"/>
    <dgm:cxn modelId="{DF055EE2-78B6-974E-A445-FAF3935E2AE5}" type="presParOf" srcId="{2E307189-6092-E44E-9679-98E0F6E636A0}" destId="{390D74A0-8840-804B-B1EB-6C7913B534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2BDE54-A2ED-4B87-8895-D486A0EBE70A}"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B0C1841D-B424-4D17-9789-29C1F3154536}">
      <dgm:prSet/>
      <dgm:spPr/>
      <dgm:t>
        <a:bodyPr/>
        <a:lstStyle/>
        <a:p>
          <a:r>
            <a:rPr lang="en-US"/>
            <a:t>MOUD with buprenorphine and methadone reduces all cause mortality</a:t>
          </a:r>
        </a:p>
      </dgm:t>
    </dgm:pt>
    <dgm:pt modelId="{CAACE85B-38A2-4230-9441-380396526605}" type="parTrans" cxnId="{4DF71801-FCAD-4FB3-A88B-71039FE124BA}">
      <dgm:prSet/>
      <dgm:spPr/>
      <dgm:t>
        <a:bodyPr/>
        <a:lstStyle/>
        <a:p>
          <a:endParaRPr lang="en-US"/>
        </a:p>
      </dgm:t>
    </dgm:pt>
    <dgm:pt modelId="{1E721FB3-8E6F-4173-9996-607124360DB3}" type="sibTrans" cxnId="{4DF71801-FCAD-4FB3-A88B-71039FE124BA}">
      <dgm:prSet/>
      <dgm:spPr/>
      <dgm:t>
        <a:bodyPr/>
        <a:lstStyle/>
        <a:p>
          <a:endParaRPr lang="en-US"/>
        </a:p>
      </dgm:t>
    </dgm:pt>
    <dgm:pt modelId="{16339DE4-F286-4DE3-A6E5-0A5EA4A49C67}">
      <dgm:prSet/>
      <dgm:spPr/>
      <dgm:t>
        <a:bodyPr/>
        <a:lstStyle/>
        <a:p>
          <a:r>
            <a:rPr lang="en-US"/>
            <a:t>MOUD during incarceration increases retention in care </a:t>
          </a:r>
        </a:p>
      </dgm:t>
    </dgm:pt>
    <dgm:pt modelId="{1EDC95D5-0D75-4F97-B5E7-3F319AE81274}" type="parTrans" cxnId="{76E70A12-C83C-4A4F-95DA-2F0640C00C9C}">
      <dgm:prSet/>
      <dgm:spPr/>
      <dgm:t>
        <a:bodyPr/>
        <a:lstStyle/>
        <a:p>
          <a:endParaRPr lang="en-US"/>
        </a:p>
      </dgm:t>
    </dgm:pt>
    <dgm:pt modelId="{56D41BD6-11EF-41E8-9BBE-3D8715648FFE}" type="sibTrans" cxnId="{76E70A12-C83C-4A4F-95DA-2F0640C00C9C}">
      <dgm:prSet/>
      <dgm:spPr/>
      <dgm:t>
        <a:bodyPr/>
        <a:lstStyle/>
        <a:p>
          <a:endParaRPr lang="en-US"/>
        </a:p>
      </dgm:t>
    </dgm:pt>
    <dgm:pt modelId="{A7EAA7C0-DF98-4EC9-B860-C48A212FA158}">
      <dgm:prSet/>
      <dgm:spPr/>
      <dgm:t>
        <a:bodyPr/>
        <a:lstStyle/>
        <a:p>
          <a:r>
            <a:rPr lang="en-US"/>
            <a:t>Most jails and prisons do not offer all three forms of MOUD</a:t>
          </a:r>
        </a:p>
      </dgm:t>
    </dgm:pt>
    <dgm:pt modelId="{95A5385E-E44C-4DE0-850B-C4C6A768EEB1}" type="parTrans" cxnId="{A36C1A69-4CC4-4AB8-9F92-A2959BD17224}">
      <dgm:prSet/>
      <dgm:spPr/>
      <dgm:t>
        <a:bodyPr/>
        <a:lstStyle/>
        <a:p>
          <a:endParaRPr lang="en-US"/>
        </a:p>
      </dgm:t>
    </dgm:pt>
    <dgm:pt modelId="{08017996-552C-467D-A612-C23882BE71DC}" type="sibTrans" cxnId="{A36C1A69-4CC4-4AB8-9F92-A2959BD17224}">
      <dgm:prSet/>
      <dgm:spPr/>
      <dgm:t>
        <a:bodyPr/>
        <a:lstStyle/>
        <a:p>
          <a:endParaRPr lang="en-US"/>
        </a:p>
      </dgm:t>
    </dgm:pt>
    <dgm:pt modelId="{FB37535F-CF53-4F61-A45D-819DCCBF0414}">
      <dgm:prSet/>
      <dgm:spPr/>
      <dgm:t>
        <a:bodyPr/>
        <a:lstStyle/>
        <a:p>
          <a:r>
            <a:rPr lang="en-US" dirty="0"/>
            <a:t>Not allowing MOUD as a blanket policy is a violation of the ADA (in prisons, jails, nursing homes etc.)  </a:t>
          </a:r>
        </a:p>
      </dgm:t>
    </dgm:pt>
    <dgm:pt modelId="{5CD5C2F9-816E-491A-8960-296C76DE684F}" type="parTrans" cxnId="{FAE5D566-A371-46F7-ADCB-82C509BC285E}">
      <dgm:prSet/>
      <dgm:spPr/>
      <dgm:t>
        <a:bodyPr/>
        <a:lstStyle/>
        <a:p>
          <a:endParaRPr lang="en-US"/>
        </a:p>
      </dgm:t>
    </dgm:pt>
    <dgm:pt modelId="{F958A1DE-2DE8-4577-9F1E-8B867A40416F}" type="sibTrans" cxnId="{FAE5D566-A371-46F7-ADCB-82C509BC285E}">
      <dgm:prSet/>
      <dgm:spPr/>
      <dgm:t>
        <a:bodyPr/>
        <a:lstStyle/>
        <a:p>
          <a:endParaRPr lang="en-US"/>
        </a:p>
      </dgm:t>
    </dgm:pt>
    <dgm:pt modelId="{67965759-0305-41B3-A914-F89C91904D33}">
      <dgm:prSet/>
      <dgm:spPr/>
      <dgm:t>
        <a:bodyPr/>
        <a:lstStyle/>
        <a:p>
          <a:r>
            <a:rPr lang="en-US"/>
            <a:t>Often: If MOUD offered, it is XR-Naltrexone (no evidence of mortality reduction)</a:t>
          </a:r>
        </a:p>
      </dgm:t>
    </dgm:pt>
    <dgm:pt modelId="{94FE1140-0473-408A-83CE-554E2FAB461A}" type="parTrans" cxnId="{15AE4C8F-DF8C-4834-B693-9DB04BC5FF18}">
      <dgm:prSet/>
      <dgm:spPr/>
      <dgm:t>
        <a:bodyPr/>
        <a:lstStyle/>
        <a:p>
          <a:endParaRPr lang="en-US"/>
        </a:p>
      </dgm:t>
    </dgm:pt>
    <dgm:pt modelId="{9A5A9ACE-1E8D-41D9-BBDC-4A1906609BEE}" type="sibTrans" cxnId="{15AE4C8F-DF8C-4834-B693-9DB04BC5FF18}">
      <dgm:prSet/>
      <dgm:spPr/>
      <dgm:t>
        <a:bodyPr/>
        <a:lstStyle/>
        <a:p>
          <a:endParaRPr lang="en-US"/>
        </a:p>
      </dgm:t>
    </dgm:pt>
    <dgm:pt modelId="{2DCB360B-FF97-114F-9701-ABC3EDD8832C}" type="pres">
      <dgm:prSet presAssocID="{B02BDE54-A2ED-4B87-8895-D486A0EBE70A}" presName="vert0" presStyleCnt="0">
        <dgm:presLayoutVars>
          <dgm:dir/>
          <dgm:animOne val="branch"/>
          <dgm:animLvl val="lvl"/>
        </dgm:presLayoutVars>
      </dgm:prSet>
      <dgm:spPr/>
    </dgm:pt>
    <dgm:pt modelId="{90AF1AFA-9465-D940-8B9A-1BE674E8EB0E}" type="pres">
      <dgm:prSet presAssocID="{B0C1841D-B424-4D17-9789-29C1F3154536}" presName="thickLine" presStyleLbl="alignNode1" presStyleIdx="0" presStyleCnt="5"/>
      <dgm:spPr/>
    </dgm:pt>
    <dgm:pt modelId="{52C5B753-5D1E-C840-90F0-4B61564350E4}" type="pres">
      <dgm:prSet presAssocID="{B0C1841D-B424-4D17-9789-29C1F3154536}" presName="horz1" presStyleCnt="0"/>
      <dgm:spPr/>
    </dgm:pt>
    <dgm:pt modelId="{E33453A7-F8AE-B342-A5AB-C83709F9119E}" type="pres">
      <dgm:prSet presAssocID="{B0C1841D-B424-4D17-9789-29C1F3154536}" presName="tx1" presStyleLbl="revTx" presStyleIdx="0" presStyleCnt="5"/>
      <dgm:spPr/>
    </dgm:pt>
    <dgm:pt modelId="{3243C5BC-6744-F44E-A117-6BB7A7EA894A}" type="pres">
      <dgm:prSet presAssocID="{B0C1841D-B424-4D17-9789-29C1F3154536}" presName="vert1" presStyleCnt="0"/>
      <dgm:spPr/>
    </dgm:pt>
    <dgm:pt modelId="{970BBC02-B9AB-EA4E-BE63-691133939982}" type="pres">
      <dgm:prSet presAssocID="{16339DE4-F286-4DE3-A6E5-0A5EA4A49C67}" presName="thickLine" presStyleLbl="alignNode1" presStyleIdx="1" presStyleCnt="5"/>
      <dgm:spPr/>
    </dgm:pt>
    <dgm:pt modelId="{57C2C793-BF1B-454C-B697-8D52B6AA55A7}" type="pres">
      <dgm:prSet presAssocID="{16339DE4-F286-4DE3-A6E5-0A5EA4A49C67}" presName="horz1" presStyleCnt="0"/>
      <dgm:spPr/>
    </dgm:pt>
    <dgm:pt modelId="{A0890499-A81B-F14D-8EAA-A66901D21984}" type="pres">
      <dgm:prSet presAssocID="{16339DE4-F286-4DE3-A6E5-0A5EA4A49C67}" presName="tx1" presStyleLbl="revTx" presStyleIdx="1" presStyleCnt="5"/>
      <dgm:spPr/>
    </dgm:pt>
    <dgm:pt modelId="{088F89AD-CAC8-9A4D-8054-ED97284CC6E8}" type="pres">
      <dgm:prSet presAssocID="{16339DE4-F286-4DE3-A6E5-0A5EA4A49C67}" presName="vert1" presStyleCnt="0"/>
      <dgm:spPr/>
    </dgm:pt>
    <dgm:pt modelId="{925F751D-B76D-5E4C-A129-DE6178099662}" type="pres">
      <dgm:prSet presAssocID="{A7EAA7C0-DF98-4EC9-B860-C48A212FA158}" presName="thickLine" presStyleLbl="alignNode1" presStyleIdx="2" presStyleCnt="5"/>
      <dgm:spPr/>
    </dgm:pt>
    <dgm:pt modelId="{F8EBCBD0-9EC4-974F-BCCD-52BAD5BB5F85}" type="pres">
      <dgm:prSet presAssocID="{A7EAA7C0-DF98-4EC9-B860-C48A212FA158}" presName="horz1" presStyleCnt="0"/>
      <dgm:spPr/>
    </dgm:pt>
    <dgm:pt modelId="{3D14CA56-343C-E24A-AC82-CFD6603B7E70}" type="pres">
      <dgm:prSet presAssocID="{A7EAA7C0-DF98-4EC9-B860-C48A212FA158}" presName="tx1" presStyleLbl="revTx" presStyleIdx="2" presStyleCnt="5"/>
      <dgm:spPr/>
    </dgm:pt>
    <dgm:pt modelId="{455777DB-741D-234B-B003-930C89C6F670}" type="pres">
      <dgm:prSet presAssocID="{A7EAA7C0-DF98-4EC9-B860-C48A212FA158}" presName="vert1" presStyleCnt="0"/>
      <dgm:spPr/>
    </dgm:pt>
    <dgm:pt modelId="{CD07B435-6391-3741-B70E-40DBD80B8BC3}" type="pres">
      <dgm:prSet presAssocID="{FB37535F-CF53-4F61-A45D-819DCCBF0414}" presName="thickLine" presStyleLbl="alignNode1" presStyleIdx="3" presStyleCnt="5"/>
      <dgm:spPr/>
    </dgm:pt>
    <dgm:pt modelId="{CFD89E81-3F94-8E47-895A-5D78CA8132D4}" type="pres">
      <dgm:prSet presAssocID="{FB37535F-CF53-4F61-A45D-819DCCBF0414}" presName="horz1" presStyleCnt="0"/>
      <dgm:spPr/>
    </dgm:pt>
    <dgm:pt modelId="{F826270A-69F9-274E-B9C7-09BECDF7B4E3}" type="pres">
      <dgm:prSet presAssocID="{FB37535F-CF53-4F61-A45D-819DCCBF0414}" presName="tx1" presStyleLbl="revTx" presStyleIdx="3" presStyleCnt="5"/>
      <dgm:spPr/>
    </dgm:pt>
    <dgm:pt modelId="{E9458949-3340-BA42-AC95-9570C47A7CED}" type="pres">
      <dgm:prSet presAssocID="{FB37535F-CF53-4F61-A45D-819DCCBF0414}" presName="vert1" presStyleCnt="0"/>
      <dgm:spPr/>
    </dgm:pt>
    <dgm:pt modelId="{A3F1DEEF-5198-274C-B21B-1AD46F43EA36}" type="pres">
      <dgm:prSet presAssocID="{67965759-0305-41B3-A914-F89C91904D33}" presName="thickLine" presStyleLbl="alignNode1" presStyleIdx="4" presStyleCnt="5"/>
      <dgm:spPr/>
    </dgm:pt>
    <dgm:pt modelId="{008A2788-ABF3-514E-B733-AD1249A6B3A0}" type="pres">
      <dgm:prSet presAssocID="{67965759-0305-41B3-A914-F89C91904D33}" presName="horz1" presStyleCnt="0"/>
      <dgm:spPr/>
    </dgm:pt>
    <dgm:pt modelId="{9AECA015-CC35-2E49-A5A0-CDA32A855019}" type="pres">
      <dgm:prSet presAssocID="{67965759-0305-41B3-A914-F89C91904D33}" presName="tx1" presStyleLbl="revTx" presStyleIdx="4" presStyleCnt="5"/>
      <dgm:spPr/>
    </dgm:pt>
    <dgm:pt modelId="{00C84F99-9E2E-7F43-9E06-B92FD33C06DD}" type="pres">
      <dgm:prSet presAssocID="{67965759-0305-41B3-A914-F89C91904D33}" presName="vert1" presStyleCnt="0"/>
      <dgm:spPr/>
    </dgm:pt>
  </dgm:ptLst>
  <dgm:cxnLst>
    <dgm:cxn modelId="{4DF71801-FCAD-4FB3-A88B-71039FE124BA}" srcId="{B02BDE54-A2ED-4B87-8895-D486A0EBE70A}" destId="{B0C1841D-B424-4D17-9789-29C1F3154536}" srcOrd="0" destOrd="0" parTransId="{CAACE85B-38A2-4230-9441-380396526605}" sibTransId="{1E721FB3-8E6F-4173-9996-607124360DB3}"/>
    <dgm:cxn modelId="{76E70A12-C83C-4A4F-95DA-2F0640C00C9C}" srcId="{B02BDE54-A2ED-4B87-8895-D486A0EBE70A}" destId="{16339DE4-F286-4DE3-A6E5-0A5EA4A49C67}" srcOrd="1" destOrd="0" parTransId="{1EDC95D5-0D75-4F97-B5E7-3F319AE81274}" sibTransId="{56D41BD6-11EF-41E8-9BBE-3D8715648FFE}"/>
    <dgm:cxn modelId="{9D412324-1730-8442-A297-6F233E69604D}" type="presOf" srcId="{B0C1841D-B424-4D17-9789-29C1F3154536}" destId="{E33453A7-F8AE-B342-A5AB-C83709F9119E}" srcOrd="0" destOrd="0" presId="urn:microsoft.com/office/officeart/2008/layout/LinedList"/>
    <dgm:cxn modelId="{882E2E57-E297-7243-BE5E-6970C5C196A7}" type="presOf" srcId="{B02BDE54-A2ED-4B87-8895-D486A0EBE70A}" destId="{2DCB360B-FF97-114F-9701-ABC3EDD8832C}" srcOrd="0" destOrd="0" presId="urn:microsoft.com/office/officeart/2008/layout/LinedList"/>
    <dgm:cxn modelId="{39763C5E-A0CF-784F-9ECB-047056FEAB9C}" type="presOf" srcId="{67965759-0305-41B3-A914-F89C91904D33}" destId="{9AECA015-CC35-2E49-A5A0-CDA32A855019}" srcOrd="0" destOrd="0" presId="urn:microsoft.com/office/officeart/2008/layout/LinedList"/>
    <dgm:cxn modelId="{FAE5D566-A371-46F7-ADCB-82C509BC285E}" srcId="{B02BDE54-A2ED-4B87-8895-D486A0EBE70A}" destId="{FB37535F-CF53-4F61-A45D-819DCCBF0414}" srcOrd="3" destOrd="0" parTransId="{5CD5C2F9-816E-491A-8960-296C76DE684F}" sibTransId="{F958A1DE-2DE8-4577-9F1E-8B867A40416F}"/>
    <dgm:cxn modelId="{A36C1A69-4CC4-4AB8-9F92-A2959BD17224}" srcId="{B02BDE54-A2ED-4B87-8895-D486A0EBE70A}" destId="{A7EAA7C0-DF98-4EC9-B860-C48A212FA158}" srcOrd="2" destOrd="0" parTransId="{95A5385E-E44C-4DE0-850B-C4C6A768EEB1}" sibTransId="{08017996-552C-467D-A612-C23882BE71DC}"/>
    <dgm:cxn modelId="{71E85F8A-A971-914C-9E8E-FC0E3E94CA08}" type="presOf" srcId="{16339DE4-F286-4DE3-A6E5-0A5EA4A49C67}" destId="{A0890499-A81B-F14D-8EAA-A66901D21984}" srcOrd="0" destOrd="0" presId="urn:microsoft.com/office/officeart/2008/layout/LinedList"/>
    <dgm:cxn modelId="{B221308C-7D6B-584C-937C-4D3F77AD9C5F}" type="presOf" srcId="{A7EAA7C0-DF98-4EC9-B860-C48A212FA158}" destId="{3D14CA56-343C-E24A-AC82-CFD6603B7E70}" srcOrd="0" destOrd="0" presId="urn:microsoft.com/office/officeart/2008/layout/LinedList"/>
    <dgm:cxn modelId="{15AE4C8F-DF8C-4834-B693-9DB04BC5FF18}" srcId="{B02BDE54-A2ED-4B87-8895-D486A0EBE70A}" destId="{67965759-0305-41B3-A914-F89C91904D33}" srcOrd="4" destOrd="0" parTransId="{94FE1140-0473-408A-83CE-554E2FAB461A}" sibTransId="{9A5A9ACE-1E8D-41D9-BBDC-4A1906609BEE}"/>
    <dgm:cxn modelId="{DB272FB5-A00F-7748-AC17-839D7590C0A8}" type="presOf" srcId="{FB37535F-CF53-4F61-A45D-819DCCBF0414}" destId="{F826270A-69F9-274E-B9C7-09BECDF7B4E3}" srcOrd="0" destOrd="0" presId="urn:microsoft.com/office/officeart/2008/layout/LinedList"/>
    <dgm:cxn modelId="{60A168D0-2546-D74F-8C8A-D942429A9DDC}" type="presParOf" srcId="{2DCB360B-FF97-114F-9701-ABC3EDD8832C}" destId="{90AF1AFA-9465-D940-8B9A-1BE674E8EB0E}" srcOrd="0" destOrd="0" presId="urn:microsoft.com/office/officeart/2008/layout/LinedList"/>
    <dgm:cxn modelId="{39F83CF0-2409-A74E-B6D2-1BF57ECA382C}" type="presParOf" srcId="{2DCB360B-FF97-114F-9701-ABC3EDD8832C}" destId="{52C5B753-5D1E-C840-90F0-4B61564350E4}" srcOrd="1" destOrd="0" presId="urn:microsoft.com/office/officeart/2008/layout/LinedList"/>
    <dgm:cxn modelId="{5874C724-133F-7045-976F-8A18AD3D9146}" type="presParOf" srcId="{52C5B753-5D1E-C840-90F0-4B61564350E4}" destId="{E33453A7-F8AE-B342-A5AB-C83709F9119E}" srcOrd="0" destOrd="0" presId="urn:microsoft.com/office/officeart/2008/layout/LinedList"/>
    <dgm:cxn modelId="{0F7AED7C-9F1E-FA4E-A2A4-AF4A98C95A98}" type="presParOf" srcId="{52C5B753-5D1E-C840-90F0-4B61564350E4}" destId="{3243C5BC-6744-F44E-A117-6BB7A7EA894A}" srcOrd="1" destOrd="0" presId="urn:microsoft.com/office/officeart/2008/layout/LinedList"/>
    <dgm:cxn modelId="{20F42E30-7F53-B14A-9CAF-FCEDB6BACE54}" type="presParOf" srcId="{2DCB360B-FF97-114F-9701-ABC3EDD8832C}" destId="{970BBC02-B9AB-EA4E-BE63-691133939982}" srcOrd="2" destOrd="0" presId="urn:microsoft.com/office/officeart/2008/layout/LinedList"/>
    <dgm:cxn modelId="{5C2C4E69-AADA-2548-B976-9CAAADB0E356}" type="presParOf" srcId="{2DCB360B-FF97-114F-9701-ABC3EDD8832C}" destId="{57C2C793-BF1B-454C-B697-8D52B6AA55A7}" srcOrd="3" destOrd="0" presId="urn:microsoft.com/office/officeart/2008/layout/LinedList"/>
    <dgm:cxn modelId="{B0FE406B-7E0A-914B-ABD9-1F023096E157}" type="presParOf" srcId="{57C2C793-BF1B-454C-B697-8D52B6AA55A7}" destId="{A0890499-A81B-F14D-8EAA-A66901D21984}" srcOrd="0" destOrd="0" presId="urn:microsoft.com/office/officeart/2008/layout/LinedList"/>
    <dgm:cxn modelId="{3AA95685-D2EE-E64F-A04F-34E45A00E5EF}" type="presParOf" srcId="{57C2C793-BF1B-454C-B697-8D52B6AA55A7}" destId="{088F89AD-CAC8-9A4D-8054-ED97284CC6E8}" srcOrd="1" destOrd="0" presId="urn:microsoft.com/office/officeart/2008/layout/LinedList"/>
    <dgm:cxn modelId="{A004DCFA-F261-BB4B-A8AE-12D2378D04D8}" type="presParOf" srcId="{2DCB360B-FF97-114F-9701-ABC3EDD8832C}" destId="{925F751D-B76D-5E4C-A129-DE6178099662}" srcOrd="4" destOrd="0" presId="urn:microsoft.com/office/officeart/2008/layout/LinedList"/>
    <dgm:cxn modelId="{0D9F1C7E-56A5-0B44-87A2-98261F951C95}" type="presParOf" srcId="{2DCB360B-FF97-114F-9701-ABC3EDD8832C}" destId="{F8EBCBD0-9EC4-974F-BCCD-52BAD5BB5F85}" srcOrd="5" destOrd="0" presId="urn:microsoft.com/office/officeart/2008/layout/LinedList"/>
    <dgm:cxn modelId="{1474B999-9AA8-8443-8033-4EAB96CAA04A}" type="presParOf" srcId="{F8EBCBD0-9EC4-974F-BCCD-52BAD5BB5F85}" destId="{3D14CA56-343C-E24A-AC82-CFD6603B7E70}" srcOrd="0" destOrd="0" presId="urn:microsoft.com/office/officeart/2008/layout/LinedList"/>
    <dgm:cxn modelId="{1E4978F4-1D5B-204A-975E-8090F38EB6E1}" type="presParOf" srcId="{F8EBCBD0-9EC4-974F-BCCD-52BAD5BB5F85}" destId="{455777DB-741D-234B-B003-930C89C6F670}" srcOrd="1" destOrd="0" presId="urn:microsoft.com/office/officeart/2008/layout/LinedList"/>
    <dgm:cxn modelId="{B0B81B6C-0379-824E-B81A-C57724A11DA6}" type="presParOf" srcId="{2DCB360B-FF97-114F-9701-ABC3EDD8832C}" destId="{CD07B435-6391-3741-B70E-40DBD80B8BC3}" srcOrd="6" destOrd="0" presId="urn:microsoft.com/office/officeart/2008/layout/LinedList"/>
    <dgm:cxn modelId="{7F3DADF5-E31D-614D-BFE9-36FB5C342CAE}" type="presParOf" srcId="{2DCB360B-FF97-114F-9701-ABC3EDD8832C}" destId="{CFD89E81-3F94-8E47-895A-5D78CA8132D4}" srcOrd="7" destOrd="0" presId="urn:microsoft.com/office/officeart/2008/layout/LinedList"/>
    <dgm:cxn modelId="{5A729A91-6CB8-C048-A131-C5107CB9762F}" type="presParOf" srcId="{CFD89E81-3F94-8E47-895A-5D78CA8132D4}" destId="{F826270A-69F9-274E-B9C7-09BECDF7B4E3}" srcOrd="0" destOrd="0" presId="urn:microsoft.com/office/officeart/2008/layout/LinedList"/>
    <dgm:cxn modelId="{B59FDEDD-42CE-3644-A578-8E9D0FAA2DBA}" type="presParOf" srcId="{CFD89E81-3F94-8E47-895A-5D78CA8132D4}" destId="{E9458949-3340-BA42-AC95-9570C47A7CED}" srcOrd="1" destOrd="0" presId="urn:microsoft.com/office/officeart/2008/layout/LinedList"/>
    <dgm:cxn modelId="{0364682D-1A7A-CD4F-B49F-1D3EC39CD945}" type="presParOf" srcId="{2DCB360B-FF97-114F-9701-ABC3EDD8832C}" destId="{A3F1DEEF-5198-274C-B21B-1AD46F43EA36}" srcOrd="8" destOrd="0" presId="urn:microsoft.com/office/officeart/2008/layout/LinedList"/>
    <dgm:cxn modelId="{5716C8A6-6884-BD41-8A03-D815FA519F08}" type="presParOf" srcId="{2DCB360B-FF97-114F-9701-ABC3EDD8832C}" destId="{008A2788-ABF3-514E-B733-AD1249A6B3A0}" srcOrd="9" destOrd="0" presId="urn:microsoft.com/office/officeart/2008/layout/LinedList"/>
    <dgm:cxn modelId="{624849C8-8E56-AD4C-A2BD-8064B266972B}" type="presParOf" srcId="{008A2788-ABF3-514E-B733-AD1249A6B3A0}" destId="{9AECA015-CC35-2E49-A5A0-CDA32A855019}" srcOrd="0" destOrd="0" presId="urn:microsoft.com/office/officeart/2008/layout/LinedList"/>
    <dgm:cxn modelId="{4E867EF4-E1C4-AE44-AE8C-1FA3AD116576}" type="presParOf" srcId="{008A2788-ABF3-514E-B733-AD1249A6B3A0}" destId="{00C84F99-9E2E-7F43-9E06-B92FD33C06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DE1834-2667-482F-B90E-B5CD637175ED}"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D1F88821-53DF-4F4B-8849-E0EEA4F38987}">
      <dgm:prSet/>
      <dgm:spPr/>
      <dgm:t>
        <a:bodyPr/>
        <a:lstStyle/>
        <a:p>
          <a:r>
            <a:rPr lang="en-US" dirty="0"/>
            <a:t>Prohibition of medications can violate the substantive due process protections under the Fourteenth Amendment to the Constitution. </a:t>
          </a:r>
        </a:p>
      </dgm:t>
    </dgm:pt>
    <dgm:pt modelId="{597D119E-AC7A-4C3C-B822-5821F2D02FCC}" type="parTrans" cxnId="{21731050-8D77-4A18-979D-C622D359FA51}">
      <dgm:prSet/>
      <dgm:spPr/>
      <dgm:t>
        <a:bodyPr/>
        <a:lstStyle/>
        <a:p>
          <a:endParaRPr lang="en-US"/>
        </a:p>
      </dgm:t>
    </dgm:pt>
    <dgm:pt modelId="{7C07AD0C-5818-4892-9E44-6E82ADD71656}" type="sibTrans" cxnId="{21731050-8D77-4A18-979D-C622D359FA51}">
      <dgm:prSet/>
      <dgm:spPr/>
      <dgm:t>
        <a:bodyPr/>
        <a:lstStyle/>
        <a:p>
          <a:endParaRPr lang="en-US"/>
        </a:p>
      </dgm:t>
    </dgm:pt>
    <dgm:pt modelId="{0089BFA9-E4C7-4E1D-B377-483D1EC55A18}">
      <dgm:prSet/>
      <dgm:spPr/>
      <dgm:t>
        <a:bodyPr/>
        <a:lstStyle/>
        <a:p>
          <a:r>
            <a:rPr lang="en-US" dirty="0"/>
            <a:t>State laws may provide a legal basis for challenging denial of MOUD.</a:t>
          </a:r>
        </a:p>
      </dgm:t>
    </dgm:pt>
    <dgm:pt modelId="{77CFCB4E-3F69-42B9-8FB3-F81D0CA33F31}" type="parTrans" cxnId="{E9CF49A5-AF31-4A71-B761-FE16AD00BA29}">
      <dgm:prSet/>
      <dgm:spPr/>
      <dgm:t>
        <a:bodyPr/>
        <a:lstStyle/>
        <a:p>
          <a:endParaRPr lang="en-US"/>
        </a:p>
      </dgm:t>
    </dgm:pt>
    <dgm:pt modelId="{F4201E76-7ABF-44F9-A9B8-D06D60D44234}" type="sibTrans" cxnId="{E9CF49A5-AF31-4A71-B761-FE16AD00BA29}">
      <dgm:prSet/>
      <dgm:spPr/>
      <dgm:t>
        <a:bodyPr/>
        <a:lstStyle/>
        <a:p>
          <a:endParaRPr lang="en-US"/>
        </a:p>
      </dgm:t>
    </dgm:pt>
    <dgm:pt modelId="{3C14AD2D-8651-47D0-ABDE-0201D35F620B}">
      <dgm:prSet/>
      <dgm:spPr/>
      <dgm:t>
        <a:bodyPr/>
        <a:lstStyle/>
        <a:p>
          <a:r>
            <a:rPr lang="en-US"/>
            <a:t>OUD is a disability under Title II of the Americans with Disabilities Act (ADA). </a:t>
          </a:r>
        </a:p>
      </dgm:t>
    </dgm:pt>
    <dgm:pt modelId="{5E145980-8225-4507-8DF1-16FE6AD585A0}" type="parTrans" cxnId="{135D5D5F-BDA4-4C9D-8123-A5E64EA34263}">
      <dgm:prSet/>
      <dgm:spPr/>
      <dgm:t>
        <a:bodyPr/>
        <a:lstStyle/>
        <a:p>
          <a:endParaRPr lang="en-US"/>
        </a:p>
      </dgm:t>
    </dgm:pt>
    <dgm:pt modelId="{E4ABC842-530E-4F12-A5A0-53729F116B6D}" type="sibTrans" cxnId="{135D5D5F-BDA4-4C9D-8123-A5E64EA34263}">
      <dgm:prSet/>
      <dgm:spPr/>
      <dgm:t>
        <a:bodyPr/>
        <a:lstStyle/>
        <a:p>
          <a:endParaRPr lang="en-US"/>
        </a:p>
      </dgm:t>
    </dgm:pt>
    <dgm:pt modelId="{C9805241-05A5-C149-9727-BCEF2BAF900C}" type="pres">
      <dgm:prSet presAssocID="{7ADE1834-2667-482F-B90E-B5CD637175ED}" presName="vert0" presStyleCnt="0">
        <dgm:presLayoutVars>
          <dgm:dir/>
          <dgm:animOne val="branch"/>
          <dgm:animLvl val="lvl"/>
        </dgm:presLayoutVars>
      </dgm:prSet>
      <dgm:spPr/>
    </dgm:pt>
    <dgm:pt modelId="{C35ACB74-C4F7-C64D-9C5D-3DAB403A674D}" type="pres">
      <dgm:prSet presAssocID="{D1F88821-53DF-4F4B-8849-E0EEA4F38987}" presName="thickLine" presStyleLbl="alignNode1" presStyleIdx="0" presStyleCnt="3"/>
      <dgm:spPr/>
    </dgm:pt>
    <dgm:pt modelId="{7EC41EEB-F5C9-3D4A-AD34-1B403539C8C4}" type="pres">
      <dgm:prSet presAssocID="{D1F88821-53DF-4F4B-8849-E0EEA4F38987}" presName="horz1" presStyleCnt="0"/>
      <dgm:spPr/>
    </dgm:pt>
    <dgm:pt modelId="{BDC9AE5F-0096-D94D-AB58-5B681A0496B8}" type="pres">
      <dgm:prSet presAssocID="{D1F88821-53DF-4F4B-8849-E0EEA4F38987}" presName="tx1" presStyleLbl="revTx" presStyleIdx="0" presStyleCnt="3"/>
      <dgm:spPr/>
    </dgm:pt>
    <dgm:pt modelId="{A9D93940-8528-3D46-982C-5D547F029143}" type="pres">
      <dgm:prSet presAssocID="{D1F88821-53DF-4F4B-8849-E0EEA4F38987}" presName="vert1" presStyleCnt="0"/>
      <dgm:spPr/>
    </dgm:pt>
    <dgm:pt modelId="{62E1015D-F824-7E41-AC06-A0359B08C689}" type="pres">
      <dgm:prSet presAssocID="{0089BFA9-E4C7-4E1D-B377-483D1EC55A18}" presName="thickLine" presStyleLbl="alignNode1" presStyleIdx="1" presStyleCnt="3"/>
      <dgm:spPr/>
    </dgm:pt>
    <dgm:pt modelId="{378CC0AF-53EF-0746-A08F-EBED8DE63CDF}" type="pres">
      <dgm:prSet presAssocID="{0089BFA9-E4C7-4E1D-B377-483D1EC55A18}" presName="horz1" presStyleCnt="0"/>
      <dgm:spPr/>
    </dgm:pt>
    <dgm:pt modelId="{56BCCFC6-99AD-1D47-8B6C-5C41D4179251}" type="pres">
      <dgm:prSet presAssocID="{0089BFA9-E4C7-4E1D-B377-483D1EC55A18}" presName="tx1" presStyleLbl="revTx" presStyleIdx="1" presStyleCnt="3"/>
      <dgm:spPr/>
    </dgm:pt>
    <dgm:pt modelId="{F6A9A05E-F08A-464D-9292-57D5740DFF9B}" type="pres">
      <dgm:prSet presAssocID="{0089BFA9-E4C7-4E1D-B377-483D1EC55A18}" presName="vert1" presStyleCnt="0"/>
      <dgm:spPr/>
    </dgm:pt>
    <dgm:pt modelId="{CBC338E7-57D3-914E-89E6-FC49CE6ECB4E}" type="pres">
      <dgm:prSet presAssocID="{3C14AD2D-8651-47D0-ABDE-0201D35F620B}" presName="thickLine" presStyleLbl="alignNode1" presStyleIdx="2" presStyleCnt="3"/>
      <dgm:spPr/>
    </dgm:pt>
    <dgm:pt modelId="{DEDB1F19-67CA-B84A-BA67-B9B4BF04B385}" type="pres">
      <dgm:prSet presAssocID="{3C14AD2D-8651-47D0-ABDE-0201D35F620B}" presName="horz1" presStyleCnt="0"/>
      <dgm:spPr/>
    </dgm:pt>
    <dgm:pt modelId="{9D33B83A-6CAB-1646-8CFC-40DAC466B79C}" type="pres">
      <dgm:prSet presAssocID="{3C14AD2D-8651-47D0-ABDE-0201D35F620B}" presName="tx1" presStyleLbl="revTx" presStyleIdx="2" presStyleCnt="3"/>
      <dgm:spPr/>
    </dgm:pt>
    <dgm:pt modelId="{455C2234-47DB-944B-ABAB-72DEF9FE7E9B}" type="pres">
      <dgm:prSet presAssocID="{3C14AD2D-8651-47D0-ABDE-0201D35F620B}" presName="vert1" presStyleCnt="0"/>
      <dgm:spPr/>
    </dgm:pt>
  </dgm:ptLst>
  <dgm:cxnLst>
    <dgm:cxn modelId="{10972F36-59D0-6C45-921D-963E42FFB978}" type="presOf" srcId="{0089BFA9-E4C7-4E1D-B377-483D1EC55A18}" destId="{56BCCFC6-99AD-1D47-8B6C-5C41D4179251}" srcOrd="0" destOrd="0" presId="urn:microsoft.com/office/officeart/2008/layout/LinedList"/>
    <dgm:cxn modelId="{21731050-8D77-4A18-979D-C622D359FA51}" srcId="{7ADE1834-2667-482F-B90E-B5CD637175ED}" destId="{D1F88821-53DF-4F4B-8849-E0EEA4F38987}" srcOrd="0" destOrd="0" parTransId="{597D119E-AC7A-4C3C-B822-5821F2D02FCC}" sibTransId="{7C07AD0C-5818-4892-9E44-6E82ADD71656}"/>
    <dgm:cxn modelId="{795AF858-4AC7-DC4E-ABD3-B24BA5B2F9BD}" type="presOf" srcId="{7ADE1834-2667-482F-B90E-B5CD637175ED}" destId="{C9805241-05A5-C149-9727-BCEF2BAF900C}" srcOrd="0" destOrd="0" presId="urn:microsoft.com/office/officeart/2008/layout/LinedList"/>
    <dgm:cxn modelId="{135D5D5F-BDA4-4C9D-8123-A5E64EA34263}" srcId="{7ADE1834-2667-482F-B90E-B5CD637175ED}" destId="{3C14AD2D-8651-47D0-ABDE-0201D35F620B}" srcOrd="2" destOrd="0" parTransId="{5E145980-8225-4507-8DF1-16FE6AD585A0}" sibTransId="{E4ABC842-530E-4F12-A5A0-53729F116B6D}"/>
    <dgm:cxn modelId="{955B1364-53D7-1149-828A-643C451CFA8D}" type="presOf" srcId="{D1F88821-53DF-4F4B-8849-E0EEA4F38987}" destId="{BDC9AE5F-0096-D94D-AB58-5B681A0496B8}" srcOrd="0" destOrd="0" presId="urn:microsoft.com/office/officeart/2008/layout/LinedList"/>
    <dgm:cxn modelId="{A92C3279-2845-0046-B0ED-6DE4F4A6BE46}" type="presOf" srcId="{3C14AD2D-8651-47D0-ABDE-0201D35F620B}" destId="{9D33B83A-6CAB-1646-8CFC-40DAC466B79C}" srcOrd="0" destOrd="0" presId="urn:microsoft.com/office/officeart/2008/layout/LinedList"/>
    <dgm:cxn modelId="{E9CF49A5-AF31-4A71-B761-FE16AD00BA29}" srcId="{7ADE1834-2667-482F-B90E-B5CD637175ED}" destId="{0089BFA9-E4C7-4E1D-B377-483D1EC55A18}" srcOrd="1" destOrd="0" parTransId="{77CFCB4E-3F69-42B9-8FB3-F81D0CA33F31}" sibTransId="{F4201E76-7ABF-44F9-A9B8-D06D60D44234}"/>
    <dgm:cxn modelId="{B9AFD9D1-8826-D54E-AA3B-32963BBBC9D5}" type="presParOf" srcId="{C9805241-05A5-C149-9727-BCEF2BAF900C}" destId="{C35ACB74-C4F7-C64D-9C5D-3DAB403A674D}" srcOrd="0" destOrd="0" presId="urn:microsoft.com/office/officeart/2008/layout/LinedList"/>
    <dgm:cxn modelId="{E0B6B54F-0426-1B45-B717-03D3DBAADF97}" type="presParOf" srcId="{C9805241-05A5-C149-9727-BCEF2BAF900C}" destId="{7EC41EEB-F5C9-3D4A-AD34-1B403539C8C4}" srcOrd="1" destOrd="0" presId="urn:microsoft.com/office/officeart/2008/layout/LinedList"/>
    <dgm:cxn modelId="{BDDCB232-C2D7-8D41-9EED-159CDCA8EF2C}" type="presParOf" srcId="{7EC41EEB-F5C9-3D4A-AD34-1B403539C8C4}" destId="{BDC9AE5F-0096-D94D-AB58-5B681A0496B8}" srcOrd="0" destOrd="0" presId="urn:microsoft.com/office/officeart/2008/layout/LinedList"/>
    <dgm:cxn modelId="{9871B5C7-7E6B-3B44-BAD8-BF66284D3D0B}" type="presParOf" srcId="{7EC41EEB-F5C9-3D4A-AD34-1B403539C8C4}" destId="{A9D93940-8528-3D46-982C-5D547F029143}" srcOrd="1" destOrd="0" presId="urn:microsoft.com/office/officeart/2008/layout/LinedList"/>
    <dgm:cxn modelId="{392F48D4-A461-2C48-B6EB-CDDCB8A7B0A4}" type="presParOf" srcId="{C9805241-05A5-C149-9727-BCEF2BAF900C}" destId="{62E1015D-F824-7E41-AC06-A0359B08C689}" srcOrd="2" destOrd="0" presId="urn:microsoft.com/office/officeart/2008/layout/LinedList"/>
    <dgm:cxn modelId="{4B7404CC-2716-6D44-9CC4-5871F358D60D}" type="presParOf" srcId="{C9805241-05A5-C149-9727-BCEF2BAF900C}" destId="{378CC0AF-53EF-0746-A08F-EBED8DE63CDF}" srcOrd="3" destOrd="0" presId="urn:microsoft.com/office/officeart/2008/layout/LinedList"/>
    <dgm:cxn modelId="{57CAAC18-8752-E34A-8160-B4BE8EB6068B}" type="presParOf" srcId="{378CC0AF-53EF-0746-A08F-EBED8DE63CDF}" destId="{56BCCFC6-99AD-1D47-8B6C-5C41D4179251}" srcOrd="0" destOrd="0" presId="urn:microsoft.com/office/officeart/2008/layout/LinedList"/>
    <dgm:cxn modelId="{0E9DB69C-82DC-884B-BCA1-C087BB3A5005}" type="presParOf" srcId="{378CC0AF-53EF-0746-A08F-EBED8DE63CDF}" destId="{F6A9A05E-F08A-464D-9292-57D5740DFF9B}" srcOrd="1" destOrd="0" presId="urn:microsoft.com/office/officeart/2008/layout/LinedList"/>
    <dgm:cxn modelId="{2046C645-D143-FE4F-B5E6-2049E0949F6A}" type="presParOf" srcId="{C9805241-05A5-C149-9727-BCEF2BAF900C}" destId="{CBC338E7-57D3-914E-89E6-FC49CE6ECB4E}" srcOrd="4" destOrd="0" presId="urn:microsoft.com/office/officeart/2008/layout/LinedList"/>
    <dgm:cxn modelId="{E3CB0B85-1345-C840-BB0D-176AE5684107}" type="presParOf" srcId="{C9805241-05A5-C149-9727-BCEF2BAF900C}" destId="{DEDB1F19-67CA-B84A-BA67-B9B4BF04B385}" srcOrd="5" destOrd="0" presId="urn:microsoft.com/office/officeart/2008/layout/LinedList"/>
    <dgm:cxn modelId="{EEFAD9A4-4ED0-854D-9E75-3E096798AB95}" type="presParOf" srcId="{DEDB1F19-67CA-B84A-BA67-B9B4BF04B385}" destId="{9D33B83A-6CAB-1646-8CFC-40DAC466B79C}" srcOrd="0" destOrd="0" presId="urn:microsoft.com/office/officeart/2008/layout/LinedList"/>
    <dgm:cxn modelId="{32CE2F64-07BA-2947-85DD-9C92F7DE2EA4}" type="presParOf" srcId="{DEDB1F19-67CA-B84A-BA67-B9B4BF04B385}" destId="{455C2234-47DB-944B-ABAB-72DEF9FE7E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D3CB43-5FEE-480D-81E8-0387C39BC052}"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08332985-7400-4F61-B518-85E3E914907E}">
      <dgm:prSet/>
      <dgm:spPr/>
      <dgm:t>
        <a:bodyPr/>
        <a:lstStyle/>
        <a:p>
          <a:r>
            <a:rPr lang="en-US" dirty="0"/>
            <a:t>Review</a:t>
          </a:r>
        </a:p>
      </dgm:t>
    </dgm:pt>
    <dgm:pt modelId="{115BAC12-6A74-45AE-BE3F-6173D8B1784C}" type="parTrans" cxnId="{33DDD3F6-5E6D-4A57-904A-AB2A3F38E453}">
      <dgm:prSet/>
      <dgm:spPr/>
      <dgm:t>
        <a:bodyPr/>
        <a:lstStyle/>
        <a:p>
          <a:endParaRPr lang="en-US"/>
        </a:p>
      </dgm:t>
    </dgm:pt>
    <dgm:pt modelId="{31DB1CF2-1903-4558-A468-AB363B5B6467}" type="sibTrans" cxnId="{33DDD3F6-5E6D-4A57-904A-AB2A3F38E453}">
      <dgm:prSet/>
      <dgm:spPr/>
      <dgm:t>
        <a:bodyPr/>
        <a:lstStyle/>
        <a:p>
          <a:endParaRPr lang="en-US"/>
        </a:p>
      </dgm:t>
    </dgm:pt>
    <dgm:pt modelId="{11A922E8-2C7D-48B0-96BE-02C87FAD9259}">
      <dgm:prSet/>
      <dgm:spPr/>
      <dgm:t>
        <a:bodyPr/>
        <a:lstStyle/>
        <a:p>
          <a:r>
            <a:rPr lang="en-US" dirty="0"/>
            <a:t>Review recent caselaw in your jurisdiction regarding MOUD treatment in prisons and jails.</a:t>
          </a:r>
        </a:p>
      </dgm:t>
    </dgm:pt>
    <dgm:pt modelId="{839AD813-2719-471F-9098-836D846447BB}" type="parTrans" cxnId="{7F3DF16F-95FE-48EB-829E-E73DA4C5AEE3}">
      <dgm:prSet/>
      <dgm:spPr/>
      <dgm:t>
        <a:bodyPr/>
        <a:lstStyle/>
        <a:p>
          <a:endParaRPr lang="en-US"/>
        </a:p>
      </dgm:t>
    </dgm:pt>
    <dgm:pt modelId="{C9429099-52A0-413A-9FB8-40CA3675236D}" type="sibTrans" cxnId="{7F3DF16F-95FE-48EB-829E-E73DA4C5AEE3}">
      <dgm:prSet/>
      <dgm:spPr/>
      <dgm:t>
        <a:bodyPr/>
        <a:lstStyle/>
        <a:p>
          <a:endParaRPr lang="en-US"/>
        </a:p>
      </dgm:t>
    </dgm:pt>
    <dgm:pt modelId="{CC3BD67D-0013-4F1B-AD47-FEBFBA8F1F35}">
      <dgm:prSet/>
      <dgm:spPr/>
      <dgm:t>
        <a:bodyPr/>
        <a:lstStyle/>
        <a:p>
          <a:r>
            <a:rPr lang="en-US" dirty="0"/>
            <a:t>Object </a:t>
          </a:r>
        </a:p>
      </dgm:t>
    </dgm:pt>
    <dgm:pt modelId="{91B7DE2F-3F62-4E5C-906B-6D18B67ED4BD}" type="parTrans" cxnId="{8E66AD38-FB53-4FFC-957B-5EAE45559F67}">
      <dgm:prSet/>
      <dgm:spPr/>
      <dgm:t>
        <a:bodyPr/>
        <a:lstStyle/>
        <a:p>
          <a:endParaRPr lang="en-US"/>
        </a:p>
      </dgm:t>
    </dgm:pt>
    <dgm:pt modelId="{06D32504-3F58-48CB-8856-518C6784EABB}" type="sibTrans" cxnId="{8E66AD38-FB53-4FFC-957B-5EAE45559F67}">
      <dgm:prSet/>
      <dgm:spPr/>
      <dgm:t>
        <a:bodyPr/>
        <a:lstStyle/>
        <a:p>
          <a:endParaRPr lang="en-US"/>
        </a:p>
      </dgm:t>
    </dgm:pt>
    <dgm:pt modelId="{DC5B3ECB-9B96-4851-BC01-CB15DB5D88DA}">
      <dgm:prSet/>
      <dgm:spPr/>
      <dgm:t>
        <a:bodyPr/>
        <a:lstStyle/>
        <a:p>
          <a:r>
            <a:rPr lang="en-US" dirty="0"/>
            <a:t>Object on the record if your client is denied access to MOUD.</a:t>
          </a:r>
        </a:p>
      </dgm:t>
    </dgm:pt>
    <dgm:pt modelId="{D138373A-124D-4411-9675-4BFEC65261CF}" type="parTrans" cxnId="{EDD3461B-A84C-4989-ACBE-F8F790AA8785}">
      <dgm:prSet/>
      <dgm:spPr/>
      <dgm:t>
        <a:bodyPr/>
        <a:lstStyle/>
        <a:p>
          <a:endParaRPr lang="en-US"/>
        </a:p>
      </dgm:t>
    </dgm:pt>
    <dgm:pt modelId="{F218C0DE-1BF4-462A-9BB1-1E9B1DA3FE4B}" type="sibTrans" cxnId="{EDD3461B-A84C-4989-ACBE-F8F790AA8785}">
      <dgm:prSet/>
      <dgm:spPr/>
      <dgm:t>
        <a:bodyPr/>
        <a:lstStyle/>
        <a:p>
          <a:endParaRPr lang="en-US"/>
        </a:p>
      </dgm:t>
    </dgm:pt>
    <dgm:pt modelId="{6D9E4441-B0BF-40D3-8F7E-6C5FB5DD23B0}">
      <dgm:prSet/>
      <dgm:spPr/>
      <dgm:t>
        <a:bodyPr/>
        <a:lstStyle/>
        <a:p>
          <a:r>
            <a:rPr lang="en-US" dirty="0"/>
            <a:t>Seek</a:t>
          </a:r>
        </a:p>
      </dgm:t>
    </dgm:pt>
    <dgm:pt modelId="{C40634F9-B89E-4C3F-B3A3-97402CCA7026}" type="parTrans" cxnId="{54005BB2-97D7-4F5F-831B-3E22F9C8EF8B}">
      <dgm:prSet/>
      <dgm:spPr/>
      <dgm:t>
        <a:bodyPr/>
        <a:lstStyle/>
        <a:p>
          <a:endParaRPr lang="en-US"/>
        </a:p>
      </dgm:t>
    </dgm:pt>
    <dgm:pt modelId="{FC64F30F-7F3B-4C27-8807-FA61744F91CB}" type="sibTrans" cxnId="{54005BB2-97D7-4F5F-831B-3E22F9C8EF8B}">
      <dgm:prSet/>
      <dgm:spPr/>
      <dgm:t>
        <a:bodyPr/>
        <a:lstStyle/>
        <a:p>
          <a:endParaRPr lang="en-US"/>
        </a:p>
      </dgm:t>
    </dgm:pt>
    <dgm:pt modelId="{389ABB49-7105-46F0-9C49-13EE912D801D}">
      <dgm:prSet/>
      <dgm:spPr/>
      <dgm:t>
        <a:bodyPr/>
        <a:lstStyle/>
        <a:p>
          <a:r>
            <a:rPr lang="en-US" dirty="0"/>
            <a:t>Seek the advice of competent treatment professionals.</a:t>
          </a:r>
        </a:p>
      </dgm:t>
    </dgm:pt>
    <dgm:pt modelId="{9FD10610-6EB7-4CCC-A420-C09C8556756F}" type="parTrans" cxnId="{DC718CF6-01FB-437D-8B1E-95ED2DFF2D82}">
      <dgm:prSet/>
      <dgm:spPr/>
      <dgm:t>
        <a:bodyPr/>
        <a:lstStyle/>
        <a:p>
          <a:endParaRPr lang="en-US"/>
        </a:p>
      </dgm:t>
    </dgm:pt>
    <dgm:pt modelId="{BB898D2B-BDDD-4A64-8724-F5516B767B1F}" type="sibTrans" cxnId="{DC718CF6-01FB-437D-8B1E-95ED2DFF2D82}">
      <dgm:prSet/>
      <dgm:spPr/>
      <dgm:t>
        <a:bodyPr/>
        <a:lstStyle/>
        <a:p>
          <a:endParaRPr lang="en-US"/>
        </a:p>
      </dgm:t>
    </dgm:pt>
    <dgm:pt modelId="{99CBE6C6-9E24-0F43-9C17-9A69248B1292}" type="pres">
      <dgm:prSet presAssocID="{C5D3CB43-5FEE-480D-81E8-0387C39BC052}" presName="Name0" presStyleCnt="0">
        <dgm:presLayoutVars>
          <dgm:dir/>
          <dgm:animLvl val="lvl"/>
          <dgm:resizeHandles val="exact"/>
        </dgm:presLayoutVars>
      </dgm:prSet>
      <dgm:spPr/>
    </dgm:pt>
    <dgm:pt modelId="{C4A687F0-AF42-7A48-838A-05DDBF37D39E}" type="pres">
      <dgm:prSet presAssocID="{08332985-7400-4F61-B518-85E3E914907E}" presName="composite" presStyleCnt="0"/>
      <dgm:spPr/>
    </dgm:pt>
    <dgm:pt modelId="{225E9ABF-CD4A-4C48-B6B9-9F9AAB0F4801}" type="pres">
      <dgm:prSet presAssocID="{08332985-7400-4F61-B518-85E3E914907E}" presName="parTx" presStyleLbl="alignNode1" presStyleIdx="0" presStyleCnt="3">
        <dgm:presLayoutVars>
          <dgm:chMax val="0"/>
          <dgm:chPref val="0"/>
        </dgm:presLayoutVars>
      </dgm:prSet>
      <dgm:spPr/>
    </dgm:pt>
    <dgm:pt modelId="{F3A4AD2C-4292-C347-9013-DCE9D95822A0}" type="pres">
      <dgm:prSet presAssocID="{08332985-7400-4F61-B518-85E3E914907E}" presName="desTx" presStyleLbl="alignAccFollowNode1" presStyleIdx="0" presStyleCnt="3">
        <dgm:presLayoutVars/>
      </dgm:prSet>
      <dgm:spPr/>
    </dgm:pt>
    <dgm:pt modelId="{5BA1FB51-3C26-4B46-B390-26E53E442D27}" type="pres">
      <dgm:prSet presAssocID="{31DB1CF2-1903-4558-A468-AB363B5B6467}" presName="space" presStyleCnt="0"/>
      <dgm:spPr/>
    </dgm:pt>
    <dgm:pt modelId="{7C5E4144-5368-B04D-A37A-E4CFCB99E29C}" type="pres">
      <dgm:prSet presAssocID="{CC3BD67D-0013-4F1B-AD47-FEBFBA8F1F35}" presName="composite" presStyleCnt="0"/>
      <dgm:spPr/>
    </dgm:pt>
    <dgm:pt modelId="{0399812D-5330-B641-999A-66EF9AA683AA}" type="pres">
      <dgm:prSet presAssocID="{CC3BD67D-0013-4F1B-AD47-FEBFBA8F1F35}" presName="parTx" presStyleLbl="alignNode1" presStyleIdx="1" presStyleCnt="3">
        <dgm:presLayoutVars>
          <dgm:chMax val="0"/>
          <dgm:chPref val="0"/>
        </dgm:presLayoutVars>
      </dgm:prSet>
      <dgm:spPr/>
    </dgm:pt>
    <dgm:pt modelId="{67079011-C027-1F43-BF51-CA8EB06A7AD2}" type="pres">
      <dgm:prSet presAssocID="{CC3BD67D-0013-4F1B-AD47-FEBFBA8F1F35}" presName="desTx" presStyleLbl="alignAccFollowNode1" presStyleIdx="1" presStyleCnt="3">
        <dgm:presLayoutVars/>
      </dgm:prSet>
      <dgm:spPr/>
    </dgm:pt>
    <dgm:pt modelId="{1B46A6C0-22AF-9844-913A-15AC159808C9}" type="pres">
      <dgm:prSet presAssocID="{06D32504-3F58-48CB-8856-518C6784EABB}" presName="space" presStyleCnt="0"/>
      <dgm:spPr/>
    </dgm:pt>
    <dgm:pt modelId="{7A49BF49-A9D1-BB4F-8A63-BED62957E311}" type="pres">
      <dgm:prSet presAssocID="{6D9E4441-B0BF-40D3-8F7E-6C5FB5DD23B0}" presName="composite" presStyleCnt="0"/>
      <dgm:spPr/>
    </dgm:pt>
    <dgm:pt modelId="{9080FF85-0F30-A544-A67A-F40DF1C109E8}" type="pres">
      <dgm:prSet presAssocID="{6D9E4441-B0BF-40D3-8F7E-6C5FB5DD23B0}" presName="parTx" presStyleLbl="alignNode1" presStyleIdx="2" presStyleCnt="3">
        <dgm:presLayoutVars>
          <dgm:chMax val="0"/>
          <dgm:chPref val="0"/>
        </dgm:presLayoutVars>
      </dgm:prSet>
      <dgm:spPr/>
    </dgm:pt>
    <dgm:pt modelId="{43091DB5-4F45-1C48-A601-E19503DFE296}" type="pres">
      <dgm:prSet presAssocID="{6D9E4441-B0BF-40D3-8F7E-6C5FB5DD23B0}" presName="desTx" presStyleLbl="alignAccFollowNode1" presStyleIdx="2" presStyleCnt="3">
        <dgm:presLayoutVars/>
      </dgm:prSet>
      <dgm:spPr/>
    </dgm:pt>
  </dgm:ptLst>
  <dgm:cxnLst>
    <dgm:cxn modelId="{EDD3461B-A84C-4989-ACBE-F8F790AA8785}" srcId="{CC3BD67D-0013-4F1B-AD47-FEBFBA8F1F35}" destId="{DC5B3ECB-9B96-4851-BC01-CB15DB5D88DA}" srcOrd="0" destOrd="0" parTransId="{D138373A-124D-4411-9675-4BFEC65261CF}" sibTransId="{F218C0DE-1BF4-462A-9BB1-1E9B1DA3FE4B}"/>
    <dgm:cxn modelId="{45E31427-DAD7-CE4D-89B1-B900D7F85EC7}" type="presOf" srcId="{11A922E8-2C7D-48B0-96BE-02C87FAD9259}" destId="{F3A4AD2C-4292-C347-9013-DCE9D95822A0}" srcOrd="0" destOrd="0" presId="urn:microsoft.com/office/officeart/2016/7/layout/HorizontalActionList"/>
    <dgm:cxn modelId="{8E66AD38-FB53-4FFC-957B-5EAE45559F67}" srcId="{C5D3CB43-5FEE-480D-81E8-0387C39BC052}" destId="{CC3BD67D-0013-4F1B-AD47-FEBFBA8F1F35}" srcOrd="1" destOrd="0" parTransId="{91B7DE2F-3F62-4E5C-906B-6D18B67ED4BD}" sibTransId="{06D32504-3F58-48CB-8856-518C6784EABB}"/>
    <dgm:cxn modelId="{7F3DF16F-95FE-48EB-829E-E73DA4C5AEE3}" srcId="{08332985-7400-4F61-B518-85E3E914907E}" destId="{11A922E8-2C7D-48B0-96BE-02C87FAD9259}" srcOrd="0" destOrd="0" parTransId="{839AD813-2719-471F-9098-836D846447BB}" sibTransId="{C9429099-52A0-413A-9FB8-40CA3675236D}"/>
    <dgm:cxn modelId="{D4E62272-45D3-C646-89FB-1068C5487821}" type="presOf" srcId="{C5D3CB43-5FEE-480D-81E8-0387C39BC052}" destId="{99CBE6C6-9E24-0F43-9C17-9A69248B1292}" srcOrd="0" destOrd="0" presId="urn:microsoft.com/office/officeart/2016/7/layout/HorizontalActionList"/>
    <dgm:cxn modelId="{56D37A9D-9446-CA48-B5A2-16803B6B9B05}" type="presOf" srcId="{08332985-7400-4F61-B518-85E3E914907E}" destId="{225E9ABF-CD4A-4C48-B6B9-9F9AAB0F4801}" srcOrd="0" destOrd="0" presId="urn:microsoft.com/office/officeart/2016/7/layout/HorizontalActionList"/>
    <dgm:cxn modelId="{8002EBAE-A5F0-D144-B3AC-ECFC5A79DF95}" type="presOf" srcId="{389ABB49-7105-46F0-9C49-13EE912D801D}" destId="{43091DB5-4F45-1C48-A601-E19503DFE296}" srcOrd="0" destOrd="0" presId="urn:microsoft.com/office/officeart/2016/7/layout/HorizontalActionList"/>
    <dgm:cxn modelId="{54005BB2-97D7-4F5F-831B-3E22F9C8EF8B}" srcId="{C5D3CB43-5FEE-480D-81E8-0387C39BC052}" destId="{6D9E4441-B0BF-40D3-8F7E-6C5FB5DD23B0}" srcOrd="2" destOrd="0" parTransId="{C40634F9-B89E-4C3F-B3A3-97402CCA7026}" sibTransId="{FC64F30F-7F3B-4C27-8807-FA61744F91CB}"/>
    <dgm:cxn modelId="{A926D8B8-A57A-FB48-9834-CDC88DDB71E1}" type="presOf" srcId="{6D9E4441-B0BF-40D3-8F7E-6C5FB5DD23B0}" destId="{9080FF85-0F30-A544-A67A-F40DF1C109E8}" srcOrd="0" destOrd="0" presId="urn:microsoft.com/office/officeart/2016/7/layout/HorizontalActionList"/>
    <dgm:cxn modelId="{3D4E04E6-453B-7046-A15F-846813092C13}" type="presOf" srcId="{DC5B3ECB-9B96-4851-BC01-CB15DB5D88DA}" destId="{67079011-C027-1F43-BF51-CA8EB06A7AD2}" srcOrd="0" destOrd="0" presId="urn:microsoft.com/office/officeart/2016/7/layout/HorizontalActionList"/>
    <dgm:cxn modelId="{6CE418EC-5A05-C841-A7FC-B66BB23FC0A9}" type="presOf" srcId="{CC3BD67D-0013-4F1B-AD47-FEBFBA8F1F35}" destId="{0399812D-5330-B641-999A-66EF9AA683AA}" srcOrd="0" destOrd="0" presId="urn:microsoft.com/office/officeart/2016/7/layout/HorizontalActionList"/>
    <dgm:cxn modelId="{DC718CF6-01FB-437D-8B1E-95ED2DFF2D82}" srcId="{6D9E4441-B0BF-40D3-8F7E-6C5FB5DD23B0}" destId="{389ABB49-7105-46F0-9C49-13EE912D801D}" srcOrd="0" destOrd="0" parTransId="{9FD10610-6EB7-4CCC-A420-C09C8556756F}" sibTransId="{BB898D2B-BDDD-4A64-8724-F5516B767B1F}"/>
    <dgm:cxn modelId="{33DDD3F6-5E6D-4A57-904A-AB2A3F38E453}" srcId="{C5D3CB43-5FEE-480D-81E8-0387C39BC052}" destId="{08332985-7400-4F61-B518-85E3E914907E}" srcOrd="0" destOrd="0" parTransId="{115BAC12-6A74-45AE-BE3F-6173D8B1784C}" sibTransId="{31DB1CF2-1903-4558-A468-AB363B5B6467}"/>
    <dgm:cxn modelId="{B18C226E-E687-2E4E-8704-67838E5D4FC4}" type="presParOf" srcId="{99CBE6C6-9E24-0F43-9C17-9A69248B1292}" destId="{C4A687F0-AF42-7A48-838A-05DDBF37D39E}" srcOrd="0" destOrd="0" presId="urn:microsoft.com/office/officeart/2016/7/layout/HorizontalActionList"/>
    <dgm:cxn modelId="{4BA9423B-4053-8348-8453-E8729DAF9985}" type="presParOf" srcId="{C4A687F0-AF42-7A48-838A-05DDBF37D39E}" destId="{225E9ABF-CD4A-4C48-B6B9-9F9AAB0F4801}" srcOrd="0" destOrd="0" presId="urn:microsoft.com/office/officeart/2016/7/layout/HorizontalActionList"/>
    <dgm:cxn modelId="{4594288D-8422-9242-A3B1-E82075FE20A3}" type="presParOf" srcId="{C4A687F0-AF42-7A48-838A-05DDBF37D39E}" destId="{F3A4AD2C-4292-C347-9013-DCE9D95822A0}" srcOrd="1" destOrd="0" presId="urn:microsoft.com/office/officeart/2016/7/layout/HorizontalActionList"/>
    <dgm:cxn modelId="{C7902D9F-455E-594F-8DBB-31033EAC1CC9}" type="presParOf" srcId="{99CBE6C6-9E24-0F43-9C17-9A69248B1292}" destId="{5BA1FB51-3C26-4B46-B390-26E53E442D27}" srcOrd="1" destOrd="0" presId="urn:microsoft.com/office/officeart/2016/7/layout/HorizontalActionList"/>
    <dgm:cxn modelId="{49244538-2DFF-AB46-87E2-EA733F09693D}" type="presParOf" srcId="{99CBE6C6-9E24-0F43-9C17-9A69248B1292}" destId="{7C5E4144-5368-B04D-A37A-E4CFCB99E29C}" srcOrd="2" destOrd="0" presId="urn:microsoft.com/office/officeart/2016/7/layout/HorizontalActionList"/>
    <dgm:cxn modelId="{BC6C60DC-B218-0C45-949C-3E4B3B8032A5}" type="presParOf" srcId="{7C5E4144-5368-B04D-A37A-E4CFCB99E29C}" destId="{0399812D-5330-B641-999A-66EF9AA683AA}" srcOrd="0" destOrd="0" presId="urn:microsoft.com/office/officeart/2016/7/layout/HorizontalActionList"/>
    <dgm:cxn modelId="{4889EBBD-E295-5F42-B2AA-6EB0B5DA8D50}" type="presParOf" srcId="{7C5E4144-5368-B04D-A37A-E4CFCB99E29C}" destId="{67079011-C027-1F43-BF51-CA8EB06A7AD2}" srcOrd="1" destOrd="0" presId="urn:microsoft.com/office/officeart/2016/7/layout/HorizontalActionList"/>
    <dgm:cxn modelId="{FD2D9F78-8A4A-D342-8C26-C7D1806C9324}" type="presParOf" srcId="{99CBE6C6-9E24-0F43-9C17-9A69248B1292}" destId="{1B46A6C0-22AF-9844-913A-15AC159808C9}" srcOrd="3" destOrd="0" presId="urn:microsoft.com/office/officeart/2016/7/layout/HorizontalActionList"/>
    <dgm:cxn modelId="{32AD6A7D-702B-C441-83E2-7E78E152F906}" type="presParOf" srcId="{99CBE6C6-9E24-0F43-9C17-9A69248B1292}" destId="{7A49BF49-A9D1-BB4F-8A63-BED62957E311}" srcOrd="4" destOrd="0" presId="urn:microsoft.com/office/officeart/2016/7/layout/HorizontalActionList"/>
    <dgm:cxn modelId="{5D2D56C7-01B6-D842-AE72-D2DFDCE210DC}" type="presParOf" srcId="{7A49BF49-A9D1-BB4F-8A63-BED62957E311}" destId="{9080FF85-0F30-A544-A67A-F40DF1C109E8}" srcOrd="0" destOrd="0" presId="urn:microsoft.com/office/officeart/2016/7/layout/HorizontalActionList"/>
    <dgm:cxn modelId="{BE5A75F1-B149-1C44-BCB3-C240C8D44B2C}" type="presParOf" srcId="{7A49BF49-A9D1-BB4F-8A63-BED62957E311}" destId="{43091DB5-4F45-1C48-A601-E19503DFE296}"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0A8C9A-21A8-6D4E-8B4C-06A0C8BEFA0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66C58ED-7757-774C-8435-F24BC1720393}">
      <dgm:prSet phldrT="[Text]"/>
      <dgm:spPr/>
      <dgm:t>
        <a:bodyPr/>
        <a:lstStyle/>
        <a:p>
          <a:r>
            <a:rPr lang="en-US" dirty="0"/>
            <a:t>Prof. </a:t>
          </a:r>
          <a:r>
            <a:rPr lang="en-US" dirty="0" err="1"/>
            <a:t>D’lorah</a:t>
          </a:r>
          <a:r>
            <a:rPr lang="en-US" dirty="0"/>
            <a:t> Hughes</a:t>
          </a:r>
        </a:p>
      </dgm:t>
    </dgm:pt>
    <dgm:pt modelId="{2CFE3469-4732-8348-B089-E11CF4C1F953}" type="parTrans" cxnId="{26E2BCE2-128B-9D4D-B66C-CC2A009B0D3B}">
      <dgm:prSet/>
      <dgm:spPr/>
      <dgm:t>
        <a:bodyPr/>
        <a:lstStyle/>
        <a:p>
          <a:endParaRPr lang="en-US"/>
        </a:p>
      </dgm:t>
    </dgm:pt>
    <dgm:pt modelId="{F17A82F0-10B0-3B41-84B1-F64EF86135C6}" type="sibTrans" cxnId="{26E2BCE2-128B-9D4D-B66C-CC2A009B0D3B}">
      <dgm:prSet/>
      <dgm:spPr/>
      <dgm:t>
        <a:bodyPr/>
        <a:lstStyle/>
        <a:p>
          <a:endParaRPr lang="en-US"/>
        </a:p>
      </dgm:t>
    </dgm:pt>
    <dgm:pt modelId="{B12CA97F-D60D-F744-946A-769F99C695C6}">
      <dgm:prSet phldrT="[Text]"/>
      <dgm:spPr/>
      <dgm:t>
        <a:bodyPr/>
        <a:lstStyle/>
        <a:p>
          <a:r>
            <a:rPr lang="en-US" dirty="0"/>
            <a:t>VOH - Peer Panelist</a:t>
          </a:r>
        </a:p>
      </dgm:t>
    </dgm:pt>
    <dgm:pt modelId="{1819C962-7FCE-554D-AE2B-9CE7E79370AD}" type="parTrans" cxnId="{4C55AA3C-90F2-A04A-A8E1-89A031988F19}">
      <dgm:prSet/>
      <dgm:spPr/>
      <dgm:t>
        <a:bodyPr/>
        <a:lstStyle/>
        <a:p>
          <a:endParaRPr lang="en-US"/>
        </a:p>
      </dgm:t>
    </dgm:pt>
    <dgm:pt modelId="{90044212-9425-8348-AC7C-15C8F68BEAC2}" type="sibTrans" cxnId="{4C55AA3C-90F2-A04A-A8E1-89A031988F19}">
      <dgm:prSet/>
      <dgm:spPr/>
      <dgm:t>
        <a:bodyPr/>
        <a:lstStyle/>
        <a:p>
          <a:endParaRPr lang="en-US"/>
        </a:p>
      </dgm:t>
    </dgm:pt>
    <dgm:pt modelId="{2C2C848F-2F59-7443-BD1C-C1B9848375B1}">
      <dgm:prSet phldrT="[Text]"/>
      <dgm:spPr/>
      <dgm:t>
        <a:bodyPr/>
        <a:lstStyle/>
        <a:p>
          <a:r>
            <a:rPr lang="en-US" dirty="0"/>
            <a:t>VOH - Peer Panelist</a:t>
          </a:r>
        </a:p>
      </dgm:t>
    </dgm:pt>
    <dgm:pt modelId="{62316BDF-E468-B24D-A138-E4349B283E3F}" type="parTrans" cxnId="{B8A1E732-5892-1F41-A290-4EBA1F2C8853}">
      <dgm:prSet/>
      <dgm:spPr/>
      <dgm:t>
        <a:bodyPr/>
        <a:lstStyle/>
        <a:p>
          <a:endParaRPr lang="en-US"/>
        </a:p>
      </dgm:t>
    </dgm:pt>
    <dgm:pt modelId="{DED82774-6DBB-BE47-9577-C722BB19EAA7}" type="sibTrans" cxnId="{B8A1E732-5892-1F41-A290-4EBA1F2C8853}">
      <dgm:prSet/>
      <dgm:spPr/>
      <dgm:t>
        <a:bodyPr/>
        <a:lstStyle/>
        <a:p>
          <a:endParaRPr lang="en-US"/>
        </a:p>
      </dgm:t>
    </dgm:pt>
    <dgm:pt modelId="{A78969D4-4570-BF44-8DBD-37BBA09451F2}" type="pres">
      <dgm:prSet presAssocID="{2B0A8C9A-21A8-6D4E-8B4C-06A0C8BEFA05}" presName="hierChild1" presStyleCnt="0">
        <dgm:presLayoutVars>
          <dgm:chPref val="1"/>
          <dgm:dir/>
          <dgm:animOne val="branch"/>
          <dgm:animLvl val="lvl"/>
          <dgm:resizeHandles/>
        </dgm:presLayoutVars>
      </dgm:prSet>
      <dgm:spPr/>
    </dgm:pt>
    <dgm:pt modelId="{A7109DDB-2F6F-2241-8C8D-C6A1A19AD5F8}" type="pres">
      <dgm:prSet presAssocID="{466C58ED-7757-774C-8435-F24BC1720393}" presName="hierRoot1" presStyleCnt="0"/>
      <dgm:spPr/>
    </dgm:pt>
    <dgm:pt modelId="{38EDA0B6-A404-8D43-AAEB-3A5455E596AE}" type="pres">
      <dgm:prSet presAssocID="{466C58ED-7757-774C-8435-F24BC1720393}" presName="composite" presStyleCnt="0"/>
      <dgm:spPr/>
    </dgm:pt>
    <dgm:pt modelId="{7441E508-E2FA-FF4A-95B7-B7FFEE882271}" type="pres">
      <dgm:prSet presAssocID="{466C58ED-7757-774C-8435-F24BC1720393}" presName="background" presStyleLbl="node0" presStyleIdx="0" presStyleCnt="3"/>
      <dgm:spPr/>
    </dgm:pt>
    <dgm:pt modelId="{32154FBD-3050-F944-BF98-322A7187B86C}" type="pres">
      <dgm:prSet presAssocID="{466C58ED-7757-774C-8435-F24BC1720393}" presName="text" presStyleLbl="fgAcc0" presStyleIdx="0" presStyleCnt="3">
        <dgm:presLayoutVars>
          <dgm:chPref val="3"/>
        </dgm:presLayoutVars>
      </dgm:prSet>
      <dgm:spPr/>
    </dgm:pt>
    <dgm:pt modelId="{766F9372-3957-654C-AC16-7762D7E173E6}" type="pres">
      <dgm:prSet presAssocID="{466C58ED-7757-774C-8435-F24BC1720393}" presName="hierChild2" presStyleCnt="0"/>
      <dgm:spPr/>
    </dgm:pt>
    <dgm:pt modelId="{AE808E7C-703F-D146-8BDC-9EB8CC4F12E4}" type="pres">
      <dgm:prSet presAssocID="{B12CA97F-D60D-F744-946A-769F99C695C6}" presName="hierRoot1" presStyleCnt="0"/>
      <dgm:spPr/>
    </dgm:pt>
    <dgm:pt modelId="{97348954-7F7C-F94C-8F9B-F1A61DB3583E}" type="pres">
      <dgm:prSet presAssocID="{B12CA97F-D60D-F744-946A-769F99C695C6}" presName="composite" presStyleCnt="0"/>
      <dgm:spPr/>
    </dgm:pt>
    <dgm:pt modelId="{EF5C8B44-9CB0-5942-AFC1-47B230366651}" type="pres">
      <dgm:prSet presAssocID="{B12CA97F-D60D-F744-946A-769F99C695C6}" presName="background" presStyleLbl="node0" presStyleIdx="1" presStyleCnt="3"/>
      <dgm:spPr/>
    </dgm:pt>
    <dgm:pt modelId="{8D1166F8-98F0-C946-8905-36EE462FBA4E}" type="pres">
      <dgm:prSet presAssocID="{B12CA97F-D60D-F744-946A-769F99C695C6}" presName="text" presStyleLbl="fgAcc0" presStyleIdx="1" presStyleCnt="3">
        <dgm:presLayoutVars>
          <dgm:chPref val="3"/>
        </dgm:presLayoutVars>
      </dgm:prSet>
      <dgm:spPr/>
    </dgm:pt>
    <dgm:pt modelId="{DDFD6919-3005-6344-94F2-770A86B5D3C3}" type="pres">
      <dgm:prSet presAssocID="{B12CA97F-D60D-F744-946A-769F99C695C6}" presName="hierChild2" presStyleCnt="0"/>
      <dgm:spPr/>
    </dgm:pt>
    <dgm:pt modelId="{A6E2B436-E9BE-7647-B7A1-BE3BB0B32A91}" type="pres">
      <dgm:prSet presAssocID="{2C2C848F-2F59-7443-BD1C-C1B9848375B1}" presName="hierRoot1" presStyleCnt="0"/>
      <dgm:spPr/>
    </dgm:pt>
    <dgm:pt modelId="{5E09B8B3-4D5E-1C4C-821F-BB8F9EFCE2F4}" type="pres">
      <dgm:prSet presAssocID="{2C2C848F-2F59-7443-BD1C-C1B9848375B1}" presName="composite" presStyleCnt="0"/>
      <dgm:spPr/>
    </dgm:pt>
    <dgm:pt modelId="{8913E52C-D506-6A47-8E84-757373F49CEC}" type="pres">
      <dgm:prSet presAssocID="{2C2C848F-2F59-7443-BD1C-C1B9848375B1}" presName="background" presStyleLbl="node0" presStyleIdx="2" presStyleCnt="3"/>
      <dgm:spPr/>
    </dgm:pt>
    <dgm:pt modelId="{860105F5-662C-C241-917E-7A1DEEA0A321}" type="pres">
      <dgm:prSet presAssocID="{2C2C848F-2F59-7443-BD1C-C1B9848375B1}" presName="text" presStyleLbl="fgAcc0" presStyleIdx="2" presStyleCnt="3">
        <dgm:presLayoutVars>
          <dgm:chPref val="3"/>
        </dgm:presLayoutVars>
      </dgm:prSet>
      <dgm:spPr/>
    </dgm:pt>
    <dgm:pt modelId="{F9194FD2-DD3A-554B-8B5D-66F764CDF52C}" type="pres">
      <dgm:prSet presAssocID="{2C2C848F-2F59-7443-BD1C-C1B9848375B1}" presName="hierChild2" presStyleCnt="0"/>
      <dgm:spPr/>
    </dgm:pt>
  </dgm:ptLst>
  <dgm:cxnLst>
    <dgm:cxn modelId="{66819530-C3C0-A445-904E-5CAF3F064248}" type="presOf" srcId="{2B0A8C9A-21A8-6D4E-8B4C-06A0C8BEFA05}" destId="{A78969D4-4570-BF44-8DBD-37BBA09451F2}" srcOrd="0" destOrd="0" presId="urn:microsoft.com/office/officeart/2005/8/layout/hierarchy1"/>
    <dgm:cxn modelId="{B8A1E732-5892-1F41-A290-4EBA1F2C8853}" srcId="{2B0A8C9A-21A8-6D4E-8B4C-06A0C8BEFA05}" destId="{2C2C848F-2F59-7443-BD1C-C1B9848375B1}" srcOrd="2" destOrd="0" parTransId="{62316BDF-E468-B24D-A138-E4349B283E3F}" sibTransId="{DED82774-6DBB-BE47-9577-C722BB19EAA7}"/>
    <dgm:cxn modelId="{4C55AA3C-90F2-A04A-A8E1-89A031988F19}" srcId="{2B0A8C9A-21A8-6D4E-8B4C-06A0C8BEFA05}" destId="{B12CA97F-D60D-F744-946A-769F99C695C6}" srcOrd="1" destOrd="0" parTransId="{1819C962-7FCE-554D-AE2B-9CE7E79370AD}" sibTransId="{90044212-9425-8348-AC7C-15C8F68BEAC2}"/>
    <dgm:cxn modelId="{500F3F61-FB15-BE40-BAA3-07A20ACA7B7E}" type="presOf" srcId="{2C2C848F-2F59-7443-BD1C-C1B9848375B1}" destId="{860105F5-662C-C241-917E-7A1DEEA0A321}" srcOrd="0" destOrd="0" presId="urn:microsoft.com/office/officeart/2005/8/layout/hierarchy1"/>
    <dgm:cxn modelId="{27078BB1-B549-9442-871E-DA114E99745B}" type="presOf" srcId="{466C58ED-7757-774C-8435-F24BC1720393}" destId="{32154FBD-3050-F944-BF98-322A7187B86C}" srcOrd="0" destOrd="0" presId="urn:microsoft.com/office/officeart/2005/8/layout/hierarchy1"/>
    <dgm:cxn modelId="{26E2BCE2-128B-9D4D-B66C-CC2A009B0D3B}" srcId="{2B0A8C9A-21A8-6D4E-8B4C-06A0C8BEFA05}" destId="{466C58ED-7757-774C-8435-F24BC1720393}" srcOrd="0" destOrd="0" parTransId="{2CFE3469-4732-8348-B089-E11CF4C1F953}" sibTransId="{F17A82F0-10B0-3B41-84B1-F64EF86135C6}"/>
    <dgm:cxn modelId="{F9D72AEA-6118-7049-8FAA-EF8C535C623E}" type="presOf" srcId="{B12CA97F-D60D-F744-946A-769F99C695C6}" destId="{8D1166F8-98F0-C946-8905-36EE462FBA4E}" srcOrd="0" destOrd="0" presId="urn:microsoft.com/office/officeart/2005/8/layout/hierarchy1"/>
    <dgm:cxn modelId="{BFC03FEE-6295-1940-AB72-1D3D18E165E9}" type="presParOf" srcId="{A78969D4-4570-BF44-8DBD-37BBA09451F2}" destId="{A7109DDB-2F6F-2241-8C8D-C6A1A19AD5F8}" srcOrd="0" destOrd="0" presId="urn:microsoft.com/office/officeart/2005/8/layout/hierarchy1"/>
    <dgm:cxn modelId="{F7949481-0374-CD46-909E-8676931CB9A5}" type="presParOf" srcId="{A7109DDB-2F6F-2241-8C8D-C6A1A19AD5F8}" destId="{38EDA0B6-A404-8D43-AAEB-3A5455E596AE}" srcOrd="0" destOrd="0" presId="urn:microsoft.com/office/officeart/2005/8/layout/hierarchy1"/>
    <dgm:cxn modelId="{10B109EE-B42F-BB4D-8327-FB82F01C3DBD}" type="presParOf" srcId="{38EDA0B6-A404-8D43-AAEB-3A5455E596AE}" destId="{7441E508-E2FA-FF4A-95B7-B7FFEE882271}" srcOrd="0" destOrd="0" presId="urn:microsoft.com/office/officeart/2005/8/layout/hierarchy1"/>
    <dgm:cxn modelId="{D84EC722-7FDE-C14A-8DBB-493DC590A335}" type="presParOf" srcId="{38EDA0B6-A404-8D43-AAEB-3A5455E596AE}" destId="{32154FBD-3050-F944-BF98-322A7187B86C}" srcOrd="1" destOrd="0" presId="urn:microsoft.com/office/officeart/2005/8/layout/hierarchy1"/>
    <dgm:cxn modelId="{34DAA988-5ECB-FC40-A363-C240B34A7A91}" type="presParOf" srcId="{A7109DDB-2F6F-2241-8C8D-C6A1A19AD5F8}" destId="{766F9372-3957-654C-AC16-7762D7E173E6}" srcOrd="1" destOrd="0" presId="urn:microsoft.com/office/officeart/2005/8/layout/hierarchy1"/>
    <dgm:cxn modelId="{3EFA1794-24AA-B94B-9BBA-F7BE2FA0F018}" type="presParOf" srcId="{A78969D4-4570-BF44-8DBD-37BBA09451F2}" destId="{AE808E7C-703F-D146-8BDC-9EB8CC4F12E4}" srcOrd="1" destOrd="0" presId="urn:microsoft.com/office/officeart/2005/8/layout/hierarchy1"/>
    <dgm:cxn modelId="{49C3207D-5760-9B4E-AF29-88DBA1048A06}" type="presParOf" srcId="{AE808E7C-703F-D146-8BDC-9EB8CC4F12E4}" destId="{97348954-7F7C-F94C-8F9B-F1A61DB3583E}" srcOrd="0" destOrd="0" presId="urn:microsoft.com/office/officeart/2005/8/layout/hierarchy1"/>
    <dgm:cxn modelId="{7043C591-F9D8-9449-B92B-92567FDABA80}" type="presParOf" srcId="{97348954-7F7C-F94C-8F9B-F1A61DB3583E}" destId="{EF5C8B44-9CB0-5942-AFC1-47B230366651}" srcOrd="0" destOrd="0" presId="urn:microsoft.com/office/officeart/2005/8/layout/hierarchy1"/>
    <dgm:cxn modelId="{756A028D-E1EE-4944-AAF1-3E44E898A4C4}" type="presParOf" srcId="{97348954-7F7C-F94C-8F9B-F1A61DB3583E}" destId="{8D1166F8-98F0-C946-8905-36EE462FBA4E}" srcOrd="1" destOrd="0" presId="urn:microsoft.com/office/officeart/2005/8/layout/hierarchy1"/>
    <dgm:cxn modelId="{2C2F296A-C9D6-7B4C-AE5E-DB7F0C4A1145}" type="presParOf" srcId="{AE808E7C-703F-D146-8BDC-9EB8CC4F12E4}" destId="{DDFD6919-3005-6344-94F2-770A86B5D3C3}" srcOrd="1" destOrd="0" presId="urn:microsoft.com/office/officeart/2005/8/layout/hierarchy1"/>
    <dgm:cxn modelId="{A6803B2F-CD21-1B4F-82A3-1127A3E2CC8D}" type="presParOf" srcId="{A78969D4-4570-BF44-8DBD-37BBA09451F2}" destId="{A6E2B436-E9BE-7647-B7A1-BE3BB0B32A91}" srcOrd="2" destOrd="0" presId="urn:microsoft.com/office/officeart/2005/8/layout/hierarchy1"/>
    <dgm:cxn modelId="{A2B20EB7-5BD9-B64E-9ACC-CC882C84322B}" type="presParOf" srcId="{A6E2B436-E9BE-7647-B7A1-BE3BB0B32A91}" destId="{5E09B8B3-4D5E-1C4C-821F-BB8F9EFCE2F4}" srcOrd="0" destOrd="0" presId="urn:microsoft.com/office/officeart/2005/8/layout/hierarchy1"/>
    <dgm:cxn modelId="{FCF4DED4-E818-C840-AA02-8B2EEFC0E0B6}" type="presParOf" srcId="{5E09B8B3-4D5E-1C4C-821F-BB8F9EFCE2F4}" destId="{8913E52C-D506-6A47-8E84-757373F49CEC}" srcOrd="0" destOrd="0" presId="urn:microsoft.com/office/officeart/2005/8/layout/hierarchy1"/>
    <dgm:cxn modelId="{C044D937-E117-3B4E-B457-3D4AC7FC5A47}" type="presParOf" srcId="{5E09B8B3-4D5E-1C4C-821F-BB8F9EFCE2F4}" destId="{860105F5-662C-C241-917E-7A1DEEA0A321}" srcOrd="1" destOrd="0" presId="urn:microsoft.com/office/officeart/2005/8/layout/hierarchy1"/>
    <dgm:cxn modelId="{2DF798C4-6CE2-B247-8BAE-1F62ECD590A0}" type="presParOf" srcId="{A6E2B436-E9BE-7647-B7A1-BE3BB0B32A91}" destId="{F9194FD2-DD3A-554B-8B5D-66F764CDF52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CF398-B8AB-4BD8-97BF-11011B75B321}">
      <dsp:nvSpPr>
        <dsp:cNvPr id="0" name=""/>
        <dsp:cNvSpPr/>
      </dsp:nvSpPr>
      <dsp:spPr>
        <a:xfrm>
          <a:off x="718664"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8755EE-862D-4BC0-9C01-8FAC388EE19F}">
      <dsp:nvSpPr>
        <dsp:cNvPr id="0" name=""/>
        <dsp:cNvSpPr/>
      </dsp:nvSpPr>
      <dsp:spPr>
        <a:xfrm>
          <a:off x="1135476" y="870715"/>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B8F38-E8A7-47A7-A7C5-9C764C0A6BA1}">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Study Overview</a:t>
          </a:r>
        </a:p>
      </dsp:txBody>
      <dsp:txXfrm>
        <a:off x="93445" y="3018902"/>
        <a:ext cx="3206250" cy="720000"/>
      </dsp:txXfrm>
    </dsp:sp>
    <dsp:sp modelId="{8E7CCFE3-880B-4A96-81D4-8834CB908540}">
      <dsp:nvSpPr>
        <dsp:cNvPr id="0" name=""/>
        <dsp:cNvSpPr/>
      </dsp:nvSpPr>
      <dsp:spPr>
        <a:xfrm>
          <a:off x="4486008"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8ED9A-796E-4EF9-AB07-DDAACABA3371}">
      <dsp:nvSpPr>
        <dsp:cNvPr id="0" name=""/>
        <dsp:cNvSpPr/>
      </dsp:nvSpPr>
      <dsp:spPr>
        <a:xfrm>
          <a:off x="4902820" y="870715"/>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A7BEC-082F-49E1-8BFD-5D41DDBF87C1}">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Preliminary Results</a:t>
          </a:r>
        </a:p>
      </dsp:txBody>
      <dsp:txXfrm>
        <a:off x="3860789" y="3018902"/>
        <a:ext cx="3206250" cy="720000"/>
      </dsp:txXfrm>
    </dsp:sp>
    <dsp:sp modelId="{0A4FD058-B1E4-47ED-AD48-AF51D03BAA63}">
      <dsp:nvSpPr>
        <dsp:cNvPr id="0" name=""/>
        <dsp:cNvSpPr/>
      </dsp:nvSpPr>
      <dsp:spPr>
        <a:xfrm>
          <a:off x="8253352"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065C6-5C37-402B-94F0-17F327CF2668}">
      <dsp:nvSpPr>
        <dsp:cNvPr id="0" name=""/>
        <dsp:cNvSpPr/>
      </dsp:nvSpPr>
      <dsp:spPr>
        <a:xfrm>
          <a:off x="8670164" y="87071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5CC465-6845-4472-B191-AFAF41FFF6D1}">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a:t>Next Steps</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641C1-392E-F54A-ACDB-AB5B4868A06D}">
      <dsp:nvSpPr>
        <dsp:cNvPr id="0" name=""/>
        <dsp:cNvSpPr/>
      </dsp:nvSpPr>
      <dsp:spPr>
        <a:xfrm>
          <a:off x="1418" y="0"/>
          <a:ext cx="2207342" cy="42530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Shavonnie R. Carthens, </a:t>
          </a:r>
          <a:r>
            <a:rPr lang="en-US" sz="1900" kern="1200" dirty="0">
              <a:effectLst/>
              <a:latin typeface="Calibri" panose="020F0502020204030204" pitchFamily="34" charset="0"/>
              <a:ea typeface="Arial" panose="020B0604020202020204" pitchFamily="34" charset="0"/>
            </a:rPr>
            <a:t>JD, </a:t>
          </a:r>
        </a:p>
        <a:p>
          <a:pPr marL="0" lvl="0" indent="0" algn="ctr" defTabSz="844550">
            <a:lnSpc>
              <a:spcPct val="90000"/>
            </a:lnSpc>
            <a:spcBef>
              <a:spcPct val="0"/>
            </a:spcBef>
            <a:spcAft>
              <a:spcPct val="35000"/>
            </a:spcAft>
            <a:buNone/>
          </a:pPr>
          <a:r>
            <a:rPr lang="en-US" sz="1900" kern="1200" dirty="0">
              <a:effectLst/>
              <a:latin typeface="Calibri" panose="020F0502020204030204" pitchFamily="34" charset="0"/>
              <a:ea typeface="Arial" panose="020B0604020202020204" pitchFamily="34" charset="0"/>
            </a:rPr>
            <a:t>College of Law </a:t>
          </a:r>
          <a:endParaRPr lang="en-US" sz="1900" kern="1200" dirty="0"/>
        </a:p>
      </dsp:txBody>
      <dsp:txXfrm>
        <a:off x="1418" y="1701222"/>
        <a:ext cx="2207342" cy="1701222"/>
      </dsp:txXfrm>
    </dsp:sp>
    <dsp:sp modelId="{9E85AF6F-77E2-FF4D-8879-21B1800F0A6C}">
      <dsp:nvSpPr>
        <dsp:cNvPr id="0" name=""/>
        <dsp:cNvSpPr/>
      </dsp:nvSpPr>
      <dsp:spPr>
        <a:xfrm>
          <a:off x="396956" y="255183"/>
          <a:ext cx="1416267" cy="14162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31167-A2D6-104E-8952-93BD9755300E}">
      <dsp:nvSpPr>
        <dsp:cNvPr id="0" name=""/>
        <dsp:cNvSpPr/>
      </dsp:nvSpPr>
      <dsp:spPr>
        <a:xfrm>
          <a:off x="2274981" y="0"/>
          <a:ext cx="2207342" cy="42530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Amanda Fallin-Bennet</a:t>
          </a:r>
        </a:p>
        <a:p>
          <a:pPr marL="0" lvl="0" indent="0" algn="ctr" defTabSz="844550">
            <a:lnSpc>
              <a:spcPct val="90000"/>
            </a:lnSpc>
            <a:spcBef>
              <a:spcPct val="0"/>
            </a:spcBef>
            <a:spcAft>
              <a:spcPct val="35000"/>
            </a:spcAft>
            <a:buNone/>
          </a:pPr>
          <a:r>
            <a:rPr lang="en-US" sz="1900" kern="1200" dirty="0">
              <a:effectLst/>
              <a:latin typeface="Calibri" panose="020F0502020204030204" pitchFamily="34" charset="0"/>
              <a:ea typeface="Arial" panose="020B0604020202020204" pitchFamily="34" charset="0"/>
            </a:rPr>
            <a:t>PhD, RN, College of Nursing*</a:t>
          </a:r>
          <a:endParaRPr lang="en-US" sz="1900" kern="1200" dirty="0"/>
        </a:p>
      </dsp:txBody>
      <dsp:txXfrm>
        <a:off x="2274981" y="1701222"/>
        <a:ext cx="2207342" cy="1701222"/>
      </dsp:txXfrm>
    </dsp:sp>
    <dsp:sp modelId="{22C27D06-C6D5-4740-B1D6-B2BBDAFFB7B5}">
      <dsp:nvSpPr>
        <dsp:cNvPr id="0" name=""/>
        <dsp:cNvSpPr/>
      </dsp:nvSpPr>
      <dsp:spPr>
        <a:xfrm>
          <a:off x="2670518" y="255183"/>
          <a:ext cx="1416267" cy="141626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3AA7F-D604-5248-810D-F6034A1DE402}">
      <dsp:nvSpPr>
        <dsp:cNvPr id="0" name=""/>
        <dsp:cNvSpPr/>
      </dsp:nvSpPr>
      <dsp:spPr>
        <a:xfrm>
          <a:off x="4548543" y="0"/>
          <a:ext cx="2207342" cy="42530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Anna-Maria South</a:t>
          </a:r>
        </a:p>
        <a:p>
          <a:pPr marL="0" lvl="0" indent="0" algn="ctr" defTabSz="844550">
            <a:lnSpc>
              <a:spcPct val="90000"/>
            </a:lnSpc>
            <a:spcBef>
              <a:spcPct val="0"/>
            </a:spcBef>
            <a:spcAft>
              <a:spcPct val="35000"/>
            </a:spcAft>
            <a:buNone/>
          </a:pPr>
          <a:r>
            <a:rPr lang="en-US" sz="1900" kern="1200" dirty="0">
              <a:effectLst/>
              <a:latin typeface="Calibri" panose="020F0502020204030204" pitchFamily="34" charset="0"/>
              <a:ea typeface="Arial" panose="020B0604020202020204" pitchFamily="34" charset="0"/>
            </a:rPr>
            <a:t>MD, FACP, FASAM, College of Medicine </a:t>
          </a:r>
          <a:endParaRPr lang="en-US" sz="1900" kern="1200" dirty="0"/>
        </a:p>
      </dsp:txBody>
      <dsp:txXfrm>
        <a:off x="4548543" y="1701222"/>
        <a:ext cx="2207342" cy="1701222"/>
      </dsp:txXfrm>
    </dsp:sp>
    <dsp:sp modelId="{A73D2A3B-3D76-E546-A612-1E2F57B9F8BA}">
      <dsp:nvSpPr>
        <dsp:cNvPr id="0" name=""/>
        <dsp:cNvSpPr/>
      </dsp:nvSpPr>
      <dsp:spPr>
        <a:xfrm>
          <a:off x="4944081" y="255183"/>
          <a:ext cx="1416267" cy="141626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D7079-3A51-ED4E-88AF-01B9BACB9042}">
      <dsp:nvSpPr>
        <dsp:cNvPr id="0" name=""/>
        <dsp:cNvSpPr/>
      </dsp:nvSpPr>
      <dsp:spPr>
        <a:xfrm>
          <a:off x="270292" y="3402444"/>
          <a:ext cx="6216720" cy="637958"/>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34BDB-47A0-8C4F-8306-422CC722565B}">
      <dsp:nvSpPr>
        <dsp:cNvPr id="0" name=""/>
        <dsp:cNvSpPr/>
      </dsp:nvSpPr>
      <dsp:spPr>
        <a:xfrm>
          <a:off x="0" y="401993"/>
          <a:ext cx="6630174" cy="11655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75" tIns="416560" rIns="51457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Goal Enrollment: 100</a:t>
          </a:r>
        </a:p>
        <a:p>
          <a:pPr marL="228600" lvl="1" indent="-228600" algn="l" defTabSz="889000">
            <a:lnSpc>
              <a:spcPct val="90000"/>
            </a:lnSpc>
            <a:spcBef>
              <a:spcPct val="0"/>
            </a:spcBef>
            <a:spcAft>
              <a:spcPct val="15000"/>
            </a:spcAft>
            <a:buChar char="•"/>
          </a:pPr>
          <a:r>
            <a:rPr lang="en-US" sz="2000" kern="1200" dirty="0"/>
            <a:t>Assessment of Knowledge and Bias</a:t>
          </a:r>
        </a:p>
      </dsp:txBody>
      <dsp:txXfrm>
        <a:off x="0" y="401993"/>
        <a:ext cx="6630174" cy="1165500"/>
      </dsp:txXfrm>
    </dsp:sp>
    <dsp:sp modelId="{20C6E1A0-C26B-0D4A-B227-8F0ED87ECDC1}">
      <dsp:nvSpPr>
        <dsp:cNvPr id="0" name=""/>
        <dsp:cNvSpPr/>
      </dsp:nvSpPr>
      <dsp:spPr>
        <a:xfrm>
          <a:off x="331508" y="106793"/>
          <a:ext cx="4641121" cy="59039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23" tIns="0" rIns="175423" bIns="0" numCol="1" spcCol="1270" anchor="ctr" anchorCtr="0">
          <a:noAutofit/>
        </a:bodyPr>
        <a:lstStyle/>
        <a:p>
          <a:pPr marL="0" lvl="0" indent="0" algn="l" defTabSz="889000">
            <a:lnSpc>
              <a:spcPct val="90000"/>
            </a:lnSpc>
            <a:spcBef>
              <a:spcPct val="0"/>
            </a:spcBef>
            <a:spcAft>
              <a:spcPct val="35000"/>
            </a:spcAft>
            <a:buNone/>
          </a:pPr>
          <a:r>
            <a:rPr lang="en-US" sz="2000" kern="1200" dirty="0"/>
            <a:t>Pre-Survey</a:t>
          </a:r>
        </a:p>
      </dsp:txBody>
      <dsp:txXfrm>
        <a:off x="360329" y="135614"/>
        <a:ext cx="4583479" cy="532757"/>
      </dsp:txXfrm>
    </dsp:sp>
    <dsp:sp modelId="{D88170A8-33DB-8E4B-A400-616FE17DF98D}">
      <dsp:nvSpPr>
        <dsp:cNvPr id="0" name=""/>
        <dsp:cNvSpPr/>
      </dsp:nvSpPr>
      <dsp:spPr>
        <a:xfrm>
          <a:off x="0" y="1970693"/>
          <a:ext cx="6630174" cy="15120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75" tIns="416560" rIns="51457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Medicine Lecture</a:t>
          </a:r>
        </a:p>
        <a:p>
          <a:pPr marL="228600" lvl="1" indent="-228600" algn="l" defTabSz="889000">
            <a:lnSpc>
              <a:spcPct val="90000"/>
            </a:lnSpc>
            <a:spcBef>
              <a:spcPct val="0"/>
            </a:spcBef>
            <a:spcAft>
              <a:spcPct val="15000"/>
            </a:spcAft>
            <a:buChar char="•"/>
          </a:pPr>
          <a:r>
            <a:rPr lang="en-US" sz="2000" kern="1200" dirty="0"/>
            <a:t>Legal Lecture</a:t>
          </a:r>
        </a:p>
        <a:p>
          <a:pPr marL="228600" lvl="1" indent="-228600" algn="l" defTabSz="889000">
            <a:lnSpc>
              <a:spcPct val="90000"/>
            </a:lnSpc>
            <a:spcBef>
              <a:spcPct val="0"/>
            </a:spcBef>
            <a:spcAft>
              <a:spcPct val="15000"/>
            </a:spcAft>
            <a:buChar char="•"/>
          </a:pPr>
          <a:r>
            <a:rPr lang="en-US" sz="2000" kern="1200" dirty="0"/>
            <a:t>Peer Panel: Lived Experience</a:t>
          </a:r>
        </a:p>
      </dsp:txBody>
      <dsp:txXfrm>
        <a:off x="0" y="1970693"/>
        <a:ext cx="6630174" cy="1512000"/>
      </dsp:txXfrm>
    </dsp:sp>
    <dsp:sp modelId="{1337D7A3-C624-0948-86A1-DF8EB02B1334}">
      <dsp:nvSpPr>
        <dsp:cNvPr id="0" name=""/>
        <dsp:cNvSpPr/>
      </dsp:nvSpPr>
      <dsp:spPr>
        <a:xfrm>
          <a:off x="331508" y="1675493"/>
          <a:ext cx="4641121" cy="59039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23" tIns="0" rIns="175423" bIns="0" numCol="1" spcCol="1270" anchor="ctr" anchorCtr="0">
          <a:noAutofit/>
        </a:bodyPr>
        <a:lstStyle/>
        <a:p>
          <a:pPr marL="0" lvl="0" indent="0" algn="l" defTabSz="889000">
            <a:lnSpc>
              <a:spcPct val="90000"/>
            </a:lnSpc>
            <a:spcBef>
              <a:spcPct val="0"/>
            </a:spcBef>
            <a:spcAft>
              <a:spcPct val="35000"/>
            </a:spcAft>
            <a:buNone/>
          </a:pPr>
          <a:r>
            <a:rPr lang="en-US" sz="2000" kern="1200" dirty="0"/>
            <a:t>Educational Intervention</a:t>
          </a:r>
        </a:p>
      </dsp:txBody>
      <dsp:txXfrm>
        <a:off x="360329" y="1704314"/>
        <a:ext cx="4583479" cy="532757"/>
      </dsp:txXfrm>
    </dsp:sp>
    <dsp:sp modelId="{430696DE-D1AE-634E-B65B-64A455B11B78}">
      <dsp:nvSpPr>
        <dsp:cNvPr id="0" name=""/>
        <dsp:cNvSpPr/>
      </dsp:nvSpPr>
      <dsp:spPr>
        <a:xfrm>
          <a:off x="0" y="3885894"/>
          <a:ext cx="6630174" cy="15120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75" tIns="416560" rIns="51457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Assess intention to address knowledge </a:t>
          </a:r>
        </a:p>
        <a:p>
          <a:pPr marL="228600" lvl="1" indent="-228600" algn="l" defTabSz="889000">
            <a:lnSpc>
              <a:spcPct val="90000"/>
            </a:lnSpc>
            <a:spcBef>
              <a:spcPct val="0"/>
            </a:spcBef>
            <a:spcAft>
              <a:spcPct val="15000"/>
            </a:spcAft>
            <a:buChar char="•"/>
          </a:pPr>
          <a:r>
            <a:rPr lang="en-US" sz="2000" kern="1200" dirty="0"/>
            <a:t>Assess intention to address bias</a:t>
          </a:r>
        </a:p>
        <a:p>
          <a:pPr marL="228600" lvl="1" indent="-228600" algn="l" defTabSz="889000">
            <a:lnSpc>
              <a:spcPct val="90000"/>
            </a:lnSpc>
            <a:spcBef>
              <a:spcPct val="0"/>
            </a:spcBef>
            <a:spcAft>
              <a:spcPct val="15000"/>
            </a:spcAft>
            <a:buChar char="•"/>
          </a:pPr>
          <a:r>
            <a:rPr lang="en-US" sz="2000" kern="1200" dirty="0"/>
            <a:t>Statistical Analysis</a:t>
          </a:r>
        </a:p>
      </dsp:txBody>
      <dsp:txXfrm>
        <a:off x="0" y="3885894"/>
        <a:ext cx="6630174" cy="1512000"/>
      </dsp:txXfrm>
    </dsp:sp>
    <dsp:sp modelId="{A9256E45-71EB-5746-80E4-F8AB0CE45198}">
      <dsp:nvSpPr>
        <dsp:cNvPr id="0" name=""/>
        <dsp:cNvSpPr/>
      </dsp:nvSpPr>
      <dsp:spPr>
        <a:xfrm>
          <a:off x="331508" y="3590693"/>
          <a:ext cx="4641121" cy="59039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23" tIns="0" rIns="175423" bIns="0" numCol="1" spcCol="1270" anchor="ctr" anchorCtr="0">
          <a:noAutofit/>
        </a:bodyPr>
        <a:lstStyle/>
        <a:p>
          <a:pPr marL="0" lvl="0" indent="0" algn="l" defTabSz="889000">
            <a:lnSpc>
              <a:spcPct val="90000"/>
            </a:lnSpc>
            <a:spcBef>
              <a:spcPct val="0"/>
            </a:spcBef>
            <a:spcAft>
              <a:spcPct val="35000"/>
            </a:spcAft>
            <a:buNone/>
          </a:pPr>
          <a:r>
            <a:rPr lang="en-US" sz="2000" kern="1200" dirty="0"/>
            <a:t>Post-Survey</a:t>
          </a:r>
        </a:p>
      </dsp:txBody>
      <dsp:txXfrm>
        <a:off x="360329" y="3619514"/>
        <a:ext cx="4583479" cy="532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5D710-351B-4AA8-B1C1-B8ACF7F13688}">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CF05E6-5991-42DF-AA71-A9114041E6F7}">
      <dsp:nvSpPr>
        <dsp:cNvPr id="0" name=""/>
        <dsp:cNvSpPr/>
      </dsp:nvSpPr>
      <dsp:spPr>
        <a:xfrm>
          <a:off x="1135476" y="870715"/>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43E006-9BF6-4D5D-A6E7-52E9553AB022}">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a:t>Medicine </a:t>
          </a:r>
        </a:p>
      </dsp:txBody>
      <dsp:txXfrm>
        <a:off x="93445" y="3018902"/>
        <a:ext cx="3206250" cy="720000"/>
      </dsp:txXfrm>
    </dsp:sp>
    <dsp:sp modelId="{6EBFEE04-35C6-4C54-8151-AF0724A3C057}">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4B1E1-7359-4A57-8792-F99345FFC44B}">
      <dsp:nvSpPr>
        <dsp:cNvPr id="0" name=""/>
        <dsp:cNvSpPr/>
      </dsp:nvSpPr>
      <dsp:spPr>
        <a:xfrm>
          <a:off x="4902820" y="870715"/>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0855A-7419-4D61-BC3B-8EBFC3652721}">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a:t>Law</a:t>
          </a:r>
        </a:p>
      </dsp:txBody>
      <dsp:txXfrm>
        <a:off x="3860789" y="3018902"/>
        <a:ext cx="3206250" cy="720000"/>
      </dsp:txXfrm>
    </dsp:sp>
    <dsp:sp modelId="{CA3BFD68-E6EB-4CCB-973D-947B1380EEC3}">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290F3-83AC-4EA4-8B70-22C0FCCADDE2}">
      <dsp:nvSpPr>
        <dsp:cNvPr id="0" name=""/>
        <dsp:cNvSpPr/>
      </dsp:nvSpPr>
      <dsp:spPr>
        <a:xfrm>
          <a:off x="8670164" y="87071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BE8929-FEC6-4619-BEA9-362DDE4B732A}">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cap="all"/>
          </a:pPr>
          <a:r>
            <a:rPr lang="en-US" sz="3000" kern="1200"/>
            <a:t>Lived experience</a:t>
          </a:r>
        </a:p>
      </dsp:txBody>
      <dsp:txXfrm>
        <a:off x="7628133" y="3018902"/>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CB4C1-6A8B-B74B-8097-F4035936B575}">
      <dsp:nvSpPr>
        <dsp:cNvPr id="0" name=""/>
        <dsp:cNvSpPr/>
      </dsp:nvSpPr>
      <dsp:spPr>
        <a:xfrm>
          <a:off x="0" y="255595"/>
          <a:ext cx="9482327" cy="13425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RI DOC: After MOUD implemented, post-incarceration opioid overdoses reduced by 61% in 1st year.</a:t>
          </a:r>
        </a:p>
      </dsp:txBody>
      <dsp:txXfrm>
        <a:off x="65539" y="321134"/>
        <a:ext cx="9351249" cy="1211496"/>
      </dsp:txXfrm>
    </dsp:sp>
    <dsp:sp modelId="{650AF42B-796F-C845-A653-CE339903809B}">
      <dsp:nvSpPr>
        <dsp:cNvPr id="0" name=""/>
        <dsp:cNvSpPr/>
      </dsp:nvSpPr>
      <dsp:spPr>
        <a:xfrm>
          <a:off x="0" y="1667290"/>
          <a:ext cx="9482327" cy="13425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England: After prison-based buprenorphine and methadone program started, 75% and 85% reductions in all-cause mortality and opioid overdose deaths, respectively, within 1</a:t>
          </a:r>
          <a:r>
            <a:rPr lang="en-US" sz="2400" kern="1200" baseline="30000"/>
            <a:t>st</a:t>
          </a:r>
          <a:r>
            <a:rPr lang="en-US" sz="2400" kern="1200"/>
            <a:t> month post-release.  </a:t>
          </a:r>
        </a:p>
      </dsp:txBody>
      <dsp:txXfrm>
        <a:off x="65539" y="1732829"/>
        <a:ext cx="9351249" cy="1211496"/>
      </dsp:txXfrm>
    </dsp:sp>
    <dsp:sp modelId="{390D74A0-8840-804B-B1EB-6C7913B534A3}">
      <dsp:nvSpPr>
        <dsp:cNvPr id="0" name=""/>
        <dsp:cNvSpPr/>
      </dsp:nvSpPr>
      <dsp:spPr>
        <a:xfrm>
          <a:off x="0" y="3078985"/>
          <a:ext cx="9482327" cy="13425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Australia: Prison-based methadone and buprenorphine reduced suicides while in prison.</a:t>
          </a:r>
        </a:p>
      </dsp:txBody>
      <dsp:txXfrm>
        <a:off x="65539" y="3144524"/>
        <a:ext cx="9351249" cy="1211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F1AFA-9465-D940-8B9A-1BE674E8EB0E}">
      <dsp:nvSpPr>
        <dsp:cNvPr id="0" name=""/>
        <dsp:cNvSpPr/>
      </dsp:nvSpPr>
      <dsp:spPr>
        <a:xfrm>
          <a:off x="0" y="66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3453A7-F8AE-B342-A5AB-C83709F9119E}">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MOUD with buprenorphine and methadone reduces all cause mortality</a:t>
          </a:r>
        </a:p>
      </dsp:txBody>
      <dsp:txXfrm>
        <a:off x="0" y="665"/>
        <a:ext cx="6666833" cy="1090517"/>
      </dsp:txXfrm>
    </dsp:sp>
    <dsp:sp modelId="{970BBC02-B9AB-EA4E-BE63-691133939982}">
      <dsp:nvSpPr>
        <dsp:cNvPr id="0" name=""/>
        <dsp:cNvSpPr/>
      </dsp:nvSpPr>
      <dsp:spPr>
        <a:xfrm>
          <a:off x="0" y="109118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890499-A81B-F14D-8EAA-A66901D21984}">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MOUD during incarceration increases retention in care </a:t>
          </a:r>
        </a:p>
      </dsp:txBody>
      <dsp:txXfrm>
        <a:off x="0" y="1091183"/>
        <a:ext cx="6666833" cy="1090517"/>
      </dsp:txXfrm>
    </dsp:sp>
    <dsp:sp modelId="{925F751D-B76D-5E4C-A129-DE6178099662}">
      <dsp:nvSpPr>
        <dsp:cNvPr id="0" name=""/>
        <dsp:cNvSpPr/>
      </dsp:nvSpPr>
      <dsp:spPr>
        <a:xfrm>
          <a:off x="0" y="218170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D14CA56-343C-E24A-AC82-CFD6603B7E70}">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Most jails and prisons do not offer all three forms of MOUD</a:t>
          </a:r>
        </a:p>
      </dsp:txBody>
      <dsp:txXfrm>
        <a:off x="0" y="2181701"/>
        <a:ext cx="6666833" cy="1090517"/>
      </dsp:txXfrm>
    </dsp:sp>
    <dsp:sp modelId="{CD07B435-6391-3741-B70E-40DBD80B8BC3}">
      <dsp:nvSpPr>
        <dsp:cNvPr id="0" name=""/>
        <dsp:cNvSpPr/>
      </dsp:nvSpPr>
      <dsp:spPr>
        <a:xfrm>
          <a:off x="0" y="327221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26270A-69F9-274E-B9C7-09BECDF7B4E3}">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Not allowing MOUD as a blanket policy is a violation of the ADA (in prisons, jails, nursing homes etc.)  </a:t>
          </a:r>
        </a:p>
      </dsp:txBody>
      <dsp:txXfrm>
        <a:off x="0" y="3272218"/>
        <a:ext cx="6666833" cy="1090517"/>
      </dsp:txXfrm>
    </dsp:sp>
    <dsp:sp modelId="{A3F1DEEF-5198-274C-B21B-1AD46F43EA36}">
      <dsp:nvSpPr>
        <dsp:cNvPr id="0" name=""/>
        <dsp:cNvSpPr/>
      </dsp:nvSpPr>
      <dsp:spPr>
        <a:xfrm>
          <a:off x="0" y="436273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AECA015-CC35-2E49-A5A0-CDA32A855019}">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Often: If MOUD offered, it is XR-Naltrexone (no evidence of mortality reduction)</a:t>
          </a:r>
        </a:p>
      </dsp:txBody>
      <dsp:txXfrm>
        <a:off x="0" y="4362736"/>
        <a:ext cx="6666833" cy="1090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ACB74-C4F7-C64D-9C5D-3DAB403A674D}">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C9AE5F-0096-D94D-AB58-5B681A0496B8}">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Prohibition of medications can violate the substantive due process protections under the Fourteenth Amendment to the Constitution. </a:t>
          </a:r>
        </a:p>
      </dsp:txBody>
      <dsp:txXfrm>
        <a:off x="0" y="2663"/>
        <a:ext cx="6666833" cy="1816197"/>
      </dsp:txXfrm>
    </dsp:sp>
    <dsp:sp modelId="{62E1015D-F824-7E41-AC06-A0359B08C689}">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BCCFC6-99AD-1D47-8B6C-5C41D4179251}">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State laws may provide a legal basis for challenging denial of MOUD.</a:t>
          </a:r>
        </a:p>
      </dsp:txBody>
      <dsp:txXfrm>
        <a:off x="0" y="1818861"/>
        <a:ext cx="6666833" cy="1816197"/>
      </dsp:txXfrm>
    </dsp:sp>
    <dsp:sp modelId="{CBC338E7-57D3-914E-89E6-FC49CE6ECB4E}">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33B83A-6CAB-1646-8CFC-40DAC466B79C}">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OUD is a disability under Title II of the Americans with Disabilities Act (ADA). </a:t>
          </a:r>
        </a:p>
      </dsp:txBody>
      <dsp:txXfrm>
        <a:off x="0" y="3635058"/>
        <a:ext cx="6666833" cy="1816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E9ABF-CD4A-4C48-B6B9-9F9AAB0F4801}">
      <dsp:nvSpPr>
        <dsp:cNvPr id="0" name=""/>
        <dsp:cNvSpPr/>
      </dsp:nvSpPr>
      <dsp:spPr>
        <a:xfrm>
          <a:off x="4639" y="190677"/>
          <a:ext cx="2882490" cy="86474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781" tIns="227781" rIns="227781" bIns="227781" numCol="1" spcCol="1270" anchor="ctr" anchorCtr="0">
          <a:noAutofit/>
        </a:bodyPr>
        <a:lstStyle/>
        <a:p>
          <a:pPr marL="0" lvl="0" indent="0" algn="ctr" defTabSz="1289050">
            <a:lnSpc>
              <a:spcPct val="90000"/>
            </a:lnSpc>
            <a:spcBef>
              <a:spcPct val="0"/>
            </a:spcBef>
            <a:spcAft>
              <a:spcPct val="35000"/>
            </a:spcAft>
            <a:buNone/>
          </a:pPr>
          <a:r>
            <a:rPr lang="en-US" sz="2900" kern="1200" dirty="0"/>
            <a:t>Review</a:t>
          </a:r>
        </a:p>
      </dsp:txBody>
      <dsp:txXfrm>
        <a:off x="4639" y="190677"/>
        <a:ext cx="2882490" cy="864747"/>
      </dsp:txXfrm>
    </dsp:sp>
    <dsp:sp modelId="{F3A4AD2C-4292-C347-9013-DCE9D95822A0}">
      <dsp:nvSpPr>
        <dsp:cNvPr id="0" name=""/>
        <dsp:cNvSpPr/>
      </dsp:nvSpPr>
      <dsp:spPr>
        <a:xfrm>
          <a:off x="4639" y="1055424"/>
          <a:ext cx="2882490" cy="24253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726" tIns="284726" rIns="284726" bIns="284726" numCol="1" spcCol="1270" anchor="t" anchorCtr="0">
          <a:noAutofit/>
        </a:bodyPr>
        <a:lstStyle/>
        <a:p>
          <a:pPr marL="0" lvl="0" indent="0" algn="l" defTabSz="977900">
            <a:lnSpc>
              <a:spcPct val="90000"/>
            </a:lnSpc>
            <a:spcBef>
              <a:spcPct val="0"/>
            </a:spcBef>
            <a:spcAft>
              <a:spcPct val="35000"/>
            </a:spcAft>
            <a:buNone/>
          </a:pPr>
          <a:r>
            <a:rPr lang="en-US" sz="2200" kern="1200" dirty="0"/>
            <a:t>Review recent caselaw in your jurisdiction regarding MOUD treatment in prisons and jails.</a:t>
          </a:r>
        </a:p>
      </dsp:txBody>
      <dsp:txXfrm>
        <a:off x="4639" y="1055424"/>
        <a:ext cx="2882490" cy="2425338"/>
      </dsp:txXfrm>
    </dsp:sp>
    <dsp:sp modelId="{0399812D-5330-B641-999A-66EF9AA683AA}">
      <dsp:nvSpPr>
        <dsp:cNvPr id="0" name=""/>
        <dsp:cNvSpPr/>
      </dsp:nvSpPr>
      <dsp:spPr>
        <a:xfrm>
          <a:off x="2995023" y="190677"/>
          <a:ext cx="2882490" cy="86474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781" tIns="227781" rIns="227781" bIns="227781" numCol="1" spcCol="1270" anchor="ctr" anchorCtr="0">
          <a:noAutofit/>
        </a:bodyPr>
        <a:lstStyle/>
        <a:p>
          <a:pPr marL="0" lvl="0" indent="0" algn="ctr" defTabSz="1289050">
            <a:lnSpc>
              <a:spcPct val="90000"/>
            </a:lnSpc>
            <a:spcBef>
              <a:spcPct val="0"/>
            </a:spcBef>
            <a:spcAft>
              <a:spcPct val="35000"/>
            </a:spcAft>
            <a:buNone/>
          </a:pPr>
          <a:r>
            <a:rPr lang="en-US" sz="2900" kern="1200" dirty="0"/>
            <a:t>Object </a:t>
          </a:r>
        </a:p>
      </dsp:txBody>
      <dsp:txXfrm>
        <a:off x="2995023" y="190677"/>
        <a:ext cx="2882490" cy="864747"/>
      </dsp:txXfrm>
    </dsp:sp>
    <dsp:sp modelId="{67079011-C027-1F43-BF51-CA8EB06A7AD2}">
      <dsp:nvSpPr>
        <dsp:cNvPr id="0" name=""/>
        <dsp:cNvSpPr/>
      </dsp:nvSpPr>
      <dsp:spPr>
        <a:xfrm>
          <a:off x="2995023" y="1055424"/>
          <a:ext cx="2882490" cy="24253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726" tIns="284726" rIns="284726" bIns="284726" numCol="1" spcCol="1270" anchor="t" anchorCtr="0">
          <a:noAutofit/>
        </a:bodyPr>
        <a:lstStyle/>
        <a:p>
          <a:pPr marL="0" lvl="0" indent="0" algn="l" defTabSz="977900">
            <a:lnSpc>
              <a:spcPct val="90000"/>
            </a:lnSpc>
            <a:spcBef>
              <a:spcPct val="0"/>
            </a:spcBef>
            <a:spcAft>
              <a:spcPct val="35000"/>
            </a:spcAft>
            <a:buNone/>
          </a:pPr>
          <a:r>
            <a:rPr lang="en-US" sz="2200" kern="1200" dirty="0"/>
            <a:t>Object on the record if your client is denied access to MOUD.</a:t>
          </a:r>
        </a:p>
      </dsp:txBody>
      <dsp:txXfrm>
        <a:off x="2995023" y="1055424"/>
        <a:ext cx="2882490" cy="2425338"/>
      </dsp:txXfrm>
    </dsp:sp>
    <dsp:sp modelId="{9080FF85-0F30-A544-A67A-F40DF1C109E8}">
      <dsp:nvSpPr>
        <dsp:cNvPr id="0" name=""/>
        <dsp:cNvSpPr/>
      </dsp:nvSpPr>
      <dsp:spPr>
        <a:xfrm>
          <a:off x="5985408" y="190677"/>
          <a:ext cx="2882490" cy="864747"/>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781" tIns="227781" rIns="227781" bIns="227781" numCol="1" spcCol="1270" anchor="ctr" anchorCtr="0">
          <a:noAutofit/>
        </a:bodyPr>
        <a:lstStyle/>
        <a:p>
          <a:pPr marL="0" lvl="0" indent="0" algn="ctr" defTabSz="1289050">
            <a:lnSpc>
              <a:spcPct val="90000"/>
            </a:lnSpc>
            <a:spcBef>
              <a:spcPct val="0"/>
            </a:spcBef>
            <a:spcAft>
              <a:spcPct val="35000"/>
            </a:spcAft>
            <a:buNone/>
          </a:pPr>
          <a:r>
            <a:rPr lang="en-US" sz="2900" kern="1200" dirty="0"/>
            <a:t>Seek</a:t>
          </a:r>
        </a:p>
      </dsp:txBody>
      <dsp:txXfrm>
        <a:off x="5985408" y="190677"/>
        <a:ext cx="2882490" cy="864747"/>
      </dsp:txXfrm>
    </dsp:sp>
    <dsp:sp modelId="{43091DB5-4F45-1C48-A601-E19503DFE296}">
      <dsp:nvSpPr>
        <dsp:cNvPr id="0" name=""/>
        <dsp:cNvSpPr/>
      </dsp:nvSpPr>
      <dsp:spPr>
        <a:xfrm>
          <a:off x="5985408" y="1055424"/>
          <a:ext cx="2882490" cy="242533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726" tIns="284726" rIns="284726" bIns="284726" numCol="1" spcCol="1270" anchor="t" anchorCtr="0">
          <a:noAutofit/>
        </a:bodyPr>
        <a:lstStyle/>
        <a:p>
          <a:pPr marL="0" lvl="0" indent="0" algn="l" defTabSz="977900">
            <a:lnSpc>
              <a:spcPct val="90000"/>
            </a:lnSpc>
            <a:spcBef>
              <a:spcPct val="0"/>
            </a:spcBef>
            <a:spcAft>
              <a:spcPct val="35000"/>
            </a:spcAft>
            <a:buNone/>
          </a:pPr>
          <a:r>
            <a:rPr lang="en-US" sz="2200" kern="1200" dirty="0"/>
            <a:t>Seek the advice of competent treatment professionals.</a:t>
          </a:r>
        </a:p>
      </dsp:txBody>
      <dsp:txXfrm>
        <a:off x="5985408" y="1055424"/>
        <a:ext cx="2882490" cy="24253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1E508-E2FA-FF4A-95B7-B7FFEE882271}">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54FBD-3050-F944-BF98-322A7187B86C}">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Prof. </a:t>
          </a:r>
          <a:r>
            <a:rPr lang="en-US" sz="3900" kern="1200" dirty="0" err="1"/>
            <a:t>D’lorah</a:t>
          </a:r>
          <a:r>
            <a:rPr lang="en-US" sz="3900" kern="1200" dirty="0"/>
            <a:t> Hughes</a:t>
          </a:r>
        </a:p>
      </dsp:txBody>
      <dsp:txXfrm>
        <a:off x="398656" y="1088253"/>
        <a:ext cx="2959127" cy="1837317"/>
      </dsp:txXfrm>
    </dsp:sp>
    <dsp:sp modelId="{EF5C8B44-9CB0-5942-AFC1-47B230366651}">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166F8-98F0-C946-8905-36EE462FBA4E}">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VOH - Peer Panelist</a:t>
          </a:r>
        </a:p>
      </dsp:txBody>
      <dsp:txXfrm>
        <a:off x="4155097" y="1088253"/>
        <a:ext cx="2959127" cy="1837317"/>
      </dsp:txXfrm>
    </dsp:sp>
    <dsp:sp modelId="{8913E52C-D506-6A47-8E84-757373F49CEC}">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105F5-662C-C241-917E-7A1DEEA0A321}">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VOH - Peer Panelist</a:t>
          </a:r>
        </a:p>
      </dsp:txBody>
      <dsp:txXfrm>
        <a:off x="7911539" y="1088253"/>
        <a:ext cx="2959127" cy="183731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92881-203C-DF42-8341-51B25B910989}" type="datetimeFigureOut">
              <a:rPr lang="en-US" smtClean="0"/>
              <a:t>5/26/25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538BC-4EA5-0241-949A-C7F14C253C51}" type="slidenum">
              <a:rPr lang="en-US" smtClean="0"/>
              <a:t>‹#›</a:t>
            </a:fld>
            <a:endParaRPr lang="en-US"/>
          </a:p>
        </p:txBody>
      </p:sp>
    </p:spTree>
    <p:extLst>
      <p:ext uri="{BB962C8B-B14F-4D97-AF65-F5344CB8AC3E}">
        <p14:creationId xmlns:p14="http://schemas.microsoft.com/office/powerpoint/2010/main" val="167032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538BC-4EA5-0241-949A-C7F14C253C51}" type="slidenum">
              <a:rPr lang="en-US" smtClean="0"/>
              <a:t>4</a:t>
            </a:fld>
            <a:endParaRPr lang="en-US"/>
          </a:p>
        </p:txBody>
      </p:sp>
    </p:spTree>
    <p:extLst>
      <p:ext uri="{BB962C8B-B14F-4D97-AF65-F5344CB8AC3E}">
        <p14:creationId xmlns:p14="http://schemas.microsoft.com/office/powerpoint/2010/main" val="291488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1CF9A-C6E3-FC4F-91DF-ACD4FD16C9A1}" type="slidenum">
              <a:rPr lang="en-US" smtClean="0"/>
              <a:t>15</a:t>
            </a:fld>
            <a:endParaRPr lang="en-US" dirty="0"/>
          </a:p>
        </p:txBody>
      </p:sp>
    </p:spTree>
    <p:extLst>
      <p:ext uri="{BB962C8B-B14F-4D97-AF65-F5344CB8AC3E}">
        <p14:creationId xmlns:p14="http://schemas.microsoft.com/office/powerpoint/2010/main" val="59603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A07D2-C4CD-CA4F-BEDC-2E9705F76005}" type="slidenum">
              <a:rPr lang="en-US" smtClean="0"/>
              <a:t>16</a:t>
            </a:fld>
            <a:endParaRPr lang="en-US"/>
          </a:p>
        </p:txBody>
      </p:sp>
    </p:spTree>
    <p:extLst>
      <p:ext uri="{BB962C8B-B14F-4D97-AF65-F5344CB8AC3E}">
        <p14:creationId xmlns:p14="http://schemas.microsoft.com/office/powerpoint/2010/main" val="168097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1CF9A-C6E3-FC4F-91DF-ACD4FD16C9A1}" type="slidenum">
              <a:rPr lang="en-US" smtClean="0"/>
              <a:t>17</a:t>
            </a:fld>
            <a:endParaRPr lang="en-US" dirty="0"/>
          </a:p>
        </p:txBody>
      </p:sp>
    </p:spTree>
    <p:extLst>
      <p:ext uri="{BB962C8B-B14F-4D97-AF65-F5344CB8AC3E}">
        <p14:creationId xmlns:p14="http://schemas.microsoft.com/office/powerpoint/2010/main" val="3079343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1CF9A-C6E3-FC4F-91DF-ACD4FD16C9A1}" type="slidenum">
              <a:rPr lang="en-US" smtClean="0"/>
              <a:t>18</a:t>
            </a:fld>
            <a:endParaRPr lang="en-US" dirty="0"/>
          </a:p>
        </p:txBody>
      </p:sp>
    </p:spTree>
    <p:extLst>
      <p:ext uri="{BB962C8B-B14F-4D97-AF65-F5344CB8AC3E}">
        <p14:creationId xmlns:p14="http://schemas.microsoft.com/office/powerpoint/2010/main" val="257356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A07D2-C4CD-CA4F-BEDC-2E9705F76005}" type="slidenum">
              <a:rPr lang="en-US" smtClean="0"/>
              <a:t>19</a:t>
            </a:fld>
            <a:endParaRPr lang="en-US"/>
          </a:p>
        </p:txBody>
      </p:sp>
    </p:spTree>
    <p:extLst>
      <p:ext uri="{BB962C8B-B14F-4D97-AF65-F5344CB8AC3E}">
        <p14:creationId xmlns:p14="http://schemas.microsoft.com/office/powerpoint/2010/main" val="15045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538BC-4EA5-0241-949A-C7F14C253C51}" type="slidenum">
              <a:rPr lang="en-US" smtClean="0"/>
              <a:t>5</a:t>
            </a:fld>
            <a:endParaRPr lang="en-US"/>
          </a:p>
        </p:txBody>
      </p:sp>
    </p:spTree>
    <p:extLst>
      <p:ext uri="{BB962C8B-B14F-4D97-AF65-F5344CB8AC3E}">
        <p14:creationId xmlns:p14="http://schemas.microsoft.com/office/powerpoint/2010/main" val="332682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538BC-4EA5-0241-949A-C7F14C253C51}" type="slidenum">
              <a:rPr lang="en-US" smtClean="0"/>
              <a:t>7</a:t>
            </a:fld>
            <a:endParaRPr lang="en-US"/>
          </a:p>
        </p:txBody>
      </p:sp>
    </p:spTree>
    <p:extLst>
      <p:ext uri="{BB962C8B-B14F-4D97-AF65-F5344CB8AC3E}">
        <p14:creationId xmlns:p14="http://schemas.microsoft.com/office/powerpoint/2010/main" val="95115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A07D2-C4CD-CA4F-BEDC-2E9705F76005}" type="slidenum">
              <a:rPr lang="en-US" smtClean="0"/>
              <a:t>9</a:t>
            </a:fld>
            <a:endParaRPr lang="en-US"/>
          </a:p>
        </p:txBody>
      </p:sp>
    </p:spTree>
    <p:extLst>
      <p:ext uri="{BB962C8B-B14F-4D97-AF65-F5344CB8AC3E}">
        <p14:creationId xmlns:p14="http://schemas.microsoft.com/office/powerpoint/2010/main" val="30254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A07D2-C4CD-CA4F-BEDC-2E9705F76005}" type="slidenum">
              <a:rPr lang="en-US" smtClean="0"/>
              <a:t>10</a:t>
            </a:fld>
            <a:endParaRPr lang="en-US"/>
          </a:p>
        </p:txBody>
      </p:sp>
    </p:spTree>
    <p:extLst>
      <p:ext uri="{BB962C8B-B14F-4D97-AF65-F5344CB8AC3E}">
        <p14:creationId xmlns:p14="http://schemas.microsoft.com/office/powerpoint/2010/main" val="316083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A07D2-C4CD-CA4F-BEDC-2E9705F76005}" type="slidenum">
              <a:rPr lang="en-US" smtClean="0"/>
              <a:t>11</a:t>
            </a:fld>
            <a:endParaRPr lang="en-US"/>
          </a:p>
        </p:txBody>
      </p:sp>
    </p:spTree>
    <p:extLst>
      <p:ext uri="{BB962C8B-B14F-4D97-AF65-F5344CB8AC3E}">
        <p14:creationId xmlns:p14="http://schemas.microsoft.com/office/powerpoint/2010/main" val="180607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A07D2-C4CD-CA4F-BEDC-2E9705F76005}" type="slidenum">
              <a:rPr lang="en-US" smtClean="0"/>
              <a:t>12</a:t>
            </a:fld>
            <a:endParaRPr lang="en-US"/>
          </a:p>
        </p:txBody>
      </p:sp>
    </p:spTree>
    <p:extLst>
      <p:ext uri="{BB962C8B-B14F-4D97-AF65-F5344CB8AC3E}">
        <p14:creationId xmlns:p14="http://schemas.microsoft.com/office/powerpoint/2010/main" val="24522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A07D2-C4CD-CA4F-BEDC-2E9705F76005}" type="slidenum">
              <a:rPr lang="en-US" smtClean="0"/>
              <a:t>13</a:t>
            </a:fld>
            <a:endParaRPr lang="en-US"/>
          </a:p>
        </p:txBody>
      </p:sp>
    </p:spTree>
    <p:extLst>
      <p:ext uri="{BB962C8B-B14F-4D97-AF65-F5344CB8AC3E}">
        <p14:creationId xmlns:p14="http://schemas.microsoft.com/office/powerpoint/2010/main" val="328087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01CF9A-C6E3-FC4F-91DF-ACD4FD16C9A1}" type="slidenum">
              <a:rPr lang="en-US" smtClean="0"/>
              <a:t>14</a:t>
            </a:fld>
            <a:endParaRPr lang="en-US" dirty="0"/>
          </a:p>
        </p:txBody>
      </p:sp>
    </p:spTree>
    <p:extLst>
      <p:ext uri="{BB962C8B-B14F-4D97-AF65-F5344CB8AC3E}">
        <p14:creationId xmlns:p14="http://schemas.microsoft.com/office/powerpoint/2010/main" val="172389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0EAA-B693-FD88-12FC-C6E0710350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4D8D4-7C4C-6E72-0511-0F5315E02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689B2-4069-D47F-11DC-4A88337C3C3E}"/>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5" name="Footer Placeholder 4">
            <a:extLst>
              <a:ext uri="{FF2B5EF4-FFF2-40B4-BE49-F238E27FC236}">
                <a16:creationId xmlns:a16="http://schemas.microsoft.com/office/drawing/2014/main" id="{E4155D8C-A4DB-776F-2A11-8F02C8DD6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1E6A8-6CA8-048E-6293-1FBBDB5523D7}"/>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82070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EA73-67BB-FBFA-1B68-E8A67E2B91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97607-13E6-9997-20B7-BDFEDD592D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47A6A-3B6A-FADC-3BFF-78B90D34D55D}"/>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5" name="Footer Placeholder 4">
            <a:extLst>
              <a:ext uri="{FF2B5EF4-FFF2-40B4-BE49-F238E27FC236}">
                <a16:creationId xmlns:a16="http://schemas.microsoft.com/office/drawing/2014/main" id="{087406A9-6006-0E0A-537F-E7BF91310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B19D2-1B4E-A105-913B-9247C08E0819}"/>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320973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47CF80-0481-1ED5-5183-8FF9A0B08E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3C749-1BF7-256F-575B-5BDA7C4850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A9013-BC2B-5C76-9B0F-FC42A98B41EC}"/>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5" name="Footer Placeholder 4">
            <a:extLst>
              <a:ext uri="{FF2B5EF4-FFF2-40B4-BE49-F238E27FC236}">
                <a16:creationId xmlns:a16="http://schemas.microsoft.com/office/drawing/2014/main" id="{77E971EE-21F9-05D4-EC95-4F3218486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570B6-A333-1D36-7081-438518020B8D}"/>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251895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5833-C87E-D563-8190-08CFFDBA9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E36D5-3FA8-8B67-265C-1D442CBAB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07BCE-D705-4536-0575-74A2C6DC5D2B}"/>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5" name="Footer Placeholder 4">
            <a:extLst>
              <a:ext uri="{FF2B5EF4-FFF2-40B4-BE49-F238E27FC236}">
                <a16:creationId xmlns:a16="http://schemas.microsoft.com/office/drawing/2014/main" id="{AF7B9B79-7C5A-6F72-8833-EF2150B5C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D384D-E70C-16D1-9546-6E61E7426614}"/>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126804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A852-23FB-10B1-9AC2-D217F4990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DF5758-1317-1EF6-5F1E-E534065E09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69D-CE36-E857-A2E8-1CF11B522EB2}"/>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5" name="Footer Placeholder 4">
            <a:extLst>
              <a:ext uri="{FF2B5EF4-FFF2-40B4-BE49-F238E27FC236}">
                <a16:creationId xmlns:a16="http://schemas.microsoft.com/office/drawing/2014/main" id="{BB45254E-3858-E846-6243-45AE3AC51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BC548-6C98-6236-5060-4C98A0E0D95D}"/>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350595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3DC8-4669-2B09-2924-D59805949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F1A90-2B07-856D-3F82-82EC45530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F5F2DB-B95E-3045-1012-D01F2D568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329B5-FCE4-4DA9-3D31-523FD61AF262}"/>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6" name="Footer Placeholder 5">
            <a:extLst>
              <a:ext uri="{FF2B5EF4-FFF2-40B4-BE49-F238E27FC236}">
                <a16:creationId xmlns:a16="http://schemas.microsoft.com/office/drawing/2014/main" id="{DE3024A1-7F71-F9A7-B2A9-3EDC8DB7C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0DBD6-C670-22F9-E67D-28CF69E2C86A}"/>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72667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E272-52FA-7518-D429-47F9B9655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B3B701-AB1C-8D4B-B9B6-2970A353D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F4BE8-56E1-7A93-9220-2FCE37A60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FCBC9-DE6F-7D35-A257-107C82033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E112E-C242-611A-4D9C-D7DB97E5C6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0EA1A3-26EC-FA62-0CA2-A8FBE9C73BD7}"/>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8" name="Footer Placeholder 7">
            <a:extLst>
              <a:ext uri="{FF2B5EF4-FFF2-40B4-BE49-F238E27FC236}">
                <a16:creationId xmlns:a16="http://schemas.microsoft.com/office/drawing/2014/main" id="{18294DFF-294F-5458-651C-B889EBB0A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49D9F1-FA15-940E-AA39-0068462FE4ED}"/>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42677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B43-B782-AB2F-1FAF-4E4B8DAAD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637A5F-BEA5-AC44-6750-94B8D9004642}"/>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4" name="Footer Placeholder 3">
            <a:extLst>
              <a:ext uri="{FF2B5EF4-FFF2-40B4-BE49-F238E27FC236}">
                <a16:creationId xmlns:a16="http://schemas.microsoft.com/office/drawing/2014/main" id="{9F38717A-7FB3-1059-6744-B0B925D1FB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7F532E-5457-4EE7-EBA3-E705471F9B38}"/>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332052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27FB6E-F393-42A3-0B2F-07167B4F1C56}"/>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3" name="Footer Placeholder 2">
            <a:extLst>
              <a:ext uri="{FF2B5EF4-FFF2-40B4-BE49-F238E27FC236}">
                <a16:creationId xmlns:a16="http://schemas.microsoft.com/office/drawing/2014/main" id="{F5E640F0-DFFC-B3D6-3FB5-429FCF511E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3AE88-ABF1-FFC6-D38A-D759C3DC92CB}"/>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175930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5323-965E-48E8-12EB-6A7E0EABD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9F80DD-1542-65AA-E06B-BD698C1D7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D3CF1-7144-5EE3-BA90-527ADC6F6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ADA1C-19F3-2CB9-5D5A-3E0F3098CA5A}"/>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6" name="Footer Placeholder 5">
            <a:extLst>
              <a:ext uri="{FF2B5EF4-FFF2-40B4-BE49-F238E27FC236}">
                <a16:creationId xmlns:a16="http://schemas.microsoft.com/office/drawing/2014/main" id="{2103B9C9-2C6D-1AB8-05B1-9613B8B8A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8C0A8-39EA-4DDC-30BD-F2098E28FF31}"/>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355983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2EC1-5FB4-57EB-4F9E-CD11B6924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718BBC-1DE0-1D84-2F70-0B8DBD8E6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D678DD-F690-BAF9-2A81-C441DA3B5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6FD6A-8831-5A2D-54CB-FCECF6A4B7F0}"/>
              </a:ext>
            </a:extLst>
          </p:cNvPr>
          <p:cNvSpPr>
            <a:spLocks noGrp="1"/>
          </p:cNvSpPr>
          <p:nvPr>
            <p:ph type="dt" sz="half" idx="10"/>
          </p:nvPr>
        </p:nvSpPr>
        <p:spPr/>
        <p:txBody>
          <a:bodyPr/>
          <a:lstStyle/>
          <a:p>
            <a:fld id="{D1FE62FB-A03C-6A42-A6F8-F83330BC73BA}" type="datetimeFigureOut">
              <a:rPr lang="en-US" smtClean="0"/>
              <a:t>5/26/25</a:t>
            </a:fld>
            <a:endParaRPr lang="en-US"/>
          </a:p>
        </p:txBody>
      </p:sp>
      <p:sp>
        <p:nvSpPr>
          <p:cNvPr id="6" name="Footer Placeholder 5">
            <a:extLst>
              <a:ext uri="{FF2B5EF4-FFF2-40B4-BE49-F238E27FC236}">
                <a16:creationId xmlns:a16="http://schemas.microsoft.com/office/drawing/2014/main" id="{5EAF381C-0DE4-3879-A32A-13BFA8F16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27982-A2A0-627E-8A3B-5CAB1B78A133}"/>
              </a:ext>
            </a:extLst>
          </p:cNvPr>
          <p:cNvSpPr>
            <a:spLocks noGrp="1"/>
          </p:cNvSpPr>
          <p:nvPr>
            <p:ph type="sldNum" sz="quarter" idx="12"/>
          </p:nvPr>
        </p:nvSpPr>
        <p:spPr/>
        <p:txBody>
          <a:bodyPr/>
          <a:lstStyle/>
          <a:p>
            <a:fld id="{AEA2187A-0321-7647-8E70-48428ED4E58D}" type="slidenum">
              <a:rPr lang="en-US" smtClean="0"/>
              <a:t>‹#›</a:t>
            </a:fld>
            <a:endParaRPr lang="en-US"/>
          </a:p>
        </p:txBody>
      </p:sp>
    </p:spTree>
    <p:extLst>
      <p:ext uri="{BB962C8B-B14F-4D97-AF65-F5344CB8AC3E}">
        <p14:creationId xmlns:p14="http://schemas.microsoft.com/office/powerpoint/2010/main" val="287604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E0537-F029-80E0-4C92-FB9895960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FF4A3E-46D9-9A6B-2995-96060BCE8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6A86C-4F91-2D6A-5840-4CFE88FF4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FE62FB-A03C-6A42-A6F8-F83330BC73BA}" type="datetimeFigureOut">
              <a:rPr lang="en-US" smtClean="0"/>
              <a:t>5/26/25</a:t>
            </a:fld>
            <a:endParaRPr lang="en-US"/>
          </a:p>
        </p:txBody>
      </p:sp>
      <p:sp>
        <p:nvSpPr>
          <p:cNvPr id="5" name="Footer Placeholder 4">
            <a:extLst>
              <a:ext uri="{FF2B5EF4-FFF2-40B4-BE49-F238E27FC236}">
                <a16:creationId xmlns:a16="http://schemas.microsoft.com/office/drawing/2014/main" id="{8AF1334A-0792-37FB-B7B1-FECAF7865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83262B-6162-8DBA-1D61-185F51BA13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A2187A-0321-7647-8E70-48428ED4E58D}" type="slidenum">
              <a:rPr lang="en-US" smtClean="0"/>
              <a:t>‹#›</a:t>
            </a:fld>
            <a:endParaRPr lang="en-US"/>
          </a:p>
        </p:txBody>
      </p:sp>
    </p:spTree>
    <p:extLst>
      <p:ext uri="{BB962C8B-B14F-4D97-AF65-F5344CB8AC3E}">
        <p14:creationId xmlns:p14="http://schemas.microsoft.com/office/powerpoint/2010/main" val="283256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64B6A1-6DC7-04DB-0CB6-B9FD30F23D2F}"/>
              </a:ext>
            </a:extLst>
          </p:cNvPr>
          <p:cNvSpPr>
            <a:spLocks noGrp="1"/>
          </p:cNvSpPr>
          <p:nvPr>
            <p:ph type="ctrTitle"/>
          </p:nvPr>
        </p:nvSpPr>
        <p:spPr>
          <a:xfrm>
            <a:off x="1314824" y="735106"/>
            <a:ext cx="10053763" cy="2928470"/>
          </a:xfrm>
        </p:spPr>
        <p:txBody>
          <a:bodyPr anchor="b">
            <a:normAutofit/>
          </a:bodyPr>
          <a:lstStyle/>
          <a:p>
            <a:pPr algn="l"/>
            <a:r>
              <a:rPr lang="en-US" sz="3600" b="1" spc="-20" dirty="0">
                <a:solidFill>
                  <a:schemeClr val="bg1"/>
                </a:solidFill>
                <a:effectLst/>
                <a:latin typeface="Times New Roman" panose="02020603050405020304" pitchFamily="18" charset="0"/>
                <a:ea typeface="Times New Roman" panose="02020603050405020304" pitchFamily="18" charset="0"/>
              </a:rPr>
              <a:t>THE ADA AND</a:t>
            </a:r>
            <a:r>
              <a:rPr lang="en-US" sz="3600" b="1" dirty="0">
                <a:solidFill>
                  <a:schemeClr val="bg1"/>
                </a:solidFill>
                <a:effectLst/>
                <a:latin typeface="Times New Roman" panose="02020603050405020304" pitchFamily="18" charset="0"/>
                <a:ea typeface="Times New Roman" panose="02020603050405020304" pitchFamily="18" charset="0"/>
              </a:rPr>
              <a:t> MEDICATIONS FOR OPIOID USE DISORDER AMONG INCARERATED POPULATIONS: A STUDY</a:t>
            </a:r>
            <a:endParaRPr lang="en-US" sz="3600" dirty="0">
              <a:solidFill>
                <a:schemeClr val="bg1"/>
              </a:solidFill>
            </a:endParaRPr>
          </a:p>
        </p:txBody>
      </p:sp>
      <p:sp>
        <p:nvSpPr>
          <p:cNvPr id="3" name="Subtitle 2">
            <a:extLst>
              <a:ext uri="{FF2B5EF4-FFF2-40B4-BE49-F238E27FC236}">
                <a16:creationId xmlns:a16="http://schemas.microsoft.com/office/drawing/2014/main" id="{D22D9B97-A3CC-2D85-72B0-49B075617A8F}"/>
              </a:ext>
            </a:extLst>
          </p:cNvPr>
          <p:cNvSpPr>
            <a:spLocks noGrp="1"/>
          </p:cNvSpPr>
          <p:nvPr>
            <p:ph type="subTitle" idx="1"/>
          </p:nvPr>
        </p:nvSpPr>
        <p:spPr>
          <a:xfrm>
            <a:off x="1350682" y="4870824"/>
            <a:ext cx="10005951" cy="1458258"/>
          </a:xfrm>
        </p:spPr>
        <p:txBody>
          <a:bodyPr anchor="ctr">
            <a:normAutofit/>
          </a:bodyPr>
          <a:lstStyle/>
          <a:p>
            <a:pPr algn="l"/>
            <a:r>
              <a:rPr lang="en-US" dirty="0"/>
              <a:t>Shavonnie R. Carthens, JD </a:t>
            </a:r>
            <a:endParaRPr lang="en-US"/>
          </a:p>
          <a:p>
            <a:pPr algn="l"/>
            <a:r>
              <a:rPr lang="en-US" dirty="0"/>
              <a:t>University of Kentucky</a:t>
            </a:r>
            <a:endParaRPr lang="en-US"/>
          </a:p>
          <a:p>
            <a:pPr algn="l"/>
            <a:r>
              <a:rPr lang="en-US" dirty="0"/>
              <a:t>J. David Rosenberg College of Law</a:t>
            </a:r>
            <a:endParaRPr lang="en-US"/>
          </a:p>
        </p:txBody>
      </p:sp>
    </p:spTree>
    <p:extLst>
      <p:ext uri="{BB962C8B-B14F-4D97-AF65-F5344CB8AC3E}">
        <p14:creationId xmlns:p14="http://schemas.microsoft.com/office/powerpoint/2010/main" val="73914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0B2935-0A3E-4E7D-A3E2-6B6B96F67453}"/>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Medicine Lecture </a:t>
            </a:r>
            <a:endParaRPr lang="en-US" sz="4000">
              <a:solidFill>
                <a:srgbClr val="FFFFFF"/>
              </a:solidFill>
            </a:endParaRPr>
          </a:p>
        </p:txBody>
      </p:sp>
      <p:sp>
        <p:nvSpPr>
          <p:cNvPr id="3" name="Content Placeholder 2">
            <a:extLst>
              <a:ext uri="{FF2B5EF4-FFF2-40B4-BE49-F238E27FC236}">
                <a16:creationId xmlns:a16="http://schemas.microsoft.com/office/drawing/2014/main" id="{829DCDD2-EB7A-4926-A4C7-374D1E54F4F3}"/>
              </a:ext>
            </a:extLst>
          </p:cNvPr>
          <p:cNvSpPr>
            <a:spLocks noGrp="1"/>
          </p:cNvSpPr>
          <p:nvPr>
            <p:ph idx="1"/>
          </p:nvPr>
        </p:nvSpPr>
        <p:spPr>
          <a:xfrm>
            <a:off x="6503158" y="649480"/>
            <a:ext cx="4862447" cy="5546047"/>
          </a:xfrm>
        </p:spPr>
        <p:txBody>
          <a:bodyPr anchor="ctr">
            <a:normAutofit/>
          </a:bodyPr>
          <a:lstStyle/>
          <a:p>
            <a:pPr>
              <a:spcBef>
                <a:spcPts val="0"/>
              </a:spcBef>
            </a:pPr>
            <a:r>
              <a:rPr lang="en-US" sz="2400" dirty="0"/>
              <a:t>OUD/MOUD Overview: </a:t>
            </a:r>
          </a:p>
          <a:p>
            <a:pPr lvl="1">
              <a:spcBef>
                <a:spcPts val="0"/>
              </a:spcBef>
            </a:pPr>
            <a:r>
              <a:rPr lang="en-US" dirty="0"/>
              <a:t>Chronic Medical Disease </a:t>
            </a:r>
          </a:p>
          <a:p>
            <a:pPr lvl="1">
              <a:spcBef>
                <a:spcPts val="0"/>
              </a:spcBef>
            </a:pPr>
            <a:r>
              <a:rPr lang="en-US" dirty="0"/>
              <a:t>High morbidity and high mortality </a:t>
            </a:r>
          </a:p>
          <a:p>
            <a:pPr lvl="1">
              <a:spcBef>
                <a:spcPts val="0"/>
              </a:spcBef>
            </a:pPr>
            <a:r>
              <a:rPr lang="en-US" dirty="0"/>
              <a:t>High involvement in the criminal legal system </a:t>
            </a:r>
          </a:p>
          <a:p>
            <a:pPr lvl="1">
              <a:spcBef>
                <a:spcPts val="0"/>
              </a:spcBef>
            </a:pPr>
            <a:r>
              <a:rPr lang="en-US" dirty="0"/>
              <a:t>Effective evidence-based treatments available </a:t>
            </a:r>
          </a:p>
          <a:p>
            <a:pPr lvl="1">
              <a:spcBef>
                <a:spcPts val="0"/>
              </a:spcBef>
            </a:pPr>
            <a:r>
              <a:rPr lang="en-US" dirty="0"/>
              <a:t>Severely underutilized </a:t>
            </a:r>
          </a:p>
          <a:p>
            <a:pPr marL="0" indent="0">
              <a:buNone/>
            </a:pPr>
            <a:endParaRPr lang="en-US" sz="2000" dirty="0"/>
          </a:p>
        </p:txBody>
      </p:sp>
    </p:spTree>
    <p:extLst>
      <p:ext uri="{BB962C8B-B14F-4D97-AF65-F5344CB8AC3E}">
        <p14:creationId xmlns:p14="http://schemas.microsoft.com/office/powerpoint/2010/main" val="362690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C971-F9C2-44B1-89DC-4962C18C95FA}"/>
              </a:ext>
            </a:extLst>
          </p:cNvPr>
          <p:cNvSpPr>
            <a:spLocks noGrp="1"/>
          </p:cNvSpPr>
          <p:nvPr>
            <p:ph type="title"/>
          </p:nvPr>
        </p:nvSpPr>
        <p:spPr/>
        <p:txBody>
          <a:bodyPr/>
          <a:lstStyle/>
          <a:p>
            <a:pPr algn="ctr"/>
            <a:r>
              <a:rPr lang="en-US" sz="3713" dirty="0">
                <a:solidFill>
                  <a:schemeClr val="tx2"/>
                </a:solidFill>
              </a:rPr>
              <a:t>Medications for Opioid Use Disorder (MOUD)</a:t>
            </a:r>
            <a:endParaRPr lang="en-US" dirty="0">
              <a:solidFill>
                <a:schemeClr val="tx2"/>
              </a:solidFill>
            </a:endParaRPr>
          </a:p>
        </p:txBody>
      </p:sp>
      <p:graphicFrame>
        <p:nvGraphicFramePr>
          <p:cNvPr id="4" name="Content Placeholder 3">
            <a:extLst>
              <a:ext uri="{FF2B5EF4-FFF2-40B4-BE49-F238E27FC236}">
                <a16:creationId xmlns:a16="http://schemas.microsoft.com/office/drawing/2014/main" id="{9E8695B4-95A5-47FC-9C2C-75A70EE878A0}"/>
              </a:ext>
            </a:extLst>
          </p:cNvPr>
          <p:cNvGraphicFramePr>
            <a:graphicFrameLocks noGrp="1"/>
          </p:cNvGraphicFramePr>
          <p:nvPr>
            <p:ph idx="4294967295"/>
            <p:extLst>
              <p:ext uri="{D42A27DB-BD31-4B8C-83A1-F6EECF244321}">
                <p14:modId xmlns:p14="http://schemas.microsoft.com/office/powerpoint/2010/main" val="411650815"/>
              </p:ext>
            </p:extLst>
          </p:nvPr>
        </p:nvGraphicFramePr>
        <p:xfrm>
          <a:off x="1260475" y="1365251"/>
          <a:ext cx="9715548" cy="4702357"/>
        </p:xfrm>
        <a:graphic>
          <a:graphicData uri="http://schemas.openxmlformats.org/drawingml/2006/table">
            <a:tbl>
              <a:tblPr firstRow="1" bandRow="1">
                <a:tableStyleId>{5C22544A-7EE6-4342-B048-85BDC9FD1C3A}</a:tableStyleId>
              </a:tblPr>
              <a:tblGrid>
                <a:gridCol w="2170049">
                  <a:extLst>
                    <a:ext uri="{9D8B030D-6E8A-4147-A177-3AD203B41FA5}">
                      <a16:colId xmlns:a16="http://schemas.microsoft.com/office/drawing/2014/main" val="3328215371"/>
                    </a:ext>
                  </a:extLst>
                </a:gridCol>
                <a:gridCol w="2286000">
                  <a:extLst>
                    <a:ext uri="{9D8B030D-6E8A-4147-A177-3AD203B41FA5}">
                      <a16:colId xmlns:a16="http://schemas.microsoft.com/office/drawing/2014/main" val="3437874695"/>
                    </a:ext>
                  </a:extLst>
                </a:gridCol>
                <a:gridCol w="2418329">
                  <a:extLst>
                    <a:ext uri="{9D8B030D-6E8A-4147-A177-3AD203B41FA5}">
                      <a16:colId xmlns:a16="http://schemas.microsoft.com/office/drawing/2014/main" val="3510037514"/>
                    </a:ext>
                  </a:extLst>
                </a:gridCol>
                <a:gridCol w="2841170">
                  <a:extLst>
                    <a:ext uri="{9D8B030D-6E8A-4147-A177-3AD203B41FA5}">
                      <a16:colId xmlns:a16="http://schemas.microsoft.com/office/drawing/2014/main" val="56573104"/>
                    </a:ext>
                  </a:extLst>
                </a:gridCol>
              </a:tblGrid>
              <a:tr h="736149">
                <a:tc>
                  <a:txBody>
                    <a:bodyPr/>
                    <a:lstStyle/>
                    <a:p>
                      <a:endParaRPr lang="en-US" sz="2400" dirty="0"/>
                    </a:p>
                  </a:txBody>
                  <a:tcPr marL="77153" marR="77153" marT="38576" marB="38576"/>
                </a:tc>
                <a:tc>
                  <a:txBody>
                    <a:bodyPr/>
                    <a:lstStyle/>
                    <a:p>
                      <a:pPr algn="ctr"/>
                      <a:r>
                        <a:rPr lang="en-US" sz="2400"/>
                        <a:t>Methadone</a:t>
                      </a:r>
                      <a:endParaRPr lang="en-US" sz="2400" dirty="0"/>
                    </a:p>
                  </a:txBody>
                  <a:tcPr marL="77153" marR="77153" marT="38576" marB="38576"/>
                </a:tc>
                <a:tc>
                  <a:txBody>
                    <a:bodyPr/>
                    <a:lstStyle/>
                    <a:p>
                      <a:pPr algn="ctr"/>
                      <a:r>
                        <a:rPr lang="en-US" sz="2400"/>
                        <a:t>Buprenorphine</a:t>
                      </a:r>
                      <a:endParaRPr lang="en-US" sz="2400" dirty="0"/>
                    </a:p>
                  </a:txBody>
                  <a:tcPr marL="77153" marR="77153" marT="38576" marB="38576"/>
                </a:tc>
                <a:tc>
                  <a:txBody>
                    <a:bodyPr/>
                    <a:lstStyle/>
                    <a:p>
                      <a:pPr algn="ctr"/>
                      <a:r>
                        <a:rPr lang="en-US" sz="2400"/>
                        <a:t> Naltrexone </a:t>
                      </a:r>
                      <a:endParaRPr lang="en-US" sz="2400" dirty="0"/>
                    </a:p>
                  </a:txBody>
                  <a:tcPr marL="77153" marR="77153" marT="38576" marB="38576"/>
                </a:tc>
                <a:extLst>
                  <a:ext uri="{0D108BD9-81ED-4DB2-BD59-A6C34878D82A}">
                    <a16:rowId xmlns:a16="http://schemas.microsoft.com/office/drawing/2014/main" val="3607065197"/>
                  </a:ext>
                </a:extLst>
              </a:tr>
              <a:tr h="797243">
                <a:tc>
                  <a:txBody>
                    <a:bodyPr/>
                    <a:lstStyle/>
                    <a:p>
                      <a:r>
                        <a:rPr lang="en-US" sz="2400">
                          <a:latin typeface="Calibri" panose="020F0502020204030204" pitchFamily="34" charset="0"/>
                          <a:cs typeface="Calibri" panose="020F0502020204030204" pitchFamily="34" charset="0"/>
                        </a:rPr>
                        <a:t>Mechanism of Action</a:t>
                      </a:r>
                      <a:endParaRPr lang="en-US" sz="2400" dirty="0">
                        <a:latin typeface="Calibri" panose="020F0502020204030204" pitchFamily="34" charset="0"/>
                        <a:cs typeface="Calibri" panose="020F0502020204030204" pitchFamily="34" charset="0"/>
                      </a:endParaRP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Full mu receptor agonist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Partial mu  agonist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7153" marR="77153" marT="38576" marB="3857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 receptor antagonist </a:t>
                      </a:r>
                    </a:p>
                  </a:txBody>
                  <a:tcPr marL="77153" marR="77153" marT="38576" marB="38576"/>
                </a:tc>
                <a:extLst>
                  <a:ext uri="{0D108BD9-81ED-4DB2-BD59-A6C34878D82A}">
                    <a16:rowId xmlns:a16="http://schemas.microsoft.com/office/drawing/2014/main" val="3579739242"/>
                  </a:ext>
                </a:extLst>
              </a:tr>
              <a:tr h="1157288">
                <a:tc>
                  <a:txBody>
                    <a:bodyPr/>
                    <a:lstStyle/>
                    <a:p>
                      <a:r>
                        <a:rPr lang="en-US" sz="2400">
                          <a:latin typeface="Calibri" panose="020F0502020204030204" pitchFamily="34" charset="0"/>
                          <a:cs typeface="Calibri" panose="020F0502020204030204" pitchFamily="34" charset="0"/>
                        </a:rPr>
                        <a:t>Treats Withdrawal </a:t>
                      </a:r>
                      <a:endParaRPr lang="en-US" sz="2400" dirty="0">
                        <a:latin typeface="Calibri" panose="020F0502020204030204" pitchFamily="34" charset="0"/>
                        <a:cs typeface="Calibri" panose="020F0502020204030204" pitchFamily="34" charset="0"/>
                      </a:endParaRPr>
                    </a:p>
                  </a:txBody>
                  <a:tcPr marL="77153" marR="77153" marT="38576" marB="38576"/>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Treats cravings and withdrawal </a:t>
                      </a:r>
                    </a:p>
                    <a:p>
                      <a:endParaRPr lang="en-US" sz="2400" dirty="0"/>
                    </a:p>
                  </a:txBody>
                  <a:tcPr marL="77153" marR="77153" marT="38576" marB="38576"/>
                </a:tc>
                <a:tc h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Does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not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treat withdrawal, minimal treatment of cravings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7153" marR="77153" marT="38576" marB="38576"/>
                </a:tc>
                <a:extLst>
                  <a:ext uri="{0D108BD9-81ED-4DB2-BD59-A6C34878D82A}">
                    <a16:rowId xmlns:a16="http://schemas.microsoft.com/office/drawing/2014/main" val="658521059"/>
                  </a:ext>
                </a:extLst>
              </a:tr>
              <a:tr h="1157288">
                <a:tc>
                  <a:txBody>
                    <a:bodyPr/>
                    <a:lstStyle/>
                    <a:p>
                      <a:r>
                        <a:rPr lang="en-US" sz="2400">
                          <a:latin typeface="Calibri" panose="020F0502020204030204" pitchFamily="34" charset="0"/>
                          <a:cs typeface="Calibri" panose="020F0502020204030204" pitchFamily="34" charset="0"/>
                        </a:rPr>
                        <a:t>Reduces Mortality</a:t>
                      </a:r>
                      <a:endParaRPr lang="en-US" sz="2400" dirty="0">
                        <a:latin typeface="Calibri" panose="020F0502020204030204" pitchFamily="34" charset="0"/>
                        <a:cs typeface="Calibri" panose="020F0502020204030204" pitchFamily="34" charset="0"/>
                      </a:endParaRPr>
                    </a:p>
                  </a:txBody>
                  <a:tcPr marL="77153" marR="77153" marT="38576" marB="38576"/>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Reduce all cause mortality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Reduce opioid-overdose mortality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7153" marR="77153" marT="38576" marB="38576"/>
                </a:tc>
                <a:tc h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Has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not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been proven to reduce all cause mortality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7153" marR="77153" marT="38576" marB="38576"/>
                </a:tc>
                <a:extLst>
                  <a:ext uri="{0D108BD9-81ED-4DB2-BD59-A6C34878D82A}">
                    <a16:rowId xmlns:a16="http://schemas.microsoft.com/office/drawing/2014/main" val="3831569928"/>
                  </a:ext>
                </a:extLst>
              </a:tr>
              <a:tr h="797243">
                <a:tc>
                  <a:txBody>
                    <a:bodyPr/>
                    <a:lstStyle/>
                    <a:p>
                      <a:r>
                        <a:rPr lang="en-US" sz="2400">
                          <a:latin typeface="Calibri"/>
                          <a:cs typeface="Calibri"/>
                        </a:rPr>
                        <a:t>FDA Approval for OUD</a:t>
                      </a:r>
                      <a:endParaRPr lang="en-US" sz="2400" dirty="0">
                        <a:latin typeface="Calibri" panose="020F0502020204030204" pitchFamily="34" charset="0"/>
                        <a:cs typeface="Calibri" panose="020F0502020204030204" pitchFamily="34" charset="0"/>
                      </a:endParaRPr>
                    </a:p>
                  </a:txBody>
                  <a:tcPr marL="77153" marR="77153" marT="38576" marB="38576"/>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Treatment of OUD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77153" marR="77153" marT="38576" marB="38576"/>
                </a:tc>
                <a:tc h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Relapse Prevention </a:t>
                      </a:r>
                    </a:p>
                  </a:txBody>
                  <a:tcPr marL="77153" marR="77153" marT="38576" marB="38576"/>
                </a:tc>
                <a:extLst>
                  <a:ext uri="{0D108BD9-81ED-4DB2-BD59-A6C34878D82A}">
                    <a16:rowId xmlns:a16="http://schemas.microsoft.com/office/drawing/2014/main" val="3348768504"/>
                  </a:ext>
                </a:extLst>
              </a:tr>
            </a:tbl>
          </a:graphicData>
        </a:graphic>
      </p:graphicFrame>
      <p:sp>
        <p:nvSpPr>
          <p:cNvPr id="6" name="Slide Number Placeholder 5">
            <a:extLst>
              <a:ext uri="{FF2B5EF4-FFF2-40B4-BE49-F238E27FC236}">
                <a16:creationId xmlns:a16="http://schemas.microsoft.com/office/drawing/2014/main" id="{EED7E141-FAEC-4DC1-BC26-77BB9FFCE4D3}"/>
              </a:ext>
            </a:extLst>
          </p:cNvPr>
          <p:cNvSpPr>
            <a:spLocks noGrp="1"/>
          </p:cNvSpPr>
          <p:nvPr>
            <p:ph type="sldNum" sz="quarter" idx="4294967295"/>
          </p:nvPr>
        </p:nvSpPr>
        <p:spPr>
          <a:xfrm>
            <a:off x="8491538" y="5337176"/>
            <a:ext cx="2747962" cy="1446213"/>
          </a:xfrm>
          <a:prstGeom prst="rect">
            <a:avLst/>
          </a:prstGeom>
        </p:spPr>
        <p:txBody>
          <a:bodyPr/>
          <a:lstStyle/>
          <a:p>
            <a:pPr defTabSz="385785"/>
            <a:fld id="{54D51BAD-A037-4AF2-B1A0-863E9C4028D8}" type="slidenum">
              <a:rPr lang="en-US" smtClean="0">
                <a:solidFill>
                  <a:prstClr val="white">
                    <a:alpha val="25000"/>
                  </a:prstClr>
                </a:solidFill>
                <a:ea typeface="+mn-ea"/>
              </a:rPr>
              <a:pPr defTabSz="385785"/>
              <a:t>11</a:t>
            </a:fld>
            <a:endParaRPr lang="en-US">
              <a:solidFill>
                <a:prstClr val="white">
                  <a:alpha val="25000"/>
                </a:prstClr>
              </a:solidFill>
              <a:ea typeface="+mn-ea"/>
            </a:endParaRPr>
          </a:p>
        </p:txBody>
      </p:sp>
      <p:sp>
        <p:nvSpPr>
          <p:cNvPr id="5" name="TextBox 4">
            <a:extLst>
              <a:ext uri="{FF2B5EF4-FFF2-40B4-BE49-F238E27FC236}">
                <a16:creationId xmlns:a16="http://schemas.microsoft.com/office/drawing/2014/main" id="{9FE4F9A2-B16E-4343-B9C4-4C016F3A7B15}"/>
              </a:ext>
            </a:extLst>
          </p:cNvPr>
          <p:cNvSpPr txBox="1"/>
          <p:nvPr/>
        </p:nvSpPr>
        <p:spPr>
          <a:xfrm>
            <a:off x="1319895" y="6286181"/>
            <a:ext cx="9656129" cy="404085"/>
          </a:xfrm>
          <a:prstGeom prst="rect">
            <a:avLst/>
          </a:prstGeom>
          <a:noFill/>
        </p:spPr>
        <p:txBody>
          <a:bodyPr wrap="square" rtlCol="0">
            <a:spAutoFit/>
          </a:bodyPr>
          <a:lstStyle/>
          <a:p>
            <a:pPr defTabSz="385785"/>
            <a:r>
              <a:rPr lang="en-US" sz="1013">
                <a:solidFill>
                  <a:prstClr val="white"/>
                </a:solidFill>
                <a:latin typeface="Calibri" panose="020F0502020204030204"/>
                <a:ea typeface="Times New Roman" panose="02020603050405020304" pitchFamily="18" charset="0"/>
                <a:cs typeface="Calibri" panose="020F0502020204030204" pitchFamily="34" charset="0"/>
              </a:rPr>
              <a:t>Source: Substance Abuse and Mental Health Services Administration. Medications for Opioid Use Disorder. Treatment Improvement Protocol (TIP) Series 63 Publication No. PEP21-02-01-002. Rockville, MD: Substance Abuse and Mental Health Services Administration, 2021.</a:t>
            </a:r>
            <a:endParaRPr lang="en-US" sz="1013" dirty="0">
              <a:solidFill>
                <a:prstClr val="white"/>
              </a:solidFill>
              <a:latin typeface="Calibri" panose="020F0502020204030204"/>
              <a:ea typeface="Times New Roman" panose="02020603050405020304" pitchFamily="18" charset="0"/>
            </a:endParaRPr>
          </a:p>
        </p:txBody>
      </p:sp>
    </p:spTree>
    <p:extLst>
      <p:ext uri="{BB962C8B-B14F-4D97-AF65-F5344CB8AC3E}">
        <p14:creationId xmlns:p14="http://schemas.microsoft.com/office/powerpoint/2010/main" val="110454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E3AA-92CB-544B-BC8C-F3FF8232656E}"/>
              </a:ext>
            </a:extLst>
          </p:cNvPr>
          <p:cNvSpPr>
            <a:spLocks noGrp="1"/>
          </p:cNvSpPr>
          <p:nvPr>
            <p:ph type="title"/>
          </p:nvPr>
        </p:nvSpPr>
        <p:spPr/>
        <p:txBody>
          <a:bodyPr/>
          <a:lstStyle/>
          <a:p>
            <a:r>
              <a:rPr lang="en-US" dirty="0"/>
              <a:t>Correction Settings With MOUD</a:t>
            </a:r>
          </a:p>
        </p:txBody>
      </p:sp>
      <p:graphicFrame>
        <p:nvGraphicFramePr>
          <p:cNvPr id="6" name="Content Placeholder 2">
            <a:extLst>
              <a:ext uri="{FF2B5EF4-FFF2-40B4-BE49-F238E27FC236}">
                <a16:creationId xmlns:a16="http://schemas.microsoft.com/office/drawing/2014/main" id="{266FC648-6791-F903-63F4-3E6CC854FBC8}"/>
              </a:ext>
            </a:extLst>
          </p:cNvPr>
          <p:cNvGraphicFramePr>
            <a:graphicFrameLocks noGrp="1"/>
          </p:cNvGraphicFramePr>
          <p:nvPr>
            <p:ph idx="1"/>
          </p:nvPr>
        </p:nvGraphicFramePr>
        <p:xfrm>
          <a:off x="1354836" y="1690688"/>
          <a:ext cx="9482327" cy="4677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D3FF050-A31E-0945-AE3A-0B74331BFC05}"/>
              </a:ext>
            </a:extLst>
          </p:cNvPr>
          <p:cNvSpPr txBox="1"/>
          <p:nvPr/>
        </p:nvSpPr>
        <p:spPr>
          <a:xfrm>
            <a:off x="1043941" y="6172201"/>
            <a:ext cx="10195560" cy="461665"/>
          </a:xfrm>
          <a:prstGeom prst="rect">
            <a:avLst/>
          </a:prstGeom>
          <a:noFill/>
        </p:spPr>
        <p:txBody>
          <a:bodyPr wrap="square" rtlCol="0">
            <a:spAutoFit/>
          </a:bodyPr>
          <a:lstStyle/>
          <a:p>
            <a:r>
              <a:rPr lang="en-US" sz="1200" dirty="0"/>
              <a:t>Mace, S., Siegler, A. Wu, K., Latimore, A., &amp; Flynn, H. The National Council for Behavioral Health and Vital Strategies. (2020). Medication-Assisted Treatment for Opioid Use Disorder in Jails and Prisons: A Planning and Implementation Toolkit Slide: M. Lofwall </a:t>
            </a:r>
          </a:p>
        </p:txBody>
      </p:sp>
    </p:spTree>
    <p:extLst>
      <p:ext uri="{BB962C8B-B14F-4D97-AF65-F5344CB8AC3E}">
        <p14:creationId xmlns:p14="http://schemas.microsoft.com/office/powerpoint/2010/main" val="413073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3D466-518F-46CA-9D8A-681E7AFF16ED}"/>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Medicine Lecture Takeaways</a:t>
            </a:r>
          </a:p>
        </p:txBody>
      </p:sp>
      <p:graphicFrame>
        <p:nvGraphicFramePr>
          <p:cNvPr id="5" name="Content Placeholder 2">
            <a:extLst>
              <a:ext uri="{FF2B5EF4-FFF2-40B4-BE49-F238E27FC236}">
                <a16:creationId xmlns:a16="http://schemas.microsoft.com/office/drawing/2014/main" id="{93B30222-7A79-1EE2-3BE7-8A7C1EAC9D07}"/>
              </a:ext>
            </a:extLst>
          </p:cNvPr>
          <p:cNvGraphicFramePr>
            <a:graphicFrameLocks noGrp="1"/>
          </p:cNvGraphicFramePr>
          <p:nvPr>
            <p:ph idx="4294967295"/>
            <p:extLst>
              <p:ext uri="{D42A27DB-BD31-4B8C-83A1-F6EECF244321}">
                <p14:modId xmlns:p14="http://schemas.microsoft.com/office/powerpoint/2010/main" val="259285837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61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F8D09-2809-9E6B-D7F3-1238919992E0}"/>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rPr>
              <a:t>Law Lecture: Incarcerated Individuals and Substance Abuse</a:t>
            </a:r>
          </a:p>
        </p:txBody>
      </p:sp>
      <p:sp>
        <p:nvSpPr>
          <p:cNvPr id="3" name="Content Placeholder 2">
            <a:extLst>
              <a:ext uri="{FF2B5EF4-FFF2-40B4-BE49-F238E27FC236}">
                <a16:creationId xmlns:a16="http://schemas.microsoft.com/office/drawing/2014/main" id="{8804045C-B78B-06D1-E7E1-BE92A23E3240}"/>
              </a:ext>
            </a:extLst>
          </p:cNvPr>
          <p:cNvSpPr>
            <a:spLocks noGrp="1"/>
          </p:cNvSpPr>
          <p:nvPr>
            <p:ph idx="1"/>
          </p:nvPr>
        </p:nvSpPr>
        <p:spPr>
          <a:xfrm>
            <a:off x="1371599" y="2318197"/>
            <a:ext cx="9724031" cy="3683358"/>
          </a:xfrm>
        </p:spPr>
        <p:txBody>
          <a:bodyPr anchor="ctr">
            <a:normAutofit/>
          </a:bodyPr>
          <a:lstStyle/>
          <a:p>
            <a:r>
              <a:rPr lang="en-US" sz="2400" dirty="0"/>
              <a:t>According to the DOJ approximately half of the people incarcerated in state and federal prisons suffer from substance use disorder. </a:t>
            </a:r>
          </a:p>
          <a:p>
            <a:r>
              <a:rPr lang="en-US" sz="2400" dirty="0"/>
              <a:t>OUD disorder goes largely untreated during periods of incarceration, and often resumes after release.</a:t>
            </a:r>
          </a:p>
          <a:p>
            <a:r>
              <a:rPr lang="en-US" sz="2400" dirty="0"/>
              <a:t>Studies show that medications to treat OUD reduce drug overdose deaths, reduce recidivism, and infectious disease among people involved in the criminal justice system.</a:t>
            </a:r>
          </a:p>
          <a:p>
            <a:endParaRPr lang="en-US" sz="2000" dirty="0"/>
          </a:p>
          <a:p>
            <a:pPr marL="0" indent="0">
              <a:buNone/>
            </a:pPr>
            <a:endParaRPr lang="en-US" sz="2000" dirty="0">
              <a:highlight>
                <a:srgbClr val="FFFF00"/>
              </a:highlight>
            </a:endParaRPr>
          </a:p>
        </p:txBody>
      </p:sp>
      <p:sp>
        <p:nvSpPr>
          <p:cNvPr id="4" name="TextBox 3">
            <a:extLst>
              <a:ext uri="{FF2B5EF4-FFF2-40B4-BE49-F238E27FC236}">
                <a16:creationId xmlns:a16="http://schemas.microsoft.com/office/drawing/2014/main" id="{B28E300D-CB69-F155-8D5A-62995D836CCB}"/>
              </a:ext>
            </a:extLst>
          </p:cNvPr>
          <p:cNvSpPr txBox="1"/>
          <p:nvPr/>
        </p:nvSpPr>
        <p:spPr>
          <a:xfrm>
            <a:off x="802105" y="6256421"/>
            <a:ext cx="9801727" cy="615553"/>
          </a:xfrm>
          <a:prstGeom prst="rect">
            <a:avLst/>
          </a:prstGeom>
          <a:noFill/>
        </p:spPr>
        <p:txBody>
          <a:bodyPr wrap="square" rtlCol="0">
            <a:spAutoFit/>
          </a:bodyPr>
          <a:lstStyle/>
          <a:p>
            <a:r>
              <a:rPr lang="en-US" sz="1200" dirty="0">
                <a:solidFill>
                  <a:srgbClr val="000000"/>
                </a:solidFill>
                <a:effectLst/>
                <a:latin typeface="Aptos" panose="020B0004020202020204" pitchFamily="34" charset="0"/>
                <a:ea typeface="Times New Roman" panose="02020603050405020304" pitchFamily="18" charset="0"/>
              </a:rPr>
              <a:t>Avery, J. J., Starck, J., Xu, Y., Avery, J. D., &amp; Cooper, J. (2018). Attitudes toward defendants with substance</a:t>
            </a:r>
            <a:r>
              <a:rPr lang="en-US" sz="1200" dirty="0">
                <a:solidFill>
                  <a:srgbClr val="000000"/>
                </a:solidFill>
                <a:effectLst/>
                <a:latin typeface="Cambria Math" panose="02040503050406030204" pitchFamily="18" charset="0"/>
                <a:ea typeface="Times New Roman" panose="02020603050405020304" pitchFamily="18" charset="0"/>
              </a:rPr>
              <a:t>‐</a:t>
            </a:r>
            <a:r>
              <a:rPr lang="en-US" sz="1200" dirty="0">
                <a:solidFill>
                  <a:srgbClr val="000000"/>
                </a:solidFill>
                <a:effectLst/>
                <a:latin typeface="Aptos" panose="020B0004020202020204" pitchFamily="34" charset="0"/>
                <a:ea typeface="Times New Roman" panose="02020603050405020304" pitchFamily="18" charset="0"/>
              </a:rPr>
              <a:t>related charges: An analysis of a national sample of criminal defense attorneys. </a:t>
            </a:r>
            <a:r>
              <a:rPr lang="en-US" sz="1200" i="1" dirty="0">
                <a:solidFill>
                  <a:srgbClr val="000000"/>
                </a:solidFill>
                <a:effectLst/>
                <a:latin typeface="Aptos" panose="020B0004020202020204" pitchFamily="34" charset="0"/>
                <a:ea typeface="Times New Roman" panose="02020603050405020304" pitchFamily="18" charset="0"/>
              </a:rPr>
              <a:t>The American Journal on Addictions</a:t>
            </a:r>
            <a:r>
              <a:rPr lang="en-US" sz="1200" dirty="0">
                <a:solidFill>
                  <a:srgbClr val="000000"/>
                </a:solidFill>
                <a:effectLst/>
                <a:latin typeface="Aptos" panose="020B0004020202020204" pitchFamily="34" charset="0"/>
                <a:ea typeface="Times New Roman" panose="02020603050405020304" pitchFamily="18" charset="0"/>
              </a:rPr>
              <a:t>, </a:t>
            </a:r>
            <a:r>
              <a:rPr lang="en-US" sz="1200" i="1" dirty="0">
                <a:solidFill>
                  <a:srgbClr val="000000"/>
                </a:solidFill>
                <a:effectLst/>
                <a:latin typeface="Aptos" panose="020B0004020202020204" pitchFamily="34" charset="0"/>
                <a:ea typeface="Times New Roman" panose="02020603050405020304" pitchFamily="18" charset="0"/>
              </a:rPr>
              <a:t>27</a:t>
            </a:r>
            <a:r>
              <a:rPr lang="en-US" sz="1200" dirty="0">
                <a:solidFill>
                  <a:srgbClr val="000000"/>
                </a:solidFill>
                <a:effectLst/>
                <a:latin typeface="Aptos" panose="020B0004020202020204" pitchFamily="34" charset="0"/>
                <a:ea typeface="Times New Roman" panose="02020603050405020304" pitchFamily="18" charset="0"/>
              </a:rPr>
              <a:t>(8), 639-645.</a:t>
            </a:r>
          </a:p>
          <a:p>
            <a:endParaRPr lang="en-US" sz="1000" dirty="0"/>
          </a:p>
        </p:txBody>
      </p:sp>
    </p:spTree>
    <p:extLst>
      <p:ext uri="{BB962C8B-B14F-4D97-AF65-F5344CB8AC3E}">
        <p14:creationId xmlns:p14="http://schemas.microsoft.com/office/powerpoint/2010/main" val="190950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5" name="Rectangle 3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45F7B-55DB-AEE8-5C9A-186D4BB71DC9}"/>
              </a:ext>
            </a:extLst>
          </p:cNvPr>
          <p:cNvSpPr>
            <a:spLocks noGrp="1"/>
          </p:cNvSpPr>
          <p:nvPr>
            <p:ph type="title"/>
          </p:nvPr>
        </p:nvSpPr>
        <p:spPr>
          <a:xfrm>
            <a:off x="761803" y="350196"/>
            <a:ext cx="4646904" cy="1624520"/>
          </a:xfrm>
        </p:spPr>
        <p:txBody>
          <a:bodyPr anchor="ctr">
            <a:normAutofit/>
          </a:bodyPr>
          <a:lstStyle/>
          <a:p>
            <a:r>
              <a:rPr lang="en-US" sz="3700"/>
              <a:t>A Major Issue for Incarcerated Populations With OUD </a:t>
            </a:r>
          </a:p>
        </p:txBody>
      </p:sp>
      <p:sp>
        <p:nvSpPr>
          <p:cNvPr id="3" name="Content Placeholder 2">
            <a:extLst>
              <a:ext uri="{FF2B5EF4-FFF2-40B4-BE49-F238E27FC236}">
                <a16:creationId xmlns:a16="http://schemas.microsoft.com/office/drawing/2014/main" id="{7E34C843-061E-CC2A-603A-FE70BD85E776}"/>
              </a:ext>
            </a:extLst>
          </p:cNvPr>
          <p:cNvSpPr>
            <a:spLocks noGrp="1"/>
          </p:cNvSpPr>
          <p:nvPr>
            <p:ph idx="1"/>
          </p:nvPr>
        </p:nvSpPr>
        <p:spPr>
          <a:xfrm>
            <a:off x="761802" y="2442259"/>
            <a:ext cx="4646905" cy="3613149"/>
          </a:xfrm>
        </p:spPr>
        <p:txBody>
          <a:bodyPr anchor="ctr">
            <a:normAutofit fontScale="32500" lnSpcReduction="20000"/>
          </a:bodyPr>
          <a:lstStyle/>
          <a:p>
            <a:r>
              <a:rPr lang="en-US" sz="6000" dirty="0"/>
              <a:t>Prisons and jails may deny individuals these medications:</a:t>
            </a:r>
          </a:p>
          <a:p>
            <a:pPr lvl="1"/>
            <a:r>
              <a:rPr lang="en-US" sz="6000" dirty="0"/>
              <a:t>Why?</a:t>
            </a:r>
          </a:p>
          <a:p>
            <a:pPr lvl="2"/>
            <a:r>
              <a:rPr lang="en-US" sz="6000" dirty="0"/>
              <a:t>Lack of knowledge regarding an OUD diagnosis and treatment</a:t>
            </a:r>
          </a:p>
          <a:p>
            <a:pPr lvl="2"/>
            <a:r>
              <a:rPr lang="en-US" sz="6000" dirty="0"/>
              <a:t>Inconsistent understanding/application of the law</a:t>
            </a:r>
          </a:p>
          <a:p>
            <a:pPr lvl="2"/>
            <a:r>
              <a:rPr lang="en-US" sz="6000" dirty="0"/>
              <a:t>Stigma</a:t>
            </a:r>
          </a:p>
          <a:p>
            <a:pPr lvl="2"/>
            <a:r>
              <a:rPr lang="en-US" sz="6000" dirty="0"/>
              <a:t>Bias </a:t>
            </a:r>
          </a:p>
          <a:p>
            <a:r>
              <a:rPr lang="en-US" sz="6000" dirty="0"/>
              <a:t>Criminal defense attorneys may represent individuals who suffer from OUD.</a:t>
            </a:r>
          </a:p>
          <a:p>
            <a:endParaRPr lang="en-US" sz="1700" dirty="0"/>
          </a:p>
        </p:txBody>
      </p:sp>
      <p:pic>
        <p:nvPicPr>
          <p:cNvPr id="18" name="Picture 17" descr="Close-up unopened pill packets">
            <a:extLst>
              <a:ext uri="{FF2B5EF4-FFF2-40B4-BE49-F238E27FC236}">
                <a16:creationId xmlns:a16="http://schemas.microsoft.com/office/drawing/2014/main" id="{BE9182DD-B6D8-8F9B-F929-0224F11CF30A}"/>
              </a:ext>
            </a:extLst>
          </p:cNvPr>
          <p:cNvPicPr>
            <a:picLocks noChangeAspect="1"/>
          </p:cNvPicPr>
          <p:nvPr/>
        </p:nvPicPr>
        <p:blipFill>
          <a:blip r:embed="rId3"/>
          <a:srcRect l="23771" r="17719"/>
          <a:stretch>
            <a:fillRect/>
          </a:stretch>
        </p:blipFill>
        <p:spPr>
          <a:xfrm>
            <a:off x="6096000" y="1"/>
            <a:ext cx="6102825" cy="6858000"/>
          </a:xfrm>
          <a:prstGeom prst="rect">
            <a:avLst/>
          </a:prstGeom>
        </p:spPr>
      </p:pic>
      <p:sp>
        <p:nvSpPr>
          <p:cNvPr id="4" name="TextBox 3">
            <a:extLst>
              <a:ext uri="{FF2B5EF4-FFF2-40B4-BE49-F238E27FC236}">
                <a16:creationId xmlns:a16="http://schemas.microsoft.com/office/drawing/2014/main" id="{230A7172-C2FC-2A2C-DDEF-EF2E7B181960}"/>
              </a:ext>
            </a:extLst>
          </p:cNvPr>
          <p:cNvSpPr txBox="1"/>
          <p:nvPr/>
        </p:nvSpPr>
        <p:spPr>
          <a:xfrm>
            <a:off x="192505" y="6211669"/>
            <a:ext cx="5374105" cy="646331"/>
          </a:xfrm>
          <a:prstGeom prst="rect">
            <a:avLst/>
          </a:prstGeom>
          <a:noFill/>
        </p:spPr>
        <p:txBody>
          <a:bodyPr wrap="square" rtlCol="0">
            <a:spAutoFit/>
          </a:bodyPr>
          <a:lstStyle/>
          <a:p>
            <a:r>
              <a:rPr lang="en-US" sz="1200" dirty="0"/>
              <a:t>Sallie Friedman &amp; Melissa Trent, Defense Lawyers and the Opioid Epidemic: Advocating for Addiction Medication, National Association of Criminal Defense Attorneys (August, 2018), </a:t>
            </a:r>
          </a:p>
        </p:txBody>
      </p:sp>
    </p:spTree>
    <p:extLst>
      <p:ext uri="{BB962C8B-B14F-4D97-AF65-F5344CB8AC3E}">
        <p14:creationId xmlns:p14="http://schemas.microsoft.com/office/powerpoint/2010/main" val="414259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7C5ED6-B5AA-6665-491A-C5A6147C337F}"/>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Legal Implications of Denying MOUD Treatment</a:t>
            </a:r>
          </a:p>
        </p:txBody>
      </p:sp>
      <p:graphicFrame>
        <p:nvGraphicFramePr>
          <p:cNvPr id="5" name="Content Placeholder 2">
            <a:extLst>
              <a:ext uri="{FF2B5EF4-FFF2-40B4-BE49-F238E27FC236}">
                <a16:creationId xmlns:a16="http://schemas.microsoft.com/office/drawing/2014/main" id="{E1BF1B7F-1870-43BE-E34F-63E23B64EBF6}"/>
              </a:ext>
            </a:extLst>
          </p:cNvPr>
          <p:cNvGraphicFramePr>
            <a:graphicFrameLocks noGrp="1"/>
          </p:cNvGraphicFramePr>
          <p:nvPr>
            <p:ph idx="1"/>
            <p:extLst>
              <p:ext uri="{D42A27DB-BD31-4B8C-83A1-F6EECF244321}">
                <p14:modId xmlns:p14="http://schemas.microsoft.com/office/powerpoint/2010/main" val="4002273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13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1E5CD-90DD-F2BF-34B6-AC9A7DB2FB6A}"/>
              </a:ext>
            </a:extLst>
          </p:cNvPr>
          <p:cNvSpPr>
            <a:spLocks noGrp="1"/>
          </p:cNvSpPr>
          <p:nvPr>
            <p:ph type="title"/>
          </p:nvPr>
        </p:nvSpPr>
        <p:spPr>
          <a:xfrm>
            <a:off x="836679" y="723898"/>
            <a:ext cx="6002110" cy="1495425"/>
          </a:xfrm>
        </p:spPr>
        <p:txBody>
          <a:bodyPr>
            <a:normAutofit/>
          </a:bodyPr>
          <a:lstStyle/>
          <a:p>
            <a:r>
              <a:rPr lang="en-US" sz="4000"/>
              <a:t>The ADA and Opioid Use Disorder</a:t>
            </a:r>
          </a:p>
        </p:txBody>
      </p:sp>
      <p:sp>
        <p:nvSpPr>
          <p:cNvPr id="3" name="Content Placeholder 2">
            <a:extLst>
              <a:ext uri="{FF2B5EF4-FFF2-40B4-BE49-F238E27FC236}">
                <a16:creationId xmlns:a16="http://schemas.microsoft.com/office/drawing/2014/main" id="{234C9901-7103-1FA0-3FB0-2A3D796C65F6}"/>
              </a:ext>
            </a:extLst>
          </p:cNvPr>
          <p:cNvSpPr>
            <a:spLocks noGrp="1"/>
          </p:cNvSpPr>
          <p:nvPr>
            <p:ph idx="1"/>
          </p:nvPr>
        </p:nvSpPr>
        <p:spPr>
          <a:xfrm>
            <a:off x="836680" y="2405067"/>
            <a:ext cx="6002110" cy="3729034"/>
          </a:xfrm>
        </p:spPr>
        <p:txBody>
          <a:bodyPr>
            <a:noAutofit/>
          </a:bodyPr>
          <a:lstStyle/>
          <a:p>
            <a:r>
              <a:rPr lang="en-US" sz="2400" dirty="0"/>
              <a:t>OUD is a disability under Title II of the Americans with Disabilities Act (ADA). </a:t>
            </a:r>
          </a:p>
          <a:p>
            <a:r>
              <a:rPr lang="en-US" sz="2400" dirty="0"/>
              <a:t>The ADA protects individuals in recovery from Opioid Use Disorder (OUD) who are not engaging in illegal drug use.</a:t>
            </a:r>
          </a:p>
          <a:p>
            <a:r>
              <a:rPr lang="en-US" sz="2400" dirty="0"/>
              <a:t>Public-facing businesses or government programs cannot discriminate against this population.</a:t>
            </a:r>
          </a:p>
        </p:txBody>
      </p:sp>
      <p:pic>
        <p:nvPicPr>
          <p:cNvPr id="5" name="Picture 4" descr="Front steps and columns of a majestic city building">
            <a:extLst>
              <a:ext uri="{FF2B5EF4-FFF2-40B4-BE49-F238E27FC236}">
                <a16:creationId xmlns:a16="http://schemas.microsoft.com/office/drawing/2014/main" id="{AD0C530D-FB46-9C5A-F066-4543DB14F31A}"/>
              </a:ext>
            </a:extLst>
          </p:cNvPr>
          <p:cNvPicPr>
            <a:picLocks noChangeAspect="1"/>
          </p:cNvPicPr>
          <p:nvPr/>
        </p:nvPicPr>
        <p:blipFill>
          <a:blip r:embed="rId3"/>
          <a:srcRect l="29527" r="21879" b="-1"/>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153782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0DB1-8442-3110-0F2E-681C9FB858B3}"/>
              </a:ext>
            </a:extLst>
          </p:cNvPr>
          <p:cNvSpPr>
            <a:spLocks noGrp="1"/>
          </p:cNvSpPr>
          <p:nvPr>
            <p:ph type="title"/>
          </p:nvPr>
        </p:nvSpPr>
        <p:spPr/>
        <p:txBody>
          <a:bodyPr>
            <a:normAutofit/>
          </a:bodyPr>
          <a:lstStyle/>
          <a:p>
            <a:pPr algn="ctr"/>
            <a:r>
              <a:rPr lang="en-US" dirty="0"/>
              <a:t>How to Advocate for Clients with OUD? </a:t>
            </a:r>
          </a:p>
        </p:txBody>
      </p:sp>
      <p:graphicFrame>
        <p:nvGraphicFramePr>
          <p:cNvPr id="13" name="Content Placeholder 2">
            <a:extLst>
              <a:ext uri="{FF2B5EF4-FFF2-40B4-BE49-F238E27FC236}">
                <a16:creationId xmlns:a16="http://schemas.microsoft.com/office/drawing/2014/main" id="{929912B2-6760-6BEC-AC0F-9A494B5CEFED}"/>
              </a:ext>
            </a:extLst>
          </p:cNvPr>
          <p:cNvGraphicFramePr>
            <a:graphicFrameLocks noGrp="1"/>
          </p:cNvGraphicFramePr>
          <p:nvPr>
            <p:ph idx="1"/>
          </p:nvPr>
        </p:nvGraphicFramePr>
        <p:xfrm>
          <a:off x="1659731" y="2076154"/>
          <a:ext cx="8872538" cy="3671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66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D2A51-A406-D844-56D4-EA7DA3351949}"/>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Panel Discussion </a:t>
            </a:r>
          </a:p>
        </p:txBody>
      </p:sp>
      <p:graphicFrame>
        <p:nvGraphicFramePr>
          <p:cNvPr id="5" name="Content Placeholder 4">
            <a:extLst>
              <a:ext uri="{FF2B5EF4-FFF2-40B4-BE49-F238E27FC236}">
                <a16:creationId xmlns:a16="http://schemas.microsoft.com/office/drawing/2014/main" id="{A717CDFB-0FF7-0907-C37F-993CFD74B59C}"/>
              </a:ext>
            </a:extLst>
          </p:cNvPr>
          <p:cNvGraphicFramePr>
            <a:graphicFrameLocks noGrp="1"/>
          </p:cNvGraphicFramePr>
          <p:nvPr>
            <p:ph idx="1"/>
            <p:extLst>
              <p:ext uri="{D42A27DB-BD31-4B8C-83A1-F6EECF244321}">
                <p14:modId xmlns:p14="http://schemas.microsoft.com/office/powerpoint/2010/main" val="158838218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17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0F1017-3798-B153-3317-7526B28ED28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Agenda</a:t>
            </a:r>
          </a:p>
        </p:txBody>
      </p:sp>
      <p:graphicFrame>
        <p:nvGraphicFramePr>
          <p:cNvPr id="5" name="Content Placeholder 2">
            <a:extLst>
              <a:ext uri="{FF2B5EF4-FFF2-40B4-BE49-F238E27FC236}">
                <a16:creationId xmlns:a16="http://schemas.microsoft.com/office/drawing/2014/main" id="{09D0FED1-9CF5-F24F-406A-853DE217DD5F}"/>
              </a:ext>
            </a:extLst>
          </p:cNvPr>
          <p:cNvGraphicFramePr>
            <a:graphicFrameLocks noGrp="1"/>
          </p:cNvGraphicFramePr>
          <p:nvPr>
            <p:ph idx="1"/>
            <p:extLst>
              <p:ext uri="{D42A27DB-BD31-4B8C-83A1-F6EECF244321}">
                <p14:modId xmlns:p14="http://schemas.microsoft.com/office/powerpoint/2010/main" val="25832723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52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2FD814D-7144-E969-3314-896B6E3C0A6E}"/>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Preliminary Results</a:t>
            </a:r>
          </a:p>
        </p:txBody>
      </p:sp>
      <p:sp>
        <p:nvSpPr>
          <p:cNvPr id="3" name="Text Placeholder 2">
            <a:extLst>
              <a:ext uri="{FF2B5EF4-FFF2-40B4-BE49-F238E27FC236}">
                <a16:creationId xmlns:a16="http://schemas.microsoft.com/office/drawing/2014/main" id="{D3B1BBC0-5715-A8CD-E59A-6050AE1684C0}"/>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30944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87EF0F2-CEFE-4C0F-BE43-EA88DAFF5AFB}"/>
              </a:ext>
            </a:extLst>
          </p:cNvPr>
          <p:cNvGraphicFramePr>
            <a:graphicFrameLocks noGrp="1"/>
          </p:cNvGraphicFramePr>
          <p:nvPr>
            <p:extLst>
              <p:ext uri="{D42A27DB-BD31-4B8C-83A1-F6EECF244321}">
                <p14:modId xmlns:p14="http://schemas.microsoft.com/office/powerpoint/2010/main" val="459326674"/>
              </p:ext>
            </p:extLst>
          </p:nvPr>
        </p:nvGraphicFramePr>
        <p:xfrm>
          <a:off x="2237014" y="211015"/>
          <a:ext cx="5693648" cy="5940320"/>
        </p:xfrm>
        <a:graphic>
          <a:graphicData uri="http://schemas.openxmlformats.org/drawingml/2006/table">
            <a:tbl>
              <a:tblPr firstRow="1" bandRow="1">
                <a:tableStyleId>{2D5ABB26-0587-4C30-8999-92F81FD0307C}</a:tableStyleId>
              </a:tblPr>
              <a:tblGrid>
                <a:gridCol w="3736742">
                  <a:extLst>
                    <a:ext uri="{9D8B030D-6E8A-4147-A177-3AD203B41FA5}">
                      <a16:colId xmlns:a16="http://schemas.microsoft.com/office/drawing/2014/main" val="3471514701"/>
                    </a:ext>
                  </a:extLst>
                </a:gridCol>
                <a:gridCol w="1956906">
                  <a:extLst>
                    <a:ext uri="{9D8B030D-6E8A-4147-A177-3AD203B41FA5}">
                      <a16:colId xmlns:a16="http://schemas.microsoft.com/office/drawing/2014/main" val="3887532656"/>
                    </a:ext>
                  </a:extLst>
                </a:gridCol>
              </a:tblGrid>
              <a:tr h="162995">
                <a:tc>
                  <a:txBody>
                    <a:bodyPr/>
                    <a:lstStyle/>
                    <a:p>
                      <a:pPr algn="l" fontAlgn="b"/>
                      <a:r>
                        <a:rPr lang="en-US" sz="1200" dirty="0">
                          <a:effectLst/>
                        </a:rPr>
                        <a:t>Participant Characteristics</a:t>
                      </a:r>
                      <a:endParaRPr lang="en-US" sz="1200" b="0" dirty="0">
                        <a:solidFill>
                          <a:srgbClr val="333333"/>
                        </a:solidFill>
                        <a:effectLst/>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dirty="0">
                          <a:effectLst/>
                        </a:rPr>
                        <a:t>N = 106</a:t>
                      </a:r>
                      <a:endParaRPr lang="en-US" sz="1200" b="0" dirty="0">
                        <a:solidFill>
                          <a:srgbClr val="333333"/>
                        </a:solidFill>
                        <a:effectLst/>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80049"/>
                  </a:ext>
                </a:extLst>
              </a:tr>
              <a:tr h="0">
                <a:tc>
                  <a:txBody>
                    <a:bodyPr/>
                    <a:lstStyle/>
                    <a:p>
                      <a:pPr algn="l" fontAlgn="ctr"/>
                      <a:endParaRPr lang="en-US" sz="1200" b="1" kern="0" baseline="0" dirty="0">
                        <a:effectLs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endParaRPr lang="en-US" sz="1200" kern="0" baseline="0" dirty="0">
                        <a:effectLst/>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65927836"/>
                  </a:ext>
                </a:extLst>
              </a:tr>
              <a:tr h="186280">
                <a:tc>
                  <a:txBody>
                    <a:bodyPr/>
                    <a:lstStyle/>
                    <a:p>
                      <a:pPr algn="l" fontAlgn="ctr"/>
                      <a:endParaRPr lang="en-US" sz="1200" kern="0" baseline="0" dirty="0">
                        <a:effectLst/>
                      </a:endParaRPr>
                    </a:p>
                  </a:txBody>
                  <a:tcPr marL="0" marR="0" marT="0" marB="0" anchor="ctr"/>
                </a:tc>
                <a:tc>
                  <a:txBody>
                    <a:bodyPr/>
                    <a:lstStyle/>
                    <a:p>
                      <a:pPr algn="ctr" fontAlgn="ctr"/>
                      <a:endParaRPr lang="en-US" sz="1200" kern="0" baseline="0" dirty="0">
                        <a:effectLst/>
                      </a:endParaRPr>
                    </a:p>
                  </a:txBody>
                  <a:tcPr marL="0" marR="0" marT="0" marB="0" anchor="ctr"/>
                </a:tc>
                <a:extLst>
                  <a:ext uri="{0D108BD9-81ED-4DB2-BD59-A6C34878D82A}">
                    <a16:rowId xmlns:a16="http://schemas.microsoft.com/office/drawing/2014/main" val="149275362"/>
                  </a:ext>
                </a:extLst>
              </a:tr>
              <a:tr h="186280">
                <a:tc>
                  <a:txBody>
                    <a:bodyPr/>
                    <a:lstStyle/>
                    <a:p>
                      <a:pPr algn="l" fontAlgn="ctr"/>
                      <a:endParaRPr lang="en-US" sz="1200" kern="0" baseline="0" dirty="0">
                        <a:effectLst/>
                      </a:endParaRPr>
                    </a:p>
                  </a:txBody>
                  <a:tcPr marL="0" marR="0" marT="0" marB="0" anchor="ctr"/>
                </a:tc>
                <a:tc>
                  <a:txBody>
                    <a:bodyPr/>
                    <a:lstStyle/>
                    <a:p>
                      <a:pPr algn="ctr" fontAlgn="ctr"/>
                      <a:endParaRPr lang="en-US" sz="1200" kern="0" baseline="0" dirty="0">
                        <a:effectLst/>
                      </a:endParaRPr>
                    </a:p>
                  </a:txBody>
                  <a:tcPr marL="0" marR="0" marT="0" marB="0" anchor="ctr"/>
                </a:tc>
                <a:extLst>
                  <a:ext uri="{0D108BD9-81ED-4DB2-BD59-A6C34878D82A}">
                    <a16:rowId xmlns:a16="http://schemas.microsoft.com/office/drawing/2014/main" val="3947809078"/>
                  </a:ext>
                </a:extLst>
              </a:tr>
              <a:tr h="298048">
                <a:tc>
                  <a:txBody>
                    <a:bodyPr/>
                    <a:lstStyle/>
                    <a:p>
                      <a:pPr algn="l" fontAlgn="ctr"/>
                      <a:r>
                        <a:rPr lang="en-US" sz="1200" b="1" kern="0" baseline="0" dirty="0">
                          <a:effectLst/>
                        </a:rPr>
                        <a:t>Sex</a:t>
                      </a:r>
                    </a:p>
                  </a:txBody>
                  <a:tcPr marL="0" marR="0" marT="0" marB="0" anchor="ctr"/>
                </a:tc>
                <a:tc>
                  <a:txBody>
                    <a:bodyPr/>
                    <a:lstStyle/>
                    <a:p>
                      <a:pPr algn="ctr" fontAlgn="ctr"/>
                      <a:br>
                        <a:rPr lang="en-US" sz="1200" kern="0" baseline="0" dirty="0">
                          <a:effectLst/>
                        </a:rPr>
                      </a:br>
                      <a:endParaRPr lang="en-US" sz="1200" kern="0" baseline="0" dirty="0">
                        <a:effectLst/>
                      </a:endParaRPr>
                    </a:p>
                  </a:txBody>
                  <a:tcPr marL="0" marR="0" marT="0" marB="0" anchor="ctr"/>
                </a:tc>
                <a:extLst>
                  <a:ext uri="{0D108BD9-81ED-4DB2-BD59-A6C34878D82A}">
                    <a16:rowId xmlns:a16="http://schemas.microsoft.com/office/drawing/2014/main" val="1627517995"/>
                  </a:ext>
                </a:extLst>
              </a:tr>
              <a:tr h="186280">
                <a:tc>
                  <a:txBody>
                    <a:bodyPr/>
                    <a:lstStyle/>
                    <a:p>
                      <a:pPr algn="l" fontAlgn="ctr"/>
                      <a:r>
                        <a:rPr lang="en-US" sz="1200" kern="0" baseline="0" dirty="0">
                          <a:effectLst/>
                        </a:rPr>
                        <a:t>    Female</a:t>
                      </a:r>
                    </a:p>
                  </a:txBody>
                  <a:tcPr marL="0" marR="0" marT="0" marB="0" anchor="ctr"/>
                </a:tc>
                <a:tc>
                  <a:txBody>
                    <a:bodyPr/>
                    <a:lstStyle/>
                    <a:p>
                      <a:pPr algn="ctr" fontAlgn="ctr"/>
                      <a:r>
                        <a:rPr lang="en-US" sz="1200" kern="0" baseline="0" dirty="0">
                          <a:effectLst/>
                        </a:rPr>
                        <a:t>95 (89.623%)</a:t>
                      </a:r>
                    </a:p>
                  </a:txBody>
                  <a:tcPr marL="0" marR="0" marT="0" marB="0" anchor="ctr"/>
                </a:tc>
                <a:extLst>
                  <a:ext uri="{0D108BD9-81ED-4DB2-BD59-A6C34878D82A}">
                    <a16:rowId xmlns:a16="http://schemas.microsoft.com/office/drawing/2014/main" val="4019839977"/>
                  </a:ext>
                </a:extLst>
              </a:tr>
              <a:tr h="186280">
                <a:tc>
                  <a:txBody>
                    <a:bodyPr/>
                    <a:lstStyle/>
                    <a:p>
                      <a:pPr algn="l" fontAlgn="ctr"/>
                      <a:r>
                        <a:rPr lang="en-US" sz="1200" kern="0" baseline="0" dirty="0">
                          <a:effectLst/>
                        </a:rPr>
                        <a:t>    Male</a:t>
                      </a:r>
                    </a:p>
                  </a:txBody>
                  <a:tcPr marL="0" marR="0" marT="0" marB="0" anchor="ctr"/>
                </a:tc>
                <a:tc>
                  <a:txBody>
                    <a:bodyPr/>
                    <a:lstStyle/>
                    <a:p>
                      <a:pPr algn="ctr" fontAlgn="ctr"/>
                      <a:r>
                        <a:rPr lang="en-US" sz="1200" kern="0" baseline="0" dirty="0">
                          <a:effectLst/>
                        </a:rPr>
                        <a:t>11 (10.377%)</a:t>
                      </a:r>
                    </a:p>
                  </a:txBody>
                  <a:tcPr marL="0" marR="0" marT="0" marB="0" anchor="ctr"/>
                </a:tc>
                <a:extLst>
                  <a:ext uri="{0D108BD9-81ED-4DB2-BD59-A6C34878D82A}">
                    <a16:rowId xmlns:a16="http://schemas.microsoft.com/office/drawing/2014/main" val="1861791320"/>
                  </a:ext>
                </a:extLst>
              </a:tr>
              <a:tr h="298048">
                <a:tc>
                  <a:txBody>
                    <a:bodyPr/>
                    <a:lstStyle/>
                    <a:p>
                      <a:pPr algn="l" fontAlgn="ctr"/>
                      <a:r>
                        <a:rPr lang="en-US" sz="1200" b="1" kern="0" baseline="0" dirty="0">
                          <a:effectLst/>
                        </a:rPr>
                        <a:t>Gender</a:t>
                      </a:r>
                    </a:p>
                  </a:txBody>
                  <a:tcPr marL="0" marR="0" marT="0" marB="0" anchor="ctr"/>
                </a:tc>
                <a:tc>
                  <a:txBody>
                    <a:bodyPr/>
                    <a:lstStyle/>
                    <a:p>
                      <a:pPr algn="ctr" fontAlgn="ctr"/>
                      <a:br>
                        <a:rPr lang="en-US" sz="1200" kern="0" baseline="0" dirty="0">
                          <a:effectLst/>
                        </a:rPr>
                      </a:br>
                      <a:endParaRPr lang="en-US" sz="1200" kern="0" baseline="0" dirty="0">
                        <a:effectLst/>
                      </a:endParaRPr>
                    </a:p>
                  </a:txBody>
                  <a:tcPr marL="0" marR="0" marT="0" marB="0" anchor="ctr"/>
                </a:tc>
                <a:extLst>
                  <a:ext uri="{0D108BD9-81ED-4DB2-BD59-A6C34878D82A}">
                    <a16:rowId xmlns:a16="http://schemas.microsoft.com/office/drawing/2014/main" val="4207733342"/>
                  </a:ext>
                </a:extLst>
              </a:tr>
              <a:tr h="186280">
                <a:tc>
                  <a:txBody>
                    <a:bodyPr/>
                    <a:lstStyle/>
                    <a:p>
                      <a:pPr algn="l" fontAlgn="ctr"/>
                      <a:r>
                        <a:rPr lang="en-US" sz="1200" kern="0" baseline="0" dirty="0">
                          <a:effectLst/>
                        </a:rPr>
                        <a:t>    Female</a:t>
                      </a:r>
                    </a:p>
                  </a:txBody>
                  <a:tcPr marL="0" marR="0" marT="0" marB="0" anchor="ctr"/>
                </a:tc>
                <a:tc>
                  <a:txBody>
                    <a:bodyPr/>
                    <a:lstStyle/>
                    <a:p>
                      <a:pPr algn="ctr" fontAlgn="ctr"/>
                      <a:r>
                        <a:rPr lang="en-US" sz="1200" kern="0" baseline="0" dirty="0">
                          <a:effectLst/>
                        </a:rPr>
                        <a:t>94 (88.679%)</a:t>
                      </a:r>
                    </a:p>
                  </a:txBody>
                  <a:tcPr marL="0" marR="0" marT="0" marB="0" anchor="ctr"/>
                </a:tc>
                <a:extLst>
                  <a:ext uri="{0D108BD9-81ED-4DB2-BD59-A6C34878D82A}">
                    <a16:rowId xmlns:a16="http://schemas.microsoft.com/office/drawing/2014/main" val="3922367224"/>
                  </a:ext>
                </a:extLst>
              </a:tr>
              <a:tr h="186280">
                <a:tc>
                  <a:txBody>
                    <a:bodyPr/>
                    <a:lstStyle/>
                    <a:p>
                      <a:pPr algn="l" fontAlgn="ctr"/>
                      <a:r>
                        <a:rPr lang="en-US" sz="1200" kern="0" baseline="0" dirty="0">
                          <a:effectLst/>
                        </a:rPr>
                        <a:t>    Male</a:t>
                      </a:r>
                    </a:p>
                  </a:txBody>
                  <a:tcPr marL="0" marR="0" marT="0" marB="0" anchor="ctr"/>
                </a:tc>
                <a:tc>
                  <a:txBody>
                    <a:bodyPr/>
                    <a:lstStyle/>
                    <a:p>
                      <a:pPr algn="ctr" fontAlgn="ctr"/>
                      <a:r>
                        <a:rPr lang="en-US" sz="1200" kern="0" baseline="0" dirty="0">
                          <a:effectLst/>
                        </a:rPr>
                        <a:t>11 (10.377%)</a:t>
                      </a:r>
                    </a:p>
                  </a:txBody>
                  <a:tcPr marL="0" marR="0" marT="0" marB="0" anchor="ctr"/>
                </a:tc>
                <a:extLst>
                  <a:ext uri="{0D108BD9-81ED-4DB2-BD59-A6C34878D82A}">
                    <a16:rowId xmlns:a16="http://schemas.microsoft.com/office/drawing/2014/main" val="2740596965"/>
                  </a:ext>
                </a:extLst>
              </a:tr>
              <a:tr h="186280">
                <a:tc>
                  <a:txBody>
                    <a:bodyPr/>
                    <a:lstStyle/>
                    <a:p>
                      <a:pPr algn="l" fontAlgn="ctr"/>
                      <a:r>
                        <a:rPr lang="en-US" sz="1200" kern="0" baseline="0" dirty="0">
                          <a:effectLst/>
                        </a:rPr>
                        <a:t>    Transgender</a:t>
                      </a:r>
                    </a:p>
                  </a:txBody>
                  <a:tcPr marL="0" marR="0" marT="0" marB="0" anchor="ctr"/>
                </a:tc>
                <a:tc>
                  <a:txBody>
                    <a:bodyPr/>
                    <a:lstStyle/>
                    <a:p>
                      <a:pPr algn="ctr" fontAlgn="ctr"/>
                      <a:r>
                        <a:rPr lang="en-US" sz="1200" kern="0" baseline="0" dirty="0">
                          <a:effectLst/>
                        </a:rPr>
                        <a:t>1 (0.943%)</a:t>
                      </a:r>
                    </a:p>
                  </a:txBody>
                  <a:tcPr marL="0" marR="0" marT="0" marB="0" anchor="ctr"/>
                </a:tc>
                <a:extLst>
                  <a:ext uri="{0D108BD9-81ED-4DB2-BD59-A6C34878D82A}">
                    <a16:rowId xmlns:a16="http://schemas.microsoft.com/office/drawing/2014/main" val="3965049848"/>
                  </a:ext>
                </a:extLst>
              </a:tr>
              <a:tr h="298048">
                <a:tc>
                  <a:txBody>
                    <a:bodyPr/>
                    <a:lstStyle/>
                    <a:p>
                      <a:pPr algn="l" fontAlgn="ctr"/>
                      <a:r>
                        <a:rPr lang="en-US" sz="1200" b="1" kern="0" baseline="0" dirty="0">
                          <a:effectLst/>
                        </a:rPr>
                        <a:t>Hispanic</a:t>
                      </a:r>
                    </a:p>
                  </a:txBody>
                  <a:tcPr marL="0" marR="0" marT="0" marB="0" anchor="ctr"/>
                </a:tc>
                <a:tc>
                  <a:txBody>
                    <a:bodyPr/>
                    <a:lstStyle/>
                    <a:p>
                      <a:pPr algn="ctr" fontAlgn="ctr"/>
                      <a:br>
                        <a:rPr lang="en-US" sz="1200" kern="0" baseline="0" dirty="0">
                          <a:effectLst/>
                        </a:rPr>
                      </a:br>
                      <a:endParaRPr lang="en-US" sz="1200" kern="0" baseline="0" dirty="0">
                        <a:effectLst/>
                      </a:endParaRPr>
                    </a:p>
                  </a:txBody>
                  <a:tcPr marL="0" marR="0" marT="0" marB="0" anchor="ctr"/>
                </a:tc>
                <a:extLst>
                  <a:ext uri="{0D108BD9-81ED-4DB2-BD59-A6C34878D82A}">
                    <a16:rowId xmlns:a16="http://schemas.microsoft.com/office/drawing/2014/main" val="576411746"/>
                  </a:ext>
                </a:extLst>
              </a:tr>
              <a:tr h="186280">
                <a:tc>
                  <a:txBody>
                    <a:bodyPr/>
                    <a:lstStyle/>
                    <a:p>
                      <a:pPr algn="l" fontAlgn="ctr"/>
                      <a:r>
                        <a:rPr lang="en-US" sz="1200" kern="0" baseline="0" dirty="0">
                          <a:effectLst/>
                        </a:rPr>
                        <a:t>    No</a:t>
                      </a:r>
                    </a:p>
                  </a:txBody>
                  <a:tcPr marL="0" marR="0" marT="0" marB="0" anchor="ctr"/>
                </a:tc>
                <a:tc>
                  <a:txBody>
                    <a:bodyPr/>
                    <a:lstStyle/>
                    <a:p>
                      <a:pPr algn="ctr" fontAlgn="ctr"/>
                      <a:r>
                        <a:rPr lang="en-US" sz="1200" kern="0" baseline="0" dirty="0">
                          <a:effectLst/>
                        </a:rPr>
                        <a:t>96 (90.566%)</a:t>
                      </a:r>
                    </a:p>
                  </a:txBody>
                  <a:tcPr marL="0" marR="0" marT="0" marB="0" anchor="ctr"/>
                </a:tc>
                <a:extLst>
                  <a:ext uri="{0D108BD9-81ED-4DB2-BD59-A6C34878D82A}">
                    <a16:rowId xmlns:a16="http://schemas.microsoft.com/office/drawing/2014/main" val="3043243298"/>
                  </a:ext>
                </a:extLst>
              </a:tr>
              <a:tr h="0">
                <a:tc>
                  <a:txBody>
                    <a:bodyPr/>
                    <a:lstStyle/>
                    <a:p>
                      <a:pPr algn="l" fontAlgn="ctr"/>
                      <a:r>
                        <a:rPr lang="en-US" sz="1200" kern="0" baseline="0" dirty="0">
                          <a:effectLst/>
                        </a:rPr>
                        <a:t>    Yes</a:t>
                      </a:r>
                    </a:p>
                  </a:txBody>
                  <a:tcPr marL="0" marR="0" marT="0" marB="0" anchor="ctr"/>
                </a:tc>
                <a:tc>
                  <a:txBody>
                    <a:bodyPr/>
                    <a:lstStyle/>
                    <a:p>
                      <a:pPr algn="ctr" fontAlgn="ctr"/>
                      <a:r>
                        <a:rPr lang="en-US" sz="1200" kern="0" baseline="0" dirty="0">
                          <a:effectLst/>
                        </a:rPr>
                        <a:t>10 (9.434%)</a:t>
                      </a:r>
                    </a:p>
                  </a:txBody>
                  <a:tcPr marL="0" marR="0" marT="0" marB="0" anchor="ctr"/>
                </a:tc>
                <a:extLst>
                  <a:ext uri="{0D108BD9-81ED-4DB2-BD59-A6C34878D82A}">
                    <a16:rowId xmlns:a16="http://schemas.microsoft.com/office/drawing/2014/main" val="3628126624"/>
                  </a:ext>
                </a:extLst>
              </a:tr>
              <a:tr h="186280">
                <a:tc>
                  <a:txBody>
                    <a:bodyPr/>
                    <a:lstStyle/>
                    <a:p>
                      <a:pPr algn="l" fontAlgn="ctr"/>
                      <a:r>
                        <a:rPr lang="en-US" sz="1200" b="1" dirty="0">
                          <a:effectLst/>
                        </a:rPr>
                        <a:t>Race</a:t>
                      </a:r>
                    </a:p>
                  </a:txBody>
                  <a:tcPr marL="38100" marR="38100" marT="60960" marB="60960" anchor="ctr"/>
                </a:tc>
                <a:tc>
                  <a:txBody>
                    <a:bodyPr/>
                    <a:lstStyle/>
                    <a:p>
                      <a:pPr algn="ctr" fontAlgn="ctr"/>
                      <a:br>
                        <a:rPr lang="en-US" sz="1200" dirty="0">
                          <a:effectLst/>
                        </a:rPr>
                      </a:br>
                      <a:endParaRPr lang="en-US" sz="1200" dirty="0">
                        <a:effectLst/>
                      </a:endParaRPr>
                    </a:p>
                  </a:txBody>
                  <a:tcPr marL="38100" marR="38100" marT="60960" marB="60960" anchor="ctr"/>
                </a:tc>
                <a:extLst>
                  <a:ext uri="{0D108BD9-81ED-4DB2-BD59-A6C34878D82A}">
                    <a16:rowId xmlns:a16="http://schemas.microsoft.com/office/drawing/2014/main" val="3969034163"/>
                  </a:ext>
                </a:extLst>
              </a:tr>
              <a:tr h="186280">
                <a:tc>
                  <a:txBody>
                    <a:bodyPr/>
                    <a:lstStyle/>
                    <a:p>
                      <a:pPr algn="l" fontAlgn="ctr"/>
                      <a:r>
                        <a:rPr lang="en-US" sz="1200" dirty="0">
                          <a:effectLst/>
                        </a:rPr>
                        <a:t>    Asian</a:t>
                      </a:r>
                    </a:p>
                  </a:txBody>
                  <a:tcPr marL="38100" marR="38100" marT="60960" marB="60960" anchor="ctr"/>
                </a:tc>
                <a:tc>
                  <a:txBody>
                    <a:bodyPr/>
                    <a:lstStyle/>
                    <a:p>
                      <a:pPr algn="ctr" fontAlgn="ctr"/>
                      <a:r>
                        <a:rPr lang="en-US" sz="1200" dirty="0">
                          <a:effectLst/>
                        </a:rPr>
                        <a:t>8 (7.547%)</a:t>
                      </a:r>
                    </a:p>
                  </a:txBody>
                  <a:tcPr marL="38100" marR="38100" marT="60960" marB="60960" anchor="ctr"/>
                </a:tc>
                <a:extLst>
                  <a:ext uri="{0D108BD9-81ED-4DB2-BD59-A6C34878D82A}">
                    <a16:rowId xmlns:a16="http://schemas.microsoft.com/office/drawing/2014/main" val="2683125665"/>
                  </a:ext>
                </a:extLst>
              </a:tr>
              <a:tr h="186280">
                <a:tc>
                  <a:txBody>
                    <a:bodyPr/>
                    <a:lstStyle/>
                    <a:p>
                      <a:pPr algn="l" fontAlgn="ctr"/>
                      <a:r>
                        <a:rPr lang="en-US" sz="1200">
                          <a:effectLst/>
                        </a:rPr>
                        <a:t>    Black or African American</a:t>
                      </a:r>
                    </a:p>
                  </a:txBody>
                  <a:tcPr marL="38100" marR="38100" marT="60960" marB="60960" anchor="ctr"/>
                </a:tc>
                <a:tc>
                  <a:txBody>
                    <a:bodyPr/>
                    <a:lstStyle/>
                    <a:p>
                      <a:pPr algn="ctr" fontAlgn="ctr"/>
                      <a:r>
                        <a:rPr lang="en-US" sz="1200" dirty="0">
                          <a:effectLst/>
                        </a:rPr>
                        <a:t>3 (2.830%)</a:t>
                      </a:r>
                    </a:p>
                  </a:txBody>
                  <a:tcPr marL="38100" marR="38100" marT="60960" marB="60960" anchor="ctr"/>
                </a:tc>
                <a:extLst>
                  <a:ext uri="{0D108BD9-81ED-4DB2-BD59-A6C34878D82A}">
                    <a16:rowId xmlns:a16="http://schemas.microsoft.com/office/drawing/2014/main" val="3722185250"/>
                  </a:ext>
                </a:extLst>
              </a:tr>
              <a:tr h="186280">
                <a:tc>
                  <a:txBody>
                    <a:bodyPr/>
                    <a:lstStyle/>
                    <a:p>
                      <a:pPr algn="l" fontAlgn="ctr"/>
                      <a:r>
                        <a:rPr lang="en-US" sz="1200">
                          <a:effectLst/>
                        </a:rPr>
                        <a:t>    White</a:t>
                      </a:r>
                    </a:p>
                  </a:txBody>
                  <a:tcPr marL="38100" marR="38100" marT="60960" marB="60960" anchor="ctr"/>
                </a:tc>
                <a:tc>
                  <a:txBody>
                    <a:bodyPr/>
                    <a:lstStyle/>
                    <a:p>
                      <a:pPr algn="ctr" fontAlgn="ctr"/>
                      <a:r>
                        <a:rPr lang="en-US" sz="1200" dirty="0">
                          <a:effectLst/>
                        </a:rPr>
                        <a:t>93 (87.736%)</a:t>
                      </a:r>
                    </a:p>
                  </a:txBody>
                  <a:tcPr marL="38100" marR="38100" marT="60960" marB="60960" anchor="ctr"/>
                </a:tc>
                <a:extLst>
                  <a:ext uri="{0D108BD9-81ED-4DB2-BD59-A6C34878D82A}">
                    <a16:rowId xmlns:a16="http://schemas.microsoft.com/office/drawing/2014/main" val="3672773878"/>
                  </a:ext>
                </a:extLst>
              </a:tr>
              <a:tr h="186280">
                <a:tc>
                  <a:txBody>
                    <a:bodyPr/>
                    <a:lstStyle/>
                    <a:p>
                      <a:pPr algn="l" fontAlgn="ctr"/>
                      <a:r>
                        <a:rPr lang="en-US" sz="1200">
                          <a:effectLst/>
                        </a:rPr>
                        <a:t>    Prefer not to answer</a:t>
                      </a:r>
                    </a:p>
                  </a:txBody>
                  <a:tcPr marL="38100" marR="38100" marT="60960" marB="60960" anchor="ctr"/>
                </a:tc>
                <a:tc>
                  <a:txBody>
                    <a:bodyPr/>
                    <a:lstStyle/>
                    <a:p>
                      <a:pPr algn="ctr" fontAlgn="ctr"/>
                      <a:r>
                        <a:rPr lang="en-US" sz="1200" dirty="0">
                          <a:effectLst/>
                        </a:rPr>
                        <a:t>2 (1.887%)</a:t>
                      </a:r>
                    </a:p>
                  </a:txBody>
                  <a:tcPr marL="38100" marR="38100" marT="60960" marB="60960" anchor="ctr"/>
                </a:tc>
                <a:extLst>
                  <a:ext uri="{0D108BD9-81ED-4DB2-BD59-A6C34878D82A}">
                    <a16:rowId xmlns:a16="http://schemas.microsoft.com/office/drawing/2014/main" val="3257950471"/>
                  </a:ext>
                </a:extLst>
              </a:tr>
              <a:tr h="186280">
                <a:tc>
                  <a:txBody>
                    <a:bodyPr/>
                    <a:lstStyle/>
                    <a:p>
                      <a:pPr algn="l" fontAlgn="ctr"/>
                      <a:r>
                        <a:rPr lang="en-US" sz="1200" b="1" dirty="0">
                          <a:effectLst/>
                        </a:rPr>
                        <a:t>Do you have a loved one/friend/family member with a substance use disorder? </a:t>
                      </a:r>
                    </a:p>
                  </a:txBody>
                  <a:tcPr marL="38100" marR="38100" marT="60960" marB="60960" anchor="ctr"/>
                </a:tc>
                <a:tc>
                  <a:txBody>
                    <a:bodyPr/>
                    <a:lstStyle/>
                    <a:p>
                      <a:pPr algn="ctr" fontAlgn="ctr"/>
                      <a:br>
                        <a:rPr lang="en-US" sz="1200" dirty="0">
                          <a:effectLst/>
                        </a:rPr>
                      </a:br>
                      <a:endParaRPr lang="en-US" sz="1200" dirty="0">
                        <a:effectLst/>
                      </a:endParaRPr>
                    </a:p>
                  </a:txBody>
                  <a:tcPr marL="38100" marR="38100" marT="60960" marB="60960" anchor="ctr"/>
                </a:tc>
                <a:extLst>
                  <a:ext uri="{0D108BD9-81ED-4DB2-BD59-A6C34878D82A}">
                    <a16:rowId xmlns:a16="http://schemas.microsoft.com/office/drawing/2014/main" val="2421065867"/>
                  </a:ext>
                </a:extLst>
              </a:tr>
              <a:tr h="186280">
                <a:tc>
                  <a:txBody>
                    <a:bodyPr/>
                    <a:lstStyle/>
                    <a:p>
                      <a:pPr algn="l" fontAlgn="ctr"/>
                      <a:r>
                        <a:rPr lang="en-US" sz="1200">
                          <a:effectLst/>
                        </a:rPr>
                        <a:t>    No</a:t>
                      </a:r>
                    </a:p>
                  </a:txBody>
                  <a:tcPr marL="38100" marR="38100" marT="60960" marB="60960" anchor="ctr"/>
                </a:tc>
                <a:tc>
                  <a:txBody>
                    <a:bodyPr/>
                    <a:lstStyle/>
                    <a:p>
                      <a:pPr algn="ctr" fontAlgn="ctr"/>
                      <a:r>
                        <a:rPr lang="en-US" sz="1200" dirty="0">
                          <a:effectLst/>
                        </a:rPr>
                        <a:t>54 (50.943%)</a:t>
                      </a:r>
                    </a:p>
                  </a:txBody>
                  <a:tcPr marL="38100" marR="38100" marT="60960" marB="60960" anchor="ctr"/>
                </a:tc>
                <a:extLst>
                  <a:ext uri="{0D108BD9-81ED-4DB2-BD59-A6C34878D82A}">
                    <a16:rowId xmlns:a16="http://schemas.microsoft.com/office/drawing/2014/main" val="401297910"/>
                  </a:ext>
                </a:extLst>
              </a:tr>
              <a:tr h="186280">
                <a:tc>
                  <a:txBody>
                    <a:bodyPr/>
                    <a:lstStyle/>
                    <a:p>
                      <a:pPr algn="l" fontAlgn="ctr"/>
                      <a:r>
                        <a:rPr lang="en-US" sz="1200" dirty="0">
                          <a:effectLst/>
                        </a:rPr>
                        <a:t>    Yes</a:t>
                      </a:r>
                    </a:p>
                  </a:txBody>
                  <a:tcPr marL="38100" marR="38100" marT="60960" marB="60960" anchor="ctr">
                    <a:lnB w="12700" cap="flat" cmpd="sng" algn="ctr">
                      <a:solidFill>
                        <a:schemeClr val="tx1"/>
                      </a:solidFill>
                      <a:prstDash val="solid"/>
                      <a:round/>
                      <a:headEnd type="none" w="med" len="med"/>
                      <a:tailEnd type="none" w="med" len="med"/>
                    </a:lnB>
                  </a:tcPr>
                </a:tc>
                <a:tc>
                  <a:txBody>
                    <a:bodyPr/>
                    <a:lstStyle/>
                    <a:p>
                      <a:pPr algn="ctr" fontAlgn="ctr"/>
                      <a:r>
                        <a:rPr lang="en-US" sz="1200" dirty="0">
                          <a:effectLst/>
                        </a:rPr>
                        <a:t>52 (49.057%)</a:t>
                      </a:r>
                    </a:p>
                  </a:txBody>
                  <a:tcPr marL="38100" marR="38100" marT="60960" marB="609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457532"/>
                  </a:ext>
                </a:extLst>
              </a:tr>
            </a:tbl>
          </a:graphicData>
        </a:graphic>
      </p:graphicFrame>
    </p:spTree>
    <p:extLst>
      <p:ext uri="{BB962C8B-B14F-4D97-AF65-F5344CB8AC3E}">
        <p14:creationId xmlns:p14="http://schemas.microsoft.com/office/powerpoint/2010/main" val="75387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4922BA-0F6A-44E0-899B-B854F921F775}"/>
              </a:ext>
            </a:extLst>
          </p:cNvPr>
          <p:cNvPicPr>
            <a:picLocks noChangeAspect="1"/>
          </p:cNvPicPr>
          <p:nvPr/>
        </p:nvPicPr>
        <p:blipFill>
          <a:blip r:embed="rId2"/>
          <a:stretch>
            <a:fillRect/>
          </a:stretch>
        </p:blipFill>
        <p:spPr>
          <a:xfrm>
            <a:off x="457200" y="468629"/>
            <a:ext cx="11277600" cy="5920741"/>
          </a:xfrm>
          <a:prstGeom prst="rect">
            <a:avLst/>
          </a:prstGeom>
        </p:spPr>
      </p:pic>
    </p:spTree>
    <p:extLst>
      <p:ext uri="{BB962C8B-B14F-4D97-AF65-F5344CB8AC3E}">
        <p14:creationId xmlns:p14="http://schemas.microsoft.com/office/powerpoint/2010/main" val="347099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ED21182-F749-4E99-92EF-7132C09F9070}"/>
              </a:ext>
            </a:extLst>
          </p:cNvPr>
          <p:cNvPicPr>
            <a:picLocks noChangeAspect="1"/>
          </p:cNvPicPr>
          <p:nvPr/>
        </p:nvPicPr>
        <p:blipFill>
          <a:blip r:embed="rId2"/>
          <a:stretch>
            <a:fillRect/>
          </a:stretch>
        </p:blipFill>
        <p:spPr>
          <a:xfrm>
            <a:off x="457200" y="468629"/>
            <a:ext cx="11277600" cy="5920741"/>
          </a:xfrm>
          <a:prstGeom prst="rect">
            <a:avLst/>
          </a:prstGeom>
        </p:spPr>
      </p:pic>
    </p:spTree>
    <p:extLst>
      <p:ext uri="{BB962C8B-B14F-4D97-AF65-F5344CB8AC3E}">
        <p14:creationId xmlns:p14="http://schemas.microsoft.com/office/powerpoint/2010/main" val="1686461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3B20F-6E1C-58C0-C15C-9F7A62B230E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Next Steps</a:t>
            </a:r>
          </a:p>
        </p:txBody>
      </p:sp>
      <p:sp>
        <p:nvSpPr>
          <p:cNvPr id="3" name="Content Placeholder 2">
            <a:extLst>
              <a:ext uri="{FF2B5EF4-FFF2-40B4-BE49-F238E27FC236}">
                <a16:creationId xmlns:a16="http://schemas.microsoft.com/office/drawing/2014/main" id="{F9E40AC1-1B24-BC55-F3BE-EF311038524C}"/>
              </a:ext>
            </a:extLst>
          </p:cNvPr>
          <p:cNvSpPr>
            <a:spLocks noGrp="1"/>
          </p:cNvSpPr>
          <p:nvPr>
            <p:ph idx="1"/>
          </p:nvPr>
        </p:nvSpPr>
        <p:spPr>
          <a:xfrm>
            <a:off x="1371595" y="1328207"/>
            <a:ext cx="9724031" cy="3683358"/>
          </a:xfrm>
        </p:spPr>
        <p:txBody>
          <a:bodyPr anchor="ctr">
            <a:normAutofit/>
          </a:bodyPr>
          <a:lstStyle/>
          <a:p>
            <a:r>
              <a:rPr lang="en-US" sz="2400" dirty="0"/>
              <a:t>Increased surveying in the College of Law</a:t>
            </a:r>
          </a:p>
          <a:p>
            <a:r>
              <a:rPr lang="en-US" sz="2400" dirty="0"/>
              <a:t>Continued surveying in the College of Nursing</a:t>
            </a:r>
          </a:p>
          <a:p>
            <a:r>
              <a:rPr lang="en-US" sz="2400" dirty="0"/>
              <a:t>Analysis &amp; Publication</a:t>
            </a:r>
          </a:p>
        </p:txBody>
      </p:sp>
    </p:spTree>
    <p:extLst>
      <p:ext uri="{BB962C8B-B14F-4D97-AF65-F5344CB8AC3E}">
        <p14:creationId xmlns:p14="http://schemas.microsoft.com/office/powerpoint/2010/main" val="400236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16E477C-4539-FA98-2515-8B0E2E4BCBBE}"/>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Thank you!</a:t>
            </a:r>
          </a:p>
        </p:txBody>
      </p:sp>
      <p:sp>
        <p:nvSpPr>
          <p:cNvPr id="3" name="Text Placeholder 2">
            <a:extLst>
              <a:ext uri="{FF2B5EF4-FFF2-40B4-BE49-F238E27FC236}">
                <a16:creationId xmlns:a16="http://schemas.microsoft.com/office/drawing/2014/main" id="{F4C0481D-D0A0-FD3E-190B-877AA4FE9340}"/>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dirty="0">
                <a:solidFill>
                  <a:schemeClr val="tx1"/>
                </a:solidFill>
                <a:latin typeface="+mn-lt"/>
                <a:ea typeface="+mn-ea"/>
                <a:cs typeface="+mn-cs"/>
              </a:rPr>
              <a:t>Shavonnie R. Carthens, JD</a:t>
            </a:r>
          </a:p>
          <a:p>
            <a:r>
              <a:rPr lang="en-US" kern="1200" dirty="0" err="1">
                <a:solidFill>
                  <a:schemeClr val="tx1"/>
                </a:solidFill>
                <a:latin typeface="+mn-lt"/>
                <a:ea typeface="+mn-ea"/>
                <a:cs typeface="+mn-cs"/>
              </a:rPr>
              <a:t>shavonnie.carthens@uky.edu</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6539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55F22AE-ADD2-7237-EA66-FD072DB4D8B9}"/>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Study Overview</a:t>
            </a:r>
          </a:p>
        </p:txBody>
      </p:sp>
      <p:sp>
        <p:nvSpPr>
          <p:cNvPr id="3" name="Text Placeholder 2">
            <a:extLst>
              <a:ext uri="{FF2B5EF4-FFF2-40B4-BE49-F238E27FC236}">
                <a16:creationId xmlns:a16="http://schemas.microsoft.com/office/drawing/2014/main" id="{134CCE13-1262-12D1-6E1B-6C53F127593D}"/>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07961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1ACA0D-A32F-EA7F-99D9-87909080467F}"/>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Study Background</a:t>
            </a:r>
          </a:p>
        </p:txBody>
      </p:sp>
      <p:sp>
        <p:nvSpPr>
          <p:cNvPr id="3" name="Content Placeholder 2">
            <a:extLst>
              <a:ext uri="{FF2B5EF4-FFF2-40B4-BE49-F238E27FC236}">
                <a16:creationId xmlns:a16="http://schemas.microsoft.com/office/drawing/2014/main" id="{06148240-A6ED-0CD8-3530-4772ED295038}"/>
              </a:ext>
            </a:extLst>
          </p:cNvPr>
          <p:cNvSpPr>
            <a:spLocks noGrp="1"/>
          </p:cNvSpPr>
          <p:nvPr>
            <p:ph idx="1"/>
          </p:nvPr>
        </p:nvSpPr>
        <p:spPr>
          <a:xfrm>
            <a:off x="6503158" y="649480"/>
            <a:ext cx="4862447" cy="5546047"/>
          </a:xfrm>
        </p:spPr>
        <p:txBody>
          <a:bodyPr anchor="ctr">
            <a:normAutofit fontScale="92500"/>
          </a:bodyPr>
          <a:lstStyle/>
          <a:p>
            <a:r>
              <a:rPr lang="en-US" sz="2400" dirty="0">
                <a:effectLst/>
                <a:ea typeface="Times New Roman" panose="02020603050405020304" pitchFamily="18" charset="0"/>
              </a:rPr>
              <a:t>Kentucky is one of the states most affected by the opioid epidemic</a:t>
            </a:r>
            <a:r>
              <a:rPr lang="en-US" sz="2400" dirty="0">
                <a:ea typeface="Times New Roman" panose="02020603050405020304" pitchFamily="18" charset="0"/>
              </a:rPr>
              <a:t>.</a:t>
            </a:r>
          </a:p>
          <a:p>
            <a:r>
              <a:rPr lang="en-US" sz="2400" dirty="0">
                <a:ea typeface="Times New Roman" panose="02020603050405020304" pitchFamily="18" charset="0"/>
              </a:rPr>
              <a:t>O</a:t>
            </a:r>
            <a:r>
              <a:rPr lang="en-US" sz="2400" dirty="0">
                <a:effectLst/>
                <a:ea typeface="Times New Roman" panose="02020603050405020304" pitchFamily="18" charset="0"/>
              </a:rPr>
              <a:t>pioid use disorder is a chronic medical condition</a:t>
            </a:r>
            <a:r>
              <a:rPr lang="en-US" sz="2400" spc="-10" dirty="0">
                <a:effectLst/>
                <a:ea typeface="Times New Roman" panose="02020603050405020304" pitchFamily="18" charset="0"/>
              </a:rPr>
              <a:t> </a:t>
            </a:r>
            <a:r>
              <a:rPr lang="en-US" sz="2400" dirty="0">
                <a:effectLst/>
                <a:ea typeface="Times New Roman" panose="02020603050405020304" pitchFamily="18" charset="0"/>
              </a:rPr>
              <a:t>and</a:t>
            </a:r>
            <a:r>
              <a:rPr lang="en-US" sz="2400" spc="-10" dirty="0">
                <a:effectLst/>
                <a:ea typeface="Times New Roman" panose="02020603050405020304" pitchFamily="18" charset="0"/>
              </a:rPr>
              <a:t> </a:t>
            </a:r>
            <a:r>
              <a:rPr lang="en-US" sz="2400" dirty="0">
                <a:effectLst/>
                <a:ea typeface="Times New Roman" panose="02020603050405020304" pitchFamily="18" charset="0"/>
              </a:rPr>
              <a:t>a disability</a:t>
            </a:r>
            <a:r>
              <a:rPr lang="en-US" sz="2400" spc="-10" dirty="0">
                <a:effectLst/>
                <a:ea typeface="Times New Roman" panose="02020603050405020304" pitchFamily="18" charset="0"/>
              </a:rPr>
              <a:t> </a:t>
            </a:r>
            <a:r>
              <a:rPr lang="en-US" sz="2400" dirty="0">
                <a:effectLst/>
                <a:ea typeface="Times New Roman" panose="02020603050405020304" pitchFamily="18" charset="0"/>
              </a:rPr>
              <a:t>protected</a:t>
            </a:r>
            <a:r>
              <a:rPr lang="en-US" sz="2400" spc="-10" dirty="0">
                <a:effectLst/>
                <a:ea typeface="Times New Roman" panose="02020603050405020304" pitchFamily="18" charset="0"/>
              </a:rPr>
              <a:t> </a:t>
            </a:r>
            <a:r>
              <a:rPr lang="en-US" sz="2400" dirty="0">
                <a:effectLst/>
                <a:ea typeface="Times New Roman" panose="02020603050405020304" pitchFamily="18" charset="0"/>
              </a:rPr>
              <a:t>under</a:t>
            </a:r>
            <a:r>
              <a:rPr lang="en-US" sz="2400" spc="-5" dirty="0">
                <a:effectLst/>
                <a:ea typeface="Times New Roman" panose="02020603050405020304" pitchFamily="18" charset="0"/>
              </a:rPr>
              <a:t> </a:t>
            </a:r>
            <a:r>
              <a:rPr lang="en-US" sz="2400" dirty="0">
                <a:effectLst/>
                <a:ea typeface="Times New Roman" panose="02020603050405020304" pitchFamily="18" charset="0"/>
              </a:rPr>
              <a:t>the</a:t>
            </a:r>
            <a:r>
              <a:rPr lang="en-US" sz="2400" spc="-25" dirty="0">
                <a:effectLst/>
                <a:ea typeface="Times New Roman" panose="02020603050405020304" pitchFamily="18" charset="0"/>
              </a:rPr>
              <a:t> </a:t>
            </a:r>
            <a:r>
              <a:rPr lang="en-US" sz="2400" dirty="0">
                <a:effectLst/>
                <a:ea typeface="Times New Roman" panose="02020603050405020304" pitchFamily="18" charset="0"/>
              </a:rPr>
              <a:t>Americans</a:t>
            </a:r>
            <a:r>
              <a:rPr lang="en-US" sz="2400" spc="-40" dirty="0">
                <a:effectLst/>
                <a:ea typeface="Times New Roman" panose="02020603050405020304" pitchFamily="18" charset="0"/>
              </a:rPr>
              <a:t> </a:t>
            </a:r>
            <a:r>
              <a:rPr lang="en-US" sz="2400" dirty="0">
                <a:effectLst/>
                <a:ea typeface="Times New Roman" panose="02020603050405020304" pitchFamily="18" charset="0"/>
              </a:rPr>
              <a:t>with</a:t>
            </a:r>
            <a:r>
              <a:rPr lang="en-US" sz="2400" spc="-10" dirty="0">
                <a:effectLst/>
                <a:ea typeface="Times New Roman" panose="02020603050405020304" pitchFamily="18" charset="0"/>
              </a:rPr>
              <a:t> </a:t>
            </a:r>
            <a:r>
              <a:rPr lang="en-US" sz="2400" dirty="0">
                <a:effectLst/>
                <a:ea typeface="Times New Roman" panose="02020603050405020304" pitchFamily="18" charset="0"/>
              </a:rPr>
              <a:t>Disabilities</a:t>
            </a:r>
            <a:r>
              <a:rPr lang="en-US" sz="2400" spc="-10" dirty="0">
                <a:effectLst/>
                <a:ea typeface="Times New Roman" panose="02020603050405020304" pitchFamily="18" charset="0"/>
              </a:rPr>
              <a:t> </a:t>
            </a:r>
            <a:r>
              <a:rPr lang="en-US" sz="2400" dirty="0">
                <a:effectLst/>
                <a:ea typeface="Times New Roman" panose="02020603050405020304" pitchFamily="18" charset="0"/>
              </a:rPr>
              <a:t>Act</a:t>
            </a:r>
            <a:r>
              <a:rPr lang="en-US" sz="2400" spc="-20" dirty="0">
                <a:effectLst/>
                <a:ea typeface="Times New Roman" panose="02020603050405020304" pitchFamily="18" charset="0"/>
              </a:rPr>
              <a:t> </a:t>
            </a:r>
            <a:r>
              <a:rPr lang="en-US" sz="2400" dirty="0">
                <a:effectLst/>
                <a:ea typeface="Times New Roman" panose="02020603050405020304" pitchFamily="18" charset="0"/>
              </a:rPr>
              <a:t>(ADA).</a:t>
            </a:r>
          </a:p>
          <a:p>
            <a:r>
              <a:rPr lang="en-US" sz="2400" dirty="0">
                <a:ea typeface="Times New Roman" panose="02020603050405020304" pitchFamily="18" charset="0"/>
              </a:rPr>
              <a:t>P</a:t>
            </a:r>
            <a:r>
              <a:rPr lang="en-US" sz="2400" dirty="0">
                <a:effectLst/>
                <a:ea typeface="Times New Roman" panose="02020603050405020304" pitchFamily="18" charset="0"/>
              </a:rPr>
              <a:t>eople with OUD, who become incarcerated, are often prohibited from continuation of MOUD, a clear ADA violations..</a:t>
            </a:r>
          </a:p>
          <a:p>
            <a:r>
              <a:rPr lang="en-US" sz="2400" dirty="0">
                <a:ea typeface="Times New Roman" panose="02020603050405020304" pitchFamily="18" charset="0"/>
              </a:rPr>
              <a:t>Medical and legal professionals may interact with incarcerated patients suffering from OUD. </a:t>
            </a:r>
          </a:p>
          <a:p>
            <a:r>
              <a:rPr lang="en-US" sz="2400" dirty="0">
                <a:ea typeface="Times New Roman" panose="02020603050405020304" pitchFamily="18" charset="0"/>
              </a:rPr>
              <a:t>Stigma and bias are barriers to this population receiving medication for OUD. </a:t>
            </a:r>
          </a:p>
          <a:p>
            <a:endParaRPr lang="en-US" sz="2000" dirty="0">
              <a:latin typeface="Times New Roman" panose="02020603050405020304" pitchFamily="18" charset="0"/>
              <a:ea typeface="Times New Roman" panose="02020603050405020304" pitchFamily="18" charset="0"/>
            </a:endParaRPr>
          </a:p>
          <a:p>
            <a:pPr lvl="1"/>
            <a:endParaRPr lang="en-US" sz="2000" dirty="0"/>
          </a:p>
        </p:txBody>
      </p:sp>
    </p:spTree>
    <p:extLst>
      <p:ext uri="{BB962C8B-B14F-4D97-AF65-F5344CB8AC3E}">
        <p14:creationId xmlns:p14="http://schemas.microsoft.com/office/powerpoint/2010/main" val="127300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ACEED-245D-1D46-E414-D3345CBEB64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Study Overview</a:t>
            </a:r>
          </a:p>
        </p:txBody>
      </p:sp>
      <p:sp>
        <p:nvSpPr>
          <p:cNvPr id="3" name="Content Placeholder 2">
            <a:extLst>
              <a:ext uri="{FF2B5EF4-FFF2-40B4-BE49-F238E27FC236}">
                <a16:creationId xmlns:a16="http://schemas.microsoft.com/office/drawing/2014/main" id="{87284704-8FBF-E015-CE7C-0B282B346C82}"/>
              </a:ext>
            </a:extLst>
          </p:cNvPr>
          <p:cNvSpPr>
            <a:spLocks noGrp="1"/>
          </p:cNvSpPr>
          <p:nvPr>
            <p:ph idx="1"/>
          </p:nvPr>
        </p:nvSpPr>
        <p:spPr>
          <a:xfrm>
            <a:off x="179616" y="1891970"/>
            <a:ext cx="4980214" cy="4671492"/>
          </a:xfrm>
        </p:spPr>
        <p:txBody>
          <a:bodyPr anchor="ctr">
            <a:normAutofit/>
          </a:bodyPr>
          <a:lstStyle/>
          <a:p>
            <a:pPr marL="0" indent="0">
              <a:buNone/>
            </a:pPr>
            <a:r>
              <a:rPr lang="en-US" sz="2400" dirty="0">
                <a:effectLst/>
                <a:latin typeface="Calibri" panose="020F0502020204030204" pitchFamily="34" charset="0"/>
                <a:ea typeface="Arial" panose="020B0604020202020204" pitchFamily="34" charset="0"/>
              </a:rPr>
              <a:t>Assessing baseline knowledge and stigma and changes in knowledge and stigma in future lawyers</a:t>
            </a:r>
            <a:r>
              <a:rPr lang="en-US" sz="2400" dirty="0">
                <a:effectLst/>
                <a:latin typeface="Calibri" panose="020F0502020204030204" pitchFamily="34" charset="0"/>
                <a:ea typeface="Times New Roman" panose="02020603050405020304" pitchFamily="18" charset="0"/>
              </a:rPr>
              <a:t> and nurses on medications for opioid use disorder and </a:t>
            </a:r>
            <a:r>
              <a:rPr lang="en-US" sz="2400" dirty="0">
                <a:effectLst/>
                <a:latin typeface="Calibri" panose="020F0502020204030204" pitchFamily="34" charset="0"/>
                <a:ea typeface="Arial" panose="020B0604020202020204" pitchFamily="34" charset="0"/>
              </a:rPr>
              <a:t>patients’ rights to anti-discrimination under the Americans with Disabilities Act – A prospective survey study*</a:t>
            </a:r>
          </a:p>
          <a:p>
            <a:pPr marL="0" indent="0">
              <a:buNone/>
            </a:pPr>
            <a:endParaRPr lang="en-US" sz="1700" dirty="0">
              <a:effectLst/>
              <a:latin typeface="Arial" panose="020B0604020202020204" pitchFamily="34" charset="0"/>
              <a:ea typeface="Arial" panose="020B0604020202020204" pitchFamily="34" charset="0"/>
            </a:endParaRPr>
          </a:p>
          <a:p>
            <a:pPr marL="0" indent="0">
              <a:buNone/>
            </a:pPr>
            <a:endParaRPr lang="en-US" sz="1700" dirty="0"/>
          </a:p>
          <a:p>
            <a:pPr marL="0" indent="0">
              <a:buNone/>
            </a:pPr>
            <a:r>
              <a:rPr lang="en-US" sz="1200" dirty="0"/>
              <a:t>* This study is supported by the University of Kentucky Center for Clinical and Translational Science. </a:t>
            </a:r>
          </a:p>
          <a:p>
            <a:pPr marL="0" indent="0">
              <a:buNone/>
            </a:pPr>
            <a:r>
              <a:rPr lang="en-US" sz="1200" b="0" i="0" u="none" strike="noStrike" dirty="0">
                <a:effectLst/>
                <a:latin typeface="Aptos" panose="020B0004020202020204" pitchFamily="34" charset="0"/>
              </a:rPr>
              <a:t>*Amanda Fallin-Bennett, PhD, RN is a co-founder of Voices of Hope, the recovery community organization that partnered with us on this project.</a:t>
            </a:r>
            <a:endParaRPr lang="en-US" sz="1200" dirty="0"/>
          </a:p>
        </p:txBody>
      </p:sp>
      <p:graphicFrame>
        <p:nvGraphicFramePr>
          <p:cNvPr id="4" name="Diagram 3">
            <a:extLst>
              <a:ext uri="{FF2B5EF4-FFF2-40B4-BE49-F238E27FC236}">
                <a16:creationId xmlns:a16="http://schemas.microsoft.com/office/drawing/2014/main" id="{1325A99C-3BE7-A34B-6D0E-F30381486EE4}"/>
              </a:ext>
            </a:extLst>
          </p:cNvPr>
          <p:cNvGraphicFramePr/>
          <p:nvPr>
            <p:extLst>
              <p:ext uri="{D42A27DB-BD31-4B8C-83A1-F6EECF244321}">
                <p14:modId xmlns:p14="http://schemas.microsoft.com/office/powerpoint/2010/main" val="1484036481"/>
              </p:ext>
            </p:extLst>
          </p:nvPr>
        </p:nvGraphicFramePr>
        <p:xfrm>
          <a:off x="5159830" y="1885280"/>
          <a:ext cx="6757305" cy="425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32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B7353-94F7-3D10-BEB1-D73F28F5EBA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Study Objectives</a:t>
            </a:r>
          </a:p>
        </p:txBody>
      </p:sp>
      <p:sp>
        <p:nvSpPr>
          <p:cNvPr id="3" name="Content Placeholder 2">
            <a:extLst>
              <a:ext uri="{FF2B5EF4-FFF2-40B4-BE49-F238E27FC236}">
                <a16:creationId xmlns:a16="http://schemas.microsoft.com/office/drawing/2014/main" id="{5E90BFBC-8E38-278F-0ED8-7F956CBF3DFE}"/>
              </a:ext>
            </a:extLst>
          </p:cNvPr>
          <p:cNvSpPr>
            <a:spLocks noGrp="1"/>
          </p:cNvSpPr>
          <p:nvPr>
            <p:ph idx="1"/>
          </p:nvPr>
        </p:nvSpPr>
        <p:spPr>
          <a:xfrm>
            <a:off x="1371599" y="2318197"/>
            <a:ext cx="9724031" cy="3683358"/>
          </a:xfrm>
        </p:spPr>
        <p:txBody>
          <a:bodyPr anchor="ctr">
            <a:normAutofit/>
          </a:bodyPr>
          <a:lstStyle/>
          <a:p>
            <a:pPr marL="0" marR="0">
              <a:buNone/>
            </a:pPr>
            <a:r>
              <a:rPr lang="en-US" sz="2400" b="1" dirty="0">
                <a:effectLst/>
                <a:ea typeface="Times New Roman" panose="02020603050405020304" pitchFamily="18" charset="0"/>
              </a:rPr>
              <a:t>Aim 1: </a:t>
            </a:r>
            <a:r>
              <a:rPr lang="en-US" sz="2400" dirty="0">
                <a:effectLst/>
                <a:ea typeface="Times New Roman" panose="02020603050405020304" pitchFamily="18" charset="0"/>
              </a:rPr>
              <a:t>To assess among law students and nursing students the baseline knowledge about the ADA as it applies to patients with OUD on MOUD and to assess changes in knowledge after attending an educational intervention. </a:t>
            </a:r>
            <a:endParaRPr lang="en-US" sz="2400" dirty="0">
              <a:effectLst/>
              <a:ea typeface="Arial" panose="020B0604020202020204" pitchFamily="34" charset="0"/>
            </a:endParaRPr>
          </a:p>
          <a:p>
            <a:pPr marL="0" marR="0">
              <a:buNone/>
            </a:pPr>
            <a:r>
              <a:rPr lang="en-US" sz="2400" b="1" dirty="0">
                <a:effectLst/>
                <a:ea typeface="Times New Roman" panose="02020603050405020304" pitchFamily="18" charset="0"/>
              </a:rPr>
              <a:t> </a:t>
            </a:r>
            <a:endParaRPr lang="en-US" sz="2400" dirty="0">
              <a:ea typeface="Times New Roman" panose="02020603050405020304" pitchFamily="18" charset="0"/>
            </a:endParaRPr>
          </a:p>
          <a:p>
            <a:pPr marL="0" marR="0">
              <a:buNone/>
            </a:pPr>
            <a:r>
              <a:rPr lang="en-US" sz="2400" b="1" dirty="0">
                <a:effectLst/>
                <a:ea typeface="Times New Roman" panose="02020603050405020304" pitchFamily="18" charset="0"/>
              </a:rPr>
              <a:t>Aim 2: </a:t>
            </a:r>
            <a:r>
              <a:rPr lang="en-US" sz="2400" dirty="0">
                <a:effectLst/>
                <a:ea typeface="Times New Roman" panose="02020603050405020304" pitchFamily="18" charset="0"/>
              </a:rPr>
              <a:t>To assess among law students and nursing students the baseline stigma and biases about patients with OUD on MOUD and to assess intention to address stigma and biases and increase knowledge base after attending an educational intervention. </a:t>
            </a:r>
            <a:endParaRPr lang="en-US" sz="2400" dirty="0">
              <a:effectLst/>
              <a:ea typeface="Arial" panose="020B0604020202020204" pitchFamily="34" charset="0"/>
            </a:endParaRPr>
          </a:p>
          <a:p>
            <a:endParaRPr lang="en-US" sz="2000" dirty="0"/>
          </a:p>
        </p:txBody>
      </p:sp>
    </p:spTree>
    <p:extLst>
      <p:ext uri="{BB962C8B-B14F-4D97-AF65-F5344CB8AC3E}">
        <p14:creationId xmlns:p14="http://schemas.microsoft.com/office/powerpoint/2010/main" val="270028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93E33-B0E2-C97E-D0CF-C2593E19A413}"/>
              </a:ext>
            </a:extLst>
          </p:cNvPr>
          <p:cNvSpPr>
            <a:spLocks noGrp="1"/>
          </p:cNvSpPr>
          <p:nvPr>
            <p:ph type="title"/>
          </p:nvPr>
        </p:nvSpPr>
        <p:spPr>
          <a:xfrm>
            <a:off x="8016084" y="547712"/>
            <a:ext cx="3337715" cy="5577367"/>
          </a:xfrm>
        </p:spPr>
        <p:txBody>
          <a:bodyPr>
            <a:normAutofit/>
          </a:bodyPr>
          <a:lstStyle/>
          <a:p>
            <a:r>
              <a:rPr lang="en-US" sz="5200"/>
              <a:t>Study Design</a:t>
            </a:r>
          </a:p>
        </p:txBody>
      </p:sp>
      <p:graphicFrame>
        <p:nvGraphicFramePr>
          <p:cNvPr id="4" name="Diagram 3">
            <a:extLst>
              <a:ext uri="{FF2B5EF4-FFF2-40B4-BE49-F238E27FC236}">
                <a16:creationId xmlns:a16="http://schemas.microsoft.com/office/drawing/2014/main" id="{1E991D58-87D1-CC23-5152-727E2CF7452A}"/>
              </a:ext>
            </a:extLst>
          </p:cNvPr>
          <p:cNvGraphicFramePr/>
          <p:nvPr>
            <p:extLst>
              <p:ext uri="{D42A27DB-BD31-4B8C-83A1-F6EECF244321}">
                <p14:modId xmlns:p14="http://schemas.microsoft.com/office/powerpoint/2010/main" val="3304369997"/>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55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CEC7F8-742E-6F79-613A-B2FD96E0FB9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Study Design: Educational Intervention</a:t>
            </a:r>
          </a:p>
        </p:txBody>
      </p:sp>
      <p:graphicFrame>
        <p:nvGraphicFramePr>
          <p:cNvPr id="5" name="Content Placeholder 2">
            <a:extLst>
              <a:ext uri="{FF2B5EF4-FFF2-40B4-BE49-F238E27FC236}">
                <a16:creationId xmlns:a16="http://schemas.microsoft.com/office/drawing/2014/main" id="{1F426D90-6F92-35A2-84A1-6F885DA47D94}"/>
              </a:ext>
            </a:extLst>
          </p:cNvPr>
          <p:cNvGraphicFramePr>
            <a:graphicFrameLocks noGrp="1"/>
          </p:cNvGraphicFramePr>
          <p:nvPr>
            <p:ph idx="1"/>
            <p:extLst>
              <p:ext uri="{D42A27DB-BD31-4B8C-83A1-F6EECF244321}">
                <p14:modId xmlns:p14="http://schemas.microsoft.com/office/powerpoint/2010/main" val="377851029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59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13436-9849-9145-B509-43BB9B03FA3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Medicine Lecture</a:t>
            </a:r>
          </a:p>
        </p:txBody>
      </p:sp>
      <p:sp>
        <p:nvSpPr>
          <p:cNvPr id="3" name="Content Placeholder 2">
            <a:extLst>
              <a:ext uri="{FF2B5EF4-FFF2-40B4-BE49-F238E27FC236}">
                <a16:creationId xmlns:a16="http://schemas.microsoft.com/office/drawing/2014/main" id="{9FB29EBE-A1C8-CB4C-88D9-13C7EE3EFB1A}"/>
              </a:ext>
            </a:extLst>
          </p:cNvPr>
          <p:cNvSpPr>
            <a:spLocks noGrp="1"/>
          </p:cNvSpPr>
          <p:nvPr>
            <p:ph idx="1"/>
          </p:nvPr>
        </p:nvSpPr>
        <p:spPr>
          <a:xfrm>
            <a:off x="1371595" y="1072629"/>
            <a:ext cx="9724031" cy="3683358"/>
          </a:xfrm>
        </p:spPr>
        <p:txBody>
          <a:bodyPr anchor="ctr">
            <a:normAutofit/>
          </a:bodyPr>
          <a:lstStyle/>
          <a:p>
            <a:pPr>
              <a:spcBef>
                <a:spcPts val="0"/>
              </a:spcBef>
              <a:spcAft>
                <a:spcPts val="600"/>
              </a:spcAft>
            </a:pPr>
            <a:r>
              <a:rPr lang="en-US" sz="2400" dirty="0"/>
              <a:t>Basics of opioid use disorder (OUD)</a:t>
            </a:r>
          </a:p>
          <a:p>
            <a:pPr>
              <a:spcBef>
                <a:spcPts val="0"/>
              </a:spcBef>
              <a:spcAft>
                <a:spcPts val="600"/>
              </a:spcAft>
            </a:pPr>
            <a:r>
              <a:rPr lang="en-US" sz="2400" dirty="0"/>
              <a:t>Medication for opioid use disorder (MOUD) </a:t>
            </a:r>
          </a:p>
          <a:p>
            <a:pPr>
              <a:spcBef>
                <a:spcPts val="0"/>
              </a:spcBef>
              <a:spcAft>
                <a:spcPts val="600"/>
              </a:spcAft>
            </a:pPr>
            <a:r>
              <a:rPr lang="en-US" sz="2400" dirty="0"/>
              <a:t>Criminal justice data and implementation considerations</a:t>
            </a:r>
          </a:p>
        </p:txBody>
      </p:sp>
    </p:spTree>
    <p:extLst>
      <p:ext uri="{BB962C8B-B14F-4D97-AF65-F5344CB8AC3E}">
        <p14:creationId xmlns:p14="http://schemas.microsoft.com/office/powerpoint/2010/main" val="4143527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7742</TotalTime>
  <Words>1260</Words>
  <Application>Microsoft Macintosh PowerPoint</Application>
  <PresentationFormat>Widescreen</PresentationFormat>
  <Paragraphs>182</Paragraphs>
  <Slides>25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Calibri</vt:lpstr>
      <vt:lpstr>Cambria Math</vt:lpstr>
      <vt:lpstr>Times New Roman</vt:lpstr>
      <vt:lpstr>Office Theme</vt:lpstr>
      <vt:lpstr>THE ADA AND MEDICATIONS FOR OPIOID USE DISORDER AMONG INCARERATED POPULATIONS: A STUDY</vt:lpstr>
      <vt:lpstr>Agenda</vt:lpstr>
      <vt:lpstr>Study Overview</vt:lpstr>
      <vt:lpstr>Study Background</vt:lpstr>
      <vt:lpstr>Study Overview</vt:lpstr>
      <vt:lpstr>Study Objectives</vt:lpstr>
      <vt:lpstr>Study Design</vt:lpstr>
      <vt:lpstr>Study Design: Educational Intervention</vt:lpstr>
      <vt:lpstr>Medicine Lecture</vt:lpstr>
      <vt:lpstr>Medicine Lecture </vt:lpstr>
      <vt:lpstr>Medications for Opioid Use Disorder (MOUD)</vt:lpstr>
      <vt:lpstr>Correction Settings With MOUD</vt:lpstr>
      <vt:lpstr>Medicine Lecture Takeaways</vt:lpstr>
      <vt:lpstr>Law Lecture: Incarcerated Individuals and Substance Abuse</vt:lpstr>
      <vt:lpstr>A Major Issue for Incarcerated Populations With OUD </vt:lpstr>
      <vt:lpstr>Legal Implications of Denying MOUD Treatment</vt:lpstr>
      <vt:lpstr>The ADA and Opioid Use Disorder</vt:lpstr>
      <vt:lpstr>How to Advocate for Clients with OUD? </vt:lpstr>
      <vt:lpstr>Panel Discussion </vt:lpstr>
      <vt:lpstr>Preliminary Results</vt:lpstr>
      <vt:lpstr>PowerPoint Presentation</vt:lpstr>
      <vt:lpstr>PowerPoint Presentation</vt:lpstr>
      <vt:lpstr>PowerPoint Presentation</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Carthens, Shavonnie R.</dc:creator>
  <cp:lastModifiedBy>Carthens, Shavonnie R.</cp:lastModifiedBy>
  <cp:revision>19</cp:revision>
  <dcterms:created xsi:type="dcterms:W3CDTF">2025-05-26T12:41:14Z</dcterms:created>
  <dcterms:modified xsi:type="dcterms:W3CDTF">2025-05-31T21:43:56Z</dcterms:modified>
</cp:coreProperties>
</file>