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418" r:id="rId3"/>
    <p:sldId id="413" r:id="rId4"/>
    <p:sldId id="407" r:id="rId5"/>
    <p:sldId id="410" r:id="rId6"/>
    <p:sldId id="411" r:id="rId7"/>
    <p:sldId id="421" r:id="rId8"/>
    <p:sldId id="406" r:id="rId9"/>
    <p:sldId id="41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93252"/>
  </p:normalViewPr>
  <p:slideViewPr>
    <p:cSldViewPr snapToGrid="0" snapToObjects="1">
      <p:cViewPr varScale="1">
        <p:scale>
          <a:sx n="105" d="100"/>
          <a:sy n="105" d="100"/>
        </p:scale>
        <p:origin x="73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52585-0C87-7C4C-B977-CEECFDD0A2FE}" type="datetimeFigureOut">
              <a:rPr lang="en-US" smtClean="0"/>
              <a:t>6/2/25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3F5F7-921C-B346-8152-690D0E92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7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3F5F7-921C-B346-8152-690D0E9209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415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Winning the preemption battle may imperil Title X funding &amp; repro justice [at risk regardless- 8% Title X]; HHS Office of Population Affairs</a:t>
            </a:r>
          </a:p>
          <a:p>
            <a:r>
              <a:rPr lang="en-US" dirty="0"/>
              <a:t>Regain control Presidency, Congress, or </a:t>
            </a:r>
            <a:r>
              <a:rPr lang="en-US" dirty="0" err="1"/>
              <a:t>S.Ct</a:t>
            </a:r>
            <a:r>
              <a:rPr lang="en-US" dirty="0"/>
              <a:t>… until then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err="1"/>
              <a:t>Deanda</a:t>
            </a:r>
            <a:r>
              <a:rPr lang="en-US" i="1" dirty="0"/>
              <a:t> v. Becerra </a:t>
            </a:r>
            <a:r>
              <a:rPr lang="en-US" dirty="0"/>
              <a:t>(5</a:t>
            </a:r>
            <a:r>
              <a:rPr lang="en-US" baseline="30000" dirty="0"/>
              <a:t>th</a:t>
            </a:r>
            <a:r>
              <a:rPr lang="en-US" dirty="0"/>
              <a:t> Cir. 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23F5F7-921C-B346-8152-690D0E9209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60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‘83 </a:t>
            </a:r>
            <a:r>
              <a:rPr lang="en-US" i="1" dirty="0" err="1"/>
              <a:t>reg</a:t>
            </a:r>
            <a:r>
              <a:rPr lang="en-US" i="1" dirty="0"/>
              <a:t> NEVER effective</a:t>
            </a:r>
            <a:r>
              <a:rPr lang="en-US" i="0" dirty="0"/>
              <a:t>; can’t </a:t>
            </a:r>
            <a:r>
              <a:rPr lang="en-US" i="0" dirty="0" err="1"/>
              <a:t>req</a:t>
            </a:r>
            <a:r>
              <a:rPr lang="en-US" i="0" dirty="0"/>
              <a:t> law land 40 </a:t>
            </a:r>
            <a:r>
              <a:rPr lang="en-US" i="0" dirty="0" err="1"/>
              <a:t>yrs</a:t>
            </a:r>
            <a:r>
              <a:rPr lang="en-US" i="0" dirty="0"/>
              <a:t>; HHS guidance 3 decades [since Clinton in early ’90s</a:t>
            </a:r>
            <a:r>
              <a:rPr lang="en-US" dirty="0"/>
              <a:t>: Projects can’t require parental consent/notice; </a:t>
            </a:r>
            <a:r>
              <a:rPr lang="en-US" i="0" dirty="0"/>
              <a:t>contrary rule proposed 1</a:t>
            </a:r>
            <a:r>
              <a:rPr lang="en-US" i="0" baseline="30000" dirty="0"/>
              <a:t>st</a:t>
            </a:r>
            <a:r>
              <a:rPr lang="en-US" i="0" dirty="0"/>
              <a:t> Trump term – not finalized;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dirty="0"/>
              <a:t>No CONFLICT PREEMPTION- </a:t>
            </a:r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err="1"/>
              <a:t>cir</a:t>
            </a:r>
            <a:r>
              <a:rPr lang="en-US" dirty="0"/>
              <a:t>- Title X sets floor/min </a:t>
            </a:r>
            <a:r>
              <a:rPr lang="en-US" dirty="0" err="1"/>
              <a:t>reqmt</a:t>
            </a:r>
            <a:r>
              <a:rPr lang="en-US" dirty="0"/>
              <a:t> “encourage </a:t>
            </a:r>
            <a:r>
              <a:rPr lang="en-US" dirty="0" err="1"/>
              <a:t>partic</a:t>
            </a:r>
            <a:r>
              <a:rPr lang="en-US" dirty="0"/>
              <a:t>”; TX law provides specific means (PC &amp; notice); </a:t>
            </a:r>
            <a:r>
              <a:rPr lang="en-US" u="sng" dirty="0"/>
              <a:t>not obstacle fed law</a:t>
            </a:r>
            <a:endParaRPr lang="en-US" i="1" u="sng" dirty="0"/>
          </a:p>
          <a:p>
            <a:r>
              <a:rPr lang="en-US" i="1" dirty="0"/>
              <a:t>NY v. Heckler, </a:t>
            </a:r>
            <a:r>
              <a:rPr lang="en-US" dirty="0"/>
              <a:t>719 F.2d 1191, 1196 (2d. Cir. 1983) &amp; </a:t>
            </a:r>
            <a:r>
              <a:rPr lang="en-US" i="1" dirty="0"/>
              <a:t>Planned Parenthood v. Heckler, </a:t>
            </a:r>
            <a:r>
              <a:rPr lang="en-US" dirty="0"/>
              <a:t>712 F.2d 650, 652 (D.C. Cir. 1983)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23F5F7-921C-B346-8152-690D0E9209D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73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Access contraceptives </a:t>
            </a:r>
            <a:r>
              <a:rPr lang="en-US" u="sng" dirty="0"/>
              <a:t>not</a:t>
            </a:r>
            <a:r>
              <a:rPr lang="en-US" dirty="0"/>
              <a:t> materially increase sexual activity; Even when allowed remains insurmountable majority teens as LIVED;</a:t>
            </a:r>
          </a:p>
          <a:p>
            <a:r>
              <a:rPr lang="en-US" dirty="0"/>
              <a:t>55% found barriers to hormonal contraceptives </a:t>
            </a:r>
            <a:r>
              <a:rPr lang="en-US" u="sng" dirty="0"/>
              <a:t>insurmountable</a:t>
            </a:r>
            <a:r>
              <a:rPr lang="en-US" dirty="0"/>
              <a:t>; MOST try condoms, withdraw, timing method if can’t access – LARC 40x more effective at avoiding pregnancy than condom alone; condom imp to avoid STI; abstinence only 100% &amp; dual methods best</a:t>
            </a:r>
          </a:p>
          <a:p>
            <a:r>
              <a:rPr lang="en-US" dirty="0"/>
              <a:t>If not confidential, </a:t>
            </a:r>
            <a:r>
              <a:rPr lang="en-US" u="sng" dirty="0"/>
              <a:t>not acceptable even if available</a:t>
            </a:r>
            <a:r>
              <a:rPr lang="en-US" dirty="0"/>
              <a:t>; 1 in 4 women who seek contraceptive services do so at a publicly funded family planning clinic; Some sexual activity involuntary; </a:t>
            </a:r>
            <a:r>
              <a:rPr lang="en-US" dirty="0" err="1"/>
              <a:t>esp</a:t>
            </a:r>
            <a:r>
              <a:rPr lang="en-US" dirty="0"/>
              <a:t> at younger ages; most start 17+; 40% teens have had sex [decreasing]; HALF of all STIs 15-24 (even though a ¼ those sexually active)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23F5F7-921C-B346-8152-690D0E9209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89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1. </a:t>
            </a:r>
            <a:r>
              <a:rPr lang="en-US" b="1" dirty="0"/>
              <a:t>Empirically</a:t>
            </a:r>
            <a:r>
              <a:rPr lang="en-US" dirty="0"/>
              <a:t>, notice or consent is an </a:t>
            </a:r>
            <a:r>
              <a:rPr lang="en-US" b="1" dirty="0"/>
              <a:t>obstacle</a:t>
            </a:r>
            <a:r>
              <a:rPr lang="en-US" dirty="0"/>
              <a:t> to Title X’s express goal of making comprehensive contraceptives avail to all who desire; &gt; 1 in 4 adolescents wouldn’t utilize if notice or consent required ; 5</a:t>
            </a:r>
            <a:r>
              <a:rPr lang="en-US" baseline="30000" dirty="0"/>
              <a:t>th</a:t>
            </a:r>
            <a:r>
              <a:rPr lang="en-US" dirty="0"/>
              <a:t> Cir. Finding of no conflict is belied by empirical </a:t>
            </a:r>
            <a:r>
              <a:rPr lang="en-US" dirty="0" err="1"/>
              <a:t>ev</a:t>
            </a:r>
            <a:r>
              <a:rPr lang="en-US" dirty="0"/>
              <a:t> impact state restrictions; 2. Valid Reg </a:t>
            </a:r>
            <a:r>
              <a:rPr lang="en-US" b="1" dirty="0"/>
              <a:t>can’t contradict </a:t>
            </a:r>
            <a:r>
              <a:rPr lang="en-US" dirty="0"/>
              <a:t>its enabling Act; 3. Lang Reg also contrary to 5</a:t>
            </a:r>
            <a:r>
              <a:rPr lang="en-US" baseline="30000" dirty="0"/>
              <a:t>th</a:t>
            </a:r>
            <a:r>
              <a:rPr lang="en-US" dirty="0"/>
              <a:t> Cir </a:t>
            </a:r>
            <a:r>
              <a:rPr lang="en-US" dirty="0" err="1"/>
              <a:t>interp</a:t>
            </a:r>
            <a:r>
              <a:rPr lang="en-US" dirty="0"/>
              <a:t>; ENCOURAGE means to give support (or advice); REQUIRE virtually opposite meaning; it strips power by imposing a barrier/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cond</a:t>
            </a:r>
            <a:r>
              <a:rPr lang="en-US" dirty="0"/>
              <a:t> &amp; removing a choice; such </a:t>
            </a:r>
            <a:r>
              <a:rPr lang="en-US" dirty="0" err="1"/>
              <a:t>interp</a:t>
            </a:r>
            <a:r>
              <a:rPr lang="en-US" dirty="0"/>
              <a:t> can’t be reconciled w/plain </a:t>
            </a:r>
            <a:r>
              <a:rPr lang="en-US" dirty="0" err="1"/>
              <a:t>lang</a:t>
            </a:r>
            <a:r>
              <a:rPr lang="en-US" dirty="0"/>
              <a:t> </a:t>
            </a:r>
            <a:r>
              <a:rPr lang="en-US" dirty="0" err="1"/>
              <a:t>reg</a:t>
            </a:r>
            <a:r>
              <a:rPr lang="en-US" dirty="0"/>
              <a:t> &amp; even if it could, it wouldn’t be valid </a:t>
            </a:r>
            <a:r>
              <a:rPr lang="en-US" dirty="0" err="1"/>
              <a:t>bc</a:t>
            </a:r>
            <a:r>
              <a:rPr lang="en-US" dirty="0"/>
              <a:t> it contradicts the enabling act; 4. This conclusion further reinforced by inclusion “</a:t>
            </a:r>
            <a:r>
              <a:rPr lang="en-US" b="1" dirty="0"/>
              <a:t>to the extent practical” </a:t>
            </a:r>
            <a:r>
              <a:rPr lang="en-US" dirty="0" err="1"/>
              <a:t>lang</a:t>
            </a:r>
            <a:r>
              <a:rPr lang="en-US" dirty="0"/>
              <a:t>; such </a:t>
            </a:r>
            <a:r>
              <a:rPr lang="en-US" dirty="0" err="1"/>
              <a:t>lang</a:t>
            </a:r>
            <a:r>
              <a:rPr lang="en-US" dirty="0"/>
              <a:t> recognizes the </a:t>
            </a:r>
            <a:r>
              <a:rPr lang="en-US" b="1" dirty="0"/>
              <a:t>primacy</a:t>
            </a:r>
            <a:r>
              <a:rPr lang="en-US" dirty="0"/>
              <a:t> of making contraceptives readily avail &amp; only sanctions “encouraging parental involvement” when </a:t>
            </a:r>
            <a:r>
              <a:rPr lang="en-US" i="1" dirty="0" err="1"/>
              <a:t>reas</a:t>
            </a:r>
            <a:r>
              <a:rPr lang="en-US" i="1" dirty="0"/>
              <a:t> </a:t>
            </a:r>
            <a:r>
              <a:rPr lang="en-US" i="1" dirty="0" err="1"/>
              <a:t>poss</a:t>
            </a:r>
            <a:r>
              <a:rPr lang="en-US" i="1" dirty="0"/>
              <a:t> given constraints of the Act </a:t>
            </a:r>
            <a:r>
              <a:rPr lang="en-US" dirty="0"/>
              <a:t>to ensure services readily avail. to all desiring;    ; 5. Fed law specifies certain state laws that may impose access barriers to contraceptive access &amp; are NOT preempted. Notice &amp; consent laws are NOT included. </a:t>
            </a:r>
            <a:r>
              <a:rPr lang="en-US" dirty="0" err="1"/>
              <a:t>Expressio</a:t>
            </a:r>
            <a:r>
              <a:rPr lang="en-US" dirty="0"/>
              <a:t> </a:t>
            </a:r>
            <a:r>
              <a:rPr lang="en-US" dirty="0" err="1"/>
              <a:t>uneius</a:t>
            </a:r>
            <a:r>
              <a:rPr lang="en-US" dirty="0"/>
              <a:t>. If Title X had not intended to preempt state notice &amp; consent laws, it would have included such laws in the list.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u="sng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/>
              <a:t>5</a:t>
            </a:r>
            <a:r>
              <a:rPr lang="en-US" u="sng" baseline="30000" dirty="0"/>
              <a:t>th</a:t>
            </a:r>
            <a:r>
              <a:rPr lang="en-US" u="sng" dirty="0"/>
              <a:t> Cir. </a:t>
            </a:r>
            <a:r>
              <a:rPr lang="en-US" u="sng" dirty="0" err="1"/>
              <a:t>Conc</a:t>
            </a:r>
            <a:r>
              <a:rPr lang="en-US" u="sng" dirty="0"/>
              <a:t> that Reg merely sets floor allowing states freedom to require notice/consent inconsistent w/meaning </a:t>
            </a:r>
            <a:r>
              <a:rPr lang="en-US" u="sng" dirty="0" err="1"/>
              <a:t>reg</a:t>
            </a:r>
            <a:r>
              <a:rPr lang="en-US" u="sng" dirty="0"/>
              <a:t> </a:t>
            </a:r>
            <a:r>
              <a:rPr lang="en-US" u="sng" dirty="0" err="1"/>
              <a:t>lang</a:t>
            </a:r>
            <a:r>
              <a:rPr lang="en-US" u="sng" dirty="0"/>
              <a:t> as well as </a:t>
            </a:r>
            <a:r>
              <a:rPr lang="en-US" u="sng" dirty="0" err="1"/>
              <a:t>purp</a:t>
            </a:r>
            <a:r>
              <a:rPr lang="en-US" u="sng" dirty="0"/>
              <a:t> Act. </a:t>
            </a:r>
            <a:r>
              <a:rPr lang="en-US" dirty="0"/>
              <a:t>Correct A legally sig, but given current political realities, litigating preemption state notice &amp; consent laws appears more likely to impede repro freedom than to serve it. </a:t>
            </a:r>
          </a:p>
          <a:p>
            <a:r>
              <a:rPr lang="en-US" dirty="0"/>
              <a:t>PL 114- 113, Division H, Title II, Section 208. see new </a:t>
            </a:r>
            <a:r>
              <a:rPr lang="en-US" dirty="0" err="1"/>
              <a:t>Deanda</a:t>
            </a:r>
            <a:r>
              <a:rPr lang="en-US" dirty="0"/>
              <a:t> </a:t>
            </a:r>
            <a:r>
              <a:rPr lang="en-US" dirty="0" err="1"/>
              <a:t>Compl</a:t>
            </a:r>
            <a:r>
              <a:rPr lang="en-US" dirty="0"/>
              <a:t>. For cites; 42 USC 300; “Encourage”- Pub L No. 106-113, 106-554, 108-199, 109-149, etc.; </a:t>
            </a:r>
            <a:r>
              <a:rPr lang="en-US" i="1" dirty="0"/>
              <a:t>support adolescent autonomy, </a:t>
            </a:r>
            <a:r>
              <a:rPr lang="en-US" dirty="0"/>
              <a:t>not override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23F5F7-921C-B346-8152-690D0E9209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45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Does it Matter Today? [Intellectual exercise]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Yes, it’s better to delay, but contraceptives not mat. increase; impact unintended teen pregnancy decreases health, wealth, wellbeing mom &amp; baby; taxpayer cost savings [$6/$1]; </a:t>
            </a:r>
            <a:r>
              <a:rPr lang="en-US" dirty="0"/>
              <a:t>AFTER</a:t>
            </a:r>
            <a:r>
              <a:rPr lang="en-US" i="1" dirty="0"/>
              <a:t> </a:t>
            </a:r>
            <a:r>
              <a:rPr lang="en-US" i="1" dirty="0" err="1"/>
              <a:t>Deanda</a:t>
            </a:r>
            <a:r>
              <a:rPr lang="en-US" i="1" dirty="0"/>
              <a:t> </a:t>
            </a:r>
            <a:r>
              <a:rPr lang="en-US" dirty="0"/>
              <a:t>filed, Biden replaced guidance w/formal </a:t>
            </a:r>
            <a:r>
              <a:rPr lang="en-US" dirty="0" err="1"/>
              <a:t>reg</a:t>
            </a:r>
            <a:r>
              <a:rPr lang="en-US" dirty="0"/>
              <a:t>; 5</a:t>
            </a:r>
            <a:r>
              <a:rPr lang="en-US" baseline="30000" dirty="0"/>
              <a:t>th</a:t>
            </a:r>
            <a:r>
              <a:rPr lang="en-US" dirty="0"/>
              <a:t> Not reach</a:t>
            </a:r>
            <a:r>
              <a:rPr lang="en-US" u="none" dirty="0"/>
              <a:t>; </a:t>
            </a:r>
            <a:r>
              <a:rPr lang="en-US" u="none" dirty="0" err="1"/>
              <a:t>Currrently</a:t>
            </a:r>
            <a:r>
              <a:rPr lang="en-US" u="none" dirty="0"/>
              <a:t> law land in all but 5</a:t>
            </a:r>
            <a:r>
              <a:rPr lang="en-US" u="none" baseline="30000" dirty="0"/>
              <a:t>th</a:t>
            </a:r>
            <a:r>
              <a:rPr lang="en-US" u="none" dirty="0"/>
              <a:t> Cir. </a:t>
            </a:r>
            <a:r>
              <a:rPr lang="en-US" u="sng" dirty="0"/>
              <a:t>If ‘21 Reg is valid, conflict preemption </a:t>
            </a:r>
            <a:r>
              <a:rPr lang="en-US" dirty="0"/>
              <a:t>(obstacle) preempts PC &amp; notice law re Projects receiving fed funds [no impact law outside]; Trump defunded Title X 25% but hasn’t (yet) rescinded </a:t>
            </a:r>
            <a:r>
              <a:rPr lang="en-US" dirty="0" err="1"/>
              <a:t>reg</a:t>
            </a:r>
            <a:r>
              <a:rPr lang="en-US" dirty="0"/>
              <a:t>; Clear Congressional mandate to make contraceptives “readily available to </a:t>
            </a:r>
            <a:r>
              <a:rPr lang="en-US" b="1" u="sng" dirty="0"/>
              <a:t>all</a:t>
            </a:r>
            <a:r>
              <a:rPr lang="en-US" dirty="0"/>
              <a:t> [adolescents] desiring” </a:t>
            </a:r>
            <a:r>
              <a:rPr lang="en-US" b="1" dirty="0"/>
              <a:t>authorizes funding conditions that directly improve access; </a:t>
            </a:r>
            <a:r>
              <a:rPr lang="en-US" dirty="0"/>
              <a:t>besides </a:t>
            </a:r>
            <a:r>
              <a:rPr lang="en-US" dirty="0" err="1"/>
              <a:t>imposs</a:t>
            </a:r>
            <a:r>
              <a:rPr lang="en-US" dirty="0"/>
              <a:t> to encourage </a:t>
            </a:r>
            <a:r>
              <a:rPr lang="en-US" dirty="0" err="1"/>
              <a:t>partic</a:t>
            </a:r>
            <a:r>
              <a:rPr lang="en-US" dirty="0"/>
              <a:t> to extent practical if can’t inform; HHS didn’t explain how </a:t>
            </a:r>
            <a:r>
              <a:rPr lang="en-US" dirty="0" err="1"/>
              <a:t>reg</a:t>
            </a:r>
            <a:r>
              <a:rPr lang="en-US" dirty="0"/>
              <a:t> interacts w/state laws BUT </a:t>
            </a:r>
            <a:r>
              <a:rPr lang="en-US" dirty="0" err="1"/>
              <a:t>cond</a:t>
            </a:r>
            <a:r>
              <a:rPr lang="en-US" dirty="0"/>
              <a:t> fed funding OFTEN contrary state policy choices on areas </a:t>
            </a:r>
            <a:r>
              <a:rPr lang="en-US" dirty="0" err="1"/>
              <a:t>tradl</a:t>
            </a:r>
            <a:r>
              <a:rPr lang="en-US" dirty="0"/>
              <a:t> state </a:t>
            </a:r>
            <a:r>
              <a:rPr lang="en-US" dirty="0" err="1"/>
              <a:t>auth</a:t>
            </a:r>
            <a:r>
              <a:rPr lang="en-US" dirty="0"/>
              <a:t> (helmets); usually upheld </a:t>
            </a:r>
            <a:r>
              <a:rPr lang="en-US" dirty="0" err="1"/>
              <a:t>bc</a:t>
            </a:r>
            <a:r>
              <a:rPr lang="en-US" dirty="0"/>
              <a:t> state remains free to REJECT funds or to leg outside of; NOT gun to head like </a:t>
            </a:r>
            <a:r>
              <a:rPr lang="en-US" dirty="0" err="1"/>
              <a:t>Seblius</a:t>
            </a:r>
            <a:r>
              <a:rPr lang="en-US" dirty="0"/>
              <a:t> Medicaid expansion- painful but possible to reject Title X funds; Marriage or formal emancipation (17); Pregnancy/parent (6); Mature minor/age 12-14 (7); ‘21 </a:t>
            </a:r>
            <a:r>
              <a:rPr lang="en-US" dirty="0" err="1"/>
              <a:t>reg</a:t>
            </a:r>
            <a:r>
              <a:rPr lang="en-US" dirty="0"/>
              <a:t> (42 CFR 59.10)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r>
              <a:rPr lang="en-US" dirty="0"/>
              <a:t>Prohibiting parental consent &amp; notice requirements materially improves access for adolescents desiring services; Frost correct PC matter of </a:t>
            </a:r>
            <a:r>
              <a:rPr lang="en-US" dirty="0" err="1"/>
              <a:t>tradl</a:t>
            </a:r>
            <a:r>
              <a:rPr lang="en-US" dirty="0"/>
              <a:t> state law but </a:t>
            </a:r>
            <a:r>
              <a:rPr lang="en-US" dirty="0" err="1"/>
              <a:t>reg</a:t>
            </a:r>
            <a:r>
              <a:rPr lang="en-US" dirty="0"/>
              <a:t> authorized by clear Congressional mandate; Act mandate to make readily avail to ALL adolescents desiring- inconsistent w/PC which excludes some desiring by its terms; Further, empirically, notification likewise impedes access to many adolescents desiring services; Specific </a:t>
            </a:r>
            <a:r>
              <a:rPr lang="en-US" dirty="0" err="1"/>
              <a:t>lang</a:t>
            </a:r>
            <a:r>
              <a:rPr lang="en-US" dirty="0"/>
              <a:t> in Act wholly UNLIKE broad &amp; unfettered mandate &amp; INDIRECT eviction mortarium in AL Realtors Case. Agency NOT exceed </a:t>
            </a:r>
            <a:r>
              <a:rPr lang="en-US" dirty="0" err="1"/>
              <a:t>auth</a:t>
            </a:r>
            <a:endParaRPr lang="en-US" dirty="0"/>
          </a:p>
          <a:p>
            <a:r>
              <a:rPr lang="en-US" dirty="0"/>
              <a:t>Of course, 5</a:t>
            </a:r>
            <a:r>
              <a:rPr lang="en-US" baseline="30000" dirty="0"/>
              <a:t>th</a:t>
            </a:r>
            <a:r>
              <a:rPr lang="en-US" dirty="0"/>
              <a:t> Cir. Likely to AGAIN take view-</a:t>
            </a:r>
            <a:r>
              <a:rPr lang="en-US" dirty="0" err="1"/>
              <a:t>pt</a:t>
            </a:r>
            <a:r>
              <a:rPr lang="en-US" dirty="0"/>
              <a:t> driven inter; Even if miraculously win case; unclear will benefit as likely to further galvanize </a:t>
            </a:r>
            <a:r>
              <a:rPr lang="en-US" dirty="0" err="1"/>
              <a:t>rt</a:t>
            </a:r>
            <a:r>
              <a:rPr lang="en-US" dirty="0"/>
              <a:t> to change law or defund Title X [already dire straights]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23F5F7-921C-B346-8152-690D0E9209D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413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2025; [many PP left Title X project </a:t>
            </a:r>
            <a:r>
              <a:rPr lang="en-US" dirty="0" err="1"/>
              <a:t>bc</a:t>
            </a:r>
            <a:r>
              <a:rPr lang="en-US" dirty="0"/>
              <a:t> can’t. physically </a:t>
            </a:r>
            <a:r>
              <a:rPr lang="en-US" dirty="0" err="1"/>
              <a:t>sep</a:t>
            </a:r>
            <a:r>
              <a:rPr lang="en-US" dirty="0"/>
              <a:t> from abortion - Domestic gag rule (millions 15-17 lost access]; cut impacts 23 states; PP suit re DEI/gender ID, targeted by Domestic Gag Rule reinstate physical </a:t>
            </a:r>
            <a:r>
              <a:rPr lang="en-US" dirty="0" err="1"/>
              <a:t>sep</a:t>
            </a:r>
            <a:r>
              <a:rPr lang="en-US" dirty="0"/>
              <a:t> abortion, impose new </a:t>
            </a:r>
            <a:r>
              <a:rPr lang="en-US" dirty="0" err="1"/>
              <a:t>req</a:t>
            </a:r>
            <a:r>
              <a:rPr lang="en-US" dirty="0"/>
              <a:t> – viol </a:t>
            </a:r>
            <a:r>
              <a:rPr lang="en-US" dirty="0" err="1"/>
              <a:t>unconst</a:t>
            </a:r>
            <a:r>
              <a:rPr lang="en-US" dirty="0"/>
              <a:t> </a:t>
            </a:r>
            <a:r>
              <a:rPr lang="en-US" dirty="0" err="1"/>
              <a:t>cond</a:t>
            </a:r>
            <a:r>
              <a:rPr lang="en-US" dirty="0"/>
              <a:t>? [</a:t>
            </a:r>
            <a:r>
              <a:rPr lang="en-US" dirty="0" err="1"/>
              <a:t>elim</a:t>
            </a:r>
            <a:r>
              <a:rPr lang="en-US" dirty="0"/>
              <a:t> fed $ PP]; Minors currently 8% </a:t>
            </a:r>
            <a:r>
              <a:rPr lang="en-US" dirty="0" err="1"/>
              <a:t>pt</a:t>
            </a:r>
            <a:r>
              <a:rPr lang="en-US" dirty="0"/>
              <a:t>; Imp but Given tenuous funding entire program, pushing preemption at present likely to hinder repro justice. What can we do?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NFPRHA v Azar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23F5F7-921C-B346-8152-690D0E9209D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219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What is at stake- </a:t>
            </a:r>
            <a:r>
              <a:rPr lang="en-US" dirty="0"/>
              <a:t>[SKIP] Ideally delay sexual activity until adulthood; but 40% have had sex; Saves $ </a:t>
            </a:r>
            <a:r>
              <a:rPr lang="en-US" dirty="0" err="1"/>
              <a:t>bc</a:t>
            </a:r>
            <a:r>
              <a:rPr lang="en-US" dirty="0"/>
              <a:t> costs much less to provide than unintended </a:t>
            </a:r>
            <a:r>
              <a:rPr lang="en-US" dirty="0" err="1"/>
              <a:t>preg</a:t>
            </a:r>
            <a:r>
              <a:rPr lang="en-US" dirty="0"/>
              <a:t> w/birth &amp; subsequent public support [food &amp; </a:t>
            </a:r>
            <a:r>
              <a:rPr lang="en-US" dirty="0" err="1"/>
              <a:t>hc</a:t>
            </a:r>
            <a:r>
              <a:rPr lang="en-US" dirty="0"/>
              <a:t>] $7.6B in 2010 [decreases econ self-</a:t>
            </a:r>
            <a:r>
              <a:rPr lang="en-US" dirty="0" err="1"/>
              <a:t>su</a:t>
            </a:r>
            <a:r>
              <a:rPr lang="en-US" dirty="0"/>
              <a:t>;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dollar spent on publicly funded contraceptive services saves the U.S. health care system nearly $6 </a:t>
            </a:r>
            <a:r>
              <a:rPr lang="en-US" dirty="0" err="1"/>
              <a:t>ff</a:t>
            </a:r>
            <a:r>
              <a:rPr lang="en-US" dirty="0"/>
              <a:t>]; due to increased trust in and disclosure to provider &amp; more active agency/responsibility for personal sexual health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ACOG- decreased bleeding and pain with menstrual periods and reduced risk of gynecologic disorders, including a decreased risk of endometrial and ovarian cancer, decreased maternal mortality –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access full range of contraceptives; 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Agency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whether to have children, to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#, spacing of kids 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49%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preg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unintended = $15.5 B in 2008; AVOID DOMESTIC VIOLENCE &amp; maternal mortality; lifetime of more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higher earnings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23F5F7-921C-B346-8152-690D0E9209D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884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Nd control </a:t>
            </a:r>
            <a:r>
              <a:rPr lang="en-US" dirty="0" err="1"/>
              <a:t>ct</a:t>
            </a:r>
            <a:r>
              <a:rPr lang="en-US" dirty="0"/>
              <a:t>, congress, </a:t>
            </a:r>
            <a:r>
              <a:rPr lang="en-US" dirty="0" err="1"/>
              <a:t>pres</a:t>
            </a:r>
            <a:r>
              <a:rPr lang="en-US" dirty="0"/>
              <a:t>; Until then, </a:t>
            </a:r>
            <a:r>
              <a:rPr lang="en-US" dirty="0" err="1"/>
              <a:t>nd</a:t>
            </a:r>
            <a:r>
              <a:rPr lang="en-US" dirty="0"/>
              <a:t> be pragmatic &amp; harness evolving means of ensuring access to desired repro services; Studies show Nd better notice &amp; more convenient, effective options; </a:t>
            </a:r>
            <a:r>
              <a:rPr lang="en-US" dirty="0" err="1"/>
              <a:t>Opill</a:t>
            </a:r>
            <a:r>
              <a:rPr lang="en-US" dirty="0"/>
              <a:t> (OTC w/o age restriction, progestin only, 98% eff when taken properly; currently $45 3 </a:t>
            </a:r>
            <a:r>
              <a:rPr lang="en-US" dirty="0" err="1"/>
              <a:t>mo</a:t>
            </a:r>
            <a:r>
              <a:rPr lang="en-US" dirty="0"/>
              <a:t> Am BUT teens say can’t pay more $10); Follow gender-affirming care case vis-à-vis parental rights re minor’s health care; key past FDA approval </a:t>
            </a:r>
            <a:r>
              <a:rPr lang="en-US" dirty="0" err="1"/>
              <a:t>opill</a:t>
            </a:r>
            <a:r>
              <a:rPr lang="en-US" dirty="0"/>
              <a:t> &amp; </a:t>
            </a:r>
            <a:r>
              <a:rPr lang="en-US" dirty="0" err="1"/>
              <a:t>teleh</a:t>
            </a:r>
            <a:r>
              <a:rPr lang="en-US" dirty="0"/>
              <a:t> invest- still more to be done]; FOCUS eff ED avail options [too many </a:t>
            </a:r>
            <a:r>
              <a:rPr lang="en-US" dirty="0" err="1"/>
              <a:t>indv</a:t>
            </a:r>
            <a:r>
              <a:rPr lang="en-US" dirty="0"/>
              <a:t> capable becoming </a:t>
            </a:r>
            <a:r>
              <a:rPr lang="en-US" dirty="0" err="1"/>
              <a:t>preg</a:t>
            </a:r>
            <a:r>
              <a:rPr lang="en-US" dirty="0"/>
              <a:t> remain unaware, </a:t>
            </a:r>
            <a:r>
              <a:rPr lang="en-US" dirty="0" err="1"/>
              <a:t>esp</a:t>
            </a:r>
            <a:r>
              <a:rPr lang="en-US" dirty="0"/>
              <a:t> teens]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Embracing adolescent’s right to generally accepted, evidence-based care is ethically compelled &amp; legally required- </a:t>
            </a:r>
            <a:r>
              <a:rPr lang="en-US" u="sng" dirty="0"/>
              <a:t>autonomy, bodily integrity, self-determination</a:t>
            </a:r>
            <a:r>
              <a:rPr lang="en-US" u="none" dirty="0"/>
              <a:t>, public policy &amp; stat construct]</a:t>
            </a:r>
            <a:endParaRPr lang="en-U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23F5F7-921C-B346-8152-690D0E9209D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33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6/2/25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6/2/25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6/2/25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6/2/25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6/2/25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6/2/25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6/2/25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6/2/25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6/2/25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6/2/25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6/2/25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6/2/25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35808"/>
            <a:ext cx="7543800" cy="1450848"/>
          </a:xfrm>
        </p:spPr>
        <p:txBody>
          <a:bodyPr/>
          <a:lstStyle/>
          <a:p>
            <a:r>
              <a:rPr lang="en-US" sz="4000" dirty="0"/>
              <a:t>Title X: Parental Notice or Consent, Preemption &amp; Pragmatism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571744"/>
            <a:ext cx="6858000" cy="585216"/>
          </a:xfrm>
        </p:spPr>
        <p:txBody>
          <a:bodyPr/>
          <a:lstStyle/>
          <a:p>
            <a:r>
              <a:rPr lang="en-US" dirty="0"/>
              <a:t>Professor Melissa </a:t>
            </a:r>
            <a:r>
              <a:rPr lang="en-US" dirty="0" err="1"/>
              <a:t>Ballengee</a:t>
            </a:r>
            <a:r>
              <a:rPr lang="en-US" dirty="0"/>
              <a:t> Alexander</a:t>
            </a:r>
          </a:p>
        </p:txBody>
      </p:sp>
    </p:spTree>
    <p:extLst>
      <p:ext uri="{BB962C8B-B14F-4D97-AF65-F5344CB8AC3E}">
        <p14:creationId xmlns:p14="http://schemas.microsoft.com/office/powerpoint/2010/main" val="324332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5F5AB-33C0-884C-A766-91599A9AF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169408"/>
            <a:ext cx="7543800" cy="1002792"/>
          </a:xfrm>
        </p:spPr>
        <p:txBody>
          <a:bodyPr>
            <a:normAutofit/>
          </a:bodyPr>
          <a:lstStyle/>
          <a:p>
            <a:r>
              <a:rPr lang="en-US" sz="4000" dirty="0"/>
              <a:t>Preemption v. Pragmatic Path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D2DDD-D9D8-F14E-848C-FB27B5988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341376"/>
            <a:ext cx="7543800" cy="4998720"/>
          </a:xfrm>
        </p:spPr>
        <p:txBody>
          <a:bodyPr/>
          <a:lstStyle/>
          <a:p>
            <a:r>
              <a:rPr lang="en-US" b="1" dirty="0"/>
              <a:t>Circuit Split &amp; Correct Approach</a:t>
            </a:r>
          </a:p>
          <a:p>
            <a:pPr lvl="1"/>
            <a:r>
              <a:rPr lang="en-US" dirty="0"/>
              <a:t>Language &amp; purpose Title X preempts state parental consent &amp; notice requirements for participating projects</a:t>
            </a:r>
          </a:p>
          <a:p>
            <a:pPr lvl="8"/>
            <a:endParaRPr lang="en-US" dirty="0"/>
          </a:p>
          <a:p>
            <a:r>
              <a:rPr lang="en-US" b="1" dirty="0"/>
              <a:t>Currently Fraught</a:t>
            </a:r>
          </a:p>
          <a:p>
            <a:pPr lvl="1"/>
            <a:r>
              <a:rPr lang="en-US" dirty="0"/>
              <a:t>Biden ‘21 Reg. &amp; </a:t>
            </a:r>
            <a:r>
              <a:rPr lang="en-US" i="1" dirty="0"/>
              <a:t>Frost</a:t>
            </a:r>
            <a:r>
              <a:rPr lang="en-US" dirty="0"/>
              <a:t>; Trump Exec. Order &amp; Defunding; Imminent threats</a:t>
            </a:r>
          </a:p>
          <a:p>
            <a:pPr marL="2240280" lvl="8" indent="0">
              <a:buNone/>
            </a:pPr>
            <a:endParaRPr lang="en-US" dirty="0"/>
          </a:p>
          <a:p>
            <a:r>
              <a:rPr lang="en-US" b="1" dirty="0"/>
              <a:t>Path Forward </a:t>
            </a:r>
            <a:r>
              <a:rPr lang="en-US" i="1" dirty="0"/>
              <a:t>Without Control</a:t>
            </a:r>
          </a:p>
          <a:p>
            <a:pPr lvl="1"/>
            <a:r>
              <a:rPr lang="en-US" dirty="0" err="1"/>
              <a:t>Opill</a:t>
            </a:r>
            <a:r>
              <a:rPr lang="en-US" dirty="0"/>
              <a:t> &amp; Condoms, Social Media, Delivery, &amp; Telehealth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72EB21-66B7-FD4E-BDF9-E1C4464E3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9208" y="4764024"/>
            <a:ext cx="1694688" cy="254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824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86E52-B411-6546-845E-6A40673B3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157216"/>
            <a:ext cx="7543800" cy="1014984"/>
          </a:xfrm>
        </p:spPr>
        <p:txBody>
          <a:bodyPr>
            <a:noAutofit/>
          </a:bodyPr>
          <a:lstStyle/>
          <a:p>
            <a:r>
              <a:rPr lang="en-US" sz="4000" dirty="0"/>
              <a:t>Circuit Split: Does Title X Preempt Parental Notice &amp; Consent?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A31CA-87A1-0B4A-A47B-DF6735452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6304"/>
            <a:ext cx="7543800" cy="4730496"/>
          </a:xfrm>
        </p:spPr>
        <p:txBody>
          <a:bodyPr>
            <a:normAutofit/>
          </a:bodyPr>
          <a:lstStyle/>
          <a:p>
            <a:pPr lvl="8"/>
            <a:endParaRPr lang="en-US" dirty="0"/>
          </a:p>
          <a:p>
            <a:r>
              <a:rPr lang="en-US" i="1" dirty="0"/>
              <a:t>NY v. Heckler </a:t>
            </a:r>
            <a:r>
              <a:rPr lang="en-US" dirty="0"/>
              <a:t>(2d. Cir. 1983); </a:t>
            </a:r>
            <a:r>
              <a:rPr lang="en-US" i="1" dirty="0"/>
              <a:t>Planned Parenthood v. Heckler </a:t>
            </a:r>
            <a:r>
              <a:rPr lang="en-US" dirty="0"/>
              <a:t>(D.C. Cir. 1983)</a:t>
            </a:r>
          </a:p>
          <a:p>
            <a:pPr lvl="1"/>
            <a:r>
              <a:rPr lang="en-US" dirty="0"/>
              <a:t>‘83 regulation requiring parental notice &amp; compliance with state consent laws invalid; </a:t>
            </a:r>
            <a:r>
              <a:rPr lang="en-US" u="sng" dirty="0"/>
              <a:t>undermines</a:t>
            </a:r>
            <a:r>
              <a:rPr lang="en-US" dirty="0"/>
              <a:t> primary purpose Act</a:t>
            </a:r>
          </a:p>
          <a:p>
            <a:pPr marL="2240280" lvl="8" indent="0">
              <a:buNone/>
            </a:pPr>
            <a:endParaRPr lang="en-US" dirty="0"/>
          </a:p>
          <a:p>
            <a:r>
              <a:rPr lang="en-US" i="1" dirty="0" err="1"/>
              <a:t>Deanda</a:t>
            </a:r>
            <a:r>
              <a:rPr lang="en-US" i="1" dirty="0"/>
              <a:t> v. Becerra </a:t>
            </a:r>
            <a:r>
              <a:rPr lang="en-US" dirty="0"/>
              <a:t>(5</a:t>
            </a:r>
            <a:r>
              <a:rPr lang="en-US" baseline="30000" dirty="0"/>
              <a:t>th</a:t>
            </a:r>
            <a:r>
              <a:rPr lang="en-US" dirty="0"/>
              <a:t> Cir. 2024)</a:t>
            </a:r>
          </a:p>
          <a:p>
            <a:pPr lvl="1"/>
            <a:r>
              <a:rPr lang="en-US" dirty="0"/>
              <a:t>TX parental consent &amp; notice law </a:t>
            </a:r>
            <a:r>
              <a:rPr lang="en-US" u="sng" dirty="0"/>
              <a:t>furthers</a:t>
            </a:r>
            <a:r>
              <a:rPr lang="en-US" dirty="0"/>
              <a:t> purposes by providing </a:t>
            </a:r>
            <a:r>
              <a:rPr lang="en-US" i="1" dirty="0"/>
              <a:t>specific means </a:t>
            </a:r>
            <a:r>
              <a:rPr lang="en-US" dirty="0"/>
              <a:t>to encourage family participation</a:t>
            </a:r>
          </a:p>
        </p:txBody>
      </p:sp>
    </p:spTree>
    <p:extLst>
      <p:ext uri="{BB962C8B-B14F-4D97-AF65-F5344CB8AC3E}">
        <p14:creationId xmlns:p14="http://schemas.microsoft.com/office/powerpoint/2010/main" val="1244574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D4BC1-86DD-8C4A-A962-AACE71268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974336"/>
            <a:ext cx="7016496" cy="1197864"/>
          </a:xfrm>
        </p:spPr>
        <p:txBody>
          <a:bodyPr>
            <a:noAutofit/>
          </a:bodyPr>
          <a:lstStyle/>
          <a:p>
            <a:r>
              <a:rPr lang="en-US" sz="4000" dirty="0"/>
              <a:t>Notice or Consent = </a:t>
            </a:r>
            <a:br>
              <a:rPr lang="en-US" sz="4000" dirty="0"/>
            </a:br>
            <a:r>
              <a:rPr lang="en-US" sz="4000" dirty="0"/>
              <a:t>Access Barrier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36414-7338-4A4C-933F-DF60DEFFF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-585216"/>
            <a:ext cx="7543800" cy="6035040"/>
          </a:xfrm>
        </p:spPr>
        <p:txBody>
          <a:bodyPr>
            <a:normAutofit/>
          </a:bodyPr>
          <a:lstStyle/>
          <a:p>
            <a:pPr marL="2240280" lvl="8" indent="0">
              <a:buNone/>
            </a:pPr>
            <a:endParaRPr lang="en-US" dirty="0"/>
          </a:p>
          <a:p>
            <a:r>
              <a:rPr lang="en-US" b="1" dirty="0"/>
              <a:t>88% Adolescents </a:t>
            </a:r>
            <a:r>
              <a:rPr lang="en-US" dirty="0"/>
              <a:t>report contraceptive</a:t>
            </a:r>
            <a:r>
              <a:rPr lang="en-US" b="1" dirty="0"/>
              <a:t> barriers</a:t>
            </a:r>
            <a:endParaRPr lang="en-US" dirty="0"/>
          </a:p>
          <a:p>
            <a:pPr marL="2240280" lvl="8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60% Accessing care </a:t>
            </a:r>
            <a:r>
              <a:rPr lang="en-US" i="1" dirty="0"/>
              <a:t>inform parents</a:t>
            </a:r>
          </a:p>
          <a:p>
            <a:pPr lvl="8"/>
            <a:endParaRPr lang="en-US" i="1" dirty="0"/>
          </a:p>
          <a:p>
            <a:r>
              <a:rPr lang="en-US" dirty="0"/>
              <a:t>Of those who do not, </a:t>
            </a:r>
            <a:r>
              <a:rPr lang="en-US" b="1" dirty="0"/>
              <a:t>70% would NOT access contraceptives if parental </a:t>
            </a:r>
            <a:r>
              <a:rPr lang="en-US" b="1" u="sng" dirty="0"/>
              <a:t>notice</a:t>
            </a:r>
            <a:r>
              <a:rPr lang="en-US" b="1" dirty="0"/>
              <a:t> required</a:t>
            </a:r>
          </a:p>
          <a:p>
            <a:pPr lvl="1"/>
            <a:r>
              <a:rPr lang="en-US" dirty="0"/>
              <a:t>Only 1% would stop having sex… 99% would resort to less effective methods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07CF05-D8F3-F94F-AB56-C14772470B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4640" y="4324096"/>
            <a:ext cx="2393696" cy="2393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554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3EF92-3CF9-0C4C-A35F-BAC7978D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193792"/>
            <a:ext cx="7543800" cy="978408"/>
          </a:xfrm>
        </p:spPr>
        <p:txBody>
          <a:bodyPr>
            <a:noAutofit/>
          </a:bodyPr>
          <a:lstStyle/>
          <a:p>
            <a:r>
              <a:rPr lang="en-US" sz="4000" dirty="0"/>
              <a:t>Title X Preempts Notice &amp; Consent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F07CE-D469-7E4C-B50B-C1820008D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414528"/>
            <a:ext cx="7543800" cy="47792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/>
              <a:t>Purpose of Act</a:t>
            </a:r>
            <a:r>
              <a:rPr lang="en-US" dirty="0"/>
              <a:t>: Public Health Services Act, Title X</a:t>
            </a:r>
          </a:p>
          <a:p>
            <a:r>
              <a:rPr lang="en-US" dirty="0"/>
              <a:t>Make “comprehensive voluntary family planning services </a:t>
            </a:r>
            <a:r>
              <a:rPr lang="en-US" b="1" dirty="0"/>
              <a:t>readily available to all persons desiring </a:t>
            </a:r>
            <a:r>
              <a:rPr lang="en-US" dirty="0"/>
              <a:t>such services”</a:t>
            </a:r>
          </a:p>
          <a:p>
            <a:pPr lvl="1"/>
            <a:r>
              <a:rPr lang="en-US" dirty="0"/>
              <a:t>Including </a:t>
            </a:r>
            <a:r>
              <a:rPr lang="en-US" u="sng" dirty="0"/>
              <a:t>adolescents</a:t>
            </a:r>
          </a:p>
          <a:p>
            <a:pPr lvl="8"/>
            <a:endParaRPr lang="en-US" dirty="0"/>
          </a:p>
          <a:p>
            <a:pPr marL="0" indent="0">
              <a:buNone/>
            </a:pPr>
            <a:r>
              <a:rPr lang="en-US" u="sng" dirty="0"/>
              <a:t>Language of ‘81 Regulation</a:t>
            </a:r>
            <a:r>
              <a:rPr lang="en-US" dirty="0"/>
              <a:t>: </a:t>
            </a:r>
          </a:p>
          <a:p>
            <a:r>
              <a:rPr lang="en-US" dirty="0"/>
              <a:t>“</a:t>
            </a:r>
            <a:r>
              <a:rPr lang="en-US" i="1" dirty="0"/>
              <a:t>To the extent practical</a:t>
            </a:r>
            <a:r>
              <a:rPr lang="en-US" dirty="0"/>
              <a:t>,” “</a:t>
            </a:r>
            <a:r>
              <a:rPr lang="en-US" b="1" dirty="0"/>
              <a:t>encourage</a:t>
            </a:r>
            <a:r>
              <a:rPr lang="en-US" dirty="0"/>
              <a:t>” </a:t>
            </a:r>
            <a:r>
              <a:rPr lang="en-US" b="1" dirty="0"/>
              <a:t>parental involvement </a:t>
            </a:r>
            <a:r>
              <a:rPr lang="en-US" dirty="0"/>
              <a:t>in minors’ contraceptive use</a:t>
            </a:r>
          </a:p>
          <a:p>
            <a:pPr lvl="8"/>
            <a:endParaRPr lang="en-US" dirty="0"/>
          </a:p>
          <a:p>
            <a:pPr marL="0" indent="0">
              <a:buNone/>
            </a:pPr>
            <a:r>
              <a:rPr lang="en-US" u="sng" dirty="0"/>
              <a:t>Federal List of State Exemptions</a:t>
            </a:r>
            <a:r>
              <a:rPr lang="en-US" dirty="0"/>
              <a:t>:</a:t>
            </a:r>
          </a:p>
          <a:p>
            <a:r>
              <a:rPr lang="en-US" dirty="0"/>
              <a:t>Projects </a:t>
            </a:r>
            <a:r>
              <a:rPr lang="en-US" u="sng" dirty="0"/>
              <a:t>not exempt</a:t>
            </a:r>
            <a:r>
              <a:rPr lang="en-US" dirty="0"/>
              <a:t> state mandatory reporting: rape, child abuse, incest, and certain other laws</a:t>
            </a:r>
          </a:p>
          <a:p>
            <a:pPr lvl="1"/>
            <a:r>
              <a:rPr lang="en-US" dirty="0"/>
              <a:t>Parental consent &amp; notice NOT listed</a:t>
            </a:r>
          </a:p>
        </p:txBody>
      </p:sp>
    </p:spTree>
    <p:extLst>
      <p:ext uri="{BB962C8B-B14F-4D97-AF65-F5344CB8AC3E}">
        <p14:creationId xmlns:p14="http://schemas.microsoft.com/office/powerpoint/2010/main" val="168837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86E52-B411-6546-845E-6A40673B3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169408"/>
            <a:ext cx="7543800" cy="1014984"/>
          </a:xfrm>
        </p:spPr>
        <p:txBody>
          <a:bodyPr>
            <a:noAutofit/>
          </a:bodyPr>
          <a:lstStyle/>
          <a:p>
            <a:r>
              <a:rPr lang="en-US" sz="4000" dirty="0"/>
              <a:t>Regulation, </a:t>
            </a:r>
            <a:r>
              <a:rPr lang="en-US" sz="4000" i="1" dirty="0"/>
              <a:t>Frost</a:t>
            </a:r>
            <a:r>
              <a:rPr lang="en-US" sz="4000" dirty="0"/>
              <a:t> </a:t>
            </a:r>
            <a:r>
              <a:rPr lang="en-US" sz="4000" i="1" dirty="0"/>
              <a:t> </a:t>
            </a:r>
            <a:r>
              <a:rPr lang="en-US" sz="4000" dirty="0"/>
              <a:t>&amp; Preemption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A31CA-87A1-0B4A-A47B-DF6735452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353568"/>
            <a:ext cx="7543800" cy="5047488"/>
          </a:xfrm>
        </p:spPr>
        <p:txBody>
          <a:bodyPr>
            <a:normAutofit/>
          </a:bodyPr>
          <a:lstStyle/>
          <a:p>
            <a:r>
              <a:rPr lang="en-US" i="1" dirty="0"/>
              <a:t>2021 Regulation</a:t>
            </a:r>
            <a:r>
              <a:rPr lang="en-US" dirty="0"/>
              <a:t>:</a:t>
            </a:r>
            <a:r>
              <a:rPr lang="en-US" i="1" dirty="0"/>
              <a:t> </a:t>
            </a:r>
            <a:r>
              <a:rPr lang="en-US" u="sng" dirty="0"/>
              <a:t>Prohibits</a:t>
            </a:r>
            <a:r>
              <a:rPr lang="en-US" dirty="0"/>
              <a:t> requiring parental consent or notifying parents without consent</a:t>
            </a:r>
          </a:p>
          <a:p>
            <a:pPr lvl="1"/>
            <a:r>
              <a:rPr lang="en-US" b="1" dirty="0"/>
              <a:t>20+ states require </a:t>
            </a:r>
            <a:r>
              <a:rPr lang="en-US" i="1" dirty="0"/>
              <a:t>absent </a:t>
            </a:r>
            <a:r>
              <a:rPr lang="en-US" dirty="0"/>
              <a:t>marriage, emancipation, pregnancy, parent, mature minor, or minimum age</a:t>
            </a:r>
          </a:p>
          <a:p>
            <a:pPr lvl="8"/>
            <a:endParaRPr lang="en-US" dirty="0"/>
          </a:p>
          <a:p>
            <a:r>
              <a:rPr lang="en-US" i="1" dirty="0"/>
              <a:t>Frost </a:t>
            </a:r>
            <a:r>
              <a:rPr lang="en-US" dirty="0"/>
              <a:t>Case: Alleges new reg. </a:t>
            </a:r>
            <a:r>
              <a:rPr lang="en-US" i="1" dirty="0"/>
              <a:t>exceeds agency authority </a:t>
            </a:r>
            <a:r>
              <a:rPr lang="en-US" dirty="0"/>
              <a:t>or </a:t>
            </a:r>
            <a:r>
              <a:rPr lang="en-US" i="1" dirty="0"/>
              <a:t>arbitrary &amp; capricious</a:t>
            </a:r>
            <a:r>
              <a:rPr lang="en-US" dirty="0"/>
              <a:t>… Neither true – </a:t>
            </a:r>
            <a:r>
              <a:rPr lang="en-US" u="sng" dirty="0"/>
              <a:t>Vol. Dismissed</a:t>
            </a:r>
            <a:endParaRPr lang="en-US" i="1" u="sng" dirty="0"/>
          </a:p>
          <a:p>
            <a:pPr lvl="1"/>
            <a:r>
              <a:rPr lang="en-US" dirty="0"/>
              <a:t>Clear Congressional mandate</a:t>
            </a:r>
            <a:endParaRPr lang="en-US" b="1" dirty="0"/>
          </a:p>
          <a:p>
            <a:pPr lvl="1"/>
            <a:r>
              <a:rPr lang="en-US" dirty="0"/>
              <a:t>Evidence-based prohibition</a:t>
            </a:r>
          </a:p>
        </p:txBody>
      </p:sp>
    </p:spTree>
    <p:extLst>
      <p:ext uri="{BB962C8B-B14F-4D97-AF65-F5344CB8AC3E}">
        <p14:creationId xmlns:p14="http://schemas.microsoft.com/office/powerpoint/2010/main" val="12922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0CCEF-93DD-C644-BBE7-0E9298385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425440"/>
            <a:ext cx="7543800" cy="746760"/>
          </a:xfrm>
        </p:spPr>
        <p:txBody>
          <a:bodyPr>
            <a:normAutofit fontScale="90000"/>
          </a:bodyPr>
          <a:lstStyle/>
          <a:p>
            <a:r>
              <a:rPr lang="en-US" dirty="0"/>
              <a:t>Trump Actions &amp; Threats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A878D-367E-7D43-87C8-CF00B984E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402336"/>
            <a:ext cx="7543800" cy="491337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Already:</a:t>
            </a:r>
          </a:p>
          <a:p>
            <a:r>
              <a:rPr lang="en-US" dirty="0"/>
              <a:t>Cut Funding 25%</a:t>
            </a:r>
          </a:p>
          <a:p>
            <a:r>
              <a:rPr lang="en-US" dirty="0"/>
              <a:t>Executive Order - Gender Identity &amp; DEI</a:t>
            </a:r>
          </a:p>
          <a:p>
            <a:pPr lvl="8"/>
            <a:endParaRPr lang="en-US" dirty="0"/>
          </a:p>
          <a:p>
            <a:pPr marL="0" indent="0">
              <a:buNone/>
            </a:pPr>
            <a:r>
              <a:rPr lang="en-US" dirty="0"/>
              <a:t>Threatened:</a:t>
            </a:r>
          </a:p>
          <a:p>
            <a:r>
              <a:rPr lang="en-US" dirty="0"/>
              <a:t>Elimination OPA</a:t>
            </a:r>
          </a:p>
          <a:p>
            <a:r>
              <a:rPr lang="en-US" dirty="0"/>
              <a:t>Broaden Religious Exemptions to Contraceptive Mandate</a:t>
            </a:r>
          </a:p>
          <a:p>
            <a:r>
              <a:rPr lang="en-US" dirty="0"/>
              <a:t>Reinstate &amp; Broaden Domestic Gag Rule</a:t>
            </a:r>
          </a:p>
          <a:p>
            <a:r>
              <a:rPr lang="en-US" dirty="0" err="1"/>
              <a:t>Pronatalists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72DBD3-D610-1542-8DC4-138396168F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721" y="186436"/>
            <a:ext cx="2634277" cy="1861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203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536DD-0476-074F-BDAB-5A702DAE6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071872"/>
            <a:ext cx="7543800" cy="1100328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Confidential Contraceptive Access Essential to Health, Wealth, &amp; Autonomy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681A4-C016-B14F-A214-DD0583E7F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487680"/>
            <a:ext cx="7543800" cy="4876800"/>
          </a:xfrm>
        </p:spPr>
        <p:txBody>
          <a:bodyPr/>
          <a:lstStyle/>
          <a:p>
            <a:r>
              <a:rPr lang="en-US" dirty="0"/>
              <a:t>Access for minors:</a:t>
            </a:r>
          </a:p>
          <a:p>
            <a:pPr lvl="1"/>
            <a:r>
              <a:rPr lang="en-US" dirty="0"/>
              <a:t>Decreases unintended pregnancies &amp; abortions</a:t>
            </a:r>
          </a:p>
          <a:p>
            <a:pPr lvl="1"/>
            <a:r>
              <a:rPr lang="en-US" dirty="0"/>
              <a:t>Decreases sexually transmitted infections</a:t>
            </a:r>
          </a:p>
          <a:p>
            <a:pPr lvl="1"/>
            <a:r>
              <a:rPr lang="en-US" dirty="0"/>
              <a:t>Improves health &amp; well-being of teens &amp; babies</a:t>
            </a:r>
          </a:p>
          <a:p>
            <a:pPr lvl="1"/>
            <a:r>
              <a:rPr lang="en-US" dirty="0"/>
              <a:t>Empowers autonomy &amp; self-determination</a:t>
            </a:r>
          </a:p>
          <a:p>
            <a:pPr lvl="1"/>
            <a:r>
              <a:rPr lang="en-US" dirty="0"/>
              <a:t>Saves taxpayer dollars [$6 for each $1]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3B2803A-254C-A240-8020-18437B3D73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180" y="189484"/>
            <a:ext cx="3331706" cy="178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036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D1AE8-C208-384F-9875-B71999B25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230368"/>
            <a:ext cx="7543800" cy="922020"/>
          </a:xfrm>
        </p:spPr>
        <p:txBody>
          <a:bodyPr>
            <a:normAutofit fontScale="90000"/>
          </a:bodyPr>
          <a:lstStyle/>
          <a:p>
            <a:r>
              <a:rPr lang="en-US" sz="4000" dirty="0" err="1"/>
              <a:t>Opill</a:t>
            </a:r>
            <a:r>
              <a:rPr lang="en-US" sz="4000" dirty="0"/>
              <a:t> &amp; Condoms, Social Media, Delivery &amp; Telehealth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135DA-C07E-FE46-B996-5B300833D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-109728"/>
            <a:ext cx="7543800" cy="5510784"/>
          </a:xfrm>
        </p:spPr>
        <p:txBody>
          <a:bodyPr>
            <a:normAutofit/>
          </a:bodyPr>
          <a:lstStyle/>
          <a:p>
            <a:pPr marL="1965960" lvl="7" indent="0">
              <a:buNone/>
            </a:pPr>
            <a:endParaRPr lang="en-US" dirty="0"/>
          </a:p>
          <a:p>
            <a:r>
              <a:rPr lang="en-US" dirty="0"/>
              <a:t>Notice &amp; defraying cost </a:t>
            </a:r>
            <a:r>
              <a:rPr lang="en-US" b="1" dirty="0" err="1"/>
              <a:t>Opill</a:t>
            </a:r>
            <a:endParaRPr lang="en-US" b="1" dirty="0"/>
          </a:p>
          <a:p>
            <a:pPr lvl="1"/>
            <a:r>
              <a:rPr lang="en-US" dirty="0"/>
              <a:t>Available over the counter, without age restriction</a:t>
            </a:r>
          </a:p>
          <a:p>
            <a:pPr lvl="1"/>
            <a:r>
              <a:rPr lang="en-US" dirty="0"/>
              <a:t>76% teens unaware; can’t pay $20/mo.</a:t>
            </a:r>
          </a:p>
          <a:p>
            <a:pPr lvl="8"/>
            <a:endParaRPr lang="en-US" dirty="0"/>
          </a:p>
          <a:p>
            <a:r>
              <a:rPr lang="en-US" dirty="0"/>
              <a:t>Use </a:t>
            </a:r>
            <a:r>
              <a:rPr lang="en-US" b="1" dirty="0"/>
              <a:t>Social Media</a:t>
            </a:r>
            <a:r>
              <a:rPr lang="en-US" dirty="0"/>
              <a:t>, youth-informed messaging</a:t>
            </a:r>
            <a:endParaRPr lang="en-US" b="1" dirty="0"/>
          </a:p>
          <a:p>
            <a:pPr lvl="8"/>
            <a:endParaRPr lang="en-US" dirty="0"/>
          </a:p>
          <a:p>
            <a:r>
              <a:rPr lang="en-US" dirty="0"/>
              <a:t>Continue condoms</a:t>
            </a:r>
          </a:p>
          <a:p>
            <a:pPr lvl="8"/>
            <a:endParaRPr lang="en-US" dirty="0"/>
          </a:p>
          <a:p>
            <a:r>
              <a:rPr lang="en-US" dirty="0"/>
              <a:t>Notice &amp; funding </a:t>
            </a:r>
            <a:r>
              <a:rPr lang="en-US" b="1" dirty="0"/>
              <a:t>telehealth &amp; delivery</a:t>
            </a:r>
            <a:endParaRPr lang="en-US" dirty="0"/>
          </a:p>
          <a:p>
            <a:pPr lvl="8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D024EC-723A-1544-A327-B8203DACA8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7381" y="3158871"/>
            <a:ext cx="2646619" cy="1745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2708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51126</TotalTime>
  <Words>1907</Words>
  <Application>Microsoft Macintosh PowerPoint</Application>
  <PresentationFormat>On-screen Show (4:3)</PresentationFormat>
  <Paragraphs>107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Impact</vt:lpstr>
      <vt:lpstr>Times New Roman</vt:lpstr>
      <vt:lpstr>Newsprint</vt:lpstr>
      <vt:lpstr>Title X: Parental Notice or Consent, Preemption &amp; Pragmatism</vt:lpstr>
      <vt:lpstr>Preemption v. Pragmatic Path</vt:lpstr>
      <vt:lpstr>Circuit Split: Does Title X Preempt Parental Notice &amp; Consent?</vt:lpstr>
      <vt:lpstr>Notice or Consent =  Access Barrier</vt:lpstr>
      <vt:lpstr>Title X Preempts Notice &amp; Consent</vt:lpstr>
      <vt:lpstr>Regulation, Frost  &amp; Preemption </vt:lpstr>
      <vt:lpstr>Trump Actions &amp; Threats</vt:lpstr>
      <vt:lpstr>Confidential Contraceptive Access Essential to Health, Wealth, &amp; Autonomy</vt:lpstr>
      <vt:lpstr>Opill &amp; Condoms, Social Media, Delivery &amp; Telehealth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Law</dc:title>
  <dc:creator>Melissa </dc:creator>
  <cp:lastModifiedBy>Melissa B Alexander</cp:lastModifiedBy>
  <cp:revision>778</cp:revision>
  <cp:lastPrinted>2025-03-31T14:46:33Z</cp:lastPrinted>
  <dcterms:created xsi:type="dcterms:W3CDTF">2019-01-10T15:24:04Z</dcterms:created>
  <dcterms:modified xsi:type="dcterms:W3CDTF">2025-06-02T19:47:31Z</dcterms:modified>
</cp:coreProperties>
</file>