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1" r:id="rId1"/>
  </p:sldMasterIdLst>
  <p:notesMasterIdLst>
    <p:notesMasterId r:id="rId68"/>
  </p:notesMasterIdLst>
  <p:sldIdLst>
    <p:sldId id="693" r:id="rId2"/>
    <p:sldId id="730" r:id="rId3"/>
    <p:sldId id="801" r:id="rId4"/>
    <p:sldId id="784" r:id="rId5"/>
    <p:sldId id="786" r:id="rId6"/>
    <p:sldId id="787" r:id="rId7"/>
    <p:sldId id="803" r:id="rId8"/>
    <p:sldId id="814" r:id="rId9"/>
    <p:sldId id="804" r:id="rId10"/>
    <p:sldId id="815" r:id="rId11"/>
    <p:sldId id="816" r:id="rId12"/>
    <p:sldId id="818" r:id="rId13"/>
    <p:sldId id="807" r:id="rId14"/>
    <p:sldId id="732" r:id="rId15"/>
    <p:sldId id="685" r:id="rId16"/>
    <p:sldId id="687" r:id="rId17"/>
    <p:sldId id="731" r:id="rId18"/>
    <p:sldId id="808" r:id="rId19"/>
    <p:sldId id="809" r:id="rId20"/>
    <p:sldId id="712" r:id="rId21"/>
    <p:sldId id="733" r:id="rId22"/>
    <p:sldId id="721" r:id="rId23"/>
    <p:sldId id="674" r:id="rId24"/>
    <p:sldId id="791" r:id="rId25"/>
    <p:sldId id="777" r:id="rId26"/>
    <p:sldId id="778" r:id="rId27"/>
    <p:sldId id="781" r:id="rId28"/>
    <p:sldId id="782" r:id="rId29"/>
    <p:sldId id="783" r:id="rId30"/>
    <p:sldId id="789" r:id="rId31"/>
    <p:sldId id="812" r:id="rId32"/>
    <p:sldId id="813" r:id="rId33"/>
    <p:sldId id="736" r:id="rId34"/>
    <p:sldId id="819" r:id="rId35"/>
    <p:sldId id="792" r:id="rId36"/>
    <p:sldId id="790" r:id="rId37"/>
    <p:sldId id="788" r:id="rId38"/>
    <p:sldId id="774" r:id="rId39"/>
    <p:sldId id="775" r:id="rId40"/>
    <p:sldId id="760" r:id="rId41"/>
    <p:sldId id="810" r:id="rId42"/>
    <p:sldId id="811" r:id="rId43"/>
    <p:sldId id="742" r:id="rId44"/>
    <p:sldId id="793" r:id="rId45"/>
    <p:sldId id="794" r:id="rId46"/>
    <p:sldId id="795" r:id="rId47"/>
    <p:sldId id="678" r:id="rId48"/>
    <p:sldId id="699" r:id="rId49"/>
    <p:sldId id="796" r:id="rId50"/>
    <p:sldId id="771" r:id="rId51"/>
    <p:sldId id="751" r:id="rId52"/>
    <p:sldId id="752" r:id="rId53"/>
    <p:sldId id="743" r:id="rId54"/>
    <p:sldId id="745" r:id="rId55"/>
    <p:sldId id="689" r:id="rId56"/>
    <p:sldId id="798" r:id="rId57"/>
    <p:sldId id="779" r:id="rId58"/>
    <p:sldId id="780" r:id="rId59"/>
    <p:sldId id="711" r:id="rId60"/>
    <p:sldId id="715" r:id="rId61"/>
    <p:sldId id="716" r:id="rId62"/>
    <p:sldId id="717" r:id="rId63"/>
    <p:sldId id="749" r:id="rId64"/>
    <p:sldId id="750" r:id="rId65"/>
    <p:sldId id="737" r:id="rId66"/>
    <p:sldId id="738"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F3D00"/>
    <a:srgbClr val="C10000"/>
    <a:srgbClr val="BF3E61"/>
    <a:srgbClr val="B10000"/>
    <a:srgbClr val="950000"/>
    <a:srgbClr val="800201"/>
    <a:srgbClr val="630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autoAdjust="0"/>
    <p:restoredTop sz="94660"/>
  </p:normalViewPr>
  <p:slideViewPr>
    <p:cSldViewPr snapToGrid="0" showGuides="1">
      <p:cViewPr varScale="1">
        <p:scale>
          <a:sx n="99" d="100"/>
          <a:sy n="99" d="100"/>
        </p:scale>
        <p:origin x="896" y="4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17825-336D-49A3-A24D-351BD9D646D7}"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EE51629E-7753-4A27-A991-F73AC3739697}">
      <dgm:prSet/>
      <dgm:spPr/>
      <dgm:t>
        <a:bodyPr/>
        <a:lstStyle/>
        <a:p>
          <a:r>
            <a:rPr lang="en-US" dirty="0">
              <a:latin typeface="Garamond" panose="02020404030301010803" pitchFamily="18" charset="0"/>
            </a:rPr>
            <a:t>Yes</a:t>
          </a:r>
        </a:p>
      </dgm:t>
    </dgm:pt>
    <dgm:pt modelId="{0F9245A3-CA19-4031-931C-9E01B2A5FB1D}" type="parTrans" cxnId="{AA841A53-99D0-4D69-A45A-5FF59EAD64BE}">
      <dgm:prSet/>
      <dgm:spPr/>
      <dgm:t>
        <a:bodyPr/>
        <a:lstStyle/>
        <a:p>
          <a:endParaRPr lang="en-US"/>
        </a:p>
      </dgm:t>
    </dgm:pt>
    <dgm:pt modelId="{4B43E7D7-A3EE-4F2D-A132-CD478C0FFF60}" type="sibTrans" cxnId="{AA841A53-99D0-4D69-A45A-5FF59EAD64BE}">
      <dgm:prSet/>
      <dgm:spPr/>
      <dgm:t>
        <a:bodyPr/>
        <a:lstStyle/>
        <a:p>
          <a:endParaRPr lang="en-US"/>
        </a:p>
      </dgm:t>
    </dgm:pt>
    <dgm:pt modelId="{0DE6342D-FA06-4D1E-A32D-8076495CB74D}">
      <dgm:prSet/>
      <dgm:spPr/>
      <dgm:t>
        <a:bodyPr/>
        <a:lstStyle/>
        <a:p>
          <a:r>
            <a:rPr lang="en-US" dirty="0">
              <a:latin typeface="Garamond" panose="02020404030301010803" pitchFamily="18" charset="0"/>
            </a:rPr>
            <a:t>if the disclosure is for treatment, payment, or health care operations (TPO) under 45 C.F.R. § 164.506;</a:t>
          </a:r>
        </a:p>
      </dgm:t>
    </dgm:pt>
    <dgm:pt modelId="{B9851ADC-7177-4DDC-9629-D4B2118381F8}" type="parTrans" cxnId="{5D5FFE0A-4AFD-465D-8BF5-592B3E1B5541}">
      <dgm:prSet/>
      <dgm:spPr/>
      <dgm:t>
        <a:bodyPr/>
        <a:lstStyle/>
        <a:p>
          <a:endParaRPr lang="en-US"/>
        </a:p>
      </dgm:t>
    </dgm:pt>
    <dgm:pt modelId="{2AA40340-20BD-4E3C-A6A5-8B6DB8CCBED5}" type="sibTrans" cxnId="{5D5FFE0A-4AFD-465D-8BF5-592B3E1B5541}">
      <dgm:prSet/>
      <dgm:spPr/>
      <dgm:t>
        <a:bodyPr/>
        <a:lstStyle/>
        <a:p>
          <a:endParaRPr lang="en-US"/>
        </a:p>
      </dgm:t>
    </dgm:pt>
    <dgm:pt modelId="{872C4006-75C6-4396-BDCA-B44B41BDC824}">
      <dgm:prSet/>
      <dgm:spPr/>
      <dgm:t>
        <a:bodyPr/>
        <a:lstStyle/>
        <a:p>
          <a:r>
            <a:rPr lang="en-US" dirty="0">
              <a:latin typeface="Garamond" panose="02020404030301010803" pitchFamily="18" charset="0"/>
            </a:rPr>
            <a:t>Yes</a:t>
          </a:r>
        </a:p>
      </dgm:t>
    </dgm:pt>
    <dgm:pt modelId="{C9B3B6CE-1AE8-41EB-85A1-84727950DD27}" type="parTrans" cxnId="{6E76AB51-63E3-4A97-A1E7-93AE5B6DA534}">
      <dgm:prSet/>
      <dgm:spPr/>
      <dgm:t>
        <a:bodyPr/>
        <a:lstStyle/>
        <a:p>
          <a:endParaRPr lang="en-US"/>
        </a:p>
      </dgm:t>
    </dgm:pt>
    <dgm:pt modelId="{CCE2069E-31D3-48D0-AA36-0B5C27B2A2D2}" type="sibTrans" cxnId="{6E76AB51-63E3-4A97-A1E7-93AE5B6DA534}">
      <dgm:prSet/>
      <dgm:spPr/>
      <dgm:t>
        <a:bodyPr/>
        <a:lstStyle/>
        <a:p>
          <a:endParaRPr lang="en-US"/>
        </a:p>
      </dgm:t>
    </dgm:pt>
    <dgm:pt modelId="{5D2F240C-C94C-4038-AAE6-FE3DD5ACB016}">
      <dgm:prSet/>
      <dgm:spPr/>
      <dgm:t>
        <a:bodyPr/>
        <a:lstStyle/>
        <a:p>
          <a:r>
            <a:rPr lang="en-US" dirty="0">
              <a:latin typeface="Garamond" panose="02020404030301010803" pitchFamily="18" charset="0"/>
            </a:rPr>
            <a:t>if the individual has orally agreed or not objected to the disclosure under 45 C.F.R. § 164.510; </a:t>
          </a:r>
        </a:p>
        <a:p>
          <a:endParaRPr lang="en-US" dirty="0">
            <a:latin typeface="Garamond" panose="02020404030301010803" pitchFamily="18" charset="0"/>
          </a:endParaRPr>
        </a:p>
      </dgm:t>
    </dgm:pt>
    <dgm:pt modelId="{1B566C77-8104-46E3-8505-28F0E17B2A81}" type="parTrans" cxnId="{7DDCBA91-111B-439D-B389-8BCB707CDCDA}">
      <dgm:prSet/>
      <dgm:spPr/>
      <dgm:t>
        <a:bodyPr/>
        <a:lstStyle/>
        <a:p>
          <a:endParaRPr lang="en-US"/>
        </a:p>
      </dgm:t>
    </dgm:pt>
    <dgm:pt modelId="{A81F5960-EDE7-45FD-88FF-0983D54BAE7C}" type="sibTrans" cxnId="{7DDCBA91-111B-439D-B389-8BCB707CDCDA}">
      <dgm:prSet/>
      <dgm:spPr/>
      <dgm:t>
        <a:bodyPr/>
        <a:lstStyle/>
        <a:p>
          <a:endParaRPr lang="en-US"/>
        </a:p>
      </dgm:t>
    </dgm:pt>
    <dgm:pt modelId="{E8D0E565-69A1-4681-9C25-1B234E22C07C}">
      <dgm:prSet/>
      <dgm:spPr/>
      <dgm:t>
        <a:bodyPr/>
        <a:lstStyle/>
        <a:p>
          <a:r>
            <a:rPr lang="en-US" dirty="0">
              <a:latin typeface="Garamond" panose="02020404030301010803" pitchFamily="18" charset="0"/>
            </a:rPr>
            <a:t>Yes</a:t>
          </a:r>
        </a:p>
      </dgm:t>
    </dgm:pt>
    <dgm:pt modelId="{74811485-7D05-4DB7-8133-1F2F56028DC0}" type="parTrans" cxnId="{BEF8A683-9D6B-42F7-92CD-6AF6FCD56C95}">
      <dgm:prSet/>
      <dgm:spPr/>
      <dgm:t>
        <a:bodyPr/>
        <a:lstStyle/>
        <a:p>
          <a:endParaRPr lang="en-US"/>
        </a:p>
      </dgm:t>
    </dgm:pt>
    <dgm:pt modelId="{080AC234-6070-43CA-A30F-FD1D9983AD36}" type="sibTrans" cxnId="{BEF8A683-9D6B-42F7-92CD-6AF6FCD56C95}">
      <dgm:prSet/>
      <dgm:spPr/>
      <dgm:t>
        <a:bodyPr/>
        <a:lstStyle/>
        <a:p>
          <a:endParaRPr lang="en-US"/>
        </a:p>
      </dgm:t>
    </dgm:pt>
    <dgm:pt modelId="{AA29AB71-9952-420E-B1E5-70E2709EF15D}">
      <dgm:prSet/>
      <dgm:spPr/>
      <dgm:t>
        <a:bodyPr/>
        <a:lstStyle/>
        <a:p>
          <a:r>
            <a:rPr lang="en-US" dirty="0">
              <a:latin typeface="Garamond" panose="02020404030301010803" pitchFamily="18" charset="0"/>
            </a:rPr>
            <a:t>if the disclosure is for a public benefit activity (PBA) under 45 C.F.R. § 164.512; and</a:t>
          </a:r>
        </a:p>
      </dgm:t>
    </dgm:pt>
    <dgm:pt modelId="{0981775B-961C-4F0C-B719-DE084C4A761D}" type="parTrans" cxnId="{31228FBD-89BF-4202-8F36-BD405F9D351A}">
      <dgm:prSet/>
      <dgm:spPr/>
      <dgm:t>
        <a:bodyPr/>
        <a:lstStyle/>
        <a:p>
          <a:endParaRPr lang="en-US"/>
        </a:p>
      </dgm:t>
    </dgm:pt>
    <dgm:pt modelId="{39988ADF-4EE4-428D-B60F-8799D4A135D3}" type="sibTrans" cxnId="{31228FBD-89BF-4202-8F36-BD405F9D351A}">
      <dgm:prSet/>
      <dgm:spPr/>
      <dgm:t>
        <a:bodyPr/>
        <a:lstStyle/>
        <a:p>
          <a:endParaRPr lang="en-US"/>
        </a:p>
      </dgm:t>
    </dgm:pt>
    <dgm:pt modelId="{5BCFA866-F5E2-40B9-AA36-19B33FF5EE3F}">
      <dgm:prSet/>
      <dgm:spPr/>
      <dgm:t>
        <a:bodyPr/>
        <a:lstStyle/>
        <a:p>
          <a:r>
            <a:rPr lang="en-US" dirty="0">
              <a:latin typeface="Garamond" panose="02020404030301010803" pitchFamily="18" charset="0"/>
            </a:rPr>
            <a:t>Yes</a:t>
          </a:r>
        </a:p>
      </dgm:t>
    </dgm:pt>
    <dgm:pt modelId="{177D39EC-8E1B-4FA7-A626-D50CA77F13E4}" type="parTrans" cxnId="{BA93DE93-9CE7-4036-A39B-9E6D93DB2CFB}">
      <dgm:prSet/>
      <dgm:spPr/>
      <dgm:t>
        <a:bodyPr/>
        <a:lstStyle/>
        <a:p>
          <a:endParaRPr lang="en-US"/>
        </a:p>
      </dgm:t>
    </dgm:pt>
    <dgm:pt modelId="{F68FAD12-26BE-4F09-B1B7-32A7398C7EF8}" type="sibTrans" cxnId="{BA93DE93-9CE7-4036-A39B-9E6D93DB2CFB}">
      <dgm:prSet/>
      <dgm:spPr/>
      <dgm:t>
        <a:bodyPr/>
        <a:lstStyle/>
        <a:p>
          <a:endParaRPr lang="en-US"/>
        </a:p>
      </dgm:t>
    </dgm:pt>
    <dgm:pt modelId="{8FF22EC4-6579-4C62-861D-F5C34CECE071}">
      <dgm:prSet/>
      <dgm:spPr/>
      <dgm:t>
        <a:bodyPr/>
        <a:lstStyle/>
        <a:p>
          <a:endParaRPr lang="en-US" dirty="0">
            <a:latin typeface="Garamond" panose="02020404030301010803" pitchFamily="18" charset="0"/>
          </a:endParaRPr>
        </a:p>
      </dgm:t>
    </dgm:pt>
    <dgm:pt modelId="{3BCAD5D8-9FE3-49F4-B778-8B9224A1B1B5}" type="parTrans" cxnId="{B9008EF8-A766-4EA7-BE15-69128AC2E452}">
      <dgm:prSet/>
      <dgm:spPr/>
      <dgm:t>
        <a:bodyPr/>
        <a:lstStyle/>
        <a:p>
          <a:endParaRPr lang="en-US"/>
        </a:p>
      </dgm:t>
    </dgm:pt>
    <dgm:pt modelId="{A09DBED1-E63E-4BF5-9EA5-B77D07A15E3C}" type="sibTrans" cxnId="{B9008EF8-A766-4EA7-BE15-69128AC2E452}">
      <dgm:prSet/>
      <dgm:spPr/>
      <dgm:t>
        <a:bodyPr/>
        <a:lstStyle/>
        <a:p>
          <a:endParaRPr lang="en-US"/>
        </a:p>
      </dgm:t>
    </dgm:pt>
    <dgm:pt modelId="{827F573F-2603-9C49-B4AE-AF8A560537CA}">
      <dgm:prSet/>
      <dgm:spPr/>
      <dgm:t>
        <a:bodyPr/>
        <a:lstStyle/>
        <a:p>
          <a:r>
            <a:rPr lang="en-US" dirty="0">
              <a:latin typeface="Garamond" panose="02020404030301010803" pitchFamily="18" charset="0"/>
            </a:rPr>
            <a:t>if the disclosure is in accordance with the patient’s prior written authorization under 45 C.F.R. § 164.508. </a:t>
          </a:r>
        </a:p>
      </dgm:t>
    </dgm:pt>
    <dgm:pt modelId="{E601EB24-4441-2C4E-991A-D1C0C245D17B}" type="parTrans" cxnId="{39C67727-314F-5847-8C36-17C4DD561B4C}">
      <dgm:prSet/>
      <dgm:spPr/>
      <dgm:t>
        <a:bodyPr/>
        <a:lstStyle/>
        <a:p>
          <a:endParaRPr lang="en-US"/>
        </a:p>
      </dgm:t>
    </dgm:pt>
    <dgm:pt modelId="{DC10369B-914B-524F-90F6-6A62423A3781}" type="sibTrans" cxnId="{39C67727-314F-5847-8C36-17C4DD561B4C}">
      <dgm:prSet/>
      <dgm:spPr/>
      <dgm:t>
        <a:bodyPr/>
        <a:lstStyle/>
        <a:p>
          <a:endParaRPr lang="en-US"/>
        </a:p>
      </dgm:t>
    </dgm:pt>
    <dgm:pt modelId="{1535BA7C-4C59-F048-AC8B-AFCC7AB03E0C}" type="pres">
      <dgm:prSet presAssocID="{E9817825-336D-49A3-A24D-351BD9D646D7}" presName="Name0" presStyleCnt="0">
        <dgm:presLayoutVars>
          <dgm:dir/>
          <dgm:animLvl val="lvl"/>
          <dgm:resizeHandles val="exact"/>
        </dgm:presLayoutVars>
      </dgm:prSet>
      <dgm:spPr/>
    </dgm:pt>
    <dgm:pt modelId="{68EA24F7-C2A3-E84E-961D-4AEA6601DC00}" type="pres">
      <dgm:prSet presAssocID="{EE51629E-7753-4A27-A991-F73AC3739697}" presName="linNode" presStyleCnt="0"/>
      <dgm:spPr/>
    </dgm:pt>
    <dgm:pt modelId="{98A2316A-25E3-924A-A519-FE0FF8CC44F1}" type="pres">
      <dgm:prSet presAssocID="{EE51629E-7753-4A27-A991-F73AC3739697}" presName="parentText" presStyleLbl="alignNode1" presStyleIdx="0" presStyleCnt="4">
        <dgm:presLayoutVars>
          <dgm:chMax val="1"/>
          <dgm:bulletEnabled/>
        </dgm:presLayoutVars>
      </dgm:prSet>
      <dgm:spPr/>
    </dgm:pt>
    <dgm:pt modelId="{B4EB6176-EA3C-8E49-B17E-DC9FB5FF6958}" type="pres">
      <dgm:prSet presAssocID="{EE51629E-7753-4A27-A991-F73AC3739697}" presName="descendantText" presStyleLbl="alignAccFollowNode1" presStyleIdx="0" presStyleCnt="4">
        <dgm:presLayoutVars>
          <dgm:bulletEnabled/>
        </dgm:presLayoutVars>
      </dgm:prSet>
      <dgm:spPr/>
    </dgm:pt>
    <dgm:pt modelId="{3957904F-1414-6A40-8FDC-8AF0AD615904}" type="pres">
      <dgm:prSet presAssocID="{4B43E7D7-A3EE-4F2D-A132-CD478C0FFF60}" presName="sp" presStyleCnt="0"/>
      <dgm:spPr/>
    </dgm:pt>
    <dgm:pt modelId="{277E1E01-8006-D14C-94A4-0FA5E884A8D8}" type="pres">
      <dgm:prSet presAssocID="{872C4006-75C6-4396-BDCA-B44B41BDC824}" presName="linNode" presStyleCnt="0"/>
      <dgm:spPr/>
    </dgm:pt>
    <dgm:pt modelId="{1FDDF828-BC5E-5742-A761-DBFF5E1713F8}" type="pres">
      <dgm:prSet presAssocID="{872C4006-75C6-4396-BDCA-B44B41BDC824}" presName="parentText" presStyleLbl="alignNode1" presStyleIdx="1" presStyleCnt="4">
        <dgm:presLayoutVars>
          <dgm:chMax val="1"/>
          <dgm:bulletEnabled/>
        </dgm:presLayoutVars>
      </dgm:prSet>
      <dgm:spPr/>
    </dgm:pt>
    <dgm:pt modelId="{EC297AEE-0077-854A-9A81-970AC56CAC26}" type="pres">
      <dgm:prSet presAssocID="{872C4006-75C6-4396-BDCA-B44B41BDC824}" presName="descendantText" presStyleLbl="alignAccFollowNode1" presStyleIdx="1" presStyleCnt="4">
        <dgm:presLayoutVars>
          <dgm:bulletEnabled/>
        </dgm:presLayoutVars>
      </dgm:prSet>
      <dgm:spPr/>
    </dgm:pt>
    <dgm:pt modelId="{EFED3644-FAF5-174E-97F2-1C8C39134E37}" type="pres">
      <dgm:prSet presAssocID="{CCE2069E-31D3-48D0-AA36-0B5C27B2A2D2}" presName="sp" presStyleCnt="0"/>
      <dgm:spPr/>
    </dgm:pt>
    <dgm:pt modelId="{A15B58CF-580D-F444-881D-E3045C6C67F7}" type="pres">
      <dgm:prSet presAssocID="{E8D0E565-69A1-4681-9C25-1B234E22C07C}" presName="linNode" presStyleCnt="0"/>
      <dgm:spPr/>
    </dgm:pt>
    <dgm:pt modelId="{D65C3BE8-38C7-6144-A200-C7B97C7551D8}" type="pres">
      <dgm:prSet presAssocID="{E8D0E565-69A1-4681-9C25-1B234E22C07C}" presName="parentText" presStyleLbl="alignNode1" presStyleIdx="2" presStyleCnt="4">
        <dgm:presLayoutVars>
          <dgm:chMax val="1"/>
          <dgm:bulletEnabled/>
        </dgm:presLayoutVars>
      </dgm:prSet>
      <dgm:spPr/>
    </dgm:pt>
    <dgm:pt modelId="{AE46B444-DC8A-4347-9BC9-5E7A44D99FBD}" type="pres">
      <dgm:prSet presAssocID="{E8D0E565-69A1-4681-9C25-1B234E22C07C}" presName="descendantText" presStyleLbl="alignAccFollowNode1" presStyleIdx="2" presStyleCnt="4">
        <dgm:presLayoutVars>
          <dgm:bulletEnabled/>
        </dgm:presLayoutVars>
      </dgm:prSet>
      <dgm:spPr/>
    </dgm:pt>
    <dgm:pt modelId="{B8E6EBB3-2F7E-6E4F-A25E-038ADBA4784D}" type="pres">
      <dgm:prSet presAssocID="{080AC234-6070-43CA-A30F-FD1D9983AD36}" presName="sp" presStyleCnt="0"/>
      <dgm:spPr/>
    </dgm:pt>
    <dgm:pt modelId="{BD830B2C-6487-0C4C-93C2-E9656C03CB7D}" type="pres">
      <dgm:prSet presAssocID="{5BCFA866-F5E2-40B9-AA36-19B33FF5EE3F}" presName="linNode" presStyleCnt="0"/>
      <dgm:spPr/>
    </dgm:pt>
    <dgm:pt modelId="{5AD5E879-CFA4-1B4D-AAAD-0A39AF7D93A8}" type="pres">
      <dgm:prSet presAssocID="{5BCFA866-F5E2-40B9-AA36-19B33FF5EE3F}" presName="parentText" presStyleLbl="alignNode1" presStyleIdx="3" presStyleCnt="4">
        <dgm:presLayoutVars>
          <dgm:chMax val="1"/>
          <dgm:bulletEnabled/>
        </dgm:presLayoutVars>
      </dgm:prSet>
      <dgm:spPr/>
    </dgm:pt>
    <dgm:pt modelId="{A900B38A-551D-BC48-B913-1BA85D379585}" type="pres">
      <dgm:prSet presAssocID="{5BCFA866-F5E2-40B9-AA36-19B33FF5EE3F}" presName="descendantText" presStyleLbl="alignAccFollowNode1" presStyleIdx="3" presStyleCnt="4">
        <dgm:presLayoutVars>
          <dgm:bulletEnabled/>
        </dgm:presLayoutVars>
      </dgm:prSet>
      <dgm:spPr/>
    </dgm:pt>
  </dgm:ptLst>
  <dgm:cxnLst>
    <dgm:cxn modelId="{5D5FFE0A-4AFD-465D-8BF5-592B3E1B5541}" srcId="{EE51629E-7753-4A27-A991-F73AC3739697}" destId="{0DE6342D-FA06-4D1E-A32D-8076495CB74D}" srcOrd="0" destOrd="0" parTransId="{B9851ADC-7177-4DDC-9629-D4B2118381F8}" sibTransId="{2AA40340-20BD-4E3C-A6A5-8B6DB8CCBED5}"/>
    <dgm:cxn modelId="{39C67727-314F-5847-8C36-17C4DD561B4C}" srcId="{5BCFA866-F5E2-40B9-AA36-19B33FF5EE3F}" destId="{827F573F-2603-9C49-B4AE-AF8A560537CA}" srcOrd="1" destOrd="0" parTransId="{E601EB24-4441-2C4E-991A-D1C0C245D17B}" sibTransId="{DC10369B-914B-524F-90F6-6A62423A3781}"/>
    <dgm:cxn modelId="{7FB0403B-9F95-F545-8EFA-9C4E5ACCF27D}" type="presOf" srcId="{0DE6342D-FA06-4D1E-A32D-8076495CB74D}" destId="{B4EB6176-EA3C-8E49-B17E-DC9FB5FF6958}" srcOrd="0" destOrd="0" presId="urn:microsoft.com/office/officeart/2016/7/layout/VerticalSolidActionList"/>
    <dgm:cxn modelId="{6E76AB51-63E3-4A97-A1E7-93AE5B6DA534}" srcId="{E9817825-336D-49A3-A24D-351BD9D646D7}" destId="{872C4006-75C6-4396-BDCA-B44B41BDC824}" srcOrd="1" destOrd="0" parTransId="{C9B3B6CE-1AE8-41EB-85A1-84727950DD27}" sibTransId="{CCE2069E-31D3-48D0-AA36-0B5C27B2A2D2}"/>
    <dgm:cxn modelId="{AA841A53-99D0-4D69-A45A-5FF59EAD64BE}" srcId="{E9817825-336D-49A3-A24D-351BD9D646D7}" destId="{EE51629E-7753-4A27-A991-F73AC3739697}" srcOrd="0" destOrd="0" parTransId="{0F9245A3-CA19-4031-931C-9E01B2A5FB1D}" sibTransId="{4B43E7D7-A3EE-4F2D-A132-CD478C0FFF60}"/>
    <dgm:cxn modelId="{4D314E53-919F-8940-B299-C58093DA6571}" type="presOf" srcId="{EE51629E-7753-4A27-A991-F73AC3739697}" destId="{98A2316A-25E3-924A-A519-FE0FF8CC44F1}" srcOrd="0" destOrd="0" presId="urn:microsoft.com/office/officeart/2016/7/layout/VerticalSolidActionList"/>
    <dgm:cxn modelId="{BB54BE65-480F-254E-99CD-6761C276E06D}" type="presOf" srcId="{E9817825-336D-49A3-A24D-351BD9D646D7}" destId="{1535BA7C-4C59-F048-AC8B-AFCC7AB03E0C}" srcOrd="0" destOrd="0" presId="urn:microsoft.com/office/officeart/2016/7/layout/VerticalSolidActionList"/>
    <dgm:cxn modelId="{113CE46A-4B75-BF47-BD27-DA4809E16C6F}" type="presOf" srcId="{5BCFA866-F5E2-40B9-AA36-19B33FF5EE3F}" destId="{5AD5E879-CFA4-1B4D-AAAD-0A39AF7D93A8}" srcOrd="0" destOrd="0" presId="urn:microsoft.com/office/officeart/2016/7/layout/VerticalSolidActionList"/>
    <dgm:cxn modelId="{FB3BEE72-55D9-6448-954A-B6BDE4B9B0E5}" type="presOf" srcId="{E8D0E565-69A1-4681-9C25-1B234E22C07C}" destId="{D65C3BE8-38C7-6144-A200-C7B97C7551D8}" srcOrd="0" destOrd="0" presId="urn:microsoft.com/office/officeart/2016/7/layout/VerticalSolidActionList"/>
    <dgm:cxn modelId="{BEF8A683-9D6B-42F7-92CD-6AF6FCD56C95}" srcId="{E9817825-336D-49A3-A24D-351BD9D646D7}" destId="{E8D0E565-69A1-4681-9C25-1B234E22C07C}" srcOrd="2" destOrd="0" parTransId="{74811485-7D05-4DB7-8133-1F2F56028DC0}" sibTransId="{080AC234-6070-43CA-A30F-FD1D9983AD36}"/>
    <dgm:cxn modelId="{7DDCBA91-111B-439D-B389-8BCB707CDCDA}" srcId="{872C4006-75C6-4396-BDCA-B44B41BDC824}" destId="{5D2F240C-C94C-4038-AAE6-FE3DD5ACB016}" srcOrd="0" destOrd="0" parTransId="{1B566C77-8104-46E3-8505-28F0E17B2A81}" sibTransId="{A81F5960-EDE7-45FD-88FF-0983D54BAE7C}"/>
    <dgm:cxn modelId="{BA93DE93-9CE7-4036-A39B-9E6D93DB2CFB}" srcId="{E9817825-336D-49A3-A24D-351BD9D646D7}" destId="{5BCFA866-F5E2-40B9-AA36-19B33FF5EE3F}" srcOrd="3" destOrd="0" parTransId="{177D39EC-8E1B-4FA7-A626-D50CA77F13E4}" sibTransId="{F68FAD12-26BE-4F09-B1B7-32A7398C7EF8}"/>
    <dgm:cxn modelId="{2C02889C-9BA7-2A49-A546-44D5A41B34E3}" type="presOf" srcId="{AA29AB71-9952-420E-B1E5-70E2709EF15D}" destId="{AE46B444-DC8A-4347-9BC9-5E7A44D99FBD}" srcOrd="0" destOrd="0" presId="urn:microsoft.com/office/officeart/2016/7/layout/VerticalSolidActionList"/>
    <dgm:cxn modelId="{F19092AF-E9A3-7C45-9BAF-2C650D88843D}" type="presOf" srcId="{827F573F-2603-9C49-B4AE-AF8A560537CA}" destId="{A900B38A-551D-BC48-B913-1BA85D379585}" srcOrd="0" destOrd="1" presId="urn:microsoft.com/office/officeart/2016/7/layout/VerticalSolidActionList"/>
    <dgm:cxn modelId="{9B7102BD-4DEB-3347-A2C2-670B84FDDFE7}" type="presOf" srcId="{8FF22EC4-6579-4C62-861D-F5C34CECE071}" destId="{A900B38A-551D-BC48-B913-1BA85D379585}" srcOrd="0" destOrd="0" presId="urn:microsoft.com/office/officeart/2016/7/layout/VerticalSolidActionList"/>
    <dgm:cxn modelId="{31228FBD-89BF-4202-8F36-BD405F9D351A}" srcId="{E8D0E565-69A1-4681-9C25-1B234E22C07C}" destId="{AA29AB71-9952-420E-B1E5-70E2709EF15D}" srcOrd="0" destOrd="0" parTransId="{0981775B-961C-4F0C-B719-DE084C4A761D}" sibTransId="{39988ADF-4EE4-428D-B60F-8799D4A135D3}"/>
    <dgm:cxn modelId="{E679C9D6-A519-7D4E-8C23-5EE473365434}" type="presOf" srcId="{872C4006-75C6-4396-BDCA-B44B41BDC824}" destId="{1FDDF828-BC5E-5742-A761-DBFF5E1713F8}" srcOrd="0" destOrd="0" presId="urn:microsoft.com/office/officeart/2016/7/layout/VerticalSolidActionList"/>
    <dgm:cxn modelId="{B9008EF8-A766-4EA7-BE15-69128AC2E452}" srcId="{5BCFA866-F5E2-40B9-AA36-19B33FF5EE3F}" destId="{8FF22EC4-6579-4C62-861D-F5C34CECE071}" srcOrd="0" destOrd="0" parTransId="{3BCAD5D8-9FE3-49F4-B778-8B9224A1B1B5}" sibTransId="{A09DBED1-E63E-4BF5-9EA5-B77D07A15E3C}"/>
    <dgm:cxn modelId="{74DEFAF9-79F5-4048-AC78-198304D24953}" type="presOf" srcId="{5D2F240C-C94C-4038-AAE6-FE3DD5ACB016}" destId="{EC297AEE-0077-854A-9A81-970AC56CAC26}" srcOrd="0" destOrd="0" presId="urn:microsoft.com/office/officeart/2016/7/layout/VerticalSolidActionList"/>
    <dgm:cxn modelId="{37B817BA-FE6F-6946-89B9-571605E06B47}" type="presParOf" srcId="{1535BA7C-4C59-F048-AC8B-AFCC7AB03E0C}" destId="{68EA24F7-C2A3-E84E-961D-4AEA6601DC00}" srcOrd="0" destOrd="0" presId="urn:microsoft.com/office/officeart/2016/7/layout/VerticalSolidActionList"/>
    <dgm:cxn modelId="{5A3D0CC9-A14B-D142-852C-5FCFBC889082}" type="presParOf" srcId="{68EA24F7-C2A3-E84E-961D-4AEA6601DC00}" destId="{98A2316A-25E3-924A-A519-FE0FF8CC44F1}" srcOrd="0" destOrd="0" presId="urn:microsoft.com/office/officeart/2016/7/layout/VerticalSolidActionList"/>
    <dgm:cxn modelId="{D3F1EBA4-9AAE-6E45-903C-1DCC6329FFCC}" type="presParOf" srcId="{68EA24F7-C2A3-E84E-961D-4AEA6601DC00}" destId="{B4EB6176-EA3C-8E49-B17E-DC9FB5FF6958}" srcOrd="1" destOrd="0" presId="urn:microsoft.com/office/officeart/2016/7/layout/VerticalSolidActionList"/>
    <dgm:cxn modelId="{26203AA1-FA17-FC41-91FB-3C1087D690A7}" type="presParOf" srcId="{1535BA7C-4C59-F048-AC8B-AFCC7AB03E0C}" destId="{3957904F-1414-6A40-8FDC-8AF0AD615904}" srcOrd="1" destOrd="0" presId="urn:microsoft.com/office/officeart/2016/7/layout/VerticalSolidActionList"/>
    <dgm:cxn modelId="{3FFAFE0C-FB92-9543-9A7E-477AF5798603}" type="presParOf" srcId="{1535BA7C-4C59-F048-AC8B-AFCC7AB03E0C}" destId="{277E1E01-8006-D14C-94A4-0FA5E884A8D8}" srcOrd="2" destOrd="0" presId="urn:microsoft.com/office/officeart/2016/7/layout/VerticalSolidActionList"/>
    <dgm:cxn modelId="{610D7026-A439-FA4D-A82B-24F9C1125468}" type="presParOf" srcId="{277E1E01-8006-D14C-94A4-0FA5E884A8D8}" destId="{1FDDF828-BC5E-5742-A761-DBFF5E1713F8}" srcOrd="0" destOrd="0" presId="urn:microsoft.com/office/officeart/2016/7/layout/VerticalSolidActionList"/>
    <dgm:cxn modelId="{FEF1D0F5-977C-B243-A56A-AC6C2AA9D9B7}" type="presParOf" srcId="{277E1E01-8006-D14C-94A4-0FA5E884A8D8}" destId="{EC297AEE-0077-854A-9A81-970AC56CAC26}" srcOrd="1" destOrd="0" presId="urn:microsoft.com/office/officeart/2016/7/layout/VerticalSolidActionList"/>
    <dgm:cxn modelId="{45B7E051-3FFD-2A45-918B-8A63B99606E3}" type="presParOf" srcId="{1535BA7C-4C59-F048-AC8B-AFCC7AB03E0C}" destId="{EFED3644-FAF5-174E-97F2-1C8C39134E37}" srcOrd="3" destOrd="0" presId="urn:microsoft.com/office/officeart/2016/7/layout/VerticalSolidActionList"/>
    <dgm:cxn modelId="{3A3A3B96-26BC-774E-8C5E-CE712727AA17}" type="presParOf" srcId="{1535BA7C-4C59-F048-AC8B-AFCC7AB03E0C}" destId="{A15B58CF-580D-F444-881D-E3045C6C67F7}" srcOrd="4" destOrd="0" presId="urn:microsoft.com/office/officeart/2016/7/layout/VerticalSolidActionList"/>
    <dgm:cxn modelId="{1B80AD5C-A241-F34E-AED8-E1297918D110}" type="presParOf" srcId="{A15B58CF-580D-F444-881D-E3045C6C67F7}" destId="{D65C3BE8-38C7-6144-A200-C7B97C7551D8}" srcOrd="0" destOrd="0" presId="urn:microsoft.com/office/officeart/2016/7/layout/VerticalSolidActionList"/>
    <dgm:cxn modelId="{DD43F89A-41A4-9C49-8A77-316F9A66D809}" type="presParOf" srcId="{A15B58CF-580D-F444-881D-E3045C6C67F7}" destId="{AE46B444-DC8A-4347-9BC9-5E7A44D99FBD}" srcOrd="1" destOrd="0" presId="urn:microsoft.com/office/officeart/2016/7/layout/VerticalSolidActionList"/>
    <dgm:cxn modelId="{A92F1391-6470-DF40-ADE6-7EAB6689FCB0}" type="presParOf" srcId="{1535BA7C-4C59-F048-AC8B-AFCC7AB03E0C}" destId="{B8E6EBB3-2F7E-6E4F-A25E-038ADBA4784D}" srcOrd="5" destOrd="0" presId="urn:microsoft.com/office/officeart/2016/7/layout/VerticalSolidActionList"/>
    <dgm:cxn modelId="{133BC333-C9C3-7440-8185-C23A71EF172B}" type="presParOf" srcId="{1535BA7C-4C59-F048-AC8B-AFCC7AB03E0C}" destId="{BD830B2C-6487-0C4C-93C2-E9656C03CB7D}" srcOrd="6" destOrd="0" presId="urn:microsoft.com/office/officeart/2016/7/layout/VerticalSolidActionList"/>
    <dgm:cxn modelId="{B7719CD1-BE21-1B4E-8216-0B24311B0962}" type="presParOf" srcId="{BD830B2C-6487-0C4C-93C2-E9656C03CB7D}" destId="{5AD5E879-CFA4-1B4D-AAAD-0A39AF7D93A8}" srcOrd="0" destOrd="0" presId="urn:microsoft.com/office/officeart/2016/7/layout/VerticalSolidActionList"/>
    <dgm:cxn modelId="{DD2F9429-3DF0-DF46-A81C-B87D1CCE9311}" type="presParOf" srcId="{BD830B2C-6487-0C4C-93C2-E9656C03CB7D}" destId="{A900B38A-551D-BC48-B913-1BA85D37958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B6176-EA3C-8E49-B17E-DC9FB5FF6958}">
      <dsp:nvSpPr>
        <dsp:cNvPr id="0" name=""/>
        <dsp:cNvSpPr/>
      </dsp:nvSpPr>
      <dsp:spPr>
        <a:xfrm>
          <a:off x="1000024" y="2516"/>
          <a:ext cx="4000099" cy="130356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613" tIns="331105" rIns="77613" bIns="33110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aramond" panose="02020404030301010803" pitchFamily="18" charset="0"/>
            </a:rPr>
            <a:t>if the disclosure is for treatment, payment, or health care operations (TPO) under 45 C.F.R. § 164.506;</a:t>
          </a:r>
        </a:p>
      </dsp:txBody>
      <dsp:txXfrm>
        <a:off x="1000024" y="2516"/>
        <a:ext cx="4000099" cy="1303561"/>
      </dsp:txXfrm>
    </dsp:sp>
    <dsp:sp modelId="{98A2316A-25E3-924A-A519-FE0FF8CC44F1}">
      <dsp:nvSpPr>
        <dsp:cNvPr id="0" name=""/>
        <dsp:cNvSpPr/>
      </dsp:nvSpPr>
      <dsp:spPr>
        <a:xfrm>
          <a:off x="0" y="2516"/>
          <a:ext cx="1000024" cy="1303561"/>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2918" tIns="128763" rIns="52918" bIns="12876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Yes</a:t>
          </a:r>
        </a:p>
      </dsp:txBody>
      <dsp:txXfrm>
        <a:off x="0" y="2516"/>
        <a:ext cx="1000024" cy="1303561"/>
      </dsp:txXfrm>
    </dsp:sp>
    <dsp:sp modelId="{EC297AEE-0077-854A-9A81-970AC56CAC26}">
      <dsp:nvSpPr>
        <dsp:cNvPr id="0" name=""/>
        <dsp:cNvSpPr/>
      </dsp:nvSpPr>
      <dsp:spPr>
        <a:xfrm>
          <a:off x="1000024" y="1384291"/>
          <a:ext cx="4000099" cy="130356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613" tIns="331105" rIns="77613" bIns="33110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aramond" panose="02020404030301010803" pitchFamily="18" charset="0"/>
            </a:rPr>
            <a:t>if the individual has orally agreed or not objected to the disclosure under 45 C.F.R. § 164.510; </a:t>
          </a:r>
        </a:p>
        <a:p>
          <a:pPr marL="0" lvl="0" indent="0" algn="l" defTabSz="622300">
            <a:lnSpc>
              <a:spcPct val="90000"/>
            </a:lnSpc>
            <a:spcBef>
              <a:spcPct val="0"/>
            </a:spcBef>
            <a:spcAft>
              <a:spcPct val="35000"/>
            </a:spcAft>
            <a:buNone/>
          </a:pPr>
          <a:endParaRPr lang="en-US" sz="1400" kern="1200" dirty="0">
            <a:latin typeface="Garamond" panose="02020404030301010803" pitchFamily="18" charset="0"/>
          </a:endParaRPr>
        </a:p>
      </dsp:txBody>
      <dsp:txXfrm>
        <a:off x="1000024" y="1384291"/>
        <a:ext cx="4000099" cy="1303561"/>
      </dsp:txXfrm>
    </dsp:sp>
    <dsp:sp modelId="{1FDDF828-BC5E-5742-A761-DBFF5E1713F8}">
      <dsp:nvSpPr>
        <dsp:cNvPr id="0" name=""/>
        <dsp:cNvSpPr/>
      </dsp:nvSpPr>
      <dsp:spPr>
        <a:xfrm>
          <a:off x="0" y="1384291"/>
          <a:ext cx="1000024" cy="1303561"/>
        </a:xfrm>
        <a:prstGeom prst="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w="6350" cap="flat" cmpd="sng" algn="ctr">
          <a:solidFill>
            <a:schemeClr val="accent3">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2918" tIns="128763" rIns="52918" bIns="12876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Yes</a:t>
          </a:r>
        </a:p>
      </dsp:txBody>
      <dsp:txXfrm>
        <a:off x="0" y="1384291"/>
        <a:ext cx="1000024" cy="1303561"/>
      </dsp:txXfrm>
    </dsp:sp>
    <dsp:sp modelId="{AE46B444-DC8A-4347-9BC9-5E7A44D99FBD}">
      <dsp:nvSpPr>
        <dsp:cNvPr id="0" name=""/>
        <dsp:cNvSpPr/>
      </dsp:nvSpPr>
      <dsp:spPr>
        <a:xfrm>
          <a:off x="1000024" y="2766066"/>
          <a:ext cx="4000099" cy="1303561"/>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613" tIns="331105" rIns="77613" bIns="331105"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aramond" panose="02020404030301010803" pitchFamily="18" charset="0"/>
            </a:rPr>
            <a:t>if the disclosure is for a public benefit activity (PBA) under 45 C.F.R. § 164.512; and</a:t>
          </a:r>
        </a:p>
      </dsp:txBody>
      <dsp:txXfrm>
        <a:off x="1000024" y="2766066"/>
        <a:ext cx="4000099" cy="1303561"/>
      </dsp:txXfrm>
    </dsp:sp>
    <dsp:sp modelId="{D65C3BE8-38C7-6144-A200-C7B97C7551D8}">
      <dsp:nvSpPr>
        <dsp:cNvPr id="0" name=""/>
        <dsp:cNvSpPr/>
      </dsp:nvSpPr>
      <dsp:spPr>
        <a:xfrm>
          <a:off x="0" y="2766066"/>
          <a:ext cx="1000024" cy="1303561"/>
        </a:xfrm>
        <a:prstGeom prst="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2918" tIns="128763" rIns="52918" bIns="12876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Yes</a:t>
          </a:r>
        </a:p>
      </dsp:txBody>
      <dsp:txXfrm>
        <a:off x="0" y="2766066"/>
        <a:ext cx="1000024" cy="1303561"/>
      </dsp:txXfrm>
    </dsp:sp>
    <dsp:sp modelId="{A900B38A-551D-BC48-B913-1BA85D379585}">
      <dsp:nvSpPr>
        <dsp:cNvPr id="0" name=""/>
        <dsp:cNvSpPr/>
      </dsp:nvSpPr>
      <dsp:spPr>
        <a:xfrm>
          <a:off x="1000024" y="4147841"/>
          <a:ext cx="4000099" cy="130356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613" tIns="331105" rIns="77613" bIns="331105"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Garamond" panose="02020404030301010803" pitchFamily="18" charset="0"/>
          </a:endParaRPr>
        </a:p>
        <a:p>
          <a:pPr marL="0" lvl="0" indent="0" algn="l" defTabSz="622300">
            <a:lnSpc>
              <a:spcPct val="90000"/>
            </a:lnSpc>
            <a:spcBef>
              <a:spcPct val="0"/>
            </a:spcBef>
            <a:spcAft>
              <a:spcPct val="35000"/>
            </a:spcAft>
            <a:buNone/>
          </a:pPr>
          <a:r>
            <a:rPr lang="en-US" sz="1400" kern="1200" dirty="0">
              <a:latin typeface="Garamond" panose="02020404030301010803" pitchFamily="18" charset="0"/>
            </a:rPr>
            <a:t>if the disclosure is in accordance with the patient’s prior written authorization under 45 C.F.R. § 164.508. </a:t>
          </a:r>
        </a:p>
      </dsp:txBody>
      <dsp:txXfrm>
        <a:off x="1000024" y="4147841"/>
        <a:ext cx="4000099" cy="1303561"/>
      </dsp:txXfrm>
    </dsp:sp>
    <dsp:sp modelId="{5AD5E879-CFA4-1B4D-AAAD-0A39AF7D93A8}">
      <dsp:nvSpPr>
        <dsp:cNvPr id="0" name=""/>
        <dsp:cNvSpPr/>
      </dsp:nvSpPr>
      <dsp:spPr>
        <a:xfrm>
          <a:off x="0" y="4147841"/>
          <a:ext cx="1000024" cy="1303561"/>
        </a:xfrm>
        <a:prstGeom prst="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w="6350" cap="flat" cmpd="sng" algn="ctr">
          <a:solidFill>
            <a:schemeClr val="accent5">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2918" tIns="128763" rIns="52918" bIns="12876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Yes</a:t>
          </a:r>
        </a:p>
      </dsp:txBody>
      <dsp:txXfrm>
        <a:off x="0" y="4147841"/>
        <a:ext cx="1000024" cy="130356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D4637-A805-BC47-A7CE-93141122398E}" type="datetimeFigureOut">
              <a:rPr lang="en-US" smtClean="0"/>
              <a:t>6/1/25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5F869-2115-DE40-827F-707084BC5B46}" type="slidenum">
              <a:rPr lang="en-US" smtClean="0"/>
              <a:t>‹#›</a:t>
            </a:fld>
            <a:endParaRPr lang="en-US" dirty="0"/>
          </a:p>
        </p:txBody>
      </p:sp>
    </p:spTree>
    <p:extLst>
      <p:ext uri="{BB962C8B-B14F-4D97-AF65-F5344CB8AC3E}">
        <p14:creationId xmlns:p14="http://schemas.microsoft.com/office/powerpoint/2010/main" val="36059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77DB7-8C29-46F0-C461-EC6BA6406FF4}"/>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C9FECC9F-2934-081B-B315-AC349734225C}"/>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fld id="{CBF25111-D186-42FC-9D63-C19F4CF33EC4}" type="slidenum">
              <a:rPr lang="en-US" sz="1200"/>
              <a:pPr eaLnBrk="1" hangingPunct="1"/>
              <a:t>4</a:t>
            </a:fld>
            <a:endParaRPr lang="en-US" sz="1200" dirty="0"/>
          </a:p>
        </p:txBody>
      </p:sp>
      <p:sp>
        <p:nvSpPr>
          <p:cNvPr id="87043" name="Rectangle 2">
            <a:extLst>
              <a:ext uri="{FF2B5EF4-FFF2-40B4-BE49-F238E27FC236}">
                <a16:creationId xmlns:a16="http://schemas.microsoft.com/office/drawing/2014/main" id="{1D26603A-A341-8161-D48E-C48B11A748D3}"/>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5EFB6A3-A299-49F6-0766-E6465C9790F5}"/>
              </a:ext>
            </a:extLst>
          </p:cNvPr>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endParaRPr lang="es-ES" dirty="0">
              <a:ea typeface="ＭＳ Ｐゴシック" panose="020B0600070205080204" pitchFamily="34" charset="-128"/>
            </a:endParaRPr>
          </a:p>
        </p:txBody>
      </p:sp>
    </p:spTree>
    <p:extLst>
      <p:ext uri="{BB962C8B-B14F-4D97-AF65-F5344CB8AC3E}">
        <p14:creationId xmlns:p14="http://schemas.microsoft.com/office/powerpoint/2010/main" val="89218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25FC-8D97-D89E-D559-38B943CA823B}"/>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1D5B99D1-70C5-B6E2-7D0A-9E312A92CF16}"/>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fld id="{CBF25111-D186-42FC-9D63-C19F4CF33EC4}" type="slidenum">
              <a:rPr lang="en-US" sz="1200"/>
              <a:pPr eaLnBrk="1" hangingPunct="1"/>
              <a:t>5</a:t>
            </a:fld>
            <a:endParaRPr lang="en-US" sz="1200" dirty="0"/>
          </a:p>
        </p:txBody>
      </p:sp>
      <p:sp>
        <p:nvSpPr>
          <p:cNvPr id="87043" name="Rectangle 2">
            <a:extLst>
              <a:ext uri="{FF2B5EF4-FFF2-40B4-BE49-F238E27FC236}">
                <a16:creationId xmlns:a16="http://schemas.microsoft.com/office/drawing/2014/main" id="{C93469DB-346B-9AB7-1575-F288AD82D9F0}"/>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A089B5C2-3A6B-4154-0995-C2EC11851149}"/>
              </a:ext>
            </a:extLst>
          </p:cNvPr>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s-ES" dirty="0">
              <a:ea typeface="ＭＳ Ｐゴシック" panose="020B0600070205080204" pitchFamily="34" charset="-128"/>
            </a:endParaRPr>
          </a:p>
        </p:txBody>
      </p:sp>
    </p:spTree>
    <p:extLst>
      <p:ext uri="{BB962C8B-B14F-4D97-AF65-F5344CB8AC3E}">
        <p14:creationId xmlns:p14="http://schemas.microsoft.com/office/powerpoint/2010/main" val="274960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8E5E-89B8-A3CA-5525-15BDF98F8847}"/>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5AA5BC31-5A00-0607-AD8D-FE1224E9CC61}"/>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fld id="{CBF25111-D186-42FC-9D63-C19F4CF33EC4}" type="slidenum">
              <a:rPr lang="en-US" sz="1200"/>
              <a:pPr eaLnBrk="1" hangingPunct="1"/>
              <a:t>6</a:t>
            </a:fld>
            <a:endParaRPr lang="en-US" sz="1200" dirty="0"/>
          </a:p>
        </p:txBody>
      </p:sp>
      <p:sp>
        <p:nvSpPr>
          <p:cNvPr id="87043" name="Rectangle 2">
            <a:extLst>
              <a:ext uri="{FF2B5EF4-FFF2-40B4-BE49-F238E27FC236}">
                <a16:creationId xmlns:a16="http://schemas.microsoft.com/office/drawing/2014/main" id="{B0B825D1-A7A2-A439-F168-7F228409148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5D56CE08-1001-6332-4C53-676963FAE37B}"/>
              </a:ext>
            </a:extLst>
          </p:cNvPr>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endParaRPr lang="es-ES" dirty="0">
              <a:ea typeface="ＭＳ Ｐゴシック" panose="020B0600070205080204" pitchFamily="34" charset="-128"/>
            </a:endParaRPr>
          </a:p>
        </p:txBody>
      </p:sp>
    </p:spTree>
    <p:extLst>
      <p:ext uri="{BB962C8B-B14F-4D97-AF65-F5344CB8AC3E}">
        <p14:creationId xmlns:p14="http://schemas.microsoft.com/office/powerpoint/2010/main" val="223895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24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24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24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24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eaLnBrk="1" hangingPunct="1"/>
            <a:fld id="{CBF25111-D186-42FC-9D63-C19F4CF33EC4}" type="slidenum">
              <a:rPr lang="en-US" sz="1200"/>
              <a:pPr eaLnBrk="1" hangingPunct="1"/>
              <a:t>48</a:t>
            </a:fld>
            <a:endParaRPr lang="en-US" sz="1200"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s-ES" dirty="0">
              <a:ea typeface="ＭＳ Ｐゴシック" panose="020B0600070205080204" pitchFamily="34" charset="-128"/>
            </a:endParaRPr>
          </a:p>
        </p:txBody>
      </p:sp>
    </p:spTree>
    <p:extLst>
      <p:ext uri="{BB962C8B-B14F-4D97-AF65-F5344CB8AC3E}">
        <p14:creationId xmlns:p14="http://schemas.microsoft.com/office/powerpoint/2010/main" val="522444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DE6F67E7-C9F7-C947-BAF0-DC9B83A3B882}" type="datetime1">
              <a:rPr lang="en-US" smtClean="0"/>
              <a:t>6/1/25</a:t>
            </a:fld>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A90948F5-0CF4-43AA-BF40-A08FABB2696D}" type="slidenum">
              <a:rPr lang="en-US" smtClean="0"/>
              <a:t>‹#›</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687C959A-99F5-A49C-21C9-0DFB24834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0309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66193-126A-C141-9458-2466FDB03DAC}" type="datetime1">
              <a:rPr lang="en-US" smtClean="0"/>
              <a:t>6/1/25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343010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C97C40-332C-B444-9430-EDC5B94D6CE2}" type="datetime1">
              <a:rPr lang="en-US" smtClean="0"/>
              <a:t>6/1/25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556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94040616-E25A-4DC9-8C68-EFA96CDA8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185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CE6CBE-42F4-9B41-8636-D569E2F53A8F}" type="datetime1">
              <a:rPr lang="en-US" smtClean="0"/>
              <a:t>6/1/25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230777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AF5217B8-FED1-974D-8935-E71FA453CA2A}" type="datetime1">
              <a:rPr lang="en-US" smtClean="0"/>
              <a:t>6/1/25</a:t>
            </a:fld>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9604297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B8643D-92A1-C743-93AE-2A5C3D87A096}" type="datetime1">
              <a:rPr lang="en-US" smtClean="0"/>
              <a:t>6/1/25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142899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0D3F3-2C93-8C4E-B27A-3EFB9D4393D6}" type="datetime1">
              <a:rPr lang="en-US" smtClean="0"/>
              <a:t>6/1/25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225376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73EF5D-D843-3E46-8097-5CE099057E40}" type="datetime1">
              <a:rPr lang="en-US" smtClean="0"/>
              <a:t>6/1/25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482945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1B3F6-6B94-9D4C-8A02-36BBC4D67360}" type="datetime1">
              <a:rPr lang="en-US" smtClean="0"/>
              <a:t>6/1/25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0948F5-0CF4-43AA-BF40-A08FABB2696D}" type="slidenum">
              <a:rPr lang="en-US" smtClean="0"/>
              <a:t>‹#›</a:t>
            </a:fld>
            <a:endParaRPr lang="en-US" dirty="0"/>
          </a:p>
        </p:txBody>
      </p:sp>
    </p:spTree>
    <p:extLst>
      <p:ext uri="{BB962C8B-B14F-4D97-AF65-F5344CB8AC3E}">
        <p14:creationId xmlns:p14="http://schemas.microsoft.com/office/powerpoint/2010/main" val="352064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5BA627A-21C3-6D47-A77B-AF439FC1C099}" type="datetime1">
              <a:rPr lang="en-US" smtClean="0"/>
              <a:t>6/1/25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A90948F5-0CF4-43AA-BF40-A08FABB2696D}" type="slidenum">
              <a:rPr lang="en-US" smtClean="0"/>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80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56CCC60-35EB-B447-A281-36251079D053}" type="datetime1">
              <a:rPr lang="en-US" smtClean="0"/>
              <a:t>6/1/25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A90948F5-0CF4-43AA-BF40-A08FABB2696D}" type="slidenum">
              <a:rPr lang="en-US" smtClean="0"/>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1244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482D51FB-44B9-FB4B-A723-E7871D2739F1}" type="datetime1">
              <a:rPr lang="en-US" smtClean="0"/>
              <a:t>6/1/25</a:t>
            </a:fld>
            <a:endParaRPr lang="en-US" dirty="0"/>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A90948F5-0CF4-43AA-BF40-A08FABB2696D}" type="slidenum">
              <a:rPr lang="en-US" smtClean="0"/>
              <a:t>‹#›</a:t>
            </a:fld>
            <a:endParaRPr lang="en-US" dirty="0"/>
          </a:p>
        </p:txBody>
      </p:sp>
    </p:spTree>
    <p:extLst>
      <p:ext uri="{BB962C8B-B14F-4D97-AF65-F5344CB8AC3E}">
        <p14:creationId xmlns:p14="http://schemas.microsoft.com/office/powerpoint/2010/main" val="254555969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668" r:id="rId12"/>
  </p:sldLayoutIdLst>
  <p:hf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Stacey.Tovino@ou.ed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hhs.gov/hipaa/for-professionals/special-topics/reproductive-health/index.html" TargetMode="Externa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hhs.gov/hipaa/for-professionals/special-topics/reproductive-health/final-rule-fact-sheet/index.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6BF17-A834-DE89-FB7A-0914D340E4D3}"/>
              </a:ext>
            </a:extLst>
          </p:cNvPr>
          <p:cNvSpPr/>
          <p:nvPr/>
        </p:nvSpPr>
        <p:spPr>
          <a:xfrm>
            <a:off x="386080" y="1767007"/>
            <a:ext cx="8422640" cy="4524315"/>
          </a:xfrm>
          <a:prstGeom prst="rect">
            <a:avLst/>
          </a:prstGeom>
        </p:spPr>
        <p:txBody>
          <a:bodyPr wrap="square">
            <a:spAutoFit/>
          </a:bodyPr>
          <a:lstStyle/>
          <a:p>
            <a:pPr algn="ctr"/>
            <a:r>
              <a:rPr lang="en-US" sz="3200" dirty="0">
                <a:latin typeface="Garamond" panose="02020404030301010803" pitchFamily="18" charset="0"/>
              </a:rPr>
              <a:t>Law Enforcement,</a:t>
            </a:r>
          </a:p>
          <a:p>
            <a:pPr algn="ctr"/>
            <a:r>
              <a:rPr lang="en-US" sz="3200" dirty="0">
                <a:latin typeface="Garamond" panose="02020404030301010803" pitchFamily="18" charset="0"/>
              </a:rPr>
              <a:t>Reproductive Health Information, </a:t>
            </a:r>
          </a:p>
          <a:p>
            <a:pPr algn="ctr"/>
            <a:r>
              <a:rPr lang="en-US" sz="3200" dirty="0">
                <a:latin typeface="Garamond" panose="02020404030301010803" pitchFamily="18" charset="0"/>
              </a:rPr>
              <a:t>and the HIPAA Privacy Rule</a:t>
            </a:r>
          </a:p>
          <a:p>
            <a:pPr algn="ctr"/>
            <a:endParaRPr lang="en-US" sz="2400" dirty="0">
              <a:latin typeface="Garamond" panose="02020404030301010803" pitchFamily="18" charset="0"/>
            </a:endParaRPr>
          </a:p>
          <a:p>
            <a:pPr algn="ctr"/>
            <a:endParaRPr lang="en-US" sz="2400" dirty="0">
              <a:latin typeface="Garamond" panose="02020404030301010803" pitchFamily="18" charset="0"/>
            </a:endParaRPr>
          </a:p>
          <a:p>
            <a:pPr algn="ctr"/>
            <a:endParaRPr lang="en-US" sz="2400" dirty="0">
              <a:latin typeface="Garamond" panose="02020404030301010803" pitchFamily="18" charset="0"/>
            </a:endParaRPr>
          </a:p>
          <a:p>
            <a:pPr algn="ctr"/>
            <a:r>
              <a:rPr lang="en-US" sz="2400" dirty="0">
                <a:latin typeface="Garamond" panose="02020404030301010803" pitchFamily="18" charset="0"/>
              </a:rPr>
              <a:t>Stacey A. Tovino, JD, PhD</a:t>
            </a:r>
          </a:p>
          <a:p>
            <a:pPr algn="ctr"/>
            <a:r>
              <a:rPr lang="en-US" sz="2400" dirty="0">
                <a:latin typeface="Garamond" panose="02020404030301010803" pitchFamily="18" charset="0"/>
              </a:rPr>
              <a:t>John B. Turner Chair in Law</a:t>
            </a:r>
          </a:p>
          <a:p>
            <a:pPr algn="ctr"/>
            <a:r>
              <a:rPr lang="en-US" sz="2400" dirty="0">
                <a:latin typeface="Garamond" panose="02020404030301010803" pitchFamily="18" charset="0"/>
              </a:rPr>
              <a:t>The University of Oklahoma College of Law</a:t>
            </a:r>
          </a:p>
          <a:p>
            <a:pPr algn="ctr"/>
            <a:r>
              <a:rPr lang="en-US" sz="2400" dirty="0">
                <a:latin typeface="Garamond" panose="02020404030301010803" pitchFamily="18" charset="0"/>
              </a:rPr>
              <a:t>June 4, 2025</a:t>
            </a:r>
          </a:p>
          <a:p>
            <a:pPr algn="ctr"/>
            <a:endParaRPr lang="en-US" sz="24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5258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A484-689C-A6C3-7CB9-EE5E1513CE8F}"/>
              </a:ext>
            </a:extLst>
          </p:cNvPr>
          <p:cNvSpPr>
            <a:spLocks noGrp="1"/>
          </p:cNvSpPr>
          <p:nvPr>
            <p:ph type="title"/>
          </p:nvPr>
        </p:nvSpPr>
        <p:spPr/>
        <p:txBody>
          <a:bodyPr>
            <a:normAutofit fontScale="90000"/>
          </a:bodyPr>
          <a:lstStyle/>
          <a:p>
            <a:pPr algn="ctr"/>
            <a:r>
              <a:rPr lang="en-US" sz="3200" dirty="0">
                <a:latin typeface="Garamond" panose="02020404030301010803" pitchFamily="18" charset="0"/>
              </a:rPr>
              <a:t>HHS’s most recent filing in the </a:t>
            </a:r>
            <a:br>
              <a:rPr lang="en-US" sz="3200" dirty="0">
                <a:latin typeface="Garamond" panose="02020404030301010803" pitchFamily="18" charset="0"/>
              </a:rPr>
            </a:br>
            <a:r>
              <a:rPr lang="en-US" sz="3200" dirty="0">
                <a:latin typeface="Garamond" panose="02020404030301010803" pitchFamily="18" charset="0"/>
              </a:rPr>
              <a:t>Tennessee litigation (Apr. 21, 2025) </a:t>
            </a:r>
            <a:br>
              <a:rPr lang="en-US" sz="3200" dirty="0">
                <a:latin typeface="Garamond" panose="02020404030301010803" pitchFamily="18" charset="0"/>
              </a:rPr>
            </a:br>
            <a:r>
              <a:rPr lang="en-US" sz="3200" dirty="0">
                <a:latin typeface="Garamond" panose="02020404030301010803" pitchFamily="18" charset="0"/>
              </a:rPr>
              <a:t>focuses on Article III standing issues.</a:t>
            </a:r>
          </a:p>
        </p:txBody>
      </p:sp>
      <p:pic>
        <p:nvPicPr>
          <p:cNvPr id="6" name="Content Placeholder 5" descr="A close-up of a document&#10;&#10;AI-generated content may be incorrect.">
            <a:extLst>
              <a:ext uri="{FF2B5EF4-FFF2-40B4-BE49-F238E27FC236}">
                <a16:creationId xmlns:a16="http://schemas.microsoft.com/office/drawing/2014/main" id="{E7CC8FFC-24EB-D216-9278-7544E3E68D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623" y="2283169"/>
            <a:ext cx="6181759" cy="3932237"/>
          </a:xfrm>
        </p:spPr>
      </p:pic>
      <p:sp>
        <p:nvSpPr>
          <p:cNvPr id="4" name="Slide Number Placeholder 3">
            <a:extLst>
              <a:ext uri="{FF2B5EF4-FFF2-40B4-BE49-F238E27FC236}">
                <a16:creationId xmlns:a16="http://schemas.microsoft.com/office/drawing/2014/main" id="{011EABBC-52F3-920A-E9A3-1F7ECAAD6AC7}"/>
              </a:ext>
            </a:extLst>
          </p:cNvPr>
          <p:cNvSpPr>
            <a:spLocks noGrp="1"/>
          </p:cNvSpPr>
          <p:nvPr>
            <p:ph type="sldNum" sz="quarter" idx="12"/>
          </p:nvPr>
        </p:nvSpPr>
        <p:spPr/>
        <p:txBody>
          <a:bodyPr/>
          <a:lstStyle/>
          <a:p>
            <a:fld id="{90E86F3C-2D7F-E241-BC06-0FCF8C623F5F}" type="slidenum">
              <a:rPr lang="en-US" smtClean="0"/>
              <a:t>10</a:t>
            </a:fld>
            <a:endParaRPr lang="en-US" dirty="0"/>
          </a:p>
        </p:txBody>
      </p:sp>
      <p:cxnSp>
        <p:nvCxnSpPr>
          <p:cNvPr id="8" name="Straight Connector 7">
            <a:extLst>
              <a:ext uri="{FF2B5EF4-FFF2-40B4-BE49-F238E27FC236}">
                <a16:creationId xmlns:a16="http://schemas.microsoft.com/office/drawing/2014/main" id="{F5269F04-5D47-9778-BF9C-0DD6BE8CB4DD}"/>
              </a:ext>
            </a:extLst>
          </p:cNvPr>
          <p:cNvCxnSpPr>
            <a:cxnSpLocks/>
          </p:cNvCxnSpPr>
          <p:nvPr/>
        </p:nvCxnSpPr>
        <p:spPr>
          <a:xfrm>
            <a:off x="5393410" y="3921071"/>
            <a:ext cx="20922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662D23-C56B-B212-328B-114FE92C7F45}"/>
              </a:ext>
            </a:extLst>
          </p:cNvPr>
          <p:cNvCxnSpPr>
            <a:cxnSpLocks/>
          </p:cNvCxnSpPr>
          <p:nvPr/>
        </p:nvCxnSpPr>
        <p:spPr>
          <a:xfrm>
            <a:off x="1888210" y="4249287"/>
            <a:ext cx="55974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1D529A-4B38-EAFB-03B6-4CDF3D656CB1}"/>
              </a:ext>
            </a:extLst>
          </p:cNvPr>
          <p:cNvCxnSpPr>
            <a:cxnSpLocks/>
          </p:cNvCxnSpPr>
          <p:nvPr/>
        </p:nvCxnSpPr>
        <p:spPr>
          <a:xfrm>
            <a:off x="1888210" y="4569417"/>
            <a:ext cx="49852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64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ocument with text on it&#10;&#10;AI-generated content may be incorrect.">
            <a:extLst>
              <a:ext uri="{FF2B5EF4-FFF2-40B4-BE49-F238E27FC236}">
                <a16:creationId xmlns:a16="http://schemas.microsoft.com/office/drawing/2014/main" id="{0D967322-793A-2D06-ADCB-1D3796C953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481" y="648016"/>
            <a:ext cx="4554752" cy="5561968"/>
          </a:xfrm>
        </p:spPr>
      </p:pic>
      <p:sp>
        <p:nvSpPr>
          <p:cNvPr id="4" name="Slide Number Placeholder 3">
            <a:extLst>
              <a:ext uri="{FF2B5EF4-FFF2-40B4-BE49-F238E27FC236}">
                <a16:creationId xmlns:a16="http://schemas.microsoft.com/office/drawing/2014/main" id="{A985AC1F-4CDF-0E89-B511-4FAF40033623}"/>
              </a:ext>
            </a:extLst>
          </p:cNvPr>
          <p:cNvSpPr>
            <a:spLocks noGrp="1"/>
          </p:cNvSpPr>
          <p:nvPr>
            <p:ph type="sldNum" sz="quarter" idx="12"/>
          </p:nvPr>
        </p:nvSpPr>
        <p:spPr/>
        <p:txBody>
          <a:bodyPr/>
          <a:lstStyle/>
          <a:p>
            <a:fld id="{90E86F3C-2D7F-E241-BC06-0FCF8C623F5F}" type="slidenum">
              <a:rPr lang="en-US" smtClean="0"/>
              <a:t>11</a:t>
            </a:fld>
            <a:endParaRPr lang="en-US" dirty="0"/>
          </a:p>
        </p:txBody>
      </p:sp>
      <p:sp>
        <p:nvSpPr>
          <p:cNvPr id="7" name="Rectangle 6">
            <a:extLst>
              <a:ext uri="{FF2B5EF4-FFF2-40B4-BE49-F238E27FC236}">
                <a16:creationId xmlns:a16="http://schemas.microsoft.com/office/drawing/2014/main" id="{100BECBA-8B41-0165-2B9A-B6CEFCC5B908}"/>
              </a:ext>
            </a:extLst>
          </p:cNvPr>
          <p:cNvSpPr/>
          <p:nvPr/>
        </p:nvSpPr>
        <p:spPr>
          <a:xfrm>
            <a:off x="2820692" y="1518834"/>
            <a:ext cx="1115877" cy="24797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39467C-677C-056B-F0D3-6EB3639EE1B5}"/>
              </a:ext>
            </a:extLst>
          </p:cNvPr>
          <p:cNvSpPr/>
          <p:nvPr/>
        </p:nvSpPr>
        <p:spPr>
          <a:xfrm>
            <a:off x="605307" y="1159099"/>
            <a:ext cx="1017431" cy="11462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53725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8E79-282F-FAF7-8B3C-C0CD0D3B6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BC211-3486-DC91-1F64-493A750EB53E}"/>
              </a:ext>
            </a:extLst>
          </p:cNvPr>
          <p:cNvSpPr>
            <a:spLocks noGrp="1"/>
          </p:cNvSpPr>
          <p:nvPr>
            <p:ph type="title"/>
          </p:nvPr>
        </p:nvSpPr>
        <p:spPr/>
        <p:txBody>
          <a:bodyPr>
            <a:normAutofit fontScale="90000"/>
          </a:bodyPr>
          <a:lstStyle/>
          <a:p>
            <a:pPr algn="ctr"/>
            <a:r>
              <a:rPr lang="en-US" sz="3200" dirty="0">
                <a:latin typeface="Garamond" panose="02020404030301010803" pitchFamily="18" charset="0"/>
              </a:rPr>
              <a:t>HHS’s most recent filing in the </a:t>
            </a:r>
            <a:br>
              <a:rPr lang="en-US" sz="3200" dirty="0">
                <a:latin typeface="Garamond" panose="02020404030301010803" pitchFamily="18" charset="0"/>
              </a:rPr>
            </a:br>
            <a:r>
              <a:rPr lang="en-US" sz="3200" dirty="0">
                <a:latin typeface="Garamond" panose="02020404030301010803" pitchFamily="18" charset="0"/>
              </a:rPr>
              <a:t>Missouri litigation (Apr. 24, 2025) </a:t>
            </a:r>
            <a:br>
              <a:rPr lang="en-US" sz="3200" dirty="0">
                <a:latin typeface="Garamond" panose="02020404030301010803" pitchFamily="18" charset="0"/>
              </a:rPr>
            </a:br>
            <a:r>
              <a:rPr lang="en-US" sz="3200" dirty="0">
                <a:latin typeface="Garamond" panose="02020404030301010803" pitchFamily="18" charset="0"/>
              </a:rPr>
              <a:t>focuses on Article III standing issues.</a:t>
            </a:r>
          </a:p>
        </p:txBody>
      </p:sp>
      <p:sp>
        <p:nvSpPr>
          <p:cNvPr id="4" name="Slide Number Placeholder 3">
            <a:extLst>
              <a:ext uri="{FF2B5EF4-FFF2-40B4-BE49-F238E27FC236}">
                <a16:creationId xmlns:a16="http://schemas.microsoft.com/office/drawing/2014/main" id="{112AFFB9-1B86-18DA-5A1C-99E901EFE5A9}"/>
              </a:ext>
            </a:extLst>
          </p:cNvPr>
          <p:cNvSpPr>
            <a:spLocks noGrp="1"/>
          </p:cNvSpPr>
          <p:nvPr>
            <p:ph type="sldNum" sz="quarter" idx="12"/>
          </p:nvPr>
        </p:nvSpPr>
        <p:spPr/>
        <p:txBody>
          <a:bodyPr/>
          <a:lstStyle/>
          <a:p>
            <a:fld id="{90E86F3C-2D7F-E241-BC06-0FCF8C623F5F}" type="slidenum">
              <a:rPr lang="en-US" smtClean="0"/>
              <a:t>12</a:t>
            </a:fld>
            <a:endParaRPr lang="en-US" dirty="0"/>
          </a:p>
        </p:txBody>
      </p:sp>
      <p:pic>
        <p:nvPicPr>
          <p:cNvPr id="7" name="Content Placeholder 5" descr="A document with text on it&#10;&#10;AI-generated content may be incorrect.">
            <a:extLst>
              <a:ext uri="{FF2B5EF4-FFF2-40B4-BE49-F238E27FC236}">
                <a16:creationId xmlns:a16="http://schemas.microsoft.com/office/drawing/2014/main" id="{5BD4D29D-73D2-E061-13FC-9D5233FE9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969" y="2151354"/>
            <a:ext cx="4812744" cy="3989899"/>
          </a:xfrm>
          <a:prstGeom prst="rect">
            <a:avLst/>
          </a:prstGeom>
        </p:spPr>
      </p:pic>
      <p:cxnSp>
        <p:nvCxnSpPr>
          <p:cNvPr id="9" name="Straight Connector 8">
            <a:extLst>
              <a:ext uri="{FF2B5EF4-FFF2-40B4-BE49-F238E27FC236}">
                <a16:creationId xmlns:a16="http://schemas.microsoft.com/office/drawing/2014/main" id="{FED6F118-8E5B-8343-4DE9-1FD8D4AA5CD1}"/>
              </a:ext>
            </a:extLst>
          </p:cNvPr>
          <p:cNvCxnSpPr>
            <a:cxnSpLocks/>
          </p:cNvCxnSpPr>
          <p:nvPr/>
        </p:nvCxnSpPr>
        <p:spPr>
          <a:xfrm>
            <a:off x="2433234" y="4270983"/>
            <a:ext cx="41535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B7F6D5-ADFE-1A14-D9CE-95BE0B623226}"/>
              </a:ext>
            </a:extLst>
          </p:cNvPr>
          <p:cNvCxnSpPr>
            <a:cxnSpLocks/>
          </p:cNvCxnSpPr>
          <p:nvPr/>
        </p:nvCxnSpPr>
        <p:spPr>
          <a:xfrm>
            <a:off x="5540644" y="3997787"/>
            <a:ext cx="10461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65E8AA-9EF4-F875-9694-170E34A55E13}"/>
              </a:ext>
            </a:extLst>
          </p:cNvPr>
          <p:cNvCxnSpPr>
            <a:cxnSpLocks/>
          </p:cNvCxnSpPr>
          <p:nvPr/>
        </p:nvCxnSpPr>
        <p:spPr>
          <a:xfrm>
            <a:off x="2433234" y="4506649"/>
            <a:ext cx="9608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23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site&#10;&#10;AI-generated content may be incorrect.">
            <a:extLst>
              <a:ext uri="{FF2B5EF4-FFF2-40B4-BE49-F238E27FC236}">
                <a16:creationId xmlns:a16="http://schemas.microsoft.com/office/drawing/2014/main" id="{72197D03-C085-65F6-AAB7-2EF5AE8089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7340" y="4147882"/>
            <a:ext cx="6546042" cy="2413603"/>
          </a:xfrm>
        </p:spPr>
      </p:pic>
      <p:sp>
        <p:nvSpPr>
          <p:cNvPr id="2" name="Slide Number Placeholder 1">
            <a:extLst>
              <a:ext uri="{FF2B5EF4-FFF2-40B4-BE49-F238E27FC236}">
                <a16:creationId xmlns:a16="http://schemas.microsoft.com/office/drawing/2014/main" id="{21D0102F-B182-6B71-2C72-C33D3E4838EC}"/>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13</a:t>
            </a:fld>
            <a:endParaRPr lang="en-US" sz="2000" dirty="0">
              <a:latin typeface="Garamond" panose="02020404030301010803" pitchFamily="18" charset="0"/>
            </a:endParaRPr>
          </a:p>
        </p:txBody>
      </p:sp>
      <p:pic>
        <p:nvPicPr>
          <p:cNvPr id="7" name="Picture 6" descr="A screenshot of a computer&#10;&#10;AI-generated content may be incorrect.">
            <a:extLst>
              <a:ext uri="{FF2B5EF4-FFF2-40B4-BE49-F238E27FC236}">
                <a16:creationId xmlns:a16="http://schemas.microsoft.com/office/drawing/2014/main" id="{5130C44A-668B-EFD5-5BBF-B557181C8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00" y="642927"/>
            <a:ext cx="6653200" cy="3475260"/>
          </a:xfrm>
          <a:prstGeom prst="rect">
            <a:avLst/>
          </a:prstGeom>
        </p:spPr>
      </p:pic>
      <p:sp>
        <p:nvSpPr>
          <p:cNvPr id="8" name="Rectangle 7">
            <a:extLst>
              <a:ext uri="{FF2B5EF4-FFF2-40B4-BE49-F238E27FC236}">
                <a16:creationId xmlns:a16="http://schemas.microsoft.com/office/drawing/2014/main" id="{6B486F42-4378-9FFE-ABEC-639B6752AADC}"/>
              </a:ext>
            </a:extLst>
          </p:cNvPr>
          <p:cNvSpPr/>
          <p:nvPr/>
        </p:nvSpPr>
        <p:spPr>
          <a:xfrm>
            <a:off x="1441342" y="4386020"/>
            <a:ext cx="5780868" cy="125536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78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6BF17-A834-DE89-FB7A-0914D340E4D3}"/>
              </a:ext>
            </a:extLst>
          </p:cNvPr>
          <p:cNvSpPr/>
          <p:nvPr/>
        </p:nvSpPr>
        <p:spPr>
          <a:xfrm>
            <a:off x="530578" y="1764407"/>
            <a:ext cx="8060266" cy="2310312"/>
          </a:xfrm>
          <a:prstGeom prst="rect">
            <a:avLst/>
          </a:prstGeom>
        </p:spPr>
        <p:txBody>
          <a:bodyPr vert="horz" lIns="91440" tIns="45720" rIns="91440" bIns="45720" rtlCol="0" anchor="b">
            <a:normAutofit fontScale="92500" lnSpcReduction="10000"/>
          </a:bodyPr>
          <a:lstStyle/>
          <a:p>
            <a:pPr algn="ctr" defTabSz="914400">
              <a:lnSpc>
                <a:spcPct val="90000"/>
              </a:lnSpc>
              <a:spcBef>
                <a:spcPct val="0"/>
              </a:spcBef>
              <a:spcAft>
                <a:spcPts val="600"/>
              </a:spcAft>
            </a:pPr>
            <a:endParaRPr lang="en-US" sz="2800" kern="1200" dirty="0">
              <a:solidFill>
                <a:schemeClr val="tx2"/>
              </a:solidFill>
              <a:latin typeface="+mj-lt"/>
              <a:ea typeface="+mj-ea"/>
              <a:cs typeface="+mj-cs"/>
            </a:endParaRPr>
          </a:p>
          <a:p>
            <a:pPr algn="ctr" defTabSz="914400">
              <a:lnSpc>
                <a:spcPct val="90000"/>
              </a:lnSpc>
              <a:spcBef>
                <a:spcPct val="0"/>
              </a:spcBef>
              <a:spcAft>
                <a:spcPts val="600"/>
              </a:spcAft>
            </a:pPr>
            <a:endParaRPr lang="en-US" sz="2800" kern="1200" dirty="0">
              <a:solidFill>
                <a:schemeClr val="tx2"/>
              </a:solidFill>
              <a:latin typeface="+mj-lt"/>
              <a:ea typeface="+mj-ea"/>
              <a:cs typeface="+mj-cs"/>
            </a:endParaRPr>
          </a:p>
          <a:p>
            <a:pPr algn="ctr" defTabSz="914400">
              <a:lnSpc>
                <a:spcPct val="90000"/>
              </a:lnSpc>
              <a:spcBef>
                <a:spcPct val="0"/>
              </a:spcBef>
              <a:spcAft>
                <a:spcPts val="600"/>
              </a:spcAft>
            </a:pPr>
            <a:endParaRPr lang="en-US" sz="2800" kern="1200" dirty="0">
              <a:solidFill>
                <a:schemeClr val="tx2"/>
              </a:solidFill>
              <a:latin typeface="+mj-lt"/>
              <a:ea typeface="+mj-ea"/>
              <a:cs typeface="+mj-cs"/>
            </a:endParaRPr>
          </a:p>
          <a:p>
            <a:pPr algn="ctr" defTabSz="914400">
              <a:lnSpc>
                <a:spcPct val="90000"/>
              </a:lnSpc>
              <a:spcBef>
                <a:spcPct val="0"/>
              </a:spcBef>
              <a:spcAft>
                <a:spcPts val="600"/>
              </a:spcAft>
            </a:pPr>
            <a:r>
              <a:rPr lang="en-US" sz="3600" kern="1200" dirty="0">
                <a:solidFill>
                  <a:schemeClr val="tx2"/>
                </a:solidFill>
                <a:latin typeface="Garamond" panose="02020404030301010803" pitchFamily="18" charset="0"/>
                <a:ea typeface="+mj-ea"/>
                <a:cs typeface="+mj-cs"/>
              </a:rPr>
              <a:t>Most of the HIPAA Privacy Rule</a:t>
            </a:r>
          </a:p>
          <a:p>
            <a:pPr algn="ctr" defTabSz="914400">
              <a:lnSpc>
                <a:spcPct val="90000"/>
              </a:lnSpc>
              <a:spcBef>
                <a:spcPct val="0"/>
              </a:spcBef>
              <a:spcAft>
                <a:spcPts val="600"/>
              </a:spcAft>
            </a:pPr>
            <a:r>
              <a:rPr lang="en-US" sz="3600" kern="1200" dirty="0">
                <a:solidFill>
                  <a:schemeClr val="tx2"/>
                </a:solidFill>
                <a:latin typeface="Garamond" panose="02020404030301010803" pitchFamily="18" charset="0"/>
                <a:ea typeface="+mj-ea"/>
                <a:cs typeface="+mj-cs"/>
              </a:rPr>
              <a:t>has not changed.</a:t>
            </a:r>
          </a:p>
        </p:txBody>
      </p:sp>
      <p:sp>
        <p:nvSpPr>
          <p:cNvPr id="3" name="Slide Number Placeholder 2">
            <a:extLst>
              <a:ext uri="{FF2B5EF4-FFF2-40B4-BE49-F238E27FC236}">
                <a16:creationId xmlns:a16="http://schemas.microsoft.com/office/drawing/2014/main" id="{ECEDB67B-11B6-44C2-803A-C172723B0BC4}"/>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14</a:t>
            </a:fld>
            <a:endParaRPr lang="en-US" sz="2000" dirty="0">
              <a:latin typeface="Garamond" panose="02020404030301010803" pitchFamily="18" charset="0"/>
            </a:endParaRPr>
          </a:p>
        </p:txBody>
      </p:sp>
    </p:spTree>
    <p:extLst>
      <p:ext uri="{BB962C8B-B14F-4D97-AF65-F5344CB8AC3E}">
        <p14:creationId xmlns:p14="http://schemas.microsoft.com/office/powerpoint/2010/main" val="49754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22F3-F5F0-3846-AB40-F442BFB71B29}"/>
              </a:ext>
            </a:extLst>
          </p:cNvPr>
          <p:cNvSpPr>
            <a:spLocks noGrp="1"/>
          </p:cNvSpPr>
          <p:nvPr>
            <p:ph type="title"/>
          </p:nvPr>
        </p:nvSpPr>
        <p:spPr>
          <a:xfrm>
            <a:off x="0" y="648929"/>
            <a:ext cx="8878529" cy="1514722"/>
          </a:xfrm>
        </p:spPr>
        <p:txBody>
          <a:bodyPr>
            <a:normAutofit/>
          </a:bodyPr>
          <a:lstStyle/>
          <a:p>
            <a:pPr algn="ctr"/>
            <a:r>
              <a:rPr lang="en-US" sz="2800" dirty="0">
                <a:solidFill>
                  <a:schemeClr val="tx1"/>
                </a:solidFill>
                <a:latin typeface="Garamond" panose="02020404030301010803" pitchFamily="18" charset="0"/>
              </a:rPr>
              <a:t>First, the HIPAA Privacy Rule </a:t>
            </a:r>
            <a:r>
              <a:rPr lang="en-US" sz="2800" u="sng" dirty="0">
                <a:solidFill>
                  <a:schemeClr val="tx1"/>
                </a:solidFill>
                <a:latin typeface="Garamond" panose="02020404030301010803" pitchFamily="18" charset="0"/>
              </a:rPr>
              <a:t>still only</a:t>
            </a:r>
            <a:r>
              <a:rPr lang="en-US" sz="2800" dirty="0">
                <a:solidFill>
                  <a:schemeClr val="tx1"/>
                </a:solidFill>
                <a:latin typeface="Garamond" panose="02020404030301010803" pitchFamily="18" charset="0"/>
              </a:rPr>
              <a:t> applies to </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covered entities (CEs) and their business associates (BAs)</a:t>
            </a:r>
            <a:br>
              <a:rPr lang="en-US" sz="2800" dirty="0">
                <a:solidFill>
                  <a:schemeClr val="tx1"/>
                </a:solidFill>
                <a:latin typeface="Garamond" panose="02020404030301010803" pitchFamily="18" charset="0"/>
              </a:rPr>
            </a:br>
            <a:endParaRPr lang="en-US" sz="2800" dirty="0">
              <a:solidFill>
                <a:schemeClr val="tx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C4BD39CB-4059-A940-9B60-FE87273C3701}"/>
              </a:ext>
            </a:extLst>
          </p:cNvPr>
          <p:cNvSpPr>
            <a:spLocks noGrp="1"/>
          </p:cNvSpPr>
          <p:nvPr>
            <p:ph idx="1"/>
          </p:nvPr>
        </p:nvSpPr>
        <p:spPr>
          <a:xfrm>
            <a:off x="628650" y="2374490"/>
            <a:ext cx="7886700" cy="4118384"/>
          </a:xfrm>
        </p:spPr>
        <p:txBody>
          <a:bodyPr>
            <a:normAutofit lnSpcReduction="10000"/>
          </a:bodyPr>
          <a:lstStyle/>
          <a:p>
            <a:r>
              <a:rPr lang="en-US" sz="2200" dirty="0">
                <a:latin typeface="Garamond" panose="02020404030301010803" pitchFamily="18" charset="0"/>
              </a:rPr>
              <a:t>Covered entities (CEs)</a:t>
            </a:r>
          </a:p>
          <a:p>
            <a:pPr lvl="1"/>
            <a:r>
              <a:rPr lang="en-US" sz="2200" dirty="0">
                <a:latin typeface="Garamond" panose="02020404030301010803" pitchFamily="18" charset="0"/>
              </a:rPr>
              <a:t>Health plans</a:t>
            </a:r>
          </a:p>
          <a:p>
            <a:pPr lvl="1"/>
            <a:r>
              <a:rPr lang="en-US" sz="2200" dirty="0">
                <a:latin typeface="Garamond" panose="02020404030301010803" pitchFamily="18" charset="0"/>
              </a:rPr>
              <a:t>Health care clearinghouses</a:t>
            </a:r>
          </a:p>
          <a:p>
            <a:pPr lvl="1"/>
            <a:r>
              <a:rPr lang="en-US" sz="2200" dirty="0">
                <a:latin typeface="Garamond" panose="02020404030301010803" pitchFamily="18" charset="0"/>
              </a:rPr>
              <a:t>Health care providers who transmit health information in electronic form in connection with a standard transaction (</a:t>
            </a:r>
            <a:r>
              <a:rPr lang="en-US" sz="2200" i="1" dirty="0">
                <a:latin typeface="Garamond" panose="02020404030301010803" pitchFamily="18" charset="0"/>
              </a:rPr>
              <a:t>e.g</a:t>
            </a:r>
            <a:r>
              <a:rPr lang="en-US" sz="2200" dirty="0">
                <a:latin typeface="Garamond" panose="02020404030301010803" pitchFamily="18" charset="0"/>
              </a:rPr>
              <a:t>., the health care claim transaction)</a:t>
            </a:r>
          </a:p>
          <a:p>
            <a:pPr lvl="1"/>
            <a:endParaRPr lang="en-US" sz="2200" dirty="0">
              <a:latin typeface="Garamond" panose="02020404030301010803" pitchFamily="18" charset="0"/>
            </a:endParaRPr>
          </a:p>
          <a:p>
            <a:r>
              <a:rPr lang="en-US" sz="2200" dirty="0">
                <a:latin typeface="Garamond" panose="02020404030301010803" pitchFamily="18" charset="0"/>
              </a:rPr>
              <a:t>Business associates (BAs)</a:t>
            </a:r>
          </a:p>
          <a:p>
            <a:pPr marL="0" indent="0">
              <a:buNone/>
            </a:pPr>
            <a:endParaRPr lang="en-US" dirty="0">
              <a:latin typeface="Garamond" panose="02020404030301010803" pitchFamily="18" charset="0"/>
            </a:endParaRPr>
          </a:p>
          <a:p>
            <a:pPr marL="0" indent="0">
              <a:buNone/>
            </a:pPr>
            <a:endParaRPr lang="en-US" sz="2000" dirty="0">
              <a:latin typeface="Garamond" panose="02020404030301010803" pitchFamily="18" charset="0"/>
            </a:endParaRPr>
          </a:p>
          <a:p>
            <a:pPr marL="0" indent="0">
              <a:buNone/>
            </a:pPr>
            <a:r>
              <a:rPr lang="en-US" sz="2000" dirty="0">
                <a:latin typeface="Garamond" panose="02020404030301010803" pitchFamily="18" charset="0"/>
              </a:rPr>
              <a:t>45 C.F.R. §§ 164.500(a), (c)</a:t>
            </a:r>
          </a:p>
        </p:txBody>
      </p:sp>
      <p:sp>
        <p:nvSpPr>
          <p:cNvPr id="4" name="Slide Number Placeholder 3">
            <a:extLst>
              <a:ext uri="{FF2B5EF4-FFF2-40B4-BE49-F238E27FC236}">
                <a16:creationId xmlns:a16="http://schemas.microsoft.com/office/drawing/2014/main" id="{BD74378B-ABCA-CCB1-AA7E-BFA5AF7C2C6C}"/>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15</a:t>
            </a:fld>
            <a:endParaRPr lang="en-US" sz="2000" dirty="0">
              <a:latin typeface="Garamond" panose="02020404030301010803" pitchFamily="18" charset="0"/>
            </a:endParaRPr>
          </a:p>
        </p:txBody>
      </p:sp>
    </p:spTree>
    <p:extLst>
      <p:ext uri="{BB962C8B-B14F-4D97-AF65-F5344CB8AC3E}">
        <p14:creationId xmlns:p14="http://schemas.microsoft.com/office/powerpoint/2010/main" val="59952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Content Placeholder 5" descr="Graphical user interface, text, application, chat or text message&#10;&#10;Description automatically generated">
            <a:extLst>
              <a:ext uri="{FF2B5EF4-FFF2-40B4-BE49-F238E27FC236}">
                <a16:creationId xmlns:a16="http://schemas.microsoft.com/office/drawing/2014/main" id="{60000F5C-1F84-1846-BAFD-A310ED267EF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8123" y="1987826"/>
            <a:ext cx="2850295" cy="3791572"/>
          </a:xfrm>
        </p:spPr>
      </p:pic>
      <p:pic>
        <p:nvPicPr>
          <p:cNvPr id="8" name="Content Placeholder 7" descr="Text&#10;&#10;Description automatically generated">
            <a:extLst>
              <a:ext uri="{FF2B5EF4-FFF2-40B4-BE49-F238E27FC236}">
                <a16:creationId xmlns:a16="http://schemas.microsoft.com/office/drawing/2014/main" id="{DB385B10-7086-8949-8C04-54E679C405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621" y="818288"/>
            <a:ext cx="3289300" cy="889000"/>
          </a:xfrm>
        </p:spPr>
      </p:pic>
      <p:sp>
        <p:nvSpPr>
          <p:cNvPr id="2" name="Slide Number Placeholder 1">
            <a:extLst>
              <a:ext uri="{FF2B5EF4-FFF2-40B4-BE49-F238E27FC236}">
                <a16:creationId xmlns:a16="http://schemas.microsoft.com/office/drawing/2014/main" id="{79562F6B-5D19-204C-6616-0297B995FA8C}"/>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16</a:t>
            </a:fld>
            <a:endParaRPr lang="en-US" sz="2000" dirty="0">
              <a:latin typeface="Garamond" panose="02020404030301010803" pitchFamily="18" charset="0"/>
            </a:endParaRPr>
          </a:p>
        </p:txBody>
      </p:sp>
      <p:pic>
        <p:nvPicPr>
          <p:cNvPr id="10" name="Picture 9" descr="A picture containing text, different&#10;&#10;Description automatically generated">
            <a:extLst>
              <a:ext uri="{FF2B5EF4-FFF2-40B4-BE49-F238E27FC236}">
                <a16:creationId xmlns:a16="http://schemas.microsoft.com/office/drawing/2014/main" id="{90CB97B9-4AD5-A649-8B8D-E69B314F9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33214"/>
            <a:ext cx="3957845" cy="3791572"/>
          </a:xfrm>
          <a:prstGeom prst="rect">
            <a:avLst/>
          </a:prstGeom>
        </p:spPr>
      </p:pic>
      <p:sp>
        <p:nvSpPr>
          <p:cNvPr id="11" name="Rectangle 10">
            <a:extLst>
              <a:ext uri="{FF2B5EF4-FFF2-40B4-BE49-F238E27FC236}">
                <a16:creationId xmlns:a16="http://schemas.microsoft.com/office/drawing/2014/main" id="{C377A9B7-B219-7843-A407-00A6F7777234}"/>
              </a:ext>
            </a:extLst>
          </p:cNvPr>
          <p:cNvSpPr/>
          <p:nvPr/>
        </p:nvSpPr>
        <p:spPr>
          <a:xfrm>
            <a:off x="1033670" y="3548270"/>
            <a:ext cx="2454965" cy="6957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80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9FB5-8C2C-5CB4-159A-3EBB6CB635CB}"/>
              </a:ext>
            </a:extLst>
          </p:cNvPr>
          <p:cNvSpPr>
            <a:spLocks noGrp="1"/>
          </p:cNvSpPr>
          <p:nvPr>
            <p:ph type="title"/>
          </p:nvPr>
        </p:nvSpPr>
        <p:spPr>
          <a:xfrm>
            <a:off x="321972" y="365126"/>
            <a:ext cx="8590208" cy="1325563"/>
          </a:xfrm>
        </p:spPr>
        <p:txBody>
          <a:bodyPr>
            <a:normAutofit/>
          </a:bodyPr>
          <a:lstStyle/>
          <a:p>
            <a:pPr algn="ctr"/>
            <a:r>
              <a:rPr lang="en-US" sz="2800" dirty="0">
                <a:solidFill>
                  <a:schemeClr val="tx1"/>
                </a:solidFill>
                <a:latin typeface="Garamond" panose="02020404030301010803" pitchFamily="18" charset="0"/>
              </a:rPr>
              <a:t>Other Examples of</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Non-HIPAA Covered Entities and</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Non-HIPAA-Regulated Business Associates</a:t>
            </a:r>
          </a:p>
        </p:txBody>
      </p:sp>
      <p:sp>
        <p:nvSpPr>
          <p:cNvPr id="3" name="Content Placeholder 2">
            <a:extLst>
              <a:ext uri="{FF2B5EF4-FFF2-40B4-BE49-F238E27FC236}">
                <a16:creationId xmlns:a16="http://schemas.microsoft.com/office/drawing/2014/main" id="{1E528C01-E80C-9C4C-2603-E3801A108140}"/>
              </a:ext>
            </a:extLst>
          </p:cNvPr>
          <p:cNvSpPr>
            <a:spLocks noGrp="1"/>
          </p:cNvSpPr>
          <p:nvPr>
            <p:ph idx="1"/>
          </p:nvPr>
        </p:nvSpPr>
        <p:spPr>
          <a:xfrm>
            <a:off x="628650" y="2228045"/>
            <a:ext cx="7886700" cy="3948918"/>
          </a:xfrm>
        </p:spPr>
        <p:txBody>
          <a:bodyPr>
            <a:normAutofit fontScale="92500"/>
          </a:bodyPr>
          <a:lstStyle/>
          <a:p>
            <a:r>
              <a:rPr lang="en-US" sz="2600" dirty="0">
                <a:latin typeface="Garamond" panose="02020404030301010803" pitchFamily="18" charset="0"/>
              </a:rPr>
              <a:t>Any other cash-only health care practice</a:t>
            </a:r>
          </a:p>
          <a:p>
            <a:r>
              <a:rPr lang="en-US" sz="2600" dirty="0">
                <a:latin typeface="Garamond" panose="02020404030301010803" pitchFamily="18" charset="0"/>
              </a:rPr>
              <a:t>Web browsers (</a:t>
            </a:r>
            <a:r>
              <a:rPr lang="en-US" sz="2600" i="1" dirty="0">
                <a:latin typeface="Garamond" panose="02020404030301010803" pitchFamily="18" charset="0"/>
              </a:rPr>
              <a:t>e.g</a:t>
            </a:r>
            <a:r>
              <a:rPr lang="en-US" sz="2600" dirty="0">
                <a:latin typeface="Garamond" panose="02020404030301010803" pitchFamily="18" charset="0"/>
              </a:rPr>
              <a:t>., Chrome, Firefox, Safari)</a:t>
            </a:r>
          </a:p>
          <a:p>
            <a:r>
              <a:rPr lang="en-US" sz="2600" dirty="0">
                <a:latin typeface="Garamond" panose="02020404030301010803" pitchFamily="18" charset="0"/>
              </a:rPr>
              <a:t>Web search engines (</a:t>
            </a:r>
            <a:r>
              <a:rPr lang="en-US" sz="2600" i="1" dirty="0">
                <a:latin typeface="Garamond" panose="02020404030301010803" pitchFamily="18" charset="0"/>
              </a:rPr>
              <a:t>e.g</a:t>
            </a:r>
            <a:r>
              <a:rPr lang="en-US" sz="2600" dirty="0">
                <a:latin typeface="Garamond" panose="02020404030301010803" pitchFamily="18" charset="0"/>
              </a:rPr>
              <a:t>., Google, Yahoo)</a:t>
            </a:r>
          </a:p>
          <a:p>
            <a:r>
              <a:rPr lang="en-US" sz="2600" dirty="0">
                <a:latin typeface="Garamond" panose="02020404030301010803" pitchFamily="18" charset="0"/>
              </a:rPr>
              <a:t>Most mobile health apps (</a:t>
            </a:r>
            <a:r>
              <a:rPr lang="en-US" sz="2600" i="1" dirty="0">
                <a:latin typeface="Garamond" panose="02020404030301010803" pitchFamily="18" charset="0"/>
              </a:rPr>
              <a:t>e.g</a:t>
            </a:r>
            <a:r>
              <a:rPr lang="en-US" sz="2600" dirty="0">
                <a:latin typeface="Garamond" panose="02020404030301010803" pitchFamily="18" charset="0"/>
              </a:rPr>
              <a:t>., period tracker apps)</a:t>
            </a:r>
          </a:p>
          <a:p>
            <a:r>
              <a:rPr lang="en-US" sz="2600" dirty="0">
                <a:latin typeface="Garamond" panose="02020404030301010803" pitchFamily="18" charset="0"/>
              </a:rPr>
              <a:t>A friend who drove a person to get reproductive health care</a:t>
            </a:r>
          </a:p>
          <a:p>
            <a:r>
              <a:rPr lang="en-US" sz="2600" dirty="0">
                <a:latin typeface="Garamond" panose="02020404030301010803" pitchFamily="18" charset="0"/>
              </a:rPr>
              <a:t>A taxi or an Uber that dropped a person off at a health care clinic</a:t>
            </a:r>
          </a:p>
          <a:p>
            <a:r>
              <a:rPr lang="en-US" sz="2600" dirty="0">
                <a:latin typeface="Garamond" panose="02020404030301010803" pitchFamily="18" charset="0"/>
              </a:rPr>
              <a:t>Etc.</a:t>
            </a:r>
          </a:p>
        </p:txBody>
      </p:sp>
      <p:sp>
        <p:nvSpPr>
          <p:cNvPr id="4" name="Slide Number Placeholder 3">
            <a:extLst>
              <a:ext uri="{FF2B5EF4-FFF2-40B4-BE49-F238E27FC236}">
                <a16:creationId xmlns:a16="http://schemas.microsoft.com/office/drawing/2014/main" id="{261E7DA3-C6F1-E009-F723-45C70A17A34A}"/>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17</a:t>
            </a:fld>
            <a:endParaRPr lang="en-US" sz="2000" dirty="0">
              <a:latin typeface="Garamond" panose="02020404030301010803" pitchFamily="18" charset="0"/>
            </a:endParaRPr>
          </a:p>
        </p:txBody>
      </p:sp>
    </p:spTree>
    <p:extLst>
      <p:ext uri="{BB962C8B-B14F-4D97-AF65-F5344CB8AC3E}">
        <p14:creationId xmlns:p14="http://schemas.microsoft.com/office/powerpoint/2010/main" val="187759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E60CC1CF-4050-A66F-D374-7CA82C508E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0598" y="1887114"/>
            <a:ext cx="6711950" cy="3429943"/>
          </a:xfrm>
        </p:spPr>
      </p:pic>
      <p:sp>
        <p:nvSpPr>
          <p:cNvPr id="2" name="Slide Number Placeholder 1">
            <a:extLst>
              <a:ext uri="{FF2B5EF4-FFF2-40B4-BE49-F238E27FC236}">
                <a16:creationId xmlns:a16="http://schemas.microsoft.com/office/drawing/2014/main" id="{C6B4AEF0-7D2E-A02D-0F04-B93761E79FC7}"/>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18</a:t>
            </a:fld>
            <a:endParaRPr lang="en-US" sz="2000" dirty="0">
              <a:latin typeface="Garamond" panose="02020404030301010803" pitchFamily="18" charset="0"/>
            </a:endParaRPr>
          </a:p>
        </p:txBody>
      </p:sp>
    </p:spTree>
    <p:extLst>
      <p:ext uri="{BB962C8B-B14F-4D97-AF65-F5344CB8AC3E}">
        <p14:creationId xmlns:p14="http://schemas.microsoft.com/office/powerpoint/2010/main" val="170326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98CEB-9AED-A0AC-5B2E-2E34EB607EE1}"/>
              </a:ext>
            </a:extLst>
          </p:cNvPr>
          <p:cNvSpPr>
            <a:spLocks noGrp="1"/>
          </p:cNvSpPr>
          <p:nvPr>
            <p:ph type="title"/>
          </p:nvPr>
        </p:nvSpPr>
        <p:spPr>
          <a:xfrm>
            <a:off x="349956" y="598310"/>
            <a:ext cx="8365066" cy="1254937"/>
          </a:xfrm>
        </p:spPr>
        <p:txBody>
          <a:bodyPr/>
          <a:lstStyle/>
          <a:p>
            <a:pPr algn="ctr"/>
            <a:r>
              <a:rPr lang="en-US" sz="3200" i="1" dirty="0">
                <a:latin typeface="Garamond" panose="02020404030301010803" pitchFamily="18" charset="0"/>
              </a:rPr>
              <a:t>See, e.g.</a:t>
            </a:r>
            <a:r>
              <a:rPr lang="en-US" sz="3200" dirty="0">
                <a:latin typeface="Garamond" panose="02020404030301010803" pitchFamily="18" charset="0"/>
              </a:rPr>
              <a:t>, Virginia S.B. 754</a:t>
            </a:r>
            <a:br>
              <a:rPr lang="en-US" sz="3200" dirty="0">
                <a:latin typeface="Garamond" panose="02020404030301010803" pitchFamily="18" charset="0"/>
              </a:rPr>
            </a:br>
            <a:r>
              <a:rPr lang="en-US" sz="2800" dirty="0">
                <a:latin typeface="Garamond" panose="02020404030301010803" pitchFamily="18" charset="0"/>
              </a:rPr>
              <a:t>Signed into law March 24, 2025; effective July 1, 2025 </a:t>
            </a:r>
          </a:p>
        </p:txBody>
      </p:sp>
      <p:pic>
        <p:nvPicPr>
          <p:cNvPr id="5" name="Content Placeholder 4" descr="A paper with text on it&#10;&#10;AI-generated content may be incorrect.">
            <a:extLst>
              <a:ext uri="{FF2B5EF4-FFF2-40B4-BE49-F238E27FC236}">
                <a16:creationId xmlns:a16="http://schemas.microsoft.com/office/drawing/2014/main" id="{13773A53-7C59-952C-1D07-B2E05F7D86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514" y="1955540"/>
            <a:ext cx="6711950" cy="2622959"/>
          </a:xfrm>
        </p:spPr>
      </p:pic>
      <p:sp>
        <p:nvSpPr>
          <p:cNvPr id="3" name="Slide Number Placeholder 2">
            <a:extLst>
              <a:ext uri="{FF2B5EF4-FFF2-40B4-BE49-F238E27FC236}">
                <a16:creationId xmlns:a16="http://schemas.microsoft.com/office/drawing/2014/main" id="{2EC88E33-ADDD-7C59-BCA2-4B5AA73E7E65}"/>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19</a:t>
            </a:fld>
            <a:endParaRPr lang="en-US" sz="2000" dirty="0">
              <a:latin typeface="Garamond" panose="02020404030301010803" pitchFamily="18" charset="0"/>
            </a:endParaRPr>
          </a:p>
        </p:txBody>
      </p:sp>
      <p:pic>
        <p:nvPicPr>
          <p:cNvPr id="7" name="Picture 6">
            <a:extLst>
              <a:ext uri="{FF2B5EF4-FFF2-40B4-BE49-F238E27FC236}">
                <a16:creationId xmlns:a16="http://schemas.microsoft.com/office/drawing/2014/main" id="{644A93BF-E61D-9194-3CEC-73DDEAEEE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9599"/>
            <a:ext cx="7772400" cy="346402"/>
          </a:xfrm>
          <a:prstGeom prst="rect">
            <a:avLst/>
          </a:prstGeom>
        </p:spPr>
      </p:pic>
      <p:pic>
        <p:nvPicPr>
          <p:cNvPr id="9" name="Picture 8">
            <a:extLst>
              <a:ext uri="{FF2B5EF4-FFF2-40B4-BE49-F238E27FC236}">
                <a16:creationId xmlns:a16="http://schemas.microsoft.com/office/drawing/2014/main" id="{C56E2A70-95D8-3768-02C6-A57BD9AC7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919257"/>
            <a:ext cx="7772400" cy="528221"/>
          </a:xfrm>
          <a:prstGeom prst="rect">
            <a:avLst/>
          </a:prstGeom>
        </p:spPr>
      </p:pic>
      <p:cxnSp>
        <p:nvCxnSpPr>
          <p:cNvPr id="10" name="Straight Connector 9">
            <a:extLst>
              <a:ext uri="{FF2B5EF4-FFF2-40B4-BE49-F238E27FC236}">
                <a16:creationId xmlns:a16="http://schemas.microsoft.com/office/drawing/2014/main" id="{4032B2E1-D48C-127A-3990-11EAFE516912}"/>
              </a:ext>
            </a:extLst>
          </p:cNvPr>
          <p:cNvCxnSpPr>
            <a:cxnSpLocks/>
          </p:cNvCxnSpPr>
          <p:nvPr/>
        </p:nvCxnSpPr>
        <p:spPr>
          <a:xfrm>
            <a:off x="1636889" y="5892800"/>
            <a:ext cx="652497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C3B970-332D-0D29-6324-2CCB6E1FE80D}"/>
              </a:ext>
            </a:extLst>
          </p:cNvPr>
          <p:cNvCxnSpPr>
            <a:cxnSpLocks/>
          </p:cNvCxnSpPr>
          <p:nvPr/>
        </p:nvCxnSpPr>
        <p:spPr>
          <a:xfrm>
            <a:off x="1274757" y="6060357"/>
            <a:ext cx="3455287" cy="116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97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0FB954EA-4AE7-98DD-EC7E-15CBFE601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82" y="265895"/>
            <a:ext cx="4748280" cy="6326210"/>
          </a:xfrm>
          <a:prstGeom prst="rect">
            <a:avLst/>
          </a:prstGeom>
        </p:spPr>
      </p:pic>
      <p:sp>
        <p:nvSpPr>
          <p:cNvPr id="5" name="TextBox 4">
            <a:extLst>
              <a:ext uri="{FF2B5EF4-FFF2-40B4-BE49-F238E27FC236}">
                <a16:creationId xmlns:a16="http://schemas.microsoft.com/office/drawing/2014/main" id="{DDEF344F-A2D0-6F41-A3E4-0FE930008D24}"/>
              </a:ext>
            </a:extLst>
          </p:cNvPr>
          <p:cNvSpPr txBox="1"/>
          <p:nvPr/>
        </p:nvSpPr>
        <p:spPr>
          <a:xfrm>
            <a:off x="5293217" y="1326524"/>
            <a:ext cx="3850783" cy="4801314"/>
          </a:xfrm>
          <a:prstGeom prst="rect">
            <a:avLst/>
          </a:prstGeom>
          <a:noFill/>
        </p:spPr>
        <p:txBody>
          <a:bodyPr wrap="square" rtlCol="0">
            <a:spAutoFit/>
          </a:bodyPr>
          <a:lstStyle/>
          <a:p>
            <a:r>
              <a:rPr lang="en-US" dirty="0">
                <a:latin typeface="Garamond" panose="02020404030301010803" pitchFamily="18" charset="0"/>
              </a:rPr>
              <a:t>Title: 		“HIPAA Privacy Rule to 				Support Reproductive 				Health Care Privacy”</a:t>
            </a:r>
          </a:p>
          <a:p>
            <a:endParaRPr lang="en-US" dirty="0">
              <a:latin typeface="Garamond" panose="02020404030301010803" pitchFamily="18" charset="0"/>
            </a:endParaRPr>
          </a:p>
          <a:p>
            <a:r>
              <a:rPr lang="en-US" dirty="0">
                <a:latin typeface="Garamond" panose="02020404030301010803" pitchFamily="18" charset="0"/>
              </a:rPr>
              <a:t>Pub. Date: 	April 26, 2024</a:t>
            </a:r>
          </a:p>
          <a:p>
            <a:endParaRPr lang="en-US" dirty="0">
              <a:latin typeface="Garamond" panose="02020404030301010803" pitchFamily="18" charset="0"/>
            </a:endParaRPr>
          </a:p>
          <a:p>
            <a:r>
              <a:rPr lang="en-US" dirty="0">
                <a:latin typeface="Garamond" panose="02020404030301010803" pitchFamily="18" charset="0"/>
              </a:rPr>
              <a:t>Length: 		91 pages (in total)</a:t>
            </a:r>
          </a:p>
          <a:p>
            <a:r>
              <a:rPr lang="en-US" dirty="0">
                <a:latin typeface="Garamond" panose="02020404030301010803" pitchFamily="18" charset="0"/>
              </a:rPr>
              <a:t>			&gt;86 pages (preamble)</a:t>
            </a:r>
          </a:p>
          <a:p>
            <a:r>
              <a:rPr lang="en-US" dirty="0">
                <a:latin typeface="Garamond" panose="02020404030301010803" pitchFamily="18" charset="0"/>
              </a:rPr>
              <a:t>			&lt;5 pages (actual regs)</a:t>
            </a:r>
          </a:p>
          <a:p>
            <a:endParaRPr lang="en-US" dirty="0">
              <a:latin typeface="Garamond" panose="02020404030301010803" pitchFamily="18" charset="0"/>
            </a:endParaRPr>
          </a:p>
          <a:p>
            <a:r>
              <a:rPr lang="en-US" dirty="0">
                <a:latin typeface="Garamond" panose="02020404030301010803" pitchFamily="18" charset="0"/>
              </a:rPr>
              <a:t>Comments</a:t>
            </a:r>
          </a:p>
          <a:p>
            <a:r>
              <a:rPr lang="en-US" dirty="0">
                <a:latin typeface="Garamond" panose="02020404030301010803" pitchFamily="18" charset="0"/>
              </a:rPr>
              <a:t>Received:		&gt;25,900</a:t>
            </a:r>
          </a:p>
          <a:p>
            <a:endParaRPr lang="en-US" dirty="0">
              <a:latin typeface="Garamond" panose="02020404030301010803" pitchFamily="18" charset="0"/>
            </a:endParaRPr>
          </a:p>
          <a:p>
            <a:r>
              <a:rPr lang="en-US" dirty="0">
                <a:latin typeface="Garamond" panose="02020404030301010803" pitchFamily="18" charset="0"/>
              </a:rPr>
              <a:t>Eff. Date:		June 25, 2024</a:t>
            </a:r>
          </a:p>
          <a:p>
            <a:endParaRPr lang="en-US" dirty="0">
              <a:latin typeface="Garamond" panose="02020404030301010803" pitchFamily="18" charset="0"/>
            </a:endParaRPr>
          </a:p>
          <a:p>
            <a:r>
              <a:rPr lang="en-US" dirty="0">
                <a:latin typeface="Garamond" panose="02020404030301010803" pitchFamily="18" charset="0"/>
              </a:rPr>
              <a:t>Comp. Dates:	December 23, 2024*</a:t>
            </a:r>
          </a:p>
          <a:p>
            <a:r>
              <a:rPr lang="en-US" dirty="0">
                <a:latin typeface="Garamond" panose="02020404030301010803" pitchFamily="18" charset="0"/>
              </a:rPr>
              <a:t>			February 16, 2026</a:t>
            </a:r>
          </a:p>
        </p:txBody>
      </p:sp>
      <p:sp>
        <p:nvSpPr>
          <p:cNvPr id="2" name="Slide Number Placeholder 1">
            <a:extLst>
              <a:ext uri="{FF2B5EF4-FFF2-40B4-BE49-F238E27FC236}">
                <a16:creationId xmlns:a16="http://schemas.microsoft.com/office/drawing/2014/main" id="{5F358179-7296-238E-2F18-E76FA62A7EDE}"/>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2</a:t>
            </a:fld>
            <a:endParaRPr lang="en-US" sz="2000" dirty="0">
              <a:latin typeface="Garamond" panose="02020404030301010803" pitchFamily="18" charset="0"/>
            </a:endParaRPr>
          </a:p>
        </p:txBody>
      </p:sp>
    </p:spTree>
    <p:extLst>
      <p:ext uri="{BB962C8B-B14F-4D97-AF65-F5344CB8AC3E}">
        <p14:creationId xmlns:p14="http://schemas.microsoft.com/office/powerpoint/2010/main" val="18202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F9E1-BADC-96FF-DCC2-2F5B809699CC}"/>
              </a:ext>
            </a:extLst>
          </p:cNvPr>
          <p:cNvSpPr>
            <a:spLocks noGrp="1"/>
          </p:cNvSpPr>
          <p:nvPr>
            <p:ph type="title"/>
          </p:nvPr>
        </p:nvSpPr>
        <p:spPr>
          <a:xfrm>
            <a:off x="628650" y="526774"/>
            <a:ext cx="7386461" cy="1272209"/>
          </a:xfrm>
        </p:spPr>
        <p:txBody>
          <a:bodyPr>
            <a:normAutofit fontScale="90000"/>
          </a:bodyPr>
          <a:lstStyle/>
          <a:p>
            <a:pPr algn="ctr"/>
            <a:r>
              <a:rPr lang="en-US" sz="3600" dirty="0">
                <a:solidFill>
                  <a:schemeClr val="tx1"/>
                </a:solidFill>
                <a:latin typeface="Garamond" panose="02020404030301010803" pitchFamily="18" charset="0"/>
              </a:rPr>
              <a:t>Second, the HIPAA Privacy Rule </a:t>
            </a:r>
            <a:r>
              <a:rPr lang="en-US" sz="3600" u="sng" dirty="0">
                <a:solidFill>
                  <a:schemeClr val="tx1"/>
                </a:solidFill>
                <a:latin typeface="Garamond" panose="02020404030301010803" pitchFamily="18" charset="0"/>
              </a:rPr>
              <a:t>still only</a:t>
            </a:r>
            <a:r>
              <a:rPr lang="en-US" sz="3600" dirty="0">
                <a:solidFill>
                  <a:schemeClr val="tx1"/>
                </a:solidFill>
                <a:latin typeface="Garamond" panose="02020404030301010803" pitchFamily="18" charset="0"/>
              </a:rPr>
              <a:t> protects protected health information (PHI)</a:t>
            </a:r>
            <a:br>
              <a:rPr lang="en-US" sz="3600" dirty="0">
                <a:solidFill>
                  <a:schemeClr val="tx1"/>
                </a:solidFill>
                <a:latin typeface="Garamond" panose="02020404030301010803" pitchFamily="18" charset="0"/>
              </a:rPr>
            </a:br>
            <a:endParaRPr lang="en-US" sz="2700" dirty="0">
              <a:solidFill>
                <a:schemeClr val="tx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F95EA808-4E11-5CE7-9D0C-DD9BFE946E2D}"/>
              </a:ext>
            </a:extLst>
          </p:cNvPr>
          <p:cNvSpPr>
            <a:spLocks noGrp="1"/>
          </p:cNvSpPr>
          <p:nvPr>
            <p:ph idx="1"/>
          </p:nvPr>
        </p:nvSpPr>
        <p:spPr>
          <a:xfrm>
            <a:off x="628650" y="2111022"/>
            <a:ext cx="7886700" cy="4746978"/>
          </a:xfrm>
        </p:spPr>
        <p:txBody>
          <a:bodyPr>
            <a:normAutofit fontScale="62500" lnSpcReduction="20000"/>
          </a:bodyPr>
          <a:lstStyle/>
          <a:p>
            <a:r>
              <a:rPr lang="en-US" sz="2900" dirty="0">
                <a:latin typeface="Garamond" panose="02020404030301010803" pitchFamily="18" charset="0"/>
              </a:rPr>
              <a:t>Individually identifiable health information (IIHI) is information that is . . .</a:t>
            </a:r>
          </a:p>
          <a:p>
            <a:endParaRPr lang="en-US" sz="2900" dirty="0">
              <a:latin typeface="Garamond" panose="02020404030301010803" pitchFamily="18" charset="0"/>
            </a:endParaRPr>
          </a:p>
          <a:p>
            <a:pPr lvl="1"/>
            <a:r>
              <a:rPr lang="en-US" sz="2900" dirty="0">
                <a:latin typeface="Garamond" panose="02020404030301010803" pitchFamily="18" charset="0"/>
              </a:rPr>
              <a:t>Is created or received by a health care provider, health plan, employer, or health care clearinghouse; and</a:t>
            </a:r>
          </a:p>
          <a:p>
            <a:endParaRPr lang="en-US" sz="2900" dirty="0">
              <a:latin typeface="Garamond" panose="02020404030301010803" pitchFamily="18" charset="0"/>
            </a:endParaRPr>
          </a:p>
          <a:p>
            <a:pPr lvl="1"/>
            <a:r>
              <a:rPr lang="en-US" sz="2900" dirty="0">
                <a:latin typeface="Garamond" panose="02020404030301010803" pitchFamily="18" charset="0"/>
              </a:rPr>
              <a:t>Relates to the past, present, or future physical or mental health or condition of an individual; the provision of health care to an individual; or the past, present, or future payment for the provision of health care to an individual; and</a:t>
            </a:r>
          </a:p>
          <a:p>
            <a:endParaRPr lang="en-US" sz="2900" dirty="0">
              <a:latin typeface="Garamond" panose="02020404030301010803" pitchFamily="18" charset="0"/>
            </a:endParaRPr>
          </a:p>
          <a:p>
            <a:pPr lvl="1"/>
            <a:r>
              <a:rPr lang="en-US" sz="2900" dirty="0">
                <a:latin typeface="Garamond" panose="02020404030301010803" pitchFamily="18" charset="0"/>
              </a:rPr>
              <a:t>That identifies the individual; or</a:t>
            </a:r>
          </a:p>
          <a:p>
            <a:pPr lvl="1"/>
            <a:endParaRPr lang="en-US" sz="2900" dirty="0">
              <a:latin typeface="Garamond" panose="02020404030301010803" pitchFamily="18" charset="0"/>
            </a:endParaRPr>
          </a:p>
          <a:p>
            <a:pPr lvl="1"/>
            <a:r>
              <a:rPr lang="en-US" sz="2900" dirty="0">
                <a:latin typeface="Garamond" panose="02020404030301010803" pitchFamily="18" charset="0"/>
              </a:rPr>
              <a:t>With respect to which there is a reasonable basis to believe the information can be used to identify the individual.</a:t>
            </a:r>
          </a:p>
          <a:p>
            <a:pPr lvl="1"/>
            <a:endParaRPr lang="en-US" dirty="0">
              <a:solidFill>
                <a:schemeClr val="bg1"/>
              </a:solidFill>
              <a:latin typeface="Garamond" panose="02020404030301010803" pitchFamily="18" charset="0"/>
            </a:endParaRPr>
          </a:p>
          <a:p>
            <a:pPr marL="457200" lvl="1" indent="0">
              <a:buNone/>
            </a:pPr>
            <a:endParaRPr lang="en-US" sz="2400" dirty="0">
              <a:latin typeface="Garamond" panose="02020404030301010803" pitchFamily="18" charset="0"/>
            </a:endParaRPr>
          </a:p>
          <a:p>
            <a:pPr marL="457200" lvl="1" indent="0">
              <a:buNone/>
            </a:pPr>
            <a:r>
              <a:rPr lang="en-US" sz="2400" dirty="0">
                <a:latin typeface="Garamond" panose="02020404030301010803" pitchFamily="18" charset="0"/>
              </a:rPr>
              <a:t>45 C.F.R. § 160.103</a:t>
            </a:r>
            <a:endParaRPr lang="en-US" dirty="0">
              <a:latin typeface="Garamond" panose="02020404030301010803" pitchFamily="18" charset="0"/>
            </a:endParaRPr>
          </a:p>
        </p:txBody>
      </p:sp>
      <p:sp>
        <p:nvSpPr>
          <p:cNvPr id="4" name="Slide Number Placeholder 3">
            <a:extLst>
              <a:ext uri="{FF2B5EF4-FFF2-40B4-BE49-F238E27FC236}">
                <a16:creationId xmlns:a16="http://schemas.microsoft.com/office/drawing/2014/main" id="{30ACBBC1-BDE8-4A79-3AC0-CEF9E7593127}"/>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20</a:t>
            </a:fld>
            <a:endParaRPr lang="en-US" sz="2000" dirty="0">
              <a:latin typeface="Garamond" panose="02020404030301010803" pitchFamily="18" charset="0"/>
            </a:endParaRPr>
          </a:p>
        </p:txBody>
      </p:sp>
    </p:spTree>
    <p:extLst>
      <p:ext uri="{BB962C8B-B14F-4D97-AF65-F5344CB8AC3E}">
        <p14:creationId xmlns:p14="http://schemas.microsoft.com/office/powerpoint/2010/main" val="316769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F9E1-BADC-96FF-DCC2-2F5B809699CC}"/>
              </a:ext>
            </a:extLst>
          </p:cNvPr>
          <p:cNvSpPr>
            <a:spLocks noGrp="1"/>
          </p:cNvSpPr>
          <p:nvPr>
            <p:ph type="title"/>
          </p:nvPr>
        </p:nvSpPr>
        <p:spPr>
          <a:xfrm>
            <a:off x="628650" y="526774"/>
            <a:ext cx="7886700" cy="1881575"/>
          </a:xfrm>
        </p:spPr>
        <p:txBody>
          <a:bodyPr>
            <a:normAutofit/>
          </a:bodyPr>
          <a:lstStyle/>
          <a:p>
            <a:pPr algn="ctr"/>
            <a:r>
              <a:rPr lang="en-US" sz="2800" dirty="0">
                <a:solidFill>
                  <a:schemeClr val="tx1"/>
                </a:solidFill>
                <a:latin typeface="Garamond" panose="02020404030301010803" pitchFamily="18" charset="0"/>
              </a:rPr>
              <a:t>The HIPAA Privacy Rule </a:t>
            </a:r>
            <a:r>
              <a:rPr lang="en-US" sz="2800" u="sng" dirty="0">
                <a:solidFill>
                  <a:schemeClr val="tx1"/>
                </a:solidFill>
                <a:latin typeface="Garamond" panose="02020404030301010803" pitchFamily="18" charset="0"/>
              </a:rPr>
              <a:t>still excepts</a:t>
            </a:r>
            <a:br>
              <a:rPr lang="en-US" sz="2800" u="sng"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the following four categories of information from the definition of PHI</a:t>
            </a:r>
          </a:p>
        </p:txBody>
      </p:sp>
      <p:sp>
        <p:nvSpPr>
          <p:cNvPr id="3" name="Content Placeholder 2">
            <a:extLst>
              <a:ext uri="{FF2B5EF4-FFF2-40B4-BE49-F238E27FC236}">
                <a16:creationId xmlns:a16="http://schemas.microsoft.com/office/drawing/2014/main" id="{F95EA808-4E11-5CE7-9D0C-DD9BFE946E2D}"/>
              </a:ext>
            </a:extLst>
          </p:cNvPr>
          <p:cNvSpPr>
            <a:spLocks noGrp="1"/>
          </p:cNvSpPr>
          <p:nvPr>
            <p:ph idx="1"/>
          </p:nvPr>
        </p:nvSpPr>
        <p:spPr>
          <a:xfrm>
            <a:off x="628650" y="2528712"/>
            <a:ext cx="7886700" cy="3964162"/>
          </a:xfrm>
        </p:spPr>
        <p:txBody>
          <a:bodyPr>
            <a:normAutofit fontScale="85000" lnSpcReduction="10000"/>
          </a:bodyPr>
          <a:lstStyle/>
          <a:p>
            <a:r>
              <a:rPr lang="en-US" sz="2400" dirty="0">
                <a:latin typeface="Garamond" panose="02020404030301010803" pitchFamily="18" charset="0"/>
              </a:rPr>
              <a:t>Education records protected by FERPA</a:t>
            </a:r>
          </a:p>
          <a:p>
            <a:endParaRPr lang="en-US" sz="2400" dirty="0">
              <a:latin typeface="Garamond" panose="02020404030301010803" pitchFamily="18" charset="0"/>
            </a:endParaRPr>
          </a:p>
          <a:p>
            <a:r>
              <a:rPr lang="en-US" sz="2400" dirty="0">
                <a:latin typeface="Garamond" panose="02020404030301010803" pitchFamily="18" charset="0"/>
              </a:rPr>
              <a:t>Student treatment records</a:t>
            </a:r>
          </a:p>
          <a:p>
            <a:endParaRPr lang="en-US" sz="2400" dirty="0">
              <a:latin typeface="Garamond" panose="02020404030301010803" pitchFamily="18" charset="0"/>
            </a:endParaRPr>
          </a:p>
          <a:p>
            <a:r>
              <a:rPr lang="en-US" sz="2400" dirty="0">
                <a:latin typeface="Garamond" panose="02020404030301010803" pitchFamily="18" charset="0"/>
              </a:rPr>
              <a:t>Employment records held by a covered entity in its role as an employer</a:t>
            </a:r>
          </a:p>
          <a:p>
            <a:endParaRPr lang="en-US" sz="2400" dirty="0">
              <a:latin typeface="Garamond" panose="02020404030301010803" pitchFamily="18" charset="0"/>
            </a:endParaRPr>
          </a:p>
          <a:p>
            <a:r>
              <a:rPr lang="en-US" sz="2400" dirty="0">
                <a:latin typeface="Garamond" panose="02020404030301010803" pitchFamily="18" charset="0"/>
              </a:rPr>
              <a:t>Information regarding someone who has been dead for more than 50 years</a:t>
            </a:r>
          </a:p>
          <a:p>
            <a:pPr marL="0" indent="0">
              <a:buNone/>
            </a:pPr>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pPr marL="0" indent="0">
              <a:buNone/>
            </a:pPr>
            <a:r>
              <a:rPr lang="en-US" sz="2100" dirty="0">
                <a:latin typeface="Garamond" panose="02020404030301010803" pitchFamily="18" charset="0"/>
              </a:rPr>
              <a:t>45 C.F.R. § 160.103</a:t>
            </a:r>
          </a:p>
          <a:p>
            <a:endParaRPr lang="en-US"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361379FB-8EC8-1FC1-3718-74124366503A}"/>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21</a:t>
            </a:fld>
            <a:endParaRPr lang="en-US" sz="2000" dirty="0">
              <a:latin typeface="Garamond" panose="02020404030301010803" pitchFamily="18" charset="0"/>
            </a:endParaRPr>
          </a:p>
        </p:txBody>
      </p:sp>
    </p:spTree>
    <p:extLst>
      <p:ext uri="{BB962C8B-B14F-4D97-AF65-F5344CB8AC3E}">
        <p14:creationId xmlns:p14="http://schemas.microsoft.com/office/powerpoint/2010/main" val="23440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DCF5-32B9-078C-46AF-1584BC34023B}"/>
              </a:ext>
            </a:extLst>
          </p:cNvPr>
          <p:cNvSpPr>
            <a:spLocks noGrp="1"/>
          </p:cNvSpPr>
          <p:nvPr>
            <p:ph type="title"/>
          </p:nvPr>
        </p:nvSpPr>
        <p:spPr>
          <a:xfrm>
            <a:off x="628650" y="681038"/>
            <a:ext cx="7886700" cy="1547007"/>
          </a:xfrm>
        </p:spPr>
        <p:txBody>
          <a:bodyPr>
            <a:normAutofit/>
          </a:bodyPr>
          <a:lstStyle/>
          <a:p>
            <a:pPr algn="ctr"/>
            <a:r>
              <a:rPr lang="en-US" sz="2800" dirty="0">
                <a:solidFill>
                  <a:schemeClr val="tx1"/>
                </a:solidFill>
                <a:latin typeface="Garamond" panose="02020404030301010803" pitchFamily="18" charset="0"/>
              </a:rPr>
              <a:t>Third, the HIPAA Privacy Rule </a:t>
            </a:r>
            <a:r>
              <a:rPr lang="en-US" sz="2800" u="sng" dirty="0">
                <a:solidFill>
                  <a:schemeClr val="tx1"/>
                </a:solidFill>
                <a:latin typeface="Garamond" panose="02020404030301010803" pitchFamily="18" charset="0"/>
              </a:rPr>
              <a:t>still allows</a:t>
            </a:r>
            <a:br>
              <a:rPr lang="en-US" sz="2800" u="sng"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CEs and BAs to de-identify PHI and use that</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de-identified information however they please</a:t>
            </a:r>
          </a:p>
        </p:txBody>
      </p:sp>
      <p:sp>
        <p:nvSpPr>
          <p:cNvPr id="3" name="Content Placeholder 2">
            <a:extLst>
              <a:ext uri="{FF2B5EF4-FFF2-40B4-BE49-F238E27FC236}">
                <a16:creationId xmlns:a16="http://schemas.microsoft.com/office/drawing/2014/main" id="{C470BA73-EEDF-A4D4-5D6B-443F8E2D0166}"/>
              </a:ext>
            </a:extLst>
          </p:cNvPr>
          <p:cNvSpPr>
            <a:spLocks noGrp="1"/>
          </p:cNvSpPr>
          <p:nvPr>
            <p:ph idx="1"/>
          </p:nvPr>
        </p:nvSpPr>
        <p:spPr>
          <a:xfrm>
            <a:off x="628650" y="2820473"/>
            <a:ext cx="7886700" cy="3356489"/>
          </a:xfrm>
        </p:spPr>
        <p:txBody>
          <a:bodyPr>
            <a:normAutofit/>
          </a:bodyPr>
          <a:lstStyle/>
          <a:p>
            <a:r>
              <a:rPr lang="en-US" sz="2400" dirty="0">
                <a:latin typeface="Garamond" panose="02020404030301010803" pitchFamily="18" charset="0"/>
              </a:rPr>
              <a:t>Safe Harbor Method</a:t>
            </a:r>
          </a:p>
          <a:p>
            <a:endParaRPr lang="en-US" sz="2400" dirty="0">
              <a:latin typeface="Garamond" panose="02020404030301010803" pitchFamily="18" charset="0"/>
            </a:endParaRPr>
          </a:p>
          <a:p>
            <a:r>
              <a:rPr lang="en-US" sz="2400" dirty="0">
                <a:latin typeface="Garamond" panose="02020404030301010803" pitchFamily="18" charset="0"/>
              </a:rPr>
              <a:t>Expert Determination Method</a:t>
            </a:r>
          </a:p>
          <a:p>
            <a:endParaRPr lang="en-US"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a:p>
            <a:endParaRPr lang="en-US" dirty="0">
              <a:latin typeface="Garamond" panose="02020404030301010803" pitchFamily="18" charset="0"/>
            </a:endParaRPr>
          </a:p>
          <a:p>
            <a:pPr marL="0" indent="0">
              <a:buNone/>
            </a:pPr>
            <a:r>
              <a:rPr lang="en-US" sz="2000" dirty="0">
                <a:latin typeface="Garamond" panose="02020404030301010803" pitchFamily="18" charset="0"/>
              </a:rPr>
              <a:t>45 C.F.R. § 164.514</a:t>
            </a:r>
          </a:p>
        </p:txBody>
      </p:sp>
      <p:sp>
        <p:nvSpPr>
          <p:cNvPr id="4" name="Slide Number Placeholder 3">
            <a:extLst>
              <a:ext uri="{FF2B5EF4-FFF2-40B4-BE49-F238E27FC236}">
                <a16:creationId xmlns:a16="http://schemas.microsoft.com/office/drawing/2014/main" id="{1CB6B529-7AD0-0DA2-2A86-05362F432094}"/>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22</a:t>
            </a:fld>
            <a:endParaRPr lang="en-US" sz="2000" dirty="0">
              <a:latin typeface="Garamond" panose="02020404030301010803" pitchFamily="18" charset="0"/>
            </a:endParaRPr>
          </a:p>
        </p:txBody>
      </p:sp>
    </p:spTree>
    <p:extLst>
      <p:ext uri="{BB962C8B-B14F-4D97-AF65-F5344CB8AC3E}">
        <p14:creationId xmlns:p14="http://schemas.microsoft.com/office/powerpoint/2010/main" val="48254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EFA0-42B3-3848-8583-58685DEF28D0}"/>
              </a:ext>
            </a:extLst>
          </p:cNvPr>
          <p:cNvSpPr>
            <a:spLocks noGrp="1"/>
          </p:cNvSpPr>
          <p:nvPr>
            <p:ph type="title"/>
          </p:nvPr>
        </p:nvSpPr>
        <p:spPr>
          <a:xfrm>
            <a:off x="851338" y="365760"/>
            <a:ext cx="7175062" cy="1288238"/>
          </a:xfrm>
        </p:spPr>
        <p:txBody>
          <a:bodyPr anchor="ctr">
            <a:normAutofit fontScale="90000"/>
          </a:bodyPr>
          <a:lstStyle/>
          <a:p>
            <a:pPr algn="ctr"/>
            <a:r>
              <a:rPr lang="en-US" sz="2800" dirty="0">
                <a:latin typeface="Garamond" panose="02020404030301010803" pitchFamily="18" charset="0"/>
              </a:rPr>
              <a:t>Fourth, the HIPAA Privacy Rule </a:t>
            </a:r>
            <a:r>
              <a:rPr lang="en-US" sz="2800" u="sng" dirty="0">
                <a:latin typeface="Garamond" panose="02020404030301010803" pitchFamily="18" charset="0"/>
              </a:rPr>
              <a:t>still does not require</a:t>
            </a:r>
            <a:r>
              <a:rPr lang="en-US" sz="2800" dirty="0">
                <a:latin typeface="Garamond" panose="02020404030301010803" pitchFamily="18" charset="0"/>
              </a:rPr>
              <a:t> a</a:t>
            </a:r>
            <a:br>
              <a:rPr lang="en-US" sz="2800" dirty="0">
                <a:latin typeface="Garamond" panose="02020404030301010803" pitchFamily="18" charset="0"/>
              </a:rPr>
            </a:br>
            <a:r>
              <a:rPr lang="en-US" sz="2800" dirty="0">
                <a:latin typeface="Garamond" panose="02020404030301010803" pitchFamily="18" charset="0"/>
              </a:rPr>
              <a:t>CE or BA to disclose a patient’s PHI to law enforcement</a:t>
            </a:r>
          </a:p>
        </p:txBody>
      </p:sp>
      <p:sp>
        <p:nvSpPr>
          <p:cNvPr id="3" name="Content Placeholder 2">
            <a:extLst>
              <a:ext uri="{FF2B5EF4-FFF2-40B4-BE49-F238E27FC236}">
                <a16:creationId xmlns:a16="http://schemas.microsoft.com/office/drawing/2014/main" id="{B044BE5C-0380-8547-817A-FF838A9C3FF6}"/>
              </a:ext>
            </a:extLst>
          </p:cNvPr>
          <p:cNvSpPr>
            <a:spLocks noGrp="1"/>
          </p:cNvSpPr>
          <p:nvPr>
            <p:ph idx="1"/>
          </p:nvPr>
        </p:nvSpPr>
        <p:spPr>
          <a:xfrm>
            <a:off x="511937" y="1956816"/>
            <a:ext cx="7991061" cy="4535424"/>
          </a:xfrm>
        </p:spPr>
        <p:txBody>
          <a:bodyPr anchor="t">
            <a:normAutofit/>
          </a:bodyPr>
          <a:lstStyle/>
          <a:p>
            <a:r>
              <a:rPr lang="en-US" sz="2000" dirty="0">
                <a:latin typeface="Garamond" panose="02020404030301010803" pitchFamily="18" charset="0"/>
              </a:rPr>
              <a:t>There are </a:t>
            </a:r>
            <a:r>
              <a:rPr lang="en-US" sz="2000" u="sng" dirty="0">
                <a:latin typeface="Garamond" panose="02020404030301010803" pitchFamily="18" charset="0"/>
              </a:rPr>
              <a:t>only two</a:t>
            </a:r>
            <a:r>
              <a:rPr lang="en-US" sz="2000" dirty="0">
                <a:latin typeface="Garamond" panose="02020404030301010803" pitchFamily="18" charset="0"/>
              </a:rPr>
              <a:t> situations in which the Privacy Rule requires a covered entity to disclose PHI, both of which are unrelated to general* law enforcement activities:</a:t>
            </a:r>
          </a:p>
          <a:p>
            <a:endParaRPr lang="en-US" sz="2000" dirty="0">
              <a:latin typeface="Garamond" panose="02020404030301010803" pitchFamily="18" charset="0"/>
            </a:endParaRPr>
          </a:p>
          <a:p>
            <a:pPr marL="914400" lvl="1" indent="-457200">
              <a:buAutoNum type="arabicPeriod"/>
            </a:pPr>
            <a:r>
              <a:rPr lang="en-US" sz="2000" dirty="0">
                <a:latin typeface="Garamond" panose="02020404030301010803" pitchFamily="18" charset="0"/>
              </a:rPr>
              <a:t>To the patient, when requested under and required by 45 C.F.R. §§ 164.524 (right of access) or 164.528 (right to an accounting of disclosures); and </a:t>
            </a:r>
          </a:p>
          <a:p>
            <a:pPr marL="914400" lvl="1" indent="-457200">
              <a:buAutoNum type="arabicPeriod"/>
            </a:pPr>
            <a:endParaRPr lang="en-US" sz="2000" dirty="0">
              <a:latin typeface="Garamond" panose="02020404030301010803" pitchFamily="18" charset="0"/>
            </a:endParaRPr>
          </a:p>
          <a:p>
            <a:pPr marL="914400" lvl="1" indent="-457200">
              <a:buAutoNum type="arabicPeriod"/>
            </a:pPr>
            <a:r>
              <a:rPr lang="en-US" sz="2000" dirty="0">
                <a:latin typeface="Garamond" panose="02020404030301010803" pitchFamily="18" charset="0"/>
              </a:rPr>
              <a:t>*To the Secretary of HHS, when needed by the Secretary to investigate or determine a covered entity’s compliance with the Privacy Rule.</a:t>
            </a:r>
          </a:p>
          <a:p>
            <a:pPr marL="457200" lvl="1" indent="0">
              <a:buNone/>
            </a:pPr>
            <a:endParaRPr lang="en-US" sz="1800" dirty="0">
              <a:latin typeface="Garamond" panose="02020404030301010803" pitchFamily="18" charset="0"/>
            </a:endParaRPr>
          </a:p>
          <a:p>
            <a:pPr marL="457200" lvl="1" indent="0">
              <a:buNone/>
            </a:pPr>
            <a:r>
              <a:rPr lang="en-US" sz="1800" dirty="0">
                <a:latin typeface="Garamond" panose="02020404030301010803" pitchFamily="18" charset="0"/>
              </a:rPr>
              <a:t>45 C.F.R. § 164.502(a)(2)(i), (ii).</a:t>
            </a:r>
          </a:p>
        </p:txBody>
      </p:sp>
      <p:sp>
        <p:nvSpPr>
          <p:cNvPr id="4" name="Slide Number Placeholder 3">
            <a:extLst>
              <a:ext uri="{FF2B5EF4-FFF2-40B4-BE49-F238E27FC236}">
                <a16:creationId xmlns:a16="http://schemas.microsoft.com/office/drawing/2014/main" id="{0106EB62-94CA-9F49-0101-BEA9B9B0C1B2}"/>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23</a:t>
            </a:fld>
            <a:endParaRPr lang="en-US" sz="2000" dirty="0">
              <a:latin typeface="Garamond" panose="02020404030301010803" pitchFamily="18" charset="0"/>
            </a:endParaRPr>
          </a:p>
        </p:txBody>
      </p:sp>
    </p:spTree>
    <p:extLst>
      <p:ext uri="{BB962C8B-B14F-4D97-AF65-F5344CB8AC3E}">
        <p14:creationId xmlns:p14="http://schemas.microsoft.com/office/powerpoint/2010/main" val="171882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DAF4DF03-9A8A-831A-F09B-C6FF10E6A7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AAF345-EE8E-4CB6-0FC1-71504502D890}"/>
              </a:ext>
            </a:extLst>
          </p:cNvPr>
          <p:cNvSpPr/>
          <p:nvPr/>
        </p:nvSpPr>
        <p:spPr>
          <a:xfrm>
            <a:off x="417689" y="1352283"/>
            <a:ext cx="8274755" cy="3298740"/>
          </a:xfrm>
          <a:prstGeom prst="rect">
            <a:avLst/>
          </a:prstGeom>
        </p:spPr>
        <p:txBody>
          <a:bodyPr vert="horz" lIns="91440" tIns="45720" rIns="91440" bIns="45720" rtlCol="0" anchor="b">
            <a:normAutofit fontScale="70000" lnSpcReduction="20000"/>
          </a:bodyPr>
          <a:lstStyle/>
          <a:p>
            <a:pPr algn="ctr" defTabSz="914400">
              <a:lnSpc>
                <a:spcPct val="90000"/>
              </a:lnSpc>
              <a:spcBef>
                <a:spcPct val="0"/>
              </a:spcBef>
              <a:spcAft>
                <a:spcPts val="600"/>
              </a:spcAft>
            </a:pPr>
            <a:endParaRPr lang="en-US" sz="2800" kern="1200" dirty="0">
              <a:solidFill>
                <a:schemeClr val="tx2"/>
              </a:solidFill>
              <a:latin typeface="+mj-lt"/>
              <a:ea typeface="+mj-ea"/>
              <a:cs typeface="+mj-cs"/>
            </a:endParaRPr>
          </a:p>
          <a:p>
            <a:pPr algn="ctr" defTabSz="914400">
              <a:lnSpc>
                <a:spcPct val="90000"/>
              </a:lnSpc>
              <a:spcBef>
                <a:spcPct val="0"/>
              </a:spcBef>
              <a:spcAft>
                <a:spcPts val="600"/>
              </a:spcAft>
            </a:pPr>
            <a:endParaRPr lang="en-US" sz="2800" kern="1200" dirty="0">
              <a:solidFill>
                <a:schemeClr val="tx2"/>
              </a:solidFill>
              <a:latin typeface="+mj-lt"/>
              <a:ea typeface="+mj-ea"/>
              <a:cs typeface="+mj-cs"/>
            </a:endParaRPr>
          </a:p>
          <a:p>
            <a:pPr algn="ctr" defTabSz="914400">
              <a:lnSpc>
                <a:spcPct val="120000"/>
              </a:lnSpc>
              <a:spcBef>
                <a:spcPct val="0"/>
              </a:spcBef>
            </a:pPr>
            <a:endParaRPr lang="en-US" sz="2800" kern="1200" dirty="0">
              <a:solidFill>
                <a:schemeClr val="tx2"/>
              </a:solidFill>
              <a:latin typeface="Garamond" panose="02020404030301010803" pitchFamily="18" charset="0"/>
              <a:ea typeface="+mj-ea"/>
              <a:cs typeface="+mj-cs"/>
            </a:endParaRPr>
          </a:p>
          <a:p>
            <a:pPr algn="ctr" defTabSz="914400">
              <a:lnSpc>
                <a:spcPct val="120000"/>
              </a:lnSpc>
              <a:spcBef>
                <a:spcPct val="0"/>
              </a:spcBef>
            </a:pPr>
            <a:r>
              <a:rPr lang="en-US" sz="3500" kern="1200" dirty="0">
                <a:latin typeface="Garamond" panose="02020404030301010803" pitchFamily="18" charset="0"/>
                <a:ea typeface="+mj-ea"/>
                <a:cs typeface="+mj-cs"/>
              </a:rPr>
              <a:t>Although most of the HIPAA Privacy Rule has not changed, covered entities and business associates </a:t>
            </a:r>
            <a:r>
              <a:rPr lang="en-US" sz="3500" kern="1200" dirty="0">
                <a:solidFill>
                  <a:srgbClr val="00B0F0"/>
                </a:solidFill>
                <a:latin typeface="Garamond" panose="02020404030301010803" pitchFamily="18" charset="0"/>
                <a:ea typeface="+mj-ea"/>
                <a:cs typeface="+mj-cs"/>
              </a:rPr>
              <a:t>(other than Dr. Purl in Texas)</a:t>
            </a:r>
            <a:r>
              <a:rPr lang="en-US" sz="3500" kern="1200" dirty="0">
                <a:solidFill>
                  <a:srgbClr val="00B050"/>
                </a:solidFill>
                <a:latin typeface="Garamond" panose="02020404030301010803" pitchFamily="18" charset="0"/>
                <a:ea typeface="+mj-ea"/>
                <a:cs typeface="+mj-cs"/>
              </a:rPr>
              <a:t> </a:t>
            </a:r>
            <a:r>
              <a:rPr lang="en-US" sz="3500" kern="1200" dirty="0">
                <a:latin typeface="Garamond" panose="02020404030301010803" pitchFamily="18" charset="0"/>
                <a:ea typeface="+mj-ea"/>
                <a:cs typeface="+mj-cs"/>
              </a:rPr>
              <a:t>are now required to comply with a new, purpose-based use and disclosure prohibition </a:t>
            </a:r>
            <a:r>
              <a:rPr lang="en-US" sz="3500" dirty="0">
                <a:latin typeface="Garamond" panose="02020404030301010803" pitchFamily="18" charset="0"/>
                <a:ea typeface="+mj-ea"/>
                <a:cs typeface="+mj-cs"/>
              </a:rPr>
              <a:t>(and have been since the final rule’s general compliance date of </a:t>
            </a:r>
            <a:r>
              <a:rPr lang="en-US" sz="3500" kern="1200" dirty="0">
                <a:latin typeface="Garamond" panose="02020404030301010803" pitchFamily="18" charset="0"/>
                <a:ea typeface="+mj-ea"/>
                <a:cs typeface="+mj-cs"/>
              </a:rPr>
              <a:t>December 23, 2024).</a:t>
            </a:r>
          </a:p>
        </p:txBody>
      </p:sp>
      <p:sp>
        <p:nvSpPr>
          <p:cNvPr id="3" name="Slide Number Placeholder 2">
            <a:extLst>
              <a:ext uri="{FF2B5EF4-FFF2-40B4-BE49-F238E27FC236}">
                <a16:creationId xmlns:a16="http://schemas.microsoft.com/office/drawing/2014/main" id="{46EFD5EC-0DC6-1B04-BD52-D3E69929CC90}"/>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24</a:t>
            </a:fld>
            <a:endParaRPr lang="en-US" sz="2000" dirty="0">
              <a:latin typeface="Garamond" panose="02020404030301010803" pitchFamily="18" charset="0"/>
            </a:endParaRPr>
          </a:p>
        </p:txBody>
      </p:sp>
    </p:spTree>
    <p:extLst>
      <p:ext uri="{BB962C8B-B14F-4D97-AF65-F5344CB8AC3E}">
        <p14:creationId xmlns:p14="http://schemas.microsoft.com/office/powerpoint/2010/main" val="726097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6C2E2BB1-3098-C192-4539-54181C847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81D94-0CCD-51FD-A681-1273A83D4ECF}"/>
              </a:ext>
            </a:extLst>
          </p:cNvPr>
          <p:cNvSpPr>
            <a:spLocks noGrp="1"/>
          </p:cNvSpPr>
          <p:nvPr>
            <p:ph type="title"/>
          </p:nvPr>
        </p:nvSpPr>
        <p:spPr>
          <a:xfrm>
            <a:off x="0" y="681037"/>
            <a:ext cx="8252178" cy="1009652"/>
          </a:xfrm>
        </p:spPr>
        <p:txBody>
          <a:bodyPr>
            <a:normAutofit fontScale="90000"/>
          </a:bodyPr>
          <a:lstStyle/>
          <a:p>
            <a:pPr algn="ctr"/>
            <a:r>
              <a:rPr lang="en-US" sz="3100" dirty="0">
                <a:solidFill>
                  <a:schemeClr val="tx1"/>
                </a:solidFill>
                <a:latin typeface="Garamond" panose="02020404030301010803" pitchFamily="18" charset="0"/>
              </a:rPr>
              <a:t>The final rule establishes a new, </a:t>
            </a:r>
            <a:r>
              <a:rPr lang="en-US" sz="3100" dirty="0">
                <a:solidFill>
                  <a:srgbClr val="00B0F0"/>
                </a:solidFill>
                <a:latin typeface="Garamond" panose="02020404030301010803" pitchFamily="18" charset="0"/>
              </a:rPr>
              <a:t>purpose-based</a:t>
            </a:r>
            <a:r>
              <a:rPr lang="en-US" sz="3100" dirty="0">
                <a:solidFill>
                  <a:schemeClr val="tx1"/>
                </a:solidFill>
                <a:latin typeface="Garamond" panose="02020404030301010803" pitchFamily="18" charset="0"/>
              </a:rPr>
              <a:t> use </a:t>
            </a:r>
            <a:br>
              <a:rPr lang="en-US" sz="3100" dirty="0">
                <a:solidFill>
                  <a:schemeClr val="tx1"/>
                </a:solidFill>
                <a:latin typeface="Garamond" panose="02020404030301010803" pitchFamily="18" charset="0"/>
              </a:rPr>
            </a:br>
            <a:r>
              <a:rPr lang="en-US" sz="3100" dirty="0">
                <a:solidFill>
                  <a:schemeClr val="tx1"/>
                </a:solidFill>
                <a:latin typeface="Garamond" panose="02020404030301010803" pitchFamily="18" charset="0"/>
              </a:rPr>
              <a:t>and disclosure prohibition that is layered on top</a:t>
            </a:r>
            <a:br>
              <a:rPr lang="en-US" sz="3100" dirty="0">
                <a:solidFill>
                  <a:schemeClr val="tx1"/>
                </a:solidFill>
                <a:latin typeface="Garamond" panose="02020404030301010803" pitchFamily="18" charset="0"/>
              </a:rPr>
            </a:br>
            <a:r>
              <a:rPr lang="en-US" sz="3100" dirty="0">
                <a:solidFill>
                  <a:schemeClr val="tx1"/>
                </a:solidFill>
                <a:latin typeface="Garamond" panose="02020404030301010803" pitchFamily="18" charset="0"/>
              </a:rPr>
              <a:t>of the PBA permissions</a:t>
            </a:r>
            <a:br>
              <a:rPr lang="en-US" sz="4000" dirty="0">
                <a:solidFill>
                  <a:schemeClr val="tx1"/>
                </a:solidFill>
                <a:latin typeface="Garamond" panose="02020404030301010803" pitchFamily="18" charset="0"/>
              </a:rPr>
            </a:br>
            <a:endParaRPr lang="en-US" sz="3100" dirty="0">
              <a:solidFill>
                <a:schemeClr val="tx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E877B42B-B729-2B51-2E31-84B09B2EBCDF}"/>
              </a:ext>
            </a:extLst>
          </p:cNvPr>
          <p:cNvSpPr>
            <a:spLocks noGrp="1"/>
          </p:cNvSpPr>
          <p:nvPr>
            <p:ph idx="1"/>
          </p:nvPr>
        </p:nvSpPr>
        <p:spPr>
          <a:xfrm>
            <a:off x="669700" y="1875295"/>
            <a:ext cx="7845649" cy="4301668"/>
          </a:xfrm>
        </p:spPr>
        <p:txBody>
          <a:bodyPr>
            <a:normAutofit/>
          </a:bodyPr>
          <a:lstStyle/>
          <a:p>
            <a:r>
              <a:rPr lang="en-US" sz="2400" dirty="0">
                <a:latin typeface="Garamond" panose="02020404030301010803" pitchFamily="18" charset="0"/>
              </a:rPr>
              <a:t>This prohibition restricts CEs and BAs from using or disclosing PHI for:</a:t>
            </a:r>
          </a:p>
          <a:p>
            <a:endParaRPr lang="en-US" sz="2400" dirty="0">
              <a:latin typeface="Garamond" panose="02020404030301010803" pitchFamily="18" charset="0"/>
            </a:endParaRPr>
          </a:p>
          <a:p>
            <a:pPr lvl="1"/>
            <a:r>
              <a:rPr lang="en-US" sz="2400" dirty="0">
                <a:latin typeface="Garamond" panose="02020404030301010803" pitchFamily="18" charset="0"/>
              </a:rPr>
              <a:t>certain</a:t>
            </a:r>
            <a:r>
              <a:rPr lang="en-US" sz="2400" dirty="0">
                <a:solidFill>
                  <a:schemeClr val="bg1"/>
                </a:solidFill>
                <a:latin typeface="Garamond" panose="02020404030301010803" pitchFamily="18" charset="0"/>
              </a:rPr>
              <a:t> </a:t>
            </a:r>
            <a:r>
              <a:rPr lang="en-US" sz="2400" dirty="0">
                <a:solidFill>
                  <a:srgbClr val="00B0F0"/>
                </a:solidFill>
                <a:latin typeface="Garamond" panose="02020404030301010803" pitchFamily="18" charset="0"/>
              </a:rPr>
              <a:t>investigation purposes</a:t>
            </a:r>
          </a:p>
          <a:p>
            <a:pPr lvl="1"/>
            <a:r>
              <a:rPr lang="en-US" sz="2400" dirty="0">
                <a:latin typeface="Garamond" panose="02020404030301010803" pitchFamily="18" charset="0"/>
              </a:rPr>
              <a:t>certain </a:t>
            </a:r>
            <a:r>
              <a:rPr lang="en-US" sz="2400" dirty="0">
                <a:solidFill>
                  <a:srgbClr val="00B0F0"/>
                </a:solidFill>
                <a:latin typeface="Garamond" panose="02020404030301010803" pitchFamily="18" charset="0"/>
              </a:rPr>
              <a:t>imposition of liability purposes </a:t>
            </a:r>
            <a:r>
              <a:rPr lang="en-US" sz="2400" dirty="0">
                <a:latin typeface="Garamond" panose="02020404030301010803" pitchFamily="18" charset="0"/>
              </a:rPr>
              <a:t>and </a:t>
            </a:r>
          </a:p>
          <a:p>
            <a:pPr lvl="1"/>
            <a:r>
              <a:rPr lang="en-US" sz="2400" dirty="0">
                <a:latin typeface="Garamond" panose="02020404030301010803" pitchFamily="18" charset="0"/>
              </a:rPr>
              <a:t>certain </a:t>
            </a:r>
            <a:r>
              <a:rPr lang="en-US" sz="2400" dirty="0">
                <a:solidFill>
                  <a:srgbClr val="00B0F0"/>
                </a:solidFill>
                <a:latin typeface="Garamond" panose="02020404030301010803" pitchFamily="18" charset="0"/>
              </a:rPr>
              <a:t>person identification purposes</a:t>
            </a:r>
            <a:r>
              <a:rPr lang="en-US" sz="2400" dirty="0">
                <a:solidFill>
                  <a:schemeClr val="bg1"/>
                </a:solidFill>
                <a:latin typeface="Garamond" panose="02020404030301010803" pitchFamily="18" charset="0"/>
              </a:rPr>
              <a:t>. </a:t>
            </a:r>
          </a:p>
          <a:p>
            <a:pPr lvl="1"/>
            <a:endParaRPr lang="en-US" sz="2400" dirty="0">
              <a:solidFill>
                <a:schemeClr val="bg1"/>
              </a:solidFill>
              <a:latin typeface="Garamond" panose="02020404030301010803" pitchFamily="18" charset="0"/>
            </a:endParaRPr>
          </a:p>
          <a:p>
            <a:pPr lvl="1"/>
            <a:endParaRPr lang="en-US" sz="2400" dirty="0">
              <a:solidFill>
                <a:schemeClr val="bg1"/>
              </a:solidFill>
              <a:latin typeface="Garamond" panose="02020404030301010803" pitchFamily="18" charset="0"/>
            </a:endParaRPr>
          </a:p>
          <a:p>
            <a:pPr marL="457200" lvl="1" indent="0">
              <a:buNone/>
            </a:pPr>
            <a:r>
              <a:rPr lang="en-US" sz="2400" dirty="0">
                <a:latin typeface="Garamond" panose="02020404030301010803" pitchFamily="18" charset="0"/>
              </a:rPr>
              <a:t>45 C.F.R. § 164.502(a)(5)(iii)(A)(1)-(3)</a:t>
            </a:r>
          </a:p>
        </p:txBody>
      </p:sp>
      <p:sp>
        <p:nvSpPr>
          <p:cNvPr id="4" name="Slide Number Placeholder 3">
            <a:extLst>
              <a:ext uri="{FF2B5EF4-FFF2-40B4-BE49-F238E27FC236}">
                <a16:creationId xmlns:a16="http://schemas.microsoft.com/office/drawing/2014/main" id="{D294E23E-5E20-D49E-BB13-9FA7F7276230}"/>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25</a:t>
            </a:fld>
            <a:endParaRPr lang="en-US" sz="2000" dirty="0">
              <a:latin typeface="Garamond" panose="02020404030301010803" pitchFamily="18" charset="0"/>
            </a:endParaRPr>
          </a:p>
        </p:txBody>
      </p:sp>
      <p:cxnSp>
        <p:nvCxnSpPr>
          <p:cNvPr id="5" name="Straight Arrow Connector 4">
            <a:extLst>
              <a:ext uri="{FF2B5EF4-FFF2-40B4-BE49-F238E27FC236}">
                <a16:creationId xmlns:a16="http://schemas.microsoft.com/office/drawing/2014/main" id="{4216A33E-65DE-CE1A-8E1F-D9425739A755}"/>
              </a:ext>
            </a:extLst>
          </p:cNvPr>
          <p:cNvCxnSpPr>
            <a:cxnSpLocks/>
          </p:cNvCxnSpPr>
          <p:nvPr/>
        </p:nvCxnSpPr>
        <p:spPr>
          <a:xfrm flipH="1">
            <a:off x="4551477" y="754214"/>
            <a:ext cx="1667074" cy="2453935"/>
          </a:xfrm>
          <a:prstGeom prst="straightConnector1">
            <a:avLst/>
          </a:prstGeom>
          <a:ln>
            <a:solidFill>
              <a:schemeClr val="tx2"/>
            </a:solidFill>
            <a:tailEnd type="triangle"/>
          </a:ln>
        </p:spPr>
        <p:style>
          <a:lnRef idx="2">
            <a:schemeClr val="accent4"/>
          </a:lnRef>
          <a:fillRef idx="0">
            <a:schemeClr val="accent4"/>
          </a:fillRef>
          <a:effectRef idx="1">
            <a:schemeClr val="accent4"/>
          </a:effectRef>
          <a:fontRef idx="minor">
            <a:schemeClr val="tx1"/>
          </a:fontRef>
        </p:style>
      </p:cxnSp>
      <p:cxnSp>
        <p:nvCxnSpPr>
          <p:cNvPr id="6" name="Straight Arrow Connector 5">
            <a:extLst>
              <a:ext uri="{FF2B5EF4-FFF2-40B4-BE49-F238E27FC236}">
                <a16:creationId xmlns:a16="http://schemas.microsoft.com/office/drawing/2014/main" id="{94F44B39-E80C-7397-5703-57F39AA57BC5}"/>
              </a:ext>
            </a:extLst>
          </p:cNvPr>
          <p:cNvCxnSpPr>
            <a:cxnSpLocks/>
          </p:cNvCxnSpPr>
          <p:nvPr/>
        </p:nvCxnSpPr>
        <p:spPr>
          <a:xfrm flipH="1">
            <a:off x="5811864" y="796836"/>
            <a:ext cx="406687" cy="3403205"/>
          </a:xfrm>
          <a:prstGeom prst="straightConnector1">
            <a:avLst/>
          </a:prstGeom>
          <a:ln>
            <a:solidFill>
              <a:schemeClr val="tx2"/>
            </a:solidFill>
            <a:tailEnd type="triangle"/>
          </a:ln>
        </p:spPr>
        <p:style>
          <a:lnRef idx="2">
            <a:schemeClr val="accent4"/>
          </a:lnRef>
          <a:fillRef idx="0">
            <a:schemeClr val="accent4"/>
          </a:fillRef>
          <a:effectRef idx="1">
            <a:schemeClr val="accent4"/>
          </a:effectRef>
          <a:fontRef idx="minor">
            <a:schemeClr val="tx1"/>
          </a:fontRef>
        </p:style>
      </p:cxnSp>
      <p:cxnSp>
        <p:nvCxnSpPr>
          <p:cNvPr id="8" name="Straight Arrow Connector 7">
            <a:extLst>
              <a:ext uri="{FF2B5EF4-FFF2-40B4-BE49-F238E27FC236}">
                <a16:creationId xmlns:a16="http://schemas.microsoft.com/office/drawing/2014/main" id="{9A6E68AA-7D44-64CD-15EB-1D0591CFE62F}"/>
              </a:ext>
            </a:extLst>
          </p:cNvPr>
          <p:cNvCxnSpPr>
            <a:cxnSpLocks/>
          </p:cNvCxnSpPr>
          <p:nvPr/>
        </p:nvCxnSpPr>
        <p:spPr>
          <a:xfrm flipH="1">
            <a:off x="5133233" y="754214"/>
            <a:ext cx="1085318" cy="2888132"/>
          </a:xfrm>
          <a:prstGeom prst="straightConnector1">
            <a:avLst/>
          </a:prstGeom>
          <a:ln>
            <a:solidFill>
              <a:schemeClr val="tx2"/>
            </a:solidFill>
            <a:tailEnd type="triangle"/>
          </a:ln>
        </p:spPr>
        <p:style>
          <a:lnRef idx="2">
            <a:schemeClr val="accent4"/>
          </a:lnRef>
          <a:fillRef idx="0">
            <a:schemeClr val="accent4"/>
          </a:fillRef>
          <a:effectRef idx="1">
            <a:schemeClr val="accent4"/>
          </a:effectRef>
          <a:fontRef idx="minor">
            <a:schemeClr val="tx1"/>
          </a:fontRef>
        </p:style>
      </p:cxnSp>
      <p:sp>
        <p:nvSpPr>
          <p:cNvPr id="13" name="Rectangle 12">
            <a:extLst>
              <a:ext uri="{FF2B5EF4-FFF2-40B4-BE49-F238E27FC236}">
                <a16:creationId xmlns:a16="http://schemas.microsoft.com/office/drawing/2014/main" id="{2D5DC4A9-7D59-3723-9F21-B0B632431F69}"/>
              </a:ext>
            </a:extLst>
          </p:cNvPr>
          <p:cNvSpPr/>
          <p:nvPr/>
        </p:nvSpPr>
        <p:spPr>
          <a:xfrm>
            <a:off x="6463269" y="3429000"/>
            <a:ext cx="2382591" cy="23845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aramond" panose="02020404030301010803" pitchFamily="18" charset="0"/>
              </a:rPr>
              <a:t>Contrast this purpose-based use and disclosure prohibition to the special confidentiality protections available to psychotherapy notes</a:t>
            </a:r>
          </a:p>
        </p:txBody>
      </p:sp>
    </p:spTree>
    <p:extLst>
      <p:ext uri="{BB962C8B-B14F-4D97-AF65-F5344CB8AC3E}">
        <p14:creationId xmlns:p14="http://schemas.microsoft.com/office/powerpoint/2010/main" val="330817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E6227972-4CB6-5C20-AF6D-FF433AD91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E8C5-37E3-64E0-78BA-34D6C99060A1}"/>
              </a:ext>
            </a:extLst>
          </p:cNvPr>
          <p:cNvSpPr>
            <a:spLocks noGrp="1"/>
          </p:cNvSpPr>
          <p:nvPr>
            <p:ph type="title"/>
          </p:nvPr>
        </p:nvSpPr>
        <p:spPr>
          <a:xfrm>
            <a:off x="628650" y="681037"/>
            <a:ext cx="7886700" cy="1009652"/>
          </a:xfrm>
        </p:spPr>
        <p:txBody>
          <a:bodyPr>
            <a:normAutofit fontScale="90000"/>
          </a:bodyPr>
          <a:lstStyle/>
          <a:p>
            <a:pPr algn="ctr"/>
            <a:r>
              <a:rPr lang="en-US" sz="3600" dirty="0">
                <a:solidFill>
                  <a:srgbClr val="00B0F0"/>
                </a:solidFill>
                <a:latin typeface="Garamond" panose="02020404030301010803" pitchFamily="18" charset="0"/>
              </a:rPr>
              <a:t>Purpose</a:t>
            </a:r>
            <a:r>
              <a:rPr lang="en-US" sz="3600" dirty="0">
                <a:solidFill>
                  <a:schemeClr val="tx1"/>
                </a:solidFill>
                <a:latin typeface="Garamond" panose="02020404030301010803" pitchFamily="18" charset="0"/>
              </a:rPr>
              <a:t>-Based Use and </a:t>
            </a:r>
            <a:br>
              <a:rPr lang="en-US" sz="3600" dirty="0">
                <a:solidFill>
                  <a:schemeClr val="tx1"/>
                </a:solidFill>
                <a:latin typeface="Garamond" panose="02020404030301010803" pitchFamily="18" charset="0"/>
              </a:rPr>
            </a:br>
            <a:r>
              <a:rPr lang="en-US" sz="3600" dirty="0">
                <a:solidFill>
                  <a:schemeClr val="tx1"/>
                </a:solidFill>
                <a:latin typeface="Garamond" panose="02020404030301010803" pitchFamily="18" charset="0"/>
              </a:rPr>
              <a:t>Disclosure Prohibitions</a:t>
            </a:r>
            <a:br>
              <a:rPr lang="en-US" sz="4000" dirty="0">
                <a:solidFill>
                  <a:schemeClr val="bg1"/>
                </a:solidFill>
                <a:latin typeface="Garamond" panose="02020404030301010803" pitchFamily="18" charset="0"/>
              </a:rPr>
            </a:br>
            <a:endParaRPr lang="en-US" sz="3100"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8F53F82E-B709-3DE8-ED59-480BAE692148}"/>
              </a:ext>
            </a:extLst>
          </p:cNvPr>
          <p:cNvSpPr>
            <a:spLocks noGrp="1"/>
          </p:cNvSpPr>
          <p:nvPr>
            <p:ph idx="1"/>
          </p:nvPr>
        </p:nvSpPr>
        <p:spPr>
          <a:xfrm>
            <a:off x="628650" y="1841680"/>
            <a:ext cx="7886700" cy="4790940"/>
          </a:xfrm>
        </p:spPr>
        <p:txBody>
          <a:bodyPr>
            <a:normAutofit/>
          </a:bodyPr>
          <a:lstStyle/>
          <a:p>
            <a:r>
              <a:rPr lang="en-US" dirty="0">
                <a:latin typeface="Garamond" panose="02020404030301010803" pitchFamily="18" charset="0"/>
              </a:rPr>
              <a:t>This prohibition restricts CEs and BAs from using or disclosing PHI for any of the following </a:t>
            </a:r>
            <a:r>
              <a:rPr lang="en-US" dirty="0">
                <a:solidFill>
                  <a:srgbClr val="00B0F0"/>
                </a:solidFill>
                <a:latin typeface="Garamond" panose="02020404030301010803" pitchFamily="18" charset="0"/>
              </a:rPr>
              <a:t>purposes</a:t>
            </a:r>
            <a:r>
              <a:rPr lang="en-US" dirty="0">
                <a:latin typeface="Garamond" panose="02020404030301010803" pitchFamily="18" charset="0"/>
              </a:rPr>
              <a:t>:</a:t>
            </a:r>
          </a:p>
          <a:p>
            <a:endParaRPr lang="en-US" dirty="0">
              <a:solidFill>
                <a:schemeClr val="bg1"/>
              </a:solidFill>
              <a:latin typeface="Garamond" panose="02020404030301010803" pitchFamily="18" charset="0"/>
            </a:endParaRPr>
          </a:p>
          <a:p>
            <a:pPr lvl="1"/>
            <a:r>
              <a:rPr lang="en-US" dirty="0">
                <a:latin typeface="Garamond" panose="02020404030301010803" pitchFamily="18" charset="0"/>
              </a:rPr>
              <a:t>“To conduct a criminal, civil, or administrative </a:t>
            </a:r>
            <a:r>
              <a:rPr lang="en-US" dirty="0">
                <a:solidFill>
                  <a:srgbClr val="00B0F0"/>
                </a:solidFill>
                <a:latin typeface="Garamond" panose="02020404030301010803" pitchFamily="18" charset="0"/>
              </a:rPr>
              <a:t>investigation</a:t>
            </a:r>
            <a:r>
              <a:rPr lang="en-US" dirty="0">
                <a:solidFill>
                  <a:schemeClr val="bg1"/>
                </a:solidFill>
                <a:latin typeface="Garamond" panose="02020404030301010803" pitchFamily="18" charset="0"/>
              </a:rPr>
              <a:t> </a:t>
            </a:r>
            <a:r>
              <a:rPr lang="en-US" dirty="0">
                <a:latin typeface="Garamond" panose="02020404030301010803" pitchFamily="18" charset="0"/>
              </a:rPr>
              <a:t>into any person for the mere act of seeking, obtaining, providing, or facilitating reproductive health care”; </a:t>
            </a:r>
          </a:p>
          <a:p>
            <a:pPr lvl="1"/>
            <a:endParaRPr lang="en-US" dirty="0">
              <a:latin typeface="Garamond" panose="02020404030301010803" pitchFamily="18" charset="0"/>
            </a:endParaRPr>
          </a:p>
          <a:p>
            <a:pPr lvl="1"/>
            <a:r>
              <a:rPr lang="en-US" dirty="0">
                <a:latin typeface="Garamond" panose="02020404030301010803" pitchFamily="18" charset="0"/>
              </a:rPr>
              <a:t>“To </a:t>
            </a:r>
            <a:r>
              <a:rPr lang="en-US" dirty="0">
                <a:solidFill>
                  <a:srgbClr val="00B0F0"/>
                </a:solidFill>
                <a:latin typeface="Garamond" panose="02020404030301010803" pitchFamily="18" charset="0"/>
              </a:rPr>
              <a:t>impose</a:t>
            </a:r>
            <a:r>
              <a:rPr lang="en-US" dirty="0">
                <a:solidFill>
                  <a:schemeClr val="bg1"/>
                </a:solidFill>
                <a:latin typeface="Garamond" panose="02020404030301010803" pitchFamily="18" charset="0"/>
              </a:rPr>
              <a:t> </a:t>
            </a:r>
            <a:r>
              <a:rPr lang="en-US" dirty="0">
                <a:latin typeface="Garamond" panose="02020404030301010803" pitchFamily="18" charset="0"/>
              </a:rPr>
              <a:t>criminal, civil, or administrative </a:t>
            </a:r>
            <a:r>
              <a:rPr lang="en-US" dirty="0">
                <a:solidFill>
                  <a:srgbClr val="00B0F0"/>
                </a:solidFill>
                <a:latin typeface="Garamond" panose="02020404030301010803" pitchFamily="18" charset="0"/>
              </a:rPr>
              <a:t>liability</a:t>
            </a:r>
            <a:r>
              <a:rPr lang="en-US" dirty="0">
                <a:solidFill>
                  <a:schemeClr val="bg1"/>
                </a:solidFill>
                <a:latin typeface="Garamond" panose="02020404030301010803" pitchFamily="18" charset="0"/>
              </a:rPr>
              <a:t> </a:t>
            </a:r>
            <a:r>
              <a:rPr lang="en-US" dirty="0">
                <a:latin typeface="Garamond" panose="02020404030301010803" pitchFamily="18" charset="0"/>
              </a:rPr>
              <a:t>on any person for the mere act of seeking, obtaining, providing, or facilitating reproductive health care”; or </a:t>
            </a:r>
          </a:p>
          <a:p>
            <a:pPr lvl="1"/>
            <a:endParaRPr lang="en-US" dirty="0">
              <a:solidFill>
                <a:schemeClr val="bg1"/>
              </a:solidFill>
              <a:latin typeface="Garamond" panose="02020404030301010803" pitchFamily="18" charset="0"/>
            </a:endParaRPr>
          </a:p>
          <a:p>
            <a:pPr lvl="1"/>
            <a:r>
              <a:rPr lang="en-US" dirty="0">
                <a:latin typeface="Garamond" panose="02020404030301010803" pitchFamily="18" charset="0"/>
              </a:rPr>
              <a:t>“To </a:t>
            </a:r>
            <a:r>
              <a:rPr lang="en-US" dirty="0">
                <a:solidFill>
                  <a:srgbClr val="00B0F0"/>
                </a:solidFill>
                <a:latin typeface="Garamond" panose="02020404030301010803" pitchFamily="18" charset="0"/>
              </a:rPr>
              <a:t>identify any person </a:t>
            </a:r>
            <a:r>
              <a:rPr lang="en-US" dirty="0">
                <a:latin typeface="Garamond" panose="02020404030301010803" pitchFamily="18" charset="0"/>
              </a:rPr>
              <a:t>for any purpose described in [the preceding two bullets].”</a:t>
            </a:r>
          </a:p>
          <a:p>
            <a:pPr lvl="1"/>
            <a:endParaRPr lang="en-US" dirty="0">
              <a:solidFill>
                <a:schemeClr val="bg1"/>
              </a:solidFill>
              <a:latin typeface="Garamond" panose="02020404030301010803" pitchFamily="18" charset="0"/>
            </a:endParaRPr>
          </a:p>
          <a:p>
            <a:pPr marL="457200" lvl="1" indent="0">
              <a:buNone/>
            </a:pPr>
            <a:endParaRPr lang="en-US" sz="1900" dirty="0">
              <a:solidFill>
                <a:schemeClr val="bg1"/>
              </a:solidFill>
              <a:latin typeface="Garamond" panose="02020404030301010803" pitchFamily="18" charset="0"/>
            </a:endParaRPr>
          </a:p>
          <a:p>
            <a:pPr marL="457200" lvl="1" indent="0">
              <a:buNone/>
            </a:pPr>
            <a:r>
              <a:rPr lang="en-US" sz="1900" dirty="0">
                <a:latin typeface="Garamond" panose="02020404030301010803" pitchFamily="18" charset="0"/>
              </a:rPr>
              <a:t>45 C.F.R. § 164.502(a)(5)(iii)(A)(1)-(3)</a:t>
            </a:r>
          </a:p>
        </p:txBody>
      </p:sp>
      <p:sp>
        <p:nvSpPr>
          <p:cNvPr id="4" name="Slide Number Placeholder 3">
            <a:extLst>
              <a:ext uri="{FF2B5EF4-FFF2-40B4-BE49-F238E27FC236}">
                <a16:creationId xmlns:a16="http://schemas.microsoft.com/office/drawing/2014/main" id="{34538B56-2816-473C-8CFD-99E8E802905E}"/>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26</a:t>
            </a:fld>
            <a:endParaRPr lang="en-US" sz="2000" dirty="0">
              <a:latin typeface="Garamond" panose="02020404030301010803" pitchFamily="18" charset="0"/>
            </a:endParaRPr>
          </a:p>
        </p:txBody>
      </p:sp>
    </p:spTree>
    <p:extLst>
      <p:ext uri="{BB962C8B-B14F-4D97-AF65-F5344CB8AC3E}">
        <p14:creationId xmlns:p14="http://schemas.microsoft.com/office/powerpoint/2010/main" val="4719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F11180A9-76DC-B46B-6191-AA6C4210B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1B7AE-3AF6-56C0-0B6C-4C6270D27368}"/>
              </a:ext>
            </a:extLst>
          </p:cNvPr>
          <p:cNvSpPr>
            <a:spLocks noGrp="1"/>
          </p:cNvSpPr>
          <p:nvPr>
            <p:ph type="title"/>
          </p:nvPr>
        </p:nvSpPr>
        <p:spPr>
          <a:xfrm>
            <a:off x="484709" y="371930"/>
            <a:ext cx="7981957" cy="1481318"/>
          </a:xfrm>
        </p:spPr>
        <p:txBody>
          <a:bodyPr>
            <a:noAutofit/>
          </a:bodyPr>
          <a:lstStyle/>
          <a:p>
            <a:pPr algn="ctr"/>
            <a:r>
              <a:rPr lang="en-US" sz="2400" dirty="0">
                <a:solidFill>
                  <a:schemeClr val="tx1"/>
                </a:solidFill>
                <a:latin typeface="Garamond" panose="02020404030301010803" pitchFamily="18" charset="0"/>
              </a:rPr>
              <a:t>The following activities are considered</a:t>
            </a:r>
            <a:br>
              <a:rPr lang="en-US" sz="2400" dirty="0">
                <a:solidFill>
                  <a:schemeClr val="tx1"/>
                </a:solidFill>
                <a:latin typeface="Garamond" panose="02020404030301010803" pitchFamily="18" charset="0"/>
              </a:rPr>
            </a:br>
            <a:r>
              <a:rPr lang="en-US" sz="2400" dirty="0">
                <a:solidFill>
                  <a:schemeClr val="tx1"/>
                </a:solidFill>
                <a:latin typeface="Garamond" panose="02020404030301010803" pitchFamily="18" charset="0"/>
              </a:rPr>
              <a:t>unrelated to the “mere act of seeking, obtaining,</a:t>
            </a:r>
            <a:br>
              <a:rPr lang="en-US" sz="2400" dirty="0">
                <a:solidFill>
                  <a:schemeClr val="tx1"/>
                </a:solidFill>
                <a:latin typeface="Garamond" panose="02020404030301010803" pitchFamily="18" charset="0"/>
              </a:rPr>
            </a:br>
            <a:r>
              <a:rPr lang="en-US" sz="2400" dirty="0">
                <a:solidFill>
                  <a:schemeClr val="tx1"/>
                </a:solidFill>
                <a:latin typeface="Garamond" panose="02020404030301010803" pitchFamily="18" charset="0"/>
              </a:rPr>
              <a:t>providing, or facilitating reproductive health care”</a:t>
            </a:r>
          </a:p>
        </p:txBody>
      </p:sp>
      <p:pic>
        <p:nvPicPr>
          <p:cNvPr id="5" name="Content Placeholder 4">
            <a:extLst>
              <a:ext uri="{FF2B5EF4-FFF2-40B4-BE49-F238E27FC236}">
                <a16:creationId xmlns:a16="http://schemas.microsoft.com/office/drawing/2014/main" id="{4E25BF9D-5381-8E61-9D13-FE0B1AC6E6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087223"/>
            <a:ext cx="3187700" cy="3771900"/>
          </a:xfrm>
        </p:spPr>
      </p:pic>
      <p:sp>
        <p:nvSpPr>
          <p:cNvPr id="3" name="Slide Number Placeholder 2">
            <a:extLst>
              <a:ext uri="{FF2B5EF4-FFF2-40B4-BE49-F238E27FC236}">
                <a16:creationId xmlns:a16="http://schemas.microsoft.com/office/drawing/2014/main" id="{C5050384-02C0-7C09-8950-56C3C230BDFB}"/>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27</a:t>
            </a:fld>
            <a:endParaRPr lang="en-US" sz="2000" dirty="0">
              <a:latin typeface="Garamond" panose="02020404030301010803" pitchFamily="18" charset="0"/>
            </a:endParaRPr>
          </a:p>
        </p:txBody>
      </p:sp>
      <p:cxnSp>
        <p:nvCxnSpPr>
          <p:cNvPr id="7" name="Straight Connector 6">
            <a:extLst>
              <a:ext uri="{FF2B5EF4-FFF2-40B4-BE49-F238E27FC236}">
                <a16:creationId xmlns:a16="http://schemas.microsoft.com/office/drawing/2014/main" id="{78D5F868-6D5B-DC18-544A-74A1D473477E}"/>
              </a:ext>
            </a:extLst>
          </p:cNvPr>
          <p:cNvCxnSpPr>
            <a:cxnSpLocks/>
          </p:cNvCxnSpPr>
          <p:nvPr/>
        </p:nvCxnSpPr>
        <p:spPr>
          <a:xfrm>
            <a:off x="769257" y="2801258"/>
            <a:ext cx="24819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D7066A-A2A7-AD49-B462-C8E8185C8855}"/>
              </a:ext>
            </a:extLst>
          </p:cNvPr>
          <p:cNvCxnSpPr>
            <a:cxnSpLocks/>
          </p:cNvCxnSpPr>
          <p:nvPr/>
        </p:nvCxnSpPr>
        <p:spPr>
          <a:xfrm>
            <a:off x="795664" y="3994945"/>
            <a:ext cx="226422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5FFC98-7E37-C11F-9E9E-9441C1165586}"/>
              </a:ext>
            </a:extLst>
          </p:cNvPr>
          <p:cNvCxnSpPr>
            <a:cxnSpLocks/>
          </p:cNvCxnSpPr>
          <p:nvPr/>
        </p:nvCxnSpPr>
        <p:spPr>
          <a:xfrm>
            <a:off x="769257" y="4143829"/>
            <a:ext cx="280125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3AC9CB-4AB3-E378-00C8-A50B05EA15A4}"/>
              </a:ext>
            </a:extLst>
          </p:cNvPr>
          <p:cNvCxnSpPr>
            <a:cxnSpLocks/>
          </p:cNvCxnSpPr>
          <p:nvPr/>
        </p:nvCxnSpPr>
        <p:spPr>
          <a:xfrm>
            <a:off x="2206171" y="4840514"/>
            <a:ext cx="13643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857698-72F9-027E-7C86-19CE1F3FD5F2}"/>
              </a:ext>
            </a:extLst>
          </p:cNvPr>
          <p:cNvCxnSpPr>
            <a:cxnSpLocks/>
          </p:cNvCxnSpPr>
          <p:nvPr/>
        </p:nvCxnSpPr>
        <p:spPr>
          <a:xfrm>
            <a:off x="795664" y="5000172"/>
            <a:ext cx="128905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80357F-56DD-8A9E-0F02-AE515230DDD1}"/>
              </a:ext>
            </a:extLst>
          </p:cNvPr>
          <p:cNvCxnSpPr>
            <a:cxnSpLocks/>
          </p:cNvCxnSpPr>
          <p:nvPr/>
        </p:nvCxnSpPr>
        <p:spPr>
          <a:xfrm>
            <a:off x="769257" y="3436258"/>
            <a:ext cx="128905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0F5C3B-C1A2-2DDE-DDC4-F940EF0468B2}"/>
              </a:ext>
            </a:extLst>
          </p:cNvPr>
          <p:cNvCxnSpPr>
            <a:cxnSpLocks/>
          </p:cNvCxnSpPr>
          <p:nvPr/>
        </p:nvCxnSpPr>
        <p:spPr>
          <a:xfrm>
            <a:off x="769257" y="3294744"/>
            <a:ext cx="204923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1391ACE-CCE5-52DA-A7CA-B2DF9112D347}"/>
              </a:ext>
            </a:extLst>
          </p:cNvPr>
          <p:cNvSpPr txBox="1"/>
          <p:nvPr/>
        </p:nvSpPr>
        <p:spPr>
          <a:xfrm>
            <a:off x="1016000" y="6255657"/>
            <a:ext cx="4596579" cy="369332"/>
          </a:xfrm>
          <a:prstGeom prst="rect">
            <a:avLst/>
          </a:prstGeom>
          <a:noFill/>
        </p:spPr>
        <p:txBody>
          <a:bodyPr wrap="none" rtlCol="0">
            <a:spAutoFit/>
          </a:bodyPr>
          <a:lstStyle/>
          <a:p>
            <a:r>
              <a:rPr lang="en-US" dirty="0">
                <a:solidFill>
                  <a:schemeClr val="bg1"/>
                </a:solidFill>
                <a:latin typeface="Garamond" panose="02020404030301010803" pitchFamily="18" charset="0"/>
              </a:rPr>
              <a:t>89 Fed. Reg. 32976, 32994, 32995 (Apr. 26, 2024)</a:t>
            </a:r>
          </a:p>
        </p:txBody>
      </p:sp>
      <p:pic>
        <p:nvPicPr>
          <p:cNvPr id="27" name="Picture 26">
            <a:extLst>
              <a:ext uri="{FF2B5EF4-FFF2-40B4-BE49-F238E27FC236}">
                <a16:creationId xmlns:a16="http://schemas.microsoft.com/office/drawing/2014/main" id="{D21A2BEC-2F48-F67C-D66D-0F7A14A45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819" y="1814286"/>
            <a:ext cx="3124200" cy="4810703"/>
          </a:xfrm>
          <a:prstGeom prst="rect">
            <a:avLst/>
          </a:prstGeom>
        </p:spPr>
      </p:pic>
      <p:cxnSp>
        <p:nvCxnSpPr>
          <p:cNvPr id="28" name="Straight Connector 27">
            <a:extLst>
              <a:ext uri="{FF2B5EF4-FFF2-40B4-BE49-F238E27FC236}">
                <a16:creationId xmlns:a16="http://schemas.microsoft.com/office/drawing/2014/main" id="{98754AA1-6DA1-1EFA-56C6-D534999CDD6F}"/>
              </a:ext>
            </a:extLst>
          </p:cNvPr>
          <p:cNvCxnSpPr>
            <a:cxnSpLocks/>
          </p:cNvCxnSpPr>
          <p:nvPr/>
        </p:nvCxnSpPr>
        <p:spPr>
          <a:xfrm>
            <a:off x="5109539" y="2407736"/>
            <a:ext cx="211182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790948-A33E-CEA0-5511-ED71AE44D2E5}"/>
              </a:ext>
            </a:extLst>
          </p:cNvPr>
          <p:cNvCxnSpPr>
            <a:cxnSpLocks/>
          </p:cNvCxnSpPr>
          <p:nvPr/>
        </p:nvCxnSpPr>
        <p:spPr>
          <a:xfrm>
            <a:off x="5109539" y="2561771"/>
            <a:ext cx="211182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971F716-27A7-80A1-E68B-4D4FF1132C77}"/>
              </a:ext>
            </a:extLst>
          </p:cNvPr>
          <p:cNvCxnSpPr>
            <a:cxnSpLocks/>
          </p:cNvCxnSpPr>
          <p:nvPr/>
        </p:nvCxnSpPr>
        <p:spPr>
          <a:xfrm>
            <a:off x="769257" y="2970591"/>
            <a:ext cx="8055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06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CE63F406-F182-171D-8D8C-6A85B3BDE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79514-A943-0B9A-3B8A-EE55CB2D1EB7}"/>
              </a:ext>
            </a:extLst>
          </p:cNvPr>
          <p:cNvSpPr>
            <a:spLocks noGrp="1"/>
          </p:cNvSpPr>
          <p:nvPr>
            <p:ph type="title"/>
          </p:nvPr>
        </p:nvSpPr>
        <p:spPr>
          <a:xfrm>
            <a:off x="628650" y="681037"/>
            <a:ext cx="7886700" cy="1009652"/>
          </a:xfrm>
        </p:spPr>
        <p:txBody>
          <a:bodyPr>
            <a:normAutofit fontScale="90000"/>
          </a:bodyPr>
          <a:lstStyle/>
          <a:p>
            <a:pPr algn="ctr"/>
            <a:r>
              <a:rPr lang="en-US" sz="3600" dirty="0">
                <a:solidFill>
                  <a:schemeClr val="tx1"/>
                </a:solidFill>
                <a:latin typeface="Garamond" panose="02020404030301010803" pitchFamily="18" charset="0"/>
              </a:rPr>
              <a:t>The purpose-based disclosure</a:t>
            </a:r>
            <a:br>
              <a:rPr lang="en-US" sz="3600" dirty="0">
                <a:solidFill>
                  <a:schemeClr val="tx1"/>
                </a:solidFill>
                <a:latin typeface="Garamond" panose="02020404030301010803" pitchFamily="18" charset="0"/>
              </a:rPr>
            </a:br>
            <a:r>
              <a:rPr lang="en-US" sz="3600" dirty="0">
                <a:solidFill>
                  <a:schemeClr val="tx1"/>
                </a:solidFill>
                <a:latin typeface="Garamond" panose="02020404030301010803" pitchFamily="18" charset="0"/>
              </a:rPr>
              <a:t>prohibition </a:t>
            </a:r>
            <a:r>
              <a:rPr lang="en-US" sz="3600" u="sng" dirty="0">
                <a:solidFill>
                  <a:schemeClr val="tx1"/>
                </a:solidFill>
                <a:latin typeface="Garamond" panose="02020404030301010803" pitchFamily="18" charset="0"/>
              </a:rPr>
              <a:t>only</a:t>
            </a:r>
            <a:r>
              <a:rPr lang="en-US" sz="3600" dirty="0">
                <a:solidFill>
                  <a:schemeClr val="tx1"/>
                </a:solidFill>
                <a:latin typeface="Garamond" panose="02020404030301010803" pitchFamily="18" charset="0"/>
              </a:rPr>
              <a:t> applies when: </a:t>
            </a:r>
            <a:br>
              <a:rPr lang="en-US" sz="4000" dirty="0">
                <a:solidFill>
                  <a:schemeClr val="bg1"/>
                </a:solidFill>
                <a:latin typeface="Garamond" panose="02020404030301010803" pitchFamily="18" charset="0"/>
              </a:rPr>
            </a:br>
            <a:endParaRPr lang="en-US" sz="3100"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832BA8D8-BA2B-DBAD-68CF-17931B5468DB}"/>
              </a:ext>
            </a:extLst>
          </p:cNvPr>
          <p:cNvSpPr>
            <a:spLocks noGrp="1"/>
          </p:cNvSpPr>
          <p:nvPr>
            <p:ph idx="1"/>
          </p:nvPr>
        </p:nvSpPr>
        <p:spPr>
          <a:xfrm>
            <a:off x="257577" y="2343954"/>
            <a:ext cx="8500057" cy="4288665"/>
          </a:xfrm>
        </p:spPr>
        <p:txBody>
          <a:bodyPr>
            <a:normAutofit/>
          </a:bodyPr>
          <a:lstStyle/>
          <a:p>
            <a:r>
              <a:rPr lang="en-US" sz="2400" dirty="0">
                <a:latin typeface="Garamond" panose="02020404030301010803" pitchFamily="18" charset="0"/>
              </a:rPr>
              <a:t>The</a:t>
            </a:r>
            <a:r>
              <a:rPr lang="en-US" sz="2400" dirty="0">
                <a:solidFill>
                  <a:schemeClr val="bg1"/>
                </a:solidFill>
                <a:latin typeface="Garamond" panose="02020404030301010803" pitchFamily="18" charset="0"/>
              </a:rPr>
              <a:t> </a:t>
            </a:r>
            <a:r>
              <a:rPr lang="en-US" sz="2400" dirty="0">
                <a:solidFill>
                  <a:srgbClr val="00B0F0"/>
                </a:solidFill>
                <a:latin typeface="Garamond" panose="02020404030301010803" pitchFamily="18" charset="0"/>
              </a:rPr>
              <a:t>rule of applicability </a:t>
            </a:r>
            <a:r>
              <a:rPr lang="en-US" sz="2400" dirty="0">
                <a:latin typeface="Garamond" panose="02020404030301010803" pitchFamily="18" charset="0"/>
              </a:rPr>
              <a:t>has been satisfied.</a:t>
            </a:r>
            <a:endParaRPr lang="en-US" sz="1900" dirty="0">
              <a:latin typeface="Garamond" panose="02020404030301010803" pitchFamily="18" charset="0"/>
            </a:endParaRPr>
          </a:p>
          <a:p>
            <a:endParaRPr lang="en-US" sz="1900" dirty="0">
              <a:solidFill>
                <a:schemeClr val="bg1"/>
              </a:solidFill>
              <a:latin typeface="Garamond" panose="02020404030301010803" pitchFamily="18" charset="0"/>
            </a:endParaRPr>
          </a:p>
          <a:p>
            <a:pPr marL="457200" lvl="1" indent="0">
              <a:buNone/>
            </a:pPr>
            <a:endParaRPr lang="en-US" sz="1900" dirty="0">
              <a:solidFill>
                <a:schemeClr val="bg1"/>
              </a:solidFill>
              <a:latin typeface="Garamond" panose="02020404030301010803" pitchFamily="18" charset="0"/>
            </a:endParaRPr>
          </a:p>
          <a:p>
            <a:pPr marL="457200" lvl="1" indent="0">
              <a:buNone/>
            </a:pPr>
            <a:r>
              <a:rPr lang="en-US" sz="1900" dirty="0">
                <a:latin typeface="Garamond" panose="02020404030301010803" pitchFamily="18" charset="0"/>
              </a:rPr>
              <a:t>45 C.F.R. §§ 164.502(a)(5)(iii)(B)</a:t>
            </a:r>
          </a:p>
        </p:txBody>
      </p:sp>
      <p:sp>
        <p:nvSpPr>
          <p:cNvPr id="4" name="Slide Number Placeholder 3">
            <a:extLst>
              <a:ext uri="{FF2B5EF4-FFF2-40B4-BE49-F238E27FC236}">
                <a16:creationId xmlns:a16="http://schemas.microsoft.com/office/drawing/2014/main" id="{6CF06C63-854F-7FF6-C3BD-7B640049505B}"/>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28</a:t>
            </a:fld>
            <a:endParaRPr lang="en-US" sz="2000" dirty="0">
              <a:latin typeface="Garamond" panose="02020404030301010803" pitchFamily="18" charset="0"/>
            </a:endParaRPr>
          </a:p>
        </p:txBody>
      </p:sp>
    </p:spTree>
    <p:extLst>
      <p:ext uri="{BB962C8B-B14F-4D97-AF65-F5344CB8AC3E}">
        <p14:creationId xmlns:p14="http://schemas.microsoft.com/office/powerpoint/2010/main" val="4270726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D354A67-B497-F437-71A3-83EE9459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E56A9-8080-4F0A-E34B-8037738E727D}"/>
              </a:ext>
            </a:extLst>
          </p:cNvPr>
          <p:cNvSpPr>
            <a:spLocks noGrp="1"/>
          </p:cNvSpPr>
          <p:nvPr>
            <p:ph type="title"/>
          </p:nvPr>
        </p:nvSpPr>
        <p:spPr>
          <a:xfrm>
            <a:off x="628650" y="681037"/>
            <a:ext cx="7886700" cy="1009652"/>
          </a:xfrm>
        </p:spPr>
        <p:txBody>
          <a:bodyPr>
            <a:normAutofit fontScale="90000"/>
          </a:bodyPr>
          <a:lstStyle/>
          <a:p>
            <a:pPr algn="ctr"/>
            <a:r>
              <a:rPr lang="en-US" sz="3600" dirty="0">
                <a:solidFill>
                  <a:schemeClr val="tx1"/>
                </a:solidFill>
                <a:latin typeface="Garamond" panose="02020404030301010803" pitchFamily="18" charset="0"/>
              </a:rPr>
              <a:t>Rule of Applicability </a:t>
            </a:r>
            <a:br>
              <a:rPr lang="en-US" sz="4000" dirty="0">
                <a:solidFill>
                  <a:schemeClr val="bg1"/>
                </a:solidFill>
                <a:latin typeface="Garamond" panose="02020404030301010803" pitchFamily="18" charset="0"/>
              </a:rPr>
            </a:br>
            <a:endParaRPr lang="en-US" sz="3100"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D3A9BCD8-D22A-72E6-4727-10A64E07D639}"/>
              </a:ext>
            </a:extLst>
          </p:cNvPr>
          <p:cNvSpPr>
            <a:spLocks noGrp="1"/>
          </p:cNvSpPr>
          <p:nvPr>
            <p:ph idx="1"/>
          </p:nvPr>
        </p:nvSpPr>
        <p:spPr>
          <a:xfrm>
            <a:off x="257577" y="1815921"/>
            <a:ext cx="8500057" cy="4829578"/>
          </a:xfrm>
        </p:spPr>
        <p:txBody>
          <a:bodyPr>
            <a:normAutofit fontScale="92500" lnSpcReduction="10000"/>
          </a:bodyPr>
          <a:lstStyle/>
          <a:p>
            <a:r>
              <a:rPr lang="en-US" dirty="0">
                <a:latin typeface="Garamond" panose="02020404030301010803" pitchFamily="18" charset="0"/>
              </a:rPr>
              <a:t>The law enforcement activity is in connection with any person seeking, obtaining, providing, or facilitating reproductive health care, and the CE or BA </a:t>
            </a:r>
            <a:r>
              <a:rPr lang="en-US" dirty="0">
                <a:solidFill>
                  <a:srgbClr val="00B0F0"/>
                </a:solidFill>
                <a:latin typeface="Garamond" panose="02020404030301010803" pitchFamily="18" charset="0"/>
              </a:rPr>
              <a:t>that received the request for PHI </a:t>
            </a:r>
            <a:r>
              <a:rPr lang="en-US" dirty="0">
                <a:latin typeface="Garamond" panose="02020404030301010803" pitchFamily="18" charset="0"/>
              </a:rPr>
              <a:t>has</a:t>
            </a:r>
            <a:r>
              <a:rPr lang="en-US" dirty="0">
                <a:solidFill>
                  <a:schemeClr val="bg1"/>
                </a:solidFill>
                <a:latin typeface="Garamond" panose="02020404030301010803" pitchFamily="18" charset="0"/>
              </a:rPr>
              <a:t> </a:t>
            </a:r>
            <a:r>
              <a:rPr lang="en-US" dirty="0">
                <a:solidFill>
                  <a:srgbClr val="00B0F0"/>
                </a:solidFill>
                <a:latin typeface="Garamond" panose="02020404030301010803" pitchFamily="18" charset="0"/>
              </a:rPr>
              <a:t>reasonably determined </a:t>
            </a:r>
            <a:r>
              <a:rPr lang="en-US" dirty="0">
                <a:latin typeface="Garamond" panose="02020404030301010803" pitchFamily="18" charset="0"/>
              </a:rPr>
              <a:t>that one or more of the following conditions exists:</a:t>
            </a:r>
          </a:p>
          <a:p>
            <a:pPr marL="0" indent="0">
              <a:buNone/>
            </a:pPr>
            <a:endParaRPr lang="en-US" dirty="0">
              <a:solidFill>
                <a:schemeClr val="bg1"/>
              </a:solidFill>
              <a:latin typeface="Garamond" panose="02020404030301010803" pitchFamily="18" charset="0"/>
            </a:endParaRPr>
          </a:p>
          <a:p>
            <a:pPr lvl="1"/>
            <a:r>
              <a:rPr lang="en-US" dirty="0">
                <a:latin typeface="Garamond" panose="02020404030301010803" pitchFamily="18" charset="0"/>
              </a:rPr>
              <a:t>The reproductive health care is </a:t>
            </a:r>
            <a:r>
              <a:rPr lang="en-US" dirty="0">
                <a:solidFill>
                  <a:srgbClr val="00B0F0"/>
                </a:solidFill>
                <a:latin typeface="Garamond" panose="02020404030301010803" pitchFamily="18" charset="0"/>
              </a:rPr>
              <a:t>lawful under the law of the state </a:t>
            </a:r>
            <a:r>
              <a:rPr lang="en-US" dirty="0">
                <a:latin typeface="Garamond" panose="02020404030301010803" pitchFamily="18" charset="0"/>
              </a:rPr>
              <a:t>in which such health care is provided under the circumstances in which it is provided;</a:t>
            </a:r>
          </a:p>
          <a:p>
            <a:pPr lvl="1"/>
            <a:endParaRPr lang="en-US" dirty="0">
              <a:solidFill>
                <a:schemeClr val="bg1"/>
              </a:solidFill>
              <a:latin typeface="Garamond" panose="02020404030301010803" pitchFamily="18" charset="0"/>
            </a:endParaRPr>
          </a:p>
          <a:p>
            <a:pPr lvl="1"/>
            <a:r>
              <a:rPr lang="en-US" dirty="0">
                <a:latin typeface="Garamond" panose="02020404030301010803" pitchFamily="18" charset="0"/>
              </a:rPr>
              <a:t>The reproductive health care is </a:t>
            </a:r>
            <a:r>
              <a:rPr lang="en-US" dirty="0">
                <a:solidFill>
                  <a:srgbClr val="00B0F0"/>
                </a:solidFill>
                <a:latin typeface="Garamond" panose="02020404030301010803" pitchFamily="18" charset="0"/>
              </a:rPr>
              <a:t>protected, required, or authorized by Federal law</a:t>
            </a:r>
            <a:r>
              <a:rPr lang="en-US" dirty="0">
                <a:solidFill>
                  <a:schemeClr val="bg1"/>
                </a:solidFill>
                <a:latin typeface="Garamond" panose="02020404030301010803" pitchFamily="18" charset="0"/>
              </a:rPr>
              <a:t>, </a:t>
            </a:r>
            <a:r>
              <a:rPr lang="en-US" dirty="0">
                <a:latin typeface="Garamond" panose="02020404030301010803" pitchFamily="18" charset="0"/>
              </a:rPr>
              <a:t>including the United States Constitution, under the circumstances in which such health care is provided, regardless of the state in which it is provided; or</a:t>
            </a:r>
          </a:p>
          <a:p>
            <a:pPr lvl="1"/>
            <a:endParaRPr lang="en-US" dirty="0">
              <a:solidFill>
                <a:schemeClr val="bg1"/>
              </a:solidFill>
              <a:latin typeface="Garamond" panose="02020404030301010803" pitchFamily="18" charset="0"/>
            </a:endParaRPr>
          </a:p>
          <a:p>
            <a:pPr lvl="1"/>
            <a:r>
              <a:rPr lang="en-US" dirty="0">
                <a:latin typeface="Garamond" panose="02020404030301010803" pitchFamily="18" charset="0"/>
              </a:rPr>
              <a:t>The reproductive health care </a:t>
            </a:r>
            <a:r>
              <a:rPr lang="en-US" dirty="0">
                <a:solidFill>
                  <a:srgbClr val="00B0F0"/>
                </a:solidFill>
                <a:latin typeface="Garamond" panose="02020404030301010803" pitchFamily="18" charset="0"/>
              </a:rPr>
              <a:t>is provided by another person and presumed lawful</a:t>
            </a:r>
            <a:r>
              <a:rPr lang="en-US" dirty="0">
                <a:solidFill>
                  <a:schemeClr val="bg1"/>
                </a:solidFill>
                <a:latin typeface="Garamond" panose="02020404030301010803" pitchFamily="18" charset="0"/>
              </a:rPr>
              <a:t>. </a:t>
            </a:r>
            <a:r>
              <a:rPr lang="en-US" dirty="0">
                <a:latin typeface="Garamond" panose="02020404030301010803" pitchFamily="18" charset="0"/>
              </a:rPr>
              <a:t>This presumption applies unless the CE or BA has any of the following: (1) </a:t>
            </a:r>
            <a:r>
              <a:rPr lang="en-US" u="sng" dirty="0">
                <a:latin typeface="Garamond" panose="02020404030301010803" pitchFamily="18" charset="0"/>
              </a:rPr>
              <a:t>actual knowledge</a:t>
            </a:r>
            <a:r>
              <a:rPr lang="en-US" dirty="0">
                <a:latin typeface="Garamond" panose="02020404030301010803" pitchFamily="18" charset="0"/>
              </a:rPr>
              <a:t> that the reproductive health care was not lawful under the circumstances in which it was provided; or (2) </a:t>
            </a:r>
            <a:r>
              <a:rPr lang="en-US" u="sng" dirty="0">
                <a:latin typeface="Garamond" panose="02020404030301010803" pitchFamily="18" charset="0"/>
              </a:rPr>
              <a:t>factual information</a:t>
            </a:r>
            <a:r>
              <a:rPr lang="en-US" dirty="0">
                <a:latin typeface="Garamond" panose="02020404030301010803" pitchFamily="18" charset="0"/>
              </a:rPr>
              <a:t> supplied by the person requesting the use or disclosure of PHI</a:t>
            </a:r>
            <a:r>
              <a:rPr lang="en-US" u="sng" dirty="0">
                <a:latin typeface="Garamond" panose="02020404030301010803" pitchFamily="18" charset="0"/>
              </a:rPr>
              <a:t> that demonstrates a substantial factual basis</a:t>
            </a:r>
            <a:r>
              <a:rPr lang="en-US" dirty="0">
                <a:latin typeface="Garamond" panose="02020404030301010803" pitchFamily="18" charset="0"/>
              </a:rPr>
              <a:t> that the reproductive health care was not lawful under the specific circumstances in which it was provided.</a:t>
            </a:r>
          </a:p>
          <a:p>
            <a:pPr marL="457200" lvl="1" indent="0">
              <a:buNone/>
            </a:pPr>
            <a:endParaRPr lang="en-US" sz="1900" dirty="0">
              <a:latin typeface="Garamond" panose="02020404030301010803" pitchFamily="18" charset="0"/>
            </a:endParaRPr>
          </a:p>
          <a:p>
            <a:pPr marL="457200" lvl="1" indent="0">
              <a:buNone/>
            </a:pPr>
            <a:r>
              <a:rPr lang="en-US" sz="1900" dirty="0">
                <a:latin typeface="Garamond" panose="02020404030301010803" pitchFamily="18" charset="0"/>
              </a:rPr>
              <a:t>45 C.F.R. § 164.502(a)(5)(iii)(B)(1)-(3), (C)</a:t>
            </a:r>
          </a:p>
        </p:txBody>
      </p:sp>
      <p:sp>
        <p:nvSpPr>
          <p:cNvPr id="5" name="Slide Number Placeholder 4">
            <a:extLst>
              <a:ext uri="{FF2B5EF4-FFF2-40B4-BE49-F238E27FC236}">
                <a16:creationId xmlns:a16="http://schemas.microsoft.com/office/drawing/2014/main" id="{397F7625-9CA4-9E31-8EFD-A56DD01A6E4C}"/>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29</a:t>
            </a:fld>
            <a:endParaRPr lang="en-US" sz="2000" dirty="0">
              <a:latin typeface="Garamond" panose="02020404030301010803" pitchFamily="18" charset="0"/>
            </a:endParaRPr>
          </a:p>
        </p:txBody>
      </p:sp>
      <p:sp>
        <p:nvSpPr>
          <p:cNvPr id="4" name="Oval 3">
            <a:extLst>
              <a:ext uri="{FF2B5EF4-FFF2-40B4-BE49-F238E27FC236}">
                <a16:creationId xmlns:a16="http://schemas.microsoft.com/office/drawing/2014/main" id="{BE1B167E-0495-6AC2-8A75-0C45541E434C}"/>
              </a:ext>
            </a:extLst>
          </p:cNvPr>
          <p:cNvSpPr/>
          <p:nvPr/>
        </p:nvSpPr>
        <p:spPr>
          <a:xfrm>
            <a:off x="5012268" y="1896533"/>
            <a:ext cx="3285066" cy="564446"/>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29045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4C39-3300-6C52-8502-E6D76EBF2F3E}"/>
              </a:ext>
            </a:extLst>
          </p:cNvPr>
          <p:cNvSpPr>
            <a:spLocks noGrp="1"/>
          </p:cNvSpPr>
          <p:nvPr>
            <p:ph type="title"/>
          </p:nvPr>
        </p:nvSpPr>
        <p:spPr>
          <a:xfrm>
            <a:off x="417689" y="2588217"/>
            <a:ext cx="8331200" cy="1492294"/>
          </a:xfrm>
        </p:spPr>
        <p:txBody>
          <a:bodyPr/>
          <a:lstStyle/>
          <a:p>
            <a:pPr algn="ctr"/>
            <a:r>
              <a:rPr lang="en-US" sz="2800" cap="none" dirty="0">
                <a:latin typeface="Garamond" panose="02020404030301010803" pitchFamily="18" charset="0"/>
              </a:rPr>
              <a:t>Legal Challenges to – </a:t>
            </a:r>
            <a:br>
              <a:rPr lang="en-US" sz="2800" cap="none" dirty="0">
                <a:latin typeface="Garamond" panose="02020404030301010803" pitchFamily="18" charset="0"/>
              </a:rPr>
            </a:br>
            <a:r>
              <a:rPr lang="en-US" sz="2800" cap="none" dirty="0">
                <a:latin typeface="Garamond" panose="02020404030301010803" pitchFamily="18" charset="0"/>
              </a:rPr>
              <a:t>and the Current Status of – </a:t>
            </a:r>
            <a:br>
              <a:rPr lang="en-US" sz="2800" cap="none" dirty="0">
                <a:latin typeface="Garamond" panose="02020404030301010803" pitchFamily="18" charset="0"/>
              </a:rPr>
            </a:br>
            <a:r>
              <a:rPr lang="en-US" sz="2800" cap="none" dirty="0">
                <a:latin typeface="Garamond" panose="02020404030301010803" pitchFamily="18" charset="0"/>
              </a:rPr>
              <a:t>the April 26, 2024, Final Rule</a:t>
            </a:r>
          </a:p>
        </p:txBody>
      </p:sp>
      <p:sp>
        <p:nvSpPr>
          <p:cNvPr id="3" name="Slide Number Placeholder 2">
            <a:extLst>
              <a:ext uri="{FF2B5EF4-FFF2-40B4-BE49-F238E27FC236}">
                <a16:creationId xmlns:a16="http://schemas.microsoft.com/office/drawing/2014/main" id="{E98254A3-3694-6C0F-908F-211AC88973F6}"/>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3</a:t>
            </a:fld>
            <a:endParaRPr lang="en-US" sz="2000" dirty="0">
              <a:latin typeface="Garamond" panose="02020404030301010803" pitchFamily="18" charset="0"/>
            </a:endParaRPr>
          </a:p>
        </p:txBody>
      </p:sp>
    </p:spTree>
    <p:extLst>
      <p:ext uri="{BB962C8B-B14F-4D97-AF65-F5344CB8AC3E}">
        <p14:creationId xmlns:p14="http://schemas.microsoft.com/office/powerpoint/2010/main" val="171405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Content Placeholder 4" descr="A medical equipment in a hospital room&#10;&#10;Description automatically generated">
            <a:extLst>
              <a:ext uri="{FF2B5EF4-FFF2-40B4-BE49-F238E27FC236}">
                <a16:creationId xmlns:a16="http://schemas.microsoft.com/office/drawing/2014/main" id="{1D2A4BF0-6DCD-A41F-7618-F6F82137EE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683" y="645897"/>
            <a:ext cx="6913888" cy="5330549"/>
          </a:xfrm>
        </p:spPr>
      </p:pic>
      <p:sp>
        <p:nvSpPr>
          <p:cNvPr id="2" name="Slide Number Placeholder 1">
            <a:extLst>
              <a:ext uri="{FF2B5EF4-FFF2-40B4-BE49-F238E27FC236}">
                <a16:creationId xmlns:a16="http://schemas.microsoft.com/office/drawing/2014/main" id="{D9618B36-5019-753D-9A79-74EF6C130064}"/>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30</a:t>
            </a:fld>
            <a:endParaRPr lang="en-US" sz="2000" dirty="0">
              <a:latin typeface="Garamond" panose="02020404030301010803" pitchFamily="18" charset="0"/>
            </a:endParaRPr>
          </a:p>
        </p:txBody>
      </p:sp>
      <p:pic>
        <p:nvPicPr>
          <p:cNvPr id="9" name="Picture 8">
            <a:extLst>
              <a:ext uri="{FF2B5EF4-FFF2-40B4-BE49-F238E27FC236}">
                <a16:creationId xmlns:a16="http://schemas.microsoft.com/office/drawing/2014/main" id="{7A508A57-4062-7CA5-3F9D-09B9AC7A0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883" y="3760807"/>
            <a:ext cx="6388100" cy="622300"/>
          </a:xfrm>
          <a:prstGeom prst="rect">
            <a:avLst/>
          </a:prstGeom>
        </p:spPr>
      </p:pic>
      <p:cxnSp>
        <p:nvCxnSpPr>
          <p:cNvPr id="4" name="Straight Connector 3">
            <a:extLst>
              <a:ext uri="{FF2B5EF4-FFF2-40B4-BE49-F238E27FC236}">
                <a16:creationId xmlns:a16="http://schemas.microsoft.com/office/drawing/2014/main" id="{9F939702-5DA3-E558-5F63-312B0E497DBE}"/>
              </a:ext>
            </a:extLst>
          </p:cNvPr>
          <p:cNvCxnSpPr>
            <a:cxnSpLocks/>
          </p:cNvCxnSpPr>
          <p:nvPr/>
        </p:nvCxnSpPr>
        <p:spPr>
          <a:xfrm>
            <a:off x="3488267" y="2167467"/>
            <a:ext cx="4267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2CC788-503E-C339-EB9C-707B78CC3C84}"/>
              </a:ext>
            </a:extLst>
          </p:cNvPr>
          <p:cNvCxnSpPr>
            <a:cxnSpLocks/>
          </p:cNvCxnSpPr>
          <p:nvPr/>
        </p:nvCxnSpPr>
        <p:spPr>
          <a:xfrm>
            <a:off x="2602089" y="4071957"/>
            <a:ext cx="601133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7F3BAE-B637-612F-0518-2CA5AC2ACC23}"/>
              </a:ext>
            </a:extLst>
          </p:cNvPr>
          <p:cNvCxnSpPr>
            <a:cxnSpLocks/>
          </p:cNvCxnSpPr>
          <p:nvPr/>
        </p:nvCxnSpPr>
        <p:spPr>
          <a:xfrm>
            <a:off x="2599266" y="4280802"/>
            <a:ext cx="131797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6C8B7FF-8164-B50A-ABF3-C53C18196AB8}"/>
              </a:ext>
            </a:extLst>
          </p:cNvPr>
          <p:cNvSpPr/>
          <p:nvPr/>
        </p:nvSpPr>
        <p:spPr>
          <a:xfrm>
            <a:off x="5429956" y="1907822"/>
            <a:ext cx="2498615" cy="39511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AAB6EE-6708-6492-16DB-212C331A8101}"/>
              </a:ext>
            </a:extLst>
          </p:cNvPr>
          <p:cNvSpPr/>
          <p:nvPr/>
        </p:nvSpPr>
        <p:spPr>
          <a:xfrm>
            <a:off x="7394223" y="3689038"/>
            <a:ext cx="993422" cy="510429"/>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37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text&#10;&#10;AI-generated content may be incorrect.">
            <a:extLst>
              <a:ext uri="{FF2B5EF4-FFF2-40B4-BE49-F238E27FC236}">
                <a16:creationId xmlns:a16="http://schemas.microsoft.com/office/drawing/2014/main" id="{C446EF0E-FC44-7493-4602-5FC1BE781F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875" y="4240830"/>
            <a:ext cx="7680325" cy="2362464"/>
          </a:xfrm>
        </p:spPr>
      </p:pic>
      <p:sp>
        <p:nvSpPr>
          <p:cNvPr id="2" name="Slide Number Placeholder 1">
            <a:extLst>
              <a:ext uri="{FF2B5EF4-FFF2-40B4-BE49-F238E27FC236}">
                <a16:creationId xmlns:a16="http://schemas.microsoft.com/office/drawing/2014/main" id="{8FBFDC3C-4432-A903-D95E-5680D79C3520}"/>
              </a:ext>
            </a:extLst>
          </p:cNvPr>
          <p:cNvSpPr>
            <a:spLocks noGrp="1"/>
          </p:cNvSpPr>
          <p:nvPr>
            <p:ph type="sldNum" sz="quarter" idx="12"/>
          </p:nvPr>
        </p:nvSpPr>
        <p:spPr/>
        <p:txBody>
          <a:bodyPr/>
          <a:lstStyle/>
          <a:p>
            <a:fld id="{90E86F3C-2D7F-E241-BC06-0FCF8C623F5F}" type="slidenum">
              <a:rPr lang="en-US" smtClean="0"/>
              <a:t>31</a:t>
            </a:fld>
            <a:endParaRPr lang="en-US" dirty="0"/>
          </a:p>
        </p:txBody>
      </p:sp>
      <p:pic>
        <p:nvPicPr>
          <p:cNvPr id="7" name="Picture 6" descr="A screenshot of a website&#10;&#10;AI-generated content may be incorrect.">
            <a:extLst>
              <a:ext uri="{FF2B5EF4-FFF2-40B4-BE49-F238E27FC236}">
                <a16:creationId xmlns:a16="http://schemas.microsoft.com/office/drawing/2014/main" id="{47AA5986-C7E7-B83B-E5AB-BD8C6A124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59990"/>
            <a:ext cx="7772400" cy="3980840"/>
          </a:xfrm>
          <a:prstGeom prst="rect">
            <a:avLst/>
          </a:prstGeom>
        </p:spPr>
      </p:pic>
      <p:cxnSp>
        <p:nvCxnSpPr>
          <p:cNvPr id="9" name="Straight Connector 8">
            <a:extLst>
              <a:ext uri="{FF2B5EF4-FFF2-40B4-BE49-F238E27FC236}">
                <a16:creationId xmlns:a16="http://schemas.microsoft.com/office/drawing/2014/main" id="{E213DF6A-9B92-A7C7-1B59-30DA6E056B06}"/>
              </a:ext>
            </a:extLst>
          </p:cNvPr>
          <p:cNvCxnSpPr/>
          <p:nvPr/>
        </p:nvCxnSpPr>
        <p:spPr>
          <a:xfrm>
            <a:off x="1004711" y="2889956"/>
            <a:ext cx="1670756"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17191BD-8669-8656-DE4B-3D843832278B}"/>
              </a:ext>
            </a:extLst>
          </p:cNvPr>
          <p:cNvCxnSpPr>
            <a:cxnSpLocks/>
          </p:cNvCxnSpPr>
          <p:nvPr/>
        </p:nvCxnSpPr>
        <p:spPr>
          <a:xfrm>
            <a:off x="902321" y="5566457"/>
            <a:ext cx="500908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4784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EDBA-3B2C-152C-FF02-1E5F64E911FD}"/>
              </a:ext>
            </a:extLst>
          </p:cNvPr>
          <p:cNvSpPr>
            <a:spLocks noGrp="1"/>
          </p:cNvSpPr>
          <p:nvPr>
            <p:ph type="title"/>
          </p:nvPr>
        </p:nvSpPr>
        <p:spPr>
          <a:xfrm>
            <a:off x="484710" y="609594"/>
            <a:ext cx="7801334" cy="1243654"/>
          </a:xfrm>
        </p:spPr>
        <p:txBody>
          <a:bodyPr/>
          <a:lstStyle/>
          <a:p>
            <a:pPr algn="ctr"/>
            <a:r>
              <a:rPr lang="en-US" sz="3200" dirty="0">
                <a:latin typeface="Garamond" panose="02020404030301010803" pitchFamily="18" charset="0"/>
              </a:rPr>
              <a:t>Sources of Examples of Provider-</a:t>
            </a:r>
            <a:br>
              <a:rPr lang="en-US" sz="3200" dirty="0">
                <a:latin typeface="Garamond" panose="02020404030301010803" pitchFamily="18" charset="0"/>
              </a:rPr>
            </a:br>
            <a:r>
              <a:rPr lang="en-US" sz="3200" dirty="0">
                <a:latin typeface="Garamond" panose="02020404030301010803" pitchFamily="18" charset="0"/>
              </a:rPr>
              <a:t>Volunteered Reproductive Health Information</a:t>
            </a:r>
          </a:p>
        </p:txBody>
      </p:sp>
      <p:sp>
        <p:nvSpPr>
          <p:cNvPr id="3" name="Content Placeholder 2">
            <a:extLst>
              <a:ext uri="{FF2B5EF4-FFF2-40B4-BE49-F238E27FC236}">
                <a16:creationId xmlns:a16="http://schemas.microsoft.com/office/drawing/2014/main" id="{3C166447-23B9-7982-8EA3-FFE390BEC130}"/>
              </a:ext>
            </a:extLst>
          </p:cNvPr>
          <p:cNvSpPr>
            <a:spLocks noGrp="1"/>
          </p:cNvSpPr>
          <p:nvPr>
            <p:ph idx="1"/>
          </p:nvPr>
        </p:nvSpPr>
        <p:spPr>
          <a:xfrm>
            <a:off x="484710" y="2167467"/>
            <a:ext cx="8144324" cy="4080939"/>
          </a:xfrm>
        </p:spPr>
        <p:txBody>
          <a:bodyPr>
            <a:normAutofit/>
          </a:bodyPr>
          <a:lstStyle/>
          <a:p>
            <a:r>
              <a:rPr lang="en-US" sz="2400" dirty="0">
                <a:latin typeface="Garamond" panose="02020404030301010803" pitchFamily="18" charset="0"/>
              </a:rPr>
              <a:t>Qualitative research studies investigating provider decision making relating to police reporting in the context of self-managed abortion and other pregnancy loss</a:t>
            </a:r>
          </a:p>
          <a:p>
            <a:endParaRPr lang="en-US" sz="2400" dirty="0">
              <a:latin typeface="Garamond" panose="02020404030301010803" pitchFamily="18" charset="0"/>
            </a:endParaRPr>
          </a:p>
          <a:p>
            <a:r>
              <a:rPr lang="en-US" sz="2400" dirty="0">
                <a:latin typeface="Garamond" panose="02020404030301010803" pitchFamily="18" charset="0"/>
              </a:rPr>
              <a:t>Quantitative research studies investigating the prevalence of the criminalization of reproductive health care seeking behavior</a:t>
            </a:r>
          </a:p>
          <a:p>
            <a:endParaRPr lang="en-US" sz="2400" dirty="0">
              <a:latin typeface="Garamond" panose="02020404030301010803" pitchFamily="18" charset="0"/>
            </a:endParaRPr>
          </a:p>
          <a:p>
            <a:r>
              <a:rPr lang="en-US" sz="2400" dirty="0">
                <a:latin typeface="Garamond" panose="02020404030301010803" pitchFamily="18" charset="0"/>
              </a:rPr>
              <a:t>Newspaper, radio, television, and other media reports of provider-volunteered reproductive health information</a:t>
            </a:r>
          </a:p>
        </p:txBody>
      </p:sp>
    </p:spTree>
    <p:extLst>
      <p:ext uri="{BB962C8B-B14F-4D97-AF65-F5344CB8AC3E}">
        <p14:creationId xmlns:p14="http://schemas.microsoft.com/office/powerpoint/2010/main" val="21574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DC3B-3EEC-A8A7-D7AE-6D4BECA7C960}"/>
              </a:ext>
            </a:extLst>
          </p:cNvPr>
          <p:cNvSpPr>
            <a:spLocks noGrp="1"/>
          </p:cNvSpPr>
          <p:nvPr>
            <p:ph type="title"/>
          </p:nvPr>
        </p:nvSpPr>
        <p:spPr>
          <a:xfrm>
            <a:off x="244699" y="515155"/>
            <a:ext cx="8654602" cy="1175534"/>
          </a:xfrm>
        </p:spPr>
        <p:txBody>
          <a:bodyPr>
            <a:normAutofit/>
          </a:bodyPr>
          <a:lstStyle/>
          <a:p>
            <a:pPr algn="ctr"/>
            <a:r>
              <a:rPr lang="en-US" sz="3200" dirty="0">
                <a:solidFill>
                  <a:schemeClr val="tx1"/>
                </a:solidFill>
                <a:latin typeface="Garamond" panose="02020404030301010803" pitchFamily="18" charset="0"/>
              </a:rPr>
              <a:t>Seven* Permissive </a:t>
            </a:r>
            <a:br>
              <a:rPr lang="en-US" sz="3200" dirty="0">
                <a:solidFill>
                  <a:schemeClr val="tx1"/>
                </a:solidFill>
                <a:latin typeface="Garamond" panose="02020404030301010803" pitchFamily="18" charset="0"/>
              </a:rPr>
            </a:br>
            <a:r>
              <a:rPr lang="en-US" sz="3200" dirty="0">
                <a:solidFill>
                  <a:schemeClr val="tx1"/>
                </a:solidFill>
                <a:latin typeface="Garamond" panose="02020404030301010803" pitchFamily="18" charset="0"/>
              </a:rPr>
              <a:t>Law Enforcement Disclosures Provisions</a:t>
            </a:r>
          </a:p>
        </p:txBody>
      </p:sp>
      <p:sp>
        <p:nvSpPr>
          <p:cNvPr id="3" name="Content Placeholder 2">
            <a:extLst>
              <a:ext uri="{FF2B5EF4-FFF2-40B4-BE49-F238E27FC236}">
                <a16:creationId xmlns:a16="http://schemas.microsoft.com/office/drawing/2014/main" id="{037EE0CB-9EC5-64C2-34A2-F76E1894DBD1}"/>
              </a:ext>
            </a:extLst>
          </p:cNvPr>
          <p:cNvSpPr>
            <a:spLocks noGrp="1"/>
          </p:cNvSpPr>
          <p:nvPr>
            <p:ph idx="1"/>
          </p:nvPr>
        </p:nvSpPr>
        <p:spPr>
          <a:xfrm>
            <a:off x="628650" y="2047740"/>
            <a:ext cx="7886700" cy="4546227"/>
          </a:xfrm>
        </p:spPr>
        <p:txBody>
          <a:bodyPr>
            <a:normAutofit fontScale="92500" lnSpcReduction="20000"/>
          </a:bodyPr>
          <a:lstStyle/>
          <a:p>
            <a:pPr marL="0" indent="0">
              <a:buNone/>
            </a:pPr>
            <a:endParaRPr lang="en-US" sz="2400" dirty="0">
              <a:latin typeface="Garamond" panose="02020404030301010803" pitchFamily="18" charset="0"/>
            </a:endParaRPr>
          </a:p>
          <a:p>
            <a:pPr marL="457200" indent="-457200">
              <a:buAutoNum type="arabicPeriod"/>
            </a:pPr>
            <a:r>
              <a:rPr lang="en-US" sz="2400" dirty="0">
                <a:latin typeface="Garamond" panose="02020404030301010803" pitchFamily="18" charset="0"/>
              </a:rPr>
              <a:t>Mandatory wound and other injury reporting provision</a:t>
            </a:r>
          </a:p>
          <a:p>
            <a:pPr marL="457200" indent="-457200">
              <a:buAutoNum type="arabicPeriod"/>
            </a:pPr>
            <a:r>
              <a:rPr lang="en-US" sz="2400" dirty="0">
                <a:solidFill>
                  <a:srgbClr val="00B0F0"/>
                </a:solidFill>
                <a:latin typeface="Garamond" panose="02020404030301010803" pitchFamily="18" charset="0"/>
              </a:rPr>
              <a:t>Court order, grand jury subpoena, or other administrative 	request provision</a:t>
            </a:r>
          </a:p>
          <a:p>
            <a:pPr marL="457200" indent="-457200">
              <a:buAutoNum type="arabicPeriod"/>
            </a:pPr>
            <a:r>
              <a:rPr lang="en-US" sz="2400" dirty="0">
                <a:solidFill>
                  <a:srgbClr val="00B0F0"/>
                </a:solidFill>
                <a:latin typeface="Garamond" panose="02020404030301010803" pitchFamily="18" charset="0"/>
              </a:rPr>
              <a:t>Identification or location provision</a:t>
            </a:r>
          </a:p>
          <a:p>
            <a:pPr marL="457200" indent="-457200">
              <a:buAutoNum type="arabicPeriod"/>
            </a:pPr>
            <a:r>
              <a:rPr lang="en-US" sz="2400" dirty="0">
                <a:solidFill>
                  <a:srgbClr val="00B0F0"/>
                </a:solidFill>
                <a:latin typeface="Garamond" panose="02020404030301010803" pitchFamily="18" charset="0"/>
              </a:rPr>
              <a:t>Victim of a crime provision</a:t>
            </a:r>
          </a:p>
          <a:p>
            <a:pPr marL="457200" indent="-457200">
              <a:buAutoNum type="arabicPeriod"/>
            </a:pPr>
            <a:r>
              <a:rPr lang="en-US" sz="2400" dirty="0">
                <a:latin typeface="Garamond" panose="02020404030301010803" pitchFamily="18" charset="0"/>
              </a:rPr>
              <a:t>Decedent provision</a:t>
            </a:r>
          </a:p>
          <a:p>
            <a:pPr marL="457200" indent="-457200">
              <a:buAutoNum type="arabicPeriod"/>
            </a:pPr>
            <a:r>
              <a:rPr lang="en-US" sz="2400" dirty="0">
                <a:latin typeface="Garamond" panose="02020404030301010803" pitchFamily="18" charset="0"/>
              </a:rPr>
              <a:t>Crime on premises provision</a:t>
            </a:r>
          </a:p>
          <a:p>
            <a:pPr marL="457200" indent="-457200">
              <a:buAutoNum type="arabicPeriod"/>
            </a:pPr>
            <a:r>
              <a:rPr lang="en-US" sz="2400" dirty="0">
                <a:latin typeface="Garamond" panose="02020404030301010803" pitchFamily="18" charset="0"/>
              </a:rPr>
              <a:t>Responding to off-site emergency provision</a:t>
            </a:r>
          </a:p>
          <a:p>
            <a:pPr marL="457200" indent="-457200">
              <a:buAutoNum type="arabicPeriod"/>
            </a:pPr>
            <a:endParaRPr lang="en-US" sz="2400" dirty="0">
              <a:solidFill>
                <a:schemeClr val="bg1"/>
              </a:solidFill>
              <a:latin typeface="Garamond" panose="02020404030301010803" pitchFamily="18" charset="0"/>
            </a:endParaRPr>
          </a:p>
          <a:p>
            <a:pPr marL="0" indent="0">
              <a:buNone/>
            </a:pPr>
            <a:endParaRPr lang="en-US" sz="2400" dirty="0">
              <a:solidFill>
                <a:schemeClr val="bg1"/>
              </a:solidFill>
              <a:latin typeface="Garamond" panose="02020404030301010803" pitchFamily="18" charset="0"/>
            </a:endParaRPr>
          </a:p>
          <a:p>
            <a:pPr marL="0" indent="0">
              <a:buNone/>
            </a:pPr>
            <a:r>
              <a:rPr lang="en-US" sz="1900" dirty="0">
                <a:latin typeface="Garamond" panose="02020404030301010803" pitchFamily="18" charset="0"/>
              </a:rPr>
              <a:t>45 C.F.R. 164.512(f)(1)-(6)</a:t>
            </a:r>
          </a:p>
          <a:p>
            <a:endParaRPr lang="en-US" sz="2400"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p:txBody>
      </p:sp>
      <p:sp>
        <p:nvSpPr>
          <p:cNvPr id="6" name="Slide Number Placeholder 5">
            <a:extLst>
              <a:ext uri="{FF2B5EF4-FFF2-40B4-BE49-F238E27FC236}">
                <a16:creationId xmlns:a16="http://schemas.microsoft.com/office/drawing/2014/main" id="{855E299C-27A1-8383-D529-42D4CC99198D}"/>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33</a:t>
            </a:fld>
            <a:endParaRPr lang="en-US" sz="2000" dirty="0">
              <a:latin typeface="Garamond" panose="02020404030301010803" pitchFamily="18" charset="0"/>
            </a:endParaRPr>
          </a:p>
        </p:txBody>
      </p:sp>
      <p:pic>
        <p:nvPicPr>
          <p:cNvPr id="9" name="Picture 8">
            <a:extLst>
              <a:ext uri="{FF2B5EF4-FFF2-40B4-BE49-F238E27FC236}">
                <a16:creationId xmlns:a16="http://schemas.microsoft.com/office/drawing/2014/main" id="{46D44184-6F67-7230-5692-E0D021CDF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101" y="5679584"/>
            <a:ext cx="2997200" cy="914400"/>
          </a:xfrm>
          <a:prstGeom prst="rect">
            <a:avLst/>
          </a:prstGeom>
        </p:spPr>
      </p:pic>
      <p:cxnSp>
        <p:nvCxnSpPr>
          <p:cNvPr id="4" name="Straight Connector 3">
            <a:extLst>
              <a:ext uri="{FF2B5EF4-FFF2-40B4-BE49-F238E27FC236}">
                <a16:creationId xmlns:a16="http://schemas.microsoft.com/office/drawing/2014/main" id="{609C4E04-9E5A-8B80-42CE-EC1EACC8936B}"/>
              </a:ext>
            </a:extLst>
          </p:cNvPr>
          <p:cNvCxnSpPr/>
          <p:nvPr/>
        </p:nvCxnSpPr>
        <p:spPr>
          <a:xfrm>
            <a:off x="7366715" y="6078828"/>
            <a:ext cx="1148635" cy="0"/>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cxnSp>
        <p:nvCxnSpPr>
          <p:cNvPr id="5" name="Straight Connector 4">
            <a:extLst>
              <a:ext uri="{FF2B5EF4-FFF2-40B4-BE49-F238E27FC236}">
                <a16:creationId xmlns:a16="http://schemas.microsoft.com/office/drawing/2014/main" id="{42E0B26E-3287-4E90-59F9-974DD7835FB2}"/>
              </a:ext>
            </a:extLst>
          </p:cNvPr>
          <p:cNvCxnSpPr>
            <a:cxnSpLocks/>
          </p:cNvCxnSpPr>
          <p:nvPr/>
        </p:nvCxnSpPr>
        <p:spPr>
          <a:xfrm>
            <a:off x="6012287" y="6255396"/>
            <a:ext cx="2771105" cy="0"/>
          </a:xfrm>
          <a:prstGeom prst="line">
            <a:avLst/>
          </a:prstGeom>
          <a:ln w="28575">
            <a:solidFill>
              <a:srgbClr val="00B0F0"/>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86911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D796-86A5-5C41-D10D-8960BC26A77F}"/>
              </a:ext>
            </a:extLst>
          </p:cNvPr>
          <p:cNvSpPr>
            <a:spLocks noGrp="1"/>
          </p:cNvSpPr>
          <p:nvPr>
            <p:ph type="title"/>
          </p:nvPr>
        </p:nvSpPr>
        <p:spPr>
          <a:xfrm>
            <a:off x="731520" y="822960"/>
            <a:ext cx="7459443" cy="1044477"/>
          </a:xfrm>
        </p:spPr>
        <p:txBody>
          <a:bodyPr>
            <a:normAutofit fontScale="90000"/>
          </a:bodyPr>
          <a:lstStyle/>
          <a:p>
            <a:pPr algn="ctr"/>
            <a:r>
              <a:rPr lang="en-US" dirty="0">
                <a:latin typeface="Garamond" panose="02020404030301010803" pitchFamily="18" charset="0"/>
              </a:rPr>
              <a:t>My recent scholarship</a:t>
            </a:r>
            <a:br>
              <a:rPr lang="en-US" dirty="0">
                <a:latin typeface="Garamond" panose="02020404030301010803" pitchFamily="18" charset="0"/>
              </a:rPr>
            </a:br>
            <a:r>
              <a:rPr lang="en-US" dirty="0">
                <a:latin typeface="Garamond" panose="02020404030301010803" pitchFamily="18" charset="0"/>
              </a:rPr>
              <a:t>on this topic includes:</a:t>
            </a:r>
          </a:p>
        </p:txBody>
      </p:sp>
      <p:sp>
        <p:nvSpPr>
          <p:cNvPr id="3" name="Content Placeholder 2">
            <a:extLst>
              <a:ext uri="{FF2B5EF4-FFF2-40B4-BE49-F238E27FC236}">
                <a16:creationId xmlns:a16="http://schemas.microsoft.com/office/drawing/2014/main" id="{99569B83-7FF2-B325-C6DE-48A98BA004E6}"/>
              </a:ext>
            </a:extLst>
          </p:cNvPr>
          <p:cNvSpPr>
            <a:spLocks noGrp="1"/>
          </p:cNvSpPr>
          <p:nvPr>
            <p:ph idx="1"/>
          </p:nvPr>
        </p:nvSpPr>
        <p:spPr>
          <a:xfrm>
            <a:off x="731520" y="2446986"/>
            <a:ext cx="7680960" cy="3588054"/>
          </a:xfrm>
        </p:spPr>
        <p:txBody>
          <a:bodyPr/>
          <a:lstStyle/>
          <a:p>
            <a:r>
              <a:rPr lang="en-US" sz="2000" dirty="0">
                <a:latin typeface="Garamond" panose="02020404030301010803" pitchFamily="18" charset="0"/>
              </a:rPr>
              <a:t>Stacey A. Tovino, </a:t>
            </a:r>
            <a:r>
              <a:rPr lang="en-US" sz="2000" i="1" dirty="0">
                <a:latin typeface="Garamond" panose="02020404030301010803" pitchFamily="18" charset="0"/>
              </a:rPr>
              <a:t>Confidentiality Over Privacy</a:t>
            </a:r>
            <a:r>
              <a:rPr lang="en-US" sz="2000" dirty="0">
                <a:latin typeface="Garamond" panose="02020404030301010803" pitchFamily="18" charset="0"/>
              </a:rPr>
              <a:t>, 44 </a:t>
            </a:r>
            <a:r>
              <a:rPr lang="en-US" sz="2000" cap="small" dirty="0">
                <a:latin typeface="Garamond" panose="02020404030301010803" pitchFamily="18" charset="0"/>
              </a:rPr>
              <a:t>Cardozo L. Rev</a:t>
            </a:r>
            <a:r>
              <a:rPr lang="en-US" sz="2000" dirty="0">
                <a:latin typeface="Garamond" panose="02020404030301010803" pitchFamily="18" charset="0"/>
              </a:rPr>
              <a:t>. 101 (2023).</a:t>
            </a:r>
          </a:p>
          <a:p>
            <a:endParaRPr lang="en-US" sz="2000" dirty="0">
              <a:latin typeface="Garamond" panose="02020404030301010803" pitchFamily="18" charset="0"/>
            </a:endParaRPr>
          </a:p>
          <a:p>
            <a:r>
              <a:rPr lang="en-US" sz="2000" dirty="0">
                <a:latin typeface="Garamond" panose="02020404030301010803" pitchFamily="18" charset="0"/>
              </a:rPr>
              <a:t>Stacey A. Tovino, </a:t>
            </a:r>
            <a:r>
              <a:rPr lang="en-US" sz="2000" i="1" dirty="0">
                <a:latin typeface="Garamond" panose="02020404030301010803" pitchFamily="18" charset="0"/>
              </a:rPr>
              <a:t>Aborted Confidentiality</a:t>
            </a:r>
            <a:r>
              <a:rPr lang="en-US" sz="2000" dirty="0">
                <a:latin typeface="Garamond" panose="02020404030301010803" pitchFamily="18" charset="0"/>
              </a:rPr>
              <a:t>, 65 </a:t>
            </a:r>
            <a:r>
              <a:rPr lang="en-US" sz="2000" cap="small" dirty="0">
                <a:latin typeface="Garamond" panose="02020404030301010803" pitchFamily="18" charset="0"/>
              </a:rPr>
              <a:t>Boston College L. Rev</a:t>
            </a:r>
            <a:r>
              <a:rPr lang="en-US" sz="2000" dirty="0">
                <a:latin typeface="Garamond" panose="02020404030301010803" pitchFamily="18" charset="0"/>
              </a:rPr>
              <a:t>. 1921 (2024).</a:t>
            </a:r>
          </a:p>
          <a:p>
            <a:endParaRPr lang="en-US" sz="2000" dirty="0">
              <a:latin typeface="Garamond" panose="02020404030301010803" pitchFamily="18" charset="0"/>
            </a:endParaRPr>
          </a:p>
          <a:p>
            <a:r>
              <a:rPr lang="en-US" sz="2000" dirty="0">
                <a:latin typeface="Garamond" panose="02020404030301010803" pitchFamily="18" charset="0"/>
              </a:rPr>
              <a:t>Stacey A. Tovino, </a:t>
            </a:r>
            <a:r>
              <a:rPr lang="en-US" sz="2000" i="1" dirty="0">
                <a:latin typeface="Garamond" panose="02020404030301010803" pitchFamily="18" charset="0"/>
              </a:rPr>
              <a:t>Law Enforcement, Reproductive Health Information, and the HIPAA Privacy Rule</a:t>
            </a:r>
            <a:r>
              <a:rPr lang="en-US" sz="2000" dirty="0">
                <a:latin typeface="Garamond" panose="02020404030301010803" pitchFamily="18" charset="0"/>
              </a:rPr>
              <a:t>, </a:t>
            </a:r>
            <a:r>
              <a:rPr lang="en-US" sz="2000" cap="small" dirty="0">
                <a:latin typeface="Garamond" panose="02020404030301010803" pitchFamily="18" charset="0"/>
              </a:rPr>
              <a:t>Iowa J. Gender, Race &amp; Justice </a:t>
            </a:r>
            <a:r>
              <a:rPr lang="en-US" sz="2000" dirty="0">
                <a:latin typeface="Garamond" panose="02020404030301010803" pitchFamily="18" charset="0"/>
              </a:rPr>
              <a:t>(forthcoming 2025). </a:t>
            </a:r>
          </a:p>
          <a:p>
            <a:endParaRPr lang="en-US" dirty="0">
              <a:latin typeface="Garamond" panose="02020404030301010803" pitchFamily="18" charset="0"/>
            </a:endParaRPr>
          </a:p>
          <a:p>
            <a:endParaRPr lang="en-US" dirty="0"/>
          </a:p>
        </p:txBody>
      </p:sp>
      <p:sp>
        <p:nvSpPr>
          <p:cNvPr id="4" name="Slide Number Placeholder 3">
            <a:extLst>
              <a:ext uri="{FF2B5EF4-FFF2-40B4-BE49-F238E27FC236}">
                <a16:creationId xmlns:a16="http://schemas.microsoft.com/office/drawing/2014/main" id="{35608769-45B7-94B3-A085-7676C76FD0E1}"/>
              </a:ext>
            </a:extLst>
          </p:cNvPr>
          <p:cNvSpPr>
            <a:spLocks noGrp="1"/>
          </p:cNvSpPr>
          <p:nvPr>
            <p:ph type="sldNum" sz="quarter" idx="12"/>
          </p:nvPr>
        </p:nvSpPr>
        <p:spPr/>
        <p:txBody>
          <a:bodyPr/>
          <a:lstStyle/>
          <a:p>
            <a:fld id="{90E86F3C-2D7F-E241-BC06-0FCF8C623F5F}" type="slidenum">
              <a:rPr lang="en-US" smtClean="0"/>
              <a:t>34</a:t>
            </a:fld>
            <a:endParaRPr lang="en-US" dirty="0"/>
          </a:p>
        </p:txBody>
      </p:sp>
    </p:spTree>
    <p:extLst>
      <p:ext uri="{BB962C8B-B14F-4D97-AF65-F5344CB8AC3E}">
        <p14:creationId xmlns:p14="http://schemas.microsoft.com/office/powerpoint/2010/main" val="49157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12CD4-96BA-3031-7ADF-2E706FEF15EB}"/>
              </a:ext>
            </a:extLst>
          </p:cNvPr>
          <p:cNvSpPr>
            <a:spLocks noGrp="1"/>
          </p:cNvSpPr>
          <p:nvPr>
            <p:ph idx="1"/>
          </p:nvPr>
        </p:nvSpPr>
        <p:spPr>
          <a:xfrm>
            <a:off x="628650" y="2760133"/>
            <a:ext cx="7886700" cy="3416830"/>
          </a:xfrm>
        </p:spPr>
        <p:txBody>
          <a:bodyPr>
            <a:normAutofit/>
          </a:bodyPr>
          <a:lstStyle/>
          <a:p>
            <a:pPr marL="0" indent="0" algn="ctr">
              <a:buNone/>
            </a:pPr>
            <a:r>
              <a:rPr lang="en-US" sz="2800" dirty="0">
                <a:latin typeface="Garamond" panose="02020404030301010803" pitchFamily="18" charset="0"/>
              </a:rPr>
              <a:t>Thank you!</a:t>
            </a:r>
          </a:p>
          <a:p>
            <a:pPr marL="0" indent="0" algn="ctr">
              <a:buNone/>
            </a:pPr>
            <a:r>
              <a:rPr lang="en-US" sz="2800" dirty="0">
                <a:latin typeface="Garamond" panose="02020404030301010803" pitchFamily="18" charset="0"/>
                <a:hlinkClick r:id="rId2">
                  <a:extLst>
                    <a:ext uri="{A12FA001-AC4F-418D-AE19-62706E023703}">
                      <ahyp:hlinkClr xmlns:ahyp="http://schemas.microsoft.com/office/drawing/2018/hyperlinkcolor" val="tx"/>
                    </a:ext>
                  </a:extLst>
                </a:hlinkClick>
              </a:rPr>
              <a:t>Stacey.Tovino@ou.edu</a:t>
            </a:r>
            <a:endParaRPr lang="en-US" sz="2800" dirty="0">
              <a:latin typeface="Garamond" panose="02020404030301010803" pitchFamily="18" charset="0"/>
            </a:endParaRPr>
          </a:p>
          <a:p>
            <a:pPr marL="0" indent="0" algn="ctr">
              <a:buNone/>
            </a:pPr>
            <a:r>
              <a:rPr lang="en-US" sz="2800" dirty="0">
                <a:latin typeface="Garamond" panose="02020404030301010803" pitchFamily="18" charset="0"/>
              </a:rPr>
              <a:t>832/289-6313</a:t>
            </a:r>
          </a:p>
        </p:txBody>
      </p:sp>
    </p:spTree>
    <p:extLst>
      <p:ext uri="{BB962C8B-B14F-4D97-AF65-F5344CB8AC3E}">
        <p14:creationId xmlns:p14="http://schemas.microsoft.com/office/powerpoint/2010/main" val="1093672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C121-98A0-C871-861B-6C5121CBB190}"/>
              </a:ext>
            </a:extLst>
          </p:cNvPr>
          <p:cNvSpPr>
            <a:spLocks noGrp="1"/>
          </p:cNvSpPr>
          <p:nvPr>
            <p:ph type="title"/>
          </p:nvPr>
        </p:nvSpPr>
        <p:spPr>
          <a:xfrm>
            <a:off x="0" y="365126"/>
            <a:ext cx="9144000" cy="1325563"/>
          </a:xfrm>
        </p:spPr>
        <p:txBody>
          <a:bodyPr>
            <a:normAutofit fontScale="90000"/>
          </a:bodyPr>
          <a:lstStyle/>
          <a:p>
            <a:pPr algn="ctr"/>
            <a:r>
              <a:rPr lang="en-US" sz="3100" dirty="0">
                <a:solidFill>
                  <a:schemeClr val="tx1"/>
                </a:solidFill>
                <a:latin typeface="Garamond" panose="02020404030301010803" pitchFamily="18" charset="0"/>
              </a:rPr>
              <a:t>HHS Guidance, Fact Sheet,</a:t>
            </a:r>
            <a:br>
              <a:rPr lang="en-US" sz="3100" dirty="0">
                <a:solidFill>
                  <a:schemeClr val="tx1"/>
                </a:solidFill>
                <a:latin typeface="Garamond" panose="02020404030301010803" pitchFamily="18" charset="0"/>
              </a:rPr>
            </a:br>
            <a:r>
              <a:rPr lang="en-US" sz="3100" dirty="0">
                <a:solidFill>
                  <a:schemeClr val="tx1"/>
                </a:solidFill>
                <a:latin typeface="Garamond" panose="02020404030301010803" pitchFamily="18" charset="0"/>
              </a:rPr>
              <a:t>Social Media Tool Kit, and PowerPoint Presentation</a:t>
            </a:r>
            <a:br>
              <a:rPr lang="en-US" sz="3100" dirty="0">
                <a:solidFill>
                  <a:schemeClr val="tx1"/>
                </a:solidFill>
                <a:latin typeface="Garamond" panose="02020404030301010803" pitchFamily="18" charset="0"/>
              </a:rPr>
            </a:br>
            <a:r>
              <a:rPr lang="en-US" sz="2000" dirty="0">
                <a:solidFill>
                  <a:schemeClr val="bg1"/>
                </a:solidFill>
                <a:latin typeface="Garamond" panose="02020404030301010803" pitchFamily="18" charset="0"/>
                <a:hlinkClick r:id="rId2"/>
              </a:rPr>
              <a:t>https://www.hhs.gov/hipaa/for-professionals/special-topics/reproductive-health/index.html</a:t>
            </a:r>
            <a:br>
              <a:rPr lang="en-US" sz="2000" dirty="0">
                <a:solidFill>
                  <a:schemeClr val="bg1"/>
                </a:solidFill>
                <a:latin typeface="Garamond" panose="02020404030301010803" pitchFamily="18" charset="0"/>
              </a:rPr>
            </a:br>
            <a:endParaRPr lang="en-US" sz="2000" dirty="0">
              <a:solidFill>
                <a:schemeClr val="bg1"/>
              </a:solidFill>
              <a:latin typeface="Garamond" panose="02020404030301010803" pitchFamily="18" charset="0"/>
            </a:endParaRPr>
          </a:p>
        </p:txBody>
      </p:sp>
      <p:pic>
        <p:nvPicPr>
          <p:cNvPr id="6" name="Content Placeholder 5" descr="A screenshot of a computer&#10;&#10;Description automatically generated">
            <a:extLst>
              <a:ext uri="{FF2B5EF4-FFF2-40B4-BE49-F238E27FC236}">
                <a16:creationId xmlns:a16="http://schemas.microsoft.com/office/drawing/2014/main" id="{E33BDEE4-8BF4-F0AC-4263-19AF0E08CEA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793508"/>
            <a:ext cx="3886200" cy="2247661"/>
          </a:xfrm>
        </p:spPr>
      </p:pic>
      <p:pic>
        <p:nvPicPr>
          <p:cNvPr id="8" name="Content Placeholder 7" descr="A screenshot of a computer&#10;&#10;Description automatically generated">
            <a:extLst>
              <a:ext uri="{FF2B5EF4-FFF2-40B4-BE49-F238E27FC236}">
                <a16:creationId xmlns:a16="http://schemas.microsoft.com/office/drawing/2014/main" id="{837A928C-4FC1-C244-36DB-97FE1D185A7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2" y="1793508"/>
            <a:ext cx="3886200" cy="2247661"/>
          </a:xfrm>
        </p:spPr>
      </p:pic>
      <p:sp>
        <p:nvSpPr>
          <p:cNvPr id="3" name="Slide Number Placeholder 2">
            <a:extLst>
              <a:ext uri="{FF2B5EF4-FFF2-40B4-BE49-F238E27FC236}">
                <a16:creationId xmlns:a16="http://schemas.microsoft.com/office/drawing/2014/main" id="{B8FCA7FB-F526-5A1E-308E-DD50AAB7FAF8}"/>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36</a:t>
            </a:fld>
            <a:endParaRPr lang="en-US" sz="2000" dirty="0">
              <a:latin typeface="Garamond" panose="02020404030301010803" pitchFamily="18" charset="0"/>
            </a:endParaRPr>
          </a:p>
        </p:txBody>
      </p:sp>
      <p:pic>
        <p:nvPicPr>
          <p:cNvPr id="10" name="Picture 9" descr="A screenshot of a social media toolkit&#10;&#10;Description automatically generated">
            <a:extLst>
              <a:ext uri="{FF2B5EF4-FFF2-40B4-BE49-F238E27FC236}">
                <a16:creationId xmlns:a16="http://schemas.microsoft.com/office/drawing/2014/main" id="{4393DDD2-EB8A-B0C3-F2AC-3A7E88324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74" y="4117710"/>
            <a:ext cx="3943352" cy="2535302"/>
          </a:xfrm>
          <a:prstGeom prst="rect">
            <a:avLst/>
          </a:prstGeom>
        </p:spPr>
      </p:pic>
      <p:pic>
        <p:nvPicPr>
          <p:cNvPr id="12" name="Picture 11" descr="A close-up of a sign&#10;&#10;Description automatically generated">
            <a:extLst>
              <a:ext uri="{FF2B5EF4-FFF2-40B4-BE49-F238E27FC236}">
                <a16:creationId xmlns:a16="http://schemas.microsoft.com/office/drawing/2014/main" id="{B9FC3643-E8CA-9D29-80A0-CF53313D2B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9153" y="4117710"/>
            <a:ext cx="3943352" cy="2535302"/>
          </a:xfrm>
          <a:prstGeom prst="rect">
            <a:avLst/>
          </a:prstGeom>
        </p:spPr>
      </p:pic>
    </p:spTree>
    <p:extLst>
      <p:ext uri="{BB962C8B-B14F-4D97-AF65-F5344CB8AC3E}">
        <p14:creationId xmlns:p14="http://schemas.microsoft.com/office/powerpoint/2010/main" val="1204740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7298-EA39-2BB5-590C-AD3FD16474E8}"/>
              </a:ext>
            </a:extLst>
          </p:cNvPr>
          <p:cNvSpPr>
            <a:spLocks noGrp="1"/>
          </p:cNvSpPr>
          <p:nvPr>
            <p:ph type="title"/>
          </p:nvPr>
        </p:nvSpPr>
        <p:spPr>
          <a:xfrm>
            <a:off x="484710" y="452718"/>
            <a:ext cx="7948090" cy="1400530"/>
          </a:xfrm>
        </p:spPr>
        <p:txBody>
          <a:bodyPr/>
          <a:lstStyle/>
          <a:p>
            <a:pPr algn="ctr"/>
            <a:r>
              <a:rPr lang="en-US" dirty="0">
                <a:solidFill>
                  <a:schemeClr val="tx1"/>
                </a:solidFill>
                <a:latin typeface="Garamond" panose="02020404030301010803" pitchFamily="18" charset="0"/>
              </a:rPr>
              <a:t>HHS Model Attestation</a:t>
            </a:r>
          </a:p>
        </p:txBody>
      </p:sp>
      <p:pic>
        <p:nvPicPr>
          <p:cNvPr id="5" name="Content Placeholder 4" descr="A paper with text and images&#10;&#10;Description automatically generated">
            <a:extLst>
              <a:ext uri="{FF2B5EF4-FFF2-40B4-BE49-F238E27FC236}">
                <a16:creationId xmlns:a16="http://schemas.microsoft.com/office/drawing/2014/main" id="{987FB38D-EC0E-D658-4326-FDC1E3EDCB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66889"/>
            <a:ext cx="3342092" cy="4351338"/>
          </a:xfrm>
        </p:spPr>
      </p:pic>
      <p:sp>
        <p:nvSpPr>
          <p:cNvPr id="3" name="Slide Number Placeholder 2">
            <a:extLst>
              <a:ext uri="{FF2B5EF4-FFF2-40B4-BE49-F238E27FC236}">
                <a16:creationId xmlns:a16="http://schemas.microsoft.com/office/drawing/2014/main" id="{6096CA41-5682-4530-8B9E-B45D3B94BE0B}"/>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37</a:t>
            </a:fld>
            <a:endParaRPr lang="en-US" sz="2000" dirty="0">
              <a:latin typeface="Garamond" panose="02020404030301010803" pitchFamily="18" charset="0"/>
            </a:endParaRPr>
          </a:p>
        </p:txBody>
      </p:sp>
      <p:pic>
        <p:nvPicPr>
          <p:cNvPr id="7" name="Picture 6" descr="A document with text and a box&#10;&#10;Description automatically generated with medium confidence">
            <a:extLst>
              <a:ext uri="{FF2B5EF4-FFF2-40B4-BE49-F238E27FC236}">
                <a16:creationId xmlns:a16="http://schemas.microsoft.com/office/drawing/2014/main" id="{1998C8E9-C7A5-F4F6-D22F-3E6B83FD6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66889"/>
            <a:ext cx="3506028" cy="4351338"/>
          </a:xfrm>
          <a:prstGeom prst="rect">
            <a:avLst/>
          </a:prstGeom>
        </p:spPr>
      </p:pic>
      <p:cxnSp>
        <p:nvCxnSpPr>
          <p:cNvPr id="9" name="Straight Connector 8">
            <a:extLst>
              <a:ext uri="{FF2B5EF4-FFF2-40B4-BE49-F238E27FC236}">
                <a16:creationId xmlns:a16="http://schemas.microsoft.com/office/drawing/2014/main" id="{B405DE5C-B70B-5D16-0707-53BD69CA80B2}"/>
              </a:ext>
            </a:extLst>
          </p:cNvPr>
          <p:cNvCxnSpPr/>
          <p:nvPr/>
        </p:nvCxnSpPr>
        <p:spPr>
          <a:xfrm>
            <a:off x="8515350" y="4472609"/>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59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BA50-8FB1-C348-AD20-53872B497317}"/>
              </a:ext>
            </a:extLst>
          </p:cNvPr>
          <p:cNvSpPr>
            <a:spLocks noGrp="1"/>
          </p:cNvSpPr>
          <p:nvPr>
            <p:ph type="title"/>
          </p:nvPr>
        </p:nvSpPr>
        <p:spPr>
          <a:xfrm>
            <a:off x="628650" y="530578"/>
            <a:ext cx="7886700" cy="774243"/>
          </a:xfrm>
        </p:spPr>
        <p:txBody>
          <a:bodyPr>
            <a:normAutofit/>
          </a:bodyPr>
          <a:lstStyle/>
          <a:p>
            <a:pPr algn="ctr"/>
            <a:r>
              <a:rPr lang="en-US" dirty="0">
                <a:solidFill>
                  <a:schemeClr val="tx1"/>
                </a:solidFill>
                <a:latin typeface="Garamond" panose="02020404030301010803" pitchFamily="18" charset="0"/>
              </a:rPr>
              <a:t>Let’s practice:</a:t>
            </a:r>
          </a:p>
        </p:txBody>
      </p:sp>
      <p:sp>
        <p:nvSpPr>
          <p:cNvPr id="3" name="Content Placeholder 2">
            <a:extLst>
              <a:ext uri="{FF2B5EF4-FFF2-40B4-BE49-F238E27FC236}">
                <a16:creationId xmlns:a16="http://schemas.microsoft.com/office/drawing/2014/main" id="{8061DDE7-D26D-B2B0-9417-ADD8BBD58D04}"/>
              </a:ext>
            </a:extLst>
          </p:cNvPr>
          <p:cNvSpPr>
            <a:spLocks noGrp="1"/>
          </p:cNvSpPr>
          <p:nvPr>
            <p:ph idx="1"/>
          </p:nvPr>
        </p:nvSpPr>
        <p:spPr>
          <a:xfrm>
            <a:off x="489396" y="1304821"/>
            <a:ext cx="8349803" cy="5570112"/>
          </a:xfrm>
        </p:spPr>
        <p:txBody>
          <a:bodyPr>
            <a:normAutofit fontScale="92500"/>
          </a:bodyPr>
          <a:lstStyle/>
          <a:p>
            <a:endParaRPr lang="en-US" sz="2400" dirty="0">
              <a:solidFill>
                <a:schemeClr val="bg1"/>
              </a:solidFill>
              <a:latin typeface="Garamond" panose="02020404030301010803" pitchFamily="18" charset="0"/>
            </a:endParaRPr>
          </a:p>
          <a:p>
            <a:r>
              <a:rPr lang="en-US" sz="2400" dirty="0">
                <a:latin typeface="Garamond" panose="02020404030301010803" pitchFamily="18" charset="0"/>
              </a:rPr>
              <a:t>Patient from an abortion-restricting state (</a:t>
            </a:r>
            <a:r>
              <a:rPr lang="en-US" sz="2400" i="1" dirty="0">
                <a:latin typeface="Garamond" panose="02020404030301010803" pitchFamily="18" charset="0"/>
              </a:rPr>
              <a:t>e.g</a:t>
            </a:r>
            <a:r>
              <a:rPr lang="en-US" sz="2400" dirty="0">
                <a:latin typeface="Garamond" panose="02020404030301010803" pitchFamily="18" charset="0"/>
              </a:rPr>
              <a:t>., OK) gets a legal abortion in an abortion-permitting state (</a:t>
            </a:r>
            <a:r>
              <a:rPr lang="en-US" sz="2400" i="1" dirty="0">
                <a:latin typeface="Garamond" panose="02020404030301010803" pitchFamily="18" charset="0"/>
              </a:rPr>
              <a:t>e.g</a:t>
            </a:r>
            <a:r>
              <a:rPr lang="en-US" sz="2400" dirty="0">
                <a:latin typeface="Garamond" panose="02020404030301010803" pitchFamily="18" charset="0"/>
              </a:rPr>
              <a:t>., NH) and the NH provider receives a request for relevant PHI from OK law enforcement.</a:t>
            </a:r>
          </a:p>
          <a:p>
            <a:endParaRPr lang="en-US" sz="2400" dirty="0">
              <a:latin typeface="Garamond" panose="02020404030301010803" pitchFamily="18" charset="0"/>
            </a:endParaRPr>
          </a:p>
          <a:p>
            <a:r>
              <a:rPr lang="en-US" sz="2400" dirty="0">
                <a:latin typeface="Garamond" panose="02020404030301010803" pitchFamily="18" charset="0"/>
              </a:rPr>
              <a:t>Patient from an abortion-restricting state (</a:t>
            </a:r>
            <a:r>
              <a:rPr lang="en-US" sz="2400" i="1" dirty="0">
                <a:latin typeface="Garamond" panose="02020404030301010803" pitchFamily="18" charset="0"/>
              </a:rPr>
              <a:t>e.g</a:t>
            </a:r>
            <a:r>
              <a:rPr lang="en-US" sz="2400" dirty="0">
                <a:latin typeface="Garamond" panose="02020404030301010803" pitchFamily="18" charset="0"/>
              </a:rPr>
              <a:t>., OK) gets a legal abortion in an abortion-permitting state (</a:t>
            </a:r>
            <a:r>
              <a:rPr lang="en-US" sz="2400" i="1" dirty="0">
                <a:latin typeface="Garamond" panose="02020404030301010803" pitchFamily="18" charset="0"/>
              </a:rPr>
              <a:t>e.g</a:t>
            </a:r>
            <a:r>
              <a:rPr lang="en-US" sz="2400" dirty="0">
                <a:latin typeface="Garamond" panose="02020404030301010803" pitchFamily="18" charset="0"/>
              </a:rPr>
              <a:t>., NH) and an OK provider to whom the patient subsequently presents for an ultrasound or follow-up care receives a request for relevant PHI from law enforcement. </a:t>
            </a:r>
          </a:p>
          <a:p>
            <a:endParaRPr lang="en-US" sz="2400" dirty="0">
              <a:latin typeface="Garamond" panose="02020404030301010803" pitchFamily="18" charset="0"/>
            </a:endParaRPr>
          </a:p>
          <a:p>
            <a:r>
              <a:rPr lang="en-US" sz="2400" dirty="0">
                <a:latin typeface="Garamond" panose="02020404030301010803" pitchFamily="18" charset="0"/>
              </a:rPr>
              <a:t>A non-pregnant patient goes to an ob-gyn (in any state) to get birth control and that provider then receives a request for PHI relating to the birth control prescription from law enforcement.</a:t>
            </a:r>
          </a:p>
          <a:p>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48811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BA50-8FB1-C348-AD20-53872B497317}"/>
              </a:ext>
            </a:extLst>
          </p:cNvPr>
          <p:cNvSpPr>
            <a:spLocks noGrp="1"/>
          </p:cNvSpPr>
          <p:nvPr>
            <p:ph type="title"/>
          </p:nvPr>
        </p:nvSpPr>
        <p:spPr>
          <a:xfrm>
            <a:off x="628650" y="582840"/>
            <a:ext cx="7886700" cy="884125"/>
          </a:xfrm>
        </p:spPr>
        <p:txBody>
          <a:bodyPr/>
          <a:lstStyle/>
          <a:p>
            <a:pPr algn="ctr"/>
            <a:r>
              <a:rPr lang="en-US" dirty="0">
                <a:solidFill>
                  <a:schemeClr val="tx1"/>
                </a:solidFill>
                <a:latin typeface="Garamond" panose="02020404030301010803" pitchFamily="18" charset="0"/>
              </a:rPr>
              <a:t>Let’s practice:</a:t>
            </a:r>
          </a:p>
        </p:txBody>
      </p:sp>
      <p:sp>
        <p:nvSpPr>
          <p:cNvPr id="3" name="Content Placeholder 2">
            <a:extLst>
              <a:ext uri="{FF2B5EF4-FFF2-40B4-BE49-F238E27FC236}">
                <a16:creationId xmlns:a16="http://schemas.microsoft.com/office/drawing/2014/main" id="{8061DDE7-D26D-B2B0-9417-ADD8BBD58D04}"/>
              </a:ext>
            </a:extLst>
          </p:cNvPr>
          <p:cNvSpPr>
            <a:spLocks noGrp="1"/>
          </p:cNvSpPr>
          <p:nvPr>
            <p:ph idx="1"/>
          </p:nvPr>
        </p:nvSpPr>
        <p:spPr>
          <a:xfrm>
            <a:off x="304800" y="1466965"/>
            <a:ext cx="8534400" cy="5025909"/>
          </a:xfrm>
        </p:spPr>
        <p:txBody>
          <a:bodyPr>
            <a:normAutofit/>
          </a:bodyPr>
          <a:lstStyle/>
          <a:p>
            <a:endParaRPr lang="en-US" dirty="0">
              <a:latin typeface="Garamond" panose="02020404030301010803" pitchFamily="18" charset="0"/>
            </a:endParaRPr>
          </a:p>
          <a:p>
            <a:r>
              <a:rPr lang="en-US" dirty="0">
                <a:latin typeface="Garamond" panose="02020404030301010803" pitchFamily="18" charset="0"/>
              </a:rPr>
              <a:t>Patient in an abortion-restricting state (</a:t>
            </a:r>
            <a:r>
              <a:rPr lang="en-US" i="1" dirty="0">
                <a:latin typeface="Garamond" panose="02020404030301010803" pitchFamily="18" charset="0"/>
              </a:rPr>
              <a:t>e.g</a:t>
            </a:r>
            <a:r>
              <a:rPr lang="en-US" dirty="0">
                <a:latin typeface="Garamond" panose="02020404030301010803" pitchFamily="18" charset="0"/>
              </a:rPr>
              <a:t>., OK) gets an abortion in OK to save the life of the patient. Then, an OK law enforcement officer requests PHI about the abortion from the OK provider for purposes of investigating the OK provider for providing an illegal abortion.</a:t>
            </a:r>
          </a:p>
          <a:p>
            <a:endParaRPr lang="en-US" dirty="0">
              <a:latin typeface="Garamond" panose="02020404030301010803" pitchFamily="18" charset="0"/>
            </a:endParaRPr>
          </a:p>
          <a:p>
            <a:r>
              <a:rPr lang="en-US" dirty="0">
                <a:latin typeface="Garamond" panose="02020404030301010803" pitchFamily="18" charset="0"/>
              </a:rPr>
              <a:t>Patient in an abortion-restricting state (</a:t>
            </a:r>
            <a:r>
              <a:rPr lang="en-US" i="1" dirty="0">
                <a:latin typeface="Garamond" panose="02020404030301010803" pitchFamily="18" charset="0"/>
              </a:rPr>
              <a:t>e.g</a:t>
            </a:r>
            <a:r>
              <a:rPr lang="en-US" dirty="0">
                <a:latin typeface="Garamond" panose="02020404030301010803" pitchFamily="18" charset="0"/>
              </a:rPr>
              <a:t>., OK) gets an illegal abortion in that state. Then, an OK law enforcement officer requests PHI about the abortion from the abortion provider.</a:t>
            </a:r>
          </a:p>
          <a:p>
            <a:endParaRPr lang="en-US" dirty="0">
              <a:latin typeface="Garamond" panose="02020404030301010803" pitchFamily="18" charset="0"/>
            </a:endParaRPr>
          </a:p>
          <a:p>
            <a:r>
              <a:rPr lang="en-US" dirty="0">
                <a:latin typeface="Garamond" panose="02020404030301010803" pitchFamily="18" charset="0"/>
              </a:rPr>
              <a:t>Patient in an abortion-restricting state (</a:t>
            </a:r>
            <a:r>
              <a:rPr lang="en-US" i="1" dirty="0">
                <a:latin typeface="Garamond" panose="02020404030301010803" pitchFamily="18" charset="0"/>
              </a:rPr>
              <a:t>e.g</a:t>
            </a:r>
            <a:r>
              <a:rPr lang="en-US" dirty="0">
                <a:latin typeface="Garamond" panose="02020404030301010803" pitchFamily="18" charset="0"/>
              </a:rPr>
              <a:t>., OK) gets a legal abortion in an abortion-permitting state (</a:t>
            </a:r>
            <a:r>
              <a:rPr lang="en-US" i="1" dirty="0">
                <a:latin typeface="Garamond" panose="02020404030301010803" pitchFamily="18" charset="0"/>
              </a:rPr>
              <a:t>e.g</a:t>
            </a:r>
            <a:r>
              <a:rPr lang="en-US" dirty="0">
                <a:latin typeface="Garamond" panose="02020404030301010803" pitchFamily="18" charset="0"/>
              </a:rPr>
              <a:t>., NH). Then, law enforcement requests PHI from the patient’s covered health insurer, which paid for the NH abortion.</a:t>
            </a:r>
          </a:p>
          <a:p>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2515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8185B-08D4-BE3B-26B7-6BCD0F68CA94}"/>
            </a:ext>
          </a:extLst>
        </p:cNvPr>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E4B70C6D-0539-250C-EC3B-A3D0395FB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50" y="285750"/>
            <a:ext cx="4864100" cy="6286500"/>
          </a:xfrm>
          <a:prstGeom prst="rect">
            <a:avLst/>
          </a:prstGeom>
        </p:spPr>
      </p:pic>
      <p:cxnSp>
        <p:nvCxnSpPr>
          <p:cNvPr id="4" name="Straight Connector 3">
            <a:extLst>
              <a:ext uri="{FF2B5EF4-FFF2-40B4-BE49-F238E27FC236}">
                <a16:creationId xmlns:a16="http://schemas.microsoft.com/office/drawing/2014/main" id="{FE090492-0CA4-73FE-61E5-BF7AAEF2312F}"/>
              </a:ext>
            </a:extLst>
          </p:cNvPr>
          <p:cNvCxnSpPr/>
          <p:nvPr/>
        </p:nvCxnSpPr>
        <p:spPr>
          <a:xfrm>
            <a:off x="3067665" y="4572000"/>
            <a:ext cx="28611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832FDC-8F49-FD5C-F8AD-6321DDF4402D}"/>
              </a:ext>
            </a:extLst>
          </p:cNvPr>
          <p:cNvCxnSpPr>
            <a:cxnSpLocks/>
          </p:cNvCxnSpPr>
          <p:nvPr/>
        </p:nvCxnSpPr>
        <p:spPr>
          <a:xfrm>
            <a:off x="2910349" y="5565058"/>
            <a:ext cx="267929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18DE1A-3D3A-6AF8-E765-594846C28C68}"/>
              </a:ext>
            </a:extLst>
          </p:cNvPr>
          <p:cNvCxnSpPr>
            <a:cxnSpLocks/>
          </p:cNvCxnSpPr>
          <p:nvPr/>
        </p:nvCxnSpPr>
        <p:spPr>
          <a:xfrm>
            <a:off x="4399936" y="535858"/>
            <a:ext cx="70300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BD6B396-A17F-50F2-72CE-F0AF7A821CB4}"/>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4</a:t>
            </a:fld>
            <a:endParaRPr lang="en-US" sz="2000" dirty="0">
              <a:latin typeface="Garamond" panose="02020404030301010803" pitchFamily="18" charset="0"/>
            </a:endParaRPr>
          </a:p>
        </p:txBody>
      </p:sp>
      <p:sp>
        <p:nvSpPr>
          <p:cNvPr id="5" name="Rectangle 4">
            <a:extLst>
              <a:ext uri="{FF2B5EF4-FFF2-40B4-BE49-F238E27FC236}">
                <a16:creationId xmlns:a16="http://schemas.microsoft.com/office/drawing/2014/main" id="{ACB2E31B-F99A-7CFC-8481-11F4B346653C}"/>
              </a:ext>
            </a:extLst>
          </p:cNvPr>
          <p:cNvSpPr/>
          <p:nvPr/>
        </p:nvSpPr>
        <p:spPr>
          <a:xfrm>
            <a:off x="605307" y="1159099"/>
            <a:ext cx="1017431" cy="11462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Tree>
    <p:extLst>
      <p:ext uri="{BB962C8B-B14F-4D97-AF65-F5344CB8AC3E}">
        <p14:creationId xmlns:p14="http://schemas.microsoft.com/office/powerpoint/2010/main" val="2151863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07BE-C1CC-6B6A-C616-09EC7FE99601}"/>
              </a:ext>
            </a:extLst>
          </p:cNvPr>
          <p:cNvSpPr>
            <a:spLocks noGrp="1"/>
          </p:cNvSpPr>
          <p:nvPr>
            <p:ph type="title"/>
          </p:nvPr>
        </p:nvSpPr>
        <p:spPr>
          <a:xfrm>
            <a:off x="628650" y="885371"/>
            <a:ext cx="3696607" cy="1422400"/>
          </a:xfrm>
        </p:spPr>
        <p:txBody>
          <a:bodyPr/>
          <a:lstStyle/>
          <a:p>
            <a:r>
              <a:rPr lang="en-US" sz="3200" dirty="0">
                <a:solidFill>
                  <a:schemeClr val="tx1"/>
                </a:solidFill>
                <a:latin typeface="Garamond" panose="02020404030301010803" pitchFamily="18" charset="0"/>
              </a:rPr>
              <a:t>89 Fed. Reg. at 33014</a:t>
            </a:r>
          </a:p>
        </p:txBody>
      </p:sp>
      <p:pic>
        <p:nvPicPr>
          <p:cNvPr id="5" name="Content Placeholder 4">
            <a:extLst>
              <a:ext uri="{FF2B5EF4-FFF2-40B4-BE49-F238E27FC236}">
                <a16:creationId xmlns:a16="http://schemas.microsoft.com/office/drawing/2014/main" id="{3C5779BE-1A1B-21E6-3EA2-71FC743161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495734"/>
            <a:ext cx="3454400" cy="5889110"/>
          </a:xfrm>
        </p:spPr>
      </p:pic>
      <p:sp>
        <p:nvSpPr>
          <p:cNvPr id="3" name="Rectangle 2">
            <a:extLst>
              <a:ext uri="{FF2B5EF4-FFF2-40B4-BE49-F238E27FC236}">
                <a16:creationId xmlns:a16="http://schemas.microsoft.com/office/drawing/2014/main" id="{3314FA57-E4DA-E859-1FFA-FB6F654E19B1}"/>
              </a:ext>
            </a:extLst>
          </p:cNvPr>
          <p:cNvSpPr/>
          <p:nvPr/>
        </p:nvSpPr>
        <p:spPr>
          <a:xfrm>
            <a:off x="4724400" y="1083733"/>
            <a:ext cx="3132667" cy="147320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F990F24-952D-2B50-E57A-A6973F58CE36}"/>
              </a:ext>
            </a:extLst>
          </p:cNvPr>
          <p:cNvCxnSpPr/>
          <p:nvPr/>
        </p:nvCxnSpPr>
        <p:spPr>
          <a:xfrm>
            <a:off x="6417733" y="3429000"/>
            <a:ext cx="1439334" cy="0"/>
          </a:xfrm>
          <a:prstGeom prst="line">
            <a:avLst/>
          </a:prstGeom>
          <a:ln w="19050">
            <a:solidFill>
              <a:srgbClr val="FFC000"/>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3482D7B8-4A55-D6C8-26E0-2FC277D783AE}"/>
              </a:ext>
            </a:extLst>
          </p:cNvPr>
          <p:cNvCxnSpPr>
            <a:cxnSpLocks/>
          </p:cNvCxnSpPr>
          <p:nvPr/>
        </p:nvCxnSpPr>
        <p:spPr>
          <a:xfrm>
            <a:off x="4857447" y="3577771"/>
            <a:ext cx="242388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A1AB05-4CC5-25CC-3BA5-2FAE9AD7BCD5}"/>
              </a:ext>
            </a:extLst>
          </p:cNvPr>
          <p:cNvCxnSpPr>
            <a:cxnSpLocks/>
          </p:cNvCxnSpPr>
          <p:nvPr/>
        </p:nvCxnSpPr>
        <p:spPr>
          <a:xfrm>
            <a:off x="4857447" y="3730171"/>
            <a:ext cx="242388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D04F76-AE39-988A-4DD4-892EC054BF4F}"/>
              </a:ext>
            </a:extLst>
          </p:cNvPr>
          <p:cNvCxnSpPr>
            <a:cxnSpLocks/>
          </p:cNvCxnSpPr>
          <p:nvPr/>
        </p:nvCxnSpPr>
        <p:spPr>
          <a:xfrm>
            <a:off x="4857447" y="3865637"/>
            <a:ext cx="288108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9A4F74-C905-D812-CFFC-F33B33C92DCA}"/>
              </a:ext>
            </a:extLst>
          </p:cNvPr>
          <p:cNvCxnSpPr>
            <a:cxnSpLocks/>
          </p:cNvCxnSpPr>
          <p:nvPr/>
        </p:nvCxnSpPr>
        <p:spPr>
          <a:xfrm>
            <a:off x="4857447" y="5000171"/>
            <a:ext cx="156028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0CA05C1E-AB6C-2EAC-33C1-D4D3D4D1BFAF}"/>
              </a:ext>
            </a:extLst>
          </p:cNvPr>
          <p:cNvSpPr/>
          <p:nvPr/>
        </p:nvSpPr>
        <p:spPr>
          <a:xfrm>
            <a:off x="3691467" y="3166534"/>
            <a:ext cx="679509" cy="829733"/>
          </a:xfrm>
          <a:prstGeom prst="leftBrace">
            <a:avLst>
              <a:gd name="adj1" fmla="val 8333"/>
              <a:gd name="adj2" fmla="val 54256"/>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a:extLst>
              <a:ext uri="{FF2B5EF4-FFF2-40B4-BE49-F238E27FC236}">
                <a16:creationId xmlns:a16="http://schemas.microsoft.com/office/drawing/2014/main" id="{AE35C74E-5FE3-BE6F-CA53-68D883129CF0}"/>
              </a:ext>
            </a:extLst>
          </p:cNvPr>
          <p:cNvSpPr/>
          <p:nvPr/>
        </p:nvSpPr>
        <p:spPr>
          <a:xfrm>
            <a:off x="3691467" y="4572000"/>
            <a:ext cx="679509" cy="829733"/>
          </a:xfrm>
          <a:prstGeom prst="lef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54C1A2E5-2E12-14BE-DB04-B01A91732D0C}"/>
              </a:ext>
            </a:extLst>
          </p:cNvPr>
          <p:cNvSpPr txBox="1"/>
          <p:nvPr/>
        </p:nvSpPr>
        <p:spPr>
          <a:xfrm>
            <a:off x="931337" y="3166531"/>
            <a:ext cx="2895596" cy="707886"/>
          </a:xfrm>
          <a:prstGeom prst="rect">
            <a:avLst/>
          </a:prstGeom>
          <a:noFill/>
        </p:spPr>
        <p:txBody>
          <a:bodyPr wrap="square" rtlCol="0">
            <a:spAutoFit/>
          </a:bodyPr>
          <a:lstStyle/>
          <a:p>
            <a:pPr algn="ctr"/>
            <a:r>
              <a:rPr lang="en-US" sz="2000" dirty="0">
                <a:solidFill>
                  <a:srgbClr val="FFC000"/>
                </a:solidFill>
                <a:latin typeface="Garamond" panose="02020404030301010803" pitchFamily="18" charset="0"/>
              </a:rPr>
              <a:t>Example of a</a:t>
            </a:r>
          </a:p>
          <a:p>
            <a:pPr algn="ctr"/>
            <a:r>
              <a:rPr lang="en-US" sz="2000" dirty="0">
                <a:solidFill>
                  <a:srgbClr val="FFC000"/>
                </a:solidFill>
                <a:latin typeface="Garamond" panose="02020404030301010803" pitchFamily="18" charset="0"/>
              </a:rPr>
              <a:t>substantial factual basis</a:t>
            </a:r>
          </a:p>
        </p:txBody>
      </p:sp>
      <p:sp>
        <p:nvSpPr>
          <p:cNvPr id="22" name="TextBox 21">
            <a:extLst>
              <a:ext uri="{FF2B5EF4-FFF2-40B4-BE49-F238E27FC236}">
                <a16:creationId xmlns:a16="http://schemas.microsoft.com/office/drawing/2014/main" id="{35083035-BC25-BB02-48EB-D528EC84E122}"/>
              </a:ext>
            </a:extLst>
          </p:cNvPr>
          <p:cNvSpPr txBox="1"/>
          <p:nvPr/>
        </p:nvSpPr>
        <p:spPr>
          <a:xfrm>
            <a:off x="1132359" y="4572000"/>
            <a:ext cx="2559107" cy="646331"/>
          </a:xfrm>
          <a:prstGeom prst="rect">
            <a:avLst/>
          </a:prstGeom>
          <a:noFill/>
        </p:spPr>
        <p:txBody>
          <a:bodyPr wrap="square" rtlCol="0">
            <a:spAutoFit/>
          </a:bodyPr>
          <a:lstStyle/>
          <a:p>
            <a:pPr algn="ctr"/>
            <a:r>
              <a:rPr lang="en-US" dirty="0">
                <a:solidFill>
                  <a:srgbClr val="FFC000"/>
                </a:solidFill>
                <a:latin typeface="Garamond" panose="02020404030301010803" pitchFamily="18" charset="0"/>
              </a:rPr>
              <a:t>Example of a lack of a substantial factual basis</a:t>
            </a:r>
          </a:p>
        </p:txBody>
      </p:sp>
      <p:cxnSp>
        <p:nvCxnSpPr>
          <p:cNvPr id="8" name="Straight Connector 7">
            <a:extLst>
              <a:ext uri="{FF2B5EF4-FFF2-40B4-BE49-F238E27FC236}">
                <a16:creationId xmlns:a16="http://schemas.microsoft.com/office/drawing/2014/main" id="{6E4B9660-546B-BFAF-D7F7-09882E7DD230}"/>
              </a:ext>
            </a:extLst>
          </p:cNvPr>
          <p:cNvCxnSpPr>
            <a:cxnSpLocks/>
          </p:cNvCxnSpPr>
          <p:nvPr/>
        </p:nvCxnSpPr>
        <p:spPr>
          <a:xfrm>
            <a:off x="6466114" y="4881638"/>
            <a:ext cx="127241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40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3383-B0CD-954A-0A5F-C1047B58D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48A2C-524B-560A-CA52-10C82E732FE9}"/>
              </a:ext>
            </a:extLst>
          </p:cNvPr>
          <p:cNvSpPr>
            <a:spLocks noGrp="1"/>
          </p:cNvSpPr>
          <p:nvPr>
            <p:ph type="title"/>
          </p:nvPr>
        </p:nvSpPr>
        <p:spPr>
          <a:xfrm>
            <a:off x="628650" y="681037"/>
            <a:ext cx="7886700" cy="1009652"/>
          </a:xfrm>
        </p:spPr>
        <p:txBody>
          <a:bodyPr>
            <a:normAutofit fontScale="90000"/>
          </a:bodyPr>
          <a:lstStyle/>
          <a:p>
            <a:pPr algn="ctr"/>
            <a:r>
              <a:rPr lang="en-US" sz="3600" dirty="0">
                <a:solidFill>
                  <a:schemeClr val="tx1"/>
                </a:solidFill>
                <a:latin typeface="Garamond" panose="02020404030301010803" pitchFamily="18" charset="0"/>
              </a:rPr>
              <a:t>Remember, the purpose-based</a:t>
            </a:r>
            <a:br>
              <a:rPr lang="en-US" sz="3600" dirty="0">
                <a:solidFill>
                  <a:schemeClr val="tx1"/>
                </a:solidFill>
                <a:latin typeface="Garamond" panose="02020404030301010803" pitchFamily="18" charset="0"/>
              </a:rPr>
            </a:br>
            <a:r>
              <a:rPr lang="en-US" sz="3600" dirty="0">
                <a:solidFill>
                  <a:schemeClr val="tx1"/>
                </a:solidFill>
                <a:latin typeface="Garamond" panose="02020404030301010803" pitchFamily="18" charset="0"/>
              </a:rPr>
              <a:t>disclosure prohibition </a:t>
            </a:r>
            <a:r>
              <a:rPr lang="en-US" sz="3600" u="sng" dirty="0">
                <a:solidFill>
                  <a:schemeClr val="tx1"/>
                </a:solidFill>
                <a:latin typeface="Garamond" panose="02020404030301010803" pitchFamily="18" charset="0"/>
              </a:rPr>
              <a:t>only</a:t>
            </a:r>
            <a:r>
              <a:rPr lang="en-US" sz="3600" dirty="0">
                <a:solidFill>
                  <a:schemeClr val="tx1"/>
                </a:solidFill>
                <a:latin typeface="Garamond" panose="02020404030301010803" pitchFamily="18" charset="0"/>
              </a:rPr>
              <a:t> applies when: </a:t>
            </a:r>
            <a:br>
              <a:rPr lang="en-US" sz="4000" dirty="0">
                <a:solidFill>
                  <a:schemeClr val="bg1"/>
                </a:solidFill>
                <a:latin typeface="Garamond" panose="02020404030301010803" pitchFamily="18" charset="0"/>
              </a:rPr>
            </a:br>
            <a:endParaRPr lang="en-US" sz="3100"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5A33B9EB-4878-FBA9-49C2-63724A363903}"/>
              </a:ext>
            </a:extLst>
          </p:cNvPr>
          <p:cNvSpPr>
            <a:spLocks noGrp="1"/>
          </p:cNvSpPr>
          <p:nvPr>
            <p:ph idx="1"/>
          </p:nvPr>
        </p:nvSpPr>
        <p:spPr>
          <a:xfrm>
            <a:off x="257577" y="2343954"/>
            <a:ext cx="8500057" cy="4288665"/>
          </a:xfrm>
        </p:spPr>
        <p:txBody>
          <a:bodyPr>
            <a:normAutofit/>
          </a:bodyPr>
          <a:lstStyle/>
          <a:p>
            <a:r>
              <a:rPr lang="en-US" sz="2400" dirty="0">
                <a:latin typeface="Garamond" panose="02020404030301010803" pitchFamily="18" charset="0"/>
              </a:rPr>
              <a:t>The</a:t>
            </a:r>
            <a:r>
              <a:rPr lang="en-US" sz="2400" dirty="0">
                <a:solidFill>
                  <a:schemeClr val="bg1"/>
                </a:solidFill>
                <a:latin typeface="Garamond" panose="02020404030301010803" pitchFamily="18" charset="0"/>
              </a:rPr>
              <a:t> </a:t>
            </a:r>
            <a:r>
              <a:rPr lang="en-US" sz="2400" dirty="0">
                <a:solidFill>
                  <a:srgbClr val="FFC000"/>
                </a:solidFill>
                <a:latin typeface="Garamond" panose="02020404030301010803" pitchFamily="18" charset="0"/>
              </a:rPr>
              <a:t>rule of applicability</a:t>
            </a:r>
            <a:r>
              <a:rPr lang="en-US" sz="2400" dirty="0">
                <a:solidFill>
                  <a:schemeClr val="bg1"/>
                </a:solidFill>
                <a:latin typeface="Garamond" panose="02020404030301010803" pitchFamily="18" charset="0"/>
              </a:rPr>
              <a:t> </a:t>
            </a:r>
            <a:r>
              <a:rPr lang="en-US" sz="2400" dirty="0">
                <a:latin typeface="Garamond" panose="02020404030301010803" pitchFamily="18" charset="0"/>
              </a:rPr>
              <a:t>has been satisfied.</a:t>
            </a:r>
            <a:endParaRPr lang="en-US" sz="1900" dirty="0">
              <a:latin typeface="Garamond" panose="02020404030301010803" pitchFamily="18" charset="0"/>
            </a:endParaRPr>
          </a:p>
          <a:p>
            <a:endParaRPr lang="en-US" sz="1900" dirty="0">
              <a:solidFill>
                <a:schemeClr val="bg1"/>
              </a:solidFill>
              <a:latin typeface="Garamond" panose="02020404030301010803" pitchFamily="18" charset="0"/>
            </a:endParaRPr>
          </a:p>
          <a:p>
            <a:pPr marL="457200" lvl="1" indent="0">
              <a:buNone/>
            </a:pPr>
            <a:endParaRPr lang="en-US" sz="1900" dirty="0">
              <a:solidFill>
                <a:schemeClr val="bg1"/>
              </a:solidFill>
              <a:latin typeface="Garamond" panose="02020404030301010803" pitchFamily="18" charset="0"/>
            </a:endParaRPr>
          </a:p>
          <a:p>
            <a:pPr marL="457200" lvl="1" indent="0">
              <a:buNone/>
            </a:pPr>
            <a:r>
              <a:rPr lang="en-US" sz="1900" dirty="0">
                <a:latin typeface="Garamond" panose="02020404030301010803" pitchFamily="18" charset="0"/>
              </a:rPr>
              <a:t>45 C.F.R. §§ 164.502(a)(5)(iii)(B)</a:t>
            </a:r>
          </a:p>
        </p:txBody>
      </p:sp>
    </p:spTree>
    <p:extLst>
      <p:ext uri="{BB962C8B-B14F-4D97-AF65-F5344CB8AC3E}">
        <p14:creationId xmlns:p14="http://schemas.microsoft.com/office/powerpoint/2010/main" val="1932896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F8ED7-043D-8581-31A5-3E986E0F4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31BC1-48D5-DB2B-D8A4-CD0AA6C12DFE}"/>
              </a:ext>
            </a:extLst>
          </p:cNvPr>
          <p:cNvSpPr>
            <a:spLocks noGrp="1"/>
          </p:cNvSpPr>
          <p:nvPr>
            <p:ph type="title"/>
          </p:nvPr>
        </p:nvSpPr>
        <p:spPr>
          <a:xfrm>
            <a:off x="628650" y="681037"/>
            <a:ext cx="7886700" cy="1009652"/>
          </a:xfrm>
        </p:spPr>
        <p:txBody>
          <a:bodyPr>
            <a:normAutofit fontScale="90000"/>
          </a:bodyPr>
          <a:lstStyle/>
          <a:p>
            <a:pPr algn="ctr"/>
            <a:r>
              <a:rPr lang="en-US" sz="3600" dirty="0">
                <a:solidFill>
                  <a:schemeClr val="tx1"/>
                </a:solidFill>
                <a:latin typeface="Garamond" panose="02020404030301010803" pitchFamily="18" charset="0"/>
              </a:rPr>
              <a:t>Rule of Applicability </a:t>
            </a:r>
            <a:br>
              <a:rPr lang="en-US" sz="4000" dirty="0">
                <a:solidFill>
                  <a:schemeClr val="bg1"/>
                </a:solidFill>
                <a:latin typeface="Garamond" panose="02020404030301010803" pitchFamily="18" charset="0"/>
              </a:rPr>
            </a:br>
            <a:endParaRPr lang="en-US" sz="3100"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51B88337-CD21-4789-10D9-C3EFEAA46134}"/>
              </a:ext>
            </a:extLst>
          </p:cNvPr>
          <p:cNvSpPr>
            <a:spLocks noGrp="1"/>
          </p:cNvSpPr>
          <p:nvPr>
            <p:ph idx="1"/>
          </p:nvPr>
        </p:nvSpPr>
        <p:spPr>
          <a:xfrm>
            <a:off x="257577" y="1803042"/>
            <a:ext cx="8500057" cy="4829578"/>
          </a:xfrm>
        </p:spPr>
        <p:txBody>
          <a:bodyPr>
            <a:normAutofit fontScale="92500" lnSpcReduction="10000"/>
          </a:bodyPr>
          <a:lstStyle/>
          <a:p>
            <a:r>
              <a:rPr lang="en-US" dirty="0">
                <a:latin typeface="Garamond" panose="02020404030301010803" pitchFamily="18" charset="0"/>
              </a:rPr>
              <a:t>The law enforcement activity is in connection with any person seeking, obtaining, providing, or facilitating reproductive health care, and the CE or BA </a:t>
            </a:r>
            <a:r>
              <a:rPr lang="en-US" dirty="0">
                <a:solidFill>
                  <a:srgbClr val="FFC000"/>
                </a:solidFill>
                <a:latin typeface="Garamond" panose="02020404030301010803" pitchFamily="18" charset="0"/>
              </a:rPr>
              <a:t>that received the request for PHI </a:t>
            </a:r>
            <a:r>
              <a:rPr lang="en-US" dirty="0">
                <a:latin typeface="Garamond" panose="02020404030301010803" pitchFamily="18" charset="0"/>
              </a:rPr>
              <a:t>has reasonably determined that one or more of the following conditions exists:</a:t>
            </a:r>
          </a:p>
          <a:p>
            <a:pPr marL="0" indent="0">
              <a:buNone/>
            </a:pPr>
            <a:endParaRPr lang="en-US" dirty="0">
              <a:latin typeface="Garamond" panose="02020404030301010803" pitchFamily="18" charset="0"/>
            </a:endParaRPr>
          </a:p>
          <a:p>
            <a:pPr lvl="1"/>
            <a:r>
              <a:rPr lang="en-US" dirty="0">
                <a:latin typeface="Garamond" panose="02020404030301010803" pitchFamily="18" charset="0"/>
              </a:rPr>
              <a:t>The reproductive health care is lawful under the law of the state in which such health care is provided under the circumstances in which it is provided;</a:t>
            </a:r>
          </a:p>
          <a:p>
            <a:pPr lvl="1"/>
            <a:endParaRPr lang="en-US" dirty="0">
              <a:latin typeface="Garamond" panose="02020404030301010803" pitchFamily="18" charset="0"/>
            </a:endParaRPr>
          </a:p>
          <a:p>
            <a:pPr lvl="1"/>
            <a:r>
              <a:rPr lang="en-US" dirty="0">
                <a:latin typeface="Garamond" panose="02020404030301010803" pitchFamily="18" charset="0"/>
              </a:rPr>
              <a:t>The reproductive health care is protected, required, or authorized by Federal law, including the United States Constitution, under the circumstances in which such health care is provided, regardless of the state in which it is provided; or</a:t>
            </a:r>
          </a:p>
          <a:p>
            <a:pPr lvl="1"/>
            <a:endParaRPr lang="en-US" dirty="0">
              <a:latin typeface="Garamond" panose="02020404030301010803" pitchFamily="18" charset="0"/>
            </a:endParaRPr>
          </a:p>
          <a:p>
            <a:pPr lvl="1"/>
            <a:r>
              <a:rPr lang="en-US" dirty="0">
                <a:latin typeface="Garamond" panose="02020404030301010803" pitchFamily="18" charset="0"/>
              </a:rPr>
              <a:t>The reproductive health care is provided by another person and presumed lawful. This presumption applies unless the CE or BA has any of the following: (1) </a:t>
            </a:r>
            <a:r>
              <a:rPr lang="en-US" u="sng" dirty="0">
                <a:latin typeface="Garamond" panose="02020404030301010803" pitchFamily="18" charset="0"/>
              </a:rPr>
              <a:t>actual knowledge</a:t>
            </a:r>
            <a:r>
              <a:rPr lang="en-US" dirty="0">
                <a:latin typeface="Garamond" panose="02020404030301010803" pitchFamily="18" charset="0"/>
              </a:rPr>
              <a:t> that the reproductive health care was not lawful under the circumstances in which it was provided; or (2) </a:t>
            </a:r>
            <a:r>
              <a:rPr lang="en-US" u="sng" dirty="0">
                <a:latin typeface="Garamond" panose="02020404030301010803" pitchFamily="18" charset="0"/>
              </a:rPr>
              <a:t>factual information</a:t>
            </a:r>
            <a:r>
              <a:rPr lang="en-US" dirty="0">
                <a:latin typeface="Garamond" panose="02020404030301010803" pitchFamily="18" charset="0"/>
              </a:rPr>
              <a:t> supplied by the person requesting the use or disclosure of PHI</a:t>
            </a:r>
            <a:r>
              <a:rPr lang="en-US" u="sng" dirty="0">
                <a:latin typeface="Garamond" panose="02020404030301010803" pitchFamily="18" charset="0"/>
              </a:rPr>
              <a:t> that demonstrates a substantial factual basis</a:t>
            </a:r>
            <a:r>
              <a:rPr lang="en-US" dirty="0">
                <a:latin typeface="Garamond" panose="02020404030301010803" pitchFamily="18" charset="0"/>
              </a:rPr>
              <a:t> that the reproductive health care was not lawful under the specific circumstances in which it was provided.</a:t>
            </a:r>
          </a:p>
          <a:p>
            <a:pPr marL="457200" lvl="1" indent="0">
              <a:buNone/>
            </a:pPr>
            <a:endParaRPr lang="en-US" sz="1900" dirty="0">
              <a:latin typeface="Garamond" panose="02020404030301010803" pitchFamily="18" charset="0"/>
            </a:endParaRPr>
          </a:p>
          <a:p>
            <a:pPr marL="457200" lvl="1" indent="0">
              <a:buNone/>
            </a:pPr>
            <a:r>
              <a:rPr lang="en-US" sz="1900" dirty="0">
                <a:latin typeface="Garamond" panose="02020404030301010803" pitchFamily="18" charset="0"/>
              </a:rPr>
              <a:t>45 C.F.R. § 164.502(a)(5)(iii)(B)(1)-(3), (C)</a:t>
            </a:r>
          </a:p>
        </p:txBody>
      </p:sp>
    </p:spTree>
    <p:extLst>
      <p:ext uri="{BB962C8B-B14F-4D97-AF65-F5344CB8AC3E}">
        <p14:creationId xmlns:p14="http://schemas.microsoft.com/office/powerpoint/2010/main" val="173875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B42F-779F-E642-9235-21DD48F37E91}"/>
              </a:ext>
            </a:extLst>
          </p:cNvPr>
          <p:cNvSpPr>
            <a:spLocks noGrp="1"/>
          </p:cNvSpPr>
          <p:nvPr>
            <p:ph type="title"/>
          </p:nvPr>
        </p:nvSpPr>
        <p:spPr>
          <a:xfrm>
            <a:off x="1117600" y="681037"/>
            <a:ext cx="6547556" cy="1009652"/>
          </a:xfrm>
        </p:spPr>
        <p:txBody>
          <a:bodyPr>
            <a:normAutofit fontScale="90000"/>
          </a:bodyPr>
          <a:lstStyle/>
          <a:p>
            <a:pPr algn="ctr"/>
            <a:r>
              <a:rPr lang="en-US" sz="3100" dirty="0">
                <a:solidFill>
                  <a:schemeClr val="tx1"/>
                </a:solidFill>
                <a:latin typeface="Garamond" panose="02020404030301010803" pitchFamily="18" charset="0"/>
              </a:rPr>
              <a:t>Valid attestation required for uses and disclosures of PHI that are not prohibited by the purpose-based disclosure prohibition</a:t>
            </a:r>
            <a:br>
              <a:rPr lang="en-US" sz="4000" dirty="0">
                <a:solidFill>
                  <a:schemeClr val="tx1"/>
                </a:solidFill>
                <a:latin typeface="Garamond" panose="02020404030301010803" pitchFamily="18" charset="0"/>
              </a:rPr>
            </a:br>
            <a:endParaRPr lang="en-US" sz="3100" dirty="0">
              <a:solidFill>
                <a:schemeClr val="tx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D91BD5F1-5342-4C48-9136-32C830840622}"/>
              </a:ext>
            </a:extLst>
          </p:cNvPr>
          <p:cNvSpPr>
            <a:spLocks noGrp="1"/>
          </p:cNvSpPr>
          <p:nvPr>
            <p:ph idx="1"/>
          </p:nvPr>
        </p:nvSpPr>
        <p:spPr>
          <a:xfrm>
            <a:off x="1" y="2472267"/>
            <a:ext cx="8757634" cy="4160352"/>
          </a:xfrm>
        </p:spPr>
        <p:txBody>
          <a:bodyPr>
            <a:normAutofit/>
          </a:bodyPr>
          <a:lstStyle/>
          <a:p>
            <a:pPr lvl="1"/>
            <a:r>
              <a:rPr lang="en-US" sz="2400" dirty="0">
                <a:latin typeface="Garamond" panose="02020404030301010803" pitchFamily="18" charset="0"/>
              </a:rPr>
              <a:t>A CE or BA may not use or disclose PHI potentially related to reproductive health care . . . [for one of the 4 PBAs] without obtaining a </a:t>
            </a:r>
            <a:r>
              <a:rPr lang="en-US" sz="2400" dirty="0">
                <a:solidFill>
                  <a:srgbClr val="FFC000"/>
                </a:solidFill>
                <a:latin typeface="Garamond" panose="02020404030301010803" pitchFamily="18" charset="0"/>
              </a:rPr>
              <a:t>[valid] </a:t>
            </a:r>
            <a:r>
              <a:rPr lang="en-US" sz="2400" dirty="0">
                <a:latin typeface="Garamond" panose="02020404030301010803" pitchFamily="18" charset="0"/>
              </a:rPr>
              <a:t>attestation . . . </a:t>
            </a:r>
            <a:r>
              <a:rPr lang="en-US" sz="2400" dirty="0">
                <a:solidFill>
                  <a:srgbClr val="FFC000"/>
                </a:solidFill>
                <a:latin typeface="Garamond" panose="02020404030301010803" pitchFamily="18" charset="0"/>
              </a:rPr>
              <a:t>from the person requesting the use or disclosure</a:t>
            </a:r>
            <a:r>
              <a:rPr lang="en-US" sz="2400" dirty="0">
                <a:latin typeface="Garamond" panose="02020404030301010803" pitchFamily="18" charset="0"/>
              </a:rPr>
              <a:t> . . . </a:t>
            </a:r>
          </a:p>
          <a:p>
            <a:pPr marL="457200" lvl="1" indent="0">
              <a:buNone/>
            </a:pPr>
            <a:endParaRPr lang="en-US" sz="1900" dirty="0">
              <a:latin typeface="Garamond" panose="02020404030301010803" pitchFamily="18" charset="0"/>
            </a:endParaRPr>
          </a:p>
          <a:p>
            <a:pPr marL="457200" lvl="1" indent="0">
              <a:buNone/>
            </a:pPr>
            <a:endParaRPr lang="en-US" sz="1900" dirty="0">
              <a:latin typeface="Garamond" panose="02020404030301010803" pitchFamily="18" charset="0"/>
            </a:endParaRPr>
          </a:p>
          <a:p>
            <a:pPr marL="457200" lvl="1" indent="0">
              <a:buNone/>
            </a:pPr>
            <a:endParaRPr lang="en-US" sz="1900" dirty="0">
              <a:latin typeface="Garamond" panose="02020404030301010803" pitchFamily="18" charset="0"/>
            </a:endParaRPr>
          </a:p>
          <a:p>
            <a:pPr marL="457200" lvl="1" indent="0">
              <a:buNone/>
            </a:pPr>
            <a:r>
              <a:rPr lang="en-US" sz="1900" dirty="0">
                <a:latin typeface="Garamond" panose="02020404030301010803" pitchFamily="18" charset="0"/>
              </a:rPr>
              <a:t>	45 C.F.R. § 164.509(a)(1)</a:t>
            </a:r>
          </a:p>
        </p:txBody>
      </p:sp>
      <p:pic>
        <p:nvPicPr>
          <p:cNvPr id="5" name="Picture 4" descr="A black text on a white background&#10;&#10;Description automatically generated">
            <a:extLst>
              <a:ext uri="{FF2B5EF4-FFF2-40B4-BE49-F238E27FC236}">
                <a16:creationId xmlns:a16="http://schemas.microsoft.com/office/drawing/2014/main" id="{479F9DA6-F63D-8736-DF67-7EBF07FD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514" y="4207914"/>
            <a:ext cx="3795485" cy="2105799"/>
          </a:xfrm>
          <a:prstGeom prst="rect">
            <a:avLst/>
          </a:prstGeom>
        </p:spPr>
      </p:pic>
    </p:spTree>
    <p:extLst>
      <p:ext uri="{BB962C8B-B14F-4D97-AF65-F5344CB8AC3E}">
        <p14:creationId xmlns:p14="http://schemas.microsoft.com/office/powerpoint/2010/main" val="1907340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A919-37F7-7E26-726A-48D88E41A7D4}"/>
              </a:ext>
            </a:extLst>
          </p:cNvPr>
          <p:cNvSpPr>
            <a:spLocks noGrp="1"/>
          </p:cNvSpPr>
          <p:nvPr>
            <p:ph type="title"/>
          </p:nvPr>
        </p:nvSpPr>
        <p:spPr/>
        <p:txBody>
          <a:bodyPr/>
          <a:lstStyle/>
          <a:p>
            <a:pPr algn="ctr"/>
            <a:r>
              <a:rPr lang="en-US" dirty="0">
                <a:solidFill>
                  <a:schemeClr val="tx1"/>
                </a:solidFill>
                <a:latin typeface="Garamond" panose="02020404030301010803" pitchFamily="18" charset="0"/>
              </a:rPr>
              <a:t>Definition of “person”</a:t>
            </a:r>
          </a:p>
        </p:txBody>
      </p:sp>
      <p:sp>
        <p:nvSpPr>
          <p:cNvPr id="3" name="Content Placeholder 2">
            <a:extLst>
              <a:ext uri="{FF2B5EF4-FFF2-40B4-BE49-F238E27FC236}">
                <a16:creationId xmlns:a16="http://schemas.microsoft.com/office/drawing/2014/main" id="{2E992DEE-FEB3-AAFA-F3F3-FE8B69624981}"/>
              </a:ext>
            </a:extLst>
          </p:cNvPr>
          <p:cNvSpPr>
            <a:spLocks noGrp="1"/>
          </p:cNvSpPr>
          <p:nvPr>
            <p:ph idx="1"/>
          </p:nvPr>
        </p:nvSpPr>
        <p:spPr>
          <a:xfrm>
            <a:off x="628650" y="2082799"/>
            <a:ext cx="7886700" cy="4094163"/>
          </a:xfrm>
        </p:spPr>
        <p:txBody>
          <a:bodyPr/>
          <a:lstStyle/>
          <a:p>
            <a:r>
              <a:rPr lang="en-US" dirty="0">
                <a:latin typeface="Garamond" panose="02020404030301010803" pitchFamily="18" charset="0"/>
              </a:rPr>
              <a:t>“natural person (meaning a human being who is born alive), trust or estate, partnership, corporation, professional association or corporation, or other entity, public or private.”</a:t>
            </a:r>
          </a:p>
          <a:p>
            <a:endParaRPr lang="en-US" dirty="0">
              <a:latin typeface="Garamond" panose="02020404030301010803" pitchFamily="18" charset="0"/>
            </a:endParaRPr>
          </a:p>
          <a:p>
            <a:pPr lvl="1"/>
            <a:r>
              <a:rPr lang="en-US" dirty="0">
                <a:latin typeface="Garamond" panose="02020404030301010803" pitchFamily="18" charset="0"/>
              </a:rPr>
              <a:t>“Therefore, an ‘individual,’ ‘child,’ or ‘victim’ (e.g., victim of a crime) under the HIPAA Rules must be a natural person.’”  89 Fed. Reg. at 32997.</a:t>
            </a:r>
          </a:p>
        </p:txBody>
      </p:sp>
    </p:spTree>
    <p:extLst>
      <p:ext uri="{BB962C8B-B14F-4D97-AF65-F5344CB8AC3E}">
        <p14:creationId xmlns:p14="http://schemas.microsoft.com/office/powerpoint/2010/main" val="3072042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E0B5-5BEB-4057-5147-4F9A737B8B01}"/>
              </a:ext>
            </a:extLst>
          </p:cNvPr>
          <p:cNvSpPr>
            <a:spLocks noGrp="1"/>
          </p:cNvSpPr>
          <p:nvPr>
            <p:ph type="title"/>
          </p:nvPr>
        </p:nvSpPr>
        <p:spPr/>
        <p:txBody>
          <a:bodyPr/>
          <a:lstStyle/>
          <a:p>
            <a:pPr algn="ctr"/>
            <a:r>
              <a:rPr lang="en-US" dirty="0">
                <a:solidFill>
                  <a:schemeClr val="tx1"/>
                </a:solidFill>
                <a:latin typeface="Garamond" panose="02020404030301010803" pitchFamily="18" charset="0"/>
              </a:rPr>
              <a:t>Public Health v. </a:t>
            </a:r>
            <a:br>
              <a:rPr lang="en-US" dirty="0">
                <a:solidFill>
                  <a:schemeClr val="tx1"/>
                </a:solidFill>
                <a:latin typeface="Garamond" panose="02020404030301010803" pitchFamily="18" charset="0"/>
              </a:rPr>
            </a:br>
            <a:r>
              <a:rPr lang="en-US" dirty="0">
                <a:solidFill>
                  <a:schemeClr val="tx1"/>
                </a:solidFill>
                <a:latin typeface="Garamond" panose="02020404030301010803" pitchFamily="18" charset="0"/>
              </a:rPr>
              <a:t>Law Enforcement Investigations</a:t>
            </a:r>
          </a:p>
        </p:txBody>
      </p:sp>
      <p:sp>
        <p:nvSpPr>
          <p:cNvPr id="3" name="Content Placeholder 2">
            <a:extLst>
              <a:ext uri="{FF2B5EF4-FFF2-40B4-BE49-F238E27FC236}">
                <a16:creationId xmlns:a16="http://schemas.microsoft.com/office/drawing/2014/main" id="{0E5FA962-0C30-AFDD-4A80-AC3191EE436F}"/>
              </a:ext>
            </a:extLst>
          </p:cNvPr>
          <p:cNvSpPr>
            <a:spLocks noGrp="1"/>
          </p:cNvSpPr>
          <p:nvPr>
            <p:ph idx="1"/>
          </p:nvPr>
        </p:nvSpPr>
        <p:spPr/>
        <p:txBody>
          <a:bodyPr/>
          <a:lstStyle/>
          <a:p>
            <a:endParaRPr lang="en-US" dirty="0">
              <a:solidFill>
                <a:schemeClr val="bg1"/>
              </a:solidFill>
              <a:latin typeface="Garamond" panose="02020404030301010803" pitchFamily="18" charset="0"/>
            </a:endParaRPr>
          </a:p>
          <a:p>
            <a:r>
              <a:rPr lang="en-US" dirty="0">
                <a:latin typeface="Garamond" panose="02020404030301010803" pitchFamily="18" charset="0"/>
              </a:rPr>
              <a:t>Population level activities include “identifying, monitoring, preventing, or mitigating ongoing or prospective threats to the health or safety of a population, which may involve the collection of protected health information.”</a:t>
            </a:r>
          </a:p>
          <a:p>
            <a:endParaRPr lang="en-US" dirty="0">
              <a:latin typeface="Garamond" panose="02020404030301010803" pitchFamily="18" charset="0"/>
            </a:endParaRPr>
          </a:p>
          <a:p>
            <a:pPr lvl="1"/>
            <a:r>
              <a:rPr lang="en-US" dirty="0">
                <a:latin typeface="Garamond" panose="02020404030301010803" pitchFamily="18" charset="0"/>
              </a:rPr>
              <a:t>“The final rule does not affect the reporting of vital statistics.”  89 Fed. Reg. at 32998.</a:t>
            </a:r>
          </a:p>
          <a:p>
            <a:endParaRPr lang="en-US" dirty="0">
              <a:solidFill>
                <a:schemeClr val="bg1"/>
              </a:solidFill>
            </a:endParaRPr>
          </a:p>
        </p:txBody>
      </p:sp>
    </p:spTree>
    <p:extLst>
      <p:ext uri="{BB962C8B-B14F-4D97-AF65-F5344CB8AC3E}">
        <p14:creationId xmlns:p14="http://schemas.microsoft.com/office/powerpoint/2010/main" val="686932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E5B3-F107-C73B-C446-7F5B1ACB05B9}"/>
              </a:ext>
            </a:extLst>
          </p:cNvPr>
          <p:cNvSpPr>
            <a:spLocks noGrp="1"/>
          </p:cNvSpPr>
          <p:nvPr>
            <p:ph type="title"/>
          </p:nvPr>
        </p:nvSpPr>
        <p:spPr>
          <a:xfrm>
            <a:off x="484710" y="733778"/>
            <a:ext cx="7139583" cy="1119470"/>
          </a:xfrm>
        </p:spPr>
        <p:txBody>
          <a:bodyPr/>
          <a:lstStyle/>
          <a:p>
            <a:pPr algn="ctr"/>
            <a:r>
              <a:rPr lang="en-US" sz="3600" dirty="0">
                <a:solidFill>
                  <a:schemeClr val="tx1"/>
                </a:solidFill>
                <a:latin typeface="Garamond" panose="02020404030301010803" pitchFamily="18" charset="0"/>
              </a:rPr>
              <a:t>89 Fed. Reg. 33003</a:t>
            </a:r>
          </a:p>
        </p:txBody>
      </p:sp>
      <p:pic>
        <p:nvPicPr>
          <p:cNvPr id="5" name="Content Placeholder 4" descr="A close-up of a document&#10;&#10;Description automatically generated">
            <a:extLst>
              <a:ext uri="{FF2B5EF4-FFF2-40B4-BE49-F238E27FC236}">
                <a16:creationId xmlns:a16="http://schemas.microsoft.com/office/drawing/2014/main" id="{A1619AB8-279F-F584-3B75-40DB8BEB8A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6989" y="2191985"/>
            <a:ext cx="2832146" cy="3932237"/>
          </a:xfrm>
        </p:spPr>
      </p:pic>
      <p:sp>
        <p:nvSpPr>
          <p:cNvPr id="3" name="Rectangle 2">
            <a:extLst>
              <a:ext uri="{FF2B5EF4-FFF2-40B4-BE49-F238E27FC236}">
                <a16:creationId xmlns:a16="http://schemas.microsoft.com/office/drawing/2014/main" id="{085F518D-4FAD-A3B3-6E9B-DD07EEB1D92D}"/>
              </a:ext>
            </a:extLst>
          </p:cNvPr>
          <p:cNvSpPr/>
          <p:nvPr/>
        </p:nvSpPr>
        <p:spPr>
          <a:xfrm>
            <a:off x="2646362" y="3547533"/>
            <a:ext cx="3073400" cy="27058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463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AF0F-C187-2443-AB73-5FCBE28519C8}"/>
              </a:ext>
            </a:extLst>
          </p:cNvPr>
          <p:cNvSpPr>
            <a:spLocks noGrp="1"/>
          </p:cNvSpPr>
          <p:nvPr>
            <p:ph type="title"/>
          </p:nvPr>
        </p:nvSpPr>
        <p:spPr>
          <a:xfrm>
            <a:off x="439858" y="1104912"/>
            <a:ext cx="2336449" cy="1714481"/>
          </a:xfrm>
        </p:spPr>
        <p:txBody>
          <a:bodyPr anchor="b">
            <a:normAutofit fontScale="90000"/>
          </a:bodyPr>
          <a:lstStyle/>
          <a:p>
            <a:pPr algn="r"/>
            <a:r>
              <a:rPr lang="en-US" sz="2500" dirty="0">
                <a:solidFill>
                  <a:schemeClr val="tx1"/>
                </a:solidFill>
                <a:latin typeface="Garamond" panose="02020404030301010803" pitchFamily="18" charset="0"/>
              </a:rPr>
              <a:t>Does the HIPAA Privacy Rule ever </a:t>
            </a:r>
            <a:r>
              <a:rPr lang="en-US" sz="2500" u="sng" dirty="0">
                <a:solidFill>
                  <a:schemeClr val="tx1"/>
                </a:solidFill>
                <a:latin typeface="Garamond" panose="02020404030301010803" pitchFamily="18" charset="0"/>
              </a:rPr>
              <a:t>allow</a:t>
            </a:r>
            <a:r>
              <a:rPr lang="en-US" sz="2500" dirty="0">
                <a:solidFill>
                  <a:schemeClr val="tx1"/>
                </a:solidFill>
                <a:latin typeface="Garamond" panose="02020404030301010803" pitchFamily="18" charset="0"/>
              </a:rPr>
              <a:t> a covered entity to make a disclosure of PHI?  </a:t>
            </a:r>
          </a:p>
        </p:txBody>
      </p:sp>
      <p:graphicFrame>
        <p:nvGraphicFramePr>
          <p:cNvPr id="5" name="Content Placeholder 2">
            <a:extLst>
              <a:ext uri="{FF2B5EF4-FFF2-40B4-BE49-F238E27FC236}">
                <a16:creationId xmlns:a16="http://schemas.microsoft.com/office/drawing/2014/main" id="{E1F69E3A-EA74-A719-E0AF-62132D20A6F6}"/>
              </a:ext>
            </a:extLst>
          </p:cNvPr>
          <p:cNvGraphicFramePr>
            <a:graphicFrameLocks noGrp="1"/>
          </p:cNvGraphicFramePr>
          <p:nvPr>
            <p:ph idx="1"/>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9098D5E9-4555-68AC-0624-D4A2ABA42D3D}"/>
              </a:ext>
            </a:extLst>
          </p:cNvPr>
          <p:cNvCxnSpPr/>
          <p:nvPr/>
        </p:nvCxnSpPr>
        <p:spPr>
          <a:xfrm>
            <a:off x="1903343" y="4168913"/>
            <a:ext cx="12523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19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a:xfrm>
            <a:off x="457200" y="533400"/>
            <a:ext cx="8229600" cy="1139825"/>
          </a:xfrm>
        </p:spPr>
        <p:txBody>
          <a:bodyPr>
            <a:normAutofit/>
          </a:bodyPr>
          <a:lstStyle/>
          <a:p>
            <a:pPr algn="ctr"/>
            <a:r>
              <a:rPr lang="en-US" sz="3200" dirty="0">
                <a:solidFill>
                  <a:schemeClr val="tx1"/>
                </a:solidFill>
                <a:latin typeface="Garamond" panose="02020404030301010803" pitchFamily="18" charset="0"/>
                <a:ea typeface="ＭＳ Ｐゴシック" panose="020B0600070205080204" pitchFamily="34" charset="-128"/>
              </a:rPr>
              <a:t>Public Benefit Activity (PBA) Disclosures</a:t>
            </a:r>
            <a:br>
              <a:rPr lang="en-US" sz="3200" dirty="0">
                <a:solidFill>
                  <a:schemeClr val="tx1"/>
                </a:solidFill>
                <a:latin typeface="Garamond" panose="02020404030301010803" pitchFamily="18" charset="0"/>
                <a:ea typeface="ＭＳ Ｐゴシック" panose="020B0600070205080204" pitchFamily="34" charset="-128"/>
              </a:rPr>
            </a:br>
            <a:r>
              <a:rPr lang="en-US" sz="3200" dirty="0">
                <a:solidFill>
                  <a:schemeClr val="tx1"/>
                </a:solidFill>
                <a:latin typeface="Garamond" panose="02020404030301010803" pitchFamily="18" charset="0"/>
                <a:ea typeface="ＭＳ Ｐゴシック" panose="020B0600070205080204" pitchFamily="34" charset="-128"/>
              </a:rPr>
              <a:t>45 C.F.R. </a:t>
            </a:r>
            <a:r>
              <a:rPr lang="en-US" sz="3200" dirty="0">
                <a:solidFill>
                  <a:schemeClr val="tx1"/>
                </a:solidFill>
                <a:latin typeface="Garamond" panose="02020404030301010803" pitchFamily="18" charset="0"/>
              </a:rPr>
              <a:t>§§</a:t>
            </a:r>
            <a:r>
              <a:rPr lang="en-US" sz="3200" dirty="0">
                <a:solidFill>
                  <a:schemeClr val="tx1"/>
                </a:solidFill>
                <a:latin typeface="Garamond" panose="02020404030301010803" pitchFamily="18" charset="0"/>
                <a:ea typeface="ＭＳ Ｐゴシック" panose="020B0600070205080204" pitchFamily="34" charset="-128"/>
              </a:rPr>
              <a:t> 164.512(a)-(l)</a:t>
            </a:r>
          </a:p>
        </p:txBody>
      </p:sp>
      <p:sp>
        <p:nvSpPr>
          <p:cNvPr id="768003" name="Rectangle 3"/>
          <p:cNvSpPr>
            <a:spLocks noGrp="1" noChangeArrowheads="1"/>
          </p:cNvSpPr>
          <p:nvPr>
            <p:ph sz="half" idx="1"/>
          </p:nvPr>
        </p:nvSpPr>
        <p:spPr>
          <a:xfrm>
            <a:off x="248478" y="1851660"/>
            <a:ext cx="4323522" cy="4701540"/>
          </a:xfrm>
        </p:spPr>
        <p:txBody>
          <a:bodyPr>
            <a:normAutofit/>
          </a:bodyPr>
          <a:lstStyle/>
          <a:p>
            <a:pPr lvl="1" eaLnBrk="1" hangingPunct="1">
              <a:buFont typeface="Wingdings" panose="05000000000000000000" pitchFamily="2" charset="2"/>
              <a:buNone/>
            </a:pPr>
            <a:endParaRPr lang="en-US" sz="2000" dirty="0">
              <a:latin typeface="Garamond" panose="02020404030301010803" pitchFamily="18" charset="0"/>
              <a:ea typeface="Arial" panose="020B0604020202020204" pitchFamily="34" charset="0"/>
            </a:endParaRPr>
          </a:p>
          <a:p>
            <a:pPr lvl="1" eaLnBrk="1" hangingPunct="1"/>
            <a:r>
              <a:rPr lang="en-US" sz="2000" dirty="0">
                <a:latin typeface="Garamond" panose="02020404030301010803" pitchFamily="18" charset="0"/>
                <a:ea typeface="Arial" panose="020B0604020202020204" pitchFamily="34" charset="0"/>
              </a:rPr>
              <a:t>Disclosures required by law</a:t>
            </a:r>
          </a:p>
          <a:p>
            <a:pPr lvl="1" eaLnBrk="1" hangingPunct="1"/>
            <a:r>
              <a:rPr lang="en-US" sz="2000" dirty="0">
                <a:latin typeface="Garamond" panose="02020404030301010803" pitchFamily="18" charset="0"/>
                <a:ea typeface="Arial" panose="020B0604020202020204" pitchFamily="34" charset="0"/>
              </a:rPr>
              <a:t>Disclosures for public health activities</a:t>
            </a:r>
          </a:p>
          <a:p>
            <a:pPr lvl="1" eaLnBrk="1" hangingPunct="1"/>
            <a:r>
              <a:rPr lang="en-US" sz="2000" dirty="0">
                <a:latin typeface="Garamond" panose="02020404030301010803" pitchFamily="18" charset="0"/>
                <a:ea typeface="Arial" panose="020B0604020202020204" pitchFamily="34" charset="0"/>
              </a:rPr>
              <a:t>Disclosures about victims of abuse, neglect, or domestic violence</a:t>
            </a:r>
          </a:p>
          <a:p>
            <a:pPr lvl="1" eaLnBrk="1" hangingPunct="1"/>
            <a:r>
              <a:rPr lang="en-US" sz="2000" dirty="0">
                <a:solidFill>
                  <a:srgbClr val="00B0F0"/>
                </a:solidFill>
                <a:latin typeface="Garamond" panose="02020404030301010803" pitchFamily="18" charset="0"/>
                <a:ea typeface="Arial" panose="020B0604020202020204" pitchFamily="34" charset="0"/>
              </a:rPr>
              <a:t>Disclosures for health oversight activities</a:t>
            </a:r>
          </a:p>
          <a:p>
            <a:pPr lvl="1" eaLnBrk="1" hangingPunct="1"/>
            <a:r>
              <a:rPr lang="en-US" sz="2000" dirty="0">
                <a:solidFill>
                  <a:srgbClr val="00B0F0"/>
                </a:solidFill>
                <a:latin typeface="Garamond" panose="02020404030301010803" pitchFamily="18" charset="0"/>
                <a:ea typeface="Arial" panose="020B0604020202020204" pitchFamily="34" charset="0"/>
              </a:rPr>
              <a:t>Disclosures for judicial and administrative proceedings</a:t>
            </a:r>
          </a:p>
          <a:p>
            <a:pPr lvl="1" eaLnBrk="1" hangingPunct="1"/>
            <a:r>
              <a:rPr lang="en-US" sz="2000" dirty="0">
                <a:solidFill>
                  <a:srgbClr val="00B0F0"/>
                </a:solidFill>
                <a:latin typeface="Garamond" panose="02020404030301010803" pitchFamily="18" charset="0"/>
                <a:ea typeface="Arial" panose="020B0604020202020204" pitchFamily="34" charset="0"/>
              </a:rPr>
              <a:t>Disclosures for law enforcement purposes</a:t>
            </a:r>
          </a:p>
          <a:p>
            <a:pPr eaLnBrk="1" hangingPunct="1"/>
            <a:endParaRPr lang="en-US" sz="2000" dirty="0">
              <a:ea typeface="ＭＳ Ｐゴシック" panose="020B0600070205080204" pitchFamily="34" charset="-128"/>
            </a:endParaRPr>
          </a:p>
        </p:txBody>
      </p:sp>
      <p:sp>
        <p:nvSpPr>
          <p:cNvPr id="768004" name="Rectangle 4"/>
          <p:cNvSpPr>
            <a:spLocks noGrp="1" noChangeArrowheads="1"/>
          </p:cNvSpPr>
          <p:nvPr>
            <p:ph sz="half" idx="2"/>
          </p:nvPr>
        </p:nvSpPr>
        <p:spPr>
          <a:xfrm>
            <a:off x="4343400" y="2171700"/>
            <a:ext cx="4171950" cy="4080013"/>
          </a:xfrm>
        </p:spPr>
        <p:txBody>
          <a:bodyPr>
            <a:normAutofit/>
          </a:bodyPr>
          <a:lstStyle/>
          <a:p>
            <a:pPr lvl="1" eaLnBrk="1" hangingPunct="1"/>
            <a:r>
              <a:rPr lang="en-US" sz="2000" dirty="0">
                <a:solidFill>
                  <a:srgbClr val="00B0F0"/>
                </a:solidFill>
                <a:latin typeface="Garamond" panose="02020404030301010803" pitchFamily="18" charset="0"/>
                <a:ea typeface="Arial" panose="020B0604020202020204" pitchFamily="34" charset="0"/>
              </a:rPr>
              <a:t>Disclosures about decedents</a:t>
            </a:r>
          </a:p>
          <a:p>
            <a:pPr lvl="1" eaLnBrk="1" hangingPunct="1"/>
            <a:r>
              <a:rPr lang="en-US" sz="2000" dirty="0">
                <a:latin typeface="Garamond" panose="02020404030301010803" pitchFamily="18" charset="0"/>
                <a:ea typeface="Arial" panose="020B0604020202020204" pitchFamily="34" charset="0"/>
              </a:rPr>
              <a:t>Disclosures for cadaveric organ, eye, or tissue donation</a:t>
            </a:r>
          </a:p>
          <a:p>
            <a:pPr lvl="1" eaLnBrk="1" hangingPunct="1"/>
            <a:r>
              <a:rPr lang="en-US" sz="2000" dirty="0">
                <a:latin typeface="Garamond" panose="02020404030301010803" pitchFamily="18" charset="0"/>
                <a:ea typeface="Arial" panose="020B0604020202020204" pitchFamily="34" charset="0"/>
              </a:rPr>
              <a:t>Disclosures for research purposes</a:t>
            </a:r>
          </a:p>
          <a:p>
            <a:pPr lvl="1" eaLnBrk="1" hangingPunct="1"/>
            <a:r>
              <a:rPr lang="en-US" sz="2000" dirty="0">
                <a:latin typeface="Garamond" panose="02020404030301010803" pitchFamily="18" charset="0"/>
                <a:ea typeface="Arial" panose="020B0604020202020204" pitchFamily="34" charset="0"/>
              </a:rPr>
              <a:t>Disclosures to avert a serious threat to health or safety</a:t>
            </a:r>
          </a:p>
          <a:p>
            <a:pPr lvl="1" eaLnBrk="1" hangingPunct="1"/>
            <a:r>
              <a:rPr lang="en-US" sz="2000" dirty="0">
                <a:latin typeface="Garamond" panose="02020404030301010803" pitchFamily="18" charset="0"/>
                <a:ea typeface="Arial" panose="020B0604020202020204" pitchFamily="34" charset="0"/>
              </a:rPr>
              <a:t>Disclosures for specialized government functions</a:t>
            </a:r>
          </a:p>
          <a:p>
            <a:pPr lvl="1" eaLnBrk="1" hangingPunct="1"/>
            <a:r>
              <a:rPr lang="en-US" sz="2000" dirty="0">
                <a:latin typeface="Garamond" panose="02020404030301010803" pitchFamily="18" charset="0"/>
                <a:ea typeface="Arial" panose="020B0604020202020204" pitchFamily="34" charset="0"/>
              </a:rPr>
              <a:t>Disclosures for workers</a:t>
            </a:r>
            <a:r>
              <a:rPr lang="en-US" sz="2000" dirty="0">
                <a:latin typeface="Garamond" panose="02020404030301010803" pitchFamily="18" charset="0"/>
                <a:ea typeface="ＭＳ Ｐゴシック" panose="020B0600070205080204" pitchFamily="34" charset="-128"/>
              </a:rPr>
              <a:t>’</a:t>
            </a:r>
            <a:r>
              <a:rPr lang="en-US" altLang="ja-JP" sz="2000" dirty="0">
                <a:latin typeface="Garamond" panose="02020404030301010803" pitchFamily="18" charset="0"/>
                <a:ea typeface="ＭＳ Ｐゴシック" panose="020B0600070205080204" pitchFamily="34" charset="-128"/>
              </a:rPr>
              <a:t> compensation</a:t>
            </a:r>
          </a:p>
          <a:p>
            <a:pPr eaLnBrk="1" hangingPunct="1"/>
            <a:endParaRPr lang="en-US" sz="2000" dirty="0">
              <a:ea typeface="ＭＳ Ｐゴシック" panose="020B0600070205080204" pitchFamily="34" charset="-128"/>
            </a:endParaRPr>
          </a:p>
        </p:txBody>
      </p:sp>
    </p:spTree>
    <p:extLst>
      <p:ext uri="{BB962C8B-B14F-4D97-AF65-F5344CB8AC3E}">
        <p14:creationId xmlns:p14="http://schemas.microsoft.com/office/powerpoint/2010/main" val="1512826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3CCE-AB76-A3BD-EE04-58E7A40EC0FD}"/>
              </a:ext>
            </a:extLst>
          </p:cNvPr>
          <p:cNvSpPr>
            <a:spLocks noGrp="1"/>
          </p:cNvSpPr>
          <p:nvPr>
            <p:ph type="title"/>
          </p:nvPr>
        </p:nvSpPr>
        <p:spPr/>
        <p:txBody>
          <a:bodyPr/>
          <a:lstStyle/>
          <a:p>
            <a:pPr algn="ctr"/>
            <a:r>
              <a:rPr lang="en-US" dirty="0">
                <a:solidFill>
                  <a:schemeClr val="tx1"/>
                </a:solidFill>
                <a:latin typeface="Garamond" panose="02020404030301010803" pitchFamily="18" charset="0"/>
              </a:rPr>
              <a:t>42 U.S.C. 1320d-7(b)</a:t>
            </a:r>
          </a:p>
        </p:txBody>
      </p:sp>
      <p:pic>
        <p:nvPicPr>
          <p:cNvPr id="5" name="Content Placeholder 4" descr="A close-up of a white background&#10;&#10;Description automatically generated">
            <a:extLst>
              <a:ext uri="{FF2B5EF4-FFF2-40B4-BE49-F238E27FC236}">
                <a16:creationId xmlns:a16="http://schemas.microsoft.com/office/drawing/2014/main" id="{0322DF9C-E322-A598-8B4F-E8DE776EA1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550" y="2774950"/>
            <a:ext cx="7670800" cy="1308100"/>
          </a:xfrm>
        </p:spPr>
      </p:pic>
      <p:cxnSp>
        <p:nvCxnSpPr>
          <p:cNvPr id="7" name="Straight Connector 6">
            <a:extLst>
              <a:ext uri="{FF2B5EF4-FFF2-40B4-BE49-F238E27FC236}">
                <a16:creationId xmlns:a16="http://schemas.microsoft.com/office/drawing/2014/main" id="{0BE0D6FF-0791-10C3-297F-360D3A7AD017}"/>
              </a:ext>
            </a:extLst>
          </p:cNvPr>
          <p:cNvCxnSpPr/>
          <p:nvPr/>
        </p:nvCxnSpPr>
        <p:spPr>
          <a:xfrm>
            <a:off x="1134533" y="3183467"/>
            <a:ext cx="1168400" cy="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57041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F21E-077E-79F0-1804-26B210394DAC}"/>
            </a:ext>
          </a:extLst>
        </p:cNvPr>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E7B00D9E-3AC7-B9EA-E3C2-226764E06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991" y="326571"/>
            <a:ext cx="7165223" cy="6204857"/>
          </a:xfrm>
          <a:prstGeom prst="rect">
            <a:avLst/>
          </a:prstGeom>
        </p:spPr>
      </p:pic>
      <p:sp>
        <p:nvSpPr>
          <p:cNvPr id="2" name="Rectangle 1">
            <a:extLst>
              <a:ext uri="{FF2B5EF4-FFF2-40B4-BE49-F238E27FC236}">
                <a16:creationId xmlns:a16="http://schemas.microsoft.com/office/drawing/2014/main" id="{C921AC90-F3DC-DA1D-4516-D16DA75F0BD7}"/>
              </a:ext>
            </a:extLst>
          </p:cNvPr>
          <p:cNvSpPr/>
          <p:nvPr/>
        </p:nvSpPr>
        <p:spPr>
          <a:xfrm>
            <a:off x="360608" y="1056068"/>
            <a:ext cx="1017431" cy="11462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Tree>
    <p:extLst>
      <p:ext uri="{BB962C8B-B14F-4D97-AF65-F5344CB8AC3E}">
        <p14:creationId xmlns:p14="http://schemas.microsoft.com/office/powerpoint/2010/main" val="2152995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65BC-A28B-38F6-34F9-F346326F0C11}"/>
              </a:ext>
            </a:extLst>
          </p:cNvPr>
          <p:cNvSpPr>
            <a:spLocks noGrp="1"/>
          </p:cNvSpPr>
          <p:nvPr>
            <p:ph type="title"/>
          </p:nvPr>
        </p:nvSpPr>
        <p:spPr/>
        <p:txBody>
          <a:bodyPr/>
          <a:lstStyle/>
          <a:p>
            <a:pPr algn="ctr"/>
            <a:r>
              <a:rPr lang="en-US" dirty="0">
                <a:latin typeface="Garamond" panose="02020404030301010803" pitchFamily="18" charset="0"/>
                <a:hlinkClick r:id="rId2"/>
              </a:rPr>
              <a:t>HHS Fact Sheet</a:t>
            </a:r>
            <a:r>
              <a:rPr lang="en-US" dirty="0">
                <a:solidFill>
                  <a:schemeClr val="tx1"/>
                </a:solidFill>
                <a:latin typeface="Garamond" panose="02020404030301010803" pitchFamily="18" charset="0"/>
              </a:rPr>
              <a:t>: Examples</a:t>
            </a:r>
            <a:r>
              <a:rPr lang="en-US" dirty="0">
                <a:solidFill>
                  <a:schemeClr val="tx1"/>
                </a:solidFill>
              </a:rPr>
              <a:t> </a:t>
            </a:r>
          </a:p>
        </p:txBody>
      </p:sp>
      <p:pic>
        <p:nvPicPr>
          <p:cNvPr id="5" name="Content Placeholder 4">
            <a:extLst>
              <a:ext uri="{FF2B5EF4-FFF2-40B4-BE49-F238E27FC236}">
                <a16:creationId xmlns:a16="http://schemas.microsoft.com/office/drawing/2014/main" id="{018828AF-42C0-C56A-20A3-DE6EC8E3B0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456068"/>
            <a:ext cx="7886700" cy="2684051"/>
          </a:xfrm>
        </p:spPr>
      </p:pic>
      <p:sp>
        <p:nvSpPr>
          <p:cNvPr id="6" name="Rectangle 5">
            <a:extLst>
              <a:ext uri="{FF2B5EF4-FFF2-40B4-BE49-F238E27FC236}">
                <a16:creationId xmlns:a16="http://schemas.microsoft.com/office/drawing/2014/main" id="{F158D65F-731D-1B2B-7AA0-C591C8B1DFE5}"/>
              </a:ext>
            </a:extLst>
          </p:cNvPr>
          <p:cNvSpPr/>
          <p:nvPr/>
        </p:nvSpPr>
        <p:spPr>
          <a:xfrm>
            <a:off x="943429" y="3062514"/>
            <a:ext cx="7460342" cy="4789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9EF55B-86FA-293D-FD7A-D51832D085ED}"/>
              </a:ext>
            </a:extLst>
          </p:cNvPr>
          <p:cNvSpPr/>
          <p:nvPr/>
        </p:nvSpPr>
        <p:spPr>
          <a:xfrm>
            <a:off x="1055008" y="4020457"/>
            <a:ext cx="7160078" cy="28640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23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A86F-E278-0205-D3E4-F51FE26DAAE8}"/>
              </a:ext>
            </a:extLst>
          </p:cNvPr>
          <p:cNvSpPr>
            <a:spLocks noGrp="1"/>
          </p:cNvSpPr>
          <p:nvPr>
            <p:ph type="title"/>
          </p:nvPr>
        </p:nvSpPr>
        <p:spPr>
          <a:xfrm>
            <a:off x="628650" y="365127"/>
            <a:ext cx="7886700" cy="935640"/>
          </a:xfrm>
        </p:spPr>
        <p:txBody>
          <a:bodyPr>
            <a:normAutofit/>
          </a:bodyPr>
          <a:lstStyle/>
          <a:p>
            <a:pPr algn="ctr"/>
            <a:r>
              <a:rPr lang="en-US" sz="3200" dirty="0">
                <a:solidFill>
                  <a:srgbClr val="FFFFFF"/>
                </a:solidFill>
                <a:latin typeface="Garamond" panose="02020404030301010803" pitchFamily="18" charset="0"/>
              </a:rPr>
              <a:t>89 Fed. Reg. 32976, 32993 (Apr. 26, 2024)</a:t>
            </a:r>
          </a:p>
        </p:txBody>
      </p:sp>
      <p:pic>
        <p:nvPicPr>
          <p:cNvPr id="5" name="Content Placeholder 4" descr="A close-up of a document&#10;&#10;Description automatically generated">
            <a:extLst>
              <a:ext uri="{FF2B5EF4-FFF2-40B4-BE49-F238E27FC236}">
                <a16:creationId xmlns:a16="http://schemas.microsoft.com/office/drawing/2014/main" id="{30D3B094-CCE4-9CE4-DC87-188302AEC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6415" y="1465016"/>
            <a:ext cx="2511169" cy="4351338"/>
          </a:xfrm>
        </p:spPr>
      </p:pic>
      <p:sp>
        <p:nvSpPr>
          <p:cNvPr id="4" name="Slide Number Placeholder 3">
            <a:extLst>
              <a:ext uri="{FF2B5EF4-FFF2-40B4-BE49-F238E27FC236}">
                <a16:creationId xmlns:a16="http://schemas.microsoft.com/office/drawing/2014/main" id="{6A3DE0F2-DC30-EA82-F33C-E9C4ADC7A0B7}"/>
              </a:ext>
            </a:extLst>
          </p:cNvPr>
          <p:cNvSpPr>
            <a:spLocks noGrp="1"/>
          </p:cNvSpPr>
          <p:nvPr>
            <p:ph type="sldNum" sz="quarter" idx="12"/>
          </p:nvPr>
        </p:nvSpPr>
        <p:spPr/>
        <p:txBody>
          <a:bodyPr/>
          <a:lstStyle/>
          <a:p>
            <a:endParaRPr lang="en-US" dirty="0"/>
          </a:p>
        </p:txBody>
      </p:sp>
      <p:pic>
        <p:nvPicPr>
          <p:cNvPr id="7" name="Picture 6" descr="A black text on a white background&#10;&#10;Description automatically generated">
            <a:extLst>
              <a:ext uri="{FF2B5EF4-FFF2-40B4-BE49-F238E27FC236}">
                <a16:creationId xmlns:a16="http://schemas.microsoft.com/office/drawing/2014/main" id="{CE8374A5-1A64-80F0-49BC-D5DB34A5C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415" y="6100648"/>
            <a:ext cx="2511168" cy="393700"/>
          </a:xfrm>
          <a:prstGeom prst="rect">
            <a:avLst/>
          </a:prstGeom>
        </p:spPr>
      </p:pic>
      <p:sp>
        <p:nvSpPr>
          <p:cNvPr id="3" name="Rectangle 2">
            <a:extLst>
              <a:ext uri="{FF2B5EF4-FFF2-40B4-BE49-F238E27FC236}">
                <a16:creationId xmlns:a16="http://schemas.microsoft.com/office/drawing/2014/main" id="{5F6AECCC-9FFC-24F9-A85C-46A70C324A3C}"/>
              </a:ext>
            </a:extLst>
          </p:cNvPr>
          <p:cNvSpPr/>
          <p:nvPr/>
        </p:nvSpPr>
        <p:spPr>
          <a:xfrm>
            <a:off x="3316415" y="1465016"/>
            <a:ext cx="2511168" cy="254818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498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3F014-05F7-DF6A-C1E6-1D7A5B803BF4}"/>
              </a:ext>
            </a:extLst>
          </p:cNvPr>
          <p:cNvSpPr>
            <a:spLocks noGrp="1"/>
          </p:cNvSpPr>
          <p:nvPr>
            <p:ph type="title"/>
          </p:nvPr>
        </p:nvSpPr>
        <p:spPr>
          <a:xfrm>
            <a:off x="484710" y="857956"/>
            <a:ext cx="8027112" cy="995292"/>
          </a:xfrm>
        </p:spPr>
        <p:txBody>
          <a:bodyPr>
            <a:normAutofit/>
          </a:bodyPr>
          <a:lstStyle/>
          <a:p>
            <a:pPr algn="ctr"/>
            <a:r>
              <a:rPr lang="en-US" sz="2800" dirty="0">
                <a:solidFill>
                  <a:schemeClr val="tx1"/>
                </a:solidFill>
                <a:latin typeface="Garamond" panose="02020404030301010803" pitchFamily="18" charset="0"/>
              </a:rPr>
              <a:t>89 Fed. Reg. 32976, 32994 (Apr. 26, 2024)</a:t>
            </a:r>
          </a:p>
        </p:txBody>
      </p:sp>
      <p:pic>
        <p:nvPicPr>
          <p:cNvPr id="7" name="Content Placeholder 6" descr="A close up of a text&#10;&#10;Description automatically generated">
            <a:extLst>
              <a:ext uri="{FF2B5EF4-FFF2-40B4-BE49-F238E27FC236}">
                <a16:creationId xmlns:a16="http://schemas.microsoft.com/office/drawing/2014/main" id="{3965B4FF-83B0-AAA8-3063-EFE943C64E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218" y="2148114"/>
            <a:ext cx="4351564" cy="3265714"/>
          </a:xfrm>
        </p:spPr>
      </p:pic>
      <p:sp>
        <p:nvSpPr>
          <p:cNvPr id="3" name="Slide Number Placeholder 2">
            <a:extLst>
              <a:ext uri="{FF2B5EF4-FFF2-40B4-BE49-F238E27FC236}">
                <a16:creationId xmlns:a16="http://schemas.microsoft.com/office/drawing/2014/main" id="{8F89710F-7D77-F5C2-DC0B-3846870CA6AE}"/>
              </a:ext>
            </a:extLst>
          </p:cNvPr>
          <p:cNvSpPr>
            <a:spLocks noGrp="1"/>
          </p:cNvSpPr>
          <p:nvPr>
            <p:ph type="sldNum" sz="quarter" idx="12"/>
          </p:nvPr>
        </p:nvSpPr>
        <p:spPr/>
        <p:txBody>
          <a:bodyPr/>
          <a:lstStyle/>
          <a:p>
            <a:endParaRPr lang="en-US" dirty="0"/>
          </a:p>
        </p:txBody>
      </p:sp>
      <p:cxnSp>
        <p:nvCxnSpPr>
          <p:cNvPr id="6" name="Straight Connector 5">
            <a:extLst>
              <a:ext uri="{FF2B5EF4-FFF2-40B4-BE49-F238E27FC236}">
                <a16:creationId xmlns:a16="http://schemas.microsoft.com/office/drawing/2014/main" id="{AEA2D46F-0C58-8C62-5B79-8157C0970877}"/>
              </a:ext>
            </a:extLst>
          </p:cNvPr>
          <p:cNvCxnSpPr/>
          <p:nvPr/>
        </p:nvCxnSpPr>
        <p:spPr>
          <a:xfrm>
            <a:off x="4816699" y="3928056"/>
            <a:ext cx="155834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Straight Connector 8">
            <a:extLst>
              <a:ext uri="{FF2B5EF4-FFF2-40B4-BE49-F238E27FC236}">
                <a16:creationId xmlns:a16="http://schemas.microsoft.com/office/drawing/2014/main" id="{ED8B43C7-1A20-C41A-E7AC-B6A8979E2003}"/>
              </a:ext>
            </a:extLst>
          </p:cNvPr>
          <p:cNvCxnSpPr>
            <a:cxnSpLocks/>
          </p:cNvCxnSpPr>
          <p:nvPr/>
        </p:nvCxnSpPr>
        <p:spPr>
          <a:xfrm>
            <a:off x="2612264" y="4235002"/>
            <a:ext cx="3582474" cy="0"/>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59D50594-0E51-AE67-F22D-8F6D378CFFF2}"/>
              </a:ext>
            </a:extLst>
          </p:cNvPr>
          <p:cNvCxnSpPr>
            <a:cxnSpLocks/>
          </p:cNvCxnSpPr>
          <p:nvPr/>
        </p:nvCxnSpPr>
        <p:spPr>
          <a:xfrm>
            <a:off x="2612264" y="4520485"/>
            <a:ext cx="2204435"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367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B42F-779F-E642-9235-21DD48F37E91}"/>
              </a:ext>
            </a:extLst>
          </p:cNvPr>
          <p:cNvSpPr>
            <a:spLocks noGrp="1"/>
          </p:cNvSpPr>
          <p:nvPr>
            <p:ph type="title"/>
          </p:nvPr>
        </p:nvSpPr>
        <p:spPr>
          <a:xfrm>
            <a:off x="628650" y="360609"/>
            <a:ext cx="7886700" cy="528034"/>
          </a:xfrm>
        </p:spPr>
        <p:txBody>
          <a:bodyPr>
            <a:normAutofit/>
          </a:bodyPr>
          <a:lstStyle/>
          <a:p>
            <a:pPr algn="ctr"/>
            <a:r>
              <a:rPr lang="en-US" sz="3100" dirty="0">
                <a:solidFill>
                  <a:schemeClr val="tx1"/>
                </a:solidFill>
                <a:latin typeface="Garamond" panose="02020404030301010803" pitchFamily="18" charset="0"/>
              </a:rPr>
              <a:t>Required Content of an Attestation</a:t>
            </a:r>
          </a:p>
        </p:txBody>
      </p:sp>
      <p:sp>
        <p:nvSpPr>
          <p:cNvPr id="3" name="Content Placeholder 2">
            <a:extLst>
              <a:ext uri="{FF2B5EF4-FFF2-40B4-BE49-F238E27FC236}">
                <a16:creationId xmlns:a16="http://schemas.microsoft.com/office/drawing/2014/main" id="{D91BD5F1-5342-4C48-9136-32C830840622}"/>
              </a:ext>
            </a:extLst>
          </p:cNvPr>
          <p:cNvSpPr>
            <a:spLocks noGrp="1"/>
          </p:cNvSpPr>
          <p:nvPr>
            <p:ph idx="1"/>
          </p:nvPr>
        </p:nvSpPr>
        <p:spPr>
          <a:xfrm>
            <a:off x="223337" y="1196146"/>
            <a:ext cx="8508539" cy="5447764"/>
          </a:xfrm>
        </p:spPr>
        <p:txBody>
          <a:bodyPr>
            <a:normAutofit fontScale="25000" lnSpcReduction="20000"/>
          </a:bodyPr>
          <a:lstStyle/>
          <a:p>
            <a:pPr lvl="1"/>
            <a:r>
              <a:rPr lang="en-US" sz="6400" dirty="0">
                <a:latin typeface="Garamond" panose="02020404030301010803" pitchFamily="18" charset="0"/>
              </a:rPr>
              <a:t>A description of the information requested that identifies the information in a specific fashion, including one of the following: (A) The name of any individual(s) whose PHI is sought, if practicable; or (B) If including (A) is not practicable, a description of the class of individuals whose PHI is sought.</a:t>
            </a:r>
          </a:p>
          <a:p>
            <a:pPr lvl="1"/>
            <a:endParaRPr lang="en-US" sz="6400" dirty="0">
              <a:latin typeface="Garamond" panose="02020404030301010803" pitchFamily="18" charset="0"/>
            </a:endParaRPr>
          </a:p>
          <a:p>
            <a:pPr lvl="1"/>
            <a:r>
              <a:rPr lang="en-US" sz="6400" dirty="0">
                <a:latin typeface="Garamond" panose="02020404030301010803" pitchFamily="18" charset="0"/>
              </a:rPr>
              <a:t>The name or other specific identification of the person(s), or class of persons, who are requested to make the use or disclosure.</a:t>
            </a:r>
          </a:p>
          <a:p>
            <a:pPr lvl="1"/>
            <a:endParaRPr lang="en-US" sz="6400" dirty="0">
              <a:latin typeface="Garamond" panose="02020404030301010803" pitchFamily="18" charset="0"/>
            </a:endParaRPr>
          </a:p>
          <a:p>
            <a:pPr lvl="1"/>
            <a:r>
              <a:rPr lang="en-US" sz="6400" dirty="0">
                <a:latin typeface="Garamond" panose="02020404030301010803" pitchFamily="18" charset="0"/>
              </a:rPr>
              <a:t>The name or other specific identification of the person(s), or class of persons, to whom the covered entity is to make the requested use or disclosure.</a:t>
            </a:r>
          </a:p>
          <a:p>
            <a:pPr lvl="1"/>
            <a:endParaRPr lang="en-US" sz="6400" dirty="0">
              <a:solidFill>
                <a:schemeClr val="bg1"/>
              </a:solidFill>
              <a:latin typeface="Garamond" panose="02020404030301010803" pitchFamily="18" charset="0"/>
            </a:endParaRPr>
          </a:p>
          <a:p>
            <a:pPr lvl="1"/>
            <a:r>
              <a:rPr lang="en-US" sz="6400" dirty="0">
                <a:solidFill>
                  <a:srgbClr val="00B0F0"/>
                </a:solidFill>
                <a:latin typeface="Garamond" panose="02020404030301010803" pitchFamily="18" charset="0"/>
              </a:rPr>
              <a:t>A clear statement that the use or disclosure is not for a purpose prohibited by the purpose-based disclosure prohibition.</a:t>
            </a:r>
          </a:p>
          <a:p>
            <a:pPr lvl="1"/>
            <a:endParaRPr lang="en-US" sz="6400" dirty="0">
              <a:solidFill>
                <a:srgbClr val="00B0F0"/>
              </a:solidFill>
              <a:latin typeface="Garamond" panose="02020404030301010803" pitchFamily="18" charset="0"/>
            </a:endParaRPr>
          </a:p>
          <a:p>
            <a:pPr lvl="1"/>
            <a:r>
              <a:rPr lang="en-US" sz="6400" dirty="0">
                <a:solidFill>
                  <a:srgbClr val="00B0F0"/>
                </a:solidFill>
                <a:latin typeface="Garamond" panose="02020404030301010803" pitchFamily="18" charset="0"/>
              </a:rPr>
              <a:t>A statement that a person may be subject to criminal penalties pursuant to 42 U.S.C. 1320d-6 if that person knowingly and in violation of HIPAA obtains IIHI relating to an individual or discloses IIHI to another person.</a:t>
            </a:r>
          </a:p>
          <a:p>
            <a:pPr lvl="1"/>
            <a:endParaRPr lang="en-US" sz="6400" dirty="0">
              <a:solidFill>
                <a:schemeClr val="bg1"/>
              </a:solidFill>
              <a:latin typeface="Garamond" panose="02020404030301010803" pitchFamily="18" charset="0"/>
            </a:endParaRPr>
          </a:p>
          <a:p>
            <a:pPr lvl="1"/>
            <a:r>
              <a:rPr lang="en-US" sz="6400" dirty="0">
                <a:latin typeface="Garamond" panose="02020404030301010803" pitchFamily="18" charset="0"/>
              </a:rPr>
              <a:t>Signature of the person requesting the PHI, which may be an electronic signature, and date. </a:t>
            </a:r>
          </a:p>
          <a:p>
            <a:pPr lvl="1"/>
            <a:endParaRPr lang="en-US" sz="6400" dirty="0">
              <a:latin typeface="Garamond" panose="02020404030301010803" pitchFamily="18" charset="0"/>
            </a:endParaRPr>
          </a:p>
          <a:p>
            <a:pPr marL="457200" lvl="1" indent="0">
              <a:buNone/>
            </a:pPr>
            <a:r>
              <a:rPr lang="en-US" sz="6400" dirty="0">
                <a:latin typeface="Garamond" panose="02020404030301010803" pitchFamily="18" charset="0"/>
              </a:rPr>
              <a:t>	45 C.F.R. § 164.509</a:t>
            </a:r>
            <a:r>
              <a:rPr lang="en-US" sz="7200" dirty="0">
                <a:latin typeface="Garamond" panose="02020404030301010803" pitchFamily="18" charset="0"/>
              </a:rPr>
              <a:t>(c)(1)</a:t>
            </a:r>
          </a:p>
          <a:p>
            <a:pPr marL="457200" lvl="1" indent="0">
              <a:buNone/>
            </a:pPr>
            <a:endParaRPr lang="en-US" sz="8000"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43DCE194-E401-3846-DE6F-5FEA5856710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87428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B42F-779F-E642-9235-21DD48F37E91}"/>
              </a:ext>
            </a:extLst>
          </p:cNvPr>
          <p:cNvSpPr>
            <a:spLocks noGrp="1"/>
          </p:cNvSpPr>
          <p:nvPr>
            <p:ph type="title"/>
          </p:nvPr>
        </p:nvSpPr>
        <p:spPr>
          <a:xfrm>
            <a:off x="628650" y="360609"/>
            <a:ext cx="7886700" cy="811368"/>
          </a:xfrm>
        </p:spPr>
        <p:txBody>
          <a:bodyPr>
            <a:normAutofit/>
          </a:bodyPr>
          <a:lstStyle/>
          <a:p>
            <a:pPr algn="ctr"/>
            <a:r>
              <a:rPr lang="en-US" sz="3100" dirty="0">
                <a:solidFill>
                  <a:schemeClr val="tx1"/>
                </a:solidFill>
                <a:latin typeface="Garamond" panose="02020404030301010803" pitchFamily="18" charset="0"/>
              </a:rPr>
              <a:t>Valid and Defective Attestations</a:t>
            </a:r>
          </a:p>
        </p:txBody>
      </p:sp>
      <p:sp>
        <p:nvSpPr>
          <p:cNvPr id="3" name="Content Placeholder 2">
            <a:extLst>
              <a:ext uri="{FF2B5EF4-FFF2-40B4-BE49-F238E27FC236}">
                <a16:creationId xmlns:a16="http://schemas.microsoft.com/office/drawing/2014/main" id="{D91BD5F1-5342-4C48-9136-32C830840622}"/>
              </a:ext>
            </a:extLst>
          </p:cNvPr>
          <p:cNvSpPr>
            <a:spLocks noGrp="1"/>
          </p:cNvSpPr>
          <p:nvPr>
            <p:ph idx="1"/>
          </p:nvPr>
        </p:nvSpPr>
        <p:spPr>
          <a:xfrm>
            <a:off x="223337" y="1403797"/>
            <a:ext cx="8791873" cy="5228823"/>
          </a:xfrm>
        </p:spPr>
        <p:txBody>
          <a:bodyPr>
            <a:normAutofit fontScale="85000" lnSpcReduction="20000"/>
          </a:bodyPr>
          <a:lstStyle/>
          <a:p>
            <a:pPr lvl="1"/>
            <a:r>
              <a:rPr lang="en-US" dirty="0">
                <a:latin typeface="Garamond" panose="02020404030301010803" pitchFamily="18" charset="0"/>
              </a:rPr>
              <a:t>A</a:t>
            </a:r>
            <a:r>
              <a:rPr lang="en-US" dirty="0">
                <a:solidFill>
                  <a:srgbClr val="00B0F0"/>
                </a:solidFill>
                <a:latin typeface="Garamond" panose="02020404030301010803" pitchFamily="18" charset="0"/>
              </a:rPr>
              <a:t> valid </a:t>
            </a:r>
            <a:r>
              <a:rPr lang="en-US" dirty="0">
                <a:latin typeface="Garamond" panose="02020404030301010803" pitchFamily="18" charset="0"/>
              </a:rPr>
              <a:t>attestation:</a:t>
            </a:r>
          </a:p>
          <a:p>
            <a:pPr lvl="1"/>
            <a:endParaRPr lang="en-US" dirty="0">
              <a:solidFill>
                <a:schemeClr val="bg1"/>
              </a:solidFill>
              <a:latin typeface="Garamond" panose="02020404030301010803" pitchFamily="18" charset="0"/>
            </a:endParaRPr>
          </a:p>
          <a:p>
            <a:pPr lvl="2"/>
            <a:r>
              <a:rPr lang="en-US" sz="2200" dirty="0">
                <a:latin typeface="Garamond" panose="02020404030301010803" pitchFamily="18" charset="0"/>
              </a:rPr>
              <a:t>Contains the required content (last slide);</a:t>
            </a:r>
          </a:p>
          <a:p>
            <a:pPr lvl="2"/>
            <a:r>
              <a:rPr lang="en-US" sz="2200" dirty="0">
                <a:latin typeface="Garamond" panose="02020404030301010803" pitchFamily="18" charset="0"/>
              </a:rPr>
              <a:t>Verifies that the use or disclosure is not otherwise prohibited by the purpose-based disclosure prohibition; and</a:t>
            </a:r>
          </a:p>
          <a:p>
            <a:pPr lvl="2"/>
            <a:r>
              <a:rPr lang="en-US" sz="2200" dirty="0">
                <a:latin typeface="Garamond" panose="02020404030301010803" pitchFamily="18" charset="0"/>
              </a:rPr>
              <a:t>May be electronic, provided that it contains the required content (last slide).</a:t>
            </a:r>
          </a:p>
          <a:p>
            <a:pPr lvl="2"/>
            <a:endParaRPr lang="en-US" sz="2400" dirty="0">
              <a:solidFill>
                <a:schemeClr val="bg1"/>
              </a:solidFill>
              <a:latin typeface="Garamond" panose="02020404030301010803" pitchFamily="18" charset="0"/>
            </a:endParaRPr>
          </a:p>
          <a:p>
            <a:pPr lvl="1"/>
            <a:r>
              <a:rPr lang="en-US" dirty="0">
                <a:latin typeface="Garamond" panose="02020404030301010803" pitchFamily="18" charset="0"/>
              </a:rPr>
              <a:t>A </a:t>
            </a:r>
            <a:r>
              <a:rPr lang="en-US" dirty="0">
                <a:solidFill>
                  <a:srgbClr val="00B0F0"/>
                </a:solidFill>
                <a:latin typeface="Garamond" panose="02020404030301010803" pitchFamily="18" charset="0"/>
              </a:rPr>
              <a:t>defective</a:t>
            </a:r>
            <a:r>
              <a:rPr lang="en-US" dirty="0">
                <a:solidFill>
                  <a:schemeClr val="bg1"/>
                </a:solidFill>
                <a:latin typeface="Garamond" panose="02020404030301010803" pitchFamily="18" charset="0"/>
              </a:rPr>
              <a:t> </a:t>
            </a:r>
            <a:r>
              <a:rPr lang="en-US" dirty="0">
                <a:latin typeface="Garamond" panose="02020404030301010803" pitchFamily="18" charset="0"/>
              </a:rPr>
              <a:t>attestation: </a:t>
            </a:r>
          </a:p>
          <a:p>
            <a:pPr lvl="1"/>
            <a:endParaRPr lang="en-US" dirty="0">
              <a:solidFill>
                <a:schemeClr val="bg1"/>
              </a:solidFill>
              <a:latin typeface="Garamond" panose="02020404030301010803" pitchFamily="18" charset="0"/>
            </a:endParaRPr>
          </a:p>
          <a:p>
            <a:pPr lvl="2"/>
            <a:r>
              <a:rPr lang="en-US" sz="2200" dirty="0">
                <a:latin typeface="Garamond" panose="02020404030301010803" pitchFamily="18" charset="0"/>
              </a:rPr>
              <a:t>lacks required content (see last slide);</a:t>
            </a:r>
          </a:p>
          <a:p>
            <a:pPr lvl="2"/>
            <a:r>
              <a:rPr lang="en-US" sz="2200" dirty="0">
                <a:latin typeface="Garamond" panose="02020404030301010803" pitchFamily="18" charset="0"/>
              </a:rPr>
              <a:t>contains elements or statements other than the required content;</a:t>
            </a:r>
          </a:p>
          <a:p>
            <a:pPr lvl="2"/>
            <a:r>
              <a:rPr lang="en-US" sz="2200" dirty="0">
                <a:latin typeface="Garamond" panose="02020404030301010803" pitchFamily="18" charset="0"/>
              </a:rPr>
              <a:t>is combined with any other document except . . .*</a:t>
            </a:r>
          </a:p>
          <a:p>
            <a:pPr lvl="2"/>
            <a:r>
              <a:rPr lang="en-US" sz="2200" dirty="0">
                <a:latin typeface="Garamond" panose="02020404030301010803" pitchFamily="18" charset="0"/>
              </a:rPr>
              <a:t>The CE or BA has actual knowledge that material information in the attestation is false; or</a:t>
            </a:r>
          </a:p>
          <a:p>
            <a:pPr lvl="2"/>
            <a:r>
              <a:rPr lang="en-US" sz="2200" dirty="0">
                <a:latin typeface="Garamond" panose="02020404030301010803" pitchFamily="18" charset="0"/>
              </a:rPr>
              <a:t>A reasonable CE or BA in the same position would not believe that the statement that the use or disclosure is not for a prohibited purpose is true.</a:t>
            </a:r>
          </a:p>
          <a:p>
            <a:pPr lvl="2"/>
            <a:endParaRPr lang="en-US" sz="1800" dirty="0">
              <a:latin typeface="Garamond" panose="02020404030301010803" pitchFamily="18" charset="0"/>
            </a:endParaRPr>
          </a:p>
          <a:p>
            <a:pPr marL="914400" lvl="2" indent="0">
              <a:buNone/>
            </a:pPr>
            <a:endParaRPr lang="en-US" sz="1800" dirty="0">
              <a:latin typeface="Garamond" panose="02020404030301010803" pitchFamily="18" charset="0"/>
            </a:endParaRPr>
          </a:p>
          <a:p>
            <a:pPr marL="914400" lvl="2" indent="0">
              <a:buNone/>
            </a:pPr>
            <a:r>
              <a:rPr lang="en-US" sz="1800" dirty="0">
                <a:latin typeface="Garamond" panose="02020404030301010803" pitchFamily="18" charset="0"/>
              </a:rPr>
              <a:t>45 C.F.R. § 164.509(b)(1), (2), and (c)</a:t>
            </a:r>
          </a:p>
        </p:txBody>
      </p:sp>
      <p:sp>
        <p:nvSpPr>
          <p:cNvPr id="4" name="Slide Number Placeholder 3">
            <a:extLst>
              <a:ext uri="{FF2B5EF4-FFF2-40B4-BE49-F238E27FC236}">
                <a16:creationId xmlns:a16="http://schemas.microsoft.com/office/drawing/2014/main" id="{F8FBFF7B-361F-FA11-3205-8F1CEC0D7AD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21529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2D56582-FDEE-034A-9BA4-5C819875F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91" y="564722"/>
            <a:ext cx="4177119" cy="5728554"/>
          </a:xfrm>
          <a:prstGeom prst="rect">
            <a:avLst/>
          </a:prstGeom>
        </p:spPr>
      </p:pic>
      <p:pic>
        <p:nvPicPr>
          <p:cNvPr id="5" name="Picture 4">
            <a:extLst>
              <a:ext uri="{FF2B5EF4-FFF2-40B4-BE49-F238E27FC236}">
                <a16:creationId xmlns:a16="http://schemas.microsoft.com/office/drawing/2014/main" id="{9196EB16-5851-1A48-9E62-8542F5BDD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74" y="3971511"/>
            <a:ext cx="8534400" cy="2150993"/>
          </a:xfrm>
          <a:prstGeom prst="rect">
            <a:avLst/>
          </a:prstGeom>
        </p:spPr>
      </p:pic>
      <p:cxnSp>
        <p:nvCxnSpPr>
          <p:cNvPr id="3" name="Straight Connector 2">
            <a:extLst>
              <a:ext uri="{FF2B5EF4-FFF2-40B4-BE49-F238E27FC236}">
                <a16:creationId xmlns:a16="http://schemas.microsoft.com/office/drawing/2014/main" id="{7B8AE490-9CCF-C1C3-06E3-DC98D6F7A686}"/>
              </a:ext>
            </a:extLst>
          </p:cNvPr>
          <p:cNvCxnSpPr>
            <a:cxnSpLocks/>
          </p:cNvCxnSpPr>
          <p:nvPr/>
        </p:nvCxnSpPr>
        <p:spPr>
          <a:xfrm>
            <a:off x="7275443" y="4532243"/>
            <a:ext cx="84482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6DD139-1A01-1793-42CC-181893F9251A}"/>
              </a:ext>
            </a:extLst>
          </p:cNvPr>
          <p:cNvCxnSpPr>
            <a:cxnSpLocks/>
          </p:cNvCxnSpPr>
          <p:nvPr/>
        </p:nvCxnSpPr>
        <p:spPr>
          <a:xfrm>
            <a:off x="649356" y="4883426"/>
            <a:ext cx="75206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34F70DA-AF41-23FA-303D-D1E6D4A0EC1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469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FFE8-3CA0-72A4-B9F0-AFBE54BE8E9D}"/>
              </a:ext>
            </a:extLst>
          </p:cNvPr>
          <p:cNvSpPr>
            <a:spLocks noGrp="1"/>
          </p:cNvSpPr>
          <p:nvPr>
            <p:ph type="title"/>
          </p:nvPr>
        </p:nvSpPr>
        <p:spPr>
          <a:xfrm>
            <a:off x="484710" y="452718"/>
            <a:ext cx="8143096" cy="1400530"/>
          </a:xfrm>
        </p:spPr>
        <p:txBody>
          <a:bodyPr>
            <a:normAutofit/>
          </a:bodyPr>
          <a:lstStyle/>
          <a:p>
            <a:pPr algn="ctr"/>
            <a:r>
              <a:rPr lang="en-US" sz="3200" dirty="0">
                <a:solidFill>
                  <a:schemeClr val="tx1"/>
                </a:solidFill>
                <a:latin typeface="Garamond" panose="02020404030301010803" pitchFamily="18" charset="0"/>
              </a:rPr>
              <a:t>Arguments made by the State of Texas</a:t>
            </a:r>
            <a:br>
              <a:rPr lang="en-US" sz="3200" dirty="0">
                <a:solidFill>
                  <a:schemeClr val="tx1"/>
                </a:solidFill>
                <a:latin typeface="Garamond" panose="02020404030301010803" pitchFamily="18" charset="0"/>
              </a:rPr>
            </a:br>
            <a:r>
              <a:rPr lang="en-US" sz="3200" dirty="0">
                <a:solidFill>
                  <a:schemeClr val="tx1"/>
                </a:solidFill>
                <a:latin typeface="Garamond" panose="02020404030301010803" pitchFamily="18" charset="0"/>
              </a:rPr>
              <a:t>in its September 2024 challenge</a:t>
            </a:r>
          </a:p>
        </p:txBody>
      </p:sp>
      <p:pic>
        <p:nvPicPr>
          <p:cNvPr id="6" name="Content Placeholder 5">
            <a:extLst>
              <a:ext uri="{FF2B5EF4-FFF2-40B4-BE49-F238E27FC236}">
                <a16:creationId xmlns:a16="http://schemas.microsoft.com/office/drawing/2014/main" id="{27307DC0-4B3F-E90D-8EB5-B88A1B6618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933" y="3638640"/>
            <a:ext cx="7078133" cy="641388"/>
          </a:xfrm>
        </p:spPr>
      </p:pic>
      <p:sp>
        <p:nvSpPr>
          <p:cNvPr id="5" name="Slide Number Placeholder 4">
            <a:extLst>
              <a:ext uri="{FF2B5EF4-FFF2-40B4-BE49-F238E27FC236}">
                <a16:creationId xmlns:a16="http://schemas.microsoft.com/office/drawing/2014/main" id="{EC1A3FAD-5BCC-84C6-C393-2B7C5C33E16D}"/>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56</a:t>
            </a:fld>
            <a:endParaRPr lang="en-US" sz="2000" dirty="0">
              <a:latin typeface="Garamond" panose="02020404030301010803" pitchFamily="18" charset="0"/>
            </a:endParaRPr>
          </a:p>
        </p:txBody>
      </p:sp>
      <p:pic>
        <p:nvPicPr>
          <p:cNvPr id="4" name="Content Placeholder 5" descr="A close-up of a sign&#10;&#10;Description automatically generated">
            <a:extLst>
              <a:ext uri="{FF2B5EF4-FFF2-40B4-BE49-F238E27FC236}">
                <a16:creationId xmlns:a16="http://schemas.microsoft.com/office/drawing/2014/main" id="{EC25F53A-44ED-EFDD-15A5-9DFB4DEB8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33" y="2205493"/>
            <a:ext cx="7078133" cy="995255"/>
          </a:xfrm>
          <a:prstGeom prst="rect">
            <a:avLst/>
          </a:prstGeom>
        </p:spPr>
      </p:pic>
      <p:pic>
        <p:nvPicPr>
          <p:cNvPr id="8" name="Picture 7" descr="A close-up of a document&#10;&#10;Description automatically generated">
            <a:extLst>
              <a:ext uri="{FF2B5EF4-FFF2-40B4-BE49-F238E27FC236}">
                <a16:creationId xmlns:a16="http://schemas.microsoft.com/office/drawing/2014/main" id="{FB0EE495-8A13-731E-5A72-4593C84D9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753" y="4617847"/>
            <a:ext cx="5422491" cy="1787435"/>
          </a:xfrm>
          <a:prstGeom prst="rect">
            <a:avLst/>
          </a:prstGeom>
        </p:spPr>
      </p:pic>
      <p:cxnSp>
        <p:nvCxnSpPr>
          <p:cNvPr id="3" name="Straight Connector 2">
            <a:extLst>
              <a:ext uri="{FF2B5EF4-FFF2-40B4-BE49-F238E27FC236}">
                <a16:creationId xmlns:a16="http://schemas.microsoft.com/office/drawing/2014/main" id="{476894AF-44E4-31FA-7005-31F619A5E20D}"/>
              </a:ext>
            </a:extLst>
          </p:cNvPr>
          <p:cNvCxnSpPr>
            <a:cxnSpLocks/>
          </p:cNvCxnSpPr>
          <p:nvPr/>
        </p:nvCxnSpPr>
        <p:spPr>
          <a:xfrm>
            <a:off x="1563329" y="3082413"/>
            <a:ext cx="49112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66F2E1-1D92-3261-FC27-571157FC34A8}"/>
              </a:ext>
            </a:extLst>
          </p:cNvPr>
          <p:cNvCxnSpPr>
            <a:cxnSpLocks/>
          </p:cNvCxnSpPr>
          <p:nvPr/>
        </p:nvCxnSpPr>
        <p:spPr>
          <a:xfrm>
            <a:off x="1745225" y="4175754"/>
            <a:ext cx="17943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627AB2-4D25-34DA-66B1-93B705619A3C}"/>
              </a:ext>
            </a:extLst>
          </p:cNvPr>
          <p:cNvCxnSpPr>
            <a:cxnSpLocks/>
          </p:cNvCxnSpPr>
          <p:nvPr/>
        </p:nvCxnSpPr>
        <p:spPr>
          <a:xfrm>
            <a:off x="2372031" y="5152103"/>
            <a:ext cx="32913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552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AE3E-08DB-81E2-5747-584B0C67B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B0663-D99C-A680-57A8-696943EB9FB0}"/>
              </a:ext>
            </a:extLst>
          </p:cNvPr>
          <p:cNvSpPr>
            <a:spLocks noGrp="1"/>
          </p:cNvSpPr>
          <p:nvPr>
            <p:ph type="title"/>
          </p:nvPr>
        </p:nvSpPr>
        <p:spPr>
          <a:xfrm>
            <a:off x="628650" y="681037"/>
            <a:ext cx="7886700" cy="1456856"/>
          </a:xfrm>
        </p:spPr>
        <p:txBody>
          <a:bodyPr>
            <a:noAutofit/>
          </a:bodyPr>
          <a:lstStyle/>
          <a:p>
            <a:pPr algn="ctr"/>
            <a:r>
              <a:rPr lang="en-US" sz="2800" dirty="0">
                <a:solidFill>
                  <a:schemeClr val="tx1"/>
                </a:solidFill>
                <a:latin typeface="Garamond" panose="02020404030301010803" pitchFamily="18" charset="0"/>
              </a:rPr>
              <a:t>The final rule defines “</a:t>
            </a:r>
            <a:r>
              <a:rPr lang="en-US" sz="2800" dirty="0">
                <a:solidFill>
                  <a:srgbClr val="00B0F0"/>
                </a:solidFill>
                <a:latin typeface="Garamond" panose="02020404030301010803" pitchFamily="18" charset="0"/>
              </a:rPr>
              <a:t>seeking, obtaining, </a:t>
            </a:r>
            <a:br>
              <a:rPr lang="en-US" sz="2800" dirty="0">
                <a:solidFill>
                  <a:srgbClr val="00B0F0"/>
                </a:solidFill>
                <a:latin typeface="Garamond" panose="02020404030301010803" pitchFamily="18" charset="0"/>
              </a:rPr>
            </a:br>
            <a:r>
              <a:rPr lang="en-US" sz="2800" dirty="0">
                <a:solidFill>
                  <a:srgbClr val="00B0F0"/>
                </a:solidFill>
                <a:latin typeface="Garamond" panose="02020404030301010803" pitchFamily="18" charset="0"/>
              </a:rPr>
              <a:t>providing, or facilitating reproductive health care</a:t>
            </a:r>
            <a:r>
              <a:rPr lang="en-US" sz="2800" dirty="0">
                <a:solidFill>
                  <a:schemeClr val="tx1"/>
                </a:solidFill>
                <a:latin typeface="Garamond" panose="02020404030301010803" pitchFamily="18" charset="0"/>
              </a:rPr>
              <a:t>”</a:t>
            </a:r>
            <a:br>
              <a:rPr lang="en-US" sz="2800" dirty="0">
                <a:solidFill>
                  <a:schemeClr val="bg1"/>
                </a:solidFill>
                <a:latin typeface="Garamond" panose="02020404030301010803" pitchFamily="18" charset="0"/>
              </a:rPr>
            </a:br>
            <a:r>
              <a:rPr lang="en-US" sz="2800" dirty="0">
                <a:solidFill>
                  <a:schemeClr val="tx1"/>
                </a:solidFill>
                <a:latin typeface="Garamond" panose="02020404030301010803" pitchFamily="18" charset="0"/>
              </a:rPr>
              <a:t>to include, but not be limited to:</a:t>
            </a:r>
            <a:br>
              <a:rPr lang="en-US" sz="2800" dirty="0">
                <a:solidFill>
                  <a:schemeClr val="tx1"/>
                </a:solidFill>
                <a:latin typeface="Garamond" panose="02020404030301010803" pitchFamily="18" charset="0"/>
              </a:rPr>
            </a:br>
            <a:endParaRPr lang="en-US" sz="2800" dirty="0">
              <a:solidFill>
                <a:schemeClr val="tx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AC685F74-ABB4-8390-5324-1940D93CAC79}"/>
              </a:ext>
            </a:extLst>
          </p:cNvPr>
          <p:cNvSpPr>
            <a:spLocks noGrp="1"/>
          </p:cNvSpPr>
          <p:nvPr>
            <p:ph idx="1"/>
          </p:nvPr>
        </p:nvSpPr>
        <p:spPr>
          <a:xfrm>
            <a:off x="180304" y="2601532"/>
            <a:ext cx="8335046" cy="4031088"/>
          </a:xfrm>
        </p:spPr>
        <p:txBody>
          <a:bodyPr>
            <a:normAutofit/>
          </a:bodyPr>
          <a:lstStyle/>
          <a:p>
            <a:pPr lvl="1"/>
            <a:r>
              <a:rPr lang="en-US" dirty="0">
                <a:latin typeface="Garamond" panose="02020404030301010803" pitchFamily="18" charset="0"/>
              </a:rPr>
              <a:t>“expressing interest in, using, performing, furnishing, paying for, disseminating information about, arranging, insuring, administering, authorizing, providing coverage for, approving, counseling about, assisting, or otherwise taking action to engage in reproductive health care; or attempting any of the same.” </a:t>
            </a:r>
          </a:p>
          <a:p>
            <a:pPr marL="457200" lvl="1" indent="0">
              <a:buNone/>
            </a:pPr>
            <a:endParaRPr lang="en-US" sz="1900" dirty="0">
              <a:latin typeface="Garamond" panose="02020404030301010803" pitchFamily="18" charset="0"/>
            </a:endParaRPr>
          </a:p>
          <a:p>
            <a:pPr marL="457200" lvl="1" indent="0">
              <a:buNone/>
            </a:pPr>
            <a:r>
              <a:rPr lang="en-US" sz="1900" dirty="0">
                <a:latin typeface="Garamond" panose="02020404030301010803" pitchFamily="18" charset="0"/>
              </a:rPr>
              <a:t>45 C.F.R. § 164.502(a)(5)(iii)(D)</a:t>
            </a:r>
          </a:p>
        </p:txBody>
      </p:sp>
      <p:sp>
        <p:nvSpPr>
          <p:cNvPr id="4" name="Slide Number Placeholder 3">
            <a:extLst>
              <a:ext uri="{FF2B5EF4-FFF2-40B4-BE49-F238E27FC236}">
                <a16:creationId xmlns:a16="http://schemas.microsoft.com/office/drawing/2014/main" id="{8CA26622-87D4-8B2A-F79E-51B82D4972E2}"/>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57</a:t>
            </a:fld>
            <a:endParaRPr lang="en-US" sz="2000" dirty="0">
              <a:latin typeface="Garamond" panose="02020404030301010803" pitchFamily="18" charset="0"/>
            </a:endParaRPr>
          </a:p>
        </p:txBody>
      </p:sp>
    </p:spTree>
    <p:extLst>
      <p:ext uri="{BB962C8B-B14F-4D97-AF65-F5344CB8AC3E}">
        <p14:creationId xmlns:p14="http://schemas.microsoft.com/office/powerpoint/2010/main" val="1293875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67DB-68B5-EED4-7DE1-0B39188B8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367D8-08F1-C4CA-3B5D-B5E137DB6D8F}"/>
              </a:ext>
            </a:extLst>
          </p:cNvPr>
          <p:cNvSpPr>
            <a:spLocks noGrp="1"/>
          </p:cNvSpPr>
          <p:nvPr>
            <p:ph type="title"/>
          </p:nvPr>
        </p:nvSpPr>
        <p:spPr>
          <a:xfrm>
            <a:off x="214490" y="403764"/>
            <a:ext cx="7416800" cy="1158874"/>
          </a:xfrm>
        </p:spPr>
        <p:txBody>
          <a:bodyPr>
            <a:normAutofit fontScale="90000"/>
          </a:bodyPr>
          <a:lstStyle/>
          <a:p>
            <a:pPr algn="ctr"/>
            <a:r>
              <a:rPr lang="en-US" sz="2800" dirty="0">
                <a:solidFill>
                  <a:schemeClr val="tx1"/>
                </a:solidFill>
                <a:latin typeface="Garamond" panose="02020404030301010803" pitchFamily="18" charset="0"/>
              </a:rPr>
              <a:t>An investigation into whether reproductive health care is necessary to save a pregnant person’s life constitutes an investigation into the “mere act” of S/O/P/F RHC.</a:t>
            </a:r>
          </a:p>
        </p:txBody>
      </p:sp>
      <p:pic>
        <p:nvPicPr>
          <p:cNvPr id="5" name="Content Placeholder 4">
            <a:extLst>
              <a:ext uri="{FF2B5EF4-FFF2-40B4-BE49-F238E27FC236}">
                <a16:creationId xmlns:a16="http://schemas.microsoft.com/office/drawing/2014/main" id="{61611334-AFA0-33F0-0365-415562BD13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8250" y="2103438"/>
            <a:ext cx="1807501" cy="3932237"/>
          </a:xfrm>
        </p:spPr>
      </p:pic>
      <p:sp>
        <p:nvSpPr>
          <p:cNvPr id="3" name="Slide Number Placeholder 2">
            <a:extLst>
              <a:ext uri="{FF2B5EF4-FFF2-40B4-BE49-F238E27FC236}">
                <a16:creationId xmlns:a16="http://schemas.microsoft.com/office/drawing/2014/main" id="{58847CFE-E76B-927A-B866-50B7E86DFEF6}"/>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58</a:t>
            </a:fld>
            <a:endParaRPr lang="en-US" sz="2000" dirty="0">
              <a:latin typeface="Garamond" panose="02020404030301010803" pitchFamily="18" charset="0"/>
            </a:endParaRPr>
          </a:p>
        </p:txBody>
      </p:sp>
      <p:sp>
        <p:nvSpPr>
          <p:cNvPr id="6" name="Rectangle 5">
            <a:extLst>
              <a:ext uri="{FF2B5EF4-FFF2-40B4-BE49-F238E27FC236}">
                <a16:creationId xmlns:a16="http://schemas.microsoft.com/office/drawing/2014/main" id="{9E2FFF0B-2AEF-DEFD-773D-95DE7C68C512}"/>
              </a:ext>
            </a:extLst>
          </p:cNvPr>
          <p:cNvSpPr/>
          <p:nvPr/>
        </p:nvSpPr>
        <p:spPr>
          <a:xfrm>
            <a:off x="3218746" y="2704562"/>
            <a:ext cx="2525231" cy="914401"/>
          </a:xfrm>
          <a:prstGeom prst="rect">
            <a:avLst/>
          </a:prstGeom>
          <a:noFill/>
          <a:ln w="539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33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p:txBody>
          <a:bodyPr>
            <a:normAutofit/>
          </a:bodyPr>
          <a:lstStyle/>
          <a:p>
            <a:pPr algn="ctr"/>
            <a:r>
              <a:rPr lang="en-US" sz="2800" dirty="0">
                <a:solidFill>
                  <a:schemeClr val="tx1"/>
                </a:solidFill>
                <a:latin typeface="Garamond" panose="02020404030301010803" pitchFamily="18" charset="0"/>
              </a:rPr>
              <a:t>1. Mandatory wound and other </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injury reporting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1815921"/>
            <a:ext cx="7886700" cy="4962566"/>
          </a:xfrm>
        </p:spPr>
        <p:txBody>
          <a:bodyPr>
            <a:normAutofit fontScale="92500"/>
          </a:bodyPr>
          <a:lstStyle/>
          <a:p>
            <a:r>
              <a:rPr lang="en-US" sz="2400" dirty="0">
                <a:latin typeface="Garamond" panose="02020404030301010803" pitchFamily="18" charset="0"/>
              </a:rPr>
              <a:t>A covered entity </a:t>
            </a:r>
            <a:r>
              <a:rPr lang="en-US" sz="2400" dirty="0">
                <a:solidFill>
                  <a:srgbClr val="FFC000"/>
                </a:solidFill>
                <a:latin typeface="Garamond" panose="02020404030301010803" pitchFamily="18" charset="0"/>
              </a:rPr>
              <a:t>may</a:t>
            </a:r>
            <a:r>
              <a:rPr lang="en-US" sz="2400" dirty="0">
                <a:solidFill>
                  <a:schemeClr val="bg1"/>
                </a:solidFill>
                <a:latin typeface="Garamond" panose="02020404030301010803" pitchFamily="18" charset="0"/>
              </a:rPr>
              <a:t> </a:t>
            </a:r>
            <a:r>
              <a:rPr lang="en-US" sz="2400" dirty="0">
                <a:latin typeface="Garamond" panose="02020404030301010803" pitchFamily="18" charset="0"/>
              </a:rPr>
              <a:t>disclose PHI . . . as required by law including laws that require the reporting of</a:t>
            </a:r>
            <a:r>
              <a:rPr lang="en-US" sz="2400" dirty="0">
                <a:solidFill>
                  <a:schemeClr val="bg1"/>
                </a:solidFill>
                <a:latin typeface="Garamond" panose="02020404030301010803" pitchFamily="18" charset="0"/>
              </a:rPr>
              <a:t> </a:t>
            </a:r>
            <a:r>
              <a:rPr lang="en-US" sz="2400" dirty="0">
                <a:solidFill>
                  <a:srgbClr val="FFC000"/>
                </a:solidFill>
                <a:latin typeface="Garamond" panose="02020404030301010803" pitchFamily="18" charset="0"/>
              </a:rPr>
              <a:t>certain types of wounds or other physical injuries</a:t>
            </a:r>
            <a:r>
              <a:rPr lang="en-US" sz="2400" dirty="0">
                <a:solidFill>
                  <a:schemeClr val="bg1"/>
                </a:solidFill>
                <a:latin typeface="Garamond" panose="02020404030301010803" pitchFamily="18" charset="0"/>
              </a:rPr>
              <a:t> . . . </a:t>
            </a:r>
          </a:p>
          <a:p>
            <a:endParaRPr lang="en-US" dirty="0">
              <a:solidFill>
                <a:schemeClr val="bg1"/>
              </a:solidFill>
              <a:latin typeface="Garamond" panose="02020404030301010803" pitchFamily="18" charset="0"/>
            </a:endParaRPr>
          </a:p>
          <a:p>
            <a:pPr lvl="1"/>
            <a:r>
              <a:rPr lang="en-US" sz="2200" i="1" dirty="0">
                <a:latin typeface="Garamond" panose="02020404030301010803" pitchFamily="18" charset="0"/>
              </a:rPr>
              <a:t>Compare </a:t>
            </a:r>
            <a:r>
              <a:rPr lang="en-US" sz="2200" cap="small" dirty="0">
                <a:latin typeface="Garamond" panose="02020404030301010803" pitchFamily="18" charset="0"/>
              </a:rPr>
              <a:t>Tex. Health &amp; Safety Code</a:t>
            </a:r>
            <a:r>
              <a:rPr lang="en-US" sz="2200" dirty="0">
                <a:latin typeface="Garamond" panose="02020404030301010803" pitchFamily="18" charset="0"/>
              </a:rPr>
              <a:t> § 161.041 (“A physician who attends or treats . . .  </a:t>
            </a:r>
            <a:r>
              <a:rPr lang="en-US" sz="2200" dirty="0">
                <a:solidFill>
                  <a:srgbClr val="FFC000"/>
                </a:solidFill>
                <a:latin typeface="Garamond" panose="02020404030301010803" pitchFamily="18" charset="0"/>
              </a:rPr>
              <a:t>a bullet or gunshot wound </a:t>
            </a:r>
            <a:r>
              <a:rPr lang="en-US" sz="2200" dirty="0">
                <a:latin typeface="Garamond" panose="02020404030301010803" pitchFamily="18" charset="0"/>
              </a:rPr>
              <a:t>. . . shall report the case at once to the law enforcement authority of the municipality or county in which the physician practices or in which the institution is located.”)</a:t>
            </a:r>
          </a:p>
          <a:p>
            <a:pPr lvl="1"/>
            <a:endParaRPr lang="en-US" sz="2200" dirty="0">
              <a:solidFill>
                <a:schemeClr val="bg1"/>
              </a:solidFill>
              <a:latin typeface="Garamond" panose="02020404030301010803" pitchFamily="18" charset="0"/>
            </a:endParaRPr>
          </a:p>
          <a:p>
            <a:pPr lvl="1"/>
            <a:r>
              <a:rPr lang="en-US" sz="2200" i="1" dirty="0">
                <a:latin typeface="Garamond" panose="02020404030301010803" pitchFamily="18" charset="0"/>
              </a:rPr>
              <a:t>With </a:t>
            </a:r>
            <a:r>
              <a:rPr lang="en-US" sz="2200" cap="small" dirty="0">
                <a:latin typeface="Garamond" panose="02020404030301010803" pitchFamily="18" charset="0"/>
              </a:rPr>
              <a:t>N.H. Rev. Stat</a:t>
            </a:r>
            <a:r>
              <a:rPr lang="en-US" sz="2200" dirty="0">
                <a:latin typeface="Garamond" panose="02020404030301010803" pitchFamily="18" charset="0"/>
              </a:rPr>
              <a:t>. § 631:6(I) (“. . . a person is guilty of a misdemeanor if, having knowingly treated or assisted another for a </a:t>
            </a:r>
            <a:r>
              <a:rPr lang="en-US" sz="2200" dirty="0">
                <a:solidFill>
                  <a:srgbClr val="FFC000"/>
                </a:solidFill>
                <a:latin typeface="Garamond" panose="02020404030301010803" pitchFamily="18" charset="0"/>
              </a:rPr>
              <a:t>gunshot wound or for any other injury he believes to have been caused by a criminal act</a:t>
            </a:r>
            <a:r>
              <a:rPr lang="en-US" sz="2200" dirty="0">
                <a:latin typeface="Garamond" panose="02020404030301010803" pitchFamily="18" charset="0"/>
              </a:rPr>
              <a:t>, he fails immediately to notify a law enforcement official of all the information he possesses concerning the injury . . .”).</a:t>
            </a:r>
          </a:p>
          <a:p>
            <a:pPr lvl="1"/>
            <a:endParaRPr lang="en-US" sz="2500" dirty="0">
              <a:solidFill>
                <a:schemeClr val="bg1"/>
              </a:solidFill>
              <a:latin typeface="Garamond" panose="02020404030301010803" pitchFamily="18" charset="0"/>
            </a:endParaRPr>
          </a:p>
          <a:p>
            <a:pPr lvl="1"/>
            <a:endParaRPr lang="en-US" sz="2500"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03944606-4583-1EFD-5B87-2397C49E3F12}"/>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59</a:t>
            </a:fld>
            <a:endParaRPr lang="en-US" sz="2000" dirty="0">
              <a:latin typeface="Garamond" panose="02020404030301010803" pitchFamily="18" charset="0"/>
            </a:endParaRPr>
          </a:p>
        </p:txBody>
      </p:sp>
    </p:spTree>
    <p:extLst>
      <p:ext uri="{BB962C8B-B14F-4D97-AF65-F5344CB8AC3E}">
        <p14:creationId xmlns:p14="http://schemas.microsoft.com/office/powerpoint/2010/main" val="22239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A568-E3D0-101A-29D9-C20800151FC0}"/>
            </a:ext>
          </a:extLst>
        </p:cNvPr>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B3FF2F43-01E0-A259-A3ED-A612351A8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65100"/>
            <a:ext cx="5029200" cy="6527800"/>
          </a:xfrm>
          <a:prstGeom prst="rect">
            <a:avLst/>
          </a:prstGeom>
        </p:spPr>
      </p:pic>
      <p:cxnSp>
        <p:nvCxnSpPr>
          <p:cNvPr id="2" name="Straight Connector 1">
            <a:extLst>
              <a:ext uri="{FF2B5EF4-FFF2-40B4-BE49-F238E27FC236}">
                <a16:creationId xmlns:a16="http://schemas.microsoft.com/office/drawing/2014/main" id="{23832885-A4CB-A567-0034-C213FA79F1B2}"/>
              </a:ext>
            </a:extLst>
          </p:cNvPr>
          <p:cNvCxnSpPr>
            <a:cxnSpLocks/>
          </p:cNvCxnSpPr>
          <p:nvPr/>
        </p:nvCxnSpPr>
        <p:spPr>
          <a:xfrm>
            <a:off x="4458929" y="432619"/>
            <a:ext cx="70300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0839A74-94EC-E12A-124B-71DC5123250D}"/>
              </a:ext>
            </a:extLst>
          </p:cNvPr>
          <p:cNvCxnSpPr>
            <a:cxnSpLocks/>
          </p:cNvCxnSpPr>
          <p:nvPr/>
        </p:nvCxnSpPr>
        <p:spPr>
          <a:xfrm>
            <a:off x="2595715" y="5127522"/>
            <a:ext cx="23892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9815F3-8D10-F2BC-D8FA-54A4A1B391F9}"/>
              </a:ext>
            </a:extLst>
          </p:cNvPr>
          <p:cNvSpPr>
            <a:spLocks noGrp="1"/>
          </p:cNvSpPr>
          <p:nvPr>
            <p:ph type="sldNum" sz="quarter" idx="12"/>
          </p:nvPr>
        </p:nvSpPr>
        <p:spPr/>
        <p:txBody>
          <a:bodyPr/>
          <a:lstStyle/>
          <a:p>
            <a:fld id="{A90948F5-0CF4-43AA-BF40-A08FABB2696D}" type="slidenum">
              <a:rPr lang="en-US" sz="2000" smtClean="0">
                <a:latin typeface="Garamond" panose="02020404030301010803" pitchFamily="18" charset="0"/>
              </a:rPr>
              <a:t>6</a:t>
            </a:fld>
            <a:endParaRPr lang="en-US" sz="2000" dirty="0">
              <a:latin typeface="Garamond" panose="02020404030301010803" pitchFamily="18" charset="0"/>
            </a:endParaRPr>
          </a:p>
        </p:txBody>
      </p:sp>
    </p:spTree>
    <p:extLst>
      <p:ext uri="{BB962C8B-B14F-4D97-AF65-F5344CB8AC3E}">
        <p14:creationId xmlns:p14="http://schemas.microsoft.com/office/powerpoint/2010/main" val="3537565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628650" y="365126"/>
            <a:ext cx="7886700" cy="976657"/>
          </a:xfrm>
        </p:spPr>
        <p:txBody>
          <a:bodyPr>
            <a:normAutofit/>
          </a:bodyPr>
          <a:lstStyle/>
          <a:p>
            <a:r>
              <a:rPr lang="en-US" sz="3200" dirty="0">
                <a:solidFill>
                  <a:schemeClr val="tx1"/>
                </a:solidFill>
                <a:latin typeface="Garamond" panose="02020404030301010803" pitchFamily="18" charset="0"/>
              </a:rPr>
              <a:t>5.  Decedent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499441" y="3478143"/>
            <a:ext cx="8515349" cy="4522857"/>
          </a:xfrm>
        </p:spPr>
        <p:txBody>
          <a:bodyPr>
            <a:normAutofit/>
          </a:bodyPr>
          <a:lstStyle/>
          <a:p>
            <a:r>
              <a:rPr lang="en-US" sz="2400" dirty="0">
                <a:latin typeface="Garamond" panose="02020404030301010803" pitchFamily="18" charset="0"/>
              </a:rPr>
              <a:t>A covered entity </a:t>
            </a:r>
            <a:r>
              <a:rPr lang="en-US" sz="2400" dirty="0">
                <a:solidFill>
                  <a:srgbClr val="FFC000"/>
                </a:solidFill>
                <a:latin typeface="Garamond" panose="02020404030301010803" pitchFamily="18" charset="0"/>
              </a:rPr>
              <a:t>may</a:t>
            </a:r>
            <a:r>
              <a:rPr lang="en-US" sz="2400" dirty="0">
                <a:solidFill>
                  <a:schemeClr val="bg1"/>
                </a:solidFill>
                <a:latin typeface="Garamond" panose="02020404030301010803" pitchFamily="18" charset="0"/>
              </a:rPr>
              <a:t> </a:t>
            </a:r>
            <a:r>
              <a:rPr lang="en-US" sz="2400" dirty="0">
                <a:latin typeface="Garamond" panose="02020404030301010803" pitchFamily="18" charset="0"/>
              </a:rPr>
              <a:t>disclose PHI </a:t>
            </a:r>
            <a:r>
              <a:rPr lang="en-US" sz="2400" dirty="0">
                <a:solidFill>
                  <a:srgbClr val="FFC000"/>
                </a:solidFill>
                <a:latin typeface="Garamond" panose="02020404030301010803" pitchFamily="18" charset="0"/>
              </a:rPr>
              <a:t>about an individual who has died</a:t>
            </a:r>
            <a:r>
              <a:rPr lang="en-US" sz="2400" dirty="0">
                <a:solidFill>
                  <a:schemeClr val="bg1"/>
                </a:solidFill>
                <a:latin typeface="Garamond" panose="02020404030301010803" pitchFamily="18" charset="0"/>
              </a:rPr>
              <a:t> </a:t>
            </a:r>
            <a:r>
              <a:rPr lang="en-US" sz="2400" dirty="0">
                <a:latin typeface="Garamond" panose="02020404030301010803" pitchFamily="18" charset="0"/>
              </a:rPr>
              <a:t>to a law enforcement official for the purpose of alerting law enforcement of the death of the individual </a:t>
            </a:r>
            <a:r>
              <a:rPr lang="en-US" sz="2400" dirty="0">
                <a:solidFill>
                  <a:srgbClr val="FFC000"/>
                </a:solidFill>
                <a:latin typeface="Garamond" panose="02020404030301010803" pitchFamily="18" charset="0"/>
              </a:rPr>
              <a:t>if the covered entity has a suspicion that such death may have resulted from criminal conduct</a:t>
            </a:r>
            <a:r>
              <a:rPr lang="en-US" sz="2400" dirty="0">
                <a:solidFill>
                  <a:schemeClr val="bg1"/>
                </a:solidFill>
                <a:latin typeface="Garamond" panose="02020404030301010803" pitchFamily="18" charset="0"/>
              </a:rPr>
              <a:t>.</a:t>
            </a:r>
          </a:p>
          <a:p>
            <a:pPr lvl="1"/>
            <a:endParaRPr lang="en-US" sz="2000"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A68AA394-140A-C4BE-2298-68621105D956}"/>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60</a:t>
            </a:fld>
            <a:endParaRPr lang="en-US" sz="2000" dirty="0">
              <a:latin typeface="Garamond" panose="02020404030301010803" pitchFamily="18" charset="0"/>
            </a:endParaRPr>
          </a:p>
        </p:txBody>
      </p:sp>
      <p:pic>
        <p:nvPicPr>
          <p:cNvPr id="5" name="Picture 4" descr="Graphical user interface, text&#10;&#10;Description automatically generated">
            <a:extLst>
              <a:ext uri="{FF2B5EF4-FFF2-40B4-BE49-F238E27FC236}">
                <a16:creationId xmlns:a16="http://schemas.microsoft.com/office/drawing/2014/main" id="{32359439-B45B-E7ED-200F-1A9C990E2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13791"/>
            <a:ext cx="3608180" cy="1215456"/>
          </a:xfrm>
          <a:prstGeom prst="rect">
            <a:avLst/>
          </a:prstGeom>
        </p:spPr>
      </p:pic>
      <p:pic>
        <p:nvPicPr>
          <p:cNvPr id="7" name="Picture 6">
            <a:extLst>
              <a:ext uri="{FF2B5EF4-FFF2-40B4-BE49-F238E27FC236}">
                <a16:creationId xmlns:a16="http://schemas.microsoft.com/office/drawing/2014/main" id="{4895E6CB-76DB-6D91-2825-B20C9D91F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155" y="2050221"/>
            <a:ext cx="6333987" cy="688803"/>
          </a:xfrm>
          <a:prstGeom prst="rect">
            <a:avLst/>
          </a:prstGeom>
        </p:spPr>
      </p:pic>
      <p:sp>
        <p:nvSpPr>
          <p:cNvPr id="8" name="TextBox 7">
            <a:extLst>
              <a:ext uri="{FF2B5EF4-FFF2-40B4-BE49-F238E27FC236}">
                <a16:creationId xmlns:a16="http://schemas.microsoft.com/office/drawing/2014/main" id="{C7876653-A205-1BA9-DD17-1EF794DC8A88}"/>
              </a:ext>
            </a:extLst>
          </p:cNvPr>
          <p:cNvSpPr txBox="1"/>
          <p:nvPr/>
        </p:nvSpPr>
        <p:spPr>
          <a:xfrm>
            <a:off x="721218" y="5409127"/>
            <a:ext cx="7923342" cy="369332"/>
          </a:xfrm>
          <a:prstGeom prst="rect">
            <a:avLst/>
          </a:prstGeom>
          <a:noFill/>
        </p:spPr>
        <p:txBody>
          <a:bodyPr wrap="square" rtlCol="0">
            <a:spAutoFit/>
          </a:bodyPr>
          <a:lstStyle/>
          <a:p>
            <a:r>
              <a:rPr lang="en-US" dirty="0">
                <a:solidFill>
                  <a:srgbClr val="FFFFFF"/>
                </a:solidFill>
                <a:latin typeface="Garamond" panose="02020404030301010803" pitchFamily="18" charset="0"/>
              </a:rPr>
              <a:t>45 C.F.R. </a:t>
            </a:r>
            <a:r>
              <a:rPr lang="en-US" dirty="0">
                <a:solidFill>
                  <a:schemeClr val="bg1"/>
                </a:solidFill>
                <a:latin typeface="Garamond" panose="02020404030301010803" pitchFamily="18" charset="0"/>
              </a:rPr>
              <a:t>§ </a:t>
            </a:r>
            <a:r>
              <a:rPr lang="en-US" dirty="0">
                <a:solidFill>
                  <a:srgbClr val="FFFFFF"/>
                </a:solidFill>
                <a:latin typeface="Garamond" panose="02020404030301010803" pitchFamily="18" charset="0"/>
              </a:rPr>
              <a:t>164.512(f)(4).</a:t>
            </a:r>
          </a:p>
        </p:txBody>
      </p:sp>
      <p:cxnSp>
        <p:nvCxnSpPr>
          <p:cNvPr id="10" name="Straight Arrow Connector 9">
            <a:extLst>
              <a:ext uri="{FF2B5EF4-FFF2-40B4-BE49-F238E27FC236}">
                <a16:creationId xmlns:a16="http://schemas.microsoft.com/office/drawing/2014/main" id="{E6881B9D-99D9-A9F0-E8EE-99933274F319}"/>
              </a:ext>
            </a:extLst>
          </p:cNvPr>
          <p:cNvCxnSpPr>
            <a:cxnSpLocks/>
          </p:cNvCxnSpPr>
          <p:nvPr/>
        </p:nvCxnSpPr>
        <p:spPr>
          <a:xfrm>
            <a:off x="1334604" y="1259095"/>
            <a:ext cx="822187" cy="13250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22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628650" y="283336"/>
            <a:ext cx="7886700" cy="790754"/>
          </a:xfrm>
        </p:spPr>
        <p:txBody>
          <a:bodyPr>
            <a:normAutofit/>
          </a:bodyPr>
          <a:lstStyle/>
          <a:p>
            <a:pPr algn="ctr"/>
            <a:r>
              <a:rPr lang="en-US" sz="3200" dirty="0">
                <a:solidFill>
                  <a:schemeClr val="tx1"/>
                </a:solidFill>
                <a:latin typeface="Garamond" panose="02020404030301010803" pitchFamily="18" charset="0"/>
              </a:rPr>
              <a:t>6. Crime on premises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1175422"/>
            <a:ext cx="7789793" cy="5603066"/>
          </a:xfrm>
        </p:spPr>
        <p:txBody>
          <a:bodyPr>
            <a:normAutofit/>
          </a:bodyPr>
          <a:lstStyle/>
          <a:p>
            <a:r>
              <a:rPr lang="en-US" sz="2400" dirty="0">
                <a:latin typeface="Garamond" panose="02020404030301010803" pitchFamily="18" charset="0"/>
              </a:rPr>
              <a:t>A covered entity </a:t>
            </a:r>
            <a:r>
              <a:rPr lang="en-US" sz="2400" dirty="0">
                <a:solidFill>
                  <a:srgbClr val="FFC000"/>
                </a:solidFill>
                <a:latin typeface="Garamond" panose="02020404030301010803" pitchFamily="18" charset="0"/>
              </a:rPr>
              <a:t>may</a:t>
            </a:r>
            <a:r>
              <a:rPr lang="en-US" sz="2400" dirty="0">
                <a:solidFill>
                  <a:schemeClr val="bg1"/>
                </a:solidFill>
                <a:latin typeface="Garamond" panose="02020404030301010803" pitchFamily="18" charset="0"/>
              </a:rPr>
              <a:t> </a:t>
            </a:r>
            <a:r>
              <a:rPr lang="en-US" sz="2400" dirty="0">
                <a:latin typeface="Garamond" panose="02020404030301010803" pitchFamily="18" charset="0"/>
              </a:rPr>
              <a:t>disclose to a law enforcement official PHI that the covered entity believes in good faith constitutes </a:t>
            </a:r>
            <a:r>
              <a:rPr lang="en-US" sz="2400" dirty="0">
                <a:solidFill>
                  <a:srgbClr val="FFC000"/>
                </a:solidFill>
                <a:latin typeface="Garamond" panose="02020404030301010803" pitchFamily="18" charset="0"/>
              </a:rPr>
              <a:t>evidence of criminal conduct that occurred on the premises of the covered entity</a:t>
            </a:r>
            <a:r>
              <a:rPr lang="en-US" sz="2400" dirty="0">
                <a:solidFill>
                  <a:schemeClr val="bg1"/>
                </a:solidFill>
                <a:latin typeface="Garamond" panose="02020404030301010803" pitchFamily="18" charset="0"/>
              </a:rPr>
              <a:t>.</a:t>
            </a:r>
          </a:p>
        </p:txBody>
      </p:sp>
      <p:sp>
        <p:nvSpPr>
          <p:cNvPr id="7" name="Slide Number Placeholder 6">
            <a:extLst>
              <a:ext uri="{FF2B5EF4-FFF2-40B4-BE49-F238E27FC236}">
                <a16:creationId xmlns:a16="http://schemas.microsoft.com/office/drawing/2014/main" id="{8508FD3E-7243-BB7E-1FFB-19B7C8A20768}"/>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61</a:t>
            </a:fld>
            <a:endParaRPr lang="en-US" sz="2000" dirty="0">
              <a:latin typeface="Garamond" panose="02020404030301010803" pitchFamily="18" charset="0"/>
            </a:endParaRPr>
          </a:p>
        </p:txBody>
      </p:sp>
      <p:sp>
        <p:nvSpPr>
          <p:cNvPr id="4" name="TextBox 3">
            <a:extLst>
              <a:ext uri="{FF2B5EF4-FFF2-40B4-BE49-F238E27FC236}">
                <a16:creationId xmlns:a16="http://schemas.microsoft.com/office/drawing/2014/main" id="{C0068D35-B885-4FD3-9758-2881C6F2D949}"/>
              </a:ext>
            </a:extLst>
          </p:cNvPr>
          <p:cNvSpPr txBox="1"/>
          <p:nvPr/>
        </p:nvSpPr>
        <p:spPr>
          <a:xfrm rot="10800000" flipV="1">
            <a:off x="400758" y="6409156"/>
            <a:ext cx="3200715" cy="369332"/>
          </a:xfrm>
          <a:prstGeom prst="rect">
            <a:avLst/>
          </a:prstGeom>
          <a:noFill/>
        </p:spPr>
        <p:txBody>
          <a:bodyPr wrap="square" rtlCol="0">
            <a:spAutoFit/>
          </a:bodyPr>
          <a:lstStyle/>
          <a:p>
            <a:r>
              <a:rPr lang="en-US" dirty="0">
                <a:latin typeface="Garamond" panose="02020404030301010803" pitchFamily="18" charset="0"/>
              </a:rPr>
              <a:t>45 C.F.R. § 164.512(f)(5).</a:t>
            </a:r>
          </a:p>
        </p:txBody>
      </p:sp>
      <p:sp>
        <p:nvSpPr>
          <p:cNvPr id="5" name="TextBox 4">
            <a:extLst>
              <a:ext uri="{FF2B5EF4-FFF2-40B4-BE49-F238E27FC236}">
                <a16:creationId xmlns:a16="http://schemas.microsoft.com/office/drawing/2014/main" id="{6C13E83D-8110-07DD-DBDF-BDEBC8D33960}"/>
              </a:ext>
            </a:extLst>
          </p:cNvPr>
          <p:cNvSpPr txBox="1"/>
          <p:nvPr/>
        </p:nvSpPr>
        <p:spPr>
          <a:xfrm>
            <a:off x="502274" y="2931822"/>
            <a:ext cx="3953815" cy="3139321"/>
          </a:xfrm>
          <a:prstGeom prst="rect">
            <a:avLst/>
          </a:prstGeom>
          <a:noFill/>
        </p:spPr>
        <p:txBody>
          <a:bodyPr wrap="square" rtlCol="0">
            <a:spAutoFit/>
          </a:bodyPr>
          <a:lstStyle/>
          <a:p>
            <a:r>
              <a:rPr lang="en-US" u="sng" dirty="0">
                <a:latin typeface="Garamond" panose="02020404030301010803" pitchFamily="18" charset="0"/>
              </a:rPr>
              <a:t>An example that would </a:t>
            </a:r>
            <a:r>
              <a:rPr lang="en-US" u="sng" dirty="0">
                <a:solidFill>
                  <a:srgbClr val="FFC000"/>
                </a:solidFill>
                <a:latin typeface="Garamond" panose="02020404030301010803" pitchFamily="18" charset="0"/>
              </a:rPr>
              <a:t>not</a:t>
            </a:r>
            <a:r>
              <a:rPr lang="en-US" u="sng" dirty="0">
                <a:solidFill>
                  <a:schemeClr val="bg1"/>
                </a:solidFill>
                <a:latin typeface="Garamond" panose="02020404030301010803" pitchFamily="18" charset="0"/>
              </a:rPr>
              <a:t> </a:t>
            </a:r>
            <a:r>
              <a:rPr lang="en-US" u="sng" dirty="0">
                <a:latin typeface="Garamond" panose="02020404030301010803" pitchFamily="18" charset="0"/>
              </a:rPr>
              <a:t>fit under this provision</a:t>
            </a:r>
            <a:r>
              <a:rPr lang="en-US" dirty="0">
                <a:latin typeface="Garamond" panose="02020404030301010803" pitchFamily="18" charset="0"/>
              </a:rPr>
              <a:t>:  A person presents to a hospital’s ED bleeding heavily in an abortion-restrictive state and a health care worker believes that the person had an illegal abortion. This provision does </a:t>
            </a:r>
            <a:r>
              <a:rPr lang="en-US" dirty="0">
                <a:solidFill>
                  <a:srgbClr val="FFC000"/>
                </a:solidFill>
                <a:latin typeface="Garamond" panose="02020404030301010803" pitchFamily="18" charset="0"/>
              </a:rPr>
              <a:t>not</a:t>
            </a:r>
            <a:r>
              <a:rPr lang="en-US" dirty="0">
                <a:solidFill>
                  <a:schemeClr val="bg1"/>
                </a:solidFill>
                <a:latin typeface="Garamond" panose="02020404030301010803" pitchFamily="18" charset="0"/>
              </a:rPr>
              <a:t> </a:t>
            </a:r>
            <a:r>
              <a:rPr lang="en-US" dirty="0">
                <a:latin typeface="Garamond" panose="02020404030301010803" pitchFamily="18" charset="0"/>
              </a:rPr>
              <a:t>allow the health care worker to disclose the situation to (alert) law enforcement because the perceived crime (the abortion) did not occur on the premises of the hospital (the covered entity).</a:t>
            </a:r>
          </a:p>
        </p:txBody>
      </p:sp>
      <p:sp>
        <p:nvSpPr>
          <p:cNvPr id="6" name="TextBox 5">
            <a:extLst>
              <a:ext uri="{FF2B5EF4-FFF2-40B4-BE49-F238E27FC236}">
                <a16:creationId xmlns:a16="http://schemas.microsoft.com/office/drawing/2014/main" id="{8AC3CD7A-EE03-68D4-1474-10866DFD1622}"/>
              </a:ext>
            </a:extLst>
          </p:cNvPr>
          <p:cNvSpPr txBox="1"/>
          <p:nvPr/>
        </p:nvSpPr>
        <p:spPr>
          <a:xfrm>
            <a:off x="4687913" y="2531171"/>
            <a:ext cx="4301542" cy="4247317"/>
          </a:xfrm>
          <a:prstGeom prst="rect">
            <a:avLst/>
          </a:prstGeom>
          <a:noFill/>
        </p:spPr>
        <p:txBody>
          <a:bodyPr wrap="square" rtlCol="0">
            <a:spAutoFit/>
          </a:bodyPr>
          <a:lstStyle/>
          <a:p>
            <a:r>
              <a:rPr lang="en-US" u="sng" dirty="0">
                <a:latin typeface="Garamond" panose="02020404030301010803" pitchFamily="18" charset="0"/>
              </a:rPr>
              <a:t>An example that might fit under this provision</a:t>
            </a:r>
            <a:r>
              <a:rPr lang="en-US" dirty="0">
                <a:latin typeface="Garamond" panose="02020404030301010803" pitchFamily="18" charset="0"/>
              </a:rPr>
              <a:t>:  A patient at a hospital located in an abortion-restrictive state receives a surgical abortion at the hospital because the patient’s attending physician believes the abortion is necessary to save the patient’s life and the patient consents to the abortion. Another physician at the same hospital disagrees that the abortion was necessary to save the patient’s life. If the second physician’s belief that the abortion was unnecessary to save the patient’s life is a good faith belief, the second physician may report the abortion to law enforcement because the abortion occurred on the hospital’s premises.  </a:t>
            </a:r>
          </a:p>
        </p:txBody>
      </p:sp>
    </p:spTree>
    <p:extLst>
      <p:ext uri="{BB962C8B-B14F-4D97-AF65-F5344CB8AC3E}">
        <p14:creationId xmlns:p14="http://schemas.microsoft.com/office/powerpoint/2010/main" val="27901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628650" y="891822"/>
            <a:ext cx="7533217" cy="807769"/>
          </a:xfrm>
        </p:spPr>
        <p:txBody>
          <a:bodyPr>
            <a:normAutofit/>
          </a:bodyPr>
          <a:lstStyle/>
          <a:p>
            <a:pPr algn="ctr"/>
            <a:r>
              <a:rPr lang="en-US" sz="2800" dirty="0">
                <a:solidFill>
                  <a:schemeClr val="tx1"/>
                </a:solidFill>
                <a:latin typeface="Garamond" panose="02020404030301010803" pitchFamily="18" charset="0"/>
              </a:rPr>
              <a:t>7. Responding to off-site emergency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2176670"/>
            <a:ext cx="7789793" cy="4601817"/>
          </a:xfrm>
        </p:spPr>
        <p:txBody>
          <a:bodyPr>
            <a:normAutofit lnSpcReduction="10000"/>
          </a:bodyPr>
          <a:lstStyle/>
          <a:p>
            <a:r>
              <a:rPr lang="en-US" sz="2400" dirty="0">
                <a:latin typeface="Garamond" panose="02020404030301010803" pitchFamily="18" charset="0"/>
              </a:rPr>
              <a:t>A covered health care provider providing emergency health care </a:t>
            </a:r>
            <a:r>
              <a:rPr lang="en-US" sz="2400" dirty="0">
                <a:solidFill>
                  <a:srgbClr val="FFC000"/>
                </a:solidFill>
                <a:latin typeface="Garamond" panose="02020404030301010803" pitchFamily="18" charset="0"/>
              </a:rPr>
              <a:t>in response to a medical emergency, other than such emergency on the premises of the covered health care provider</a:t>
            </a:r>
            <a:r>
              <a:rPr lang="en-US" sz="2400" dirty="0">
                <a:solidFill>
                  <a:schemeClr val="bg1"/>
                </a:solidFill>
                <a:latin typeface="Garamond" panose="02020404030301010803" pitchFamily="18" charset="0"/>
              </a:rPr>
              <a:t>, </a:t>
            </a:r>
            <a:r>
              <a:rPr lang="en-US" sz="2400" dirty="0">
                <a:solidFill>
                  <a:srgbClr val="FFC000"/>
                </a:solidFill>
                <a:latin typeface="Garamond" panose="02020404030301010803" pitchFamily="18" charset="0"/>
              </a:rPr>
              <a:t>may</a:t>
            </a:r>
            <a:r>
              <a:rPr lang="en-US" sz="2400" dirty="0">
                <a:solidFill>
                  <a:schemeClr val="bg1"/>
                </a:solidFill>
                <a:latin typeface="Garamond" panose="02020404030301010803" pitchFamily="18" charset="0"/>
              </a:rPr>
              <a:t> </a:t>
            </a:r>
            <a:r>
              <a:rPr lang="en-US" sz="2400" dirty="0">
                <a:solidFill>
                  <a:srgbClr val="FFC000"/>
                </a:solidFill>
                <a:latin typeface="Garamond" panose="02020404030301010803" pitchFamily="18" charset="0"/>
              </a:rPr>
              <a:t>disclose</a:t>
            </a:r>
            <a:r>
              <a:rPr lang="en-US" sz="2400" dirty="0">
                <a:solidFill>
                  <a:schemeClr val="bg1"/>
                </a:solidFill>
                <a:latin typeface="Garamond" panose="02020404030301010803" pitchFamily="18" charset="0"/>
              </a:rPr>
              <a:t> </a:t>
            </a:r>
            <a:r>
              <a:rPr lang="en-US" sz="2400" dirty="0">
                <a:latin typeface="Garamond" panose="02020404030301010803" pitchFamily="18" charset="0"/>
              </a:rPr>
              <a:t>PHI to a law enforcement official if such disclosure </a:t>
            </a:r>
            <a:r>
              <a:rPr lang="en-US" sz="2400" dirty="0">
                <a:solidFill>
                  <a:srgbClr val="FFC000"/>
                </a:solidFill>
                <a:latin typeface="Garamond" panose="02020404030301010803" pitchFamily="18" charset="0"/>
              </a:rPr>
              <a:t>appears necessary to alert law enforcement </a:t>
            </a:r>
            <a:r>
              <a:rPr lang="en-US" sz="2400" dirty="0">
                <a:latin typeface="Garamond" panose="02020404030301010803" pitchFamily="18" charset="0"/>
              </a:rPr>
              <a:t>to:</a:t>
            </a:r>
          </a:p>
          <a:p>
            <a:endParaRPr lang="en-US" sz="2400" dirty="0">
              <a:latin typeface="Garamond" panose="02020404030301010803" pitchFamily="18" charset="0"/>
            </a:endParaRPr>
          </a:p>
          <a:p>
            <a:pPr lvl="1"/>
            <a:r>
              <a:rPr lang="en-US" sz="2000" dirty="0">
                <a:latin typeface="Garamond" panose="02020404030301010803" pitchFamily="18" charset="0"/>
              </a:rPr>
              <a:t>(A) The commission and nature of a crime;</a:t>
            </a:r>
          </a:p>
          <a:p>
            <a:endParaRPr lang="en-US" sz="2400" dirty="0">
              <a:latin typeface="Garamond" panose="02020404030301010803" pitchFamily="18" charset="0"/>
            </a:endParaRPr>
          </a:p>
          <a:p>
            <a:pPr lvl="1"/>
            <a:r>
              <a:rPr lang="en-US" sz="2000" dirty="0">
                <a:latin typeface="Garamond" panose="02020404030301010803" pitchFamily="18" charset="0"/>
              </a:rPr>
              <a:t>(B) The location of such crime or of the victim(s) of such crime; and</a:t>
            </a:r>
          </a:p>
          <a:p>
            <a:endParaRPr lang="en-US" sz="2400" dirty="0">
              <a:latin typeface="Garamond" panose="02020404030301010803" pitchFamily="18" charset="0"/>
            </a:endParaRPr>
          </a:p>
          <a:p>
            <a:pPr lvl="1"/>
            <a:r>
              <a:rPr lang="en-US" sz="2000" dirty="0">
                <a:latin typeface="Garamond" panose="02020404030301010803" pitchFamily="18" charset="0"/>
              </a:rPr>
              <a:t>(C) The identity, description, and location of the perpetrator of such crime.</a:t>
            </a:r>
          </a:p>
          <a:p>
            <a:pPr marL="0" indent="0">
              <a:buNone/>
            </a:pPr>
            <a:endParaRPr lang="en-US" sz="2000"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83FC5B54-668F-83E0-C683-7E0B51D2ED5B}"/>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62</a:t>
            </a:fld>
            <a:endParaRPr lang="en-US" sz="2000" dirty="0">
              <a:latin typeface="Garamond" panose="02020404030301010803" pitchFamily="18" charset="0"/>
            </a:endParaRPr>
          </a:p>
        </p:txBody>
      </p:sp>
    </p:spTree>
    <p:extLst>
      <p:ext uri="{BB962C8B-B14F-4D97-AF65-F5344CB8AC3E}">
        <p14:creationId xmlns:p14="http://schemas.microsoft.com/office/powerpoint/2010/main" val="3469088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DC3B-3EEC-A8A7-D7AE-6D4BECA7C960}"/>
              </a:ext>
            </a:extLst>
          </p:cNvPr>
          <p:cNvSpPr>
            <a:spLocks noGrp="1"/>
          </p:cNvSpPr>
          <p:nvPr>
            <p:ph type="title"/>
          </p:nvPr>
        </p:nvSpPr>
        <p:spPr>
          <a:xfrm>
            <a:off x="244699" y="515155"/>
            <a:ext cx="8654602" cy="1175534"/>
          </a:xfrm>
        </p:spPr>
        <p:txBody>
          <a:bodyPr>
            <a:normAutofit/>
          </a:bodyPr>
          <a:lstStyle/>
          <a:p>
            <a:pPr algn="ctr"/>
            <a:r>
              <a:rPr lang="en-US" sz="3200" dirty="0">
                <a:solidFill>
                  <a:schemeClr val="tx1"/>
                </a:solidFill>
                <a:latin typeface="Garamond" panose="02020404030301010803" pitchFamily="18" charset="0"/>
              </a:rPr>
              <a:t>Seven* Permissive </a:t>
            </a:r>
            <a:br>
              <a:rPr lang="en-US" sz="3200" dirty="0">
                <a:solidFill>
                  <a:schemeClr val="tx1"/>
                </a:solidFill>
                <a:latin typeface="Garamond" panose="02020404030301010803" pitchFamily="18" charset="0"/>
              </a:rPr>
            </a:br>
            <a:r>
              <a:rPr lang="en-US" sz="3200" dirty="0">
                <a:solidFill>
                  <a:schemeClr val="tx1"/>
                </a:solidFill>
                <a:latin typeface="Garamond" panose="02020404030301010803" pitchFamily="18" charset="0"/>
              </a:rPr>
              <a:t>Law Enforcement Disclosures Provisions</a:t>
            </a:r>
          </a:p>
        </p:txBody>
      </p:sp>
      <p:sp>
        <p:nvSpPr>
          <p:cNvPr id="3" name="Content Placeholder 2">
            <a:extLst>
              <a:ext uri="{FF2B5EF4-FFF2-40B4-BE49-F238E27FC236}">
                <a16:creationId xmlns:a16="http://schemas.microsoft.com/office/drawing/2014/main" id="{037EE0CB-9EC5-64C2-34A2-F76E1894DBD1}"/>
              </a:ext>
            </a:extLst>
          </p:cNvPr>
          <p:cNvSpPr>
            <a:spLocks noGrp="1"/>
          </p:cNvSpPr>
          <p:nvPr>
            <p:ph idx="1"/>
          </p:nvPr>
        </p:nvSpPr>
        <p:spPr>
          <a:xfrm>
            <a:off x="628650" y="2047741"/>
            <a:ext cx="7886700" cy="4430332"/>
          </a:xfrm>
        </p:spPr>
        <p:txBody>
          <a:bodyPr>
            <a:normAutofit fontScale="85000" lnSpcReduction="20000"/>
          </a:bodyPr>
          <a:lstStyle/>
          <a:p>
            <a:pPr marL="0" indent="0">
              <a:buNone/>
            </a:pPr>
            <a:endParaRPr lang="en-US" sz="2400" dirty="0">
              <a:solidFill>
                <a:schemeClr val="bg1"/>
              </a:solidFill>
              <a:latin typeface="Garamond" panose="02020404030301010803" pitchFamily="18" charset="0"/>
            </a:endParaRPr>
          </a:p>
          <a:p>
            <a:pPr marL="457200" indent="-457200">
              <a:buAutoNum type="arabicPeriod"/>
            </a:pPr>
            <a:r>
              <a:rPr lang="en-US" sz="2400" dirty="0">
                <a:latin typeface="Garamond" panose="02020404030301010803" pitchFamily="18" charset="0"/>
              </a:rPr>
              <a:t>Mandatory wound and other injury reporting provision</a:t>
            </a:r>
          </a:p>
          <a:p>
            <a:pPr marL="457200" indent="-457200">
              <a:buAutoNum type="arabicPeriod"/>
            </a:pPr>
            <a:r>
              <a:rPr lang="en-US" sz="2400" dirty="0">
                <a:solidFill>
                  <a:srgbClr val="00B0F0"/>
                </a:solidFill>
                <a:latin typeface="Garamond" panose="02020404030301010803" pitchFamily="18" charset="0"/>
              </a:rPr>
              <a:t>Court order, grand jury subpoena, or other administrative request provision</a:t>
            </a:r>
          </a:p>
          <a:p>
            <a:pPr marL="457200" indent="-457200">
              <a:buAutoNum type="arabicPeriod"/>
            </a:pPr>
            <a:r>
              <a:rPr lang="en-US" sz="2400" dirty="0">
                <a:solidFill>
                  <a:srgbClr val="00B0F0"/>
                </a:solidFill>
                <a:latin typeface="Garamond" panose="02020404030301010803" pitchFamily="18" charset="0"/>
              </a:rPr>
              <a:t>Identification or location provision</a:t>
            </a:r>
          </a:p>
          <a:p>
            <a:pPr marL="457200" indent="-457200">
              <a:buAutoNum type="arabicPeriod"/>
            </a:pPr>
            <a:r>
              <a:rPr lang="en-US" sz="2400" dirty="0">
                <a:solidFill>
                  <a:srgbClr val="00B0F0"/>
                </a:solidFill>
                <a:latin typeface="Garamond" panose="02020404030301010803" pitchFamily="18" charset="0"/>
              </a:rPr>
              <a:t>Victim of a crime provision</a:t>
            </a:r>
          </a:p>
          <a:p>
            <a:pPr marL="457200" indent="-457200">
              <a:buAutoNum type="arabicPeriod"/>
            </a:pPr>
            <a:r>
              <a:rPr lang="en-US" sz="2400" dirty="0">
                <a:latin typeface="Garamond" panose="02020404030301010803" pitchFamily="18" charset="0"/>
              </a:rPr>
              <a:t>Decedent provision</a:t>
            </a:r>
          </a:p>
          <a:p>
            <a:pPr marL="457200" indent="-457200">
              <a:buAutoNum type="arabicPeriod"/>
            </a:pPr>
            <a:r>
              <a:rPr lang="en-US" sz="2400" dirty="0">
                <a:latin typeface="Garamond" panose="02020404030301010803" pitchFamily="18" charset="0"/>
              </a:rPr>
              <a:t>Crime on premises provision</a:t>
            </a:r>
          </a:p>
          <a:p>
            <a:pPr marL="457200" indent="-457200">
              <a:buAutoNum type="arabicPeriod"/>
            </a:pPr>
            <a:r>
              <a:rPr lang="en-US" sz="2400" dirty="0">
                <a:latin typeface="Garamond" panose="02020404030301010803" pitchFamily="18" charset="0"/>
              </a:rPr>
              <a:t>Responding to off-site emergency provision</a:t>
            </a:r>
          </a:p>
          <a:p>
            <a:pPr marL="457200" indent="-457200">
              <a:buAutoNum type="arabicPeriod"/>
            </a:pPr>
            <a:endParaRPr lang="en-US" sz="2400" dirty="0">
              <a:solidFill>
                <a:schemeClr val="bg1"/>
              </a:solidFill>
              <a:latin typeface="Garamond" panose="02020404030301010803" pitchFamily="18" charset="0"/>
            </a:endParaRPr>
          </a:p>
          <a:p>
            <a:pPr marL="0" indent="0">
              <a:buNone/>
            </a:pPr>
            <a:endParaRPr lang="en-US" sz="2400" dirty="0">
              <a:solidFill>
                <a:schemeClr val="bg1"/>
              </a:solidFill>
              <a:latin typeface="Garamond" panose="02020404030301010803" pitchFamily="18" charset="0"/>
            </a:endParaRPr>
          </a:p>
          <a:p>
            <a:pPr marL="0" indent="0">
              <a:buNone/>
            </a:pPr>
            <a:r>
              <a:rPr lang="en-US" sz="1900" dirty="0">
                <a:latin typeface="Garamond" panose="02020404030301010803" pitchFamily="18" charset="0"/>
              </a:rPr>
              <a:t>*45 C.F.R. 164.512(f)(1)-(6)*</a:t>
            </a:r>
          </a:p>
          <a:p>
            <a:endParaRPr lang="en-US" sz="2400" dirty="0">
              <a:solidFill>
                <a:schemeClr val="bg1"/>
              </a:solidFill>
              <a:latin typeface="Garamond" panose="02020404030301010803" pitchFamily="18" charset="0"/>
            </a:endParaRPr>
          </a:p>
          <a:p>
            <a:endParaRPr lang="en-US" dirty="0">
              <a:solidFill>
                <a:schemeClr val="bg1"/>
              </a:solidFill>
              <a:latin typeface="Garamond" panose="02020404030301010803" pitchFamily="18" charset="0"/>
            </a:endParaRPr>
          </a:p>
        </p:txBody>
      </p:sp>
      <p:sp>
        <p:nvSpPr>
          <p:cNvPr id="4" name="Slide Number Placeholder 3">
            <a:extLst>
              <a:ext uri="{FF2B5EF4-FFF2-40B4-BE49-F238E27FC236}">
                <a16:creationId xmlns:a16="http://schemas.microsoft.com/office/drawing/2014/main" id="{11EA1B56-6C5F-9E1D-ACB3-CECBB736C90F}"/>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63</a:t>
            </a:fld>
            <a:endParaRPr lang="en-US" sz="2000" dirty="0">
              <a:latin typeface="Garamond" panose="02020404030301010803" pitchFamily="18" charset="0"/>
            </a:endParaRPr>
          </a:p>
        </p:txBody>
      </p:sp>
    </p:spTree>
    <p:extLst>
      <p:ext uri="{BB962C8B-B14F-4D97-AF65-F5344CB8AC3E}">
        <p14:creationId xmlns:p14="http://schemas.microsoft.com/office/powerpoint/2010/main" val="3122354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0" y="365126"/>
            <a:ext cx="9144000" cy="1325563"/>
          </a:xfrm>
        </p:spPr>
        <p:txBody>
          <a:bodyPr>
            <a:normAutofit/>
          </a:bodyPr>
          <a:lstStyle/>
          <a:p>
            <a:pPr algn="ctr"/>
            <a:r>
              <a:rPr lang="en-US" sz="2800" dirty="0">
                <a:solidFill>
                  <a:schemeClr val="tx1"/>
                </a:solidFill>
                <a:latin typeface="Garamond" panose="02020404030301010803" pitchFamily="18" charset="0"/>
              </a:rPr>
              <a:t>2. Court order, grand jury subpoena,</a:t>
            </a:r>
            <a:br>
              <a:rPr lang="en-US" sz="2800" dirty="0">
                <a:solidFill>
                  <a:schemeClr val="tx1"/>
                </a:solidFill>
                <a:latin typeface="Garamond" panose="02020404030301010803" pitchFamily="18" charset="0"/>
              </a:rPr>
            </a:br>
            <a:r>
              <a:rPr lang="en-US" sz="2800" dirty="0">
                <a:solidFill>
                  <a:schemeClr val="tx1"/>
                </a:solidFill>
                <a:latin typeface="Garamond" panose="02020404030301010803" pitchFamily="18" charset="0"/>
              </a:rPr>
              <a:t>or administrative request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1825625"/>
            <a:ext cx="7886700" cy="4952862"/>
          </a:xfrm>
        </p:spPr>
        <p:txBody>
          <a:bodyPr>
            <a:normAutofit fontScale="55000" lnSpcReduction="20000"/>
          </a:bodyPr>
          <a:lstStyle/>
          <a:p>
            <a:r>
              <a:rPr lang="en-US" sz="2900" dirty="0">
                <a:latin typeface="Garamond" panose="02020404030301010803" pitchFamily="18" charset="0"/>
              </a:rPr>
              <a:t>A covered entity </a:t>
            </a:r>
            <a:r>
              <a:rPr lang="en-US" sz="2900" dirty="0">
                <a:solidFill>
                  <a:srgbClr val="FFC000"/>
                </a:solidFill>
                <a:latin typeface="Garamond" panose="02020404030301010803" pitchFamily="18" charset="0"/>
              </a:rPr>
              <a:t>may</a:t>
            </a:r>
            <a:r>
              <a:rPr lang="en-US" sz="2900" dirty="0">
                <a:solidFill>
                  <a:schemeClr val="bg1"/>
                </a:solidFill>
                <a:latin typeface="Garamond" panose="02020404030301010803" pitchFamily="18" charset="0"/>
              </a:rPr>
              <a:t> </a:t>
            </a:r>
            <a:r>
              <a:rPr lang="en-US" sz="2900" dirty="0">
                <a:latin typeface="Garamond" panose="02020404030301010803" pitchFamily="18" charset="0"/>
              </a:rPr>
              <a:t>disclose PHI …. in compliance with and as limited by the relevant requirements of:</a:t>
            </a:r>
          </a:p>
          <a:p>
            <a:endParaRPr lang="en-US" sz="2900" dirty="0">
              <a:latin typeface="Garamond" panose="02020404030301010803" pitchFamily="18" charset="0"/>
            </a:endParaRPr>
          </a:p>
          <a:p>
            <a:pPr lvl="1"/>
            <a:r>
              <a:rPr lang="en-US" sz="2900" dirty="0">
                <a:latin typeface="Garamond" panose="02020404030301010803" pitchFamily="18" charset="0"/>
              </a:rPr>
              <a:t>(A) A </a:t>
            </a:r>
            <a:r>
              <a:rPr lang="en-US" sz="2900" u="sng" dirty="0">
                <a:solidFill>
                  <a:srgbClr val="FFC000"/>
                </a:solidFill>
                <a:latin typeface="Garamond" panose="02020404030301010803" pitchFamily="18" charset="0"/>
              </a:rPr>
              <a:t>court order or court-ordered warrant</a:t>
            </a:r>
            <a:r>
              <a:rPr lang="en-US" sz="2900" dirty="0">
                <a:latin typeface="Garamond" panose="02020404030301010803" pitchFamily="18" charset="0"/>
              </a:rPr>
              <a:t>, or a subpoena or summons issued by a judicial officer;</a:t>
            </a:r>
          </a:p>
          <a:p>
            <a:endParaRPr lang="en-US" sz="2900" dirty="0">
              <a:latin typeface="Garamond" panose="02020404030301010803" pitchFamily="18" charset="0"/>
            </a:endParaRPr>
          </a:p>
          <a:p>
            <a:pPr lvl="1"/>
            <a:r>
              <a:rPr lang="en-US" sz="2900" dirty="0">
                <a:latin typeface="Garamond" panose="02020404030301010803" pitchFamily="18" charset="0"/>
              </a:rPr>
              <a:t>(B) A </a:t>
            </a:r>
            <a:r>
              <a:rPr lang="en-US" sz="2900" u="sng" dirty="0">
                <a:solidFill>
                  <a:srgbClr val="FFC000"/>
                </a:solidFill>
                <a:latin typeface="Garamond" panose="02020404030301010803" pitchFamily="18" charset="0"/>
              </a:rPr>
              <a:t>grand jury subpoena</a:t>
            </a:r>
            <a:r>
              <a:rPr lang="en-US" sz="2900" dirty="0">
                <a:latin typeface="Garamond" panose="02020404030301010803" pitchFamily="18" charset="0"/>
              </a:rPr>
              <a:t>; or</a:t>
            </a:r>
          </a:p>
          <a:p>
            <a:endParaRPr lang="en-US" sz="2900" dirty="0">
              <a:latin typeface="Garamond" panose="02020404030301010803" pitchFamily="18" charset="0"/>
            </a:endParaRPr>
          </a:p>
          <a:p>
            <a:pPr lvl="1"/>
            <a:r>
              <a:rPr lang="en-US" sz="2900" dirty="0">
                <a:latin typeface="Garamond" panose="02020404030301010803" pitchFamily="18" charset="0"/>
              </a:rPr>
              <a:t>(C) An </a:t>
            </a:r>
            <a:r>
              <a:rPr lang="en-US" sz="2900" u="sng" dirty="0">
                <a:solidFill>
                  <a:srgbClr val="FFC000"/>
                </a:solidFill>
                <a:latin typeface="Garamond" panose="02020404030301010803" pitchFamily="18" charset="0"/>
              </a:rPr>
              <a:t>administrative </a:t>
            </a:r>
            <a:r>
              <a:rPr lang="en-US" sz="2900" u="sng" dirty="0">
                <a:solidFill>
                  <a:srgbClr val="FF0000"/>
                </a:solidFill>
                <a:latin typeface="Garamond" panose="02020404030301010803" pitchFamily="18" charset="0"/>
              </a:rPr>
              <a:t>request</a:t>
            </a:r>
            <a:r>
              <a:rPr lang="en-US" sz="2900" u="sng" dirty="0">
                <a:solidFill>
                  <a:srgbClr val="FFC000"/>
                </a:solidFill>
                <a:latin typeface="Garamond" panose="02020404030301010803" pitchFamily="18" charset="0"/>
              </a:rPr>
              <a:t> </a:t>
            </a:r>
            <a:r>
              <a:rPr lang="en-US" sz="2900" u="sng" dirty="0">
                <a:latin typeface="Garamond" panose="02020404030301010803" pitchFamily="18" charset="0"/>
              </a:rPr>
              <a:t>for which response is required by law</a:t>
            </a:r>
            <a:r>
              <a:rPr lang="en-US" sz="2900" dirty="0">
                <a:latin typeface="Garamond" panose="02020404030301010803" pitchFamily="18" charset="0"/>
              </a:rPr>
              <a:t>, including an administrative subpoena or summons, a civil or an authorized investigative demand, or similar process authorized under law, provided that:</a:t>
            </a:r>
          </a:p>
          <a:p>
            <a:endParaRPr lang="en-US" sz="2900" dirty="0">
              <a:latin typeface="Garamond" panose="02020404030301010803" pitchFamily="18" charset="0"/>
            </a:endParaRPr>
          </a:p>
          <a:p>
            <a:pPr lvl="2"/>
            <a:r>
              <a:rPr lang="en-US" sz="2900" dirty="0">
                <a:latin typeface="Garamond" panose="02020404030301010803" pitchFamily="18" charset="0"/>
              </a:rPr>
              <a:t>(1) The information sought is relevant and material to a legitimate law enforcement inquiry;</a:t>
            </a:r>
          </a:p>
          <a:p>
            <a:endParaRPr lang="en-US" sz="2900" dirty="0">
              <a:latin typeface="Garamond" panose="02020404030301010803" pitchFamily="18" charset="0"/>
            </a:endParaRPr>
          </a:p>
          <a:p>
            <a:pPr lvl="2"/>
            <a:r>
              <a:rPr lang="en-US" sz="2900" dirty="0">
                <a:latin typeface="Garamond" panose="02020404030301010803" pitchFamily="18" charset="0"/>
              </a:rPr>
              <a:t>(2) The request is specific and limited in scope to the extent reasonably practicable in light of the purpose for which the information is sought; and</a:t>
            </a:r>
          </a:p>
          <a:p>
            <a:endParaRPr lang="en-US" sz="2900" dirty="0">
              <a:latin typeface="Garamond" panose="02020404030301010803" pitchFamily="18" charset="0"/>
            </a:endParaRPr>
          </a:p>
          <a:p>
            <a:pPr lvl="2"/>
            <a:r>
              <a:rPr lang="en-US" sz="2900" dirty="0">
                <a:latin typeface="Garamond" panose="02020404030301010803" pitchFamily="18" charset="0"/>
              </a:rPr>
              <a:t>(3) De-identified information could not reasonably be used.</a:t>
            </a:r>
          </a:p>
        </p:txBody>
      </p:sp>
      <p:sp>
        <p:nvSpPr>
          <p:cNvPr id="5" name="Slide Number Placeholder 4">
            <a:extLst>
              <a:ext uri="{FF2B5EF4-FFF2-40B4-BE49-F238E27FC236}">
                <a16:creationId xmlns:a16="http://schemas.microsoft.com/office/drawing/2014/main" id="{D75DB1E7-37EE-0042-311F-C22E36F385B9}"/>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64</a:t>
            </a:fld>
            <a:endParaRPr lang="en-US" sz="2000" dirty="0">
              <a:latin typeface="Garamond" panose="02020404030301010803" pitchFamily="18" charset="0"/>
            </a:endParaRPr>
          </a:p>
        </p:txBody>
      </p:sp>
      <p:sp>
        <p:nvSpPr>
          <p:cNvPr id="4" name="TextBox 3">
            <a:extLst>
              <a:ext uri="{FF2B5EF4-FFF2-40B4-BE49-F238E27FC236}">
                <a16:creationId xmlns:a16="http://schemas.microsoft.com/office/drawing/2014/main" id="{E604A860-A1BD-0FEE-75DF-68C1B6A2BEA1}"/>
              </a:ext>
            </a:extLst>
          </p:cNvPr>
          <p:cNvSpPr txBox="1"/>
          <p:nvPr/>
        </p:nvSpPr>
        <p:spPr>
          <a:xfrm>
            <a:off x="642148" y="6409155"/>
            <a:ext cx="2770533" cy="369332"/>
          </a:xfrm>
          <a:prstGeom prst="rect">
            <a:avLst/>
          </a:prstGeom>
          <a:noFill/>
        </p:spPr>
        <p:txBody>
          <a:bodyPr wrap="square" rtlCol="0">
            <a:spAutoFit/>
          </a:bodyPr>
          <a:lstStyle/>
          <a:p>
            <a:r>
              <a:rPr lang="en-US" dirty="0">
                <a:latin typeface="Garamond" panose="02020404030301010803" pitchFamily="18" charset="0"/>
              </a:rPr>
              <a:t>45 C.F.R. § 164.512(f)(1)(ii).</a:t>
            </a:r>
          </a:p>
        </p:txBody>
      </p:sp>
    </p:spTree>
    <p:extLst>
      <p:ext uri="{BB962C8B-B14F-4D97-AF65-F5344CB8AC3E}">
        <p14:creationId xmlns:p14="http://schemas.microsoft.com/office/powerpoint/2010/main" val="2230604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731520" y="642594"/>
            <a:ext cx="7680960" cy="555141"/>
          </a:xfrm>
        </p:spPr>
        <p:txBody>
          <a:bodyPr>
            <a:normAutofit/>
          </a:bodyPr>
          <a:lstStyle/>
          <a:p>
            <a:pPr algn="ctr"/>
            <a:r>
              <a:rPr lang="en-US" sz="2800" dirty="0">
                <a:solidFill>
                  <a:schemeClr val="tx1"/>
                </a:solidFill>
                <a:latin typeface="Garamond" panose="02020404030301010803" pitchFamily="18" charset="0"/>
              </a:rPr>
              <a:t>3. Identification or location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1490133"/>
            <a:ext cx="8177420" cy="5288354"/>
          </a:xfrm>
        </p:spPr>
        <p:txBody>
          <a:bodyPr>
            <a:normAutofit fontScale="92500" lnSpcReduction="20000"/>
          </a:bodyPr>
          <a:lstStyle/>
          <a:p>
            <a:r>
              <a:rPr lang="en-US" sz="2600" dirty="0">
                <a:latin typeface="Garamond" panose="02020404030301010803" pitchFamily="18" charset="0"/>
              </a:rPr>
              <a:t>A covered entity </a:t>
            </a:r>
            <a:r>
              <a:rPr lang="en-US" sz="2600" dirty="0">
                <a:solidFill>
                  <a:srgbClr val="FFC000"/>
                </a:solidFill>
                <a:latin typeface="Garamond" panose="02020404030301010803" pitchFamily="18" charset="0"/>
              </a:rPr>
              <a:t>may</a:t>
            </a:r>
            <a:r>
              <a:rPr lang="en-US" sz="2600" dirty="0">
                <a:solidFill>
                  <a:schemeClr val="bg1"/>
                </a:solidFill>
                <a:latin typeface="Garamond" panose="02020404030301010803" pitchFamily="18" charset="0"/>
              </a:rPr>
              <a:t> </a:t>
            </a:r>
            <a:r>
              <a:rPr lang="en-US" sz="2600" dirty="0">
                <a:latin typeface="Garamond" panose="02020404030301010803" pitchFamily="18" charset="0"/>
              </a:rPr>
              <a:t>disclose PHI </a:t>
            </a:r>
            <a:r>
              <a:rPr lang="en-US" sz="2600" dirty="0">
                <a:solidFill>
                  <a:srgbClr val="FF0000"/>
                </a:solidFill>
                <a:latin typeface="Garamond" panose="02020404030301010803" pitchFamily="18" charset="0"/>
              </a:rPr>
              <a:t>in response to a law enforcement official’s request</a:t>
            </a:r>
            <a:r>
              <a:rPr lang="en-US" sz="2600" dirty="0">
                <a:solidFill>
                  <a:schemeClr val="bg1"/>
                </a:solidFill>
                <a:latin typeface="Garamond" panose="02020404030301010803" pitchFamily="18" charset="0"/>
              </a:rPr>
              <a:t> </a:t>
            </a:r>
            <a:r>
              <a:rPr lang="en-US" sz="2600" dirty="0">
                <a:latin typeface="Garamond" panose="02020404030301010803" pitchFamily="18" charset="0"/>
              </a:rPr>
              <a:t>for such information for the purpose of </a:t>
            </a:r>
            <a:r>
              <a:rPr lang="en-US" sz="2600" dirty="0">
                <a:solidFill>
                  <a:srgbClr val="FFC000"/>
                </a:solidFill>
                <a:latin typeface="Garamond" panose="02020404030301010803" pitchFamily="18" charset="0"/>
              </a:rPr>
              <a:t>identifying or locating a suspect, fugitive, material witness, or missing person</a:t>
            </a:r>
            <a:r>
              <a:rPr lang="en-US" sz="2600" dirty="0">
                <a:solidFill>
                  <a:schemeClr val="bg1"/>
                </a:solidFill>
                <a:latin typeface="Garamond" panose="02020404030301010803" pitchFamily="18" charset="0"/>
              </a:rPr>
              <a:t>, provided that . . . [t]he </a:t>
            </a:r>
            <a:r>
              <a:rPr lang="en-US" sz="2600" dirty="0">
                <a:latin typeface="Garamond" panose="02020404030301010803" pitchFamily="18" charset="0"/>
              </a:rPr>
              <a:t>covered entity disclose[s] only the following information:</a:t>
            </a:r>
          </a:p>
          <a:p>
            <a:endParaRPr lang="en-US" dirty="0">
              <a:latin typeface="Garamond" panose="02020404030301010803" pitchFamily="18" charset="0"/>
            </a:endParaRPr>
          </a:p>
          <a:p>
            <a:pPr lvl="1"/>
            <a:r>
              <a:rPr lang="en-US" sz="2200" dirty="0">
                <a:latin typeface="Garamond" panose="02020404030301010803" pitchFamily="18" charset="0"/>
              </a:rPr>
              <a:t>Name and address;</a:t>
            </a:r>
          </a:p>
          <a:p>
            <a:pPr lvl="1"/>
            <a:r>
              <a:rPr lang="en-US" sz="2200" dirty="0">
                <a:latin typeface="Garamond" panose="02020404030301010803" pitchFamily="18" charset="0"/>
              </a:rPr>
              <a:t>Date and place of birth;</a:t>
            </a:r>
          </a:p>
          <a:p>
            <a:pPr lvl="1"/>
            <a:r>
              <a:rPr lang="en-US" sz="2200" dirty="0">
                <a:latin typeface="Garamond" panose="02020404030301010803" pitchFamily="18" charset="0"/>
              </a:rPr>
              <a:t>Social security number;</a:t>
            </a:r>
          </a:p>
          <a:p>
            <a:pPr lvl="1"/>
            <a:r>
              <a:rPr lang="en-US" sz="2200" dirty="0">
                <a:latin typeface="Garamond" panose="02020404030301010803" pitchFamily="18" charset="0"/>
              </a:rPr>
              <a:t>ABO blood type and rh factor;</a:t>
            </a:r>
          </a:p>
          <a:p>
            <a:pPr lvl="1"/>
            <a:r>
              <a:rPr lang="en-US" sz="2200" dirty="0">
                <a:latin typeface="Garamond" panose="02020404030301010803" pitchFamily="18" charset="0"/>
              </a:rPr>
              <a:t>Type of injury;</a:t>
            </a:r>
          </a:p>
          <a:p>
            <a:pPr lvl="1"/>
            <a:r>
              <a:rPr lang="en-US" sz="2200" dirty="0">
                <a:latin typeface="Garamond" panose="02020404030301010803" pitchFamily="18" charset="0"/>
              </a:rPr>
              <a:t>Date and time of treatment;</a:t>
            </a:r>
          </a:p>
          <a:p>
            <a:pPr lvl="1"/>
            <a:r>
              <a:rPr lang="en-US" sz="2200" dirty="0">
                <a:latin typeface="Garamond" panose="02020404030301010803" pitchFamily="18" charset="0"/>
              </a:rPr>
              <a:t>Date and time of death, if applicable; and</a:t>
            </a:r>
          </a:p>
          <a:p>
            <a:pPr lvl="1"/>
            <a:r>
              <a:rPr lang="en-US" sz="2200" dirty="0">
                <a:latin typeface="Garamond" panose="02020404030301010803" pitchFamily="18" charset="0"/>
              </a:rPr>
              <a:t>A description of distinguishing physical characteristics, including height, weight, gender, race, hair and eye color, presence or absence of facial hair (beard or moustache), scars, and tattoos</a:t>
            </a:r>
            <a:r>
              <a:rPr lang="en-US" sz="2200" dirty="0">
                <a:solidFill>
                  <a:schemeClr val="bg1"/>
                </a:solidFill>
                <a:latin typeface="Garamond" panose="02020404030301010803" pitchFamily="18" charset="0"/>
              </a:rPr>
              <a:t>.</a:t>
            </a:r>
          </a:p>
        </p:txBody>
      </p:sp>
      <p:sp>
        <p:nvSpPr>
          <p:cNvPr id="5" name="Slide Number Placeholder 4">
            <a:extLst>
              <a:ext uri="{FF2B5EF4-FFF2-40B4-BE49-F238E27FC236}">
                <a16:creationId xmlns:a16="http://schemas.microsoft.com/office/drawing/2014/main" id="{D1DDFF17-D0F0-B3B8-8FAB-896B81E59DBE}"/>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65</a:t>
            </a:fld>
            <a:endParaRPr lang="en-US" sz="2000" dirty="0">
              <a:latin typeface="Garamond" panose="02020404030301010803" pitchFamily="18" charset="0"/>
            </a:endParaRPr>
          </a:p>
        </p:txBody>
      </p:sp>
      <p:sp>
        <p:nvSpPr>
          <p:cNvPr id="4" name="TextBox 3">
            <a:extLst>
              <a:ext uri="{FF2B5EF4-FFF2-40B4-BE49-F238E27FC236}">
                <a16:creationId xmlns:a16="http://schemas.microsoft.com/office/drawing/2014/main" id="{013D0A68-CC20-E2A9-C62B-95D73F7736C6}"/>
              </a:ext>
            </a:extLst>
          </p:cNvPr>
          <p:cNvSpPr txBox="1"/>
          <p:nvPr/>
        </p:nvSpPr>
        <p:spPr>
          <a:xfrm>
            <a:off x="5362222" y="6405282"/>
            <a:ext cx="2460978" cy="369332"/>
          </a:xfrm>
          <a:prstGeom prst="rect">
            <a:avLst/>
          </a:prstGeom>
          <a:noFill/>
        </p:spPr>
        <p:txBody>
          <a:bodyPr wrap="square" rtlCol="0">
            <a:spAutoFit/>
          </a:bodyPr>
          <a:lstStyle/>
          <a:p>
            <a:r>
              <a:rPr lang="en-US" dirty="0">
                <a:latin typeface="Garamond" panose="02020404030301010803" pitchFamily="18" charset="0"/>
              </a:rPr>
              <a:t>45 C.F.R. § 164.512(f)(2)</a:t>
            </a:r>
            <a:r>
              <a:rPr lang="en-US" dirty="0">
                <a:solidFill>
                  <a:srgbClr val="FFFFFF"/>
                </a:solidFill>
                <a:latin typeface="Garamond" panose="02020404030301010803" pitchFamily="18" charset="0"/>
              </a:rPr>
              <a:t>.</a:t>
            </a:r>
          </a:p>
        </p:txBody>
      </p:sp>
    </p:spTree>
    <p:extLst>
      <p:ext uri="{BB962C8B-B14F-4D97-AF65-F5344CB8AC3E}">
        <p14:creationId xmlns:p14="http://schemas.microsoft.com/office/powerpoint/2010/main" val="1902761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CB3-F87A-FFBA-115D-BE953428CF9E}"/>
              </a:ext>
            </a:extLst>
          </p:cNvPr>
          <p:cNvSpPr>
            <a:spLocks noGrp="1"/>
          </p:cNvSpPr>
          <p:nvPr>
            <p:ph type="title"/>
          </p:nvPr>
        </p:nvSpPr>
        <p:spPr>
          <a:xfrm>
            <a:off x="628650" y="365127"/>
            <a:ext cx="7886700" cy="797752"/>
          </a:xfrm>
        </p:spPr>
        <p:txBody>
          <a:bodyPr>
            <a:normAutofit/>
          </a:bodyPr>
          <a:lstStyle/>
          <a:p>
            <a:pPr algn="ctr"/>
            <a:r>
              <a:rPr lang="en-US" sz="3200" dirty="0">
                <a:solidFill>
                  <a:schemeClr val="tx1"/>
                </a:solidFill>
                <a:latin typeface="Garamond" panose="02020404030301010803" pitchFamily="18" charset="0"/>
              </a:rPr>
              <a:t>4. Victim of a crime provision</a:t>
            </a:r>
          </a:p>
        </p:txBody>
      </p:sp>
      <p:sp>
        <p:nvSpPr>
          <p:cNvPr id="3" name="Content Placeholder 2">
            <a:extLst>
              <a:ext uri="{FF2B5EF4-FFF2-40B4-BE49-F238E27FC236}">
                <a16:creationId xmlns:a16="http://schemas.microsoft.com/office/drawing/2014/main" id="{F0E69972-9142-95B9-7E4F-2CBAC8195618}"/>
              </a:ext>
            </a:extLst>
          </p:cNvPr>
          <p:cNvSpPr>
            <a:spLocks noGrp="1"/>
          </p:cNvSpPr>
          <p:nvPr>
            <p:ph idx="1"/>
          </p:nvPr>
        </p:nvSpPr>
        <p:spPr>
          <a:xfrm>
            <a:off x="628650" y="1162880"/>
            <a:ext cx="8177420" cy="5644636"/>
          </a:xfrm>
        </p:spPr>
        <p:txBody>
          <a:bodyPr>
            <a:normAutofit/>
          </a:bodyPr>
          <a:lstStyle/>
          <a:p>
            <a:r>
              <a:rPr lang="en-US" dirty="0">
                <a:latin typeface="Garamond" panose="02020404030301010803" pitchFamily="18" charset="0"/>
              </a:rPr>
              <a:t>A covered entity </a:t>
            </a:r>
            <a:r>
              <a:rPr lang="en-US" dirty="0">
                <a:solidFill>
                  <a:srgbClr val="FFC000"/>
                </a:solidFill>
                <a:latin typeface="Garamond" panose="02020404030301010803" pitchFamily="18" charset="0"/>
              </a:rPr>
              <a:t>may</a:t>
            </a:r>
            <a:r>
              <a:rPr lang="en-US" dirty="0">
                <a:solidFill>
                  <a:schemeClr val="bg1"/>
                </a:solidFill>
                <a:latin typeface="Garamond" panose="02020404030301010803" pitchFamily="18" charset="0"/>
              </a:rPr>
              <a:t> </a:t>
            </a:r>
            <a:r>
              <a:rPr lang="en-US" dirty="0">
                <a:latin typeface="Garamond" panose="02020404030301010803" pitchFamily="18" charset="0"/>
              </a:rPr>
              <a:t>disclose PHI </a:t>
            </a:r>
            <a:r>
              <a:rPr lang="en-US" dirty="0">
                <a:solidFill>
                  <a:srgbClr val="FF0000"/>
                </a:solidFill>
                <a:latin typeface="Garamond" panose="02020404030301010803" pitchFamily="18" charset="0"/>
              </a:rPr>
              <a:t>in response to a law enforcement official’s request</a:t>
            </a:r>
            <a:r>
              <a:rPr lang="en-US" dirty="0">
                <a:solidFill>
                  <a:schemeClr val="bg1"/>
                </a:solidFill>
                <a:latin typeface="Garamond" panose="02020404030301010803" pitchFamily="18" charset="0"/>
              </a:rPr>
              <a:t> </a:t>
            </a:r>
            <a:r>
              <a:rPr lang="en-US" dirty="0">
                <a:latin typeface="Garamond" panose="02020404030301010803" pitchFamily="18" charset="0"/>
              </a:rPr>
              <a:t>for such information about an individual who is or is suspected to be </a:t>
            </a:r>
            <a:r>
              <a:rPr lang="en-US" dirty="0">
                <a:solidFill>
                  <a:srgbClr val="FFC000"/>
                </a:solidFill>
                <a:latin typeface="Garamond" panose="02020404030301010803" pitchFamily="18" charset="0"/>
              </a:rPr>
              <a:t>a victim of a crime </a:t>
            </a:r>
            <a:r>
              <a:rPr lang="en-US" dirty="0">
                <a:latin typeface="Garamond" panose="02020404030301010803" pitchFamily="18" charset="0"/>
              </a:rPr>
              <a:t>. . . if:</a:t>
            </a:r>
          </a:p>
          <a:p>
            <a:endParaRPr lang="en-US" dirty="0">
              <a:solidFill>
                <a:schemeClr val="bg1"/>
              </a:solidFill>
              <a:latin typeface="Garamond" panose="02020404030301010803" pitchFamily="18" charset="0"/>
            </a:endParaRPr>
          </a:p>
          <a:p>
            <a:pPr lvl="1"/>
            <a:r>
              <a:rPr lang="en-US" dirty="0">
                <a:solidFill>
                  <a:srgbClr val="FFC000"/>
                </a:solidFill>
                <a:latin typeface="Garamond" panose="02020404030301010803" pitchFamily="18" charset="0"/>
              </a:rPr>
              <a:t>The individual agrees to the disclosure</a:t>
            </a:r>
            <a:r>
              <a:rPr lang="en-US" dirty="0">
                <a:latin typeface="Garamond" panose="02020404030301010803" pitchFamily="18" charset="0"/>
              </a:rPr>
              <a:t>; or</a:t>
            </a:r>
          </a:p>
          <a:p>
            <a:endParaRPr lang="en-US" dirty="0">
              <a:latin typeface="Garamond" panose="02020404030301010803" pitchFamily="18" charset="0"/>
            </a:endParaRPr>
          </a:p>
          <a:p>
            <a:pPr lvl="1"/>
            <a:r>
              <a:rPr lang="en-US" dirty="0">
                <a:latin typeface="Garamond" panose="02020404030301010803" pitchFamily="18" charset="0"/>
              </a:rPr>
              <a:t>The covered entity is unable to obtain the individual’s agreement because of incapacity or other emergency circumstance, provided that:</a:t>
            </a:r>
          </a:p>
          <a:p>
            <a:endParaRPr lang="en-US" dirty="0">
              <a:latin typeface="Garamond" panose="02020404030301010803" pitchFamily="18" charset="0"/>
            </a:endParaRPr>
          </a:p>
          <a:p>
            <a:pPr lvl="2"/>
            <a:r>
              <a:rPr lang="en-US" dirty="0">
                <a:latin typeface="Garamond" panose="02020404030301010803" pitchFamily="18" charset="0"/>
              </a:rPr>
              <a:t>The law enforcement official represents that such information is needed to determine whether a violation of law by a person other than the victim has occurred, and such information is not intended to be used against the victim;</a:t>
            </a:r>
          </a:p>
          <a:p>
            <a:pPr lvl="2"/>
            <a:endParaRPr lang="en-US" dirty="0">
              <a:latin typeface="Garamond" panose="02020404030301010803" pitchFamily="18" charset="0"/>
            </a:endParaRPr>
          </a:p>
          <a:p>
            <a:pPr lvl="2"/>
            <a:r>
              <a:rPr lang="en-US" dirty="0">
                <a:latin typeface="Garamond" panose="02020404030301010803" pitchFamily="18" charset="0"/>
              </a:rPr>
              <a:t>The law enforcement official represents that immediate law enforcement activity that depends upon the disclosure would be materially and adversely affected by waiting until the individual is able to agree to the disclosure; and</a:t>
            </a:r>
          </a:p>
          <a:p>
            <a:pPr lvl="2"/>
            <a:endParaRPr lang="en-US" dirty="0">
              <a:latin typeface="Garamond" panose="02020404030301010803" pitchFamily="18" charset="0"/>
            </a:endParaRPr>
          </a:p>
          <a:p>
            <a:pPr lvl="2"/>
            <a:r>
              <a:rPr lang="en-US" dirty="0">
                <a:latin typeface="Garamond" panose="02020404030301010803" pitchFamily="18" charset="0"/>
              </a:rPr>
              <a:t>The disclosure is in the best interests of the individual as determined by the covered entity, in the exercise of professional judgment.</a:t>
            </a:r>
            <a:endParaRPr lang="en-US" sz="2100" dirty="0">
              <a:latin typeface="Garamond" panose="02020404030301010803" pitchFamily="18" charset="0"/>
            </a:endParaRPr>
          </a:p>
        </p:txBody>
      </p:sp>
      <p:sp>
        <p:nvSpPr>
          <p:cNvPr id="5" name="Slide Number Placeholder 4">
            <a:extLst>
              <a:ext uri="{FF2B5EF4-FFF2-40B4-BE49-F238E27FC236}">
                <a16:creationId xmlns:a16="http://schemas.microsoft.com/office/drawing/2014/main" id="{41F6F9C5-DFFA-BB2E-1C5F-4CAF07DA8A17}"/>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66</a:t>
            </a:fld>
            <a:endParaRPr lang="en-US" sz="2000" dirty="0">
              <a:latin typeface="Garamond" panose="02020404030301010803" pitchFamily="18" charset="0"/>
            </a:endParaRPr>
          </a:p>
        </p:txBody>
      </p:sp>
      <p:sp>
        <p:nvSpPr>
          <p:cNvPr id="4" name="TextBox 3">
            <a:extLst>
              <a:ext uri="{FF2B5EF4-FFF2-40B4-BE49-F238E27FC236}">
                <a16:creationId xmlns:a16="http://schemas.microsoft.com/office/drawing/2014/main" id="{2C7C8B9C-A095-9A97-3EA0-54039A5833EF}"/>
              </a:ext>
            </a:extLst>
          </p:cNvPr>
          <p:cNvSpPr txBox="1"/>
          <p:nvPr/>
        </p:nvSpPr>
        <p:spPr>
          <a:xfrm>
            <a:off x="964097" y="6409155"/>
            <a:ext cx="7841973" cy="369332"/>
          </a:xfrm>
          <a:prstGeom prst="rect">
            <a:avLst/>
          </a:prstGeom>
          <a:noFill/>
        </p:spPr>
        <p:txBody>
          <a:bodyPr wrap="square" rtlCol="0">
            <a:spAutoFit/>
          </a:bodyPr>
          <a:lstStyle/>
          <a:p>
            <a:r>
              <a:rPr lang="en-US" dirty="0">
                <a:latin typeface="Garamond" panose="02020404030301010803" pitchFamily="18" charset="0"/>
              </a:rPr>
              <a:t>45 C.F.R. § 164.512(f)(3).</a:t>
            </a:r>
          </a:p>
        </p:txBody>
      </p:sp>
    </p:spTree>
    <p:extLst>
      <p:ext uri="{BB962C8B-B14F-4D97-AF65-F5344CB8AC3E}">
        <p14:creationId xmlns:p14="http://schemas.microsoft.com/office/powerpoint/2010/main" val="126091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cument with text on it&#10;&#10;AI-generated content may be incorrect.">
            <a:extLst>
              <a:ext uri="{FF2B5EF4-FFF2-40B4-BE49-F238E27FC236}">
                <a16:creationId xmlns:a16="http://schemas.microsoft.com/office/drawing/2014/main" id="{6A55B2F3-70B8-46E6-D8EA-98298DBCE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191" y="556265"/>
            <a:ext cx="5238594" cy="3178170"/>
          </a:xfrm>
          <a:prstGeom prst="rect">
            <a:avLst/>
          </a:prstGeom>
        </p:spPr>
      </p:pic>
      <p:pic>
        <p:nvPicPr>
          <p:cNvPr id="14" name="Content Placeholder 13" descr="A close up of a document&#10;&#10;AI-generated content may be incorrect.">
            <a:extLst>
              <a:ext uri="{FF2B5EF4-FFF2-40B4-BE49-F238E27FC236}">
                <a16:creationId xmlns:a16="http://schemas.microsoft.com/office/drawing/2014/main" id="{CDE8520F-7B58-B750-ECD9-3558D3D99F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4309" y="3994247"/>
            <a:ext cx="5524500" cy="1854200"/>
          </a:xfrm>
        </p:spPr>
      </p:pic>
      <p:sp>
        <p:nvSpPr>
          <p:cNvPr id="2" name="Slide Number Placeholder 1">
            <a:extLst>
              <a:ext uri="{FF2B5EF4-FFF2-40B4-BE49-F238E27FC236}">
                <a16:creationId xmlns:a16="http://schemas.microsoft.com/office/drawing/2014/main" id="{31C2C5D1-8317-DDEC-BC98-1F31E97AE9E6}"/>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7</a:t>
            </a:fld>
            <a:endParaRPr lang="en-US" sz="2000" dirty="0">
              <a:latin typeface="Garamond" panose="02020404030301010803" pitchFamily="18" charset="0"/>
            </a:endParaRPr>
          </a:p>
        </p:txBody>
      </p:sp>
      <p:cxnSp>
        <p:nvCxnSpPr>
          <p:cNvPr id="15" name="Straight Connector 14">
            <a:extLst>
              <a:ext uri="{FF2B5EF4-FFF2-40B4-BE49-F238E27FC236}">
                <a16:creationId xmlns:a16="http://schemas.microsoft.com/office/drawing/2014/main" id="{2C2534EC-1E36-08D6-3FE2-548E1768D219}"/>
              </a:ext>
            </a:extLst>
          </p:cNvPr>
          <p:cNvCxnSpPr>
            <a:cxnSpLocks/>
          </p:cNvCxnSpPr>
          <p:nvPr/>
        </p:nvCxnSpPr>
        <p:spPr>
          <a:xfrm>
            <a:off x="1941748" y="4626161"/>
            <a:ext cx="44745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5BE351-4E43-3777-3C97-A46F7FE9DCDC}"/>
              </a:ext>
            </a:extLst>
          </p:cNvPr>
          <p:cNvCxnSpPr>
            <a:cxnSpLocks/>
          </p:cNvCxnSpPr>
          <p:nvPr/>
        </p:nvCxnSpPr>
        <p:spPr>
          <a:xfrm>
            <a:off x="4370438" y="816077"/>
            <a:ext cx="70300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769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ocument with text on it&#10;&#10;AI-generated content may be incorrect.">
            <a:extLst>
              <a:ext uri="{FF2B5EF4-FFF2-40B4-BE49-F238E27FC236}">
                <a16:creationId xmlns:a16="http://schemas.microsoft.com/office/drawing/2014/main" id="{E05660C4-E259-F81C-9C85-3E4E9A12ED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0278" y="621419"/>
            <a:ext cx="5353060" cy="5593987"/>
          </a:xfrm>
        </p:spPr>
      </p:pic>
      <p:sp>
        <p:nvSpPr>
          <p:cNvPr id="4" name="Slide Number Placeholder 3">
            <a:extLst>
              <a:ext uri="{FF2B5EF4-FFF2-40B4-BE49-F238E27FC236}">
                <a16:creationId xmlns:a16="http://schemas.microsoft.com/office/drawing/2014/main" id="{DA307870-7AED-F4AC-BF95-5C21FBEB2205}"/>
              </a:ext>
            </a:extLst>
          </p:cNvPr>
          <p:cNvSpPr>
            <a:spLocks noGrp="1"/>
          </p:cNvSpPr>
          <p:nvPr>
            <p:ph type="sldNum" sz="quarter" idx="12"/>
          </p:nvPr>
        </p:nvSpPr>
        <p:spPr/>
        <p:txBody>
          <a:bodyPr/>
          <a:lstStyle/>
          <a:p>
            <a:fld id="{90E86F3C-2D7F-E241-BC06-0FCF8C623F5F}" type="slidenum">
              <a:rPr lang="en-US" smtClean="0"/>
              <a:t>8</a:t>
            </a:fld>
            <a:endParaRPr lang="en-US" dirty="0"/>
          </a:p>
        </p:txBody>
      </p:sp>
      <p:cxnSp>
        <p:nvCxnSpPr>
          <p:cNvPr id="8" name="Straight Connector 7">
            <a:extLst>
              <a:ext uri="{FF2B5EF4-FFF2-40B4-BE49-F238E27FC236}">
                <a16:creationId xmlns:a16="http://schemas.microsoft.com/office/drawing/2014/main" id="{BA6E28CA-899D-8E92-76D0-9E8F7B88CE2F}"/>
              </a:ext>
            </a:extLst>
          </p:cNvPr>
          <p:cNvCxnSpPr/>
          <p:nvPr/>
        </p:nvCxnSpPr>
        <p:spPr>
          <a:xfrm>
            <a:off x="2557220" y="5780868"/>
            <a:ext cx="1146874"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D0101B-853B-6509-DB0E-FA13B584061F}"/>
              </a:ext>
            </a:extLst>
          </p:cNvPr>
          <p:cNvSpPr/>
          <p:nvPr/>
        </p:nvSpPr>
        <p:spPr>
          <a:xfrm>
            <a:off x="2169763" y="4169044"/>
            <a:ext cx="4990454" cy="1317356"/>
          </a:xfrm>
          <a:prstGeom prst="rect">
            <a:avLst/>
          </a:prstGeom>
          <a:noFill/>
          <a:ln w="539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text and images&#10;&#10;AI-generated content may be incorrect.">
            <a:extLst>
              <a:ext uri="{FF2B5EF4-FFF2-40B4-BE49-F238E27FC236}">
                <a16:creationId xmlns:a16="http://schemas.microsoft.com/office/drawing/2014/main" id="{12795CC6-E827-68A6-D017-E56C04443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253" y="659867"/>
            <a:ext cx="4351494" cy="5538265"/>
          </a:xfrm>
        </p:spPr>
      </p:pic>
      <p:sp>
        <p:nvSpPr>
          <p:cNvPr id="2" name="Slide Number Placeholder 1">
            <a:extLst>
              <a:ext uri="{FF2B5EF4-FFF2-40B4-BE49-F238E27FC236}">
                <a16:creationId xmlns:a16="http://schemas.microsoft.com/office/drawing/2014/main" id="{15B2A58B-4089-865D-9A39-BD7B023B02C6}"/>
              </a:ext>
            </a:extLst>
          </p:cNvPr>
          <p:cNvSpPr>
            <a:spLocks noGrp="1"/>
          </p:cNvSpPr>
          <p:nvPr>
            <p:ph type="sldNum" sz="quarter" idx="12"/>
          </p:nvPr>
        </p:nvSpPr>
        <p:spPr/>
        <p:txBody>
          <a:bodyPr/>
          <a:lstStyle/>
          <a:p>
            <a:fld id="{90E86F3C-2D7F-E241-BC06-0FCF8C623F5F}" type="slidenum">
              <a:rPr lang="en-US" sz="2000" smtClean="0">
                <a:latin typeface="Garamond" panose="02020404030301010803" pitchFamily="18" charset="0"/>
              </a:rPr>
              <a:t>9</a:t>
            </a:fld>
            <a:endParaRPr lang="en-US" sz="2000" dirty="0">
              <a:latin typeface="Garamond" panose="02020404030301010803" pitchFamily="18" charset="0"/>
            </a:endParaRPr>
          </a:p>
        </p:txBody>
      </p:sp>
      <p:sp>
        <p:nvSpPr>
          <p:cNvPr id="6" name="Rectangle 5">
            <a:extLst>
              <a:ext uri="{FF2B5EF4-FFF2-40B4-BE49-F238E27FC236}">
                <a16:creationId xmlns:a16="http://schemas.microsoft.com/office/drawing/2014/main" id="{C7D8F9C3-4BE5-217D-4CD0-07EC23E835C0}"/>
              </a:ext>
            </a:extLst>
          </p:cNvPr>
          <p:cNvSpPr/>
          <p:nvPr/>
        </p:nvSpPr>
        <p:spPr>
          <a:xfrm>
            <a:off x="2731911" y="1264356"/>
            <a:ext cx="1986845" cy="100471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9F9996A-DD68-7891-4DDE-7C007306B653}"/>
              </a:ext>
            </a:extLst>
          </p:cNvPr>
          <p:cNvCxnSpPr>
            <a:cxnSpLocks/>
          </p:cNvCxnSpPr>
          <p:nvPr/>
        </p:nvCxnSpPr>
        <p:spPr>
          <a:xfrm>
            <a:off x="4393016" y="6076699"/>
            <a:ext cx="70300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6F6485C-3D56-7CFB-45BC-99BEF41A3D16}"/>
              </a:ext>
            </a:extLst>
          </p:cNvPr>
          <p:cNvSpPr/>
          <p:nvPr/>
        </p:nvSpPr>
        <p:spPr>
          <a:xfrm>
            <a:off x="605307" y="1159099"/>
            <a:ext cx="1017431" cy="11462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Tree>
    <p:extLst>
      <p:ext uri="{BB962C8B-B14F-4D97-AF65-F5344CB8AC3E}">
        <p14:creationId xmlns:p14="http://schemas.microsoft.com/office/powerpoint/2010/main" val="1131001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12228</TotalTime>
  <Words>4399</Words>
  <Application>Microsoft Macintosh PowerPoint</Application>
  <PresentationFormat>On-screen Show (4:3)</PresentationFormat>
  <Paragraphs>402</Paragraphs>
  <Slides>66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ＭＳ Ｐゴシック</vt:lpstr>
      <vt:lpstr>Calibri</vt:lpstr>
      <vt:lpstr>Century Gothic</vt:lpstr>
      <vt:lpstr>Garamond</vt:lpstr>
      <vt:lpstr>Wingdings</vt:lpstr>
      <vt:lpstr>Savon</vt:lpstr>
      <vt:lpstr>PowerPoint Presentation</vt:lpstr>
      <vt:lpstr>PowerPoint Presentation</vt:lpstr>
      <vt:lpstr>Legal Challenges to –  and the Current Status of –  the April 26, 2024, Final Rule</vt:lpstr>
      <vt:lpstr>PowerPoint Presentation</vt:lpstr>
      <vt:lpstr>PowerPoint Presentation</vt:lpstr>
      <vt:lpstr>PowerPoint Presentation</vt:lpstr>
      <vt:lpstr>PowerPoint Presentation</vt:lpstr>
      <vt:lpstr>PowerPoint Presentation</vt:lpstr>
      <vt:lpstr>PowerPoint Presentation</vt:lpstr>
      <vt:lpstr>HHS’s most recent filing in the  Tennessee litigation (Apr. 21, 2025)  focuses on Article III standing issues.</vt:lpstr>
      <vt:lpstr>PowerPoint Presentation</vt:lpstr>
      <vt:lpstr>HHS’s most recent filing in the  Missouri litigation (Apr. 24, 2025)  focuses on Article III standing issues.</vt:lpstr>
      <vt:lpstr>PowerPoint Presentation</vt:lpstr>
      <vt:lpstr>PowerPoint Presentation</vt:lpstr>
      <vt:lpstr>First, the HIPAA Privacy Rule still only applies to  covered entities (CEs) and their business associates (BAs) </vt:lpstr>
      <vt:lpstr>PowerPoint Presentation</vt:lpstr>
      <vt:lpstr>Other Examples of Non-HIPAA Covered Entities and Non-HIPAA-Regulated Business Associates</vt:lpstr>
      <vt:lpstr>PowerPoint Presentation</vt:lpstr>
      <vt:lpstr>See, e.g., Virginia S.B. 754 Signed into law March 24, 2025; effective July 1, 2025 </vt:lpstr>
      <vt:lpstr>Second, the HIPAA Privacy Rule still only protects protected health information (PHI) </vt:lpstr>
      <vt:lpstr>The HIPAA Privacy Rule still excepts the following four categories of information from the definition of PHI</vt:lpstr>
      <vt:lpstr>Third, the HIPAA Privacy Rule still allows CEs and BAs to de-identify PHI and use that de-identified information however they please</vt:lpstr>
      <vt:lpstr>Fourth, the HIPAA Privacy Rule still does not require a CE or BA to disclose a patient’s PHI to law enforcement</vt:lpstr>
      <vt:lpstr>PowerPoint Presentation</vt:lpstr>
      <vt:lpstr>The final rule establishes a new, purpose-based use  and disclosure prohibition that is layered on top of the PBA permissions </vt:lpstr>
      <vt:lpstr>Purpose-Based Use and  Disclosure Prohibitions </vt:lpstr>
      <vt:lpstr>The following activities are considered unrelated to the “mere act of seeking, obtaining, providing, or facilitating reproductive health care”</vt:lpstr>
      <vt:lpstr>The purpose-based disclosure prohibition only applies when:  </vt:lpstr>
      <vt:lpstr>Rule of Applicability  </vt:lpstr>
      <vt:lpstr>PowerPoint Presentation</vt:lpstr>
      <vt:lpstr>PowerPoint Presentation</vt:lpstr>
      <vt:lpstr>Sources of Examples of Provider- Volunteered Reproductive Health Information</vt:lpstr>
      <vt:lpstr>Seven* Permissive  Law Enforcement Disclosures Provisions</vt:lpstr>
      <vt:lpstr>My recent scholarship on this topic includes:</vt:lpstr>
      <vt:lpstr>PowerPoint Presentation</vt:lpstr>
      <vt:lpstr>HHS Guidance, Fact Sheet, Social Media Tool Kit, and PowerPoint Presentation https://www.hhs.gov/hipaa/for-professionals/special-topics/reproductive-health/index.html </vt:lpstr>
      <vt:lpstr>HHS Model Attestation</vt:lpstr>
      <vt:lpstr>Let’s practice:</vt:lpstr>
      <vt:lpstr>Let’s practice:</vt:lpstr>
      <vt:lpstr>89 Fed. Reg. at 33014</vt:lpstr>
      <vt:lpstr>Remember, the purpose-based disclosure prohibition only applies when:  </vt:lpstr>
      <vt:lpstr>Rule of Applicability  </vt:lpstr>
      <vt:lpstr>Valid attestation required for uses and disclosures of PHI that are not prohibited by the purpose-based disclosure prohibition </vt:lpstr>
      <vt:lpstr>Definition of “person”</vt:lpstr>
      <vt:lpstr>Public Health v.  Law Enforcement Investigations</vt:lpstr>
      <vt:lpstr>89 Fed. Reg. 33003</vt:lpstr>
      <vt:lpstr>Does the HIPAA Privacy Rule ever allow a covered entity to make a disclosure of PHI?  </vt:lpstr>
      <vt:lpstr>Public Benefit Activity (PBA) Disclosures 45 C.F.R. §§ 164.512(a)-(l)</vt:lpstr>
      <vt:lpstr>42 U.S.C. 1320d-7(b)</vt:lpstr>
      <vt:lpstr>HHS Fact Sheet: Examples </vt:lpstr>
      <vt:lpstr>89 Fed. Reg. 32976, 32993 (Apr. 26, 2024)</vt:lpstr>
      <vt:lpstr>89 Fed. Reg. 32976, 32994 (Apr. 26, 2024)</vt:lpstr>
      <vt:lpstr>Required Content of an Attestation</vt:lpstr>
      <vt:lpstr>Valid and Defective Attestations</vt:lpstr>
      <vt:lpstr>PowerPoint Presentation</vt:lpstr>
      <vt:lpstr>Arguments made by the State of Texas in its September 2024 challenge</vt:lpstr>
      <vt:lpstr>The final rule defines “seeking, obtaining,  providing, or facilitating reproductive health care” to include, but not be limited to: </vt:lpstr>
      <vt:lpstr>An investigation into whether reproductive health care is necessary to save a pregnant person’s life constitutes an investigation into the “mere act” of S/O/P/F RHC.</vt:lpstr>
      <vt:lpstr>1. Mandatory wound and other  injury reporting provision</vt:lpstr>
      <vt:lpstr>5.  Decedent provision</vt:lpstr>
      <vt:lpstr>6. Crime on premises provision</vt:lpstr>
      <vt:lpstr>7. Responding to off-site emergency provision</vt:lpstr>
      <vt:lpstr>Seven* Permissive  Law Enforcement Disclosures Provisions</vt:lpstr>
      <vt:lpstr>2. Court order, grand jury subpoena, or administrative request provision</vt:lpstr>
      <vt:lpstr>3. Identification or location provision</vt:lpstr>
      <vt:lpstr>4. Victim of a crime provision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Fulco, Haley E.</dc:creator>
  <cp:lastModifiedBy>Stacey Tovino</cp:lastModifiedBy>
  <cp:revision>148</cp:revision>
  <dcterms:created xsi:type="dcterms:W3CDTF">2021-03-09T21:08:11Z</dcterms:created>
  <dcterms:modified xsi:type="dcterms:W3CDTF">2025-06-02T00:56:01Z</dcterms:modified>
</cp:coreProperties>
</file>