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0" r:id="rId2"/>
    <p:sldId id="359" r:id="rId3"/>
    <p:sldId id="373" r:id="rId4"/>
    <p:sldId id="371" r:id="rId5"/>
    <p:sldId id="372" r:id="rId6"/>
    <p:sldId id="370" r:id="rId7"/>
    <p:sldId id="363" r:id="rId8"/>
    <p:sldId id="366" r:id="rId9"/>
    <p:sldId id="368" r:id="rId10"/>
    <p:sldId id="376" r:id="rId11"/>
    <p:sldId id="377" r:id="rId12"/>
    <p:sldId id="367" r:id="rId13"/>
    <p:sldId id="369" r:id="rId14"/>
    <p:sldId id="362" r:id="rId15"/>
    <p:sldId id="279" r:id="rId1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872"/>
  </p:normalViewPr>
  <p:slideViewPr>
    <p:cSldViewPr snapToGrid="0">
      <p:cViewPr varScale="1">
        <p:scale>
          <a:sx n="75" d="100"/>
          <a:sy n="75" d="100"/>
        </p:scale>
        <p:origin x="32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CE1F77F-4D00-4DE7-9ACC-DB738B730DBF}" type="datetimeFigureOut">
              <a:rPr lang="en-ZA" smtClean="0"/>
              <a:t>2025/06/04</a:t>
            </a:fld>
            <a:endParaRPr lang="en-ZA"/>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1A34AC2-0BB8-4F28-8591-417E0D07C94A}" type="slidenum">
              <a:rPr lang="en-ZA" smtClean="0"/>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4191811" y="620714"/>
            <a:ext cx="3904388" cy="931537"/>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3983765" y="6381328"/>
            <a:ext cx="4320480" cy="369332"/>
          </a:xfrm>
          <a:prstGeom prst="rect">
            <a:avLst/>
          </a:prstGeom>
          <a:noFill/>
        </p:spPr>
        <p:txBody>
          <a:bodyPr wrap="square" rtlCol="0">
            <a:spAutoFit/>
          </a:bodyPr>
          <a:lstStyle/>
          <a:p>
            <a:r>
              <a:rPr lang="en-US" sz="1800" b="0" dirty="0">
                <a:solidFill>
                  <a:schemeClr val="bg1"/>
                </a:solidFill>
                <a:latin typeface="Century Gothic" panose="020B0502020202020204" pitchFamily="34" charset="0"/>
              </a:rPr>
              <a:t>UKZN</a:t>
            </a:r>
            <a:r>
              <a:rPr lang="en-US" sz="1800" b="0" baseline="0" dirty="0">
                <a:solidFill>
                  <a:schemeClr val="bg1"/>
                </a:solidFill>
                <a:latin typeface="Century Gothic" panose="020B0502020202020204" pitchFamily="34" charset="0"/>
              </a:rPr>
              <a:t> INSPIRING GREATNESS</a:t>
            </a:r>
            <a:endParaRPr lang="en-US" sz="1800" b="0" dirty="0">
              <a:solidFill>
                <a:schemeClr val="bg1"/>
              </a:solidFill>
              <a:latin typeface="Century Gothic" panose="020B0502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57" y="44624"/>
            <a:ext cx="10972800" cy="1143000"/>
          </a:xfrm>
          <a:prstGeom prst="rect">
            <a:avLst/>
          </a:prstGeom>
          <a:noFill/>
          <a:ln w="9525">
            <a:noFill/>
            <a:miter lim="800000"/>
          </a:ln>
        </p:spPr>
        <p:txBody>
          <a:bodyPr vert="horz" wrap="square" lIns="91440" tIns="45720" rIns="91440" bIns="45720" numCol="1" anchor="ctr" anchorCtr="0" compatLnSpc="1"/>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ln>
        </p:spPr>
        <p:txBody>
          <a:bodyPr vert="horz" wrap="square" lIns="91440" tIns="45720" rIns="91440" bIns="45720" numCol="1"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6" name="Straight Connector 5"/>
          <p:cNvCxnSpPr/>
          <p:nvPr userDrawn="1"/>
        </p:nvCxnSpPr>
        <p:spPr>
          <a:xfrm>
            <a:off x="0" y="1052736"/>
            <a:ext cx="12192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userDrawn="1"/>
        </p:nvSpPr>
        <p:spPr>
          <a:xfrm>
            <a:off x="0" y="6381328"/>
            <a:ext cx="12192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userDrawn="1"/>
        </p:nvSpPr>
        <p:spPr>
          <a:xfrm>
            <a:off x="3695733" y="6444044"/>
            <a:ext cx="4320480" cy="369332"/>
          </a:xfrm>
          <a:prstGeom prst="rect">
            <a:avLst/>
          </a:prstGeom>
          <a:noFill/>
        </p:spPr>
        <p:txBody>
          <a:bodyPr wrap="square" rtlCol="0">
            <a:spAutoFit/>
          </a:bodyPr>
          <a:lstStyle/>
          <a:p>
            <a:r>
              <a:rPr lang="en-US" sz="1800" b="0" dirty="0">
                <a:solidFill>
                  <a:schemeClr val="bg1"/>
                </a:solidFill>
                <a:latin typeface="Century Gothic" panose="020B0502020202020204" pitchFamily="34" charset="0"/>
              </a:rPr>
              <a:t>UKZN</a:t>
            </a:r>
            <a:r>
              <a:rPr lang="en-US" sz="1800" b="0" baseline="0" dirty="0">
                <a:solidFill>
                  <a:schemeClr val="bg1"/>
                </a:solidFill>
                <a:latin typeface="Century Gothic" panose="020B0502020202020204" pitchFamily="34" charset="0"/>
              </a:rPr>
              <a:t> INSPIRING GREATNESS</a:t>
            </a:r>
            <a:endParaRPr lang="en-US" sz="1800" b="0" dirty="0">
              <a:solidFill>
                <a:schemeClr val="bg1"/>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095" y="2988733"/>
            <a:ext cx="11357810" cy="240176"/>
          </a:xfrm>
        </p:spPr>
        <p:txBody>
          <a:bodyPr>
            <a:noAutofit/>
          </a:bodyPr>
          <a:lstStyle/>
          <a:p>
            <a:br>
              <a:rPr lang="en-ZA" sz="2800" dirty="0"/>
            </a:br>
            <a:br>
              <a:rPr lang="en-ZA" sz="2800" dirty="0"/>
            </a:br>
            <a:br>
              <a:rPr lang="en-ZA" sz="1800" dirty="0"/>
            </a:br>
            <a:br>
              <a:rPr lang="en-ZA" sz="1800" dirty="0"/>
            </a:br>
            <a:br>
              <a:rPr lang="en-ZA" sz="1800" dirty="0"/>
            </a:br>
            <a:br>
              <a:rPr lang="en-US" sz="2000" b="1" dirty="0">
                <a:latin typeface="+mn-lt"/>
                <a:cs typeface="Times New Roman" panose="02020603050405020304" pitchFamily="18" charset="0"/>
              </a:rPr>
            </a:br>
            <a:r>
              <a:rPr lang="en-US" sz="2000" b="1" dirty="0">
                <a:latin typeface="+mn-lt"/>
              </a:rPr>
              <a:t>Examining the Intersection of Genetic Discrimination and Assisted Reproductive Technologies: Comparative Lessons between South Africa and the United States</a:t>
            </a:r>
            <a:br>
              <a:rPr lang="en-US" sz="2000" b="1" dirty="0">
                <a:latin typeface="+mn-lt"/>
              </a:rPr>
            </a:br>
            <a:br>
              <a:rPr lang="en-US" sz="2000" b="1" dirty="0">
                <a:latin typeface="+mn-lt"/>
              </a:rPr>
            </a:br>
            <a:r>
              <a:rPr lang="en-US" sz="2000" b="1" dirty="0">
                <a:latin typeface="+mn-lt"/>
              </a:rPr>
              <a:t>Presented at the 48</a:t>
            </a:r>
            <a:r>
              <a:rPr lang="en-US" sz="2000" b="1" baseline="30000" dirty="0">
                <a:latin typeface="+mn-lt"/>
              </a:rPr>
              <a:t>th</a:t>
            </a:r>
            <a:r>
              <a:rPr lang="en-US" sz="2000" b="1" dirty="0">
                <a:latin typeface="+mn-lt"/>
              </a:rPr>
              <a:t> Annual Health Law Professors Conference </a:t>
            </a:r>
            <a:br>
              <a:rPr lang="en-US" sz="2000" b="1" dirty="0">
                <a:latin typeface="+mn-lt"/>
              </a:rPr>
            </a:br>
            <a:r>
              <a:rPr lang="en-US" sz="2000" b="1" dirty="0">
                <a:latin typeface="+mn-lt"/>
              </a:rPr>
              <a:t>held in</a:t>
            </a:r>
            <a:br>
              <a:rPr lang="en-US" sz="2000" b="1" dirty="0">
                <a:latin typeface="+mn-lt"/>
              </a:rPr>
            </a:br>
            <a:r>
              <a:rPr lang="en-US" sz="2000" b="1" dirty="0">
                <a:latin typeface="+mn-lt"/>
              </a:rPr>
              <a:t>Boston University in collaboration with the American Society of Law, Medicine and Ethics</a:t>
            </a:r>
            <a:br>
              <a:rPr lang="en-US" sz="2000" b="1" dirty="0">
                <a:latin typeface="+mn-lt"/>
              </a:rPr>
            </a:br>
            <a:br>
              <a:rPr lang="en-ZA" sz="1800" b="1" dirty="0">
                <a:latin typeface="+mn-lt"/>
                <a:cs typeface="Times New Roman" panose="02020603050405020304" pitchFamily="18" charset="0"/>
              </a:rPr>
            </a:br>
            <a:r>
              <a:rPr lang="en-ZA" sz="1800" b="1" dirty="0">
                <a:latin typeface="+mn-lt"/>
                <a:cs typeface="Times New Roman" panose="02020603050405020304" pitchFamily="18" charset="0"/>
              </a:rPr>
              <a:t>04  June 2025 – 06 June 2025</a:t>
            </a:r>
            <a:br>
              <a:rPr lang="en-ZA" sz="1800" b="1" dirty="0">
                <a:latin typeface="+mn-lt"/>
                <a:cs typeface="Times New Roman" panose="02020603050405020304" pitchFamily="18" charset="0"/>
              </a:rPr>
            </a:br>
            <a:r>
              <a:rPr lang="en-ZA" sz="1800" b="1" dirty="0">
                <a:latin typeface="+mn-lt"/>
                <a:cs typeface="Times New Roman" panose="02020603050405020304" pitchFamily="18" charset="0"/>
              </a:rPr>
              <a:t>Mrs Nomfundo Mthembu</a:t>
            </a:r>
            <a:br>
              <a:rPr lang="en-ZA" sz="2000" b="1" dirty="0">
                <a:latin typeface="+mn-lt"/>
              </a:rPr>
            </a:br>
            <a:br>
              <a:rPr lang="en-ZA" sz="2800" dirty="0"/>
            </a:br>
            <a:br>
              <a:rPr lang="en-US" sz="2800" dirty="0"/>
            </a:br>
            <a:br>
              <a:rPr lang="en-US" sz="3200" dirty="0"/>
            </a:br>
            <a:endParaRPr lang="en-ZA"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4DE6-7748-4403-9CFA-5AC0BEEF9D7C}"/>
              </a:ext>
            </a:extLst>
          </p:cNvPr>
          <p:cNvSpPr>
            <a:spLocks noGrp="1"/>
          </p:cNvSpPr>
          <p:nvPr>
            <p:ph type="title"/>
          </p:nvPr>
        </p:nvSpPr>
        <p:spPr>
          <a:xfrm>
            <a:off x="-720757" y="44624"/>
            <a:ext cx="12675690" cy="1143000"/>
          </a:xfrm>
        </p:spPr>
        <p:txBody>
          <a:bodyPr/>
          <a:lstStyle/>
          <a:p>
            <a:r>
              <a:rPr lang="en-ZA" dirty="0"/>
              <a:t>Cultural and Socioeconomic Dimensions</a:t>
            </a:r>
          </a:p>
        </p:txBody>
      </p:sp>
      <p:sp>
        <p:nvSpPr>
          <p:cNvPr id="3" name="Content Placeholder 2">
            <a:extLst>
              <a:ext uri="{FF2B5EF4-FFF2-40B4-BE49-F238E27FC236}">
                <a16:creationId xmlns:a16="http://schemas.microsoft.com/office/drawing/2014/main" id="{40CADA64-7D03-42EE-9A4B-4560BD29810A}"/>
              </a:ext>
            </a:extLst>
          </p:cNvPr>
          <p:cNvSpPr>
            <a:spLocks noGrp="1"/>
          </p:cNvSpPr>
          <p:nvPr>
            <p:ph idx="1"/>
          </p:nvPr>
        </p:nvSpPr>
        <p:spPr/>
        <p:txBody>
          <a:bodyPr/>
          <a:lstStyle/>
          <a:p>
            <a:r>
              <a:rPr lang="en-ZA" dirty="0"/>
              <a:t>High demand for genetic testing due to consumer genomics.</a:t>
            </a:r>
          </a:p>
          <a:p>
            <a:r>
              <a:rPr lang="en-ZA" dirty="0"/>
              <a:t>Reproductive autonomy emphasized, but at risk of market-driven eugenics.</a:t>
            </a:r>
          </a:p>
          <a:p>
            <a:r>
              <a:rPr lang="en-ZA" dirty="0"/>
              <a:t>Underlying racial bias in fertility treatment access and outcomes.</a:t>
            </a:r>
          </a:p>
        </p:txBody>
      </p:sp>
    </p:spTree>
    <p:extLst>
      <p:ext uri="{BB962C8B-B14F-4D97-AF65-F5344CB8AC3E}">
        <p14:creationId xmlns:p14="http://schemas.microsoft.com/office/powerpoint/2010/main" val="104788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B7CE-5EE0-427E-9953-5D6C74CA037F}"/>
              </a:ext>
            </a:extLst>
          </p:cNvPr>
          <p:cNvSpPr>
            <a:spLocks noGrp="1"/>
          </p:cNvSpPr>
          <p:nvPr>
            <p:ph type="title"/>
          </p:nvPr>
        </p:nvSpPr>
        <p:spPr/>
        <p:txBody>
          <a:bodyPr/>
          <a:lstStyle/>
          <a:p>
            <a:r>
              <a:rPr lang="en-US" dirty="0"/>
              <a:t>SOUTH AFRICA</a:t>
            </a:r>
            <a:endParaRPr lang="en-ZA" dirty="0"/>
          </a:p>
        </p:txBody>
      </p:sp>
      <p:sp>
        <p:nvSpPr>
          <p:cNvPr id="3" name="Content Placeholder 2">
            <a:extLst>
              <a:ext uri="{FF2B5EF4-FFF2-40B4-BE49-F238E27FC236}">
                <a16:creationId xmlns:a16="http://schemas.microsoft.com/office/drawing/2014/main" id="{BE71C174-7232-4F0F-B315-A82C316ECAF3}"/>
              </a:ext>
            </a:extLst>
          </p:cNvPr>
          <p:cNvSpPr>
            <a:spLocks noGrp="1"/>
          </p:cNvSpPr>
          <p:nvPr>
            <p:ph idx="1"/>
          </p:nvPr>
        </p:nvSpPr>
        <p:spPr/>
        <p:txBody>
          <a:bodyPr/>
          <a:lstStyle/>
          <a:p>
            <a:r>
              <a:rPr lang="en-ZA" dirty="0"/>
              <a:t>Post-apartheid legal culture emphasizes human dignity and equality, but realities are shaped by deep economic disparities.</a:t>
            </a:r>
          </a:p>
          <a:p>
            <a:r>
              <a:rPr lang="en-ZA" dirty="0"/>
              <a:t>Less ART uptake due to cost, with cultural factors influencing perceptions of infertility and genetic conditions.</a:t>
            </a:r>
          </a:p>
          <a:p>
            <a:r>
              <a:rPr lang="en-ZA" dirty="0"/>
              <a:t>Greater state control over reproductive services, allowing more regulatory oversight (in theory).</a:t>
            </a:r>
          </a:p>
        </p:txBody>
      </p:sp>
    </p:spTree>
    <p:extLst>
      <p:ext uri="{BB962C8B-B14F-4D97-AF65-F5344CB8AC3E}">
        <p14:creationId xmlns:p14="http://schemas.microsoft.com/office/powerpoint/2010/main" val="211571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0DE8-B8DA-4E34-9530-422ACE90C740}"/>
              </a:ext>
            </a:extLst>
          </p:cNvPr>
          <p:cNvSpPr>
            <a:spLocks noGrp="1"/>
          </p:cNvSpPr>
          <p:nvPr>
            <p:ph type="title"/>
          </p:nvPr>
        </p:nvSpPr>
        <p:spPr>
          <a:xfrm>
            <a:off x="-653024" y="-304800"/>
            <a:ext cx="12845024" cy="1447800"/>
          </a:xfrm>
        </p:spPr>
        <p:txBody>
          <a:bodyPr/>
          <a:lstStyle/>
          <a:p>
            <a:br>
              <a:rPr lang="en-US" dirty="0"/>
            </a:br>
            <a:r>
              <a:rPr lang="en-US" dirty="0"/>
              <a:t>PRELIMINARY ANALYSIS</a:t>
            </a:r>
            <a:endParaRPr lang="en-ZA" dirty="0"/>
          </a:p>
        </p:txBody>
      </p:sp>
      <p:graphicFrame>
        <p:nvGraphicFramePr>
          <p:cNvPr id="4" name="Content Placeholder 3">
            <a:extLst>
              <a:ext uri="{FF2B5EF4-FFF2-40B4-BE49-F238E27FC236}">
                <a16:creationId xmlns:a16="http://schemas.microsoft.com/office/drawing/2014/main" id="{57C65EE2-2FC6-45B0-8E0E-E5C084458AD1}"/>
              </a:ext>
            </a:extLst>
          </p:cNvPr>
          <p:cNvGraphicFramePr>
            <a:graphicFrameLocks noGrp="1"/>
          </p:cNvGraphicFramePr>
          <p:nvPr>
            <p:ph idx="1"/>
            <p:extLst>
              <p:ext uri="{D42A27DB-BD31-4B8C-83A1-F6EECF244321}">
                <p14:modId xmlns:p14="http://schemas.microsoft.com/office/powerpoint/2010/main" val="2330257944"/>
              </p:ext>
            </p:extLst>
          </p:nvPr>
        </p:nvGraphicFramePr>
        <p:xfrm>
          <a:off x="609600" y="1396999"/>
          <a:ext cx="10972800" cy="4580466"/>
        </p:xfrm>
        <a:graphic>
          <a:graphicData uri="http://schemas.openxmlformats.org/drawingml/2006/table">
            <a:tbl>
              <a:tblPr/>
              <a:tblGrid>
                <a:gridCol w="3657600">
                  <a:extLst>
                    <a:ext uri="{9D8B030D-6E8A-4147-A177-3AD203B41FA5}">
                      <a16:colId xmlns:a16="http://schemas.microsoft.com/office/drawing/2014/main" val="311998917"/>
                    </a:ext>
                  </a:extLst>
                </a:gridCol>
                <a:gridCol w="3657600">
                  <a:extLst>
                    <a:ext uri="{9D8B030D-6E8A-4147-A177-3AD203B41FA5}">
                      <a16:colId xmlns:a16="http://schemas.microsoft.com/office/drawing/2014/main" val="3384501639"/>
                    </a:ext>
                  </a:extLst>
                </a:gridCol>
                <a:gridCol w="3657600">
                  <a:extLst>
                    <a:ext uri="{9D8B030D-6E8A-4147-A177-3AD203B41FA5}">
                      <a16:colId xmlns:a16="http://schemas.microsoft.com/office/drawing/2014/main" val="662940926"/>
                    </a:ext>
                  </a:extLst>
                </a:gridCol>
              </a:tblGrid>
              <a:tr h="523482">
                <a:tc>
                  <a:txBody>
                    <a:bodyPr/>
                    <a:lstStyle/>
                    <a:p>
                      <a:r>
                        <a:rPr lang="en-US" dirty="0"/>
                        <a:t>THEME</a:t>
                      </a:r>
                      <a:endParaRPr lang="en-ZA" dirty="0"/>
                    </a:p>
                  </a:txBody>
                  <a:tcPr anchor="ctr">
                    <a:lnL>
                      <a:noFill/>
                    </a:lnL>
                    <a:lnR>
                      <a:noFill/>
                    </a:lnR>
                    <a:lnT>
                      <a:noFill/>
                    </a:lnT>
                    <a:lnB>
                      <a:noFill/>
                    </a:lnB>
                  </a:tcPr>
                </a:tc>
                <a:tc>
                  <a:txBody>
                    <a:bodyPr/>
                    <a:lstStyle/>
                    <a:p>
                      <a:r>
                        <a:rPr lang="en-ZA" dirty="0"/>
                        <a:t>United States</a:t>
                      </a:r>
                    </a:p>
                  </a:txBody>
                  <a:tcPr anchor="ctr">
                    <a:lnL>
                      <a:noFill/>
                    </a:lnL>
                    <a:lnR>
                      <a:noFill/>
                    </a:lnR>
                    <a:lnT>
                      <a:noFill/>
                    </a:lnT>
                    <a:lnB>
                      <a:noFill/>
                    </a:lnB>
                  </a:tcPr>
                </a:tc>
                <a:tc>
                  <a:txBody>
                    <a:bodyPr/>
                    <a:lstStyle/>
                    <a:p>
                      <a:r>
                        <a:rPr lang="en-ZA"/>
                        <a:t>South Africa</a:t>
                      </a:r>
                    </a:p>
                  </a:txBody>
                  <a:tcPr anchor="ctr">
                    <a:lnL>
                      <a:noFill/>
                    </a:lnL>
                    <a:lnR>
                      <a:noFill/>
                    </a:lnR>
                    <a:lnT>
                      <a:noFill/>
                    </a:lnT>
                    <a:lnB>
                      <a:noFill/>
                    </a:lnB>
                  </a:tcPr>
                </a:tc>
                <a:extLst>
                  <a:ext uri="{0D108BD9-81ED-4DB2-BD59-A6C34878D82A}">
                    <a16:rowId xmlns:a16="http://schemas.microsoft.com/office/drawing/2014/main" val="2652311061"/>
                  </a:ext>
                </a:extLst>
              </a:tr>
              <a:tr h="916093">
                <a:tc>
                  <a:txBody>
                    <a:bodyPr/>
                    <a:lstStyle/>
                    <a:p>
                      <a:r>
                        <a:rPr lang="en-ZA"/>
                        <a:t>Legal Framework</a:t>
                      </a:r>
                    </a:p>
                  </a:txBody>
                  <a:tcPr anchor="ctr">
                    <a:lnL>
                      <a:noFill/>
                    </a:lnL>
                    <a:lnR>
                      <a:noFill/>
                    </a:lnR>
                    <a:lnT>
                      <a:noFill/>
                    </a:lnT>
                    <a:lnB>
                      <a:noFill/>
                    </a:lnB>
                  </a:tcPr>
                </a:tc>
                <a:tc>
                  <a:txBody>
                    <a:bodyPr/>
                    <a:lstStyle/>
                    <a:p>
                      <a:r>
                        <a:rPr lang="en-ZA" dirty="0"/>
                        <a:t>Strong in employment/insurance, weak in ART</a:t>
                      </a:r>
                    </a:p>
                  </a:txBody>
                  <a:tcPr anchor="ctr">
                    <a:lnL>
                      <a:noFill/>
                    </a:lnL>
                    <a:lnR>
                      <a:noFill/>
                    </a:lnR>
                    <a:lnT>
                      <a:noFill/>
                    </a:lnT>
                    <a:lnB>
                      <a:noFill/>
                    </a:lnB>
                  </a:tcPr>
                </a:tc>
                <a:tc>
                  <a:txBody>
                    <a:bodyPr/>
                    <a:lstStyle/>
                    <a:p>
                      <a:r>
                        <a:rPr lang="en-ZA"/>
                        <a:t>Broader anti-discrimination, less specific on genetics</a:t>
                      </a:r>
                    </a:p>
                  </a:txBody>
                  <a:tcPr anchor="ctr">
                    <a:lnL>
                      <a:noFill/>
                    </a:lnL>
                    <a:lnR>
                      <a:noFill/>
                    </a:lnR>
                    <a:lnT>
                      <a:noFill/>
                    </a:lnT>
                    <a:lnB>
                      <a:noFill/>
                    </a:lnB>
                  </a:tcPr>
                </a:tc>
                <a:extLst>
                  <a:ext uri="{0D108BD9-81ED-4DB2-BD59-A6C34878D82A}">
                    <a16:rowId xmlns:a16="http://schemas.microsoft.com/office/drawing/2014/main" val="2702360232"/>
                  </a:ext>
                </a:extLst>
              </a:tr>
              <a:tr h="916093">
                <a:tc>
                  <a:txBody>
                    <a:bodyPr/>
                    <a:lstStyle/>
                    <a:p>
                      <a:r>
                        <a:rPr lang="en-ZA"/>
                        <a:t>ART Accessibility</a:t>
                      </a:r>
                    </a:p>
                  </a:txBody>
                  <a:tcPr anchor="ctr">
                    <a:lnL>
                      <a:noFill/>
                    </a:lnL>
                    <a:lnR>
                      <a:noFill/>
                    </a:lnR>
                    <a:lnT>
                      <a:noFill/>
                    </a:lnT>
                    <a:lnB>
                      <a:noFill/>
                    </a:lnB>
                  </a:tcPr>
                </a:tc>
                <a:tc>
                  <a:txBody>
                    <a:bodyPr/>
                    <a:lstStyle/>
                    <a:p>
                      <a:r>
                        <a:rPr lang="en-ZA"/>
                        <a:t>Market-driven, high-tech but unequal</a:t>
                      </a:r>
                    </a:p>
                  </a:txBody>
                  <a:tcPr anchor="ctr">
                    <a:lnL>
                      <a:noFill/>
                    </a:lnL>
                    <a:lnR>
                      <a:noFill/>
                    </a:lnR>
                    <a:lnT>
                      <a:noFill/>
                    </a:lnT>
                    <a:lnB>
                      <a:noFill/>
                    </a:lnB>
                  </a:tcPr>
                </a:tc>
                <a:tc>
                  <a:txBody>
                    <a:bodyPr/>
                    <a:lstStyle/>
                    <a:p>
                      <a:r>
                        <a:rPr lang="en-ZA"/>
                        <a:t>Public-private divide, limited access</a:t>
                      </a:r>
                    </a:p>
                  </a:txBody>
                  <a:tcPr anchor="ctr">
                    <a:lnL>
                      <a:noFill/>
                    </a:lnL>
                    <a:lnR>
                      <a:noFill/>
                    </a:lnR>
                    <a:lnT>
                      <a:noFill/>
                    </a:lnT>
                    <a:lnB>
                      <a:noFill/>
                    </a:lnB>
                  </a:tcPr>
                </a:tc>
                <a:extLst>
                  <a:ext uri="{0D108BD9-81ED-4DB2-BD59-A6C34878D82A}">
                    <a16:rowId xmlns:a16="http://schemas.microsoft.com/office/drawing/2014/main" val="915852525"/>
                  </a:ext>
                </a:extLst>
              </a:tr>
              <a:tr h="916093">
                <a:tc>
                  <a:txBody>
                    <a:bodyPr/>
                    <a:lstStyle/>
                    <a:p>
                      <a:r>
                        <a:rPr lang="en-ZA"/>
                        <a:t>Ethical Oversight</a:t>
                      </a:r>
                    </a:p>
                  </a:txBody>
                  <a:tcPr anchor="ctr">
                    <a:lnL>
                      <a:noFill/>
                    </a:lnL>
                    <a:lnR>
                      <a:noFill/>
                    </a:lnR>
                    <a:lnT>
                      <a:noFill/>
                    </a:lnT>
                    <a:lnB>
                      <a:noFill/>
                    </a:lnB>
                  </a:tcPr>
                </a:tc>
                <a:tc>
                  <a:txBody>
                    <a:bodyPr/>
                    <a:lstStyle/>
                    <a:p>
                      <a:r>
                        <a:rPr lang="en-ZA"/>
                        <a:t>Fragmented, driven by private clinics</a:t>
                      </a:r>
                    </a:p>
                  </a:txBody>
                  <a:tcPr anchor="ctr">
                    <a:lnL>
                      <a:noFill/>
                    </a:lnL>
                    <a:lnR>
                      <a:noFill/>
                    </a:lnR>
                    <a:lnT>
                      <a:noFill/>
                    </a:lnT>
                    <a:lnB>
                      <a:noFill/>
                    </a:lnB>
                  </a:tcPr>
                </a:tc>
                <a:tc>
                  <a:txBody>
                    <a:bodyPr/>
                    <a:lstStyle/>
                    <a:p>
                      <a:r>
                        <a:rPr lang="en-ZA"/>
                        <a:t>Centralized via National Health Research Ethics Council</a:t>
                      </a:r>
                    </a:p>
                  </a:txBody>
                  <a:tcPr anchor="ctr">
                    <a:lnL>
                      <a:noFill/>
                    </a:lnL>
                    <a:lnR>
                      <a:noFill/>
                    </a:lnR>
                    <a:lnT>
                      <a:noFill/>
                    </a:lnT>
                    <a:lnB>
                      <a:noFill/>
                    </a:lnB>
                  </a:tcPr>
                </a:tc>
                <a:extLst>
                  <a:ext uri="{0D108BD9-81ED-4DB2-BD59-A6C34878D82A}">
                    <a16:rowId xmlns:a16="http://schemas.microsoft.com/office/drawing/2014/main" val="2592301716"/>
                  </a:ext>
                </a:extLst>
              </a:tr>
              <a:tr h="1308705">
                <a:tc>
                  <a:txBody>
                    <a:bodyPr/>
                    <a:lstStyle/>
                    <a:p>
                      <a:r>
                        <a:rPr lang="en-ZA"/>
                        <a:t>Societal Biases</a:t>
                      </a:r>
                    </a:p>
                  </a:txBody>
                  <a:tcPr anchor="ctr">
                    <a:lnL>
                      <a:noFill/>
                    </a:lnL>
                    <a:lnR>
                      <a:noFill/>
                    </a:lnR>
                    <a:lnT>
                      <a:noFill/>
                    </a:lnT>
                    <a:lnB>
                      <a:noFill/>
                    </a:lnB>
                  </a:tcPr>
                </a:tc>
                <a:tc>
                  <a:txBody>
                    <a:bodyPr/>
                    <a:lstStyle/>
                    <a:p>
                      <a:r>
                        <a:rPr lang="en-ZA"/>
                        <a:t>Racial and ableist outcomes persist</a:t>
                      </a:r>
                    </a:p>
                  </a:txBody>
                  <a:tcPr anchor="ctr">
                    <a:lnL>
                      <a:noFill/>
                    </a:lnL>
                    <a:lnR>
                      <a:noFill/>
                    </a:lnR>
                    <a:lnT>
                      <a:noFill/>
                    </a:lnT>
                    <a:lnB>
                      <a:noFill/>
                    </a:lnB>
                  </a:tcPr>
                </a:tc>
                <a:tc>
                  <a:txBody>
                    <a:bodyPr/>
                    <a:lstStyle/>
                    <a:p>
                      <a:r>
                        <a:rPr lang="en-ZA" dirty="0"/>
                        <a:t>Economic exclusion + cultural stigmas around disability and fertility</a:t>
                      </a:r>
                    </a:p>
                  </a:txBody>
                  <a:tcPr anchor="ctr">
                    <a:lnL>
                      <a:noFill/>
                    </a:lnL>
                    <a:lnR>
                      <a:noFill/>
                    </a:lnR>
                    <a:lnT>
                      <a:noFill/>
                    </a:lnT>
                    <a:lnB>
                      <a:noFill/>
                    </a:lnB>
                  </a:tcPr>
                </a:tc>
                <a:extLst>
                  <a:ext uri="{0D108BD9-81ED-4DB2-BD59-A6C34878D82A}">
                    <a16:rowId xmlns:a16="http://schemas.microsoft.com/office/drawing/2014/main" val="631810508"/>
                  </a:ext>
                </a:extLst>
              </a:tr>
            </a:tbl>
          </a:graphicData>
        </a:graphic>
      </p:graphicFrame>
    </p:spTree>
    <p:extLst>
      <p:ext uri="{BB962C8B-B14F-4D97-AF65-F5344CB8AC3E}">
        <p14:creationId xmlns:p14="http://schemas.microsoft.com/office/powerpoint/2010/main" val="160407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C1A4-05FC-4A65-8284-22C232EB0AE0}"/>
              </a:ext>
            </a:extLst>
          </p:cNvPr>
          <p:cNvSpPr>
            <a:spLocks noGrp="1"/>
          </p:cNvSpPr>
          <p:nvPr>
            <p:ph type="title"/>
          </p:nvPr>
        </p:nvSpPr>
        <p:spPr/>
        <p:txBody>
          <a:bodyPr/>
          <a:lstStyle/>
          <a:p>
            <a:r>
              <a:rPr lang="en-US" dirty="0"/>
              <a:t>	RECCOMENDATIONS</a:t>
            </a:r>
            <a:endParaRPr lang="en-ZA" dirty="0"/>
          </a:p>
        </p:txBody>
      </p:sp>
      <p:sp>
        <p:nvSpPr>
          <p:cNvPr id="3" name="Content Placeholder 2">
            <a:extLst>
              <a:ext uri="{FF2B5EF4-FFF2-40B4-BE49-F238E27FC236}">
                <a16:creationId xmlns:a16="http://schemas.microsoft.com/office/drawing/2014/main" id="{AE756DC2-6EEC-48FA-B743-BDD5CC8A9546}"/>
              </a:ext>
            </a:extLst>
          </p:cNvPr>
          <p:cNvSpPr>
            <a:spLocks noGrp="1"/>
          </p:cNvSpPr>
          <p:nvPr>
            <p:ph idx="1"/>
          </p:nvPr>
        </p:nvSpPr>
        <p:spPr>
          <a:xfrm>
            <a:off x="609600" y="1413932"/>
            <a:ext cx="10972800" cy="4712233"/>
          </a:xfrm>
        </p:spPr>
        <p:txBody>
          <a:bodyPr/>
          <a:lstStyle/>
          <a:p>
            <a:r>
              <a:rPr lang="en-ZA" dirty="0"/>
              <a:t>Expand anti-discrimination laws to explicitly cover ART and genetic selection.</a:t>
            </a:r>
          </a:p>
          <a:p>
            <a:r>
              <a:rPr lang="en-ZA" dirty="0"/>
              <a:t>Develop ethical guidelines for PGD that avoid eugenic tendencies.</a:t>
            </a:r>
          </a:p>
          <a:p>
            <a:r>
              <a:rPr lang="en-ZA" dirty="0"/>
              <a:t>Public education campaigns on genetic risks and rights.</a:t>
            </a:r>
          </a:p>
          <a:p>
            <a:r>
              <a:rPr lang="en-ZA" dirty="0"/>
              <a:t>Cross-disciplinary regulatory bodies that combine bioethics, genetics, reproductive medicine, and human rights law.</a:t>
            </a:r>
          </a:p>
        </p:txBody>
      </p:sp>
    </p:spTree>
    <p:extLst>
      <p:ext uri="{BB962C8B-B14F-4D97-AF65-F5344CB8AC3E}">
        <p14:creationId xmlns:p14="http://schemas.microsoft.com/office/powerpoint/2010/main" val="48665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E0BA-E744-41C4-A7BC-BC43E4709E44}"/>
              </a:ext>
            </a:extLst>
          </p:cNvPr>
          <p:cNvSpPr>
            <a:spLocks noGrp="1"/>
          </p:cNvSpPr>
          <p:nvPr>
            <p:ph type="title"/>
          </p:nvPr>
        </p:nvSpPr>
        <p:spPr>
          <a:xfrm>
            <a:off x="-720758" y="44623"/>
            <a:ext cx="11972957" cy="1555577"/>
          </a:xfrm>
        </p:spPr>
        <p:txBody>
          <a:bodyPr/>
          <a:lstStyle/>
          <a:p>
            <a:r>
              <a:rPr lang="en-US" dirty="0"/>
              <a:t>CONCLUSIONS</a:t>
            </a:r>
            <a:br>
              <a:rPr lang="en-US" dirty="0"/>
            </a:br>
            <a:endParaRPr lang="en-ZA" dirty="0"/>
          </a:p>
        </p:txBody>
      </p:sp>
      <p:sp>
        <p:nvSpPr>
          <p:cNvPr id="3" name="Content Placeholder 2">
            <a:extLst>
              <a:ext uri="{FF2B5EF4-FFF2-40B4-BE49-F238E27FC236}">
                <a16:creationId xmlns:a16="http://schemas.microsoft.com/office/drawing/2014/main" id="{DCDBE658-2B14-4512-A5BF-80F5204FF175}"/>
              </a:ext>
            </a:extLst>
          </p:cNvPr>
          <p:cNvSpPr>
            <a:spLocks noGrp="1"/>
          </p:cNvSpPr>
          <p:nvPr>
            <p:ph idx="1"/>
          </p:nvPr>
        </p:nvSpPr>
        <p:spPr/>
        <p:txBody>
          <a:bodyPr/>
          <a:lstStyle/>
          <a:p>
            <a:r>
              <a:rPr lang="en-ZA" dirty="0"/>
              <a:t>while genetic technologies in ART hold immense promise, they risk reinforcing inequality if not ethically and legally regulated. </a:t>
            </a:r>
          </a:p>
          <a:p>
            <a:r>
              <a:rPr lang="en-ZA" dirty="0"/>
              <a:t>A comparative approach reveals how both developed and developing countries struggle with balancing innovation, ethics, and justice—offering mutual lessons in building a fair reproductive future.</a:t>
            </a:r>
          </a:p>
        </p:txBody>
      </p:sp>
    </p:spTree>
    <p:extLst>
      <p:ext uri="{BB962C8B-B14F-4D97-AF65-F5344CB8AC3E}">
        <p14:creationId xmlns:p14="http://schemas.microsoft.com/office/powerpoint/2010/main" val="61771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4304"/>
            <a:ext cx="10048843" cy="1143000"/>
          </a:xfrm>
        </p:spPr>
        <p:txBody>
          <a:bodyPr/>
          <a:lstStyle/>
          <a:p>
            <a:r>
              <a:rPr lang="en-US" sz="3600" dirty="0"/>
              <a:t>QUESTIONS / COMMENTS </a:t>
            </a:r>
            <a:endParaRPr lang="en-ZA" sz="3600" dirty="0"/>
          </a:p>
        </p:txBody>
      </p:sp>
      <p:pic>
        <p:nvPicPr>
          <p:cNvPr id="4" name="Content Placeholder 3" descr="Thank you - MAGICMOTORSPORT Official Websi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615281"/>
            <a:ext cx="90297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INTRODUCTION</a:t>
            </a:r>
            <a:endParaRPr lang="en-ZA" dirty="0"/>
          </a:p>
        </p:txBody>
      </p:sp>
      <p:sp>
        <p:nvSpPr>
          <p:cNvPr id="3" name="Content Placeholder 2"/>
          <p:cNvSpPr>
            <a:spLocks noGrp="1"/>
          </p:cNvSpPr>
          <p:nvPr>
            <p:ph idx="1"/>
          </p:nvPr>
        </p:nvSpPr>
        <p:spPr>
          <a:xfrm>
            <a:off x="550333" y="1397000"/>
            <a:ext cx="11032067" cy="4729164"/>
          </a:xfrm>
        </p:spPr>
        <p:txBody>
          <a:bodyPr/>
          <a:lstStyle/>
          <a:p>
            <a:r>
              <a:rPr lang="en-ZA" dirty="0"/>
              <a:t>Genetic discrimination in the context of assisted reproduction presents significant legal and ethical challenges, particularly in the United States and South Africa. Both jurisdictions have made efforts to regulate genetic information, but the legal protections remain insufficient in addressing the complexities arising from genetic testing in reproductive technologies</a:t>
            </a:r>
            <a:endParaRPr lang="en-US" dirty="0"/>
          </a:p>
          <a:p>
            <a:endParaRPr lang="en-ZA" dirty="0"/>
          </a:p>
          <a:p>
            <a:pPr marL="0" indent="0">
              <a:buNone/>
            </a:pPr>
            <a:endParaRPr lang="en-ZA" dirty="0"/>
          </a:p>
          <a:p>
            <a:endParaRPr lang="en-Z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8159-6123-4D5B-9305-E0F48EB9B379}"/>
              </a:ext>
            </a:extLst>
          </p:cNvPr>
          <p:cNvSpPr>
            <a:spLocks noGrp="1"/>
          </p:cNvSpPr>
          <p:nvPr>
            <p:ph type="title"/>
          </p:nvPr>
        </p:nvSpPr>
        <p:spPr/>
        <p:txBody>
          <a:bodyPr/>
          <a:lstStyle/>
          <a:p>
            <a:r>
              <a:rPr lang="en-US" dirty="0"/>
              <a:t>Definitions</a:t>
            </a:r>
            <a:endParaRPr lang="en-ZA" dirty="0"/>
          </a:p>
        </p:txBody>
      </p:sp>
      <p:sp>
        <p:nvSpPr>
          <p:cNvPr id="3" name="Content Placeholder 2">
            <a:extLst>
              <a:ext uri="{FF2B5EF4-FFF2-40B4-BE49-F238E27FC236}">
                <a16:creationId xmlns:a16="http://schemas.microsoft.com/office/drawing/2014/main" id="{D6339765-0EDA-469E-B866-967FC0CB4C69}"/>
              </a:ext>
            </a:extLst>
          </p:cNvPr>
          <p:cNvSpPr>
            <a:spLocks noGrp="1"/>
          </p:cNvSpPr>
          <p:nvPr>
            <p:ph idx="1"/>
          </p:nvPr>
        </p:nvSpPr>
        <p:spPr/>
        <p:txBody>
          <a:bodyPr/>
          <a:lstStyle/>
          <a:p>
            <a:r>
              <a:rPr lang="en-ZA" b="1" dirty="0"/>
              <a:t>genetic discrimination</a:t>
            </a:r>
            <a:r>
              <a:rPr lang="en-ZA" dirty="0"/>
              <a:t> (GD): unfair treatment based on an individual's genetic information</a:t>
            </a:r>
          </a:p>
          <a:p>
            <a:r>
              <a:rPr lang="en-ZA" b="1" dirty="0"/>
              <a:t>assisted reproductive technologies</a:t>
            </a:r>
            <a:r>
              <a:rPr lang="en-ZA" dirty="0"/>
              <a:t> (ART): includes IVF, PGD, sperm/egg donation, etc.</a:t>
            </a:r>
          </a:p>
          <a:p>
            <a:r>
              <a:rPr lang="en-ZA" b="1" dirty="0"/>
              <a:t>why this intersection matters</a:t>
            </a:r>
            <a:r>
              <a:rPr lang="en-ZA" dirty="0"/>
              <a:t>: increasing use of ART, growth in genetic screening, and ethical/legal dilemmas around selecting embryos based on genetic traits.</a:t>
            </a:r>
          </a:p>
        </p:txBody>
      </p:sp>
    </p:spTree>
    <p:extLst>
      <p:ext uri="{BB962C8B-B14F-4D97-AF65-F5344CB8AC3E}">
        <p14:creationId xmlns:p14="http://schemas.microsoft.com/office/powerpoint/2010/main" val="211003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AMERICA</a:t>
            </a:r>
            <a:endParaRPr lang="en-ZA" dirty="0"/>
          </a:p>
        </p:txBody>
      </p:sp>
      <p:sp>
        <p:nvSpPr>
          <p:cNvPr id="3" name="Content Placeholder 2"/>
          <p:cNvSpPr>
            <a:spLocks noGrp="1"/>
          </p:cNvSpPr>
          <p:nvPr>
            <p:ph idx="1"/>
          </p:nvPr>
        </p:nvSpPr>
        <p:spPr>
          <a:xfrm>
            <a:off x="550333" y="1397000"/>
            <a:ext cx="11032067" cy="4729164"/>
          </a:xfrm>
        </p:spPr>
        <p:txBody>
          <a:bodyPr/>
          <a:lstStyle/>
          <a:p>
            <a:r>
              <a:rPr lang="en-US" dirty="0"/>
              <a:t>Genetic Information Non discrimination Act</a:t>
            </a:r>
          </a:p>
          <a:p>
            <a:r>
              <a:rPr lang="en-US" dirty="0"/>
              <a:t>American with disability Act</a:t>
            </a:r>
          </a:p>
          <a:p>
            <a:r>
              <a:rPr lang="en-US" dirty="0"/>
              <a:t>Affordable Care Act</a:t>
            </a:r>
          </a:p>
          <a:p>
            <a:endParaRPr lang="en-US" dirty="0"/>
          </a:p>
          <a:p>
            <a:endParaRPr lang="en-ZA" dirty="0"/>
          </a:p>
          <a:p>
            <a:pPr marL="0" indent="0">
              <a:buNone/>
            </a:pPr>
            <a:endParaRPr lang="en-ZA" dirty="0"/>
          </a:p>
          <a:p>
            <a:endParaRPr lang="en-ZA" dirty="0"/>
          </a:p>
        </p:txBody>
      </p:sp>
    </p:spTree>
    <p:extLst>
      <p:ext uri="{BB962C8B-B14F-4D97-AF65-F5344CB8AC3E}">
        <p14:creationId xmlns:p14="http://schemas.microsoft.com/office/powerpoint/2010/main" val="284632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EA6C-5C4E-423C-A8FC-EA98E4E1EC39}"/>
              </a:ext>
            </a:extLst>
          </p:cNvPr>
          <p:cNvSpPr>
            <a:spLocks noGrp="1"/>
          </p:cNvSpPr>
          <p:nvPr>
            <p:ph type="title"/>
          </p:nvPr>
        </p:nvSpPr>
        <p:spPr/>
        <p:txBody>
          <a:bodyPr/>
          <a:lstStyle/>
          <a:p>
            <a:r>
              <a:rPr lang="en-US" dirty="0"/>
              <a:t>America Continued</a:t>
            </a:r>
            <a:endParaRPr lang="en-ZA" dirty="0"/>
          </a:p>
        </p:txBody>
      </p:sp>
      <p:sp>
        <p:nvSpPr>
          <p:cNvPr id="3" name="Content Placeholder 2">
            <a:extLst>
              <a:ext uri="{FF2B5EF4-FFF2-40B4-BE49-F238E27FC236}">
                <a16:creationId xmlns:a16="http://schemas.microsoft.com/office/drawing/2014/main" id="{174BB65B-951F-4402-90D5-31DCD1D32138}"/>
              </a:ext>
            </a:extLst>
          </p:cNvPr>
          <p:cNvSpPr>
            <a:spLocks noGrp="1"/>
          </p:cNvSpPr>
          <p:nvPr>
            <p:ph idx="1"/>
          </p:nvPr>
        </p:nvSpPr>
        <p:spPr/>
        <p:txBody>
          <a:bodyPr/>
          <a:lstStyle/>
          <a:p>
            <a:r>
              <a:rPr lang="en-ZA" dirty="0"/>
              <a:t>United States, the Genetic Information Non-discrimination Act (GINA) of 2008 offers protection against genetic discrimination in health insurance and employment.</a:t>
            </a:r>
          </a:p>
          <a:p>
            <a:r>
              <a:rPr lang="en-ZA" dirty="0"/>
              <a:t> However, it fails to extend protections to areas such as life insurance, disability insurance, and the use of genetic information in reproductive decision-making, including the selection of embryos via Preimplantation Genetic Diagnosis (PGD).</a:t>
            </a:r>
          </a:p>
        </p:txBody>
      </p:sp>
    </p:spTree>
    <p:extLst>
      <p:ext uri="{BB962C8B-B14F-4D97-AF65-F5344CB8AC3E}">
        <p14:creationId xmlns:p14="http://schemas.microsoft.com/office/powerpoint/2010/main" val="164693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50E9-4612-48D6-9A95-2A5E3934D602}"/>
              </a:ext>
            </a:extLst>
          </p:cNvPr>
          <p:cNvSpPr>
            <a:spLocks noGrp="1"/>
          </p:cNvSpPr>
          <p:nvPr>
            <p:ph type="title"/>
          </p:nvPr>
        </p:nvSpPr>
        <p:spPr>
          <a:xfrm>
            <a:off x="-720757" y="44624"/>
            <a:ext cx="12438624" cy="1143000"/>
          </a:xfrm>
        </p:spPr>
        <p:txBody>
          <a:bodyPr/>
          <a:lstStyle/>
          <a:p>
            <a:r>
              <a:rPr lang="en-US" dirty="0"/>
              <a:t>RESEARCH PROBLEM????????</a:t>
            </a:r>
            <a:endParaRPr lang="en-ZA" dirty="0"/>
          </a:p>
        </p:txBody>
      </p:sp>
      <p:sp>
        <p:nvSpPr>
          <p:cNvPr id="3" name="Content Placeholder 2">
            <a:extLst>
              <a:ext uri="{FF2B5EF4-FFF2-40B4-BE49-F238E27FC236}">
                <a16:creationId xmlns:a16="http://schemas.microsoft.com/office/drawing/2014/main" id="{3B7ECB89-8086-45AD-B79F-0EB9CEAFAAE2}"/>
              </a:ext>
            </a:extLst>
          </p:cNvPr>
          <p:cNvSpPr>
            <a:spLocks noGrp="1"/>
          </p:cNvSpPr>
          <p:nvPr>
            <p:ph idx="1"/>
          </p:nvPr>
        </p:nvSpPr>
        <p:spPr/>
        <p:txBody>
          <a:bodyPr/>
          <a:lstStyle/>
          <a:p>
            <a:r>
              <a:rPr lang="en-ZA" dirty="0"/>
              <a:t>This gap raises concerns about the potential for genetic profiling to perpetuate social inequalities, as well as the ethical implications of selecting embryos based on genetic traits.</a:t>
            </a:r>
          </a:p>
          <a:p>
            <a:endParaRPr lang="en-ZA" dirty="0"/>
          </a:p>
        </p:txBody>
      </p:sp>
    </p:spTree>
    <p:extLst>
      <p:ext uri="{BB962C8B-B14F-4D97-AF65-F5344CB8AC3E}">
        <p14:creationId xmlns:p14="http://schemas.microsoft.com/office/powerpoint/2010/main" val="165241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F71A-10D3-4735-B338-690AE9169719}"/>
              </a:ext>
            </a:extLst>
          </p:cNvPr>
          <p:cNvSpPr>
            <a:spLocks noGrp="1"/>
          </p:cNvSpPr>
          <p:nvPr>
            <p:ph type="title"/>
          </p:nvPr>
        </p:nvSpPr>
        <p:spPr>
          <a:xfrm>
            <a:off x="-931334" y="44624"/>
            <a:ext cx="13411201" cy="1143000"/>
          </a:xfrm>
        </p:spPr>
        <p:txBody>
          <a:bodyPr/>
          <a:lstStyle/>
          <a:p>
            <a:r>
              <a:rPr lang="en-US" dirty="0"/>
              <a:t>INTRODUCTION to SOUTH AFRICA </a:t>
            </a:r>
            <a:endParaRPr lang="en-ZA" dirty="0"/>
          </a:p>
        </p:txBody>
      </p:sp>
      <p:sp>
        <p:nvSpPr>
          <p:cNvPr id="3" name="Content Placeholder 2">
            <a:extLst>
              <a:ext uri="{FF2B5EF4-FFF2-40B4-BE49-F238E27FC236}">
                <a16:creationId xmlns:a16="http://schemas.microsoft.com/office/drawing/2014/main" id="{0A247B71-A45E-4075-96EF-05E5C3DBFAB3}"/>
              </a:ext>
            </a:extLst>
          </p:cNvPr>
          <p:cNvSpPr>
            <a:spLocks noGrp="1"/>
          </p:cNvSpPr>
          <p:nvPr>
            <p:ph idx="1"/>
          </p:nvPr>
        </p:nvSpPr>
        <p:spPr>
          <a:xfrm>
            <a:off x="609600" y="1187625"/>
            <a:ext cx="10972800" cy="4938540"/>
          </a:xfrm>
        </p:spPr>
        <p:txBody>
          <a:bodyPr/>
          <a:lstStyle/>
          <a:p>
            <a:endParaRPr lang="en-US" dirty="0"/>
          </a:p>
          <a:p>
            <a:endParaRPr lang="en-ZA" dirty="0"/>
          </a:p>
        </p:txBody>
      </p:sp>
      <p:sp>
        <p:nvSpPr>
          <p:cNvPr id="4" name="Rectangle 3">
            <a:extLst>
              <a:ext uri="{FF2B5EF4-FFF2-40B4-BE49-F238E27FC236}">
                <a16:creationId xmlns:a16="http://schemas.microsoft.com/office/drawing/2014/main" id="{3A93C35D-06B9-481A-8393-2A33C9727655}"/>
              </a:ext>
            </a:extLst>
          </p:cNvPr>
          <p:cNvSpPr/>
          <p:nvPr/>
        </p:nvSpPr>
        <p:spPr>
          <a:xfrm>
            <a:off x="491067" y="1720840"/>
            <a:ext cx="11201400" cy="4401205"/>
          </a:xfrm>
          <a:prstGeom prst="rect">
            <a:avLst/>
          </a:prstGeom>
        </p:spPr>
        <p:txBody>
          <a:bodyPr wrap="square">
            <a:spAutoFit/>
          </a:bodyPr>
          <a:lstStyle/>
          <a:p>
            <a:r>
              <a:rPr lang="en-ZA" sz="2800" dirty="0"/>
              <a:t>In South Africa, the legal framework surrounding genetic discrimination is underdeveloped, and there are no specific laws regulating the use of genetic information in assisted reproduction.</a:t>
            </a:r>
          </a:p>
          <a:p>
            <a:r>
              <a:rPr lang="en-ZA" sz="2800" dirty="0"/>
              <a:t>Although the National Health Act and other regulations provide some guidelines for genetic counselling and testing, there is a lack of comprehensive legal safeguards against discrimination based on genetic predispositions. This regulatory void leaves individuals vulnerable to exploitation and marginalization, particularly within the socio-economic context of South Africa, where access to assisted reproductive technologies is often uneven.</a:t>
            </a:r>
          </a:p>
        </p:txBody>
      </p:sp>
    </p:spTree>
    <p:extLst>
      <p:ext uri="{BB962C8B-B14F-4D97-AF65-F5344CB8AC3E}">
        <p14:creationId xmlns:p14="http://schemas.microsoft.com/office/powerpoint/2010/main" val="317797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B228-D64D-40E2-A5BA-89412151A94F}"/>
              </a:ext>
            </a:extLst>
          </p:cNvPr>
          <p:cNvSpPr>
            <a:spLocks noGrp="1"/>
          </p:cNvSpPr>
          <p:nvPr>
            <p:ph type="title"/>
          </p:nvPr>
        </p:nvSpPr>
        <p:spPr>
          <a:xfrm>
            <a:off x="-169817" y="445346"/>
            <a:ext cx="12531634" cy="699944"/>
          </a:xfrm>
        </p:spPr>
        <p:txBody>
          <a:bodyPr/>
          <a:lstStyle/>
          <a:p>
            <a:r>
              <a:rPr lang="en-US" dirty="0"/>
              <a:t>LEGAL FRAMEWORK SA</a:t>
            </a:r>
            <a:br>
              <a:rPr lang="en-US" dirty="0"/>
            </a:br>
            <a:endParaRPr lang="en-ZA" dirty="0"/>
          </a:p>
        </p:txBody>
      </p:sp>
      <p:sp>
        <p:nvSpPr>
          <p:cNvPr id="3" name="Content Placeholder 2">
            <a:extLst>
              <a:ext uri="{FF2B5EF4-FFF2-40B4-BE49-F238E27FC236}">
                <a16:creationId xmlns:a16="http://schemas.microsoft.com/office/drawing/2014/main" id="{5A1871F7-2B6A-4122-88CF-6F7CE15E357B}"/>
              </a:ext>
            </a:extLst>
          </p:cNvPr>
          <p:cNvSpPr>
            <a:spLocks noGrp="1"/>
          </p:cNvSpPr>
          <p:nvPr>
            <p:ph idx="1"/>
          </p:nvPr>
        </p:nvSpPr>
        <p:spPr/>
        <p:txBody>
          <a:bodyPr/>
          <a:lstStyle/>
          <a:p>
            <a:r>
              <a:rPr lang="en-ZA" dirty="0"/>
              <a:t>National Health Act and Children’s Act: Regulate ART services, including consent and ethical use. </a:t>
            </a:r>
          </a:p>
          <a:p>
            <a:r>
              <a:rPr lang="en-ZA" dirty="0"/>
              <a:t>Promotion of Equality and Prevention of Unfair Discrimination Act (PEPUDA)</a:t>
            </a:r>
          </a:p>
          <a:p>
            <a:r>
              <a:rPr lang="en-ZA" dirty="0"/>
              <a:t>Broad anti-discrimination protections, but less specific on genetic data.</a:t>
            </a:r>
          </a:p>
          <a:p>
            <a:r>
              <a:rPr lang="en-ZA" dirty="0"/>
              <a:t>Limited ART access in public health system, increasing inequality.</a:t>
            </a:r>
          </a:p>
        </p:txBody>
      </p:sp>
    </p:spTree>
    <p:extLst>
      <p:ext uri="{BB962C8B-B14F-4D97-AF65-F5344CB8AC3E}">
        <p14:creationId xmlns:p14="http://schemas.microsoft.com/office/powerpoint/2010/main" val="95882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1BB1-2AA6-41F3-9366-0854C32D4859}"/>
              </a:ext>
            </a:extLst>
          </p:cNvPr>
          <p:cNvSpPr>
            <a:spLocks noGrp="1"/>
          </p:cNvSpPr>
          <p:nvPr>
            <p:ph type="title"/>
          </p:nvPr>
        </p:nvSpPr>
        <p:spPr>
          <a:xfrm>
            <a:off x="-864691" y="-872067"/>
            <a:ext cx="12591024" cy="2166937"/>
          </a:xfrm>
        </p:spPr>
        <p:txBody>
          <a:bodyPr/>
          <a:lstStyle/>
          <a:p>
            <a:br>
              <a:rPr lang="en-ZA" dirty="0"/>
            </a:br>
            <a:r>
              <a:rPr lang="en-ZA" dirty="0"/>
              <a:t>GENETIC DISCRIMINATION IN ARTs </a:t>
            </a:r>
          </a:p>
        </p:txBody>
      </p:sp>
      <p:sp>
        <p:nvSpPr>
          <p:cNvPr id="3" name="Content Placeholder 2">
            <a:extLst>
              <a:ext uri="{FF2B5EF4-FFF2-40B4-BE49-F238E27FC236}">
                <a16:creationId xmlns:a16="http://schemas.microsoft.com/office/drawing/2014/main" id="{9D6B3B16-608A-4983-8778-C2B6516C5DF1}"/>
              </a:ext>
            </a:extLst>
          </p:cNvPr>
          <p:cNvSpPr>
            <a:spLocks noGrp="1"/>
          </p:cNvSpPr>
          <p:nvPr>
            <p:ph idx="1"/>
          </p:nvPr>
        </p:nvSpPr>
        <p:spPr>
          <a:xfrm>
            <a:off x="753533" y="1016000"/>
            <a:ext cx="10972800" cy="5304897"/>
          </a:xfrm>
        </p:spPr>
        <p:txBody>
          <a:bodyPr/>
          <a:lstStyle/>
          <a:p>
            <a:r>
              <a:rPr lang="en-ZA" sz="2800" dirty="0"/>
              <a:t>Use of Preimplantation Genetic Diagnosis (PGD) and genomic screening to select embryos.</a:t>
            </a:r>
          </a:p>
          <a:p>
            <a:r>
              <a:rPr lang="en-ZA" sz="2800" dirty="0"/>
              <a:t>Risks: Selecting against disabilities (ableism concerns).</a:t>
            </a:r>
          </a:p>
          <a:p>
            <a:r>
              <a:rPr lang="en-ZA" sz="2800" dirty="0"/>
              <a:t>Racial/ethnic bias in genetic databases. Exclusion of individuals with hereditary conditions from accessing ART (e.g., denied fertility services due to genetic disease risk)</a:t>
            </a:r>
          </a:p>
          <a:p>
            <a:r>
              <a:rPr lang="en-ZA" sz="2800" dirty="0"/>
              <a:t>Insurance implications: In the U.S., private insurers may use genetic info to deny ART coverage. In South Africa, public funding for ART is extremely limited—discrimination often occurs via economic barriers rather than direct genetic exclusion.</a:t>
            </a:r>
          </a:p>
        </p:txBody>
      </p:sp>
    </p:spTree>
    <p:extLst>
      <p:ext uri="{BB962C8B-B14F-4D97-AF65-F5344CB8AC3E}">
        <p14:creationId xmlns:p14="http://schemas.microsoft.com/office/powerpoint/2010/main" val="342469907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813</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Times New Roman</vt:lpstr>
      <vt:lpstr>Default Design</vt:lpstr>
      <vt:lpstr>      Examining the Intersection of Genetic Discrimination and Assisted Reproductive Technologies: Comparative Lessons between South Africa and the United States  Presented at the 48th Annual Health Law Professors Conference  held in Boston University in collaboration with the American Society of Law, Medicine and Ethics  04  June 2025 – 06 June 2025 Mrs Nomfundo Mthembu    </vt:lpstr>
      <vt:lpstr>  INTRODUCTION</vt:lpstr>
      <vt:lpstr>Definitions</vt:lpstr>
      <vt:lpstr>INTRODUCTION to AMERICA</vt:lpstr>
      <vt:lpstr>America Continued</vt:lpstr>
      <vt:lpstr>RESEARCH PROBLEM????????</vt:lpstr>
      <vt:lpstr>INTRODUCTION to SOUTH AFRICA </vt:lpstr>
      <vt:lpstr>LEGAL FRAMEWORK SA </vt:lpstr>
      <vt:lpstr> GENETIC DISCRIMINATION IN ARTs </vt:lpstr>
      <vt:lpstr>Cultural and Socioeconomic Dimensions</vt:lpstr>
      <vt:lpstr>SOUTH AFRICA</vt:lpstr>
      <vt:lpstr> PRELIMINARY ANALYSIS</vt:lpstr>
      <vt:lpstr> RECCOMENDATIONS</vt:lpstr>
      <vt:lpstr>CONCLUSIONS </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UKZN Teaching &amp; Learning Portfolio A continuous loop of professional and institutional development (CLIP)</dc:title>
  <dc:creator>Rubby Dhunpath</dc:creator>
  <cp:lastModifiedBy>Nomfundo Nokuphila Mthembu</cp:lastModifiedBy>
  <cp:revision>279</cp:revision>
  <cp:lastPrinted>2018-07-31T11:11:00Z</cp:lastPrinted>
  <dcterms:created xsi:type="dcterms:W3CDTF">2018-04-05T12:38:00Z</dcterms:created>
  <dcterms:modified xsi:type="dcterms:W3CDTF">2025-06-04T15:14:02Z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0996CC6F293247FAB373151A64103205_12</vt:lpwstr>
  </property>
  <property fmtid="{D5CDD505-2E9C-101B-9397-08002B2CF9AE}" pid="3" name="KSOProductBuildVer">
    <vt:lpwstr>1033-12.2.0.19805</vt:lpwstr>
  </property>
</Properties>
</file>