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2" r:id="rId7"/>
    <p:sldId id="263" r:id="rId8"/>
    <p:sldId id="261" r:id="rId9"/>
    <p:sldId id="264" r:id="rId10"/>
    <p:sldId id="265" r:id="rId11"/>
    <p:sldId id="266" r:id="rId12"/>
    <p:sldId id="267" r:id="rId13"/>
    <p:sldId id="268" r:id="rId14"/>
    <p:sldId id="269"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50"/>
    <p:restoredTop sz="94578"/>
  </p:normalViewPr>
  <p:slideViewPr>
    <p:cSldViewPr snapToGrid="0">
      <p:cViewPr varScale="1">
        <p:scale>
          <a:sx n="71" d="100"/>
          <a:sy n="71" d="100"/>
        </p:scale>
        <p:origin x="176"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72A6D-352A-A34B-8E21-BCE7A41D0110}" type="doc">
      <dgm:prSet loTypeId="urn:microsoft.com/office/officeart/2005/8/layout/venn1" loCatId="" qsTypeId="urn:microsoft.com/office/officeart/2005/8/quickstyle/simple1" qsCatId="simple" csTypeId="urn:microsoft.com/office/officeart/2005/8/colors/colorful5" csCatId="colorful" phldr="1"/>
      <dgm:spPr/>
    </dgm:pt>
    <dgm:pt modelId="{E79A5A54-57DB-4647-9F1D-B34931EA85D6}">
      <dgm:prSet phldrT="[Text]"/>
      <dgm:spPr/>
      <dgm:t>
        <a:bodyPr/>
        <a:lstStyle/>
        <a:p>
          <a:pPr>
            <a:buNone/>
          </a:pPr>
          <a:r>
            <a:rPr lang="en-US" b="1" dirty="0">
              <a:latin typeface="Helvetica Neue" panose="02000503000000020004" pitchFamily="2" charset="0"/>
              <a:ea typeface="Helvetica Neue" panose="02000503000000020004" pitchFamily="2" charset="0"/>
              <a:cs typeface="Helvetica Neue" panose="02000503000000020004" pitchFamily="2" charset="0"/>
            </a:rPr>
            <a:t>Procreation</a:t>
          </a:r>
        </a:p>
      </dgm:t>
    </dgm:pt>
    <dgm:pt modelId="{E1E72393-9615-F944-8AD6-5B71728D45D5}" type="parTrans" cxnId="{D3919742-948C-7843-A4A2-5DE1568E9382}">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C1C32712-8BD9-AA45-BAA3-23CF69AAE0AF}" type="sibTrans" cxnId="{D3919742-948C-7843-A4A2-5DE1568E9382}">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D7A0092C-7713-A14A-BACB-45E5F0026129}">
      <dgm:prSet phldrT="[Text]"/>
      <dgm:spPr/>
      <dgm:t>
        <a:bodyPr/>
        <a:lstStyle/>
        <a:p>
          <a:pPr>
            <a:buNone/>
          </a:pPr>
          <a:r>
            <a:rPr lang="en-US" b="1" dirty="0">
              <a:latin typeface="Helvetica Neue" panose="02000503000000020004" pitchFamily="2" charset="0"/>
              <a:ea typeface="Helvetica Neue" panose="02000503000000020004" pitchFamily="2" charset="0"/>
              <a:cs typeface="Helvetica Neue" panose="02000503000000020004" pitchFamily="2" charset="0"/>
            </a:rPr>
            <a:t>Genetic Continuity</a:t>
          </a:r>
        </a:p>
      </dgm:t>
    </dgm:pt>
    <dgm:pt modelId="{5CE963A7-D751-B140-BDDE-F35AA09AA384}" type="parTrans" cxnId="{6C2F2187-8099-B242-877A-F605483B159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26051E55-526A-544A-B9A1-8EB744C25B71}" type="sibTrans" cxnId="{6C2F2187-8099-B242-877A-F605483B159B}">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553DC4B-5C91-D74C-A679-A9C94CABE342}">
      <dgm:prSet phldrT="[Text]"/>
      <dgm:spPr/>
      <dgm:t>
        <a:bodyPr/>
        <a:lstStyle/>
        <a:p>
          <a:pPr>
            <a:buNone/>
          </a:pPr>
          <a:r>
            <a:rPr lang="en-US" b="1" dirty="0">
              <a:latin typeface="Helvetica Neue" panose="02000503000000020004" pitchFamily="2" charset="0"/>
              <a:ea typeface="Helvetica Neue" panose="02000503000000020004" pitchFamily="2" charset="0"/>
              <a:cs typeface="Helvetica Neue" panose="02000503000000020004" pitchFamily="2" charset="0"/>
            </a:rPr>
            <a:t>Parenthood</a:t>
          </a:r>
        </a:p>
      </dgm:t>
    </dgm:pt>
    <dgm:pt modelId="{35066274-37E5-D046-81A9-506175E8B6C6}" type="parTrans" cxnId="{1287DEFE-101C-4B41-B752-80958D7C2582}">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E97E2D9C-98F2-3144-9806-76DFD39B464E}" type="sibTrans" cxnId="{1287DEFE-101C-4B41-B752-80958D7C2582}">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7C5D1FC-D9DD-1044-92B0-DE51C2B3A12C}" type="pres">
      <dgm:prSet presAssocID="{4E772A6D-352A-A34B-8E21-BCE7A41D0110}" presName="compositeShape" presStyleCnt="0">
        <dgm:presLayoutVars>
          <dgm:chMax val="7"/>
          <dgm:dir/>
          <dgm:resizeHandles val="exact"/>
        </dgm:presLayoutVars>
      </dgm:prSet>
      <dgm:spPr/>
    </dgm:pt>
    <dgm:pt modelId="{9877C26F-13F5-EE4A-85BE-FFD2B4E59CAA}" type="pres">
      <dgm:prSet presAssocID="{E79A5A54-57DB-4647-9F1D-B34931EA85D6}" presName="circ1" presStyleLbl="vennNode1" presStyleIdx="0" presStyleCnt="3"/>
      <dgm:spPr/>
    </dgm:pt>
    <dgm:pt modelId="{C823AA5C-C819-D74B-A9A5-83FE97520C34}" type="pres">
      <dgm:prSet presAssocID="{E79A5A54-57DB-4647-9F1D-B34931EA85D6}" presName="circ1Tx" presStyleLbl="revTx" presStyleIdx="0" presStyleCnt="0">
        <dgm:presLayoutVars>
          <dgm:chMax val="0"/>
          <dgm:chPref val="0"/>
          <dgm:bulletEnabled val="1"/>
        </dgm:presLayoutVars>
      </dgm:prSet>
      <dgm:spPr/>
    </dgm:pt>
    <dgm:pt modelId="{7CFAA63D-B4C5-C942-95F1-C9A12CA95C50}" type="pres">
      <dgm:prSet presAssocID="{D7A0092C-7713-A14A-BACB-45E5F0026129}" presName="circ2" presStyleLbl="vennNode1" presStyleIdx="1" presStyleCnt="3"/>
      <dgm:spPr/>
    </dgm:pt>
    <dgm:pt modelId="{41D44721-787F-C74F-8AD7-80EA64A83687}" type="pres">
      <dgm:prSet presAssocID="{D7A0092C-7713-A14A-BACB-45E5F0026129}" presName="circ2Tx" presStyleLbl="revTx" presStyleIdx="0" presStyleCnt="0">
        <dgm:presLayoutVars>
          <dgm:chMax val="0"/>
          <dgm:chPref val="0"/>
          <dgm:bulletEnabled val="1"/>
        </dgm:presLayoutVars>
      </dgm:prSet>
      <dgm:spPr/>
    </dgm:pt>
    <dgm:pt modelId="{19D2A163-46C0-8A4F-9EB7-398EDA28584B}" type="pres">
      <dgm:prSet presAssocID="{8553DC4B-5C91-D74C-A679-A9C94CABE342}" presName="circ3" presStyleLbl="vennNode1" presStyleIdx="2" presStyleCnt="3"/>
      <dgm:spPr/>
    </dgm:pt>
    <dgm:pt modelId="{93B679BF-1553-5B47-8E1E-0D0601359B06}" type="pres">
      <dgm:prSet presAssocID="{8553DC4B-5C91-D74C-A679-A9C94CABE342}" presName="circ3Tx" presStyleLbl="revTx" presStyleIdx="0" presStyleCnt="0">
        <dgm:presLayoutVars>
          <dgm:chMax val="0"/>
          <dgm:chPref val="0"/>
          <dgm:bulletEnabled val="1"/>
        </dgm:presLayoutVars>
      </dgm:prSet>
      <dgm:spPr/>
    </dgm:pt>
  </dgm:ptLst>
  <dgm:cxnLst>
    <dgm:cxn modelId="{D3919742-948C-7843-A4A2-5DE1568E9382}" srcId="{4E772A6D-352A-A34B-8E21-BCE7A41D0110}" destId="{E79A5A54-57DB-4647-9F1D-B34931EA85D6}" srcOrd="0" destOrd="0" parTransId="{E1E72393-9615-F944-8AD6-5B71728D45D5}" sibTransId="{C1C32712-8BD9-AA45-BAA3-23CF69AAE0AF}"/>
    <dgm:cxn modelId="{6C2F2187-8099-B242-877A-F605483B159B}" srcId="{4E772A6D-352A-A34B-8E21-BCE7A41D0110}" destId="{D7A0092C-7713-A14A-BACB-45E5F0026129}" srcOrd="1" destOrd="0" parTransId="{5CE963A7-D751-B140-BDDE-F35AA09AA384}" sibTransId="{26051E55-526A-544A-B9A1-8EB744C25B71}"/>
    <dgm:cxn modelId="{56FD008B-10ED-0B44-A8DE-FC5A8F4499D6}" type="presOf" srcId="{8553DC4B-5C91-D74C-A679-A9C94CABE342}" destId="{19D2A163-46C0-8A4F-9EB7-398EDA28584B}" srcOrd="0" destOrd="0" presId="urn:microsoft.com/office/officeart/2005/8/layout/venn1"/>
    <dgm:cxn modelId="{23A2898D-3A44-074A-9269-EF9B4F7FCD7A}" type="presOf" srcId="{E79A5A54-57DB-4647-9F1D-B34931EA85D6}" destId="{C823AA5C-C819-D74B-A9A5-83FE97520C34}" srcOrd="1" destOrd="0" presId="urn:microsoft.com/office/officeart/2005/8/layout/venn1"/>
    <dgm:cxn modelId="{CE4E158E-C187-8E47-BA7E-79466512B818}" type="presOf" srcId="{D7A0092C-7713-A14A-BACB-45E5F0026129}" destId="{7CFAA63D-B4C5-C942-95F1-C9A12CA95C50}" srcOrd="0" destOrd="0" presId="urn:microsoft.com/office/officeart/2005/8/layout/venn1"/>
    <dgm:cxn modelId="{D8EDCC9D-C034-7644-98DD-351E2D16225C}" type="presOf" srcId="{E79A5A54-57DB-4647-9F1D-B34931EA85D6}" destId="{9877C26F-13F5-EE4A-85BE-FFD2B4E59CAA}" srcOrd="0" destOrd="0" presId="urn:microsoft.com/office/officeart/2005/8/layout/venn1"/>
    <dgm:cxn modelId="{1D51C0AE-A0D9-BF4F-905C-8CB3D94044F5}" type="presOf" srcId="{8553DC4B-5C91-D74C-A679-A9C94CABE342}" destId="{93B679BF-1553-5B47-8E1E-0D0601359B06}" srcOrd="1" destOrd="0" presId="urn:microsoft.com/office/officeart/2005/8/layout/venn1"/>
    <dgm:cxn modelId="{30A988EC-EBC9-EB47-8B82-AC4D6D410E09}" type="presOf" srcId="{4E772A6D-352A-A34B-8E21-BCE7A41D0110}" destId="{87C5D1FC-D9DD-1044-92B0-DE51C2B3A12C}" srcOrd="0" destOrd="0" presId="urn:microsoft.com/office/officeart/2005/8/layout/venn1"/>
    <dgm:cxn modelId="{155222F1-5E72-0D49-AD53-837356122C0B}" type="presOf" srcId="{D7A0092C-7713-A14A-BACB-45E5F0026129}" destId="{41D44721-787F-C74F-8AD7-80EA64A83687}" srcOrd="1" destOrd="0" presId="urn:microsoft.com/office/officeart/2005/8/layout/venn1"/>
    <dgm:cxn modelId="{1287DEFE-101C-4B41-B752-80958D7C2582}" srcId="{4E772A6D-352A-A34B-8E21-BCE7A41D0110}" destId="{8553DC4B-5C91-D74C-A679-A9C94CABE342}" srcOrd="2" destOrd="0" parTransId="{35066274-37E5-D046-81A9-506175E8B6C6}" sibTransId="{E97E2D9C-98F2-3144-9806-76DFD39B464E}"/>
    <dgm:cxn modelId="{7E43D0ED-FDFD-A54E-B030-51CCBCA82909}" type="presParOf" srcId="{87C5D1FC-D9DD-1044-92B0-DE51C2B3A12C}" destId="{9877C26F-13F5-EE4A-85BE-FFD2B4E59CAA}" srcOrd="0" destOrd="0" presId="urn:microsoft.com/office/officeart/2005/8/layout/venn1"/>
    <dgm:cxn modelId="{4E120706-FA07-824B-B04C-A83FC8342D90}" type="presParOf" srcId="{87C5D1FC-D9DD-1044-92B0-DE51C2B3A12C}" destId="{C823AA5C-C819-D74B-A9A5-83FE97520C34}" srcOrd="1" destOrd="0" presId="urn:microsoft.com/office/officeart/2005/8/layout/venn1"/>
    <dgm:cxn modelId="{D35E5827-E4D7-AB4D-851E-70AA40D031BD}" type="presParOf" srcId="{87C5D1FC-D9DD-1044-92B0-DE51C2B3A12C}" destId="{7CFAA63D-B4C5-C942-95F1-C9A12CA95C50}" srcOrd="2" destOrd="0" presId="urn:microsoft.com/office/officeart/2005/8/layout/venn1"/>
    <dgm:cxn modelId="{7E546723-D96C-354E-9853-35336DE75AF1}" type="presParOf" srcId="{87C5D1FC-D9DD-1044-92B0-DE51C2B3A12C}" destId="{41D44721-787F-C74F-8AD7-80EA64A83687}" srcOrd="3" destOrd="0" presId="urn:microsoft.com/office/officeart/2005/8/layout/venn1"/>
    <dgm:cxn modelId="{D2D772FF-4E4C-2140-A873-C2FF7632E46E}" type="presParOf" srcId="{87C5D1FC-D9DD-1044-92B0-DE51C2B3A12C}" destId="{19D2A163-46C0-8A4F-9EB7-398EDA28584B}" srcOrd="4" destOrd="0" presId="urn:microsoft.com/office/officeart/2005/8/layout/venn1"/>
    <dgm:cxn modelId="{69AA20EA-7A8F-E741-AF02-780F03DFC077}" type="presParOf" srcId="{87C5D1FC-D9DD-1044-92B0-DE51C2B3A12C}" destId="{93B679BF-1553-5B47-8E1E-0D0601359B0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7C26F-13F5-EE4A-85BE-FFD2B4E59CAA}">
      <dsp:nvSpPr>
        <dsp:cNvPr id="0" name=""/>
        <dsp:cNvSpPr/>
      </dsp:nvSpPr>
      <dsp:spPr>
        <a:xfrm>
          <a:off x="2438399" y="67733"/>
          <a:ext cx="3251200" cy="3251200"/>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Helvetica Neue" panose="02000503000000020004" pitchFamily="2" charset="0"/>
              <a:ea typeface="Helvetica Neue" panose="02000503000000020004" pitchFamily="2" charset="0"/>
              <a:cs typeface="Helvetica Neue" panose="02000503000000020004" pitchFamily="2" charset="0"/>
            </a:rPr>
            <a:t>Procreation</a:t>
          </a:r>
        </a:p>
      </dsp:txBody>
      <dsp:txXfrm>
        <a:off x="2871893" y="636693"/>
        <a:ext cx="2384213" cy="1463040"/>
      </dsp:txXfrm>
    </dsp:sp>
    <dsp:sp modelId="{7CFAA63D-B4C5-C942-95F1-C9A12CA95C50}">
      <dsp:nvSpPr>
        <dsp:cNvPr id="0" name=""/>
        <dsp:cNvSpPr/>
      </dsp:nvSpPr>
      <dsp:spPr>
        <a:xfrm>
          <a:off x="3611541" y="2099733"/>
          <a:ext cx="3251200" cy="3251200"/>
        </a:xfrm>
        <a:prstGeom prst="ellipse">
          <a:avLst/>
        </a:prstGeom>
        <a:solidFill>
          <a:schemeClr val="accent5">
            <a:alpha val="50000"/>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Helvetica Neue" panose="02000503000000020004" pitchFamily="2" charset="0"/>
              <a:ea typeface="Helvetica Neue" panose="02000503000000020004" pitchFamily="2" charset="0"/>
              <a:cs typeface="Helvetica Neue" panose="02000503000000020004" pitchFamily="2" charset="0"/>
            </a:rPr>
            <a:t>Genetic Continuity</a:t>
          </a:r>
        </a:p>
      </dsp:txBody>
      <dsp:txXfrm>
        <a:off x="4605866" y="2939626"/>
        <a:ext cx="1950720" cy="1788160"/>
      </dsp:txXfrm>
    </dsp:sp>
    <dsp:sp modelId="{19D2A163-46C0-8A4F-9EB7-398EDA28584B}">
      <dsp:nvSpPr>
        <dsp:cNvPr id="0" name=""/>
        <dsp:cNvSpPr/>
      </dsp:nvSpPr>
      <dsp:spPr>
        <a:xfrm>
          <a:off x="1265258" y="2099733"/>
          <a:ext cx="3251200" cy="3251200"/>
        </a:xfrm>
        <a:prstGeom prst="ellipse">
          <a:avLst/>
        </a:prstGeom>
        <a:solidFill>
          <a:schemeClr val="accent5">
            <a:alpha val="50000"/>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Helvetica Neue" panose="02000503000000020004" pitchFamily="2" charset="0"/>
              <a:ea typeface="Helvetica Neue" panose="02000503000000020004" pitchFamily="2" charset="0"/>
              <a:cs typeface="Helvetica Neue" panose="02000503000000020004" pitchFamily="2" charset="0"/>
            </a:rPr>
            <a:t>Parenthood</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9CF4F-5812-F847-9AC9-897F32840AB6}"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4CDA1-16E5-BC47-BB90-003EED4CABD8}" type="slidenum">
              <a:rPr lang="en-US" smtClean="0"/>
              <a:t>‹#›</a:t>
            </a:fld>
            <a:endParaRPr lang="en-US"/>
          </a:p>
        </p:txBody>
      </p:sp>
    </p:spTree>
    <p:extLst>
      <p:ext uri="{BB962C8B-B14F-4D97-AF65-F5344CB8AC3E}">
        <p14:creationId xmlns:p14="http://schemas.microsoft.com/office/powerpoint/2010/main" val="238912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1</a:t>
            </a:fld>
            <a:endParaRPr lang="en-US"/>
          </a:p>
        </p:txBody>
      </p:sp>
    </p:spTree>
    <p:extLst>
      <p:ext uri="{BB962C8B-B14F-4D97-AF65-F5344CB8AC3E}">
        <p14:creationId xmlns:p14="http://schemas.microsoft.com/office/powerpoint/2010/main" val="4581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3</a:t>
            </a:fld>
            <a:endParaRPr lang="en-US"/>
          </a:p>
        </p:txBody>
      </p:sp>
    </p:spTree>
    <p:extLst>
      <p:ext uri="{BB962C8B-B14F-4D97-AF65-F5344CB8AC3E}">
        <p14:creationId xmlns:p14="http://schemas.microsoft.com/office/powerpoint/2010/main" val="48873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5</a:t>
            </a:fld>
            <a:endParaRPr lang="en-US"/>
          </a:p>
        </p:txBody>
      </p:sp>
    </p:spTree>
    <p:extLst>
      <p:ext uri="{BB962C8B-B14F-4D97-AF65-F5344CB8AC3E}">
        <p14:creationId xmlns:p14="http://schemas.microsoft.com/office/powerpoint/2010/main" val="250475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11</a:t>
            </a:fld>
            <a:endParaRPr lang="en-US"/>
          </a:p>
        </p:txBody>
      </p:sp>
    </p:spTree>
    <p:extLst>
      <p:ext uri="{BB962C8B-B14F-4D97-AF65-F5344CB8AC3E}">
        <p14:creationId xmlns:p14="http://schemas.microsoft.com/office/powerpoint/2010/main" val="41538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12</a:t>
            </a:fld>
            <a:endParaRPr lang="en-US"/>
          </a:p>
        </p:txBody>
      </p:sp>
    </p:spTree>
    <p:extLst>
      <p:ext uri="{BB962C8B-B14F-4D97-AF65-F5344CB8AC3E}">
        <p14:creationId xmlns:p14="http://schemas.microsoft.com/office/powerpoint/2010/main" val="119068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4CDA1-16E5-BC47-BB90-003EED4CABD8}" type="slidenum">
              <a:rPr lang="en-US" smtClean="0"/>
              <a:t>14</a:t>
            </a:fld>
            <a:endParaRPr lang="en-US"/>
          </a:p>
        </p:txBody>
      </p:sp>
    </p:spTree>
    <p:extLst>
      <p:ext uri="{BB962C8B-B14F-4D97-AF65-F5344CB8AC3E}">
        <p14:creationId xmlns:p14="http://schemas.microsoft.com/office/powerpoint/2010/main" val="22555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0066-3E7A-1DDA-6B3B-E67624529A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7D091F-87AF-A90D-5F18-E9856C384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3EC867-FF61-C50A-DF45-69FB8780B20E}"/>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3B8EEDE2-B72D-1715-D722-646F6F432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D91A-3C1D-E79B-AC75-90CA180C3433}"/>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353455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177E-8B68-DE47-23C0-C6B28BE57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ADBE3-86C9-3F17-BC46-5FD8DEEF6C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16323-599C-DE2B-6735-1DACDEB2E627}"/>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47D09F49-CBB8-0086-D26F-F9341B567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C62E2-33A6-C822-A686-80C282DBB15F}"/>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418290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D3B9C-0923-ADC0-2EF1-CC22AEFC92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B1B18-F21D-26AF-4BF2-88D548BEF7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9FFA-4123-0B38-C460-1E6EB24E53F5}"/>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90304CF5-406F-9C4E-EB21-E5B95E4B2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BEE73-2E73-F65C-DEAC-56C1D53D67BA}"/>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297799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6912-5451-0B22-D4AA-696545BBC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46C97-9B58-A46A-0A35-D90F54C9E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2F3DF-B6DC-B0BE-DA95-1413A0416F3D}"/>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E69E2553-B19B-6AEB-BE1E-80C27F4BF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51E8A-6214-07F5-59C9-BDDE4CB4D70E}"/>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8688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A018-8CB8-6DF4-01DD-06D15905F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775C0E-7F4D-D8A1-A32A-DF50700864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F6E04-891E-7A5A-53B1-1DB9294668EE}"/>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40AB5DEA-2F27-CDD4-1B20-0A9868586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0AD14-B4FF-1BBA-296E-A8C7DA588D8A}"/>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234625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D059-4E98-8331-0F4D-9AE289D70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0241B-13D8-3088-6097-E5CBC961A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A0720A-3D4A-1EDA-4720-C9C713809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92E40-3972-D0E2-9E85-B1E35D2E944B}"/>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6" name="Footer Placeholder 5">
            <a:extLst>
              <a:ext uri="{FF2B5EF4-FFF2-40B4-BE49-F238E27FC236}">
                <a16:creationId xmlns:a16="http://schemas.microsoft.com/office/drawing/2014/main" id="{37EE0191-7BA2-3CA8-2FCC-E73337030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6DBE2-4E93-F141-E338-522AF38E827E}"/>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193105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AFD2-4416-D8C8-AE02-79EDED7F45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02A0B-9ACD-CC8A-E683-EBB536931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AD369-8E7A-EDD9-D778-8A01ECAFE1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887822-CD89-2B97-B4C0-9A5A9EF05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17C251-1348-8D23-D7A8-6305CC63B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2CBE8-88AC-0B1E-8D4C-DDBEE7A8DF93}"/>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8" name="Footer Placeholder 7">
            <a:extLst>
              <a:ext uri="{FF2B5EF4-FFF2-40B4-BE49-F238E27FC236}">
                <a16:creationId xmlns:a16="http://schemas.microsoft.com/office/drawing/2014/main" id="{A1A72758-CEC8-A897-4E54-880C8A36C3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83919-2729-15D5-9D15-A7CCCBDF7C57}"/>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191430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4744-8580-5309-D88B-44104E0EFD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884976-2562-3E88-F33C-CF94CC479F43}"/>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4" name="Footer Placeholder 3">
            <a:extLst>
              <a:ext uri="{FF2B5EF4-FFF2-40B4-BE49-F238E27FC236}">
                <a16:creationId xmlns:a16="http://schemas.microsoft.com/office/drawing/2014/main" id="{DF3BE7AA-5B28-0F7F-B5C0-CA5C4B1AA1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7B29B-AE4D-FF76-0D38-2335C1BAEECE}"/>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123595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2BF38-E918-B6E8-A661-B790AB8DB584}"/>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3" name="Footer Placeholder 2">
            <a:extLst>
              <a:ext uri="{FF2B5EF4-FFF2-40B4-BE49-F238E27FC236}">
                <a16:creationId xmlns:a16="http://schemas.microsoft.com/office/drawing/2014/main" id="{DAACD3E8-D4A3-66F3-011D-802DCBAC6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60C01E-88BC-6B86-F3C1-C2486F4503A3}"/>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997398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86A7-14D1-25DD-8DAE-6F97C6C8B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DBEDF2-5577-8D2C-3AF4-BCC5F9B5B1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320460-A3D1-3D5D-BAC4-B2C64164A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2B512-334E-062B-10AD-A1632CEAAC6A}"/>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6" name="Footer Placeholder 5">
            <a:extLst>
              <a:ext uri="{FF2B5EF4-FFF2-40B4-BE49-F238E27FC236}">
                <a16:creationId xmlns:a16="http://schemas.microsoft.com/office/drawing/2014/main" id="{DDD4C1B8-BD7F-16B8-58EF-BE3FAFD21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46601-58C7-46E2-318B-5EB08B84A42F}"/>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189152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E9F1-1415-DBE2-183A-CEC83A166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9D6E4-EFBC-91FB-B120-765B8E4AB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E391F7-8460-A113-51A8-AC522F0BF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278082-E0D8-20DE-A141-8C5B8EF4A45B}"/>
              </a:ext>
            </a:extLst>
          </p:cNvPr>
          <p:cNvSpPr>
            <a:spLocks noGrp="1"/>
          </p:cNvSpPr>
          <p:nvPr>
            <p:ph type="dt" sz="half" idx="10"/>
          </p:nvPr>
        </p:nvSpPr>
        <p:spPr/>
        <p:txBody>
          <a:bodyPr/>
          <a:lstStyle/>
          <a:p>
            <a:fld id="{F1E6F74F-944A-8548-8951-4FA4501080C1}" type="datetimeFigureOut">
              <a:rPr lang="en-US" smtClean="0"/>
              <a:t>6/3/25</a:t>
            </a:fld>
            <a:endParaRPr lang="en-US"/>
          </a:p>
        </p:txBody>
      </p:sp>
      <p:sp>
        <p:nvSpPr>
          <p:cNvPr id="6" name="Footer Placeholder 5">
            <a:extLst>
              <a:ext uri="{FF2B5EF4-FFF2-40B4-BE49-F238E27FC236}">
                <a16:creationId xmlns:a16="http://schemas.microsoft.com/office/drawing/2014/main" id="{7EAD3381-8323-4D79-CAA1-C83C089E6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094CB-C2D0-C071-5D93-AB4B2675A559}"/>
              </a:ext>
            </a:extLst>
          </p:cNvPr>
          <p:cNvSpPr>
            <a:spLocks noGrp="1"/>
          </p:cNvSpPr>
          <p:nvPr>
            <p:ph type="sldNum" sz="quarter" idx="12"/>
          </p:nvPr>
        </p:nvSpPr>
        <p:spPr/>
        <p:txBody>
          <a:bodyPr/>
          <a:lstStyle/>
          <a:p>
            <a:fld id="{BAB3A8F1-FA87-9545-85D8-4A9AC177BD5B}" type="slidenum">
              <a:rPr lang="en-US" smtClean="0"/>
              <a:t>‹#›</a:t>
            </a:fld>
            <a:endParaRPr lang="en-US"/>
          </a:p>
        </p:txBody>
      </p:sp>
    </p:spTree>
    <p:extLst>
      <p:ext uri="{BB962C8B-B14F-4D97-AF65-F5344CB8AC3E}">
        <p14:creationId xmlns:p14="http://schemas.microsoft.com/office/powerpoint/2010/main" val="3610105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028FA1-53D8-6772-2FD8-098EAFF15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0B708E-F3BB-17B3-4BC3-DF9F02DE1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2327A-69EF-FC12-58C5-0F44C7E1A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E6F74F-944A-8548-8951-4FA4501080C1}" type="datetimeFigureOut">
              <a:rPr lang="en-US" smtClean="0"/>
              <a:t>6/3/25</a:t>
            </a:fld>
            <a:endParaRPr lang="en-US"/>
          </a:p>
        </p:txBody>
      </p:sp>
      <p:sp>
        <p:nvSpPr>
          <p:cNvPr id="5" name="Footer Placeholder 4">
            <a:extLst>
              <a:ext uri="{FF2B5EF4-FFF2-40B4-BE49-F238E27FC236}">
                <a16:creationId xmlns:a16="http://schemas.microsoft.com/office/drawing/2014/main" id="{C169021B-8A53-FAA1-8CB9-1CF234C60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54606F-47E2-1DB2-BF8C-6B85FBCB0D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3A8F1-FA87-9545-85D8-4A9AC177BD5B}" type="slidenum">
              <a:rPr lang="en-US" smtClean="0"/>
              <a:t>‹#›</a:t>
            </a:fld>
            <a:endParaRPr lang="en-US"/>
          </a:p>
        </p:txBody>
      </p:sp>
    </p:spTree>
    <p:extLst>
      <p:ext uri="{BB962C8B-B14F-4D97-AF65-F5344CB8AC3E}">
        <p14:creationId xmlns:p14="http://schemas.microsoft.com/office/powerpoint/2010/main" val="3496055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shelly.simana@b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CDE2-93DD-4DCF-1368-4D5D8A5D08E8}"/>
              </a:ext>
            </a:extLst>
          </p:cNvPr>
          <p:cNvSpPr>
            <a:spLocks noGrp="1"/>
          </p:cNvSpPr>
          <p:nvPr>
            <p:ph type="ctrTitle"/>
          </p:nvPr>
        </p:nvSpPr>
        <p:spPr>
          <a:xfrm>
            <a:off x="1524000" y="775999"/>
            <a:ext cx="9448800" cy="2387600"/>
          </a:xfrm>
        </p:spPr>
        <p:txBody>
          <a:bodyPr>
            <a:normAutofit fontScale="90000"/>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Born to Last:  </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Genetic Continuity Beyond Procreation and Parenthood</a:t>
            </a:r>
          </a:p>
        </p:txBody>
      </p:sp>
      <p:sp>
        <p:nvSpPr>
          <p:cNvPr id="3" name="Subtitle 2">
            <a:extLst>
              <a:ext uri="{FF2B5EF4-FFF2-40B4-BE49-F238E27FC236}">
                <a16:creationId xmlns:a16="http://schemas.microsoft.com/office/drawing/2014/main" id="{A8000945-EF79-F010-235E-967A820A50CC}"/>
              </a:ext>
            </a:extLst>
          </p:cNvPr>
          <p:cNvSpPr>
            <a:spLocks noGrp="1"/>
          </p:cNvSpPr>
          <p:nvPr>
            <p:ph type="subTitle" idx="1"/>
          </p:nvPr>
        </p:nvSpPr>
        <p:spPr>
          <a:xfrm>
            <a:off x="1524000" y="3484131"/>
            <a:ext cx="9144000" cy="2563234"/>
          </a:xfrm>
        </p:spPr>
        <p:txBody>
          <a:bodyPr>
            <a:normAutofit lnSpcReduction="10000"/>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a:latin typeface="Helvetica Neue" panose="02000503000000020004" pitchFamily="2" charset="0"/>
                <a:ea typeface="Helvetica Neue" panose="02000503000000020004" pitchFamily="2" charset="0"/>
                <a:cs typeface="Helvetica Neue" panose="02000503000000020004" pitchFamily="2" charset="0"/>
              </a:rPr>
              <a:t>Dr. Shelly Simana</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Boston College Law School</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Health Law Professors Conference</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June 4, 2025</a:t>
            </a:r>
          </a:p>
        </p:txBody>
      </p:sp>
    </p:spTree>
    <p:extLst>
      <p:ext uri="{BB962C8B-B14F-4D97-AF65-F5344CB8AC3E}">
        <p14:creationId xmlns:p14="http://schemas.microsoft.com/office/powerpoint/2010/main" val="310060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FDE7814-C7B8-E3DF-1128-6DAA338DA70D}"/>
              </a:ext>
            </a:extLst>
          </p:cNvPr>
          <p:cNvGraphicFramePr/>
          <p:nvPr>
            <p:extLst>
              <p:ext uri="{D42A27DB-BD31-4B8C-83A1-F6EECF244321}">
                <p14:modId xmlns:p14="http://schemas.microsoft.com/office/powerpoint/2010/main" val="40819052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37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A509-26A5-C2AD-5CB7-EBC83867E0E5}"/>
              </a:ext>
            </a:extLst>
          </p:cNvPr>
          <p:cNvSpPr>
            <a:spLocks noGrp="1"/>
          </p:cNvSpPr>
          <p:nvPr>
            <p:ph type="title"/>
          </p:nvPr>
        </p:nvSpPr>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Evolutionary Roots </a:t>
            </a:r>
          </a:p>
        </p:txBody>
      </p:sp>
      <p:sp>
        <p:nvSpPr>
          <p:cNvPr id="3" name="Content Placeholder 2">
            <a:extLst>
              <a:ext uri="{FF2B5EF4-FFF2-40B4-BE49-F238E27FC236}">
                <a16:creationId xmlns:a16="http://schemas.microsoft.com/office/drawing/2014/main" id="{137072B7-2D53-8096-5F31-890581DFA3C8}"/>
              </a:ext>
            </a:extLst>
          </p:cNvPr>
          <p:cNvSpPr>
            <a:spLocks noGrp="1"/>
          </p:cNvSpPr>
          <p:nvPr>
            <p:ph idx="1"/>
          </p:nvPr>
        </p:nvSpPr>
        <p:spPr>
          <a:xfrm>
            <a:off x="838200" y="1811771"/>
            <a:ext cx="9309847" cy="4351338"/>
          </a:xfrm>
        </p:spPr>
        <p:txBody>
          <a:bodyPr>
            <a:normAutofit/>
          </a:bodyPr>
          <a:lstStyle/>
          <a:p>
            <a:r>
              <a:rPr lang="en-US" sz="3200" dirty="0">
                <a:latin typeface="Helvetica Neue" panose="02000503000000020004" pitchFamily="2" charset="0"/>
                <a:ea typeface="Helvetica Neue" panose="02000503000000020004" pitchFamily="2" charset="0"/>
                <a:cs typeface="Helvetica Neue" panose="02000503000000020004" pitchFamily="2" charset="0"/>
              </a:rPr>
              <a:t>Genetic continuity as a </a:t>
            </a:r>
            <a:r>
              <a:rPr lang="en-US" sz="3200" i="1" dirty="0">
                <a:latin typeface="Helvetica Neue" panose="02000503000000020004" pitchFamily="2" charset="0"/>
                <a:ea typeface="Helvetica Neue" panose="02000503000000020004" pitchFamily="2" charset="0"/>
                <a:cs typeface="Helvetica Neue" panose="02000503000000020004" pitchFamily="2" charset="0"/>
              </a:rPr>
              <a:t>primary</a:t>
            </a:r>
            <a:r>
              <a:rPr lang="en-US" sz="3200" dirty="0">
                <a:latin typeface="Helvetica Neue" panose="02000503000000020004" pitchFamily="2" charset="0"/>
                <a:ea typeface="Helvetica Neue" panose="02000503000000020004" pitchFamily="2" charset="0"/>
                <a:cs typeface="Helvetica Neue" panose="02000503000000020004" pitchFamily="2" charset="0"/>
              </a:rPr>
              <a:t> reward (v. </a:t>
            </a:r>
            <a:r>
              <a:rPr lang="en-US" sz="3200" i="1" dirty="0">
                <a:latin typeface="Helvetica Neue" panose="02000503000000020004" pitchFamily="2" charset="0"/>
                <a:ea typeface="Helvetica Neue" panose="02000503000000020004" pitchFamily="2" charset="0"/>
                <a:cs typeface="Helvetica Neue" panose="02000503000000020004" pitchFamily="2" charset="0"/>
              </a:rPr>
              <a:t>secondary</a:t>
            </a:r>
            <a:r>
              <a:rPr lang="en-US" sz="3200" dirty="0">
                <a:latin typeface="Helvetica Neue" panose="02000503000000020004" pitchFamily="2" charset="0"/>
                <a:ea typeface="Helvetica Neue" panose="02000503000000020004" pitchFamily="2" charset="0"/>
                <a:cs typeface="Helvetica Neue" panose="02000503000000020004" pitchFamily="2" charset="0"/>
              </a:rPr>
              <a:t> reward).</a:t>
            </a:r>
            <a:endParaRPr lang="en-US" sz="3200" dirty="0">
              <a:effectLst/>
              <a:latin typeface="Helvetica Neue" panose="02000503000000020004" pitchFamily="2" charset="0"/>
              <a:ea typeface="Helvetica Neue" panose="02000503000000020004" pitchFamily="2" charset="0"/>
              <a:cs typeface="Helvetica Neue" panose="02000503000000020004" pitchFamily="2" charset="0"/>
            </a:endParaRPr>
          </a:p>
          <a:p>
            <a:r>
              <a:rPr lang="en-US" sz="3200" dirty="0">
                <a:latin typeface="Helvetica Neue" panose="02000503000000020004" pitchFamily="2" charset="0"/>
                <a:ea typeface="Helvetica Neue" panose="02000503000000020004" pitchFamily="2" charset="0"/>
                <a:cs typeface="Helvetica Neue" panose="02000503000000020004" pitchFamily="2" charset="0"/>
              </a:rPr>
              <a:t>Genetic continuity as </a:t>
            </a:r>
            <a:r>
              <a:rPr lang="en-US" sz="3200" i="1" dirty="0">
                <a:latin typeface="Helvetica Neue" panose="02000503000000020004" pitchFamily="2" charset="0"/>
                <a:ea typeface="Helvetica Neue" panose="02000503000000020004" pitchFamily="2" charset="0"/>
                <a:cs typeface="Helvetica Neue" panose="02000503000000020004" pitchFamily="2" charset="0"/>
              </a:rPr>
              <a:t>ultimate</a:t>
            </a:r>
            <a:r>
              <a:rPr lang="en-US" sz="3200" dirty="0">
                <a:latin typeface="Helvetica Neue" panose="02000503000000020004" pitchFamily="2" charset="0"/>
                <a:ea typeface="Helvetica Neue" panose="02000503000000020004" pitchFamily="2" charset="0"/>
                <a:cs typeface="Helvetica Neue" panose="02000503000000020004" pitchFamily="2" charset="0"/>
              </a:rPr>
              <a:t> explanation </a:t>
            </a:r>
            <a:r>
              <a:rPr lang="en-US" sz="3200" dirty="0">
                <a:effectLst/>
                <a:latin typeface="Helvetica Neue" panose="02000503000000020004" pitchFamily="2" charset="0"/>
                <a:ea typeface="Helvetica Neue" panose="02000503000000020004" pitchFamily="2" charset="0"/>
                <a:cs typeface="Helvetica Neue" panose="02000503000000020004" pitchFamily="2" charset="0"/>
              </a:rPr>
              <a:t>(v.</a:t>
            </a:r>
            <a:r>
              <a:rPr 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sz="3200" i="1" dirty="0">
                <a:latin typeface="Helvetica Neue" panose="02000503000000020004" pitchFamily="2" charset="0"/>
                <a:ea typeface="Helvetica Neue" panose="02000503000000020004" pitchFamily="2" charset="0"/>
                <a:cs typeface="Helvetica Neue" panose="02000503000000020004" pitchFamily="2" charset="0"/>
              </a:rPr>
              <a:t>proximate</a:t>
            </a:r>
            <a:r>
              <a:rPr lang="en-US" sz="3200" dirty="0">
                <a:latin typeface="Helvetica Neue" panose="02000503000000020004" pitchFamily="2" charset="0"/>
                <a:ea typeface="Helvetica Neue" panose="02000503000000020004" pitchFamily="2" charset="0"/>
                <a:cs typeface="Helvetica Neue" panose="02000503000000020004" pitchFamily="2" charset="0"/>
              </a:rPr>
              <a:t> explanation).</a:t>
            </a:r>
          </a:p>
          <a:p>
            <a:r>
              <a:rPr lang="en-US" sz="3200" dirty="0">
                <a:latin typeface="Helvetica Neue" panose="02000503000000020004" pitchFamily="2" charset="0"/>
                <a:ea typeface="Helvetica Neue" panose="02000503000000020004" pitchFamily="2" charset="0"/>
                <a:cs typeface="Helvetica Neue" panose="02000503000000020004" pitchFamily="2" charset="0"/>
              </a:rPr>
              <a:t>Richard Dawkins and his theory of the “selfish gene.”</a:t>
            </a:r>
          </a:p>
          <a:p>
            <a:pPr lvl="1"/>
            <a:r>
              <a:rPr lang="en-US" sz="2800" dirty="0">
                <a:latin typeface="Helvetica Neue" panose="02000503000000020004" pitchFamily="2" charset="0"/>
                <a:ea typeface="Helvetica Neue" panose="02000503000000020004" pitchFamily="2" charset="0"/>
                <a:cs typeface="Helvetica Neue" panose="02000503000000020004" pitchFamily="2" charset="0"/>
              </a:rPr>
              <a:t>Evolution favors traits that promote genetic continuity, such as sexual pleasure, parental bonding, and kin loyalty.</a:t>
            </a:r>
          </a:p>
        </p:txBody>
      </p:sp>
      <p:pic>
        <p:nvPicPr>
          <p:cNvPr id="4" name="Picture 3">
            <a:extLst>
              <a:ext uri="{FF2B5EF4-FFF2-40B4-BE49-F238E27FC236}">
                <a16:creationId xmlns:a16="http://schemas.microsoft.com/office/drawing/2014/main" id="{304089F2-872F-C8E5-F66F-6D37719B6070}"/>
              </a:ext>
            </a:extLst>
          </p:cNvPr>
          <p:cNvPicPr>
            <a:picLocks noChangeAspect="1"/>
          </p:cNvPicPr>
          <p:nvPr/>
        </p:nvPicPr>
        <p:blipFill>
          <a:blip r:embed="rId3"/>
          <a:stretch>
            <a:fillRect/>
          </a:stretch>
        </p:blipFill>
        <p:spPr>
          <a:xfrm>
            <a:off x="9042400" y="4572000"/>
            <a:ext cx="2311400" cy="1920875"/>
          </a:xfrm>
          <a:prstGeom prst="rect">
            <a:avLst/>
          </a:prstGeom>
        </p:spPr>
      </p:pic>
    </p:spTree>
    <p:extLst>
      <p:ext uri="{BB962C8B-B14F-4D97-AF65-F5344CB8AC3E}">
        <p14:creationId xmlns:p14="http://schemas.microsoft.com/office/powerpoint/2010/main" val="317157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1545-060F-775C-E179-05592148F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5801D-836F-6D99-706A-A435FD4559CD}"/>
              </a:ext>
            </a:extLst>
          </p:cNvPr>
          <p:cNvSpPr>
            <a:spLocks noGrp="1"/>
          </p:cNvSpPr>
          <p:nvPr>
            <p:ph type="title"/>
          </p:nvPr>
        </p:nvSpPr>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Philosophical Roots </a:t>
            </a:r>
          </a:p>
        </p:txBody>
      </p:sp>
      <p:sp>
        <p:nvSpPr>
          <p:cNvPr id="3" name="Content Placeholder 2">
            <a:extLst>
              <a:ext uri="{FF2B5EF4-FFF2-40B4-BE49-F238E27FC236}">
                <a16:creationId xmlns:a16="http://schemas.microsoft.com/office/drawing/2014/main" id="{CEB75276-67A7-CFD1-6394-D17D56F34019}"/>
              </a:ext>
            </a:extLst>
          </p:cNvPr>
          <p:cNvSpPr>
            <a:spLocks noGrp="1"/>
          </p:cNvSpPr>
          <p:nvPr>
            <p:ph idx="1"/>
          </p:nvPr>
        </p:nvSpPr>
        <p:spPr>
          <a:xfrm>
            <a:off x="1046833" y="1690688"/>
            <a:ext cx="9571861" cy="4351338"/>
          </a:xfrm>
        </p:spPr>
        <p:txBody>
          <a:bodyPr>
            <a:normAutofit/>
          </a:bodyPr>
          <a:lstStyle/>
          <a:p>
            <a:r>
              <a:rPr lang="en-US" sz="3200" dirty="0">
                <a:latin typeface="Helvetica Neue" panose="02000503000000020004" pitchFamily="2" charset="0"/>
                <a:ea typeface="Helvetica Neue" panose="02000503000000020004" pitchFamily="2" charset="0"/>
                <a:cs typeface="Helvetica Neue" panose="02000503000000020004" pitchFamily="2" charset="0"/>
              </a:rPr>
              <a:t>Genetic continuity as “self-extension.”</a:t>
            </a:r>
          </a:p>
          <a:p>
            <a:r>
              <a:rPr lang="en-US" sz="3200" dirty="0">
                <a:latin typeface="Helvetica Neue" panose="02000503000000020004" pitchFamily="2" charset="0"/>
                <a:ea typeface="Helvetica Neue" panose="02000503000000020004" pitchFamily="2" charset="0"/>
                <a:cs typeface="Helvetica Neue" panose="02000503000000020004" pitchFamily="2" charset="0"/>
              </a:rPr>
              <a:t>Derek Parfit and his theory on personal identity.</a:t>
            </a:r>
          </a:p>
          <a:p>
            <a:pPr lvl="1">
              <a:spcBef>
                <a:spcPts val="1100"/>
              </a:spcBef>
            </a:pPr>
            <a:r>
              <a:rPr lang="en-US" sz="2800" dirty="0">
                <a:latin typeface="Helvetica Neue" panose="02000503000000020004" pitchFamily="2" charset="0"/>
                <a:ea typeface="Helvetica Neue" panose="02000503000000020004" pitchFamily="2" charset="0"/>
                <a:cs typeface="Helvetica Neue" panose="02000503000000020004" pitchFamily="2" charset="0"/>
              </a:rPr>
              <a:t>We shouldn’t care so much about whether we remain the “same person” over time in a strict, numerical sense. What matters is Relation R. That includes memory, personality, beliefs, and the connections between different stages of a person’s life.</a:t>
            </a:r>
          </a:p>
          <a:p>
            <a:pPr lvl="1">
              <a:spcBef>
                <a:spcPts val="1100"/>
              </a:spcBef>
            </a:pPr>
            <a:r>
              <a:rPr lang="en-US" sz="2800" dirty="0">
                <a:latin typeface="Helvetica Neue" panose="02000503000000020004" pitchFamily="2" charset="0"/>
                <a:ea typeface="Helvetica Neue" panose="02000503000000020004" pitchFamily="2" charset="0"/>
                <a:cs typeface="Helvetica Neue" panose="02000503000000020004" pitchFamily="2" charset="0"/>
              </a:rPr>
              <a:t>Genetic continuity as a kind of intergenerational Relation R.</a:t>
            </a:r>
          </a:p>
        </p:txBody>
      </p:sp>
      <p:pic>
        <p:nvPicPr>
          <p:cNvPr id="5" name="Picture 4">
            <a:extLst>
              <a:ext uri="{FF2B5EF4-FFF2-40B4-BE49-F238E27FC236}">
                <a16:creationId xmlns:a16="http://schemas.microsoft.com/office/drawing/2014/main" id="{CABBF869-9AF1-A341-C661-3C657E5DA817}"/>
              </a:ext>
            </a:extLst>
          </p:cNvPr>
          <p:cNvPicPr>
            <a:picLocks noChangeAspect="1"/>
          </p:cNvPicPr>
          <p:nvPr/>
        </p:nvPicPr>
        <p:blipFill>
          <a:blip r:embed="rId3"/>
          <a:stretch>
            <a:fillRect/>
          </a:stretch>
        </p:blipFill>
        <p:spPr>
          <a:xfrm>
            <a:off x="9652710" y="4500939"/>
            <a:ext cx="2311400" cy="2147455"/>
          </a:xfrm>
          <a:prstGeom prst="rect">
            <a:avLst/>
          </a:prstGeom>
        </p:spPr>
      </p:pic>
    </p:spTree>
    <p:extLst>
      <p:ext uri="{BB962C8B-B14F-4D97-AF65-F5344CB8AC3E}">
        <p14:creationId xmlns:p14="http://schemas.microsoft.com/office/powerpoint/2010/main" val="3869824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BE3E-822F-810E-E964-5D20DB79B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730EF-691B-805B-2148-B440A922EA8F}"/>
              </a:ext>
            </a:extLst>
          </p:cNvPr>
          <p:cNvSpPr>
            <a:spLocks noGrp="1"/>
          </p:cNvSpPr>
          <p:nvPr>
            <p:ph type="title"/>
          </p:nvPr>
        </p:nvSpPr>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Cultural Roots </a:t>
            </a:r>
          </a:p>
        </p:txBody>
      </p:sp>
      <p:sp>
        <p:nvSpPr>
          <p:cNvPr id="3" name="Content Placeholder 2">
            <a:extLst>
              <a:ext uri="{FF2B5EF4-FFF2-40B4-BE49-F238E27FC236}">
                <a16:creationId xmlns:a16="http://schemas.microsoft.com/office/drawing/2014/main" id="{FC3ADE24-B8D5-9FC7-8510-556CD85A9D4A}"/>
              </a:ext>
            </a:extLst>
          </p:cNvPr>
          <p:cNvSpPr>
            <a:spLocks noGrp="1"/>
          </p:cNvSpPr>
          <p:nvPr>
            <p:ph idx="1"/>
          </p:nvPr>
        </p:nvSpPr>
        <p:spPr>
          <a:xfrm>
            <a:off x="2175163" y="1973136"/>
            <a:ext cx="8277684" cy="2067502"/>
          </a:xfrm>
        </p:spPr>
        <p:txBody>
          <a:bodyPr>
            <a:normAutofit/>
          </a:bodyPr>
          <a:lstStyle/>
          <a:p>
            <a:r>
              <a:rPr lang="en-US" sz="3200" dirty="0">
                <a:latin typeface="Helvetica Neue" panose="02000503000000020004" pitchFamily="2" charset="0"/>
                <a:ea typeface="Helvetica Neue" panose="02000503000000020004" pitchFamily="2" charset="0"/>
                <a:cs typeface="Helvetica Neue" panose="02000503000000020004" pitchFamily="2" charset="0"/>
              </a:rPr>
              <a:t>Religion (e.g., Judaism, Islam, Christianity)</a:t>
            </a:r>
          </a:p>
          <a:p>
            <a:r>
              <a:rPr lang="en-US" sz="3200" dirty="0">
                <a:latin typeface="Helvetica Neue" panose="02000503000000020004" pitchFamily="2" charset="0"/>
                <a:ea typeface="Helvetica Neue" panose="02000503000000020004" pitchFamily="2" charset="0"/>
                <a:cs typeface="Helvetica Neue" panose="02000503000000020004" pitchFamily="2" charset="0"/>
              </a:rPr>
              <a:t>Cultural norms (e.g., Confucianism)</a:t>
            </a:r>
          </a:p>
          <a:p>
            <a:pPr marL="0" indent="0">
              <a:buNone/>
            </a:pPr>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A8F1EAF9-E75E-33DC-9CA4-65CD44E3D456}"/>
              </a:ext>
            </a:extLst>
          </p:cNvPr>
          <p:cNvSpPr txBox="1"/>
          <p:nvPr/>
        </p:nvSpPr>
        <p:spPr>
          <a:xfrm>
            <a:off x="4737846" y="3429000"/>
            <a:ext cx="7051964" cy="2862322"/>
          </a:xfrm>
          <a:prstGeom prst="rect">
            <a:avLst/>
          </a:prstGeom>
          <a:noFill/>
          <a:ln>
            <a:solidFill>
              <a:schemeClr val="accent2"/>
            </a:solidFill>
          </a:ln>
        </p:spPr>
        <p:txBody>
          <a:bodyPr wrap="square">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“Our family comes from China… and an extremely important part of our Chinese culture is the tradition of carrying on our family lineage. Peter is the only male child in the Zhu family. When he was born, his grandfather cried tears of joy. Peter fully intended to carry on our family’s lineage through children of his own. Without obtaining his genetic material, it will be impossible to carry on our family’s lineage—and more importantly, we will be left without any piece of Peter. This is not what Peter wanted” (Zhu family’s petition).</a:t>
            </a:r>
          </a:p>
        </p:txBody>
      </p:sp>
      <p:pic>
        <p:nvPicPr>
          <p:cNvPr id="5" name="Picture 4" descr="A person in a military uniform&#10;&#10;AI-generated content may be incorrect.">
            <a:extLst>
              <a:ext uri="{FF2B5EF4-FFF2-40B4-BE49-F238E27FC236}">
                <a16:creationId xmlns:a16="http://schemas.microsoft.com/office/drawing/2014/main" id="{8E80EDBD-F50C-B1F6-B088-7A8B5E3D4D31}"/>
              </a:ext>
            </a:extLst>
          </p:cNvPr>
          <p:cNvPicPr>
            <a:picLocks noChangeAspect="1"/>
          </p:cNvPicPr>
          <p:nvPr/>
        </p:nvPicPr>
        <p:blipFill>
          <a:blip r:embed="rId2"/>
          <a:stretch>
            <a:fillRect/>
          </a:stretch>
        </p:blipFill>
        <p:spPr>
          <a:xfrm>
            <a:off x="838200" y="3634130"/>
            <a:ext cx="3601690" cy="2399905"/>
          </a:xfrm>
          <a:prstGeom prst="rect">
            <a:avLst/>
          </a:prstGeom>
        </p:spPr>
      </p:pic>
    </p:spTree>
    <p:extLst>
      <p:ext uri="{BB962C8B-B14F-4D97-AF65-F5344CB8AC3E}">
        <p14:creationId xmlns:p14="http://schemas.microsoft.com/office/powerpoint/2010/main" val="8588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1073-48FE-E5F9-340A-C42AD5919923}"/>
              </a:ext>
            </a:extLst>
          </p:cNvPr>
          <p:cNvSpPr>
            <a:spLocks noGrp="1"/>
          </p:cNvSpPr>
          <p:nvPr>
            <p:ph type="title"/>
          </p:nvPr>
        </p:nvSpPr>
        <p:spPr>
          <a:xfrm>
            <a:off x="838199" y="152400"/>
            <a:ext cx="10851775" cy="1325563"/>
          </a:xfrm>
        </p:spPr>
        <p:txBody>
          <a:bodyPr>
            <a:norm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Legal Recognition of Genetic Continuity</a:t>
            </a:r>
          </a:p>
        </p:txBody>
      </p:sp>
      <p:sp>
        <p:nvSpPr>
          <p:cNvPr id="3" name="Content Placeholder 2">
            <a:extLst>
              <a:ext uri="{FF2B5EF4-FFF2-40B4-BE49-F238E27FC236}">
                <a16:creationId xmlns:a16="http://schemas.microsoft.com/office/drawing/2014/main" id="{36C7D694-BE9D-5952-852B-E9944087DB4F}"/>
              </a:ext>
            </a:extLst>
          </p:cNvPr>
          <p:cNvSpPr>
            <a:spLocks noGrp="1"/>
          </p:cNvSpPr>
          <p:nvPr>
            <p:ph idx="1"/>
          </p:nvPr>
        </p:nvSpPr>
        <p:spPr>
          <a:xfrm>
            <a:off x="838200" y="1557432"/>
            <a:ext cx="10851776" cy="5226424"/>
          </a:xfrm>
        </p:spPr>
        <p:txBody>
          <a:bodyPr>
            <a:normAutofit fontScale="92500" lnSpcReduction="10000"/>
          </a:bodyPr>
          <a:lstStyle/>
          <a:p>
            <a:pPr marL="0" indent="0" algn="ctr">
              <a:buNone/>
            </a:pPr>
            <a:r>
              <a:rPr lang="en-US" sz="3200" u="sng" dirty="0">
                <a:latin typeface="Helvetica Neue" panose="02000503000000020004" pitchFamily="2" charset="0"/>
                <a:ea typeface="Helvetica Neue" panose="02000503000000020004" pitchFamily="2" charset="0"/>
                <a:cs typeface="Helvetica Neue" panose="02000503000000020004" pitchFamily="2" charset="0"/>
              </a:rPr>
              <a:t>Externalities-Based Approach</a:t>
            </a:r>
          </a:p>
          <a:p>
            <a:pPr lvl="1"/>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a:p>
            <a:pPr lvl="1"/>
            <a:r>
              <a:rPr lang="en-US" sz="28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Default: </a:t>
            </a:r>
            <a:r>
              <a:rPr lang="en-US" sz="2800" dirty="0">
                <a:latin typeface="Helvetica Neue" panose="02000503000000020004" pitchFamily="2" charset="0"/>
                <a:ea typeface="Helvetica Neue" panose="02000503000000020004" pitchFamily="2" charset="0"/>
                <a:cs typeface="Helvetica Neue" panose="02000503000000020004" pitchFamily="2" charset="0"/>
              </a:rPr>
              <a:t>The interest in genetic continuity generally warrants protection, unless it causes serious harm to others.</a:t>
            </a:r>
          </a:p>
          <a:p>
            <a:pPr lvl="2">
              <a:spcBef>
                <a:spcPts val="1100"/>
              </a:spcBef>
            </a:pPr>
            <a:r>
              <a:rPr lang="en-US" sz="24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Categorical limits:</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Violation of another person’s bodily autonomy;</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Deception and fraud;</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Exclusion or discrimination;</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Reproductive coercion;</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Unchecked reproduction.</a:t>
            </a:r>
          </a:p>
          <a:p>
            <a:pPr lvl="2">
              <a:spcBef>
                <a:spcPts val="1100"/>
              </a:spcBef>
            </a:pPr>
            <a:r>
              <a:rPr lang="en-US" sz="24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Contextual limits: </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Scale;</a:t>
            </a: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Time horizon;</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Cultural context;</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lvl="3"/>
            <a:r>
              <a:rPr lang="en-US" sz="2000" dirty="0">
                <a:latin typeface="Helvetica Neue" panose="02000503000000020004" pitchFamily="2" charset="0"/>
                <a:ea typeface="Helvetica Neue" panose="02000503000000020004" pitchFamily="2" charset="0"/>
                <a:cs typeface="Helvetica Neue" panose="02000503000000020004" pitchFamily="2" charset="0"/>
              </a:rPr>
              <a:t>Expressed intent.</a:t>
            </a:r>
          </a:p>
        </p:txBody>
      </p:sp>
    </p:spTree>
    <p:extLst>
      <p:ext uri="{BB962C8B-B14F-4D97-AF65-F5344CB8AC3E}">
        <p14:creationId xmlns:p14="http://schemas.microsoft.com/office/powerpoint/2010/main" val="9679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8DE5-E1E5-BEA0-80E2-FB5EBDDB52F8}"/>
              </a:ext>
            </a:extLst>
          </p:cNvPr>
          <p:cNvSpPr>
            <a:spLocks noGrp="1"/>
          </p:cNvSpPr>
          <p:nvPr>
            <p:ph type="title"/>
          </p:nvPr>
        </p:nvSpPr>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Clarifications</a:t>
            </a:r>
          </a:p>
        </p:txBody>
      </p:sp>
      <p:sp>
        <p:nvSpPr>
          <p:cNvPr id="3" name="Content Placeholder 2">
            <a:extLst>
              <a:ext uri="{FF2B5EF4-FFF2-40B4-BE49-F238E27FC236}">
                <a16:creationId xmlns:a16="http://schemas.microsoft.com/office/drawing/2014/main" id="{D250F2D0-E254-B1CC-30CC-7A03CAC40DBB}"/>
              </a:ext>
            </a:extLst>
          </p:cNvPr>
          <p:cNvSpPr>
            <a:spLocks noGrp="1"/>
          </p:cNvSpPr>
          <p:nvPr>
            <p:ph idx="1"/>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Not everyone values genetic continuity in the same way.</a:t>
            </a:r>
          </a:p>
          <a:p>
            <a:r>
              <a:rPr lang="en-US" dirty="0">
                <a:latin typeface="Helvetica Neue" panose="02000503000000020004" pitchFamily="2" charset="0"/>
                <a:ea typeface="Helvetica Neue" panose="02000503000000020004" pitchFamily="2" charset="0"/>
                <a:cs typeface="Helvetica Neue" panose="02000503000000020004" pitchFamily="2" charset="0"/>
              </a:rPr>
              <a:t>Recognizing the value of genetic continuity does not mean devaluing adoption, donor conception, other forms of chosen family.</a:t>
            </a:r>
          </a:p>
        </p:txBody>
      </p:sp>
      <p:pic>
        <p:nvPicPr>
          <p:cNvPr id="6" name="Picture 5">
            <a:extLst>
              <a:ext uri="{FF2B5EF4-FFF2-40B4-BE49-F238E27FC236}">
                <a16:creationId xmlns:a16="http://schemas.microsoft.com/office/drawing/2014/main" id="{4683AA4A-C859-8797-432C-E628D4348CCD}"/>
              </a:ext>
            </a:extLst>
          </p:cNvPr>
          <p:cNvPicPr>
            <a:picLocks noChangeAspect="1"/>
          </p:cNvPicPr>
          <p:nvPr/>
        </p:nvPicPr>
        <p:blipFill>
          <a:blip r:embed="rId2"/>
          <a:stretch>
            <a:fillRect/>
          </a:stretch>
        </p:blipFill>
        <p:spPr>
          <a:xfrm>
            <a:off x="6096000" y="3912705"/>
            <a:ext cx="2984500" cy="2730500"/>
          </a:xfrm>
          <a:prstGeom prst="rect">
            <a:avLst/>
          </a:prstGeom>
        </p:spPr>
      </p:pic>
      <p:pic>
        <p:nvPicPr>
          <p:cNvPr id="7" name="Picture 6">
            <a:extLst>
              <a:ext uri="{FF2B5EF4-FFF2-40B4-BE49-F238E27FC236}">
                <a16:creationId xmlns:a16="http://schemas.microsoft.com/office/drawing/2014/main" id="{0B0EDD52-1639-A3A2-A8EE-3616467AD09F}"/>
              </a:ext>
            </a:extLst>
          </p:cNvPr>
          <p:cNvPicPr>
            <a:picLocks noChangeAspect="1"/>
          </p:cNvPicPr>
          <p:nvPr/>
        </p:nvPicPr>
        <p:blipFill>
          <a:blip r:embed="rId3"/>
          <a:stretch>
            <a:fillRect/>
          </a:stretch>
        </p:blipFill>
        <p:spPr>
          <a:xfrm>
            <a:off x="2983559" y="3849205"/>
            <a:ext cx="2844800" cy="2857500"/>
          </a:xfrm>
          <a:prstGeom prst="rect">
            <a:avLst/>
          </a:prstGeom>
        </p:spPr>
      </p:pic>
    </p:spTree>
    <p:extLst>
      <p:ext uri="{BB962C8B-B14F-4D97-AF65-F5344CB8AC3E}">
        <p14:creationId xmlns:p14="http://schemas.microsoft.com/office/powerpoint/2010/main" val="425762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30882-39D3-593D-A225-044766CA2DE0}"/>
              </a:ext>
            </a:extLst>
          </p:cNvPr>
          <p:cNvSpPr>
            <a:spLocks noGrp="1"/>
          </p:cNvSpPr>
          <p:nvPr>
            <p:ph idx="1"/>
          </p:nvPr>
        </p:nvSpPr>
        <p:spPr>
          <a:xfrm>
            <a:off x="838200" y="439276"/>
            <a:ext cx="10515600" cy="4351338"/>
          </a:xfrm>
        </p:spPr>
        <p:txBody>
          <a:bodyPr>
            <a:normAutofit/>
          </a:bodyPr>
          <a:lstStyle/>
          <a:p>
            <a:pPr marL="0" indent="0" algn="ctr">
              <a:buNone/>
            </a:pPr>
            <a:endParaRPr lang="en-US" sz="6600" b="1" dirty="0">
              <a:latin typeface="Helvetica Neue" panose="02000503000000020004" pitchFamily="2" charset="0"/>
              <a:ea typeface="Helvetica Neue" panose="02000503000000020004" pitchFamily="2" charset="0"/>
              <a:cs typeface="Helvetica Neue" panose="02000503000000020004" pitchFamily="2" charset="0"/>
            </a:endParaRPr>
          </a:p>
          <a:p>
            <a:pPr marL="0" indent="0" algn="ctr">
              <a:buNone/>
            </a:pPr>
            <a:r>
              <a:rPr lang="en-US" sz="6600" b="1" dirty="0">
                <a:latin typeface="Helvetica Neue" panose="02000503000000020004" pitchFamily="2" charset="0"/>
                <a:ea typeface="Helvetica Neue" panose="02000503000000020004" pitchFamily="2" charset="0"/>
                <a:cs typeface="Helvetica Neue" panose="02000503000000020004" pitchFamily="2" charset="0"/>
              </a:rPr>
              <a:t>Thank You! </a:t>
            </a:r>
            <a:endParaRPr lang="en-US" sz="66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gn="ctr">
              <a:buNone/>
            </a:pPr>
            <a:r>
              <a:rPr lang="en-US" sz="4000" dirty="0">
                <a:latin typeface="Helvetica Neue" panose="02000503000000020004" pitchFamily="2" charset="0"/>
                <a:ea typeface="Helvetica Neue" panose="02000503000000020004" pitchFamily="2" charset="0"/>
                <a:cs typeface="Helvetica Neue" panose="02000503000000020004" pitchFamily="2" charset="0"/>
                <a:hlinkClick r:id="rId2"/>
              </a:rPr>
              <a:t>shelly.simana@bc.edu</a:t>
            </a:r>
            <a:r>
              <a:rPr lang="en-US" sz="4000" dirty="0">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2" name="Picture 1">
            <a:extLst>
              <a:ext uri="{FF2B5EF4-FFF2-40B4-BE49-F238E27FC236}">
                <a16:creationId xmlns:a16="http://schemas.microsoft.com/office/drawing/2014/main" id="{FCF85246-5BBE-210F-1EBD-3AAC83343C33}"/>
              </a:ext>
            </a:extLst>
          </p:cNvPr>
          <p:cNvPicPr>
            <a:picLocks noChangeAspect="1"/>
          </p:cNvPicPr>
          <p:nvPr/>
        </p:nvPicPr>
        <p:blipFill>
          <a:blip r:embed="rId3"/>
          <a:stretch>
            <a:fillRect/>
          </a:stretch>
        </p:blipFill>
        <p:spPr>
          <a:xfrm>
            <a:off x="3577405" y="3535485"/>
            <a:ext cx="5037189" cy="2883239"/>
          </a:xfrm>
          <a:prstGeom prst="rect">
            <a:avLst/>
          </a:prstGeom>
        </p:spPr>
      </p:pic>
    </p:spTree>
    <p:extLst>
      <p:ext uri="{BB962C8B-B14F-4D97-AF65-F5344CB8AC3E}">
        <p14:creationId xmlns:p14="http://schemas.microsoft.com/office/powerpoint/2010/main" val="961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0915B-1174-0AC6-C1BB-D3149BD9AC77}"/>
              </a:ext>
            </a:extLst>
          </p:cNvPr>
          <p:cNvPicPr>
            <a:picLocks noChangeAspect="1"/>
          </p:cNvPicPr>
          <p:nvPr/>
        </p:nvPicPr>
        <p:blipFill>
          <a:blip r:embed="rId2"/>
          <a:stretch>
            <a:fillRect/>
          </a:stretch>
        </p:blipFill>
        <p:spPr>
          <a:xfrm>
            <a:off x="2885661" y="536713"/>
            <a:ext cx="6858000" cy="5784574"/>
          </a:xfrm>
          <a:prstGeom prst="rect">
            <a:avLst/>
          </a:prstGeom>
        </p:spPr>
      </p:pic>
      <p:pic>
        <p:nvPicPr>
          <p:cNvPr id="5" name="Picture 4">
            <a:extLst>
              <a:ext uri="{FF2B5EF4-FFF2-40B4-BE49-F238E27FC236}">
                <a16:creationId xmlns:a16="http://schemas.microsoft.com/office/drawing/2014/main" id="{0D1DDEB6-BB04-E4E3-349E-F01AEA7F60D6}"/>
              </a:ext>
            </a:extLst>
          </p:cNvPr>
          <p:cNvPicPr>
            <a:picLocks noChangeAspect="1"/>
          </p:cNvPicPr>
          <p:nvPr/>
        </p:nvPicPr>
        <p:blipFill>
          <a:blip r:embed="rId3"/>
          <a:stretch>
            <a:fillRect/>
          </a:stretch>
        </p:blipFill>
        <p:spPr>
          <a:xfrm>
            <a:off x="232516" y="1759527"/>
            <a:ext cx="4788552" cy="3770348"/>
          </a:xfrm>
          <a:prstGeom prst="rect">
            <a:avLst/>
          </a:prstGeom>
        </p:spPr>
      </p:pic>
    </p:spTree>
    <p:extLst>
      <p:ext uri="{BB962C8B-B14F-4D97-AF65-F5344CB8AC3E}">
        <p14:creationId xmlns:p14="http://schemas.microsoft.com/office/powerpoint/2010/main" val="419916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FD956445-4020-E4B6-AA3E-2A1658428B2E}"/>
                  </a:ext>
                </a:extLst>
              </p:cNvPr>
              <p:cNvSpPr>
                <a:spLocks noGrp="1"/>
              </p:cNvSpPr>
              <p:nvPr>
                <p:ph type="title"/>
              </p:nvPr>
            </p:nvSpPr>
            <p:spPr>
              <a:xfrm>
                <a:off x="2153290" y="2766218"/>
                <a:ext cx="7885420" cy="1325563"/>
              </a:xfrm>
            </p:spPr>
            <p:txBody>
              <a:bodyPr>
                <a:noAutofit/>
              </a:bodyPr>
              <a:lstStyle/>
              <a:p>
                <a:pPr algn="ctr"/>
                <a:r>
                  <a:rPr lang="en-US" sz="6600" dirty="0">
                    <a:latin typeface="Helvetica Neue" panose="02000503000000020004" pitchFamily="2" charset="0"/>
                    <a:ea typeface="Helvetica Neue" panose="02000503000000020004" pitchFamily="2" charset="0"/>
                    <a:cs typeface="Helvetica Neue" panose="02000503000000020004" pitchFamily="2" charset="0"/>
                  </a:rPr>
                  <a:t>“Genetic </a:t>
                </a:r>
                <a:r>
                  <a:rPr lang="en-US" sz="66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Affinity</a:t>
                </a:r>
                <a:r>
                  <a:rPr lang="en-US" sz="6600" dirty="0">
                    <a:latin typeface="Helvetica Neue" panose="02000503000000020004" pitchFamily="2" charset="0"/>
                    <a:ea typeface="Helvetica Neue" panose="02000503000000020004" pitchFamily="2" charset="0"/>
                    <a:cs typeface="Helvetica Neue" panose="02000503000000020004" pitchFamily="2" charset="0"/>
                  </a:rPr>
                  <a:t>” </a:t>
                </a:r>
                <a:br>
                  <a:rPr lang="en-US" sz="6600" i="1" dirty="0">
                    <a:latin typeface="Cambria Math" panose="02040503050406030204" pitchFamily="18" charset="0"/>
                    <a:ea typeface="Cambria Math" panose="02040503050406030204" pitchFamily="18" charset="0"/>
                  </a:rPr>
                </a:br>
                <a14:m>
                  <m:oMathPara xmlns:m="http://schemas.openxmlformats.org/officeDocument/2006/math">
                    <m:oMathParaPr>
                      <m:jc m:val="center"/>
                    </m:oMathParaPr>
                    <m:oMath xmlns:m="http://schemas.openxmlformats.org/officeDocument/2006/math">
                      <m:r>
                        <a:rPr lang="en-US" sz="6600" b="0" i="1" smtClean="0">
                          <a:latin typeface="Cambria Math" panose="02040503050406030204" pitchFamily="18" charset="0"/>
                          <a:ea typeface="Cambria Math" panose="02040503050406030204" pitchFamily="18" charset="0"/>
                        </a:rPr>
                        <m:t>≠</m:t>
                      </m:r>
                    </m:oMath>
                  </m:oMathPara>
                </a14:m>
                <a:br>
                  <a:rPr lang="en-US" sz="6600" i="1" dirty="0">
                    <a:latin typeface="Cambria Math" panose="02040503050406030204" pitchFamily="18" charset="0"/>
                    <a:ea typeface="Cambria Math" panose="02040503050406030204" pitchFamily="18" charset="0"/>
                  </a:rPr>
                </a:br>
                <a14:m>
                  <m:oMath xmlns:m="http://schemas.openxmlformats.org/officeDocument/2006/math">
                    <m:r>
                      <a:rPr lang="en-US" sz="6600" b="0" i="1" smtClean="0">
                        <a:latin typeface="Cambria Math" panose="02040503050406030204" pitchFamily="18" charset="0"/>
                        <a:ea typeface="Helvetica Neue" panose="02000503000000020004" pitchFamily="2" charset="0"/>
                        <a:cs typeface="Helvetica Neue" panose="02000503000000020004" pitchFamily="2" charset="0"/>
                      </a:rPr>
                      <m:t>“</m:t>
                    </m:r>
                    <m:r>
                      <m:rPr>
                        <m:nor/>
                      </m:rPr>
                      <a:rPr lang="en-US" sz="6600" b="0" i="0" smtClean="0">
                        <a:latin typeface="Helvetica Neue" panose="02000503000000020004" pitchFamily="2" charset="0"/>
                        <a:ea typeface="Helvetica Neue" panose="02000503000000020004" pitchFamily="2" charset="0"/>
                        <a:cs typeface="Helvetica Neue" panose="02000503000000020004" pitchFamily="2" charset="0"/>
                      </a:rPr>
                      <m:t>G</m:t>
                    </m:r>
                    <m:r>
                      <m:rPr>
                        <m:nor/>
                      </m:rPr>
                      <a:rPr lang="en-US" sz="6600">
                        <a:latin typeface="Helvetica Neue" panose="02000503000000020004" pitchFamily="2" charset="0"/>
                        <a:ea typeface="Helvetica Neue" panose="02000503000000020004" pitchFamily="2" charset="0"/>
                        <a:cs typeface="Helvetica Neue" panose="02000503000000020004" pitchFamily="2" charset="0"/>
                      </a:rPr>
                      <m:t>enetic</m:t>
                    </m:r>
                    <m:r>
                      <m:rPr>
                        <m:nor/>
                      </m:rPr>
                      <a:rPr lang="en-US" sz="6600">
                        <a:latin typeface="Helvetica Neue" panose="02000503000000020004" pitchFamily="2" charset="0"/>
                        <a:ea typeface="Helvetica Neue" panose="02000503000000020004" pitchFamily="2" charset="0"/>
                        <a:cs typeface="Helvetica Neue" panose="02000503000000020004" pitchFamily="2" charset="0"/>
                      </a:rPr>
                      <m:t> </m:t>
                    </m:r>
                    <m:r>
                      <m:rPr>
                        <m:nor/>
                      </m:rPr>
                      <a:rPr lang="en-US" sz="6600" b="0" i="0" smtClean="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m:t>C</m:t>
                    </m:r>
                    <m:r>
                      <m:rPr>
                        <m:nor/>
                      </m:rPr>
                      <a:rPr lang="en-US" sz="6600" smtClean="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m:t>ontinuity</m:t>
                    </m:r>
                  </m:oMath>
                </a14:m>
                <a:r>
                  <a:rPr lang="en-US" sz="6600" dirty="0">
                    <a:latin typeface="Helvetica Neue" panose="02000503000000020004" pitchFamily="2" charset="0"/>
                    <a:ea typeface="Helvetica Neue" panose="02000503000000020004" pitchFamily="2" charset="0"/>
                    <a:cs typeface="Helvetica Neue" panose="02000503000000020004" pitchFamily="2" charset="0"/>
                  </a:rPr>
                  <a:t>”</a:t>
                </a:r>
              </a:p>
            </p:txBody>
          </p:sp>
        </mc:Choice>
        <mc:Fallback>
          <p:sp>
            <p:nvSpPr>
              <p:cNvPr id="2" name="Title 1">
                <a:extLst>
                  <a:ext uri="{FF2B5EF4-FFF2-40B4-BE49-F238E27FC236}">
                    <a16:creationId xmlns:a16="http://schemas.microsoft.com/office/drawing/2014/main" id="{FD956445-4020-E4B6-AA3E-2A1658428B2E}"/>
                  </a:ext>
                </a:extLst>
              </p:cNvPr>
              <p:cNvSpPr>
                <a:spLocks noGrp="1" noRot="1" noChangeAspect="1" noMove="1" noResize="1" noEditPoints="1" noAdjustHandles="1" noChangeArrowheads="1" noChangeShapeType="1" noTextEdit="1"/>
              </p:cNvSpPr>
              <p:nvPr>
                <p:ph type="title"/>
              </p:nvPr>
            </p:nvSpPr>
            <p:spPr>
              <a:xfrm>
                <a:off x="2153290" y="2766218"/>
                <a:ext cx="7885420" cy="1325563"/>
              </a:xfrm>
              <a:blipFill>
                <a:blip r:embed="rId3"/>
                <a:stretch>
                  <a:fillRect l="-1608" t="-80189" r="-5145" b="-87736"/>
                </a:stretch>
              </a:blipFill>
            </p:spPr>
            <p:txBody>
              <a:bodyPr/>
              <a:lstStyle/>
              <a:p>
                <a:r>
                  <a:rPr lang="en-US">
                    <a:noFill/>
                  </a:rPr>
                  <a:t> </a:t>
                </a:r>
              </a:p>
            </p:txBody>
          </p:sp>
        </mc:Fallback>
      </mc:AlternateContent>
    </p:spTree>
    <p:extLst>
      <p:ext uri="{BB962C8B-B14F-4D97-AF65-F5344CB8AC3E}">
        <p14:creationId xmlns:p14="http://schemas.microsoft.com/office/powerpoint/2010/main" val="367521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tep-by-step process&#10;&#10;AI-generated content may be incorrect.">
            <a:extLst>
              <a:ext uri="{FF2B5EF4-FFF2-40B4-BE49-F238E27FC236}">
                <a16:creationId xmlns:a16="http://schemas.microsoft.com/office/drawing/2014/main" id="{35A8F680-666C-95D0-4DEC-8A53DA97BBF3}"/>
              </a:ext>
            </a:extLst>
          </p:cNvPr>
          <p:cNvPicPr>
            <a:picLocks noChangeAspect="1"/>
          </p:cNvPicPr>
          <p:nvPr/>
        </p:nvPicPr>
        <p:blipFill>
          <a:blip r:embed="rId2"/>
          <a:stretch>
            <a:fillRect/>
          </a:stretch>
        </p:blipFill>
        <p:spPr>
          <a:xfrm>
            <a:off x="2209800" y="838200"/>
            <a:ext cx="7772400" cy="5181600"/>
          </a:xfrm>
          <a:prstGeom prst="rect">
            <a:avLst/>
          </a:prstGeom>
        </p:spPr>
      </p:pic>
    </p:spTree>
    <p:extLst>
      <p:ext uri="{BB962C8B-B14F-4D97-AF65-F5344CB8AC3E}">
        <p14:creationId xmlns:p14="http://schemas.microsoft.com/office/powerpoint/2010/main" val="2383874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40C56E-C825-446E-51D8-83B9C995C5C3}"/>
              </a:ext>
            </a:extLst>
          </p:cNvPr>
          <p:cNvPicPr>
            <a:picLocks noGrp="1" noChangeAspect="1"/>
          </p:cNvPicPr>
          <p:nvPr>
            <p:ph idx="1"/>
          </p:nvPr>
        </p:nvPicPr>
        <p:blipFill>
          <a:blip r:embed="rId3"/>
          <a:stretch>
            <a:fillRect/>
          </a:stretch>
        </p:blipFill>
        <p:spPr>
          <a:xfrm>
            <a:off x="548714" y="1677193"/>
            <a:ext cx="5547286" cy="3691467"/>
          </a:xfrm>
        </p:spPr>
      </p:pic>
      <p:pic>
        <p:nvPicPr>
          <p:cNvPr id="5" name="Picture 4">
            <a:extLst>
              <a:ext uri="{FF2B5EF4-FFF2-40B4-BE49-F238E27FC236}">
                <a16:creationId xmlns:a16="http://schemas.microsoft.com/office/drawing/2014/main" id="{3DFEB1D8-2548-CD1E-A5B0-3075EFD71743}"/>
              </a:ext>
            </a:extLst>
          </p:cNvPr>
          <p:cNvPicPr>
            <a:picLocks noChangeAspect="1"/>
          </p:cNvPicPr>
          <p:nvPr/>
        </p:nvPicPr>
        <p:blipFill>
          <a:blip r:embed="rId4"/>
          <a:stretch>
            <a:fillRect/>
          </a:stretch>
        </p:blipFill>
        <p:spPr>
          <a:xfrm>
            <a:off x="6508377" y="1677193"/>
            <a:ext cx="5342964" cy="3691467"/>
          </a:xfrm>
          <a:prstGeom prst="rect">
            <a:avLst/>
          </a:prstGeom>
        </p:spPr>
      </p:pic>
    </p:spTree>
    <p:extLst>
      <p:ext uri="{BB962C8B-B14F-4D97-AF65-F5344CB8AC3E}">
        <p14:creationId xmlns:p14="http://schemas.microsoft.com/office/powerpoint/2010/main" val="391404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F8261F-03BD-6ADB-ACD7-CE3544AB4385}"/>
              </a:ext>
            </a:extLst>
          </p:cNvPr>
          <p:cNvSpPr txBox="1"/>
          <p:nvPr/>
        </p:nvSpPr>
        <p:spPr>
          <a:xfrm>
            <a:off x="1447800" y="5061226"/>
            <a:ext cx="9296400" cy="1200329"/>
          </a:xfrm>
          <a:prstGeom prst="rect">
            <a:avLst/>
          </a:prstGeom>
          <a:noFill/>
          <a:ln>
            <a:solidFill>
              <a:schemeClr val="accent2"/>
            </a:solidFill>
          </a:ln>
        </p:spPr>
        <p:txBody>
          <a:bodyPr wrap="square">
            <a:sp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“Do not say that it is going to be ok, because it is not. I have made a great effort and suffered to leave eggs. Please use them. The most important thing for me is that </a:t>
            </a:r>
            <a:r>
              <a:rPr lang="en-US" sz="2400" i="1" dirty="0">
                <a:latin typeface="Helvetica Neue" panose="02000503000000020004" pitchFamily="2" charset="0"/>
                <a:ea typeface="Helvetica Neue" panose="02000503000000020004" pitchFamily="2" charset="0"/>
                <a:cs typeface="Helvetica Neue" panose="02000503000000020004" pitchFamily="2" charset="0"/>
              </a:rPr>
              <a:t>my life will be continued</a:t>
            </a:r>
            <a:r>
              <a:rPr lang="en-US" sz="2400" dirty="0">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7" name="Picture 6" descr="A person and person holding a picture&#10;&#10;AI-generated content may be incorrect.">
            <a:extLst>
              <a:ext uri="{FF2B5EF4-FFF2-40B4-BE49-F238E27FC236}">
                <a16:creationId xmlns:a16="http://schemas.microsoft.com/office/drawing/2014/main" id="{0E98FA4F-9604-3BC1-8A7C-CC8511F79DAC}"/>
              </a:ext>
            </a:extLst>
          </p:cNvPr>
          <p:cNvPicPr>
            <a:picLocks noChangeAspect="1"/>
          </p:cNvPicPr>
          <p:nvPr/>
        </p:nvPicPr>
        <p:blipFill>
          <a:blip r:embed="rId2"/>
          <a:stretch>
            <a:fillRect/>
          </a:stretch>
        </p:blipFill>
        <p:spPr>
          <a:xfrm>
            <a:off x="2621684" y="814766"/>
            <a:ext cx="6948632" cy="3901552"/>
          </a:xfrm>
          <a:prstGeom prst="rect">
            <a:avLst/>
          </a:prstGeom>
        </p:spPr>
      </p:pic>
      <p:pic>
        <p:nvPicPr>
          <p:cNvPr id="4" name="Picture 3" descr="A close-up of a device&#10;&#10;AI-generated content may be incorrect.">
            <a:extLst>
              <a:ext uri="{FF2B5EF4-FFF2-40B4-BE49-F238E27FC236}">
                <a16:creationId xmlns:a16="http://schemas.microsoft.com/office/drawing/2014/main" id="{BB212B77-88F5-A423-682D-35034B389335}"/>
              </a:ext>
            </a:extLst>
          </p:cNvPr>
          <p:cNvPicPr>
            <a:picLocks noChangeAspect="1"/>
          </p:cNvPicPr>
          <p:nvPr/>
        </p:nvPicPr>
        <p:blipFill>
          <a:blip r:embed="rId3"/>
          <a:stretch>
            <a:fillRect/>
          </a:stretch>
        </p:blipFill>
        <p:spPr>
          <a:xfrm>
            <a:off x="2277035" y="650992"/>
            <a:ext cx="7531847" cy="4229100"/>
          </a:xfrm>
          <a:prstGeom prst="rect">
            <a:avLst/>
          </a:prstGeom>
        </p:spPr>
      </p:pic>
    </p:spTree>
    <p:extLst>
      <p:ext uri="{BB962C8B-B14F-4D97-AF65-F5344CB8AC3E}">
        <p14:creationId xmlns:p14="http://schemas.microsoft.com/office/powerpoint/2010/main" val="41484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with blonde hair&#10;&#10;AI-generated content may be incorrect.">
            <a:extLst>
              <a:ext uri="{FF2B5EF4-FFF2-40B4-BE49-F238E27FC236}">
                <a16:creationId xmlns:a16="http://schemas.microsoft.com/office/drawing/2014/main" id="{707917F9-2D97-C489-5375-C3683E003DB7}"/>
              </a:ext>
            </a:extLst>
          </p:cNvPr>
          <p:cNvPicPr>
            <a:picLocks noChangeAspect="1"/>
          </p:cNvPicPr>
          <p:nvPr/>
        </p:nvPicPr>
        <p:blipFill>
          <a:blip r:embed="rId2"/>
          <a:srcRect r="2674"/>
          <a:stretch>
            <a:fillRect/>
          </a:stretch>
        </p:blipFill>
        <p:spPr>
          <a:xfrm>
            <a:off x="1174648" y="1072006"/>
            <a:ext cx="9842704" cy="4713988"/>
          </a:xfrm>
          <a:prstGeom prst="rect">
            <a:avLst/>
          </a:prstGeom>
        </p:spPr>
      </p:pic>
    </p:spTree>
    <p:extLst>
      <p:ext uri="{BB962C8B-B14F-4D97-AF65-F5344CB8AC3E}">
        <p14:creationId xmlns:p14="http://schemas.microsoft.com/office/powerpoint/2010/main" val="57729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ewspaper with a person in a white coat&#10;&#10;AI-generated content may be incorrect.">
            <a:extLst>
              <a:ext uri="{FF2B5EF4-FFF2-40B4-BE49-F238E27FC236}">
                <a16:creationId xmlns:a16="http://schemas.microsoft.com/office/drawing/2014/main" id="{BE9E5A11-4B91-8B77-624A-80218CE68B6A}"/>
              </a:ext>
            </a:extLst>
          </p:cNvPr>
          <p:cNvPicPr>
            <a:picLocks noChangeAspect="1"/>
          </p:cNvPicPr>
          <p:nvPr/>
        </p:nvPicPr>
        <p:blipFill>
          <a:blip r:embed="rId2"/>
          <a:stretch>
            <a:fillRect/>
          </a:stretch>
        </p:blipFill>
        <p:spPr>
          <a:xfrm>
            <a:off x="2667000" y="581891"/>
            <a:ext cx="6858000" cy="5818910"/>
          </a:xfrm>
          <a:prstGeom prst="rect">
            <a:avLst/>
          </a:prstGeom>
        </p:spPr>
      </p:pic>
      <p:pic>
        <p:nvPicPr>
          <p:cNvPr id="3" name="Picture 2" descr="A group of people's faces&#10;&#10;AI-generated content may be incorrect.">
            <a:extLst>
              <a:ext uri="{FF2B5EF4-FFF2-40B4-BE49-F238E27FC236}">
                <a16:creationId xmlns:a16="http://schemas.microsoft.com/office/drawing/2014/main" id="{4BF1A114-F912-6DF2-166D-3DFC704E0A99}"/>
              </a:ext>
            </a:extLst>
          </p:cNvPr>
          <p:cNvPicPr>
            <a:picLocks noChangeAspect="1"/>
          </p:cNvPicPr>
          <p:nvPr/>
        </p:nvPicPr>
        <p:blipFill>
          <a:blip r:embed="rId3"/>
          <a:stretch>
            <a:fillRect/>
          </a:stretch>
        </p:blipFill>
        <p:spPr>
          <a:xfrm>
            <a:off x="2209800" y="2248003"/>
            <a:ext cx="7772400" cy="2969231"/>
          </a:xfrm>
          <a:prstGeom prst="rect">
            <a:avLst/>
          </a:prstGeom>
          <a:ln>
            <a:solidFill>
              <a:schemeClr val="tx1"/>
            </a:solidFill>
          </a:ln>
        </p:spPr>
      </p:pic>
    </p:spTree>
    <p:extLst>
      <p:ext uri="{BB962C8B-B14F-4D97-AF65-F5344CB8AC3E}">
        <p14:creationId xmlns:p14="http://schemas.microsoft.com/office/powerpoint/2010/main" val="23185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191A-6C4E-BA2D-7FF7-080D44DCA94C}"/>
              </a:ext>
            </a:extLst>
          </p:cNvPr>
          <p:cNvSpPr>
            <a:spLocks noGrp="1"/>
          </p:cNvSpPr>
          <p:nvPr>
            <p:ph type="title"/>
          </p:nvPr>
        </p:nvSpPr>
        <p:spPr>
          <a:xfrm>
            <a:off x="1454727" y="1002435"/>
            <a:ext cx="9760527" cy="1325563"/>
          </a:xfrm>
        </p:spPr>
        <p:txBody>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Genetic continuity is about wanting to </a:t>
            </a:r>
            <a:r>
              <a:rPr lang="en-US" b="1" dirty="0">
                <a:latin typeface="Helvetica Neue" panose="02000503000000020004" pitchFamily="2" charset="0"/>
                <a:ea typeface="Helvetica Neue" panose="02000503000000020004" pitchFamily="2" charset="0"/>
                <a:cs typeface="Helvetica Neue" panose="02000503000000020004" pitchFamily="2" charset="0"/>
              </a:rPr>
              <a:t>leave behind a part of oneself</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 name="Picture 5">
            <a:extLst>
              <a:ext uri="{FF2B5EF4-FFF2-40B4-BE49-F238E27FC236}">
                <a16:creationId xmlns:a16="http://schemas.microsoft.com/office/drawing/2014/main" id="{589B2820-433C-3DA5-50B8-7E1387FF9672}"/>
              </a:ext>
            </a:extLst>
          </p:cNvPr>
          <p:cNvPicPr>
            <a:picLocks noChangeAspect="1"/>
          </p:cNvPicPr>
          <p:nvPr/>
        </p:nvPicPr>
        <p:blipFill>
          <a:blip r:embed="rId2"/>
          <a:stretch>
            <a:fillRect/>
          </a:stretch>
        </p:blipFill>
        <p:spPr>
          <a:xfrm>
            <a:off x="3996911" y="2613636"/>
            <a:ext cx="4198178" cy="3832733"/>
          </a:xfrm>
          <a:prstGeom prst="rect">
            <a:avLst/>
          </a:prstGeom>
        </p:spPr>
      </p:pic>
    </p:spTree>
    <p:extLst>
      <p:ext uri="{BB962C8B-B14F-4D97-AF65-F5344CB8AC3E}">
        <p14:creationId xmlns:p14="http://schemas.microsoft.com/office/powerpoint/2010/main" val="3774484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1615</TotalTime>
  <Words>475</Words>
  <Application>Microsoft Macintosh PowerPoint</Application>
  <PresentationFormat>Widescreen</PresentationFormat>
  <Paragraphs>54</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Cambria Math</vt:lpstr>
      <vt:lpstr>Helvetica Neue</vt:lpstr>
      <vt:lpstr>Office Theme</vt:lpstr>
      <vt:lpstr>Born to Last:   Genetic Continuity Beyond Procreation and Parenthood</vt:lpstr>
      <vt:lpstr>PowerPoint Presentation</vt:lpstr>
      <vt:lpstr>“Genetic Affinity”  ≠ “"Genetic Continuity"”</vt:lpstr>
      <vt:lpstr>PowerPoint Presentation</vt:lpstr>
      <vt:lpstr>PowerPoint Presentation</vt:lpstr>
      <vt:lpstr>PowerPoint Presentation</vt:lpstr>
      <vt:lpstr>PowerPoint Presentation</vt:lpstr>
      <vt:lpstr>PowerPoint Presentation</vt:lpstr>
      <vt:lpstr>Genetic continuity is about wanting to leave behind a part of oneself.</vt:lpstr>
      <vt:lpstr>PowerPoint Presentation</vt:lpstr>
      <vt:lpstr>Evolutionary Roots </vt:lpstr>
      <vt:lpstr>Philosophical Roots </vt:lpstr>
      <vt:lpstr>Cultural Roots </vt:lpstr>
      <vt:lpstr>Legal Recognition of Genetic Continuity</vt:lpstr>
      <vt:lpstr>Clarifications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Shelly Simana</dc:creator>
  <cp:lastModifiedBy>Shelly Simana</cp:lastModifiedBy>
  <cp:revision>16</cp:revision>
  <dcterms:created xsi:type="dcterms:W3CDTF">2025-05-27T13:10:45Z</dcterms:created>
  <dcterms:modified xsi:type="dcterms:W3CDTF">2025-06-03T14:25:55Z</dcterms:modified>
</cp:coreProperties>
</file>