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notesMasterIdLst>
    <p:notesMasterId r:id="rId15"/>
  </p:notesMasterIdLst>
  <p:handoutMasterIdLst>
    <p:handoutMasterId r:id="rId16"/>
  </p:handoutMasterIdLst>
  <p:sldIdLst>
    <p:sldId id="364" r:id="rId2"/>
    <p:sldId id="2147469433" r:id="rId3"/>
    <p:sldId id="2147469435" r:id="rId4"/>
    <p:sldId id="2147469417" r:id="rId5"/>
    <p:sldId id="2147469418" r:id="rId6"/>
    <p:sldId id="2147469429" r:id="rId7"/>
    <p:sldId id="2147469439" r:id="rId8"/>
    <p:sldId id="2147469414" r:id="rId9"/>
    <p:sldId id="2147469415" r:id="rId10"/>
    <p:sldId id="2147469430" r:id="rId11"/>
    <p:sldId id="2147469441" r:id="rId12"/>
    <p:sldId id="2147469431" r:id="rId13"/>
    <p:sldId id="2147469413"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297B34D-2831-E782-3673-3C70035E5A96}" name="Meier, Benjamin Mason" initials="BM" userId="S::meierb@ad.unc.edu::747290aa-94d0-4831-9d1e-e77c81afd6e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41" autoAdjust="0"/>
    <p:restoredTop sz="67720" autoAdjust="0"/>
  </p:normalViewPr>
  <p:slideViewPr>
    <p:cSldViewPr snapToGrid="0" snapToObjects="1">
      <p:cViewPr varScale="1">
        <p:scale>
          <a:sx n="51" d="100"/>
          <a:sy n="51" d="100"/>
        </p:scale>
        <p:origin x="2046" y="258"/>
      </p:cViewPr>
      <p:guideLst>
        <p:guide orient="horz" pos="2160"/>
        <p:guide pos="2880"/>
      </p:guideLst>
    </p:cSldViewPr>
  </p:slideViewPr>
  <p:notesTextViewPr>
    <p:cViewPr>
      <p:scale>
        <a:sx n="3" d="2"/>
        <a:sy n="3" d="2"/>
      </p:scale>
      <p:origin x="0" y="0"/>
    </p:cViewPr>
  </p:notesTextViewPr>
  <p:notesViewPr>
    <p:cSldViewPr snapToGrid="0" snapToObjects="1">
      <p:cViewPr varScale="1">
        <p:scale>
          <a:sx n="65" d="100"/>
          <a:sy n="65" d="100"/>
        </p:scale>
        <p:origin x="3122" y="1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fura Abdool Karim" userId="09778d6f85953d8d" providerId="LiveId" clId="{B95D0FD2-9762-449F-8469-7E924E736BCE}"/>
    <pc:docChg chg="modSld">
      <pc:chgData name="Safura Abdool Karim" userId="09778d6f85953d8d" providerId="LiveId" clId="{B95D0FD2-9762-449F-8469-7E924E736BCE}" dt="2025-06-03T12:05:57.259" v="6" actId="20577"/>
      <pc:docMkLst>
        <pc:docMk/>
      </pc:docMkLst>
      <pc:sldChg chg="modNotesTx">
        <pc:chgData name="Safura Abdool Karim" userId="09778d6f85953d8d" providerId="LiveId" clId="{B95D0FD2-9762-449F-8469-7E924E736BCE}" dt="2025-06-03T12:05:40.618" v="2" actId="20577"/>
        <pc:sldMkLst>
          <pc:docMk/>
          <pc:sldMk cId="1505249992" sldId="2147469417"/>
        </pc:sldMkLst>
      </pc:sldChg>
      <pc:sldChg chg="modNotesTx">
        <pc:chgData name="Safura Abdool Karim" userId="09778d6f85953d8d" providerId="LiveId" clId="{B95D0FD2-9762-449F-8469-7E924E736BCE}" dt="2025-06-03T12:05:46.453" v="3" actId="20577"/>
        <pc:sldMkLst>
          <pc:docMk/>
          <pc:sldMk cId="48818781" sldId="2147469429"/>
        </pc:sldMkLst>
      </pc:sldChg>
      <pc:sldChg chg="modNotesTx">
        <pc:chgData name="Safura Abdool Karim" userId="09778d6f85953d8d" providerId="LiveId" clId="{B95D0FD2-9762-449F-8469-7E924E736BCE}" dt="2025-06-03T12:05:57.259" v="6" actId="20577"/>
        <pc:sldMkLst>
          <pc:docMk/>
          <pc:sldMk cId="2140131882" sldId="2147469431"/>
        </pc:sldMkLst>
      </pc:sldChg>
      <pc:sldChg chg="modNotesTx">
        <pc:chgData name="Safura Abdool Karim" userId="09778d6f85953d8d" providerId="LiveId" clId="{B95D0FD2-9762-449F-8469-7E924E736BCE}" dt="2025-06-03T12:05:35.436" v="0" actId="20577"/>
        <pc:sldMkLst>
          <pc:docMk/>
          <pc:sldMk cId="436280751" sldId="2147469433"/>
        </pc:sldMkLst>
      </pc:sldChg>
      <pc:sldChg chg="modNotesTx">
        <pc:chgData name="Safura Abdool Karim" userId="09778d6f85953d8d" providerId="LiveId" clId="{B95D0FD2-9762-449F-8469-7E924E736BCE}" dt="2025-06-03T12:05:38.129" v="1" actId="20577"/>
        <pc:sldMkLst>
          <pc:docMk/>
          <pc:sldMk cId="1481103622" sldId="2147469435"/>
        </pc:sldMkLst>
      </pc:sldChg>
      <pc:sldChg chg="modNotesTx">
        <pc:chgData name="Safura Abdool Karim" userId="09778d6f85953d8d" providerId="LiveId" clId="{B95D0FD2-9762-449F-8469-7E924E736BCE}" dt="2025-06-03T12:05:48.638" v="4" actId="20577"/>
        <pc:sldMkLst>
          <pc:docMk/>
          <pc:sldMk cId="364591235" sldId="2147469439"/>
        </pc:sldMkLst>
      </pc:sldChg>
      <pc:sldChg chg="modNotesTx">
        <pc:chgData name="Safura Abdool Karim" userId="09778d6f85953d8d" providerId="LiveId" clId="{B95D0FD2-9762-449F-8469-7E924E736BCE}" dt="2025-06-03T12:05:54.339" v="5" actId="20577"/>
        <pc:sldMkLst>
          <pc:docMk/>
          <pc:sldMk cId="2400208351" sldId="2147469441"/>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A69AE6-C81D-4A5E-9923-40CD4456C05C}" type="doc">
      <dgm:prSet loTypeId="urn:microsoft.com/office/officeart/2005/8/layout/radial4" loCatId="relationship" qsTypeId="urn:microsoft.com/office/officeart/2005/8/quickstyle/simple1" qsCatId="simple" csTypeId="urn:microsoft.com/office/officeart/2005/8/colors/accent1_4" csCatId="accent1" phldr="1"/>
      <dgm:spPr/>
      <dgm:t>
        <a:bodyPr/>
        <a:lstStyle/>
        <a:p>
          <a:endParaRPr lang="en-ZA"/>
        </a:p>
      </dgm:t>
    </dgm:pt>
    <dgm:pt modelId="{B1FBB3E5-FF91-4501-89B5-C91F4A1ECFC3}">
      <dgm:prSet phldrT="[Text]"/>
      <dgm:spPr/>
      <dgm:t>
        <a:bodyPr/>
        <a:lstStyle/>
        <a:p>
          <a:r>
            <a:rPr lang="en-US" dirty="0"/>
            <a:t>Solidarity</a:t>
          </a:r>
          <a:endParaRPr lang="en-ZA" dirty="0"/>
        </a:p>
      </dgm:t>
    </dgm:pt>
    <dgm:pt modelId="{1806E44E-BBBE-4C02-80A8-E22401D10836}" type="parTrans" cxnId="{5D7018EA-3F01-46C9-85AE-9E5500D36382}">
      <dgm:prSet/>
      <dgm:spPr/>
      <dgm:t>
        <a:bodyPr/>
        <a:lstStyle/>
        <a:p>
          <a:endParaRPr lang="en-ZA"/>
        </a:p>
      </dgm:t>
    </dgm:pt>
    <dgm:pt modelId="{AB1EC37E-7E44-4FBA-86E3-57CCBD702402}" type="sibTrans" cxnId="{5D7018EA-3F01-46C9-85AE-9E5500D36382}">
      <dgm:prSet/>
      <dgm:spPr/>
      <dgm:t>
        <a:bodyPr/>
        <a:lstStyle/>
        <a:p>
          <a:endParaRPr lang="en-ZA"/>
        </a:p>
      </dgm:t>
    </dgm:pt>
    <dgm:pt modelId="{5F0A186A-DC28-4F49-9858-7D32E7ABCCF3}">
      <dgm:prSet phldrT="[Text]"/>
      <dgm:spPr/>
      <dgm:t>
        <a:bodyPr/>
        <a:lstStyle/>
        <a:p>
          <a:r>
            <a:rPr lang="en-US" dirty="0"/>
            <a:t>Underpinning value</a:t>
          </a:r>
          <a:endParaRPr lang="en-ZA" dirty="0"/>
        </a:p>
      </dgm:t>
    </dgm:pt>
    <dgm:pt modelId="{C3B11311-4A8D-4281-8F59-6558DAAF3D65}" type="parTrans" cxnId="{46DA64B5-0B4B-4269-8015-010174B19A4C}">
      <dgm:prSet/>
      <dgm:spPr/>
      <dgm:t>
        <a:bodyPr/>
        <a:lstStyle/>
        <a:p>
          <a:endParaRPr lang="en-ZA"/>
        </a:p>
      </dgm:t>
    </dgm:pt>
    <dgm:pt modelId="{88E70CC3-5365-4786-97C3-39AC338FEA14}" type="sibTrans" cxnId="{46DA64B5-0B4B-4269-8015-010174B19A4C}">
      <dgm:prSet/>
      <dgm:spPr/>
      <dgm:t>
        <a:bodyPr/>
        <a:lstStyle/>
        <a:p>
          <a:endParaRPr lang="en-ZA"/>
        </a:p>
      </dgm:t>
    </dgm:pt>
    <dgm:pt modelId="{70C30F9C-F86F-4DEA-A0C3-24DA0DC08E75}">
      <dgm:prSet phldrT="[Text]"/>
      <dgm:spPr/>
      <dgm:t>
        <a:bodyPr/>
        <a:lstStyle/>
        <a:p>
          <a:r>
            <a:rPr lang="en-US" dirty="0"/>
            <a:t>International Solidarity Instrument</a:t>
          </a:r>
          <a:endParaRPr lang="en-ZA" dirty="0"/>
        </a:p>
      </dgm:t>
    </dgm:pt>
    <dgm:pt modelId="{2953266D-0B0B-4045-8833-B110E1475B8B}" type="parTrans" cxnId="{C0A9F2D2-B0BE-4BCA-8004-ABA5A0FD45F7}">
      <dgm:prSet/>
      <dgm:spPr/>
      <dgm:t>
        <a:bodyPr/>
        <a:lstStyle/>
        <a:p>
          <a:endParaRPr lang="en-ZA"/>
        </a:p>
      </dgm:t>
    </dgm:pt>
    <dgm:pt modelId="{6543B078-06F8-433B-8DF6-B896377645D0}" type="sibTrans" cxnId="{C0A9F2D2-B0BE-4BCA-8004-ABA5A0FD45F7}">
      <dgm:prSet/>
      <dgm:spPr/>
      <dgm:t>
        <a:bodyPr/>
        <a:lstStyle/>
        <a:p>
          <a:endParaRPr lang="en-ZA"/>
        </a:p>
      </dgm:t>
    </dgm:pt>
    <dgm:pt modelId="{4D478B1E-A96A-43E3-ABDB-ADF8AFFBC50C}">
      <dgm:prSet phldrT="[Text]"/>
      <dgm:spPr/>
      <dgm:t>
        <a:bodyPr/>
        <a:lstStyle/>
        <a:p>
          <a:r>
            <a:rPr lang="en-US" dirty="0"/>
            <a:t>Solidarity Rights (3-gen)</a:t>
          </a:r>
          <a:endParaRPr lang="en-ZA" dirty="0"/>
        </a:p>
      </dgm:t>
    </dgm:pt>
    <dgm:pt modelId="{3680C681-B9EE-4112-981F-7942AFDF9F88}" type="parTrans" cxnId="{4A65259E-CEA8-4BE7-839E-9E7EDEF658CD}">
      <dgm:prSet/>
      <dgm:spPr/>
      <dgm:t>
        <a:bodyPr/>
        <a:lstStyle/>
        <a:p>
          <a:endParaRPr lang="en-ZA"/>
        </a:p>
      </dgm:t>
    </dgm:pt>
    <dgm:pt modelId="{0AB10C3D-A182-4541-9C83-EAEFD796A907}" type="sibTrans" cxnId="{4A65259E-CEA8-4BE7-839E-9E7EDEF658CD}">
      <dgm:prSet/>
      <dgm:spPr/>
      <dgm:t>
        <a:bodyPr/>
        <a:lstStyle/>
        <a:p>
          <a:endParaRPr lang="en-ZA"/>
        </a:p>
      </dgm:t>
    </dgm:pt>
    <dgm:pt modelId="{03110FC8-6CB3-4074-AD4C-08C4DBF49FA7}">
      <dgm:prSet phldrT="[Text]"/>
      <dgm:spPr/>
      <dgm:t>
        <a:bodyPr/>
        <a:lstStyle/>
        <a:p>
          <a:endParaRPr lang="en-ZA" dirty="0"/>
        </a:p>
      </dgm:t>
    </dgm:pt>
    <dgm:pt modelId="{563039BF-117C-40B1-A2A8-22696BC0364C}" type="parTrans" cxnId="{B139AC30-FB16-427A-8604-F9ADAA2DB985}">
      <dgm:prSet/>
      <dgm:spPr/>
      <dgm:t>
        <a:bodyPr/>
        <a:lstStyle/>
        <a:p>
          <a:endParaRPr lang="en-ZA"/>
        </a:p>
      </dgm:t>
    </dgm:pt>
    <dgm:pt modelId="{05581C7D-B1E3-4682-B699-A896D4D42180}" type="sibTrans" cxnId="{B139AC30-FB16-427A-8604-F9ADAA2DB985}">
      <dgm:prSet/>
      <dgm:spPr/>
      <dgm:t>
        <a:bodyPr/>
        <a:lstStyle/>
        <a:p>
          <a:endParaRPr lang="en-ZA"/>
        </a:p>
      </dgm:t>
    </dgm:pt>
    <dgm:pt modelId="{A1136CBD-B0D4-4DFD-89BA-6854397E9C43}">
      <dgm:prSet phldrT="[Text]"/>
      <dgm:spPr/>
      <dgm:t>
        <a:bodyPr/>
        <a:lstStyle/>
        <a:p>
          <a:r>
            <a:rPr lang="en-US" dirty="0"/>
            <a:t>Right to Solidarity </a:t>
          </a:r>
          <a:endParaRPr lang="en-ZA" dirty="0"/>
        </a:p>
      </dgm:t>
    </dgm:pt>
    <dgm:pt modelId="{4C049E19-B0C0-4D1A-B549-343DD7C891B6}" type="parTrans" cxnId="{6D2CA8F1-0271-4C7B-BA01-58B2FCC0661D}">
      <dgm:prSet/>
      <dgm:spPr/>
      <dgm:t>
        <a:bodyPr/>
        <a:lstStyle/>
        <a:p>
          <a:endParaRPr lang="en-ZA"/>
        </a:p>
      </dgm:t>
    </dgm:pt>
    <dgm:pt modelId="{FF54F4BC-FAFB-4E0F-B4A5-9A7846FD0BF9}" type="sibTrans" cxnId="{6D2CA8F1-0271-4C7B-BA01-58B2FCC0661D}">
      <dgm:prSet/>
      <dgm:spPr/>
      <dgm:t>
        <a:bodyPr/>
        <a:lstStyle/>
        <a:p>
          <a:endParaRPr lang="en-ZA"/>
        </a:p>
      </dgm:t>
    </dgm:pt>
    <dgm:pt modelId="{633CD601-B545-4B1C-B13A-95F4DEF3B4E4}" type="pres">
      <dgm:prSet presAssocID="{C2A69AE6-C81D-4A5E-9923-40CD4456C05C}" presName="cycle" presStyleCnt="0">
        <dgm:presLayoutVars>
          <dgm:chMax val="1"/>
          <dgm:dir/>
          <dgm:animLvl val="ctr"/>
          <dgm:resizeHandles val="exact"/>
        </dgm:presLayoutVars>
      </dgm:prSet>
      <dgm:spPr/>
    </dgm:pt>
    <dgm:pt modelId="{B8ABF8D4-F9E2-4A1D-84E3-50B2FC45FCAD}" type="pres">
      <dgm:prSet presAssocID="{B1FBB3E5-FF91-4501-89B5-C91F4A1ECFC3}" presName="centerShape" presStyleLbl="node0" presStyleIdx="0" presStyleCnt="1"/>
      <dgm:spPr/>
    </dgm:pt>
    <dgm:pt modelId="{14C866D6-23B8-4208-8DA4-1879A21B85CE}" type="pres">
      <dgm:prSet presAssocID="{C3B11311-4A8D-4281-8F59-6558DAAF3D65}" presName="parTrans" presStyleLbl="bgSibTrans2D1" presStyleIdx="0" presStyleCnt="4"/>
      <dgm:spPr/>
    </dgm:pt>
    <dgm:pt modelId="{DA921EDA-BE1C-4830-AE0F-6B4AC2936E87}" type="pres">
      <dgm:prSet presAssocID="{5F0A186A-DC28-4F49-9858-7D32E7ABCCF3}" presName="node" presStyleLbl="node1" presStyleIdx="0" presStyleCnt="4">
        <dgm:presLayoutVars>
          <dgm:bulletEnabled val="1"/>
        </dgm:presLayoutVars>
      </dgm:prSet>
      <dgm:spPr/>
    </dgm:pt>
    <dgm:pt modelId="{ABFFC48D-C77B-4457-9E78-B5DE77503E73}" type="pres">
      <dgm:prSet presAssocID="{4C049E19-B0C0-4D1A-B549-343DD7C891B6}" presName="parTrans" presStyleLbl="bgSibTrans2D1" presStyleIdx="1" presStyleCnt="4"/>
      <dgm:spPr/>
    </dgm:pt>
    <dgm:pt modelId="{3F567E81-71E9-4589-95E1-B0DBD46FE94F}" type="pres">
      <dgm:prSet presAssocID="{A1136CBD-B0D4-4DFD-89BA-6854397E9C43}" presName="node" presStyleLbl="node1" presStyleIdx="1" presStyleCnt="4">
        <dgm:presLayoutVars>
          <dgm:bulletEnabled val="1"/>
        </dgm:presLayoutVars>
      </dgm:prSet>
      <dgm:spPr/>
    </dgm:pt>
    <dgm:pt modelId="{EC287153-865B-4086-AAE2-E801B0470DF5}" type="pres">
      <dgm:prSet presAssocID="{2953266D-0B0B-4045-8833-B110E1475B8B}" presName="parTrans" presStyleLbl="bgSibTrans2D1" presStyleIdx="2" presStyleCnt="4"/>
      <dgm:spPr/>
    </dgm:pt>
    <dgm:pt modelId="{695D1166-968F-48EC-9CAC-4220C92266A9}" type="pres">
      <dgm:prSet presAssocID="{70C30F9C-F86F-4DEA-A0C3-24DA0DC08E75}" presName="node" presStyleLbl="node1" presStyleIdx="2" presStyleCnt="4">
        <dgm:presLayoutVars>
          <dgm:bulletEnabled val="1"/>
        </dgm:presLayoutVars>
      </dgm:prSet>
      <dgm:spPr/>
    </dgm:pt>
    <dgm:pt modelId="{9CF3FB2C-C407-40D7-B629-0EE4843F99E2}" type="pres">
      <dgm:prSet presAssocID="{3680C681-B9EE-4112-981F-7942AFDF9F88}" presName="parTrans" presStyleLbl="bgSibTrans2D1" presStyleIdx="3" presStyleCnt="4"/>
      <dgm:spPr/>
    </dgm:pt>
    <dgm:pt modelId="{99C82BE0-FEE2-420F-8020-AEF2CA5682B8}" type="pres">
      <dgm:prSet presAssocID="{4D478B1E-A96A-43E3-ABDB-ADF8AFFBC50C}" presName="node" presStyleLbl="node1" presStyleIdx="3" presStyleCnt="4">
        <dgm:presLayoutVars>
          <dgm:bulletEnabled val="1"/>
        </dgm:presLayoutVars>
      </dgm:prSet>
      <dgm:spPr/>
    </dgm:pt>
  </dgm:ptLst>
  <dgm:cxnLst>
    <dgm:cxn modelId="{C4049207-7B5C-4398-8541-EF3BD00C6805}" type="presOf" srcId="{70C30F9C-F86F-4DEA-A0C3-24DA0DC08E75}" destId="{695D1166-968F-48EC-9CAC-4220C92266A9}" srcOrd="0" destOrd="0" presId="urn:microsoft.com/office/officeart/2005/8/layout/radial4"/>
    <dgm:cxn modelId="{CC92D21A-C6BA-4A5C-9C94-B51F69BFECEC}" type="presOf" srcId="{C3B11311-4A8D-4281-8F59-6558DAAF3D65}" destId="{14C866D6-23B8-4208-8DA4-1879A21B85CE}" srcOrd="0" destOrd="0" presId="urn:microsoft.com/office/officeart/2005/8/layout/radial4"/>
    <dgm:cxn modelId="{B139AC30-FB16-427A-8604-F9ADAA2DB985}" srcId="{C2A69AE6-C81D-4A5E-9923-40CD4456C05C}" destId="{03110FC8-6CB3-4074-AD4C-08C4DBF49FA7}" srcOrd="1" destOrd="0" parTransId="{563039BF-117C-40B1-A2A8-22696BC0364C}" sibTransId="{05581C7D-B1E3-4682-B699-A896D4D42180}"/>
    <dgm:cxn modelId="{5485CF64-C538-4D25-8C50-4504B3270168}" type="presOf" srcId="{4D478B1E-A96A-43E3-ABDB-ADF8AFFBC50C}" destId="{99C82BE0-FEE2-420F-8020-AEF2CA5682B8}" srcOrd="0" destOrd="0" presId="urn:microsoft.com/office/officeart/2005/8/layout/radial4"/>
    <dgm:cxn modelId="{CE0FBB4B-559F-4097-87F6-3CFA405762C1}" type="presOf" srcId="{C2A69AE6-C81D-4A5E-9923-40CD4456C05C}" destId="{633CD601-B545-4B1C-B13A-95F4DEF3B4E4}" srcOrd="0" destOrd="0" presId="urn:microsoft.com/office/officeart/2005/8/layout/radial4"/>
    <dgm:cxn modelId="{08BCF76F-0971-46E9-BCB6-B0FFA4C04CE2}" type="presOf" srcId="{5F0A186A-DC28-4F49-9858-7D32E7ABCCF3}" destId="{DA921EDA-BE1C-4830-AE0F-6B4AC2936E87}" srcOrd="0" destOrd="0" presId="urn:microsoft.com/office/officeart/2005/8/layout/radial4"/>
    <dgm:cxn modelId="{E56FD691-3310-4306-931F-D5E8A9D87EB7}" type="presOf" srcId="{4C049E19-B0C0-4D1A-B549-343DD7C891B6}" destId="{ABFFC48D-C77B-4457-9E78-B5DE77503E73}" srcOrd="0" destOrd="0" presId="urn:microsoft.com/office/officeart/2005/8/layout/radial4"/>
    <dgm:cxn modelId="{4A65259E-CEA8-4BE7-839E-9E7EDEF658CD}" srcId="{B1FBB3E5-FF91-4501-89B5-C91F4A1ECFC3}" destId="{4D478B1E-A96A-43E3-ABDB-ADF8AFFBC50C}" srcOrd="3" destOrd="0" parTransId="{3680C681-B9EE-4112-981F-7942AFDF9F88}" sibTransId="{0AB10C3D-A182-4541-9C83-EAEFD796A907}"/>
    <dgm:cxn modelId="{46DA64B5-0B4B-4269-8015-010174B19A4C}" srcId="{B1FBB3E5-FF91-4501-89B5-C91F4A1ECFC3}" destId="{5F0A186A-DC28-4F49-9858-7D32E7ABCCF3}" srcOrd="0" destOrd="0" parTransId="{C3B11311-4A8D-4281-8F59-6558DAAF3D65}" sibTransId="{88E70CC3-5365-4786-97C3-39AC338FEA14}"/>
    <dgm:cxn modelId="{88D376B9-2F3C-44BD-BA19-E41B565CF272}" type="presOf" srcId="{3680C681-B9EE-4112-981F-7942AFDF9F88}" destId="{9CF3FB2C-C407-40D7-B629-0EE4843F99E2}" srcOrd="0" destOrd="0" presId="urn:microsoft.com/office/officeart/2005/8/layout/radial4"/>
    <dgm:cxn modelId="{C0A9F2D2-B0BE-4BCA-8004-ABA5A0FD45F7}" srcId="{B1FBB3E5-FF91-4501-89B5-C91F4A1ECFC3}" destId="{70C30F9C-F86F-4DEA-A0C3-24DA0DC08E75}" srcOrd="2" destOrd="0" parTransId="{2953266D-0B0B-4045-8833-B110E1475B8B}" sibTransId="{6543B078-06F8-433B-8DF6-B896377645D0}"/>
    <dgm:cxn modelId="{8EF8EADF-B949-4526-B4D4-C57137297533}" type="presOf" srcId="{B1FBB3E5-FF91-4501-89B5-C91F4A1ECFC3}" destId="{B8ABF8D4-F9E2-4A1D-84E3-50B2FC45FCAD}" srcOrd="0" destOrd="0" presId="urn:microsoft.com/office/officeart/2005/8/layout/radial4"/>
    <dgm:cxn modelId="{D086AEE2-3079-4B4C-A545-1568D6EAC88D}" type="presOf" srcId="{2953266D-0B0B-4045-8833-B110E1475B8B}" destId="{EC287153-865B-4086-AAE2-E801B0470DF5}" srcOrd="0" destOrd="0" presId="urn:microsoft.com/office/officeart/2005/8/layout/radial4"/>
    <dgm:cxn modelId="{5D7018EA-3F01-46C9-85AE-9E5500D36382}" srcId="{C2A69AE6-C81D-4A5E-9923-40CD4456C05C}" destId="{B1FBB3E5-FF91-4501-89B5-C91F4A1ECFC3}" srcOrd="0" destOrd="0" parTransId="{1806E44E-BBBE-4C02-80A8-E22401D10836}" sibTransId="{AB1EC37E-7E44-4FBA-86E3-57CCBD702402}"/>
    <dgm:cxn modelId="{6D2CA8F1-0271-4C7B-BA01-58B2FCC0661D}" srcId="{B1FBB3E5-FF91-4501-89B5-C91F4A1ECFC3}" destId="{A1136CBD-B0D4-4DFD-89BA-6854397E9C43}" srcOrd="1" destOrd="0" parTransId="{4C049E19-B0C0-4D1A-B549-343DD7C891B6}" sibTransId="{FF54F4BC-FAFB-4E0F-B4A5-9A7846FD0BF9}"/>
    <dgm:cxn modelId="{6BFC30FB-44DC-45A7-951C-EA76326A8D30}" type="presOf" srcId="{A1136CBD-B0D4-4DFD-89BA-6854397E9C43}" destId="{3F567E81-71E9-4589-95E1-B0DBD46FE94F}" srcOrd="0" destOrd="0" presId="urn:microsoft.com/office/officeart/2005/8/layout/radial4"/>
    <dgm:cxn modelId="{6FB5339F-E4B9-4E92-804B-C5879899C6A9}" type="presParOf" srcId="{633CD601-B545-4B1C-B13A-95F4DEF3B4E4}" destId="{B8ABF8D4-F9E2-4A1D-84E3-50B2FC45FCAD}" srcOrd="0" destOrd="0" presId="urn:microsoft.com/office/officeart/2005/8/layout/radial4"/>
    <dgm:cxn modelId="{E2C2ED18-EF68-4B61-8794-240FC238C97D}" type="presParOf" srcId="{633CD601-B545-4B1C-B13A-95F4DEF3B4E4}" destId="{14C866D6-23B8-4208-8DA4-1879A21B85CE}" srcOrd="1" destOrd="0" presId="urn:microsoft.com/office/officeart/2005/8/layout/radial4"/>
    <dgm:cxn modelId="{E2E96AFA-24AC-4F82-A368-F5FDCD2A0650}" type="presParOf" srcId="{633CD601-B545-4B1C-B13A-95F4DEF3B4E4}" destId="{DA921EDA-BE1C-4830-AE0F-6B4AC2936E87}" srcOrd="2" destOrd="0" presId="urn:microsoft.com/office/officeart/2005/8/layout/radial4"/>
    <dgm:cxn modelId="{AC87C561-D984-4211-A9F5-A04F48E217DF}" type="presParOf" srcId="{633CD601-B545-4B1C-B13A-95F4DEF3B4E4}" destId="{ABFFC48D-C77B-4457-9E78-B5DE77503E73}" srcOrd="3" destOrd="0" presId="urn:microsoft.com/office/officeart/2005/8/layout/radial4"/>
    <dgm:cxn modelId="{29D2E7E4-FE97-42C4-9C16-1F0E2D626E01}" type="presParOf" srcId="{633CD601-B545-4B1C-B13A-95F4DEF3B4E4}" destId="{3F567E81-71E9-4589-95E1-B0DBD46FE94F}" srcOrd="4" destOrd="0" presId="urn:microsoft.com/office/officeart/2005/8/layout/radial4"/>
    <dgm:cxn modelId="{FEA6EC20-B2B3-43B3-96D8-F0A40B2943DF}" type="presParOf" srcId="{633CD601-B545-4B1C-B13A-95F4DEF3B4E4}" destId="{EC287153-865B-4086-AAE2-E801B0470DF5}" srcOrd="5" destOrd="0" presId="urn:microsoft.com/office/officeart/2005/8/layout/radial4"/>
    <dgm:cxn modelId="{BAE5D148-15EA-47A7-8072-54C087EBF3C9}" type="presParOf" srcId="{633CD601-B545-4B1C-B13A-95F4DEF3B4E4}" destId="{695D1166-968F-48EC-9CAC-4220C92266A9}" srcOrd="6" destOrd="0" presId="urn:microsoft.com/office/officeart/2005/8/layout/radial4"/>
    <dgm:cxn modelId="{9ED63698-04B2-404A-9497-3F2F24D67F8F}" type="presParOf" srcId="{633CD601-B545-4B1C-B13A-95F4DEF3B4E4}" destId="{9CF3FB2C-C407-40D7-B629-0EE4843F99E2}" srcOrd="7" destOrd="0" presId="urn:microsoft.com/office/officeart/2005/8/layout/radial4"/>
    <dgm:cxn modelId="{0D53DB72-C035-40B4-AD0F-0D1566682B3C}" type="presParOf" srcId="{633CD601-B545-4B1C-B13A-95F4DEF3B4E4}" destId="{99C82BE0-FEE2-420F-8020-AEF2CA5682B8}"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EA909B-F29C-4E7F-A824-36D948752DBF}" type="doc">
      <dgm:prSet loTypeId="urn:microsoft.com/office/officeart/2005/8/layout/vProcess5" loCatId="process" qsTypeId="urn:microsoft.com/office/officeart/2005/8/quickstyle/simple1" qsCatId="simple" csTypeId="urn:microsoft.com/office/officeart/2005/8/colors/accent1_4" csCatId="accent1" phldr="1"/>
      <dgm:spPr/>
    </dgm:pt>
    <dgm:pt modelId="{78E2CE2F-4517-41EC-8CC8-2B77404BC487}">
      <dgm:prSet phldrT="[Text]"/>
      <dgm:spPr/>
      <dgm:t>
        <a:bodyPr/>
        <a:lstStyle/>
        <a:p>
          <a:r>
            <a:rPr lang="en-US" dirty="0"/>
            <a:t>Pre-Covid-19, movement to adopt solidarity as an ethic of global health (Frenk et al, 2014; West-Oram &amp; </a:t>
          </a:r>
          <a:r>
            <a:rPr lang="en-US" dirty="0" err="1"/>
            <a:t>Buyx</a:t>
          </a:r>
          <a:r>
            <a:rPr lang="en-US" dirty="0"/>
            <a:t>, 2016)</a:t>
          </a:r>
          <a:endParaRPr lang="en-ZA" dirty="0"/>
        </a:p>
      </dgm:t>
    </dgm:pt>
    <dgm:pt modelId="{1A362D4A-2000-4C2C-B336-8F9C86CD027D}" type="parTrans" cxnId="{2B432BC0-7998-4651-A6CF-0707CE6E2580}">
      <dgm:prSet/>
      <dgm:spPr/>
      <dgm:t>
        <a:bodyPr/>
        <a:lstStyle/>
        <a:p>
          <a:endParaRPr lang="en-ZA"/>
        </a:p>
      </dgm:t>
    </dgm:pt>
    <dgm:pt modelId="{EA9664C3-50E9-422C-AD85-BD4E00F063FA}" type="sibTrans" cxnId="{2B432BC0-7998-4651-A6CF-0707CE6E2580}">
      <dgm:prSet/>
      <dgm:spPr/>
      <dgm:t>
        <a:bodyPr/>
        <a:lstStyle/>
        <a:p>
          <a:endParaRPr lang="en-ZA"/>
        </a:p>
      </dgm:t>
    </dgm:pt>
    <dgm:pt modelId="{C08FADFE-47D4-4029-A36D-098E15A51E75}">
      <dgm:prSet phldrT="[Text]"/>
      <dgm:spPr/>
      <dgm:t>
        <a:bodyPr/>
        <a:lstStyle/>
        <a:p>
          <a:r>
            <a:rPr lang="en-US" dirty="0"/>
            <a:t>Solidarity as a means to achieve equity and address disparities</a:t>
          </a:r>
          <a:endParaRPr lang="en-ZA" dirty="0"/>
        </a:p>
      </dgm:t>
    </dgm:pt>
    <dgm:pt modelId="{CC5397BB-CF87-400E-9A45-4132DB636D73}" type="parTrans" cxnId="{1D3FE023-0542-4278-ABFF-6A846205427A}">
      <dgm:prSet/>
      <dgm:spPr/>
      <dgm:t>
        <a:bodyPr/>
        <a:lstStyle/>
        <a:p>
          <a:endParaRPr lang="en-ZA"/>
        </a:p>
      </dgm:t>
    </dgm:pt>
    <dgm:pt modelId="{18DFB4C9-E303-45E4-B8C4-B08A04F5DFB1}" type="sibTrans" cxnId="{1D3FE023-0542-4278-ABFF-6A846205427A}">
      <dgm:prSet/>
      <dgm:spPr/>
      <dgm:t>
        <a:bodyPr/>
        <a:lstStyle/>
        <a:p>
          <a:endParaRPr lang="en-ZA"/>
        </a:p>
      </dgm:t>
    </dgm:pt>
    <dgm:pt modelId="{0CCAD3B2-B9C2-48B2-8B34-A9076089FE47}">
      <dgm:prSet phldrT="[Text]"/>
      <dgm:spPr/>
      <dgm:t>
        <a:bodyPr/>
        <a:lstStyle/>
        <a:p>
          <a:r>
            <a:rPr lang="en-US" dirty="0"/>
            <a:t>During Covid-19, solidarity used as a normative basis to justify, or compel pandemic response  </a:t>
          </a:r>
          <a:endParaRPr lang="en-ZA" dirty="0"/>
        </a:p>
      </dgm:t>
    </dgm:pt>
    <dgm:pt modelId="{55CD1175-B7EB-4C80-A878-982CCDCC5954}" type="parTrans" cxnId="{A1D5AFC1-F00C-4E79-A06B-FF90E65CEDAB}">
      <dgm:prSet/>
      <dgm:spPr/>
      <dgm:t>
        <a:bodyPr/>
        <a:lstStyle/>
        <a:p>
          <a:endParaRPr lang="en-ZA"/>
        </a:p>
      </dgm:t>
    </dgm:pt>
    <dgm:pt modelId="{F9688BF2-9CA3-408E-8FDF-E39F586F7DA7}" type="sibTrans" cxnId="{A1D5AFC1-F00C-4E79-A06B-FF90E65CEDAB}">
      <dgm:prSet/>
      <dgm:spPr/>
      <dgm:t>
        <a:bodyPr/>
        <a:lstStyle/>
        <a:p>
          <a:endParaRPr lang="en-ZA"/>
        </a:p>
      </dgm:t>
    </dgm:pt>
    <dgm:pt modelId="{BACAAA87-C3B8-4C5B-8ED8-14F4285CCFCB}" type="pres">
      <dgm:prSet presAssocID="{F4EA909B-F29C-4E7F-A824-36D948752DBF}" presName="outerComposite" presStyleCnt="0">
        <dgm:presLayoutVars>
          <dgm:chMax val="5"/>
          <dgm:dir/>
          <dgm:resizeHandles val="exact"/>
        </dgm:presLayoutVars>
      </dgm:prSet>
      <dgm:spPr/>
    </dgm:pt>
    <dgm:pt modelId="{23A13BB8-2332-439B-9A11-8ABCAD74A575}" type="pres">
      <dgm:prSet presAssocID="{F4EA909B-F29C-4E7F-A824-36D948752DBF}" presName="dummyMaxCanvas" presStyleCnt="0">
        <dgm:presLayoutVars/>
      </dgm:prSet>
      <dgm:spPr/>
    </dgm:pt>
    <dgm:pt modelId="{E88AD9CF-C2FE-406C-87E0-8C8A63C7658B}" type="pres">
      <dgm:prSet presAssocID="{F4EA909B-F29C-4E7F-A824-36D948752DBF}" presName="ThreeNodes_1" presStyleLbl="node1" presStyleIdx="0" presStyleCnt="3">
        <dgm:presLayoutVars>
          <dgm:bulletEnabled val="1"/>
        </dgm:presLayoutVars>
      </dgm:prSet>
      <dgm:spPr/>
    </dgm:pt>
    <dgm:pt modelId="{1CC5FE8D-18A8-4C0A-BE22-D400812B5533}" type="pres">
      <dgm:prSet presAssocID="{F4EA909B-F29C-4E7F-A824-36D948752DBF}" presName="ThreeNodes_2" presStyleLbl="node1" presStyleIdx="1" presStyleCnt="3">
        <dgm:presLayoutVars>
          <dgm:bulletEnabled val="1"/>
        </dgm:presLayoutVars>
      </dgm:prSet>
      <dgm:spPr/>
    </dgm:pt>
    <dgm:pt modelId="{FE944774-CC1F-4F14-A6CE-B897EE75FDB3}" type="pres">
      <dgm:prSet presAssocID="{F4EA909B-F29C-4E7F-A824-36D948752DBF}" presName="ThreeNodes_3" presStyleLbl="node1" presStyleIdx="2" presStyleCnt="3">
        <dgm:presLayoutVars>
          <dgm:bulletEnabled val="1"/>
        </dgm:presLayoutVars>
      </dgm:prSet>
      <dgm:spPr/>
    </dgm:pt>
    <dgm:pt modelId="{F6932325-34D1-4A68-A0C3-CB25F0D56593}" type="pres">
      <dgm:prSet presAssocID="{F4EA909B-F29C-4E7F-A824-36D948752DBF}" presName="ThreeConn_1-2" presStyleLbl="fgAccFollowNode1" presStyleIdx="0" presStyleCnt="2">
        <dgm:presLayoutVars>
          <dgm:bulletEnabled val="1"/>
        </dgm:presLayoutVars>
      </dgm:prSet>
      <dgm:spPr/>
    </dgm:pt>
    <dgm:pt modelId="{86378963-B10D-46D8-91F2-50BFF0B46645}" type="pres">
      <dgm:prSet presAssocID="{F4EA909B-F29C-4E7F-A824-36D948752DBF}" presName="ThreeConn_2-3" presStyleLbl="fgAccFollowNode1" presStyleIdx="1" presStyleCnt="2">
        <dgm:presLayoutVars>
          <dgm:bulletEnabled val="1"/>
        </dgm:presLayoutVars>
      </dgm:prSet>
      <dgm:spPr/>
    </dgm:pt>
    <dgm:pt modelId="{18A7FBFA-EF06-4D98-B786-33F0065F2015}" type="pres">
      <dgm:prSet presAssocID="{F4EA909B-F29C-4E7F-A824-36D948752DBF}" presName="ThreeNodes_1_text" presStyleLbl="node1" presStyleIdx="2" presStyleCnt="3">
        <dgm:presLayoutVars>
          <dgm:bulletEnabled val="1"/>
        </dgm:presLayoutVars>
      </dgm:prSet>
      <dgm:spPr/>
    </dgm:pt>
    <dgm:pt modelId="{1A7ADB80-BFA7-4796-9B10-792AECAB72C5}" type="pres">
      <dgm:prSet presAssocID="{F4EA909B-F29C-4E7F-A824-36D948752DBF}" presName="ThreeNodes_2_text" presStyleLbl="node1" presStyleIdx="2" presStyleCnt="3">
        <dgm:presLayoutVars>
          <dgm:bulletEnabled val="1"/>
        </dgm:presLayoutVars>
      </dgm:prSet>
      <dgm:spPr/>
    </dgm:pt>
    <dgm:pt modelId="{417120A1-9ADA-4652-83F0-0018AA29DF26}" type="pres">
      <dgm:prSet presAssocID="{F4EA909B-F29C-4E7F-A824-36D948752DBF}" presName="ThreeNodes_3_text" presStyleLbl="node1" presStyleIdx="2" presStyleCnt="3">
        <dgm:presLayoutVars>
          <dgm:bulletEnabled val="1"/>
        </dgm:presLayoutVars>
      </dgm:prSet>
      <dgm:spPr/>
    </dgm:pt>
  </dgm:ptLst>
  <dgm:cxnLst>
    <dgm:cxn modelId="{28F04808-7201-476F-9055-9A00BD896A5C}" type="presOf" srcId="{78E2CE2F-4517-41EC-8CC8-2B77404BC487}" destId="{18A7FBFA-EF06-4D98-B786-33F0065F2015}" srcOrd="1" destOrd="0" presId="urn:microsoft.com/office/officeart/2005/8/layout/vProcess5"/>
    <dgm:cxn modelId="{1D3FE023-0542-4278-ABFF-6A846205427A}" srcId="{F4EA909B-F29C-4E7F-A824-36D948752DBF}" destId="{C08FADFE-47D4-4029-A36D-098E15A51E75}" srcOrd="1" destOrd="0" parTransId="{CC5397BB-CF87-400E-9A45-4132DB636D73}" sibTransId="{18DFB4C9-E303-45E4-B8C4-B08A04F5DFB1}"/>
    <dgm:cxn modelId="{638AA731-48C4-49A2-887A-0296F6F8D054}" type="presOf" srcId="{F4EA909B-F29C-4E7F-A824-36D948752DBF}" destId="{BACAAA87-C3B8-4C5B-8ED8-14F4285CCFCB}" srcOrd="0" destOrd="0" presId="urn:microsoft.com/office/officeart/2005/8/layout/vProcess5"/>
    <dgm:cxn modelId="{16DA4944-E2CF-4B15-BB0B-29CBA2B1B666}" type="presOf" srcId="{0CCAD3B2-B9C2-48B2-8B34-A9076089FE47}" destId="{FE944774-CC1F-4F14-A6CE-B897EE75FDB3}" srcOrd="0" destOrd="0" presId="urn:microsoft.com/office/officeart/2005/8/layout/vProcess5"/>
    <dgm:cxn modelId="{142CF84D-29FC-44E3-95A0-D53348B339F9}" type="presOf" srcId="{EA9664C3-50E9-422C-AD85-BD4E00F063FA}" destId="{F6932325-34D1-4A68-A0C3-CB25F0D56593}" srcOrd="0" destOrd="0" presId="urn:microsoft.com/office/officeart/2005/8/layout/vProcess5"/>
    <dgm:cxn modelId="{F6801B5A-B197-4ADE-9ADF-7AE5BDD97B44}" type="presOf" srcId="{C08FADFE-47D4-4029-A36D-098E15A51E75}" destId="{1CC5FE8D-18A8-4C0A-BE22-D400812B5533}" srcOrd="0" destOrd="0" presId="urn:microsoft.com/office/officeart/2005/8/layout/vProcess5"/>
    <dgm:cxn modelId="{51172BB1-2A1C-4328-8912-A65BAFA96984}" type="presOf" srcId="{78E2CE2F-4517-41EC-8CC8-2B77404BC487}" destId="{E88AD9CF-C2FE-406C-87E0-8C8A63C7658B}" srcOrd="0" destOrd="0" presId="urn:microsoft.com/office/officeart/2005/8/layout/vProcess5"/>
    <dgm:cxn modelId="{2B432BC0-7998-4651-A6CF-0707CE6E2580}" srcId="{F4EA909B-F29C-4E7F-A824-36D948752DBF}" destId="{78E2CE2F-4517-41EC-8CC8-2B77404BC487}" srcOrd="0" destOrd="0" parTransId="{1A362D4A-2000-4C2C-B336-8F9C86CD027D}" sibTransId="{EA9664C3-50E9-422C-AD85-BD4E00F063FA}"/>
    <dgm:cxn modelId="{A1D5AFC1-F00C-4E79-A06B-FF90E65CEDAB}" srcId="{F4EA909B-F29C-4E7F-A824-36D948752DBF}" destId="{0CCAD3B2-B9C2-48B2-8B34-A9076089FE47}" srcOrd="2" destOrd="0" parTransId="{55CD1175-B7EB-4C80-A878-982CCDCC5954}" sibTransId="{F9688BF2-9CA3-408E-8FDF-E39F586F7DA7}"/>
    <dgm:cxn modelId="{238F99CD-D2C8-4367-A2D6-0EC783CF4C09}" type="presOf" srcId="{0CCAD3B2-B9C2-48B2-8B34-A9076089FE47}" destId="{417120A1-9ADA-4652-83F0-0018AA29DF26}" srcOrd="1" destOrd="0" presId="urn:microsoft.com/office/officeart/2005/8/layout/vProcess5"/>
    <dgm:cxn modelId="{D93409DB-A738-4806-B5E5-49F870B60B0B}" type="presOf" srcId="{C08FADFE-47D4-4029-A36D-098E15A51E75}" destId="{1A7ADB80-BFA7-4796-9B10-792AECAB72C5}" srcOrd="1" destOrd="0" presId="urn:microsoft.com/office/officeart/2005/8/layout/vProcess5"/>
    <dgm:cxn modelId="{5ACD91E4-5036-404D-A8F5-F8EA612791B9}" type="presOf" srcId="{18DFB4C9-E303-45E4-B8C4-B08A04F5DFB1}" destId="{86378963-B10D-46D8-91F2-50BFF0B46645}" srcOrd="0" destOrd="0" presId="urn:microsoft.com/office/officeart/2005/8/layout/vProcess5"/>
    <dgm:cxn modelId="{03FFEF62-49FE-452B-8BD8-DAD24D531FB5}" type="presParOf" srcId="{BACAAA87-C3B8-4C5B-8ED8-14F4285CCFCB}" destId="{23A13BB8-2332-439B-9A11-8ABCAD74A575}" srcOrd="0" destOrd="0" presId="urn:microsoft.com/office/officeart/2005/8/layout/vProcess5"/>
    <dgm:cxn modelId="{DFBDC44D-9E9D-47A8-80DB-C023450E06CD}" type="presParOf" srcId="{BACAAA87-C3B8-4C5B-8ED8-14F4285CCFCB}" destId="{E88AD9CF-C2FE-406C-87E0-8C8A63C7658B}" srcOrd="1" destOrd="0" presId="urn:microsoft.com/office/officeart/2005/8/layout/vProcess5"/>
    <dgm:cxn modelId="{BC386A30-BA2E-46EB-99FB-22B713961B96}" type="presParOf" srcId="{BACAAA87-C3B8-4C5B-8ED8-14F4285CCFCB}" destId="{1CC5FE8D-18A8-4C0A-BE22-D400812B5533}" srcOrd="2" destOrd="0" presId="urn:microsoft.com/office/officeart/2005/8/layout/vProcess5"/>
    <dgm:cxn modelId="{461B259B-4FFB-4EB9-A7BD-608B332F25F4}" type="presParOf" srcId="{BACAAA87-C3B8-4C5B-8ED8-14F4285CCFCB}" destId="{FE944774-CC1F-4F14-A6CE-B897EE75FDB3}" srcOrd="3" destOrd="0" presId="urn:microsoft.com/office/officeart/2005/8/layout/vProcess5"/>
    <dgm:cxn modelId="{014D91E6-37DF-473D-86B6-E724A89D245F}" type="presParOf" srcId="{BACAAA87-C3B8-4C5B-8ED8-14F4285CCFCB}" destId="{F6932325-34D1-4A68-A0C3-CB25F0D56593}" srcOrd="4" destOrd="0" presId="urn:microsoft.com/office/officeart/2005/8/layout/vProcess5"/>
    <dgm:cxn modelId="{114232CB-ECCC-4414-8668-2FB67BC1FFF9}" type="presParOf" srcId="{BACAAA87-C3B8-4C5B-8ED8-14F4285CCFCB}" destId="{86378963-B10D-46D8-91F2-50BFF0B46645}" srcOrd="5" destOrd="0" presId="urn:microsoft.com/office/officeart/2005/8/layout/vProcess5"/>
    <dgm:cxn modelId="{2B4800CA-3C30-4F71-A43A-96C27355BA44}" type="presParOf" srcId="{BACAAA87-C3B8-4C5B-8ED8-14F4285CCFCB}" destId="{18A7FBFA-EF06-4D98-B786-33F0065F2015}" srcOrd="6" destOrd="0" presId="urn:microsoft.com/office/officeart/2005/8/layout/vProcess5"/>
    <dgm:cxn modelId="{C7FB96E6-86B3-4F25-AE22-77ACFDBAB30A}" type="presParOf" srcId="{BACAAA87-C3B8-4C5B-8ED8-14F4285CCFCB}" destId="{1A7ADB80-BFA7-4796-9B10-792AECAB72C5}" srcOrd="7" destOrd="0" presId="urn:microsoft.com/office/officeart/2005/8/layout/vProcess5"/>
    <dgm:cxn modelId="{64081830-623A-4E2E-BB44-1F720FEDC225}" type="presParOf" srcId="{BACAAA87-C3B8-4C5B-8ED8-14F4285CCFCB}" destId="{417120A1-9ADA-4652-83F0-0018AA29DF26}"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29AF44-476D-4B8A-9E04-64E45EC88340}" type="doc">
      <dgm:prSet loTypeId="urn:microsoft.com/office/officeart/2005/8/layout/default" loCatId="list" qsTypeId="urn:microsoft.com/office/officeart/2005/8/quickstyle/simple1" qsCatId="simple" csTypeId="urn:microsoft.com/office/officeart/2005/8/colors/accent1_4" csCatId="accent1" phldr="1"/>
      <dgm:spPr/>
      <dgm:t>
        <a:bodyPr/>
        <a:lstStyle/>
        <a:p>
          <a:endParaRPr lang="en-ZA"/>
        </a:p>
      </dgm:t>
    </dgm:pt>
    <dgm:pt modelId="{097A01F1-2816-449B-8F35-5FB13DA3BE48}">
      <dgm:prSet phldrT="[Text]"/>
      <dgm:spPr/>
      <dgm:t>
        <a:bodyPr/>
        <a:lstStyle/>
        <a:p>
          <a:r>
            <a:rPr lang="en-US" dirty="0"/>
            <a:t>Effective international cooperation to ensure access to medical counter measures</a:t>
          </a:r>
          <a:endParaRPr lang="en-ZA" dirty="0"/>
        </a:p>
      </dgm:t>
    </dgm:pt>
    <dgm:pt modelId="{10A95388-6433-4512-9C82-72B45082A4FA}" type="parTrans" cxnId="{8582CD47-A4A2-4A27-A248-544F23381925}">
      <dgm:prSet/>
      <dgm:spPr/>
      <dgm:t>
        <a:bodyPr/>
        <a:lstStyle/>
        <a:p>
          <a:endParaRPr lang="en-ZA"/>
        </a:p>
      </dgm:t>
    </dgm:pt>
    <dgm:pt modelId="{61899C0F-A895-4734-AF4E-86A83BC84A9C}" type="sibTrans" cxnId="{8582CD47-A4A2-4A27-A248-544F23381925}">
      <dgm:prSet/>
      <dgm:spPr/>
      <dgm:t>
        <a:bodyPr/>
        <a:lstStyle/>
        <a:p>
          <a:endParaRPr lang="en-ZA"/>
        </a:p>
      </dgm:t>
    </dgm:pt>
    <dgm:pt modelId="{FAA42064-4ABB-4AB5-9BEB-196008693EEA}">
      <dgm:prSet/>
      <dgm:spPr/>
      <dgm:t>
        <a:bodyPr/>
        <a:lstStyle/>
        <a:p>
          <a:r>
            <a:rPr lang="en-US" dirty="0"/>
            <a:t>Reform of international IP and patent regimes </a:t>
          </a:r>
        </a:p>
      </dgm:t>
    </dgm:pt>
    <dgm:pt modelId="{14E42FD3-71FF-4C59-89F0-AD764DA33864}" type="parTrans" cxnId="{3B960512-CF45-4A08-B17B-C5264A57A64F}">
      <dgm:prSet/>
      <dgm:spPr/>
      <dgm:t>
        <a:bodyPr/>
        <a:lstStyle/>
        <a:p>
          <a:endParaRPr lang="en-ZA"/>
        </a:p>
      </dgm:t>
    </dgm:pt>
    <dgm:pt modelId="{DC6FEC5D-7C34-4ABB-9161-ABFEC3F599D4}" type="sibTrans" cxnId="{3B960512-CF45-4A08-B17B-C5264A57A64F}">
      <dgm:prSet/>
      <dgm:spPr/>
      <dgm:t>
        <a:bodyPr/>
        <a:lstStyle/>
        <a:p>
          <a:endParaRPr lang="en-ZA"/>
        </a:p>
      </dgm:t>
    </dgm:pt>
    <dgm:pt modelId="{D8669D04-52C6-4362-8CCE-B5434EE62BD0}">
      <dgm:prSet/>
      <dgm:spPr/>
      <dgm:t>
        <a:bodyPr/>
        <a:lstStyle/>
        <a:p>
          <a:r>
            <a:rPr lang="en-US"/>
            <a:t>The creation of research and development capacity and cooperation</a:t>
          </a:r>
          <a:endParaRPr lang="en-US" dirty="0"/>
        </a:p>
      </dgm:t>
    </dgm:pt>
    <dgm:pt modelId="{206B4C1B-8789-4292-8F2D-2DF48D1A090E}" type="parTrans" cxnId="{9D327AD1-F107-49EA-8D9D-25EF323924D1}">
      <dgm:prSet/>
      <dgm:spPr/>
      <dgm:t>
        <a:bodyPr/>
        <a:lstStyle/>
        <a:p>
          <a:endParaRPr lang="en-ZA"/>
        </a:p>
      </dgm:t>
    </dgm:pt>
    <dgm:pt modelId="{672230B0-5785-4A56-891C-EA47BD191E01}" type="sibTrans" cxnId="{9D327AD1-F107-49EA-8D9D-25EF323924D1}">
      <dgm:prSet/>
      <dgm:spPr/>
      <dgm:t>
        <a:bodyPr/>
        <a:lstStyle/>
        <a:p>
          <a:endParaRPr lang="en-ZA"/>
        </a:p>
      </dgm:t>
    </dgm:pt>
    <dgm:pt modelId="{435D05A6-90C7-44DD-87F6-EBEE23F2905B}">
      <dgm:prSet/>
      <dgm:spPr/>
      <dgm:t>
        <a:bodyPr/>
        <a:lstStyle/>
        <a:p>
          <a:r>
            <a:rPr lang="en-US"/>
            <a:t>Reforms to the global economy – debt cancellation and funding for anti-Covid-19 fight.</a:t>
          </a:r>
          <a:endParaRPr lang="en-US" dirty="0"/>
        </a:p>
      </dgm:t>
    </dgm:pt>
    <dgm:pt modelId="{EB2479E0-9F51-477E-9CF9-27E24DFA2F3E}" type="parTrans" cxnId="{532A7BDA-4589-4082-ABA7-4B1EDB22AC7C}">
      <dgm:prSet/>
      <dgm:spPr/>
      <dgm:t>
        <a:bodyPr/>
        <a:lstStyle/>
        <a:p>
          <a:endParaRPr lang="en-ZA"/>
        </a:p>
      </dgm:t>
    </dgm:pt>
    <dgm:pt modelId="{22313AA7-283B-4410-AA70-CB37C26B3198}" type="sibTrans" cxnId="{532A7BDA-4589-4082-ABA7-4B1EDB22AC7C}">
      <dgm:prSet/>
      <dgm:spPr/>
      <dgm:t>
        <a:bodyPr/>
        <a:lstStyle/>
        <a:p>
          <a:endParaRPr lang="en-ZA"/>
        </a:p>
      </dgm:t>
    </dgm:pt>
    <dgm:pt modelId="{B1D79C22-B96E-4693-B25F-7791E2D99E1A}">
      <dgm:prSet/>
      <dgm:spPr/>
      <dgm:t>
        <a:bodyPr/>
        <a:lstStyle/>
        <a:p>
          <a:r>
            <a:rPr lang="en-US"/>
            <a:t>De-commodification of healthcare</a:t>
          </a:r>
          <a:endParaRPr lang="en-US" dirty="0"/>
        </a:p>
      </dgm:t>
    </dgm:pt>
    <dgm:pt modelId="{D924FE1B-A96E-43D6-B2DC-1078F93F8655}" type="parTrans" cxnId="{3D56C382-7568-4696-B78B-50DA354862DE}">
      <dgm:prSet/>
      <dgm:spPr/>
      <dgm:t>
        <a:bodyPr/>
        <a:lstStyle/>
        <a:p>
          <a:endParaRPr lang="en-ZA"/>
        </a:p>
      </dgm:t>
    </dgm:pt>
    <dgm:pt modelId="{1539197B-5AB4-4243-BE30-8E55AD9F5BCF}" type="sibTrans" cxnId="{3D56C382-7568-4696-B78B-50DA354862DE}">
      <dgm:prSet/>
      <dgm:spPr/>
      <dgm:t>
        <a:bodyPr/>
        <a:lstStyle/>
        <a:p>
          <a:endParaRPr lang="en-ZA"/>
        </a:p>
      </dgm:t>
    </dgm:pt>
    <dgm:pt modelId="{EBA86E62-547E-4838-90D3-FAAC91639755}" type="pres">
      <dgm:prSet presAssocID="{C329AF44-476D-4B8A-9E04-64E45EC88340}" presName="diagram" presStyleCnt="0">
        <dgm:presLayoutVars>
          <dgm:dir/>
          <dgm:resizeHandles val="exact"/>
        </dgm:presLayoutVars>
      </dgm:prSet>
      <dgm:spPr/>
    </dgm:pt>
    <dgm:pt modelId="{DFB4A986-F7B2-4CC3-B9AD-07CEFAB0609F}" type="pres">
      <dgm:prSet presAssocID="{097A01F1-2816-449B-8F35-5FB13DA3BE48}" presName="node" presStyleLbl="node1" presStyleIdx="0" presStyleCnt="5">
        <dgm:presLayoutVars>
          <dgm:bulletEnabled val="1"/>
        </dgm:presLayoutVars>
      </dgm:prSet>
      <dgm:spPr/>
    </dgm:pt>
    <dgm:pt modelId="{E51B9A8C-2646-42BC-8F04-C10870C831BE}" type="pres">
      <dgm:prSet presAssocID="{61899C0F-A895-4734-AF4E-86A83BC84A9C}" presName="sibTrans" presStyleCnt="0"/>
      <dgm:spPr/>
    </dgm:pt>
    <dgm:pt modelId="{09A0232A-EA18-401B-B3D5-46AFF1375AAF}" type="pres">
      <dgm:prSet presAssocID="{FAA42064-4ABB-4AB5-9BEB-196008693EEA}" presName="node" presStyleLbl="node1" presStyleIdx="1" presStyleCnt="5">
        <dgm:presLayoutVars>
          <dgm:bulletEnabled val="1"/>
        </dgm:presLayoutVars>
      </dgm:prSet>
      <dgm:spPr/>
    </dgm:pt>
    <dgm:pt modelId="{EF70AFD0-D887-46FE-8545-5B76464FFDEE}" type="pres">
      <dgm:prSet presAssocID="{DC6FEC5D-7C34-4ABB-9161-ABFEC3F599D4}" presName="sibTrans" presStyleCnt="0"/>
      <dgm:spPr/>
    </dgm:pt>
    <dgm:pt modelId="{F477064B-4950-4635-8EBD-E78D7E2D758D}" type="pres">
      <dgm:prSet presAssocID="{D8669D04-52C6-4362-8CCE-B5434EE62BD0}" presName="node" presStyleLbl="node1" presStyleIdx="2" presStyleCnt="5">
        <dgm:presLayoutVars>
          <dgm:bulletEnabled val="1"/>
        </dgm:presLayoutVars>
      </dgm:prSet>
      <dgm:spPr/>
    </dgm:pt>
    <dgm:pt modelId="{B83909CF-D235-47DC-B82A-FE9B79586D5F}" type="pres">
      <dgm:prSet presAssocID="{672230B0-5785-4A56-891C-EA47BD191E01}" presName="sibTrans" presStyleCnt="0"/>
      <dgm:spPr/>
    </dgm:pt>
    <dgm:pt modelId="{3F606E4C-D9AC-438E-9EAC-63686C7FB73A}" type="pres">
      <dgm:prSet presAssocID="{435D05A6-90C7-44DD-87F6-EBEE23F2905B}" presName="node" presStyleLbl="node1" presStyleIdx="3" presStyleCnt="5">
        <dgm:presLayoutVars>
          <dgm:bulletEnabled val="1"/>
        </dgm:presLayoutVars>
      </dgm:prSet>
      <dgm:spPr/>
    </dgm:pt>
    <dgm:pt modelId="{8495C04B-6E45-4C87-B9FE-2F370CA9510A}" type="pres">
      <dgm:prSet presAssocID="{22313AA7-283B-4410-AA70-CB37C26B3198}" presName="sibTrans" presStyleCnt="0"/>
      <dgm:spPr/>
    </dgm:pt>
    <dgm:pt modelId="{0F24276B-082A-4837-9714-25D7D0640305}" type="pres">
      <dgm:prSet presAssocID="{B1D79C22-B96E-4693-B25F-7791E2D99E1A}" presName="node" presStyleLbl="node1" presStyleIdx="4" presStyleCnt="5">
        <dgm:presLayoutVars>
          <dgm:bulletEnabled val="1"/>
        </dgm:presLayoutVars>
      </dgm:prSet>
      <dgm:spPr/>
    </dgm:pt>
  </dgm:ptLst>
  <dgm:cxnLst>
    <dgm:cxn modelId="{3B960512-CF45-4A08-B17B-C5264A57A64F}" srcId="{C329AF44-476D-4B8A-9E04-64E45EC88340}" destId="{FAA42064-4ABB-4AB5-9BEB-196008693EEA}" srcOrd="1" destOrd="0" parTransId="{14E42FD3-71FF-4C59-89F0-AD764DA33864}" sibTransId="{DC6FEC5D-7C34-4ABB-9161-ABFEC3F599D4}"/>
    <dgm:cxn modelId="{63269922-B773-46A0-8875-2D1D166D903C}" type="presOf" srcId="{B1D79C22-B96E-4693-B25F-7791E2D99E1A}" destId="{0F24276B-082A-4837-9714-25D7D0640305}" srcOrd="0" destOrd="0" presId="urn:microsoft.com/office/officeart/2005/8/layout/default"/>
    <dgm:cxn modelId="{8582CD47-A4A2-4A27-A248-544F23381925}" srcId="{C329AF44-476D-4B8A-9E04-64E45EC88340}" destId="{097A01F1-2816-449B-8F35-5FB13DA3BE48}" srcOrd="0" destOrd="0" parTransId="{10A95388-6433-4512-9C82-72B45082A4FA}" sibTransId="{61899C0F-A895-4734-AF4E-86A83BC84A9C}"/>
    <dgm:cxn modelId="{69642250-C885-4E22-ACC6-49F1E1F512EC}" type="presOf" srcId="{D8669D04-52C6-4362-8CCE-B5434EE62BD0}" destId="{F477064B-4950-4635-8EBD-E78D7E2D758D}" srcOrd="0" destOrd="0" presId="urn:microsoft.com/office/officeart/2005/8/layout/default"/>
    <dgm:cxn modelId="{3D56C382-7568-4696-B78B-50DA354862DE}" srcId="{C329AF44-476D-4B8A-9E04-64E45EC88340}" destId="{B1D79C22-B96E-4693-B25F-7791E2D99E1A}" srcOrd="4" destOrd="0" parTransId="{D924FE1B-A96E-43D6-B2DC-1078F93F8655}" sibTransId="{1539197B-5AB4-4243-BE30-8E55AD9F5BCF}"/>
    <dgm:cxn modelId="{57343A8E-C615-4932-AD8D-8D8DD3B4B729}" type="presOf" srcId="{097A01F1-2816-449B-8F35-5FB13DA3BE48}" destId="{DFB4A986-F7B2-4CC3-B9AD-07CEFAB0609F}" srcOrd="0" destOrd="0" presId="urn:microsoft.com/office/officeart/2005/8/layout/default"/>
    <dgm:cxn modelId="{9DBB8C91-5F72-4DE2-8FA5-EBD63EF2DE1E}" type="presOf" srcId="{C329AF44-476D-4B8A-9E04-64E45EC88340}" destId="{EBA86E62-547E-4838-90D3-FAAC91639755}" srcOrd="0" destOrd="0" presId="urn:microsoft.com/office/officeart/2005/8/layout/default"/>
    <dgm:cxn modelId="{0B05B8AA-A311-44F8-9CA6-E85E2C59C30C}" type="presOf" srcId="{435D05A6-90C7-44DD-87F6-EBEE23F2905B}" destId="{3F606E4C-D9AC-438E-9EAC-63686C7FB73A}" srcOrd="0" destOrd="0" presId="urn:microsoft.com/office/officeart/2005/8/layout/default"/>
    <dgm:cxn modelId="{ADDA6DB2-7142-45E0-9271-5F8E064A2A90}" type="presOf" srcId="{FAA42064-4ABB-4AB5-9BEB-196008693EEA}" destId="{09A0232A-EA18-401B-B3D5-46AFF1375AAF}" srcOrd="0" destOrd="0" presId="urn:microsoft.com/office/officeart/2005/8/layout/default"/>
    <dgm:cxn modelId="{9D327AD1-F107-49EA-8D9D-25EF323924D1}" srcId="{C329AF44-476D-4B8A-9E04-64E45EC88340}" destId="{D8669D04-52C6-4362-8CCE-B5434EE62BD0}" srcOrd="2" destOrd="0" parTransId="{206B4C1B-8789-4292-8F2D-2DF48D1A090E}" sibTransId="{672230B0-5785-4A56-891C-EA47BD191E01}"/>
    <dgm:cxn modelId="{532A7BDA-4589-4082-ABA7-4B1EDB22AC7C}" srcId="{C329AF44-476D-4B8A-9E04-64E45EC88340}" destId="{435D05A6-90C7-44DD-87F6-EBEE23F2905B}" srcOrd="3" destOrd="0" parTransId="{EB2479E0-9F51-477E-9CF9-27E24DFA2F3E}" sibTransId="{22313AA7-283B-4410-AA70-CB37C26B3198}"/>
    <dgm:cxn modelId="{7C95EB39-A7C9-48B3-804F-455813D7819D}" type="presParOf" srcId="{EBA86E62-547E-4838-90D3-FAAC91639755}" destId="{DFB4A986-F7B2-4CC3-B9AD-07CEFAB0609F}" srcOrd="0" destOrd="0" presId="urn:microsoft.com/office/officeart/2005/8/layout/default"/>
    <dgm:cxn modelId="{9DF26782-6BB0-4D29-8487-C88E3B7E96E7}" type="presParOf" srcId="{EBA86E62-547E-4838-90D3-FAAC91639755}" destId="{E51B9A8C-2646-42BC-8F04-C10870C831BE}" srcOrd="1" destOrd="0" presId="urn:microsoft.com/office/officeart/2005/8/layout/default"/>
    <dgm:cxn modelId="{5ECD28FC-FC26-4463-8793-C3E9A97A996A}" type="presParOf" srcId="{EBA86E62-547E-4838-90D3-FAAC91639755}" destId="{09A0232A-EA18-401B-B3D5-46AFF1375AAF}" srcOrd="2" destOrd="0" presId="urn:microsoft.com/office/officeart/2005/8/layout/default"/>
    <dgm:cxn modelId="{2F2BD47F-A1EA-4DDB-8338-1AFCE29B3FAA}" type="presParOf" srcId="{EBA86E62-547E-4838-90D3-FAAC91639755}" destId="{EF70AFD0-D887-46FE-8545-5B76464FFDEE}" srcOrd="3" destOrd="0" presId="urn:microsoft.com/office/officeart/2005/8/layout/default"/>
    <dgm:cxn modelId="{1F2FBF8D-1BBC-4428-BDD1-3848AF6C7C72}" type="presParOf" srcId="{EBA86E62-547E-4838-90D3-FAAC91639755}" destId="{F477064B-4950-4635-8EBD-E78D7E2D758D}" srcOrd="4" destOrd="0" presId="urn:microsoft.com/office/officeart/2005/8/layout/default"/>
    <dgm:cxn modelId="{DC23C5C5-7D38-4A3F-9E69-A2AF29E39596}" type="presParOf" srcId="{EBA86E62-547E-4838-90D3-FAAC91639755}" destId="{B83909CF-D235-47DC-B82A-FE9B79586D5F}" srcOrd="5" destOrd="0" presId="urn:microsoft.com/office/officeart/2005/8/layout/default"/>
    <dgm:cxn modelId="{D32A5C99-1A4D-48D7-B55D-EA3DDDA8DC4E}" type="presParOf" srcId="{EBA86E62-547E-4838-90D3-FAAC91639755}" destId="{3F606E4C-D9AC-438E-9EAC-63686C7FB73A}" srcOrd="6" destOrd="0" presId="urn:microsoft.com/office/officeart/2005/8/layout/default"/>
    <dgm:cxn modelId="{4EA8F269-259F-4930-9465-4791277A7A43}" type="presParOf" srcId="{EBA86E62-547E-4838-90D3-FAAC91639755}" destId="{8495C04B-6E45-4C87-B9FE-2F370CA9510A}" srcOrd="7" destOrd="0" presId="urn:microsoft.com/office/officeart/2005/8/layout/default"/>
    <dgm:cxn modelId="{02F110DF-AB31-4B9D-BA08-042DE2B3035E}" type="presParOf" srcId="{EBA86E62-547E-4838-90D3-FAAC91639755}" destId="{0F24276B-082A-4837-9714-25D7D0640305}"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F8ADF7F-0378-4128-B454-4A264B787BD1}" type="doc">
      <dgm:prSet loTypeId="urn:microsoft.com/office/officeart/2005/8/layout/default" loCatId="list" qsTypeId="urn:microsoft.com/office/officeart/2005/8/quickstyle/simple1" qsCatId="simple" csTypeId="urn:microsoft.com/office/officeart/2005/8/colors/accent1_4" csCatId="accent1" phldr="1"/>
      <dgm:spPr/>
      <dgm:t>
        <a:bodyPr/>
        <a:lstStyle/>
        <a:p>
          <a:endParaRPr lang="en-ZA"/>
        </a:p>
      </dgm:t>
    </dgm:pt>
    <dgm:pt modelId="{88845743-5AE8-4244-B90F-0FB801571356}">
      <dgm:prSet phldrT="[Text]"/>
      <dgm:spPr/>
      <dgm:t>
        <a:bodyPr/>
        <a:lstStyle/>
        <a:p>
          <a:r>
            <a:rPr lang="en-US" dirty="0"/>
            <a:t>Limited scope</a:t>
          </a:r>
          <a:endParaRPr lang="en-ZA" dirty="0"/>
        </a:p>
      </dgm:t>
    </dgm:pt>
    <dgm:pt modelId="{3340F4DD-1160-41FC-9443-B66D4297F8F0}" type="parTrans" cxnId="{88B17358-3F5D-4EA2-833C-48155B888A06}">
      <dgm:prSet/>
      <dgm:spPr/>
      <dgm:t>
        <a:bodyPr/>
        <a:lstStyle/>
        <a:p>
          <a:endParaRPr lang="en-ZA"/>
        </a:p>
      </dgm:t>
    </dgm:pt>
    <dgm:pt modelId="{E4DA11DF-46AE-455B-A0A9-B9F1B0E08904}" type="sibTrans" cxnId="{88B17358-3F5D-4EA2-833C-48155B888A06}">
      <dgm:prSet/>
      <dgm:spPr/>
      <dgm:t>
        <a:bodyPr/>
        <a:lstStyle/>
        <a:p>
          <a:endParaRPr lang="en-ZA"/>
        </a:p>
      </dgm:t>
    </dgm:pt>
    <dgm:pt modelId="{BDA6F42B-340B-44B8-9A1C-3D44A867CB4D}">
      <dgm:prSet phldrT="[Text]"/>
      <dgm:spPr/>
      <dgm:t>
        <a:bodyPr/>
        <a:lstStyle/>
        <a:p>
          <a:r>
            <a:rPr lang="en-US" dirty="0"/>
            <a:t>Subject to national laws</a:t>
          </a:r>
          <a:endParaRPr lang="en-ZA" dirty="0"/>
        </a:p>
      </dgm:t>
    </dgm:pt>
    <dgm:pt modelId="{0D92BFC3-BB14-4386-9C4B-1FB3E8B6F15A}" type="parTrans" cxnId="{DA4C6C5A-09D5-4A96-ADDF-FE5650C2483C}">
      <dgm:prSet/>
      <dgm:spPr/>
      <dgm:t>
        <a:bodyPr/>
        <a:lstStyle/>
        <a:p>
          <a:endParaRPr lang="en-ZA"/>
        </a:p>
      </dgm:t>
    </dgm:pt>
    <dgm:pt modelId="{C1BFD1FF-A556-4447-B2E6-F57701B8FF03}" type="sibTrans" cxnId="{DA4C6C5A-09D5-4A96-ADDF-FE5650C2483C}">
      <dgm:prSet/>
      <dgm:spPr/>
      <dgm:t>
        <a:bodyPr/>
        <a:lstStyle/>
        <a:p>
          <a:endParaRPr lang="en-ZA"/>
        </a:p>
      </dgm:t>
    </dgm:pt>
    <dgm:pt modelId="{A6D9164B-5A80-4EC6-8A80-40BA27308A6D}">
      <dgm:prSet phldrT="[Text]"/>
      <dgm:spPr/>
      <dgm:t>
        <a:bodyPr/>
        <a:lstStyle/>
        <a:p>
          <a:r>
            <a:rPr lang="en-US" dirty="0"/>
            <a:t>Primarily country-driven</a:t>
          </a:r>
          <a:endParaRPr lang="en-ZA" dirty="0"/>
        </a:p>
      </dgm:t>
    </dgm:pt>
    <dgm:pt modelId="{62314FB6-0A7A-4F55-B965-56CF93444186}" type="parTrans" cxnId="{8F83966A-656E-4E1D-963A-847509A957F6}">
      <dgm:prSet/>
      <dgm:spPr/>
      <dgm:t>
        <a:bodyPr/>
        <a:lstStyle/>
        <a:p>
          <a:endParaRPr lang="en-ZA"/>
        </a:p>
      </dgm:t>
    </dgm:pt>
    <dgm:pt modelId="{06E30BA2-190C-44A0-9206-CC5ADF98A124}" type="sibTrans" cxnId="{8F83966A-656E-4E1D-963A-847509A957F6}">
      <dgm:prSet/>
      <dgm:spPr/>
      <dgm:t>
        <a:bodyPr/>
        <a:lstStyle/>
        <a:p>
          <a:endParaRPr lang="en-ZA"/>
        </a:p>
      </dgm:t>
    </dgm:pt>
    <dgm:pt modelId="{FDD445F2-7B72-438B-AA05-D1C3B84F69AA}">
      <dgm:prSet phldrT="[Text]"/>
      <dgm:spPr/>
      <dgm:t>
        <a:bodyPr/>
        <a:lstStyle/>
        <a:p>
          <a:r>
            <a:rPr lang="en-US" dirty="0"/>
            <a:t>More to be done (COP + PABS Instrument)</a:t>
          </a:r>
          <a:endParaRPr lang="en-ZA" dirty="0"/>
        </a:p>
      </dgm:t>
    </dgm:pt>
    <dgm:pt modelId="{70A58951-F8B2-403B-84A0-760FAE02D028}" type="parTrans" cxnId="{4EF1AF0F-8698-4541-B03C-E3DE897AA693}">
      <dgm:prSet/>
      <dgm:spPr/>
      <dgm:t>
        <a:bodyPr/>
        <a:lstStyle/>
        <a:p>
          <a:endParaRPr lang="en-ZA"/>
        </a:p>
      </dgm:t>
    </dgm:pt>
    <dgm:pt modelId="{2A622D15-B707-4368-9DEC-7629962A55F2}" type="sibTrans" cxnId="{4EF1AF0F-8698-4541-B03C-E3DE897AA693}">
      <dgm:prSet/>
      <dgm:spPr/>
      <dgm:t>
        <a:bodyPr/>
        <a:lstStyle/>
        <a:p>
          <a:endParaRPr lang="en-ZA"/>
        </a:p>
      </dgm:t>
    </dgm:pt>
    <dgm:pt modelId="{DAD93BB8-12F1-4B33-91A9-E17EED2EE9B7}">
      <dgm:prSet phldrT="[Text]"/>
      <dgm:spPr/>
      <dgm:t>
        <a:bodyPr/>
        <a:lstStyle/>
        <a:p>
          <a:r>
            <a:rPr lang="en-US"/>
            <a:t>Voluntary</a:t>
          </a:r>
          <a:endParaRPr lang="en-ZA" dirty="0"/>
        </a:p>
      </dgm:t>
    </dgm:pt>
    <dgm:pt modelId="{4FF3BCD9-BE81-40DE-8CC3-4C658A79452A}" type="parTrans" cxnId="{C0041391-2507-4B78-9529-385DCF336720}">
      <dgm:prSet/>
      <dgm:spPr/>
      <dgm:t>
        <a:bodyPr/>
        <a:lstStyle/>
        <a:p>
          <a:endParaRPr lang="en-ZA"/>
        </a:p>
      </dgm:t>
    </dgm:pt>
    <dgm:pt modelId="{9D50CE41-4CF4-4962-947A-B2149F8C082E}" type="sibTrans" cxnId="{C0041391-2507-4B78-9529-385DCF336720}">
      <dgm:prSet/>
      <dgm:spPr/>
      <dgm:t>
        <a:bodyPr/>
        <a:lstStyle/>
        <a:p>
          <a:endParaRPr lang="en-ZA"/>
        </a:p>
      </dgm:t>
    </dgm:pt>
    <dgm:pt modelId="{69924B5C-4F04-4981-9A85-EC2EBCADB51C}" type="pres">
      <dgm:prSet presAssocID="{3F8ADF7F-0378-4128-B454-4A264B787BD1}" presName="diagram" presStyleCnt="0">
        <dgm:presLayoutVars>
          <dgm:dir/>
          <dgm:resizeHandles val="exact"/>
        </dgm:presLayoutVars>
      </dgm:prSet>
      <dgm:spPr/>
    </dgm:pt>
    <dgm:pt modelId="{C75E6D63-D7EA-4855-927D-2D0B8E700064}" type="pres">
      <dgm:prSet presAssocID="{88845743-5AE8-4244-B90F-0FB801571356}" presName="node" presStyleLbl="node1" presStyleIdx="0" presStyleCnt="5">
        <dgm:presLayoutVars>
          <dgm:bulletEnabled val="1"/>
        </dgm:presLayoutVars>
      </dgm:prSet>
      <dgm:spPr/>
    </dgm:pt>
    <dgm:pt modelId="{3DB4FD69-B6C0-4DC3-BC33-EA5D78F5BBCA}" type="pres">
      <dgm:prSet presAssocID="{E4DA11DF-46AE-455B-A0A9-B9F1B0E08904}" presName="sibTrans" presStyleCnt="0"/>
      <dgm:spPr/>
    </dgm:pt>
    <dgm:pt modelId="{697E9641-C097-431E-91C0-3DAB5F1F82CC}" type="pres">
      <dgm:prSet presAssocID="{DAD93BB8-12F1-4B33-91A9-E17EED2EE9B7}" presName="node" presStyleLbl="node1" presStyleIdx="1" presStyleCnt="5">
        <dgm:presLayoutVars>
          <dgm:bulletEnabled val="1"/>
        </dgm:presLayoutVars>
      </dgm:prSet>
      <dgm:spPr/>
    </dgm:pt>
    <dgm:pt modelId="{65731BC0-0ABF-4113-9D87-7D6183DADE64}" type="pres">
      <dgm:prSet presAssocID="{9D50CE41-4CF4-4962-947A-B2149F8C082E}" presName="sibTrans" presStyleCnt="0"/>
      <dgm:spPr/>
    </dgm:pt>
    <dgm:pt modelId="{E2955C5C-CD4E-494D-94D9-7EE6327FB070}" type="pres">
      <dgm:prSet presAssocID="{BDA6F42B-340B-44B8-9A1C-3D44A867CB4D}" presName="node" presStyleLbl="node1" presStyleIdx="2" presStyleCnt="5">
        <dgm:presLayoutVars>
          <dgm:bulletEnabled val="1"/>
        </dgm:presLayoutVars>
      </dgm:prSet>
      <dgm:spPr/>
    </dgm:pt>
    <dgm:pt modelId="{1379FA72-1CDB-48FA-9705-12CAA6810ADF}" type="pres">
      <dgm:prSet presAssocID="{C1BFD1FF-A556-4447-B2E6-F57701B8FF03}" presName="sibTrans" presStyleCnt="0"/>
      <dgm:spPr/>
    </dgm:pt>
    <dgm:pt modelId="{600344DD-0A90-4FA4-9F88-36EC84082842}" type="pres">
      <dgm:prSet presAssocID="{A6D9164B-5A80-4EC6-8A80-40BA27308A6D}" presName="node" presStyleLbl="node1" presStyleIdx="3" presStyleCnt="5">
        <dgm:presLayoutVars>
          <dgm:bulletEnabled val="1"/>
        </dgm:presLayoutVars>
      </dgm:prSet>
      <dgm:spPr/>
    </dgm:pt>
    <dgm:pt modelId="{A770AF61-6C7D-41C2-AEAE-8EDC3F7E8F8B}" type="pres">
      <dgm:prSet presAssocID="{06E30BA2-190C-44A0-9206-CC5ADF98A124}" presName="sibTrans" presStyleCnt="0"/>
      <dgm:spPr/>
    </dgm:pt>
    <dgm:pt modelId="{ACDC6BE5-A4F9-43C2-ACF7-3F51FC304CF0}" type="pres">
      <dgm:prSet presAssocID="{FDD445F2-7B72-438B-AA05-D1C3B84F69AA}" presName="node" presStyleLbl="node1" presStyleIdx="4" presStyleCnt="5">
        <dgm:presLayoutVars>
          <dgm:bulletEnabled val="1"/>
        </dgm:presLayoutVars>
      </dgm:prSet>
      <dgm:spPr/>
    </dgm:pt>
  </dgm:ptLst>
  <dgm:cxnLst>
    <dgm:cxn modelId="{4EF1AF0F-8698-4541-B03C-E3DE897AA693}" srcId="{3F8ADF7F-0378-4128-B454-4A264B787BD1}" destId="{FDD445F2-7B72-438B-AA05-D1C3B84F69AA}" srcOrd="4" destOrd="0" parTransId="{70A58951-F8B2-403B-84A0-760FAE02D028}" sibTransId="{2A622D15-B707-4368-9DEC-7629962A55F2}"/>
    <dgm:cxn modelId="{C32DCE66-145E-40B6-ACE6-FB970E4A3DAA}" type="presOf" srcId="{3F8ADF7F-0378-4128-B454-4A264B787BD1}" destId="{69924B5C-4F04-4981-9A85-EC2EBCADB51C}" srcOrd="0" destOrd="0" presId="urn:microsoft.com/office/officeart/2005/8/layout/default"/>
    <dgm:cxn modelId="{B037634A-BFEE-4AFF-95ED-7DC54CC90D14}" type="presOf" srcId="{88845743-5AE8-4244-B90F-0FB801571356}" destId="{C75E6D63-D7EA-4855-927D-2D0B8E700064}" srcOrd="0" destOrd="0" presId="urn:microsoft.com/office/officeart/2005/8/layout/default"/>
    <dgm:cxn modelId="{8F83966A-656E-4E1D-963A-847509A957F6}" srcId="{3F8ADF7F-0378-4128-B454-4A264B787BD1}" destId="{A6D9164B-5A80-4EC6-8A80-40BA27308A6D}" srcOrd="3" destOrd="0" parTransId="{62314FB6-0A7A-4F55-B965-56CF93444186}" sibTransId="{06E30BA2-190C-44A0-9206-CC5ADF98A124}"/>
    <dgm:cxn modelId="{88B17358-3F5D-4EA2-833C-48155B888A06}" srcId="{3F8ADF7F-0378-4128-B454-4A264B787BD1}" destId="{88845743-5AE8-4244-B90F-0FB801571356}" srcOrd="0" destOrd="0" parTransId="{3340F4DD-1160-41FC-9443-B66D4297F8F0}" sibTransId="{E4DA11DF-46AE-455B-A0A9-B9F1B0E08904}"/>
    <dgm:cxn modelId="{DA4C6C5A-09D5-4A96-ADDF-FE5650C2483C}" srcId="{3F8ADF7F-0378-4128-B454-4A264B787BD1}" destId="{BDA6F42B-340B-44B8-9A1C-3D44A867CB4D}" srcOrd="2" destOrd="0" parTransId="{0D92BFC3-BB14-4386-9C4B-1FB3E8B6F15A}" sibTransId="{C1BFD1FF-A556-4447-B2E6-F57701B8FF03}"/>
    <dgm:cxn modelId="{3FE32C7B-5D64-416C-ACE6-265E93A2709D}" type="presOf" srcId="{FDD445F2-7B72-438B-AA05-D1C3B84F69AA}" destId="{ACDC6BE5-A4F9-43C2-ACF7-3F51FC304CF0}" srcOrd="0" destOrd="0" presId="urn:microsoft.com/office/officeart/2005/8/layout/default"/>
    <dgm:cxn modelId="{05419A83-5D2F-4C7D-BBE6-95BAA0D0B40F}" type="presOf" srcId="{DAD93BB8-12F1-4B33-91A9-E17EED2EE9B7}" destId="{697E9641-C097-431E-91C0-3DAB5F1F82CC}" srcOrd="0" destOrd="0" presId="urn:microsoft.com/office/officeart/2005/8/layout/default"/>
    <dgm:cxn modelId="{C0041391-2507-4B78-9529-385DCF336720}" srcId="{3F8ADF7F-0378-4128-B454-4A264B787BD1}" destId="{DAD93BB8-12F1-4B33-91A9-E17EED2EE9B7}" srcOrd="1" destOrd="0" parTransId="{4FF3BCD9-BE81-40DE-8CC3-4C658A79452A}" sibTransId="{9D50CE41-4CF4-4962-947A-B2149F8C082E}"/>
    <dgm:cxn modelId="{0B9D47A2-4401-453E-B06E-A79C68B23A8D}" type="presOf" srcId="{A6D9164B-5A80-4EC6-8A80-40BA27308A6D}" destId="{600344DD-0A90-4FA4-9F88-36EC84082842}" srcOrd="0" destOrd="0" presId="urn:microsoft.com/office/officeart/2005/8/layout/default"/>
    <dgm:cxn modelId="{E0512CD8-627B-4436-8EDD-ED93F965D8B8}" type="presOf" srcId="{BDA6F42B-340B-44B8-9A1C-3D44A867CB4D}" destId="{E2955C5C-CD4E-494D-94D9-7EE6327FB070}" srcOrd="0" destOrd="0" presId="urn:microsoft.com/office/officeart/2005/8/layout/default"/>
    <dgm:cxn modelId="{7BB161E4-9F8D-4D13-AA83-1226EF6FA948}" type="presParOf" srcId="{69924B5C-4F04-4981-9A85-EC2EBCADB51C}" destId="{C75E6D63-D7EA-4855-927D-2D0B8E700064}" srcOrd="0" destOrd="0" presId="urn:microsoft.com/office/officeart/2005/8/layout/default"/>
    <dgm:cxn modelId="{BB321CE0-E70A-4E51-919D-4B4A09BB4F0B}" type="presParOf" srcId="{69924B5C-4F04-4981-9A85-EC2EBCADB51C}" destId="{3DB4FD69-B6C0-4DC3-BC33-EA5D78F5BBCA}" srcOrd="1" destOrd="0" presId="urn:microsoft.com/office/officeart/2005/8/layout/default"/>
    <dgm:cxn modelId="{4855E038-6E58-4030-BC29-BDA25122FF16}" type="presParOf" srcId="{69924B5C-4F04-4981-9A85-EC2EBCADB51C}" destId="{697E9641-C097-431E-91C0-3DAB5F1F82CC}" srcOrd="2" destOrd="0" presId="urn:microsoft.com/office/officeart/2005/8/layout/default"/>
    <dgm:cxn modelId="{05B373A8-7645-4C9D-82B6-7FEFB803398D}" type="presParOf" srcId="{69924B5C-4F04-4981-9A85-EC2EBCADB51C}" destId="{65731BC0-0ABF-4113-9D87-7D6183DADE64}" srcOrd="3" destOrd="0" presId="urn:microsoft.com/office/officeart/2005/8/layout/default"/>
    <dgm:cxn modelId="{85266D72-13DA-4934-AE65-EE08162CF1BF}" type="presParOf" srcId="{69924B5C-4F04-4981-9A85-EC2EBCADB51C}" destId="{E2955C5C-CD4E-494D-94D9-7EE6327FB070}" srcOrd="4" destOrd="0" presId="urn:microsoft.com/office/officeart/2005/8/layout/default"/>
    <dgm:cxn modelId="{85FFCBE4-469B-4BA6-8ABD-D1328B068800}" type="presParOf" srcId="{69924B5C-4F04-4981-9A85-EC2EBCADB51C}" destId="{1379FA72-1CDB-48FA-9705-12CAA6810ADF}" srcOrd="5" destOrd="0" presId="urn:microsoft.com/office/officeart/2005/8/layout/default"/>
    <dgm:cxn modelId="{CAC62508-37E6-42F0-AD86-4E2FFC7AABE1}" type="presParOf" srcId="{69924B5C-4F04-4981-9A85-EC2EBCADB51C}" destId="{600344DD-0A90-4FA4-9F88-36EC84082842}" srcOrd="6" destOrd="0" presId="urn:microsoft.com/office/officeart/2005/8/layout/default"/>
    <dgm:cxn modelId="{05AFB911-54E4-41BF-99B8-24CACD3DD235}" type="presParOf" srcId="{69924B5C-4F04-4981-9A85-EC2EBCADB51C}" destId="{A770AF61-6C7D-41C2-AEAE-8EDC3F7E8F8B}" srcOrd="7" destOrd="0" presId="urn:microsoft.com/office/officeart/2005/8/layout/default"/>
    <dgm:cxn modelId="{03591037-75F2-4531-9CC0-93607E7C1573}" type="presParOf" srcId="{69924B5C-4F04-4981-9A85-EC2EBCADB51C}" destId="{ACDC6BE5-A4F9-43C2-ACF7-3F51FC304CF0}"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79D700F-4E1B-49C4-8DEC-1E30926FE0E5}" type="doc">
      <dgm:prSet loTypeId="urn:microsoft.com/office/officeart/2008/layout/LinedList" loCatId="list" qsTypeId="urn:microsoft.com/office/officeart/2005/8/quickstyle/simple1" qsCatId="simple" csTypeId="urn:microsoft.com/office/officeart/2005/8/colors/accent1_4" csCatId="accent1" phldr="1"/>
      <dgm:spPr/>
      <dgm:t>
        <a:bodyPr/>
        <a:lstStyle/>
        <a:p>
          <a:endParaRPr lang="en-ZA"/>
        </a:p>
      </dgm:t>
    </dgm:pt>
    <dgm:pt modelId="{B6FDD85F-21A5-4128-B47B-40F231F57255}">
      <dgm:prSet phldrT="[Text]"/>
      <dgm:spPr/>
      <dgm:t>
        <a:bodyPr/>
        <a:lstStyle/>
        <a:p>
          <a:r>
            <a:rPr lang="en-US" dirty="0"/>
            <a:t>Lack of shared experience</a:t>
          </a:r>
          <a:endParaRPr lang="en-ZA" dirty="0"/>
        </a:p>
      </dgm:t>
    </dgm:pt>
    <dgm:pt modelId="{108DFB94-FB7F-408F-8D8B-4EDE24F6FE0A}" type="parTrans" cxnId="{35BD1115-2B6F-423F-B5BD-C951907FCE55}">
      <dgm:prSet/>
      <dgm:spPr/>
      <dgm:t>
        <a:bodyPr/>
        <a:lstStyle/>
        <a:p>
          <a:endParaRPr lang="en-ZA"/>
        </a:p>
      </dgm:t>
    </dgm:pt>
    <dgm:pt modelId="{6A435F6F-3980-407B-A9E6-A7A9EC55738C}" type="sibTrans" cxnId="{35BD1115-2B6F-423F-B5BD-C951907FCE55}">
      <dgm:prSet/>
      <dgm:spPr/>
      <dgm:t>
        <a:bodyPr/>
        <a:lstStyle/>
        <a:p>
          <a:endParaRPr lang="en-ZA"/>
        </a:p>
      </dgm:t>
    </dgm:pt>
    <dgm:pt modelId="{175F8BF1-813A-4E47-A441-5EED87A8D9BB}">
      <dgm:prSet phldrT="[Text]"/>
      <dgm:spPr/>
      <dgm:t>
        <a:bodyPr/>
        <a:lstStyle/>
        <a:p>
          <a:r>
            <a:rPr lang="en-US" dirty="0"/>
            <a:t>Not geared to structural change</a:t>
          </a:r>
          <a:endParaRPr lang="en-ZA" dirty="0"/>
        </a:p>
      </dgm:t>
    </dgm:pt>
    <dgm:pt modelId="{6F91BE05-D9F9-4622-81D2-DD7E9BADEEB4}" type="parTrans" cxnId="{00688FC8-D321-48E6-B22E-333EF34063EE}">
      <dgm:prSet/>
      <dgm:spPr/>
      <dgm:t>
        <a:bodyPr/>
        <a:lstStyle/>
        <a:p>
          <a:endParaRPr lang="en-ZA"/>
        </a:p>
      </dgm:t>
    </dgm:pt>
    <dgm:pt modelId="{3891005A-1947-4F79-AFC1-7132465EE285}" type="sibTrans" cxnId="{00688FC8-D321-48E6-B22E-333EF34063EE}">
      <dgm:prSet/>
      <dgm:spPr/>
      <dgm:t>
        <a:bodyPr/>
        <a:lstStyle/>
        <a:p>
          <a:endParaRPr lang="en-ZA"/>
        </a:p>
      </dgm:t>
    </dgm:pt>
    <dgm:pt modelId="{13852695-4076-4100-A17A-ACC1706E7B42}">
      <dgm:prSet phldrT="[Text]"/>
      <dgm:spPr/>
      <dgm:t>
        <a:bodyPr/>
        <a:lstStyle/>
        <a:p>
          <a:r>
            <a:rPr lang="en-US" dirty="0"/>
            <a:t>Geopolitical Context</a:t>
          </a:r>
          <a:endParaRPr lang="en-ZA" dirty="0"/>
        </a:p>
      </dgm:t>
    </dgm:pt>
    <dgm:pt modelId="{C6C592F7-A3AE-4609-9874-8E16E3B6A86E}" type="parTrans" cxnId="{F47B231A-F31A-48DF-95A5-CA428C3F74CE}">
      <dgm:prSet/>
      <dgm:spPr/>
      <dgm:t>
        <a:bodyPr/>
        <a:lstStyle/>
        <a:p>
          <a:endParaRPr lang="en-ZA"/>
        </a:p>
      </dgm:t>
    </dgm:pt>
    <dgm:pt modelId="{29E2454D-45B3-45B3-B1C9-CD76BCE35389}" type="sibTrans" cxnId="{F47B231A-F31A-48DF-95A5-CA428C3F74CE}">
      <dgm:prSet/>
      <dgm:spPr/>
      <dgm:t>
        <a:bodyPr/>
        <a:lstStyle/>
        <a:p>
          <a:endParaRPr lang="en-ZA"/>
        </a:p>
      </dgm:t>
    </dgm:pt>
    <dgm:pt modelId="{BB197062-A87E-410D-9B20-ED79F966612B}">
      <dgm:prSet phldrT="[Text]"/>
      <dgm:spPr/>
      <dgm:t>
        <a:bodyPr/>
        <a:lstStyle/>
        <a:p>
          <a:r>
            <a:rPr lang="en-US" dirty="0"/>
            <a:t>Negative Historical Experience of Solidarity</a:t>
          </a:r>
          <a:endParaRPr lang="en-ZA" dirty="0"/>
        </a:p>
      </dgm:t>
    </dgm:pt>
    <dgm:pt modelId="{31721A38-9AA6-4B5D-8CDC-87443F9A4CCA}" type="parTrans" cxnId="{8E16535B-1A2B-422C-8EC1-CC7394A55E72}">
      <dgm:prSet/>
      <dgm:spPr/>
      <dgm:t>
        <a:bodyPr/>
        <a:lstStyle/>
        <a:p>
          <a:endParaRPr lang="en-ZA"/>
        </a:p>
      </dgm:t>
    </dgm:pt>
    <dgm:pt modelId="{91654542-9F0D-4639-8DC3-C51B518F3027}" type="sibTrans" cxnId="{8E16535B-1A2B-422C-8EC1-CC7394A55E72}">
      <dgm:prSet/>
      <dgm:spPr/>
      <dgm:t>
        <a:bodyPr/>
        <a:lstStyle/>
        <a:p>
          <a:endParaRPr lang="en-ZA"/>
        </a:p>
      </dgm:t>
    </dgm:pt>
    <dgm:pt modelId="{6D548DC8-2618-40DA-A853-48045ACEFAF6}">
      <dgm:prSet phldrT="[Text]"/>
      <dgm:spPr/>
      <dgm:t>
        <a:bodyPr/>
        <a:lstStyle/>
        <a:p>
          <a:r>
            <a:rPr lang="en-US"/>
            <a:t>No integration of solidarity as a right</a:t>
          </a:r>
          <a:endParaRPr lang="en-ZA" dirty="0"/>
        </a:p>
      </dgm:t>
    </dgm:pt>
    <dgm:pt modelId="{6D9E4704-1A1C-4415-8715-C2F5071369F8}" type="parTrans" cxnId="{CA25FC01-EB02-440C-A38F-BD1E91C8E913}">
      <dgm:prSet/>
      <dgm:spPr/>
    </dgm:pt>
    <dgm:pt modelId="{C4B9F937-9114-4C74-A345-75BD6C01161F}" type="sibTrans" cxnId="{CA25FC01-EB02-440C-A38F-BD1E91C8E913}">
      <dgm:prSet/>
      <dgm:spPr/>
    </dgm:pt>
    <dgm:pt modelId="{39983A2A-E9F4-4603-8A6C-89ABCC69438C}" type="pres">
      <dgm:prSet presAssocID="{979D700F-4E1B-49C4-8DEC-1E30926FE0E5}" presName="vert0" presStyleCnt="0">
        <dgm:presLayoutVars>
          <dgm:dir/>
          <dgm:animOne val="branch"/>
          <dgm:animLvl val="lvl"/>
        </dgm:presLayoutVars>
      </dgm:prSet>
      <dgm:spPr/>
    </dgm:pt>
    <dgm:pt modelId="{7E04495F-E76B-491D-90B6-E5D102C2ABE3}" type="pres">
      <dgm:prSet presAssocID="{B6FDD85F-21A5-4128-B47B-40F231F57255}" presName="thickLine" presStyleLbl="alignNode1" presStyleIdx="0" presStyleCnt="5"/>
      <dgm:spPr/>
    </dgm:pt>
    <dgm:pt modelId="{359E11D4-8F87-4A1E-97DC-B24EBFA3A4FF}" type="pres">
      <dgm:prSet presAssocID="{B6FDD85F-21A5-4128-B47B-40F231F57255}" presName="horz1" presStyleCnt="0"/>
      <dgm:spPr/>
    </dgm:pt>
    <dgm:pt modelId="{A194AF5F-ACE9-448A-B37A-40CAB8131B05}" type="pres">
      <dgm:prSet presAssocID="{B6FDD85F-21A5-4128-B47B-40F231F57255}" presName="tx1" presStyleLbl="revTx" presStyleIdx="0" presStyleCnt="5"/>
      <dgm:spPr/>
    </dgm:pt>
    <dgm:pt modelId="{AAF71C4D-F907-43E2-B484-E06FBD03757A}" type="pres">
      <dgm:prSet presAssocID="{B6FDD85F-21A5-4128-B47B-40F231F57255}" presName="vert1" presStyleCnt="0"/>
      <dgm:spPr/>
    </dgm:pt>
    <dgm:pt modelId="{9C40F797-F4C0-43EB-BF50-F870FE0920DF}" type="pres">
      <dgm:prSet presAssocID="{175F8BF1-813A-4E47-A441-5EED87A8D9BB}" presName="thickLine" presStyleLbl="alignNode1" presStyleIdx="1" presStyleCnt="5"/>
      <dgm:spPr/>
    </dgm:pt>
    <dgm:pt modelId="{2ADD0DFC-0A9A-40F4-B557-BE162BC91650}" type="pres">
      <dgm:prSet presAssocID="{175F8BF1-813A-4E47-A441-5EED87A8D9BB}" presName="horz1" presStyleCnt="0"/>
      <dgm:spPr/>
    </dgm:pt>
    <dgm:pt modelId="{5BAD238C-A202-4854-81C8-3AC124EE1AAC}" type="pres">
      <dgm:prSet presAssocID="{175F8BF1-813A-4E47-A441-5EED87A8D9BB}" presName="tx1" presStyleLbl="revTx" presStyleIdx="1" presStyleCnt="5"/>
      <dgm:spPr/>
    </dgm:pt>
    <dgm:pt modelId="{95ADFF7D-8EA5-4C76-AF88-DD642AC27023}" type="pres">
      <dgm:prSet presAssocID="{175F8BF1-813A-4E47-A441-5EED87A8D9BB}" presName="vert1" presStyleCnt="0"/>
      <dgm:spPr/>
    </dgm:pt>
    <dgm:pt modelId="{A53D67A4-C1F4-49AD-8905-F9070FCA42E0}" type="pres">
      <dgm:prSet presAssocID="{13852695-4076-4100-A17A-ACC1706E7B42}" presName="thickLine" presStyleLbl="alignNode1" presStyleIdx="2" presStyleCnt="5"/>
      <dgm:spPr/>
    </dgm:pt>
    <dgm:pt modelId="{62B8557D-B6C9-4395-8B03-7678428E44F1}" type="pres">
      <dgm:prSet presAssocID="{13852695-4076-4100-A17A-ACC1706E7B42}" presName="horz1" presStyleCnt="0"/>
      <dgm:spPr/>
    </dgm:pt>
    <dgm:pt modelId="{E83F8567-C1BB-44E6-A763-42064B108A67}" type="pres">
      <dgm:prSet presAssocID="{13852695-4076-4100-A17A-ACC1706E7B42}" presName="tx1" presStyleLbl="revTx" presStyleIdx="2" presStyleCnt="5"/>
      <dgm:spPr/>
    </dgm:pt>
    <dgm:pt modelId="{CD4BECB6-B556-45C6-A658-2A6C613293A7}" type="pres">
      <dgm:prSet presAssocID="{13852695-4076-4100-A17A-ACC1706E7B42}" presName="vert1" presStyleCnt="0"/>
      <dgm:spPr/>
    </dgm:pt>
    <dgm:pt modelId="{D180C97E-0E76-46EC-AA51-6EBA909AF9E8}" type="pres">
      <dgm:prSet presAssocID="{BB197062-A87E-410D-9B20-ED79F966612B}" presName="thickLine" presStyleLbl="alignNode1" presStyleIdx="3" presStyleCnt="5"/>
      <dgm:spPr/>
    </dgm:pt>
    <dgm:pt modelId="{7B98481F-D241-429C-B8C1-C56CDD2FA754}" type="pres">
      <dgm:prSet presAssocID="{BB197062-A87E-410D-9B20-ED79F966612B}" presName="horz1" presStyleCnt="0"/>
      <dgm:spPr/>
    </dgm:pt>
    <dgm:pt modelId="{FCC5C596-5167-4239-91D1-76F2F5178CFF}" type="pres">
      <dgm:prSet presAssocID="{BB197062-A87E-410D-9B20-ED79F966612B}" presName="tx1" presStyleLbl="revTx" presStyleIdx="3" presStyleCnt="5"/>
      <dgm:spPr/>
    </dgm:pt>
    <dgm:pt modelId="{12DA4735-D331-4BF8-8A6C-D7A24FAFF4F1}" type="pres">
      <dgm:prSet presAssocID="{BB197062-A87E-410D-9B20-ED79F966612B}" presName="vert1" presStyleCnt="0"/>
      <dgm:spPr/>
    </dgm:pt>
    <dgm:pt modelId="{97370D0C-4BBC-4EB5-9D18-29BFA1826F69}" type="pres">
      <dgm:prSet presAssocID="{6D548DC8-2618-40DA-A853-48045ACEFAF6}" presName="thickLine" presStyleLbl="alignNode1" presStyleIdx="4" presStyleCnt="5"/>
      <dgm:spPr/>
    </dgm:pt>
    <dgm:pt modelId="{ADB7FA1A-FF27-47CB-B065-0CCF75AFDB5F}" type="pres">
      <dgm:prSet presAssocID="{6D548DC8-2618-40DA-A853-48045ACEFAF6}" presName="horz1" presStyleCnt="0"/>
      <dgm:spPr/>
    </dgm:pt>
    <dgm:pt modelId="{89E04FBB-3571-4BFA-98A9-2187D4525CCC}" type="pres">
      <dgm:prSet presAssocID="{6D548DC8-2618-40DA-A853-48045ACEFAF6}" presName="tx1" presStyleLbl="revTx" presStyleIdx="4" presStyleCnt="5"/>
      <dgm:spPr/>
    </dgm:pt>
    <dgm:pt modelId="{408EE4B1-A927-4BB3-927C-D26D5B0A59E6}" type="pres">
      <dgm:prSet presAssocID="{6D548DC8-2618-40DA-A853-48045ACEFAF6}" presName="vert1" presStyleCnt="0"/>
      <dgm:spPr/>
    </dgm:pt>
  </dgm:ptLst>
  <dgm:cxnLst>
    <dgm:cxn modelId="{CA25FC01-EB02-440C-A38F-BD1E91C8E913}" srcId="{979D700F-4E1B-49C4-8DEC-1E30926FE0E5}" destId="{6D548DC8-2618-40DA-A853-48045ACEFAF6}" srcOrd="4" destOrd="0" parTransId="{6D9E4704-1A1C-4415-8715-C2F5071369F8}" sibTransId="{C4B9F937-9114-4C74-A345-75BD6C01161F}"/>
    <dgm:cxn modelId="{BDF9F813-553B-4E6A-A660-04B8B9CD2CF9}" type="presOf" srcId="{B6FDD85F-21A5-4128-B47B-40F231F57255}" destId="{A194AF5F-ACE9-448A-B37A-40CAB8131B05}" srcOrd="0" destOrd="0" presId="urn:microsoft.com/office/officeart/2008/layout/LinedList"/>
    <dgm:cxn modelId="{35BD1115-2B6F-423F-B5BD-C951907FCE55}" srcId="{979D700F-4E1B-49C4-8DEC-1E30926FE0E5}" destId="{B6FDD85F-21A5-4128-B47B-40F231F57255}" srcOrd="0" destOrd="0" parTransId="{108DFB94-FB7F-408F-8D8B-4EDE24F6FE0A}" sibTransId="{6A435F6F-3980-407B-A9E6-A7A9EC55738C}"/>
    <dgm:cxn modelId="{F47B231A-F31A-48DF-95A5-CA428C3F74CE}" srcId="{979D700F-4E1B-49C4-8DEC-1E30926FE0E5}" destId="{13852695-4076-4100-A17A-ACC1706E7B42}" srcOrd="2" destOrd="0" parTransId="{C6C592F7-A3AE-4609-9874-8E16E3B6A86E}" sibTransId="{29E2454D-45B3-45B3-B1C9-CD76BCE35389}"/>
    <dgm:cxn modelId="{8E16535B-1A2B-422C-8EC1-CC7394A55E72}" srcId="{979D700F-4E1B-49C4-8DEC-1E30926FE0E5}" destId="{BB197062-A87E-410D-9B20-ED79F966612B}" srcOrd="3" destOrd="0" parTransId="{31721A38-9AA6-4B5D-8CDC-87443F9A4CCA}" sibTransId="{91654542-9F0D-4639-8DC3-C51B518F3027}"/>
    <dgm:cxn modelId="{43A03190-B4E2-412F-AB48-A981C3986B96}" type="presOf" srcId="{6D548DC8-2618-40DA-A853-48045ACEFAF6}" destId="{89E04FBB-3571-4BFA-98A9-2187D4525CCC}" srcOrd="0" destOrd="0" presId="urn:microsoft.com/office/officeart/2008/layout/LinedList"/>
    <dgm:cxn modelId="{95B9C7B9-5BBB-4DC5-B9A6-6431E13D84B9}" type="presOf" srcId="{BB197062-A87E-410D-9B20-ED79F966612B}" destId="{FCC5C596-5167-4239-91D1-76F2F5178CFF}" srcOrd="0" destOrd="0" presId="urn:microsoft.com/office/officeart/2008/layout/LinedList"/>
    <dgm:cxn modelId="{793CBBC5-110A-4133-9967-202F3A04F75A}" type="presOf" srcId="{175F8BF1-813A-4E47-A441-5EED87A8D9BB}" destId="{5BAD238C-A202-4854-81C8-3AC124EE1AAC}" srcOrd="0" destOrd="0" presId="urn:microsoft.com/office/officeart/2008/layout/LinedList"/>
    <dgm:cxn modelId="{00688FC8-D321-48E6-B22E-333EF34063EE}" srcId="{979D700F-4E1B-49C4-8DEC-1E30926FE0E5}" destId="{175F8BF1-813A-4E47-A441-5EED87A8D9BB}" srcOrd="1" destOrd="0" parTransId="{6F91BE05-D9F9-4622-81D2-DD7E9BADEEB4}" sibTransId="{3891005A-1947-4F79-AFC1-7132465EE285}"/>
    <dgm:cxn modelId="{E9FA17E0-6EF9-4D73-AE35-496BCD5A0033}" type="presOf" srcId="{979D700F-4E1B-49C4-8DEC-1E30926FE0E5}" destId="{39983A2A-E9F4-4603-8A6C-89ABCC69438C}" srcOrd="0" destOrd="0" presId="urn:microsoft.com/office/officeart/2008/layout/LinedList"/>
    <dgm:cxn modelId="{0CBF83E8-286E-4A3D-AFDC-C96EEF0CDD6A}" type="presOf" srcId="{13852695-4076-4100-A17A-ACC1706E7B42}" destId="{E83F8567-C1BB-44E6-A763-42064B108A67}" srcOrd="0" destOrd="0" presId="urn:microsoft.com/office/officeart/2008/layout/LinedList"/>
    <dgm:cxn modelId="{7B6E279D-4645-443A-9F0C-04D8A303F8F1}" type="presParOf" srcId="{39983A2A-E9F4-4603-8A6C-89ABCC69438C}" destId="{7E04495F-E76B-491D-90B6-E5D102C2ABE3}" srcOrd="0" destOrd="0" presId="urn:microsoft.com/office/officeart/2008/layout/LinedList"/>
    <dgm:cxn modelId="{21A51F61-8DA1-4ED3-8C73-45196D3E192F}" type="presParOf" srcId="{39983A2A-E9F4-4603-8A6C-89ABCC69438C}" destId="{359E11D4-8F87-4A1E-97DC-B24EBFA3A4FF}" srcOrd="1" destOrd="0" presId="urn:microsoft.com/office/officeart/2008/layout/LinedList"/>
    <dgm:cxn modelId="{D096156F-6415-4E64-B1FD-1B687D5C743C}" type="presParOf" srcId="{359E11D4-8F87-4A1E-97DC-B24EBFA3A4FF}" destId="{A194AF5F-ACE9-448A-B37A-40CAB8131B05}" srcOrd="0" destOrd="0" presId="urn:microsoft.com/office/officeart/2008/layout/LinedList"/>
    <dgm:cxn modelId="{6C7B5770-A0CD-4566-BEAF-5706A89ECC36}" type="presParOf" srcId="{359E11D4-8F87-4A1E-97DC-B24EBFA3A4FF}" destId="{AAF71C4D-F907-43E2-B484-E06FBD03757A}" srcOrd="1" destOrd="0" presId="urn:microsoft.com/office/officeart/2008/layout/LinedList"/>
    <dgm:cxn modelId="{E841870B-E250-4C2B-A63F-8CA97C8092F3}" type="presParOf" srcId="{39983A2A-E9F4-4603-8A6C-89ABCC69438C}" destId="{9C40F797-F4C0-43EB-BF50-F870FE0920DF}" srcOrd="2" destOrd="0" presId="urn:microsoft.com/office/officeart/2008/layout/LinedList"/>
    <dgm:cxn modelId="{D686201C-9E48-44B6-B315-28F0156FA216}" type="presParOf" srcId="{39983A2A-E9F4-4603-8A6C-89ABCC69438C}" destId="{2ADD0DFC-0A9A-40F4-B557-BE162BC91650}" srcOrd="3" destOrd="0" presId="urn:microsoft.com/office/officeart/2008/layout/LinedList"/>
    <dgm:cxn modelId="{E436356E-50F5-4FDC-AE04-E694155A1A5A}" type="presParOf" srcId="{2ADD0DFC-0A9A-40F4-B557-BE162BC91650}" destId="{5BAD238C-A202-4854-81C8-3AC124EE1AAC}" srcOrd="0" destOrd="0" presId="urn:microsoft.com/office/officeart/2008/layout/LinedList"/>
    <dgm:cxn modelId="{372E05A1-145A-4815-AB09-78E21355039A}" type="presParOf" srcId="{2ADD0DFC-0A9A-40F4-B557-BE162BC91650}" destId="{95ADFF7D-8EA5-4C76-AF88-DD642AC27023}" srcOrd="1" destOrd="0" presId="urn:microsoft.com/office/officeart/2008/layout/LinedList"/>
    <dgm:cxn modelId="{4659CDA5-8731-49C6-B863-F8902730AEA7}" type="presParOf" srcId="{39983A2A-E9F4-4603-8A6C-89ABCC69438C}" destId="{A53D67A4-C1F4-49AD-8905-F9070FCA42E0}" srcOrd="4" destOrd="0" presId="urn:microsoft.com/office/officeart/2008/layout/LinedList"/>
    <dgm:cxn modelId="{855CB936-F458-4F49-B76D-28EFFA80C858}" type="presParOf" srcId="{39983A2A-E9F4-4603-8A6C-89ABCC69438C}" destId="{62B8557D-B6C9-4395-8B03-7678428E44F1}" srcOrd="5" destOrd="0" presId="urn:microsoft.com/office/officeart/2008/layout/LinedList"/>
    <dgm:cxn modelId="{8770B3B8-3D69-4715-8970-22BDCFAEB318}" type="presParOf" srcId="{62B8557D-B6C9-4395-8B03-7678428E44F1}" destId="{E83F8567-C1BB-44E6-A763-42064B108A67}" srcOrd="0" destOrd="0" presId="urn:microsoft.com/office/officeart/2008/layout/LinedList"/>
    <dgm:cxn modelId="{F7E98A18-A478-4119-A4A1-CDCB3A54CF77}" type="presParOf" srcId="{62B8557D-B6C9-4395-8B03-7678428E44F1}" destId="{CD4BECB6-B556-45C6-A658-2A6C613293A7}" srcOrd="1" destOrd="0" presId="urn:microsoft.com/office/officeart/2008/layout/LinedList"/>
    <dgm:cxn modelId="{953373F3-29CB-4CE4-A11B-FE64C693E616}" type="presParOf" srcId="{39983A2A-E9F4-4603-8A6C-89ABCC69438C}" destId="{D180C97E-0E76-46EC-AA51-6EBA909AF9E8}" srcOrd="6" destOrd="0" presId="urn:microsoft.com/office/officeart/2008/layout/LinedList"/>
    <dgm:cxn modelId="{B5F0B3FC-54F8-48E2-85AC-AE3852234430}" type="presParOf" srcId="{39983A2A-E9F4-4603-8A6C-89ABCC69438C}" destId="{7B98481F-D241-429C-B8C1-C56CDD2FA754}" srcOrd="7" destOrd="0" presId="urn:microsoft.com/office/officeart/2008/layout/LinedList"/>
    <dgm:cxn modelId="{C58073EC-4D7C-49D3-851F-0EDB807397C5}" type="presParOf" srcId="{7B98481F-D241-429C-B8C1-C56CDD2FA754}" destId="{FCC5C596-5167-4239-91D1-76F2F5178CFF}" srcOrd="0" destOrd="0" presId="urn:microsoft.com/office/officeart/2008/layout/LinedList"/>
    <dgm:cxn modelId="{92CCEC39-8600-4DE9-AA0A-159AEB2086FF}" type="presParOf" srcId="{7B98481F-D241-429C-B8C1-C56CDD2FA754}" destId="{12DA4735-D331-4BF8-8A6C-D7A24FAFF4F1}" srcOrd="1" destOrd="0" presId="urn:microsoft.com/office/officeart/2008/layout/LinedList"/>
    <dgm:cxn modelId="{652B22C9-1151-4883-A95A-0ABF91CBE74A}" type="presParOf" srcId="{39983A2A-E9F4-4603-8A6C-89ABCC69438C}" destId="{97370D0C-4BBC-4EB5-9D18-29BFA1826F69}" srcOrd="8" destOrd="0" presId="urn:microsoft.com/office/officeart/2008/layout/LinedList"/>
    <dgm:cxn modelId="{C71F3E84-19C0-42DF-916C-345567B25099}" type="presParOf" srcId="{39983A2A-E9F4-4603-8A6C-89ABCC69438C}" destId="{ADB7FA1A-FF27-47CB-B065-0CCF75AFDB5F}" srcOrd="9" destOrd="0" presId="urn:microsoft.com/office/officeart/2008/layout/LinedList"/>
    <dgm:cxn modelId="{80150D65-BBAA-46CB-8DF1-1A9F6EEFD9F7}" type="presParOf" srcId="{ADB7FA1A-FF27-47CB-B065-0CCF75AFDB5F}" destId="{89E04FBB-3571-4BFA-98A9-2187D4525CCC}" srcOrd="0" destOrd="0" presId="urn:microsoft.com/office/officeart/2008/layout/LinedList"/>
    <dgm:cxn modelId="{1A373D07-6D8C-408D-92DA-5915EB5E788A}" type="presParOf" srcId="{ADB7FA1A-FF27-47CB-B065-0CCF75AFDB5F}" destId="{408EE4B1-A927-4BB3-927C-D26D5B0A59E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ABF8D4-F9E2-4A1D-84E3-50B2FC45FCAD}">
      <dsp:nvSpPr>
        <dsp:cNvPr id="0" name=""/>
        <dsp:cNvSpPr/>
      </dsp:nvSpPr>
      <dsp:spPr>
        <a:xfrm>
          <a:off x="3009228" y="2313678"/>
          <a:ext cx="2211142" cy="2211142"/>
        </a:xfrm>
        <a:prstGeom prst="ellipse">
          <a:avLst/>
        </a:prstGeom>
        <a:solidFill>
          <a:schemeClr val="accent1">
            <a:shade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US" sz="3100" kern="1200" dirty="0"/>
            <a:t>Solidarity</a:t>
          </a:r>
          <a:endParaRPr lang="en-ZA" sz="3100" kern="1200" dirty="0"/>
        </a:p>
      </dsp:txBody>
      <dsp:txXfrm>
        <a:off x="3333042" y="2637492"/>
        <a:ext cx="1563514" cy="1563514"/>
      </dsp:txXfrm>
    </dsp:sp>
    <dsp:sp modelId="{14C866D6-23B8-4208-8DA4-1879A21B85CE}">
      <dsp:nvSpPr>
        <dsp:cNvPr id="0" name=""/>
        <dsp:cNvSpPr/>
      </dsp:nvSpPr>
      <dsp:spPr>
        <a:xfrm rot="11700000">
          <a:off x="1339356" y="2580625"/>
          <a:ext cx="1643162" cy="630175"/>
        </a:xfrm>
        <a:prstGeom prst="lef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A921EDA-BE1C-4830-AE0F-6B4AC2936E87}">
      <dsp:nvSpPr>
        <dsp:cNvPr id="0" name=""/>
        <dsp:cNvSpPr/>
      </dsp:nvSpPr>
      <dsp:spPr>
        <a:xfrm>
          <a:off x="317059" y="1842838"/>
          <a:ext cx="2100585" cy="1680468"/>
        </a:xfrm>
        <a:prstGeom prst="roundRect">
          <a:avLst>
            <a:gd name="adj" fmla="val 10000"/>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155700">
            <a:lnSpc>
              <a:spcPct val="90000"/>
            </a:lnSpc>
            <a:spcBef>
              <a:spcPct val="0"/>
            </a:spcBef>
            <a:spcAft>
              <a:spcPct val="35000"/>
            </a:spcAft>
            <a:buNone/>
          </a:pPr>
          <a:r>
            <a:rPr lang="en-US" sz="2600" kern="1200" dirty="0"/>
            <a:t>Underpinning value</a:t>
          </a:r>
          <a:endParaRPr lang="en-ZA" sz="2600" kern="1200" dirty="0"/>
        </a:p>
      </dsp:txBody>
      <dsp:txXfrm>
        <a:off x="366278" y="1892057"/>
        <a:ext cx="2002147" cy="1582030"/>
      </dsp:txXfrm>
    </dsp:sp>
    <dsp:sp modelId="{ABFFC48D-C77B-4457-9E78-B5DE77503E73}">
      <dsp:nvSpPr>
        <dsp:cNvPr id="0" name=""/>
        <dsp:cNvSpPr/>
      </dsp:nvSpPr>
      <dsp:spPr>
        <a:xfrm rot="14700000">
          <a:off x="2438352" y="1270894"/>
          <a:ext cx="1643162" cy="630175"/>
        </a:xfrm>
        <a:prstGeom prst="leftArrow">
          <a:avLst>
            <a:gd name="adj1" fmla="val 60000"/>
            <a:gd name="adj2" fmla="val 50000"/>
          </a:avLst>
        </a:prstGeom>
        <a:solidFill>
          <a:schemeClr val="accent1">
            <a:shade val="90000"/>
            <a:hueOff val="187556"/>
            <a:satOff val="-3464"/>
            <a:lumOff val="1606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F567E81-71E9-4589-95E1-B0DBD46FE94F}">
      <dsp:nvSpPr>
        <dsp:cNvPr id="0" name=""/>
        <dsp:cNvSpPr/>
      </dsp:nvSpPr>
      <dsp:spPr>
        <a:xfrm>
          <a:off x="1862425" y="1142"/>
          <a:ext cx="2100585" cy="1680468"/>
        </a:xfrm>
        <a:prstGeom prst="roundRect">
          <a:avLst>
            <a:gd name="adj" fmla="val 10000"/>
          </a:avLst>
        </a:prstGeom>
        <a:solidFill>
          <a:schemeClr val="accent1">
            <a:shade val="50000"/>
            <a:hueOff val="180718"/>
            <a:satOff val="-3780"/>
            <a:lumOff val="210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155700">
            <a:lnSpc>
              <a:spcPct val="90000"/>
            </a:lnSpc>
            <a:spcBef>
              <a:spcPct val="0"/>
            </a:spcBef>
            <a:spcAft>
              <a:spcPct val="35000"/>
            </a:spcAft>
            <a:buNone/>
          </a:pPr>
          <a:r>
            <a:rPr lang="en-US" sz="2600" kern="1200" dirty="0"/>
            <a:t>Right to Solidarity </a:t>
          </a:r>
          <a:endParaRPr lang="en-ZA" sz="2600" kern="1200" dirty="0"/>
        </a:p>
      </dsp:txBody>
      <dsp:txXfrm>
        <a:off x="1911644" y="50361"/>
        <a:ext cx="2002147" cy="1582030"/>
      </dsp:txXfrm>
    </dsp:sp>
    <dsp:sp modelId="{EC287153-865B-4086-AAE2-E801B0470DF5}">
      <dsp:nvSpPr>
        <dsp:cNvPr id="0" name=""/>
        <dsp:cNvSpPr/>
      </dsp:nvSpPr>
      <dsp:spPr>
        <a:xfrm rot="17700000">
          <a:off x="4148085" y="1270894"/>
          <a:ext cx="1643162" cy="630175"/>
        </a:xfrm>
        <a:prstGeom prst="leftArrow">
          <a:avLst>
            <a:gd name="adj1" fmla="val 60000"/>
            <a:gd name="adj2" fmla="val 50000"/>
          </a:avLst>
        </a:prstGeom>
        <a:solidFill>
          <a:schemeClr val="accent1">
            <a:shade val="90000"/>
            <a:hueOff val="375112"/>
            <a:satOff val="-6927"/>
            <a:lumOff val="3212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95D1166-968F-48EC-9CAC-4220C92266A9}">
      <dsp:nvSpPr>
        <dsp:cNvPr id="0" name=""/>
        <dsp:cNvSpPr/>
      </dsp:nvSpPr>
      <dsp:spPr>
        <a:xfrm>
          <a:off x="4266589" y="1142"/>
          <a:ext cx="2100585" cy="1680468"/>
        </a:xfrm>
        <a:prstGeom prst="roundRect">
          <a:avLst>
            <a:gd name="adj" fmla="val 10000"/>
          </a:avLst>
        </a:prstGeom>
        <a:solidFill>
          <a:schemeClr val="accent1">
            <a:shade val="50000"/>
            <a:hueOff val="361436"/>
            <a:satOff val="-7560"/>
            <a:lumOff val="420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155700">
            <a:lnSpc>
              <a:spcPct val="90000"/>
            </a:lnSpc>
            <a:spcBef>
              <a:spcPct val="0"/>
            </a:spcBef>
            <a:spcAft>
              <a:spcPct val="35000"/>
            </a:spcAft>
            <a:buNone/>
          </a:pPr>
          <a:r>
            <a:rPr lang="en-US" sz="2600" kern="1200" dirty="0"/>
            <a:t>International Solidarity Instrument</a:t>
          </a:r>
          <a:endParaRPr lang="en-ZA" sz="2600" kern="1200" dirty="0"/>
        </a:p>
      </dsp:txBody>
      <dsp:txXfrm>
        <a:off x="4315808" y="50361"/>
        <a:ext cx="2002147" cy="1582030"/>
      </dsp:txXfrm>
    </dsp:sp>
    <dsp:sp modelId="{9CF3FB2C-C407-40D7-B629-0EE4843F99E2}">
      <dsp:nvSpPr>
        <dsp:cNvPr id="0" name=""/>
        <dsp:cNvSpPr/>
      </dsp:nvSpPr>
      <dsp:spPr>
        <a:xfrm rot="20700000">
          <a:off x="5247080" y="2580625"/>
          <a:ext cx="1643162" cy="630175"/>
        </a:xfrm>
        <a:prstGeom prst="leftArrow">
          <a:avLst>
            <a:gd name="adj1" fmla="val 60000"/>
            <a:gd name="adj2" fmla="val 50000"/>
          </a:avLst>
        </a:prstGeom>
        <a:solidFill>
          <a:schemeClr val="accent1">
            <a:shade val="90000"/>
            <a:hueOff val="187556"/>
            <a:satOff val="-3464"/>
            <a:lumOff val="1606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C82BE0-FEE2-420F-8020-AEF2CA5682B8}">
      <dsp:nvSpPr>
        <dsp:cNvPr id="0" name=""/>
        <dsp:cNvSpPr/>
      </dsp:nvSpPr>
      <dsp:spPr>
        <a:xfrm>
          <a:off x="5811955" y="1842838"/>
          <a:ext cx="2100585" cy="1680468"/>
        </a:xfrm>
        <a:prstGeom prst="roundRect">
          <a:avLst>
            <a:gd name="adj" fmla="val 10000"/>
          </a:avLst>
        </a:prstGeom>
        <a:solidFill>
          <a:schemeClr val="accent1">
            <a:shade val="50000"/>
            <a:hueOff val="180718"/>
            <a:satOff val="-3780"/>
            <a:lumOff val="210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155700">
            <a:lnSpc>
              <a:spcPct val="90000"/>
            </a:lnSpc>
            <a:spcBef>
              <a:spcPct val="0"/>
            </a:spcBef>
            <a:spcAft>
              <a:spcPct val="35000"/>
            </a:spcAft>
            <a:buNone/>
          </a:pPr>
          <a:r>
            <a:rPr lang="en-US" sz="2600" kern="1200" dirty="0"/>
            <a:t>Solidarity Rights (3-gen)</a:t>
          </a:r>
          <a:endParaRPr lang="en-ZA" sz="2600" kern="1200" dirty="0"/>
        </a:p>
      </dsp:txBody>
      <dsp:txXfrm>
        <a:off x="5861174" y="1892057"/>
        <a:ext cx="2002147" cy="15820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8AD9CF-C2FE-406C-87E0-8C8A63C7658B}">
      <dsp:nvSpPr>
        <dsp:cNvPr id="0" name=""/>
        <dsp:cNvSpPr/>
      </dsp:nvSpPr>
      <dsp:spPr>
        <a:xfrm>
          <a:off x="0" y="0"/>
          <a:ext cx="6995160" cy="1258478"/>
        </a:xfrm>
        <a:prstGeom prst="roundRect">
          <a:avLst>
            <a:gd name="adj" fmla="val 10000"/>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Pre-Covid-19, movement to adopt solidarity as an ethic of global health (Frenk et al, 2014; West-Oram &amp; </a:t>
          </a:r>
          <a:r>
            <a:rPr lang="en-US" sz="2300" kern="1200" dirty="0" err="1"/>
            <a:t>Buyx</a:t>
          </a:r>
          <a:r>
            <a:rPr lang="en-US" sz="2300" kern="1200" dirty="0"/>
            <a:t>, 2016)</a:t>
          </a:r>
          <a:endParaRPr lang="en-ZA" sz="2300" kern="1200" dirty="0"/>
        </a:p>
      </dsp:txBody>
      <dsp:txXfrm>
        <a:off x="36860" y="36860"/>
        <a:ext cx="5637162" cy="1184758"/>
      </dsp:txXfrm>
    </dsp:sp>
    <dsp:sp modelId="{1CC5FE8D-18A8-4C0A-BE22-D400812B5533}">
      <dsp:nvSpPr>
        <dsp:cNvPr id="0" name=""/>
        <dsp:cNvSpPr/>
      </dsp:nvSpPr>
      <dsp:spPr>
        <a:xfrm>
          <a:off x="617219" y="1468224"/>
          <a:ext cx="6995160" cy="1258478"/>
        </a:xfrm>
        <a:prstGeom prst="roundRect">
          <a:avLst>
            <a:gd name="adj" fmla="val 10000"/>
          </a:avLst>
        </a:prstGeom>
        <a:solidFill>
          <a:schemeClr val="accent1">
            <a:shade val="50000"/>
            <a:hueOff val="240958"/>
            <a:satOff val="-5040"/>
            <a:lumOff val="2804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Solidarity as a means to achieve equity and address disparities</a:t>
          </a:r>
          <a:endParaRPr lang="en-ZA" sz="2300" kern="1200" dirty="0"/>
        </a:p>
      </dsp:txBody>
      <dsp:txXfrm>
        <a:off x="654079" y="1505084"/>
        <a:ext cx="5486209" cy="1184758"/>
      </dsp:txXfrm>
    </dsp:sp>
    <dsp:sp modelId="{FE944774-CC1F-4F14-A6CE-B897EE75FDB3}">
      <dsp:nvSpPr>
        <dsp:cNvPr id="0" name=""/>
        <dsp:cNvSpPr/>
      </dsp:nvSpPr>
      <dsp:spPr>
        <a:xfrm>
          <a:off x="1234439" y="2936449"/>
          <a:ext cx="6995160" cy="1258478"/>
        </a:xfrm>
        <a:prstGeom prst="roundRect">
          <a:avLst>
            <a:gd name="adj" fmla="val 10000"/>
          </a:avLst>
        </a:prstGeom>
        <a:solidFill>
          <a:schemeClr val="accent1">
            <a:shade val="50000"/>
            <a:hueOff val="240958"/>
            <a:satOff val="-5040"/>
            <a:lumOff val="2804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During Covid-19, solidarity used as a normative basis to justify, or compel pandemic response  </a:t>
          </a:r>
          <a:endParaRPr lang="en-ZA" sz="2300" kern="1200" dirty="0"/>
        </a:p>
      </dsp:txBody>
      <dsp:txXfrm>
        <a:off x="1271299" y="2973309"/>
        <a:ext cx="5486209" cy="1184758"/>
      </dsp:txXfrm>
    </dsp:sp>
    <dsp:sp modelId="{F6932325-34D1-4A68-A0C3-CB25F0D56593}">
      <dsp:nvSpPr>
        <dsp:cNvPr id="0" name=""/>
        <dsp:cNvSpPr/>
      </dsp:nvSpPr>
      <dsp:spPr>
        <a:xfrm>
          <a:off x="6177149" y="954346"/>
          <a:ext cx="818010" cy="818010"/>
        </a:xfrm>
        <a:prstGeom prst="downArrow">
          <a:avLst>
            <a:gd name="adj1" fmla="val 55000"/>
            <a:gd name="adj2" fmla="val 45000"/>
          </a:avLst>
        </a:prstGeom>
        <a:solidFill>
          <a:schemeClr val="accent1">
            <a:alpha val="90000"/>
            <a:tint val="55000"/>
            <a:hueOff val="0"/>
            <a:satOff val="0"/>
            <a:lumOff val="0"/>
            <a:alphaOff val="0"/>
          </a:schemeClr>
        </a:solidFill>
        <a:ln w="2540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ZA" sz="3600" kern="1200"/>
        </a:p>
      </dsp:txBody>
      <dsp:txXfrm>
        <a:off x="6361201" y="954346"/>
        <a:ext cx="449906" cy="615553"/>
      </dsp:txXfrm>
    </dsp:sp>
    <dsp:sp modelId="{86378963-B10D-46D8-91F2-50BFF0B46645}">
      <dsp:nvSpPr>
        <dsp:cNvPr id="0" name=""/>
        <dsp:cNvSpPr/>
      </dsp:nvSpPr>
      <dsp:spPr>
        <a:xfrm>
          <a:off x="6794369" y="2414181"/>
          <a:ext cx="818010" cy="818010"/>
        </a:xfrm>
        <a:prstGeom prst="downArrow">
          <a:avLst>
            <a:gd name="adj1" fmla="val 55000"/>
            <a:gd name="adj2" fmla="val 45000"/>
          </a:avLst>
        </a:prstGeom>
        <a:solidFill>
          <a:schemeClr val="accent1">
            <a:alpha val="90000"/>
            <a:tint val="55000"/>
            <a:hueOff val="0"/>
            <a:satOff val="0"/>
            <a:lumOff val="0"/>
            <a:alphaOff val="0"/>
          </a:schemeClr>
        </a:solidFill>
        <a:ln w="2540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ZA" sz="3600" kern="1200"/>
        </a:p>
      </dsp:txBody>
      <dsp:txXfrm>
        <a:off x="6978421" y="2414181"/>
        <a:ext cx="449906" cy="6155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B4A986-F7B2-4CC3-B9AD-07CEFAB0609F}">
      <dsp:nvSpPr>
        <dsp:cNvPr id="0" name=""/>
        <dsp:cNvSpPr/>
      </dsp:nvSpPr>
      <dsp:spPr>
        <a:xfrm>
          <a:off x="0" y="591343"/>
          <a:ext cx="2571749" cy="1543050"/>
        </a:xfrm>
        <a:prstGeom prst="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Effective international cooperation to ensure access to medical counter measures</a:t>
          </a:r>
          <a:endParaRPr lang="en-ZA" sz="1900" kern="1200" dirty="0"/>
        </a:p>
      </dsp:txBody>
      <dsp:txXfrm>
        <a:off x="0" y="591343"/>
        <a:ext cx="2571749" cy="1543050"/>
      </dsp:txXfrm>
    </dsp:sp>
    <dsp:sp modelId="{09A0232A-EA18-401B-B3D5-46AFF1375AAF}">
      <dsp:nvSpPr>
        <dsp:cNvPr id="0" name=""/>
        <dsp:cNvSpPr/>
      </dsp:nvSpPr>
      <dsp:spPr>
        <a:xfrm>
          <a:off x="2828925" y="591343"/>
          <a:ext cx="2571749" cy="1543050"/>
        </a:xfrm>
        <a:prstGeom prst="rect">
          <a:avLst/>
        </a:prstGeom>
        <a:solidFill>
          <a:schemeClr val="accent1">
            <a:shade val="50000"/>
            <a:hueOff val="144575"/>
            <a:satOff val="-3024"/>
            <a:lumOff val="168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Reform of international IP and patent regimes </a:t>
          </a:r>
        </a:p>
      </dsp:txBody>
      <dsp:txXfrm>
        <a:off x="2828925" y="591343"/>
        <a:ext cx="2571749" cy="1543050"/>
      </dsp:txXfrm>
    </dsp:sp>
    <dsp:sp modelId="{F477064B-4950-4635-8EBD-E78D7E2D758D}">
      <dsp:nvSpPr>
        <dsp:cNvPr id="0" name=""/>
        <dsp:cNvSpPr/>
      </dsp:nvSpPr>
      <dsp:spPr>
        <a:xfrm>
          <a:off x="5657849" y="591343"/>
          <a:ext cx="2571749" cy="1543050"/>
        </a:xfrm>
        <a:prstGeom prst="rect">
          <a:avLst/>
        </a:prstGeom>
        <a:solidFill>
          <a:schemeClr val="accent1">
            <a:shade val="50000"/>
            <a:hueOff val="289149"/>
            <a:satOff val="-6048"/>
            <a:lumOff val="3365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The creation of research and development capacity and cooperation</a:t>
          </a:r>
          <a:endParaRPr lang="en-US" sz="1900" kern="1200" dirty="0"/>
        </a:p>
      </dsp:txBody>
      <dsp:txXfrm>
        <a:off x="5657849" y="591343"/>
        <a:ext cx="2571749" cy="1543050"/>
      </dsp:txXfrm>
    </dsp:sp>
    <dsp:sp modelId="{3F606E4C-D9AC-438E-9EAC-63686C7FB73A}">
      <dsp:nvSpPr>
        <dsp:cNvPr id="0" name=""/>
        <dsp:cNvSpPr/>
      </dsp:nvSpPr>
      <dsp:spPr>
        <a:xfrm>
          <a:off x="1414462" y="2391569"/>
          <a:ext cx="2571749" cy="1543050"/>
        </a:xfrm>
        <a:prstGeom prst="rect">
          <a:avLst/>
        </a:prstGeom>
        <a:solidFill>
          <a:schemeClr val="accent1">
            <a:shade val="50000"/>
            <a:hueOff val="289149"/>
            <a:satOff val="-6048"/>
            <a:lumOff val="3365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Reforms to the global economy – debt cancellation and funding for anti-Covid-19 fight.</a:t>
          </a:r>
          <a:endParaRPr lang="en-US" sz="1900" kern="1200" dirty="0"/>
        </a:p>
      </dsp:txBody>
      <dsp:txXfrm>
        <a:off x="1414462" y="2391569"/>
        <a:ext cx="2571749" cy="1543050"/>
      </dsp:txXfrm>
    </dsp:sp>
    <dsp:sp modelId="{0F24276B-082A-4837-9714-25D7D0640305}">
      <dsp:nvSpPr>
        <dsp:cNvPr id="0" name=""/>
        <dsp:cNvSpPr/>
      </dsp:nvSpPr>
      <dsp:spPr>
        <a:xfrm>
          <a:off x="4243387" y="2391569"/>
          <a:ext cx="2571749" cy="1543050"/>
        </a:xfrm>
        <a:prstGeom prst="rect">
          <a:avLst/>
        </a:prstGeom>
        <a:solidFill>
          <a:schemeClr val="accent1">
            <a:shade val="50000"/>
            <a:hueOff val="144575"/>
            <a:satOff val="-3024"/>
            <a:lumOff val="168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De-commodification of healthcare</a:t>
          </a:r>
          <a:endParaRPr lang="en-US" sz="1900" kern="1200" dirty="0"/>
        </a:p>
      </dsp:txBody>
      <dsp:txXfrm>
        <a:off x="4243387" y="2391569"/>
        <a:ext cx="2571749" cy="15430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E6D63-D7EA-4855-927D-2D0B8E700064}">
      <dsp:nvSpPr>
        <dsp:cNvPr id="0" name=""/>
        <dsp:cNvSpPr/>
      </dsp:nvSpPr>
      <dsp:spPr>
        <a:xfrm>
          <a:off x="0" y="441324"/>
          <a:ext cx="2571749" cy="1543050"/>
        </a:xfrm>
        <a:prstGeom prst="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Limited scope</a:t>
          </a:r>
          <a:endParaRPr lang="en-ZA" sz="2700" kern="1200" dirty="0"/>
        </a:p>
      </dsp:txBody>
      <dsp:txXfrm>
        <a:off x="0" y="441324"/>
        <a:ext cx="2571749" cy="1543050"/>
      </dsp:txXfrm>
    </dsp:sp>
    <dsp:sp modelId="{697E9641-C097-431E-91C0-3DAB5F1F82CC}">
      <dsp:nvSpPr>
        <dsp:cNvPr id="0" name=""/>
        <dsp:cNvSpPr/>
      </dsp:nvSpPr>
      <dsp:spPr>
        <a:xfrm>
          <a:off x="2828925" y="441324"/>
          <a:ext cx="2571749" cy="1543050"/>
        </a:xfrm>
        <a:prstGeom prst="rect">
          <a:avLst/>
        </a:prstGeom>
        <a:solidFill>
          <a:schemeClr val="accent1">
            <a:shade val="50000"/>
            <a:hueOff val="144575"/>
            <a:satOff val="-3024"/>
            <a:lumOff val="168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Voluntary</a:t>
          </a:r>
          <a:endParaRPr lang="en-ZA" sz="2700" kern="1200" dirty="0"/>
        </a:p>
      </dsp:txBody>
      <dsp:txXfrm>
        <a:off x="2828925" y="441324"/>
        <a:ext cx="2571749" cy="1543050"/>
      </dsp:txXfrm>
    </dsp:sp>
    <dsp:sp modelId="{E2955C5C-CD4E-494D-94D9-7EE6327FB070}">
      <dsp:nvSpPr>
        <dsp:cNvPr id="0" name=""/>
        <dsp:cNvSpPr/>
      </dsp:nvSpPr>
      <dsp:spPr>
        <a:xfrm>
          <a:off x="5657849" y="441324"/>
          <a:ext cx="2571749" cy="1543050"/>
        </a:xfrm>
        <a:prstGeom prst="rect">
          <a:avLst/>
        </a:prstGeom>
        <a:solidFill>
          <a:schemeClr val="accent1">
            <a:shade val="50000"/>
            <a:hueOff val="289149"/>
            <a:satOff val="-6048"/>
            <a:lumOff val="3365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Subject to national laws</a:t>
          </a:r>
          <a:endParaRPr lang="en-ZA" sz="2700" kern="1200" dirty="0"/>
        </a:p>
      </dsp:txBody>
      <dsp:txXfrm>
        <a:off x="5657849" y="441324"/>
        <a:ext cx="2571749" cy="1543050"/>
      </dsp:txXfrm>
    </dsp:sp>
    <dsp:sp modelId="{600344DD-0A90-4FA4-9F88-36EC84082842}">
      <dsp:nvSpPr>
        <dsp:cNvPr id="0" name=""/>
        <dsp:cNvSpPr/>
      </dsp:nvSpPr>
      <dsp:spPr>
        <a:xfrm>
          <a:off x="1414462" y="2241550"/>
          <a:ext cx="2571749" cy="1543050"/>
        </a:xfrm>
        <a:prstGeom prst="rect">
          <a:avLst/>
        </a:prstGeom>
        <a:solidFill>
          <a:schemeClr val="accent1">
            <a:shade val="50000"/>
            <a:hueOff val="289149"/>
            <a:satOff val="-6048"/>
            <a:lumOff val="3365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Primarily country-driven</a:t>
          </a:r>
          <a:endParaRPr lang="en-ZA" sz="2700" kern="1200" dirty="0"/>
        </a:p>
      </dsp:txBody>
      <dsp:txXfrm>
        <a:off x="1414462" y="2241550"/>
        <a:ext cx="2571749" cy="1543050"/>
      </dsp:txXfrm>
    </dsp:sp>
    <dsp:sp modelId="{ACDC6BE5-A4F9-43C2-ACF7-3F51FC304CF0}">
      <dsp:nvSpPr>
        <dsp:cNvPr id="0" name=""/>
        <dsp:cNvSpPr/>
      </dsp:nvSpPr>
      <dsp:spPr>
        <a:xfrm>
          <a:off x="4243387" y="2241550"/>
          <a:ext cx="2571749" cy="1543050"/>
        </a:xfrm>
        <a:prstGeom prst="rect">
          <a:avLst/>
        </a:prstGeom>
        <a:solidFill>
          <a:schemeClr val="accent1">
            <a:shade val="50000"/>
            <a:hueOff val="144575"/>
            <a:satOff val="-3024"/>
            <a:lumOff val="168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More to be done (COP + PABS Instrument)</a:t>
          </a:r>
          <a:endParaRPr lang="en-ZA" sz="2700" kern="1200" dirty="0"/>
        </a:p>
      </dsp:txBody>
      <dsp:txXfrm>
        <a:off x="4243387" y="2241550"/>
        <a:ext cx="2571749" cy="15430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04495F-E76B-491D-90B6-E5D102C2ABE3}">
      <dsp:nvSpPr>
        <dsp:cNvPr id="0" name=""/>
        <dsp:cNvSpPr/>
      </dsp:nvSpPr>
      <dsp:spPr>
        <a:xfrm>
          <a:off x="0" y="515"/>
          <a:ext cx="8229600" cy="0"/>
        </a:xfrm>
        <a:prstGeom prst="line">
          <a:avLst/>
        </a:prstGeom>
        <a:solidFill>
          <a:schemeClr val="accent1">
            <a:shade val="50000"/>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94AF5F-ACE9-448A-B37A-40CAB8131B05}">
      <dsp:nvSpPr>
        <dsp:cNvPr id="0" name=""/>
        <dsp:cNvSpPr/>
      </dsp:nvSpPr>
      <dsp:spPr>
        <a:xfrm>
          <a:off x="0" y="515"/>
          <a:ext cx="8229600" cy="8449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Lack of shared experience</a:t>
          </a:r>
          <a:endParaRPr lang="en-ZA" sz="3600" kern="1200" dirty="0"/>
        </a:p>
      </dsp:txBody>
      <dsp:txXfrm>
        <a:off x="0" y="515"/>
        <a:ext cx="8229600" cy="844978"/>
      </dsp:txXfrm>
    </dsp:sp>
    <dsp:sp modelId="{9C40F797-F4C0-43EB-BF50-F870FE0920DF}">
      <dsp:nvSpPr>
        <dsp:cNvPr id="0" name=""/>
        <dsp:cNvSpPr/>
      </dsp:nvSpPr>
      <dsp:spPr>
        <a:xfrm>
          <a:off x="0" y="845494"/>
          <a:ext cx="8229600" cy="0"/>
        </a:xfrm>
        <a:prstGeom prst="line">
          <a:avLst/>
        </a:prstGeom>
        <a:solidFill>
          <a:schemeClr val="accent1">
            <a:shade val="50000"/>
            <a:hueOff val="144575"/>
            <a:satOff val="-3024"/>
            <a:lumOff val="16825"/>
            <a:alphaOff val="0"/>
          </a:schemeClr>
        </a:solidFill>
        <a:ln w="25400" cap="flat" cmpd="sng" algn="ctr">
          <a:solidFill>
            <a:schemeClr val="accent1">
              <a:shade val="50000"/>
              <a:hueOff val="144575"/>
              <a:satOff val="-3024"/>
              <a:lumOff val="1682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AD238C-A202-4854-81C8-3AC124EE1AAC}">
      <dsp:nvSpPr>
        <dsp:cNvPr id="0" name=""/>
        <dsp:cNvSpPr/>
      </dsp:nvSpPr>
      <dsp:spPr>
        <a:xfrm>
          <a:off x="0" y="845494"/>
          <a:ext cx="8229600" cy="8449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Not geared to structural change</a:t>
          </a:r>
          <a:endParaRPr lang="en-ZA" sz="3600" kern="1200" dirty="0"/>
        </a:p>
      </dsp:txBody>
      <dsp:txXfrm>
        <a:off x="0" y="845494"/>
        <a:ext cx="8229600" cy="844978"/>
      </dsp:txXfrm>
    </dsp:sp>
    <dsp:sp modelId="{A53D67A4-C1F4-49AD-8905-F9070FCA42E0}">
      <dsp:nvSpPr>
        <dsp:cNvPr id="0" name=""/>
        <dsp:cNvSpPr/>
      </dsp:nvSpPr>
      <dsp:spPr>
        <a:xfrm>
          <a:off x="0" y="1690473"/>
          <a:ext cx="8229600" cy="0"/>
        </a:xfrm>
        <a:prstGeom prst="line">
          <a:avLst/>
        </a:prstGeom>
        <a:solidFill>
          <a:schemeClr val="accent1">
            <a:shade val="50000"/>
            <a:hueOff val="289149"/>
            <a:satOff val="-6048"/>
            <a:lumOff val="33650"/>
            <a:alphaOff val="0"/>
          </a:schemeClr>
        </a:solidFill>
        <a:ln w="25400" cap="flat" cmpd="sng" algn="ctr">
          <a:solidFill>
            <a:schemeClr val="accent1">
              <a:shade val="50000"/>
              <a:hueOff val="289149"/>
              <a:satOff val="-6048"/>
              <a:lumOff val="3365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3F8567-C1BB-44E6-A763-42064B108A67}">
      <dsp:nvSpPr>
        <dsp:cNvPr id="0" name=""/>
        <dsp:cNvSpPr/>
      </dsp:nvSpPr>
      <dsp:spPr>
        <a:xfrm>
          <a:off x="0" y="1690473"/>
          <a:ext cx="8229600" cy="8449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Geopolitical Context</a:t>
          </a:r>
          <a:endParaRPr lang="en-ZA" sz="3600" kern="1200" dirty="0"/>
        </a:p>
      </dsp:txBody>
      <dsp:txXfrm>
        <a:off x="0" y="1690473"/>
        <a:ext cx="8229600" cy="844978"/>
      </dsp:txXfrm>
    </dsp:sp>
    <dsp:sp modelId="{D180C97E-0E76-46EC-AA51-6EBA909AF9E8}">
      <dsp:nvSpPr>
        <dsp:cNvPr id="0" name=""/>
        <dsp:cNvSpPr/>
      </dsp:nvSpPr>
      <dsp:spPr>
        <a:xfrm>
          <a:off x="0" y="2535451"/>
          <a:ext cx="8229600" cy="0"/>
        </a:xfrm>
        <a:prstGeom prst="line">
          <a:avLst/>
        </a:prstGeom>
        <a:solidFill>
          <a:schemeClr val="accent1">
            <a:shade val="50000"/>
            <a:hueOff val="289149"/>
            <a:satOff val="-6048"/>
            <a:lumOff val="33650"/>
            <a:alphaOff val="0"/>
          </a:schemeClr>
        </a:solidFill>
        <a:ln w="25400" cap="flat" cmpd="sng" algn="ctr">
          <a:solidFill>
            <a:schemeClr val="accent1">
              <a:shade val="50000"/>
              <a:hueOff val="289149"/>
              <a:satOff val="-6048"/>
              <a:lumOff val="3365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C5C596-5167-4239-91D1-76F2F5178CFF}">
      <dsp:nvSpPr>
        <dsp:cNvPr id="0" name=""/>
        <dsp:cNvSpPr/>
      </dsp:nvSpPr>
      <dsp:spPr>
        <a:xfrm>
          <a:off x="0" y="2535451"/>
          <a:ext cx="8229600" cy="8449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Negative Historical Experience of Solidarity</a:t>
          </a:r>
          <a:endParaRPr lang="en-ZA" sz="3600" kern="1200" dirty="0"/>
        </a:p>
      </dsp:txBody>
      <dsp:txXfrm>
        <a:off x="0" y="2535451"/>
        <a:ext cx="8229600" cy="844978"/>
      </dsp:txXfrm>
    </dsp:sp>
    <dsp:sp modelId="{97370D0C-4BBC-4EB5-9D18-29BFA1826F69}">
      <dsp:nvSpPr>
        <dsp:cNvPr id="0" name=""/>
        <dsp:cNvSpPr/>
      </dsp:nvSpPr>
      <dsp:spPr>
        <a:xfrm>
          <a:off x="0" y="3380430"/>
          <a:ext cx="8229600" cy="0"/>
        </a:xfrm>
        <a:prstGeom prst="line">
          <a:avLst/>
        </a:prstGeom>
        <a:solidFill>
          <a:schemeClr val="accent1">
            <a:shade val="50000"/>
            <a:hueOff val="144575"/>
            <a:satOff val="-3024"/>
            <a:lumOff val="16825"/>
            <a:alphaOff val="0"/>
          </a:schemeClr>
        </a:solidFill>
        <a:ln w="25400" cap="flat" cmpd="sng" algn="ctr">
          <a:solidFill>
            <a:schemeClr val="accent1">
              <a:shade val="50000"/>
              <a:hueOff val="144575"/>
              <a:satOff val="-3024"/>
              <a:lumOff val="1682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E04FBB-3571-4BFA-98A9-2187D4525CCC}">
      <dsp:nvSpPr>
        <dsp:cNvPr id="0" name=""/>
        <dsp:cNvSpPr/>
      </dsp:nvSpPr>
      <dsp:spPr>
        <a:xfrm>
          <a:off x="0" y="3380430"/>
          <a:ext cx="8229600" cy="8449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No integration of solidarity as a right</a:t>
          </a:r>
          <a:endParaRPr lang="en-ZA" sz="3600" kern="1200" dirty="0"/>
        </a:p>
      </dsp:txBody>
      <dsp:txXfrm>
        <a:off x="0" y="3380430"/>
        <a:ext cx="8229600" cy="844978"/>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53BCB53-7E65-4C6B-818A-5F4760634DB0}" type="datetimeFigureOut">
              <a:rPr lang="en-US" smtClean="0"/>
              <a:t>6/3/2025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C7ADFE9-B353-47EE-A426-4CD7FC6BB5B5}" type="slidenum">
              <a:rPr lang="en-US" smtClean="0"/>
              <a:t>‹#›</a:t>
            </a:fld>
            <a:endParaRPr lang="en-US"/>
          </a:p>
        </p:txBody>
      </p:sp>
    </p:spTree>
    <p:extLst>
      <p:ext uri="{BB962C8B-B14F-4D97-AF65-F5344CB8AC3E}">
        <p14:creationId xmlns:p14="http://schemas.microsoft.com/office/powerpoint/2010/main" val="37840095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A984B71-87E8-4957-A583-A1238C3893AB}" type="datetimeFigureOut">
              <a:rPr lang="en-US" smtClean="0"/>
              <a:pPr/>
              <a:t>6/3/2025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9187CF4-6DD8-414B-AC80-2F305461138C}" type="slidenum">
              <a:rPr lang="en-US" smtClean="0"/>
              <a:pPr/>
              <a:t>‹#›</a:t>
            </a:fld>
            <a:endParaRPr lang="en-US"/>
          </a:p>
        </p:txBody>
      </p:sp>
    </p:spTree>
    <p:extLst>
      <p:ext uri="{BB962C8B-B14F-4D97-AF65-F5344CB8AC3E}">
        <p14:creationId xmlns:p14="http://schemas.microsoft.com/office/powerpoint/2010/main" val="1125779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81100" y="696913"/>
            <a:ext cx="4648200" cy="3486150"/>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panose="02020603050405020304" pitchFamily="18" charset="0"/>
            </a:endParaRPr>
          </a:p>
        </p:txBody>
      </p:sp>
      <p:sp>
        <p:nvSpPr>
          <p:cNvPr id="24580"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0F68C4A-56B9-44A6-A350-25348F04FEF9}" type="datetime1">
              <a:rPr lang="en-US" altLang="en-US" sz="1200" smtClean="0"/>
              <a:pPr/>
              <a:t>6/3/2025</a:t>
            </a:fld>
            <a:endParaRPr lang="en-US" altLang="en-US" sz="1200"/>
          </a:p>
        </p:txBody>
      </p:sp>
      <p:sp>
        <p:nvSpPr>
          <p:cNvPr id="2458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054631FE-D83F-4CAF-929A-111CA3B5BB56}" type="slidenum">
              <a:rPr lang="en-US" altLang="en-US" sz="1200"/>
              <a:pPr/>
              <a:t>1</a:t>
            </a:fld>
            <a:endParaRPr lang="en-US" altLang="en-US" sz="1200"/>
          </a:p>
        </p:txBody>
      </p:sp>
    </p:spTree>
    <p:extLst>
      <p:ext uri="{BB962C8B-B14F-4D97-AF65-F5344CB8AC3E}">
        <p14:creationId xmlns:p14="http://schemas.microsoft.com/office/powerpoint/2010/main" val="77639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A9187CF4-6DD8-414B-AC80-2F305461138C}" type="slidenum">
              <a:rPr lang="en-US" smtClean="0"/>
              <a:pPr/>
              <a:t>11</a:t>
            </a:fld>
            <a:endParaRPr lang="en-US"/>
          </a:p>
        </p:txBody>
      </p:sp>
    </p:spTree>
    <p:extLst>
      <p:ext uri="{BB962C8B-B14F-4D97-AF65-F5344CB8AC3E}">
        <p14:creationId xmlns:p14="http://schemas.microsoft.com/office/powerpoint/2010/main" val="1584666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A9187CF4-6DD8-414B-AC80-2F305461138C}" type="slidenum">
              <a:rPr lang="en-US" smtClean="0"/>
              <a:pPr/>
              <a:t>12</a:t>
            </a:fld>
            <a:endParaRPr lang="en-US"/>
          </a:p>
        </p:txBody>
      </p:sp>
    </p:spTree>
    <p:extLst>
      <p:ext uri="{BB962C8B-B14F-4D97-AF65-F5344CB8AC3E}">
        <p14:creationId xmlns:p14="http://schemas.microsoft.com/office/powerpoint/2010/main" val="199623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fontScale="92500" lnSpcReduction="10000"/>
          </a:bodyPr>
          <a:lstStyle/>
          <a:p>
            <a:endParaRPr lang="en-ZA" dirty="0"/>
          </a:p>
        </p:txBody>
      </p:sp>
      <p:sp>
        <p:nvSpPr>
          <p:cNvPr id="4" name="Slide Number Placeholder 3"/>
          <p:cNvSpPr>
            <a:spLocks noGrp="1"/>
          </p:cNvSpPr>
          <p:nvPr>
            <p:ph type="sldNum" sz="quarter" idx="5"/>
          </p:nvPr>
        </p:nvSpPr>
        <p:spPr/>
        <p:txBody>
          <a:bodyPr/>
          <a:lstStyle/>
          <a:p>
            <a:fld id="{A9187CF4-6DD8-414B-AC80-2F305461138C}" type="slidenum">
              <a:rPr lang="en-US" smtClean="0"/>
              <a:pPr/>
              <a:t>2</a:t>
            </a:fld>
            <a:endParaRPr lang="en-US"/>
          </a:p>
        </p:txBody>
      </p:sp>
    </p:spTree>
    <p:extLst>
      <p:ext uri="{BB962C8B-B14F-4D97-AF65-F5344CB8AC3E}">
        <p14:creationId xmlns:p14="http://schemas.microsoft.com/office/powerpoint/2010/main" val="1958323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187CF4-6DD8-414B-AC80-2F305461138C}" type="slidenum">
              <a:rPr lang="en-US" smtClean="0"/>
              <a:pPr/>
              <a:t>3</a:t>
            </a:fld>
            <a:endParaRPr lang="en-US"/>
          </a:p>
        </p:txBody>
      </p:sp>
    </p:spTree>
    <p:extLst>
      <p:ext uri="{BB962C8B-B14F-4D97-AF65-F5344CB8AC3E}">
        <p14:creationId xmlns:p14="http://schemas.microsoft.com/office/powerpoint/2010/main" val="724138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A9187CF4-6DD8-414B-AC80-2F305461138C}" type="slidenum">
              <a:rPr lang="en-US" smtClean="0"/>
              <a:pPr/>
              <a:t>4</a:t>
            </a:fld>
            <a:endParaRPr lang="en-US"/>
          </a:p>
        </p:txBody>
      </p:sp>
    </p:spTree>
    <p:extLst>
      <p:ext uri="{BB962C8B-B14F-4D97-AF65-F5344CB8AC3E}">
        <p14:creationId xmlns:p14="http://schemas.microsoft.com/office/powerpoint/2010/main" val="2290801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A9187CF4-6DD8-414B-AC80-2F305461138C}" type="slidenum">
              <a:rPr lang="en-US" smtClean="0"/>
              <a:pPr/>
              <a:t>6</a:t>
            </a:fld>
            <a:endParaRPr lang="en-US"/>
          </a:p>
        </p:txBody>
      </p:sp>
    </p:spTree>
    <p:extLst>
      <p:ext uri="{BB962C8B-B14F-4D97-AF65-F5344CB8AC3E}">
        <p14:creationId xmlns:p14="http://schemas.microsoft.com/office/powerpoint/2010/main" val="1673404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A9187CF4-6DD8-414B-AC80-2F305461138C}" type="slidenum">
              <a:rPr lang="en-US" smtClean="0"/>
              <a:pPr/>
              <a:t>7</a:t>
            </a:fld>
            <a:endParaRPr lang="en-US"/>
          </a:p>
        </p:txBody>
      </p:sp>
    </p:spTree>
    <p:extLst>
      <p:ext uri="{BB962C8B-B14F-4D97-AF65-F5344CB8AC3E}">
        <p14:creationId xmlns:p14="http://schemas.microsoft.com/office/powerpoint/2010/main" val="4177828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A9187CF4-6DD8-414B-AC80-2F305461138C}" type="slidenum">
              <a:rPr lang="en-US" smtClean="0"/>
              <a:pPr/>
              <a:t>8</a:t>
            </a:fld>
            <a:endParaRPr lang="en-US"/>
          </a:p>
        </p:txBody>
      </p:sp>
    </p:spTree>
    <p:extLst>
      <p:ext uri="{BB962C8B-B14F-4D97-AF65-F5344CB8AC3E}">
        <p14:creationId xmlns:p14="http://schemas.microsoft.com/office/powerpoint/2010/main" val="31653358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A9187CF4-6DD8-414B-AC80-2F305461138C}" type="slidenum">
              <a:rPr lang="en-US" smtClean="0"/>
              <a:pPr/>
              <a:t>9</a:t>
            </a:fld>
            <a:endParaRPr lang="en-US"/>
          </a:p>
        </p:txBody>
      </p:sp>
    </p:spTree>
    <p:extLst>
      <p:ext uri="{BB962C8B-B14F-4D97-AF65-F5344CB8AC3E}">
        <p14:creationId xmlns:p14="http://schemas.microsoft.com/office/powerpoint/2010/main" val="1343839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A9187CF4-6DD8-414B-AC80-2F305461138C}" type="slidenum">
              <a:rPr lang="en-US" smtClean="0"/>
              <a:pPr/>
              <a:t>10</a:t>
            </a:fld>
            <a:endParaRPr lang="en-US"/>
          </a:p>
        </p:txBody>
      </p:sp>
    </p:spTree>
    <p:extLst>
      <p:ext uri="{BB962C8B-B14F-4D97-AF65-F5344CB8AC3E}">
        <p14:creationId xmlns:p14="http://schemas.microsoft.com/office/powerpoint/2010/main" val="18711406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lvl1pPr>
              <a:defRPr>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DBA8F35-0791-4C18-9E0D-F84411FFEC16}" type="datetimeFigureOut">
              <a:rPr lang="en-US" smtClean="0"/>
              <a:pPr/>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86237-0CE1-40FB-ADF6-3D244A0A66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BA8F35-0791-4C18-9E0D-F84411FFEC16}" type="datetimeFigureOut">
              <a:rPr lang="en-US" smtClean="0"/>
              <a:pPr/>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86237-0CE1-40FB-ADF6-3D244A0A66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BA8F35-0791-4C18-9E0D-F84411FFEC16}" type="datetimeFigureOut">
              <a:rPr lang="en-US" smtClean="0"/>
              <a:pPr/>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86237-0CE1-40FB-ADF6-3D244A0A66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6447"/>
            <a:ext cx="8229600" cy="1143000"/>
          </a:xfrm>
        </p:spPr>
        <p:txBody>
          <a:bodyPr/>
          <a:lstStyle/>
          <a:p>
            <a:r>
              <a:rPr lang="en-US"/>
              <a:t>Click to edit Master title style</a:t>
            </a:r>
          </a:p>
        </p:txBody>
      </p:sp>
      <p:sp>
        <p:nvSpPr>
          <p:cNvPr id="3" name="Content Placeholder 2"/>
          <p:cNvSpPr>
            <a:spLocks noGrp="1"/>
          </p:cNvSpPr>
          <p:nvPr>
            <p:ph idx="1"/>
          </p:nvPr>
        </p:nvSpPr>
        <p:spPr>
          <a:xfrm>
            <a:off x="457200" y="1899637"/>
            <a:ext cx="8229600" cy="422652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DBA8F35-0791-4C18-9E0D-F84411FFEC16}" type="datetimeFigureOut">
              <a:rPr lang="en-US" smtClean="0"/>
              <a:pPr/>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86237-0CE1-40FB-ADF6-3D244A0A663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BA8F35-0791-4C18-9E0D-F84411FFEC16}" type="datetimeFigureOut">
              <a:rPr lang="en-US" smtClean="0"/>
              <a:pPr/>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86237-0CE1-40FB-ADF6-3D244A0A66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DBA8F35-0791-4C18-9E0D-F84411FFEC16}" type="datetimeFigureOut">
              <a:rPr lang="en-US" smtClean="0"/>
              <a:pPr/>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86237-0CE1-40FB-ADF6-3D244A0A66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DBA8F35-0791-4C18-9E0D-F84411FFEC16}" type="datetimeFigureOut">
              <a:rPr lang="en-US" smtClean="0"/>
              <a:pPr/>
              <a:t>6/3/2025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186237-0CE1-40FB-ADF6-3D244A0A66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DBA8F35-0791-4C18-9E0D-F84411FFEC16}" type="datetimeFigureOut">
              <a:rPr lang="en-US" smtClean="0"/>
              <a:pPr/>
              <a:t>6/3/2025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186237-0CE1-40FB-ADF6-3D244A0A66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BA8F35-0791-4C18-9E0D-F84411FFEC16}" type="datetimeFigureOut">
              <a:rPr lang="en-US" smtClean="0"/>
              <a:pPr/>
              <a:t>6/3/2025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186237-0CE1-40FB-ADF6-3D244A0A66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3"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BA8F35-0791-4C18-9E0D-F84411FFEC16}" type="datetimeFigureOut">
              <a:rPr lang="en-US" smtClean="0"/>
              <a:pPr/>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86237-0CE1-40FB-ADF6-3D244A0A66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BA8F35-0791-4C18-9E0D-F84411FFEC16}" type="datetimeFigureOut">
              <a:rPr lang="en-US" smtClean="0"/>
              <a:pPr/>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86237-0CE1-40FB-ADF6-3D244A0A66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49175"/>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822361"/>
            <a:ext cx="8229600" cy="430380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BA8F35-0791-4C18-9E0D-F84411FFEC16}" type="datetimeFigureOut">
              <a:rPr lang="en-US" smtClean="0"/>
              <a:pPr/>
              <a:t>6/3/2025</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86237-0CE1-40FB-ADF6-3D244A0A66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sz="quarter"/>
          </p:nvPr>
        </p:nvSpPr>
        <p:spPr>
          <a:xfrm>
            <a:off x="762000" y="1719943"/>
            <a:ext cx="7620000" cy="685800"/>
          </a:xfrm>
        </p:spPr>
        <p:txBody>
          <a:bodyPr>
            <a:noAutofit/>
          </a:bodyPr>
          <a:lstStyle/>
          <a:p>
            <a:r>
              <a:rPr lang="en-US" altLang="en-US" sz="4000" b="1" dirty="0"/>
              <a:t>Solidarity in the Pandemic Treaty: Recognition and </a:t>
            </a:r>
            <a:r>
              <a:rPr lang="en-US" altLang="en-US" sz="4000" b="1" dirty="0" err="1"/>
              <a:t>Operationalisation</a:t>
            </a:r>
            <a:endParaRPr lang="en-US" altLang="en-US" sz="4000" b="1" dirty="0"/>
          </a:p>
        </p:txBody>
      </p:sp>
      <p:sp>
        <p:nvSpPr>
          <p:cNvPr id="4099" name="Subtitle 2"/>
          <p:cNvSpPr>
            <a:spLocks noGrp="1"/>
          </p:cNvSpPr>
          <p:nvPr>
            <p:ph type="subTitle" sz="quarter" idx="1"/>
          </p:nvPr>
        </p:nvSpPr>
        <p:spPr>
          <a:xfrm>
            <a:off x="318840" y="2918597"/>
            <a:ext cx="8506325" cy="1480457"/>
          </a:xfrm>
        </p:spPr>
        <p:txBody>
          <a:bodyPr>
            <a:noAutofit/>
          </a:bodyPr>
          <a:lstStyle/>
          <a:p>
            <a:endParaRPr lang="en-US" altLang="en-US" sz="1600" dirty="0"/>
          </a:p>
          <a:p>
            <a:r>
              <a:rPr lang="en-US" altLang="en-US" sz="2400" b="1" dirty="0"/>
              <a:t>Safura Abdool Karim, PhD</a:t>
            </a:r>
            <a:endParaRPr lang="en-US" altLang="en-US" sz="1600" dirty="0"/>
          </a:p>
          <a:p>
            <a:endParaRPr lang="en-US" altLang="en-US" sz="700" dirty="0"/>
          </a:p>
          <a:p>
            <a:r>
              <a:rPr lang="en-US" altLang="en-US" sz="1100" dirty="0"/>
              <a:t>GLIDE Post-doctoral Fellow, Berman Institute of Bioethics</a:t>
            </a:r>
          </a:p>
          <a:p>
            <a:r>
              <a:rPr lang="en-US" altLang="en-US" sz="1100" dirty="0"/>
              <a:t>Adjunct Assistant Professor, Mailman School of Public Health, Columbia University</a:t>
            </a:r>
          </a:p>
          <a:p>
            <a:r>
              <a:rPr lang="en-US" altLang="en-US" sz="1100" dirty="0"/>
              <a:t>Research Associate, </a:t>
            </a:r>
            <a:r>
              <a:rPr lang="en-US" altLang="en-US" sz="1100" dirty="0" err="1"/>
              <a:t>Ethox</a:t>
            </a:r>
            <a:r>
              <a:rPr lang="en-US" altLang="en-US" sz="1100" dirty="0"/>
              <a:t> Center, Oxford University</a:t>
            </a:r>
          </a:p>
          <a:p>
            <a:r>
              <a:rPr lang="en-US" altLang="en-US" sz="1100" dirty="0"/>
              <a:t>Research Associate, Center for the Aids </a:t>
            </a:r>
            <a:r>
              <a:rPr lang="en-US" altLang="en-US" sz="1100" dirty="0" err="1"/>
              <a:t>Programme</a:t>
            </a:r>
            <a:r>
              <a:rPr lang="en-US" altLang="en-US" sz="1100" dirty="0"/>
              <a:t> of Research in South Africa</a:t>
            </a:r>
          </a:p>
          <a:p>
            <a:endParaRPr lang="en-US" altLang="en-US" sz="1600" dirty="0"/>
          </a:p>
          <a:p>
            <a:r>
              <a:rPr lang="en-US" altLang="en-US" sz="1600" dirty="0"/>
              <a:t>The Pandemic Treaty: A New Global Public Health Instrument</a:t>
            </a:r>
          </a:p>
          <a:p>
            <a:r>
              <a:rPr lang="en-US" altLang="en-US" sz="1600" dirty="0"/>
              <a:t>National School of Public Health, </a:t>
            </a:r>
            <a:r>
              <a:rPr lang="pt-BR" altLang="en-US" sz="1600" dirty="0"/>
              <a:t>Universidade Nova de Lisboa, Salao Nobre</a:t>
            </a:r>
            <a:endParaRPr lang="en-US" altLang="en-US" sz="1600" dirty="0"/>
          </a:p>
          <a:p>
            <a:r>
              <a:rPr lang="en-US" altLang="en-US" sz="1600" dirty="0"/>
              <a:t>9 May 2025</a:t>
            </a:r>
          </a:p>
        </p:txBody>
      </p:sp>
    </p:spTree>
    <p:extLst>
      <p:ext uri="{BB962C8B-B14F-4D97-AF65-F5344CB8AC3E}">
        <p14:creationId xmlns:p14="http://schemas.microsoft.com/office/powerpoint/2010/main" val="1564713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EA356-FC9C-7193-5DBE-6B153DB8AD82}"/>
              </a:ext>
            </a:extLst>
          </p:cNvPr>
          <p:cNvSpPr>
            <a:spLocks noGrp="1"/>
          </p:cNvSpPr>
          <p:nvPr>
            <p:ph type="title"/>
          </p:nvPr>
        </p:nvSpPr>
        <p:spPr/>
        <p:txBody>
          <a:bodyPr>
            <a:normAutofit fontScale="90000"/>
          </a:bodyPr>
          <a:lstStyle/>
          <a:p>
            <a:r>
              <a:rPr lang="en-US" dirty="0" err="1"/>
              <a:t>Operationalisation</a:t>
            </a:r>
            <a:r>
              <a:rPr lang="en-US" dirty="0"/>
              <a:t> of Solidarity in Pandemic Accord</a:t>
            </a:r>
            <a:endParaRPr lang="en-ZA" dirty="0"/>
          </a:p>
        </p:txBody>
      </p:sp>
      <p:sp>
        <p:nvSpPr>
          <p:cNvPr id="3" name="Content Placeholder 2">
            <a:extLst>
              <a:ext uri="{FF2B5EF4-FFF2-40B4-BE49-F238E27FC236}">
                <a16:creationId xmlns:a16="http://schemas.microsoft.com/office/drawing/2014/main" id="{620288E0-64CC-0DCD-4F8D-35B15C7D3921}"/>
              </a:ext>
            </a:extLst>
          </p:cNvPr>
          <p:cNvSpPr>
            <a:spLocks noGrp="1"/>
          </p:cNvSpPr>
          <p:nvPr>
            <p:ph idx="1"/>
          </p:nvPr>
        </p:nvSpPr>
        <p:spPr/>
        <p:txBody>
          <a:bodyPr>
            <a:normAutofit fontScale="92500" lnSpcReduction="20000"/>
          </a:bodyPr>
          <a:lstStyle/>
          <a:p>
            <a:r>
              <a:rPr lang="en-US" dirty="0"/>
              <a:t>Solidarity is explicitly recognized as a guiding value</a:t>
            </a:r>
          </a:p>
          <a:p>
            <a:r>
              <a:rPr lang="en-US" dirty="0"/>
              <a:t>Explicit goals to promote cooperation and collaboration, access to knowledge and information sharing and equity in counter-measures (all voluntary)</a:t>
            </a:r>
          </a:p>
          <a:p>
            <a:r>
              <a:rPr lang="en-ZA" dirty="0"/>
              <a:t>Multi-lateral PABS Instrument linked to vaccine donation to WHO (charity rather than solidarity?)</a:t>
            </a:r>
          </a:p>
          <a:p>
            <a:r>
              <a:rPr lang="en-ZA" dirty="0"/>
              <a:t>Solidaristic Procurement through </a:t>
            </a:r>
            <a:r>
              <a:rPr lang="en-US" dirty="0"/>
              <a:t>Global Supply Chain and Logistics Network </a:t>
            </a:r>
            <a:endParaRPr lang="en-ZA" dirty="0"/>
          </a:p>
        </p:txBody>
      </p:sp>
    </p:spTree>
    <p:extLst>
      <p:ext uri="{BB962C8B-B14F-4D97-AF65-F5344CB8AC3E}">
        <p14:creationId xmlns:p14="http://schemas.microsoft.com/office/powerpoint/2010/main" val="1307979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95768-E0FA-F4B9-C9F2-9A5AFE7B265E}"/>
              </a:ext>
            </a:extLst>
          </p:cNvPr>
          <p:cNvSpPr>
            <a:spLocks noGrp="1"/>
          </p:cNvSpPr>
          <p:nvPr>
            <p:ph type="title"/>
          </p:nvPr>
        </p:nvSpPr>
        <p:spPr/>
        <p:txBody>
          <a:bodyPr>
            <a:normAutofit fontScale="90000"/>
          </a:bodyPr>
          <a:lstStyle/>
          <a:p>
            <a:r>
              <a:rPr lang="en-US" dirty="0"/>
              <a:t>Limitations of Solidarity in the Accord</a:t>
            </a:r>
            <a:endParaRPr lang="en-ZA" dirty="0"/>
          </a:p>
        </p:txBody>
      </p:sp>
      <p:graphicFrame>
        <p:nvGraphicFramePr>
          <p:cNvPr id="4" name="Content Placeholder 3">
            <a:extLst>
              <a:ext uri="{FF2B5EF4-FFF2-40B4-BE49-F238E27FC236}">
                <a16:creationId xmlns:a16="http://schemas.microsoft.com/office/drawing/2014/main" id="{F23D38C4-FD39-72ED-8171-07E05E58DAD7}"/>
              </a:ext>
            </a:extLst>
          </p:cNvPr>
          <p:cNvGraphicFramePr>
            <a:graphicFrameLocks noGrp="1"/>
          </p:cNvGraphicFramePr>
          <p:nvPr>
            <p:ph idx="1"/>
            <p:extLst>
              <p:ext uri="{D42A27DB-BD31-4B8C-83A1-F6EECF244321}">
                <p14:modId xmlns:p14="http://schemas.microsoft.com/office/powerpoint/2010/main" val="4077025347"/>
              </p:ext>
            </p:extLst>
          </p:nvPr>
        </p:nvGraphicFramePr>
        <p:xfrm>
          <a:off x="457200" y="1900238"/>
          <a:ext cx="8229600" cy="4225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0208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5180C-F6FD-5E7F-7713-6C6334BA23C2}"/>
              </a:ext>
            </a:extLst>
          </p:cNvPr>
          <p:cNvSpPr>
            <a:spLocks noGrp="1"/>
          </p:cNvSpPr>
          <p:nvPr>
            <p:ph type="title"/>
          </p:nvPr>
        </p:nvSpPr>
        <p:spPr/>
        <p:txBody>
          <a:bodyPr>
            <a:normAutofit fontScale="90000"/>
          </a:bodyPr>
          <a:lstStyle/>
          <a:p>
            <a:r>
              <a:rPr lang="en-US" dirty="0"/>
              <a:t>Challenges to </a:t>
            </a:r>
            <a:r>
              <a:rPr lang="en-US" dirty="0" err="1"/>
              <a:t>realising</a:t>
            </a:r>
            <a:r>
              <a:rPr lang="en-US" dirty="0"/>
              <a:t> Solidarity in global health</a:t>
            </a:r>
            <a:endParaRPr lang="en-ZA" dirty="0"/>
          </a:p>
        </p:txBody>
      </p:sp>
      <p:graphicFrame>
        <p:nvGraphicFramePr>
          <p:cNvPr id="4" name="Content Placeholder 3">
            <a:extLst>
              <a:ext uri="{FF2B5EF4-FFF2-40B4-BE49-F238E27FC236}">
                <a16:creationId xmlns:a16="http://schemas.microsoft.com/office/drawing/2014/main" id="{334AAAC1-5CA3-3DC5-0032-6F6E8A924F14}"/>
              </a:ext>
            </a:extLst>
          </p:cNvPr>
          <p:cNvGraphicFramePr>
            <a:graphicFrameLocks noGrp="1"/>
          </p:cNvGraphicFramePr>
          <p:nvPr>
            <p:ph idx="1"/>
            <p:extLst>
              <p:ext uri="{D42A27DB-BD31-4B8C-83A1-F6EECF244321}">
                <p14:modId xmlns:p14="http://schemas.microsoft.com/office/powerpoint/2010/main" val="2705921500"/>
              </p:ext>
            </p:extLst>
          </p:nvPr>
        </p:nvGraphicFramePr>
        <p:xfrm>
          <a:off x="457200" y="1900240"/>
          <a:ext cx="8229600" cy="4225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0131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CA6E1A7-D7DA-2247-363E-6C6FC8A67DFF}"/>
              </a:ext>
            </a:extLst>
          </p:cNvPr>
          <p:cNvSpPr>
            <a:spLocks noGrp="1"/>
          </p:cNvSpPr>
          <p:nvPr>
            <p:ph type="ctrTitle"/>
          </p:nvPr>
        </p:nvSpPr>
        <p:spPr/>
        <p:txBody>
          <a:bodyPr/>
          <a:lstStyle/>
          <a:p>
            <a:r>
              <a:rPr lang="en-US" dirty="0"/>
              <a:t>Thank you</a:t>
            </a:r>
            <a:endParaRPr lang="en-ZA" dirty="0"/>
          </a:p>
        </p:txBody>
      </p:sp>
      <p:sp>
        <p:nvSpPr>
          <p:cNvPr id="5" name="Subtitle 4">
            <a:extLst>
              <a:ext uri="{FF2B5EF4-FFF2-40B4-BE49-F238E27FC236}">
                <a16:creationId xmlns:a16="http://schemas.microsoft.com/office/drawing/2014/main" id="{0D669C26-C6B7-3AE2-DE99-8FE6955BE6C5}"/>
              </a:ext>
            </a:extLst>
          </p:cNvPr>
          <p:cNvSpPr>
            <a:spLocks noGrp="1"/>
          </p:cNvSpPr>
          <p:nvPr>
            <p:ph type="subTitle" idx="1"/>
          </p:nvPr>
        </p:nvSpPr>
        <p:spPr/>
        <p:txBody>
          <a:bodyPr>
            <a:normAutofit fontScale="92500" lnSpcReduction="20000"/>
          </a:bodyPr>
          <a:lstStyle/>
          <a:p>
            <a:r>
              <a:rPr lang="en-US" dirty="0"/>
              <a:t>sabdool1@jh.edu</a:t>
            </a:r>
          </a:p>
          <a:p>
            <a:endParaRPr lang="en-US" dirty="0"/>
          </a:p>
          <a:p>
            <a:r>
              <a:rPr lang="en-US" sz="1900" dirty="0"/>
              <a:t>Support for this research was provided by </a:t>
            </a:r>
            <a:r>
              <a:rPr lang="en-US" sz="1900" dirty="0" err="1"/>
              <a:t>Wellcome</a:t>
            </a:r>
            <a:r>
              <a:rPr lang="en-US" sz="1900" dirty="0"/>
              <a:t> Trust as part of the Oxford-Johns Hopkins Global Infectious Disease Ethics Collaborative (221719).</a:t>
            </a:r>
            <a:endParaRPr lang="en-ZA" sz="2200" dirty="0"/>
          </a:p>
        </p:txBody>
      </p:sp>
    </p:spTree>
    <p:extLst>
      <p:ext uri="{BB962C8B-B14F-4D97-AF65-F5344CB8AC3E}">
        <p14:creationId xmlns:p14="http://schemas.microsoft.com/office/powerpoint/2010/main" val="494417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C94C5-1B7A-7F00-F04F-148BEB7DFE0F}"/>
              </a:ext>
            </a:extLst>
          </p:cNvPr>
          <p:cNvSpPr>
            <a:spLocks noGrp="1"/>
          </p:cNvSpPr>
          <p:nvPr>
            <p:ph type="title"/>
          </p:nvPr>
        </p:nvSpPr>
        <p:spPr>
          <a:xfrm>
            <a:off x="457200" y="380143"/>
            <a:ext cx="8229600" cy="1143000"/>
          </a:xfrm>
        </p:spPr>
        <p:txBody>
          <a:bodyPr anchor="ctr">
            <a:normAutofit/>
          </a:bodyPr>
          <a:lstStyle/>
          <a:p>
            <a:r>
              <a:rPr lang="en-US" dirty="0"/>
              <a:t>What is solidarity?</a:t>
            </a:r>
            <a:endParaRPr lang="en-ZA" dirty="0"/>
          </a:p>
        </p:txBody>
      </p:sp>
      <p:pic>
        <p:nvPicPr>
          <p:cNvPr id="5" name="Content Placeholder 4" descr="A cartoon of a fist with people holding tools&#10;&#10;AI-generated content may be incorrect.">
            <a:extLst>
              <a:ext uri="{FF2B5EF4-FFF2-40B4-BE49-F238E27FC236}">
                <a16:creationId xmlns:a16="http://schemas.microsoft.com/office/drawing/2014/main" id="{62E669E7-637C-E195-8851-F1B1C1D18EE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86792" y="1600203"/>
            <a:ext cx="5570416" cy="4525963"/>
          </a:xfrm>
          <a:noFill/>
        </p:spPr>
      </p:pic>
    </p:spTree>
    <p:extLst>
      <p:ext uri="{BB962C8B-B14F-4D97-AF65-F5344CB8AC3E}">
        <p14:creationId xmlns:p14="http://schemas.microsoft.com/office/powerpoint/2010/main" val="436280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9C403-FCCF-2F74-0E62-135A9B122FC3}"/>
              </a:ext>
            </a:extLst>
          </p:cNvPr>
          <p:cNvSpPr>
            <a:spLocks noGrp="1"/>
          </p:cNvSpPr>
          <p:nvPr>
            <p:ph type="title"/>
          </p:nvPr>
        </p:nvSpPr>
        <p:spPr/>
        <p:txBody>
          <a:bodyPr/>
          <a:lstStyle/>
          <a:p>
            <a:r>
              <a:rPr lang="en-US" dirty="0"/>
              <a:t>Solidarity and Human Rights</a:t>
            </a:r>
            <a:endParaRPr lang="en-ZA" dirty="0"/>
          </a:p>
        </p:txBody>
      </p:sp>
      <p:graphicFrame>
        <p:nvGraphicFramePr>
          <p:cNvPr id="4" name="Content Placeholder 3">
            <a:extLst>
              <a:ext uri="{FF2B5EF4-FFF2-40B4-BE49-F238E27FC236}">
                <a16:creationId xmlns:a16="http://schemas.microsoft.com/office/drawing/2014/main" id="{E140EE87-0D2E-E25A-9FEB-DC0B5F9F20C3}"/>
              </a:ext>
            </a:extLst>
          </p:cNvPr>
          <p:cNvGraphicFramePr>
            <a:graphicFrameLocks noGrp="1"/>
          </p:cNvGraphicFramePr>
          <p:nvPr>
            <p:ph idx="1"/>
            <p:extLst>
              <p:ext uri="{D42A27DB-BD31-4B8C-83A1-F6EECF244321}">
                <p14:modId xmlns:p14="http://schemas.microsoft.com/office/powerpoint/2010/main" val="2148092419"/>
              </p:ext>
            </p:extLst>
          </p:nvPr>
        </p:nvGraphicFramePr>
        <p:xfrm>
          <a:off x="457200" y="1600203"/>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81103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C33A2-CE25-F93F-814A-DA8FBFF32E84}"/>
              </a:ext>
            </a:extLst>
          </p:cNvPr>
          <p:cNvSpPr>
            <a:spLocks noGrp="1"/>
          </p:cNvSpPr>
          <p:nvPr>
            <p:ph type="title"/>
          </p:nvPr>
        </p:nvSpPr>
        <p:spPr/>
        <p:txBody>
          <a:bodyPr>
            <a:normAutofit fontScale="90000"/>
          </a:bodyPr>
          <a:lstStyle/>
          <a:p>
            <a:r>
              <a:rPr lang="en-US" dirty="0"/>
              <a:t>The account of solidarity in Global Health</a:t>
            </a:r>
            <a:endParaRPr lang="en-ZA" dirty="0"/>
          </a:p>
        </p:txBody>
      </p:sp>
      <p:graphicFrame>
        <p:nvGraphicFramePr>
          <p:cNvPr id="4" name="Content Placeholder 3">
            <a:extLst>
              <a:ext uri="{FF2B5EF4-FFF2-40B4-BE49-F238E27FC236}">
                <a16:creationId xmlns:a16="http://schemas.microsoft.com/office/drawing/2014/main" id="{0A372B42-1FD2-C409-C675-1142445CB7D9}"/>
              </a:ext>
            </a:extLst>
          </p:cNvPr>
          <p:cNvGraphicFramePr>
            <a:graphicFrameLocks noGrp="1"/>
          </p:cNvGraphicFramePr>
          <p:nvPr>
            <p:ph idx="1"/>
            <p:extLst>
              <p:ext uri="{D42A27DB-BD31-4B8C-83A1-F6EECF244321}">
                <p14:modId xmlns:p14="http://schemas.microsoft.com/office/powerpoint/2010/main" val="4194107941"/>
              </p:ext>
            </p:extLst>
          </p:nvPr>
        </p:nvGraphicFramePr>
        <p:xfrm>
          <a:off x="457200" y="1772239"/>
          <a:ext cx="8229600" cy="41949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5249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2C6A5-439B-7F59-5F5D-5448F3BE62E3}"/>
              </a:ext>
            </a:extLst>
          </p:cNvPr>
          <p:cNvSpPr>
            <a:spLocks noGrp="1"/>
          </p:cNvSpPr>
          <p:nvPr>
            <p:ph type="title"/>
          </p:nvPr>
        </p:nvSpPr>
        <p:spPr/>
        <p:txBody>
          <a:bodyPr/>
          <a:lstStyle/>
          <a:p>
            <a:r>
              <a:rPr lang="en-US" dirty="0"/>
              <a:t>Solidarity and Covid-19</a:t>
            </a:r>
            <a:endParaRPr lang="en-ZA" dirty="0"/>
          </a:p>
        </p:txBody>
      </p:sp>
      <p:sp>
        <p:nvSpPr>
          <p:cNvPr id="3" name="Content Placeholder 2">
            <a:extLst>
              <a:ext uri="{FF2B5EF4-FFF2-40B4-BE49-F238E27FC236}">
                <a16:creationId xmlns:a16="http://schemas.microsoft.com/office/drawing/2014/main" id="{969D6A9B-B01E-E66A-818F-66772DAE68DE}"/>
              </a:ext>
            </a:extLst>
          </p:cNvPr>
          <p:cNvSpPr>
            <a:spLocks noGrp="1"/>
          </p:cNvSpPr>
          <p:nvPr>
            <p:ph idx="1"/>
          </p:nvPr>
        </p:nvSpPr>
        <p:spPr/>
        <p:txBody>
          <a:bodyPr>
            <a:normAutofit fontScale="92500" lnSpcReduction="20000"/>
          </a:bodyPr>
          <a:lstStyle/>
          <a:p>
            <a:r>
              <a:rPr lang="en-US" dirty="0"/>
              <a:t>Solidarity was used to describe</a:t>
            </a:r>
          </a:p>
          <a:p>
            <a:pPr lvl="1"/>
            <a:r>
              <a:rPr lang="en-US" dirty="0"/>
              <a:t>The Solidarity Fund</a:t>
            </a:r>
          </a:p>
          <a:p>
            <a:pPr lvl="1"/>
            <a:r>
              <a:rPr lang="en-US" dirty="0"/>
              <a:t>The SOLIDARITY TRIAL</a:t>
            </a:r>
          </a:p>
          <a:p>
            <a:r>
              <a:rPr lang="en-ZA" dirty="0"/>
              <a:t>But also was used to justify public health responses</a:t>
            </a:r>
          </a:p>
          <a:p>
            <a:r>
              <a:rPr lang="en-ZA" dirty="0"/>
              <a:t>Conversely, where countries acted in self-interested ways (such as vaccine hoarding), this was framed as a “failure” to act in solidarity (UN Special Rapporteur Report on Covid-19 Vaccine Equity, 2023)</a:t>
            </a:r>
            <a:endParaRPr lang="en-US" dirty="0"/>
          </a:p>
        </p:txBody>
      </p:sp>
    </p:spTree>
    <p:extLst>
      <p:ext uri="{BB962C8B-B14F-4D97-AF65-F5344CB8AC3E}">
        <p14:creationId xmlns:p14="http://schemas.microsoft.com/office/powerpoint/2010/main" val="3078948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5F4F4-4F23-5E92-30BB-1AA2C6D62A1B}"/>
              </a:ext>
            </a:extLst>
          </p:cNvPr>
          <p:cNvSpPr>
            <a:spLocks noGrp="1"/>
          </p:cNvSpPr>
          <p:nvPr>
            <p:ph type="title"/>
          </p:nvPr>
        </p:nvSpPr>
        <p:spPr>
          <a:xfrm>
            <a:off x="457200" y="480700"/>
            <a:ext cx="8229600" cy="1143000"/>
          </a:xfrm>
        </p:spPr>
        <p:txBody>
          <a:bodyPr anchor="ctr">
            <a:normAutofit/>
          </a:bodyPr>
          <a:lstStyle/>
          <a:p>
            <a:pPr>
              <a:lnSpc>
                <a:spcPct val="90000"/>
              </a:lnSpc>
            </a:pPr>
            <a:r>
              <a:rPr lang="en-US" sz="3700" dirty="0"/>
              <a:t>Covid-19’s influence on the right to international solidarity</a:t>
            </a:r>
            <a:endParaRPr lang="en-ZA" sz="3700" dirty="0"/>
          </a:p>
        </p:txBody>
      </p:sp>
      <p:pic>
        <p:nvPicPr>
          <p:cNvPr id="5" name="Content Placeholder 4" descr="A diagram of a diagram&#10;&#10;AI-generated content may be incorrect.">
            <a:extLst>
              <a:ext uri="{FF2B5EF4-FFF2-40B4-BE49-F238E27FC236}">
                <a16:creationId xmlns:a16="http://schemas.microsoft.com/office/drawing/2014/main" id="{572FEC35-5202-AA02-8146-3AFE3CC41DAD}"/>
              </a:ext>
            </a:extLst>
          </p:cNvPr>
          <p:cNvPicPr>
            <a:picLocks noGrp="1" noChangeAspect="1"/>
          </p:cNvPicPr>
          <p:nvPr>
            <p:ph sz="half" idx="1"/>
          </p:nvPr>
        </p:nvPicPr>
        <p:blipFill>
          <a:blip r:embed="rId3" cstate="email">
            <a:extLst>
              <a:ext uri="{28A0092B-C50C-407E-A947-70E740481C1C}">
                <a14:useLocalDpi xmlns:a14="http://schemas.microsoft.com/office/drawing/2010/main" val="0"/>
              </a:ext>
            </a:extLst>
          </a:blip>
          <a:stretch>
            <a:fillRect/>
          </a:stretch>
        </p:blipFill>
        <p:spPr>
          <a:xfrm>
            <a:off x="457200" y="1843881"/>
            <a:ext cx="4038600" cy="4038600"/>
          </a:xfrm>
          <a:noFill/>
        </p:spPr>
      </p:pic>
      <p:sp>
        <p:nvSpPr>
          <p:cNvPr id="10" name="Content Placeholder 3">
            <a:extLst>
              <a:ext uri="{FF2B5EF4-FFF2-40B4-BE49-F238E27FC236}">
                <a16:creationId xmlns:a16="http://schemas.microsoft.com/office/drawing/2014/main" id="{7264AC17-2696-3F2D-09C8-BD631D0E21CB}"/>
              </a:ext>
            </a:extLst>
          </p:cNvPr>
          <p:cNvSpPr>
            <a:spLocks noGrp="1"/>
          </p:cNvSpPr>
          <p:nvPr>
            <p:ph sz="half" idx="2"/>
          </p:nvPr>
        </p:nvSpPr>
        <p:spPr>
          <a:xfrm>
            <a:off x="4648200" y="1770846"/>
            <a:ext cx="4038600" cy="4355319"/>
          </a:xfrm>
        </p:spPr>
        <p:txBody>
          <a:bodyPr>
            <a:normAutofit fontScale="92500" lnSpcReduction="10000"/>
          </a:bodyPr>
          <a:lstStyle/>
          <a:p>
            <a:pPr marL="0" indent="0" algn="just">
              <a:lnSpc>
                <a:spcPct val="115000"/>
              </a:lnSpc>
              <a:spcAft>
                <a:spcPts val="800"/>
              </a:spcAft>
              <a:buNone/>
            </a:pPr>
            <a:r>
              <a:rPr lang="en-ZA" sz="2400" i="1" kern="100" dirty="0">
                <a:latin typeface="Arial" panose="020B0604020202020204" pitchFamily="34" charset="0"/>
                <a:ea typeface="Aptos" panose="020B0004020202020204" pitchFamily="34" charset="0"/>
                <a:cs typeface="Times New Roman" panose="02020603050405020304" pitchFamily="18" charset="0"/>
              </a:rPr>
              <a:t>“There is simply no way of enjoying 'our' human rights more fully 'over here' whilst the human rights of the vast majority of the world's peoples, and thus of other Africans, who live 'over there,' hangs in the balance. … We are all joined to each others’ human rights hip”</a:t>
            </a:r>
          </a:p>
          <a:p>
            <a:pPr marL="0" indent="0" algn="r">
              <a:lnSpc>
                <a:spcPct val="115000"/>
              </a:lnSpc>
              <a:spcAft>
                <a:spcPts val="800"/>
              </a:spcAft>
              <a:buNone/>
            </a:pPr>
            <a:r>
              <a:rPr lang="en-ZA" sz="2400" i="1" kern="100" dirty="0">
                <a:latin typeface="Arial" panose="020B0604020202020204" pitchFamily="34" charset="0"/>
                <a:ea typeface="Aptos" panose="020B0004020202020204" pitchFamily="34" charset="0"/>
                <a:cs typeface="Times New Roman" panose="02020603050405020304" pitchFamily="18" charset="0"/>
              </a:rPr>
              <a:t>-(Okafor, 2021)</a:t>
            </a:r>
            <a:endParaRPr lang="en-ZA" sz="2400" i="1"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8818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B47260B-E480-90B4-490A-458F6D079B64}"/>
              </a:ext>
            </a:extLst>
          </p:cNvPr>
          <p:cNvSpPr>
            <a:spLocks noGrp="1"/>
          </p:cNvSpPr>
          <p:nvPr>
            <p:ph type="title"/>
          </p:nvPr>
        </p:nvSpPr>
        <p:spPr>
          <a:xfrm>
            <a:off x="457200" y="526448"/>
            <a:ext cx="8229600" cy="1773693"/>
          </a:xfrm>
        </p:spPr>
        <p:txBody>
          <a:bodyPr>
            <a:normAutofit fontScale="90000"/>
          </a:bodyPr>
          <a:lstStyle/>
          <a:p>
            <a:r>
              <a:rPr lang="en-US" dirty="0"/>
              <a:t>Okafor’s Recommendations for achieving international solidarity post-Covid-19 </a:t>
            </a:r>
            <a:endParaRPr lang="en-ZA" dirty="0"/>
          </a:p>
        </p:txBody>
      </p:sp>
      <p:graphicFrame>
        <p:nvGraphicFramePr>
          <p:cNvPr id="5" name="Content Placeholder 4">
            <a:extLst>
              <a:ext uri="{FF2B5EF4-FFF2-40B4-BE49-F238E27FC236}">
                <a16:creationId xmlns:a16="http://schemas.microsoft.com/office/drawing/2014/main" id="{3129634C-54F7-4698-03D9-D2FC687E01D8}"/>
              </a:ext>
            </a:extLst>
          </p:cNvPr>
          <p:cNvGraphicFramePr>
            <a:graphicFrameLocks noGrp="1"/>
          </p:cNvGraphicFramePr>
          <p:nvPr>
            <p:ph idx="1"/>
            <p:extLst>
              <p:ext uri="{D42A27DB-BD31-4B8C-83A1-F6EECF244321}">
                <p14:modId xmlns:p14="http://schemas.microsoft.com/office/powerpoint/2010/main" val="1401388150"/>
              </p:ext>
            </p:extLst>
          </p:nvPr>
        </p:nvGraphicFramePr>
        <p:xfrm>
          <a:off x="457200" y="193956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4591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16404-B9E7-94A8-7929-5E61E958BDF8}"/>
              </a:ext>
            </a:extLst>
          </p:cNvPr>
          <p:cNvSpPr>
            <a:spLocks noGrp="1"/>
          </p:cNvSpPr>
          <p:nvPr>
            <p:ph type="title"/>
          </p:nvPr>
        </p:nvSpPr>
        <p:spPr/>
        <p:txBody>
          <a:bodyPr>
            <a:normAutofit fontScale="90000"/>
          </a:bodyPr>
          <a:lstStyle/>
          <a:p>
            <a:r>
              <a:rPr lang="en-US" dirty="0"/>
              <a:t>Solidarity as a part of Global Health Law</a:t>
            </a:r>
            <a:endParaRPr lang="en-ZA" dirty="0"/>
          </a:p>
        </p:txBody>
      </p:sp>
      <p:sp>
        <p:nvSpPr>
          <p:cNvPr id="3" name="Content Placeholder 2">
            <a:extLst>
              <a:ext uri="{FF2B5EF4-FFF2-40B4-BE49-F238E27FC236}">
                <a16:creationId xmlns:a16="http://schemas.microsoft.com/office/drawing/2014/main" id="{991FE53C-0771-0376-52F3-09E65E9C3736}"/>
              </a:ext>
            </a:extLst>
          </p:cNvPr>
          <p:cNvSpPr>
            <a:spLocks noGrp="1"/>
          </p:cNvSpPr>
          <p:nvPr>
            <p:ph idx="1"/>
          </p:nvPr>
        </p:nvSpPr>
        <p:spPr>
          <a:xfrm>
            <a:off x="457200" y="1860997"/>
            <a:ext cx="8229600" cy="4626520"/>
          </a:xfrm>
        </p:spPr>
        <p:txBody>
          <a:bodyPr>
            <a:normAutofit lnSpcReduction="10000"/>
          </a:bodyPr>
          <a:lstStyle/>
          <a:p>
            <a:r>
              <a:rPr lang="en-US" dirty="0"/>
              <a:t>Following Covid-19, Solidarity is now an </a:t>
            </a:r>
            <a:r>
              <a:rPr lang="en-US" b="1" u="sng" dirty="0"/>
              <a:t>underlying principle </a:t>
            </a:r>
            <a:r>
              <a:rPr lang="en-US" dirty="0"/>
              <a:t>in recent global health law reforms</a:t>
            </a:r>
          </a:p>
          <a:p>
            <a:r>
              <a:rPr lang="en-US" dirty="0"/>
              <a:t>In the 2024, the International Health Regulations adopted solidarity, alongside equity, as an underlying principle stating:</a:t>
            </a:r>
          </a:p>
          <a:p>
            <a:pPr lvl="1"/>
            <a:r>
              <a:rPr lang="en-US" dirty="0"/>
              <a:t>“The implementation of these Regulations shall be with full respect for the dignity, human rights and fundamental freedoms of persons, and shall promote equity and </a:t>
            </a:r>
            <a:r>
              <a:rPr lang="en-US" b="1" dirty="0"/>
              <a:t>solidarity</a:t>
            </a:r>
            <a:r>
              <a:rPr lang="en-US" dirty="0"/>
              <a:t>.”</a:t>
            </a:r>
            <a:endParaRPr lang="en-ZA" dirty="0"/>
          </a:p>
        </p:txBody>
      </p:sp>
    </p:spTree>
    <p:extLst>
      <p:ext uri="{BB962C8B-B14F-4D97-AF65-F5344CB8AC3E}">
        <p14:creationId xmlns:p14="http://schemas.microsoft.com/office/powerpoint/2010/main" val="61394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0B38-421A-38F4-6D7C-4D8DF18CA181}"/>
              </a:ext>
            </a:extLst>
          </p:cNvPr>
          <p:cNvSpPr>
            <a:spLocks noGrp="1"/>
          </p:cNvSpPr>
          <p:nvPr>
            <p:ph type="title"/>
          </p:nvPr>
        </p:nvSpPr>
        <p:spPr>
          <a:xfrm>
            <a:off x="457200" y="519337"/>
            <a:ext cx="8229600" cy="1143000"/>
          </a:xfrm>
        </p:spPr>
        <p:txBody>
          <a:bodyPr>
            <a:normAutofit fontScale="90000"/>
          </a:bodyPr>
          <a:lstStyle/>
          <a:p>
            <a:r>
              <a:rPr lang="en-US" dirty="0"/>
              <a:t>The account of solidarity in the Pandemic Accord</a:t>
            </a:r>
            <a:endParaRPr lang="en-ZA" dirty="0"/>
          </a:p>
        </p:txBody>
      </p:sp>
      <p:sp>
        <p:nvSpPr>
          <p:cNvPr id="3" name="Content Placeholder 2">
            <a:extLst>
              <a:ext uri="{FF2B5EF4-FFF2-40B4-BE49-F238E27FC236}">
                <a16:creationId xmlns:a16="http://schemas.microsoft.com/office/drawing/2014/main" id="{B5934707-8101-33C5-39BE-A182A07DA576}"/>
              </a:ext>
            </a:extLst>
          </p:cNvPr>
          <p:cNvSpPr>
            <a:spLocks noGrp="1"/>
          </p:cNvSpPr>
          <p:nvPr>
            <p:ph sz="half" idx="1"/>
          </p:nvPr>
        </p:nvSpPr>
        <p:spPr>
          <a:xfrm>
            <a:off x="457200" y="1754909"/>
            <a:ext cx="4038600" cy="4371254"/>
          </a:xfrm>
        </p:spPr>
        <p:txBody>
          <a:bodyPr>
            <a:normAutofit fontScale="92500" lnSpcReduction="20000"/>
          </a:bodyPr>
          <a:lstStyle/>
          <a:p>
            <a:r>
              <a:rPr lang="en-US" dirty="0"/>
              <a:t>The greened text of the pandemic accord also recognizes solidarity as an underlying principle with slightly more detail</a:t>
            </a:r>
          </a:p>
          <a:p>
            <a:r>
              <a:rPr lang="en-US" dirty="0"/>
              <a:t>Envisages:</a:t>
            </a:r>
          </a:p>
          <a:p>
            <a:pPr lvl="1"/>
            <a:r>
              <a:rPr lang="en-US" dirty="0"/>
              <a:t>Cooperation</a:t>
            </a:r>
          </a:p>
          <a:p>
            <a:pPr lvl="1"/>
            <a:r>
              <a:rPr lang="en-US" dirty="0"/>
              <a:t>Common interest</a:t>
            </a:r>
          </a:p>
          <a:p>
            <a:pPr lvl="1"/>
            <a:r>
              <a:rPr lang="en-US" dirty="0"/>
              <a:t>Inclusivity, transparency and accountability</a:t>
            </a:r>
          </a:p>
          <a:p>
            <a:pPr lvl="1"/>
            <a:r>
              <a:rPr lang="en-US" dirty="0"/>
              <a:t>Equity</a:t>
            </a:r>
          </a:p>
          <a:p>
            <a:pPr lvl="1"/>
            <a:r>
              <a:rPr lang="en-US" dirty="0"/>
              <a:t>Different capabilities</a:t>
            </a:r>
          </a:p>
        </p:txBody>
      </p:sp>
      <p:sp>
        <p:nvSpPr>
          <p:cNvPr id="4" name="Content Placeholder 3">
            <a:extLst>
              <a:ext uri="{FF2B5EF4-FFF2-40B4-BE49-F238E27FC236}">
                <a16:creationId xmlns:a16="http://schemas.microsoft.com/office/drawing/2014/main" id="{C7A67189-C36E-2181-B807-BB9EDB5BD963}"/>
              </a:ext>
            </a:extLst>
          </p:cNvPr>
          <p:cNvSpPr>
            <a:spLocks noGrp="1"/>
          </p:cNvSpPr>
          <p:nvPr>
            <p:ph sz="half" idx="2"/>
          </p:nvPr>
        </p:nvSpPr>
        <p:spPr>
          <a:xfrm>
            <a:off x="4495801" y="1754909"/>
            <a:ext cx="4306454" cy="4371254"/>
          </a:xfrm>
        </p:spPr>
        <p:txBody>
          <a:bodyPr>
            <a:normAutofit fontScale="92500" lnSpcReduction="20000"/>
          </a:bodyPr>
          <a:lstStyle/>
          <a:p>
            <a:pPr marL="0" indent="0">
              <a:buNone/>
            </a:pPr>
            <a:r>
              <a:rPr lang="en-US" sz="2400" dirty="0"/>
              <a:t>Article 3: Principles and Approaches</a:t>
            </a:r>
          </a:p>
          <a:p>
            <a:pPr marL="57148" indent="0">
              <a:buNone/>
            </a:pPr>
            <a:r>
              <a:rPr lang="en-US" sz="2200" b="1" i="1" u="sng" dirty="0"/>
              <a:t>solidarity</a:t>
            </a:r>
            <a:r>
              <a:rPr lang="en-US" sz="2200" i="1" dirty="0"/>
              <a:t> with all </a:t>
            </a:r>
            <a:r>
              <a:rPr lang="en-US" sz="2200" b="1" i="1" u="sng" dirty="0"/>
              <a:t>people and countries </a:t>
            </a:r>
            <a:r>
              <a:rPr lang="en-US" sz="2200" i="1" dirty="0"/>
              <a:t>in the context of health emergencies, as well as inclusivity, transparency and accountability, to achieve the common interest of a more </a:t>
            </a:r>
            <a:r>
              <a:rPr lang="en-US" sz="2200" b="1" i="1" u="sng" dirty="0"/>
              <a:t>equitable</a:t>
            </a:r>
            <a:r>
              <a:rPr lang="en-US" sz="2200" i="1" dirty="0"/>
              <a:t> and better prepared world to prevent, respond to and recover from pandemics, </a:t>
            </a:r>
            <a:r>
              <a:rPr lang="en-US" sz="2200" b="1" i="1" u="sng" dirty="0"/>
              <a:t>recognizing different levels of capacities and capabilities</a:t>
            </a:r>
            <a:r>
              <a:rPr lang="en-US" sz="2200" i="1" dirty="0"/>
              <a:t>, particularly of developing countries, including landlocked developing countries, as well as the special circumstances of small island developing States and of least developed countries, in relation to pandemic prevention, preparedness and response; and</a:t>
            </a:r>
            <a:endParaRPr lang="en-ZA" sz="2200" i="1" dirty="0"/>
          </a:p>
        </p:txBody>
      </p:sp>
    </p:spTree>
    <p:extLst>
      <p:ext uri="{BB962C8B-B14F-4D97-AF65-F5344CB8AC3E}">
        <p14:creationId xmlns:p14="http://schemas.microsoft.com/office/powerpoint/2010/main" val="4088986592"/>
      </p:ext>
    </p:extLst>
  </p:cSld>
  <p:clrMapOvr>
    <a:masterClrMapping/>
  </p:clrMapOvr>
</p:sld>
</file>

<file path=ppt/theme/theme1.xml><?xml version="1.0" encoding="utf-8"?>
<a:theme xmlns:a="http://schemas.openxmlformats.org/drawingml/2006/main" name="Berman Institute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Berman Institute 1.thmx</Template>
  <TotalTime>4051</TotalTime>
  <Words>710</Words>
  <Application>Microsoft Office PowerPoint</Application>
  <PresentationFormat>On-screen Show (4:3)</PresentationFormat>
  <Paragraphs>85</Paragraphs>
  <Slides>13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Arial</vt:lpstr>
      <vt:lpstr>Calibri</vt:lpstr>
      <vt:lpstr>Times</vt:lpstr>
      <vt:lpstr>Berman Institute 1</vt:lpstr>
      <vt:lpstr>Solidarity in the Pandemic Treaty: Recognition and Operationalisation</vt:lpstr>
      <vt:lpstr>What is solidarity?</vt:lpstr>
      <vt:lpstr>Solidarity and Human Rights</vt:lpstr>
      <vt:lpstr>The account of solidarity in Global Health</vt:lpstr>
      <vt:lpstr>Solidarity and Covid-19</vt:lpstr>
      <vt:lpstr>Covid-19’s influence on the right to international solidarity</vt:lpstr>
      <vt:lpstr>Okafor’s Recommendations for achieving international solidarity post-Covid-19 </vt:lpstr>
      <vt:lpstr>Solidarity as a part of Global Health Law</vt:lpstr>
      <vt:lpstr>The account of solidarity in the Pandemic Accord</vt:lpstr>
      <vt:lpstr>Operationalisation of Solidarity in Pandemic Accord</vt:lpstr>
      <vt:lpstr>Limitations of Solidarity in the Accord</vt:lpstr>
      <vt:lpstr>Challenges to realising Solidarity in global health</vt:lpstr>
      <vt:lpstr>Thank you</vt:lpstr>
    </vt:vector>
  </TitlesOfParts>
  <Company>Johns Hopkins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Sample Sample Sample</dc:title>
  <dc:creator>Ishan Dasgupta</dc:creator>
  <cp:lastModifiedBy>Safura Abdool Karim</cp:lastModifiedBy>
  <cp:revision>271</cp:revision>
  <cp:lastPrinted>2014-04-10T16:10:25Z</cp:lastPrinted>
  <dcterms:created xsi:type="dcterms:W3CDTF">2013-07-01T19:06:34Z</dcterms:created>
  <dcterms:modified xsi:type="dcterms:W3CDTF">2025-06-03T12:06:00Z</dcterms:modified>
</cp:coreProperties>
</file>