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3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C0094B-5A9F-5981-71C0-09A084CAD5BC}" name="Meier, Benjamin Mason" initials="BM" userId="S::meierb@AD.UNC.EDU::747290aa-94d0-4831-9d1e-e77c81afd6ea" providerId="AD"/>
  <p188:author id="{F4187ED2-C00A-CBE5-ABC9-3A1AE706DACB}" name="Sircar, Neiloy" initials="NS" userId="S::neiloy.sircar@ucsf.edu::1726bb2b-6961-4522-84b3-9d6e282b51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405"/>
    <p:restoredTop sz="35935"/>
  </p:normalViewPr>
  <p:slideViewPr>
    <p:cSldViewPr snapToGrid="0" snapToObjects="1">
      <p:cViewPr varScale="1">
        <p:scale>
          <a:sx n="33" d="100"/>
          <a:sy n="33" d="100"/>
        </p:scale>
        <p:origin x="161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8A45D-9713-2249-9187-4CAC8C4011A1}" type="doc">
      <dgm:prSet loTypeId="urn:microsoft.com/office/officeart/2009/3/layout/DescendingProcess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5CB87E-F4AD-4F42-9072-736047A8466C}">
      <dgm:prSet phldrT="[Text]" custT="1"/>
      <dgm:spPr/>
      <dgm:t>
        <a:bodyPr/>
        <a:lstStyle/>
        <a:p>
          <a:r>
            <a:rPr lang="en-US" sz="2000" dirty="0"/>
            <a:t>Sovereignty and Consensus</a:t>
          </a:r>
        </a:p>
      </dgm:t>
    </dgm:pt>
    <dgm:pt modelId="{8FFD69E7-4490-6F41-85BF-C87476049E5A}" type="parTrans" cxnId="{042AB381-54E2-4C44-9C61-CEB9E5F04A97}">
      <dgm:prSet/>
      <dgm:spPr/>
      <dgm:t>
        <a:bodyPr/>
        <a:lstStyle/>
        <a:p>
          <a:endParaRPr lang="en-US"/>
        </a:p>
      </dgm:t>
    </dgm:pt>
    <dgm:pt modelId="{DEBA08B1-B2C9-374D-A076-7A75706399D7}" type="sibTrans" cxnId="{042AB381-54E2-4C44-9C61-CEB9E5F04A97}">
      <dgm:prSet/>
      <dgm:spPr/>
      <dgm:t>
        <a:bodyPr/>
        <a:lstStyle/>
        <a:p>
          <a:endParaRPr lang="en-US"/>
        </a:p>
      </dgm:t>
    </dgm:pt>
    <dgm:pt modelId="{2E1960EF-D220-534F-9502-549176030055}">
      <dgm:prSet phldrT="[Text]" custT="1"/>
      <dgm:spPr/>
      <dgm:t>
        <a:bodyPr/>
        <a:lstStyle/>
        <a:p>
          <a:r>
            <a:rPr lang="en-US" sz="2000" dirty="0"/>
            <a:t>Understrength Reporting</a:t>
          </a:r>
          <a:endParaRPr lang="en-US" sz="1600" dirty="0"/>
        </a:p>
      </dgm:t>
    </dgm:pt>
    <dgm:pt modelId="{92C2EE5F-CCB1-D940-9E1C-E91F51B9EE0A}" type="parTrans" cxnId="{3716DC22-756A-EA4E-BA12-5347071931B7}">
      <dgm:prSet/>
      <dgm:spPr/>
      <dgm:t>
        <a:bodyPr/>
        <a:lstStyle/>
        <a:p>
          <a:endParaRPr lang="en-US"/>
        </a:p>
      </dgm:t>
    </dgm:pt>
    <dgm:pt modelId="{74C62682-2424-C249-A97E-CF14BC927115}" type="sibTrans" cxnId="{3716DC22-756A-EA4E-BA12-5347071931B7}">
      <dgm:prSet/>
      <dgm:spPr/>
      <dgm:t>
        <a:bodyPr/>
        <a:lstStyle/>
        <a:p>
          <a:endParaRPr lang="en-US"/>
        </a:p>
      </dgm:t>
    </dgm:pt>
    <dgm:pt modelId="{590F9D82-9CB4-C343-9D0C-175E22726CDE}">
      <dgm:prSet phldrT="[Text]" custT="1"/>
      <dgm:spPr/>
      <dgm:t>
        <a:bodyPr/>
        <a:lstStyle/>
        <a:p>
          <a:r>
            <a:rPr lang="en-US" sz="2000" dirty="0"/>
            <a:t>Deferral to Future COPs</a:t>
          </a:r>
        </a:p>
      </dgm:t>
    </dgm:pt>
    <dgm:pt modelId="{0ADDC8EC-23E6-DE41-BDEA-5FA37433B6A5}" type="parTrans" cxnId="{A167C089-FBCF-B946-90D3-28495682C8B3}">
      <dgm:prSet/>
      <dgm:spPr/>
      <dgm:t>
        <a:bodyPr/>
        <a:lstStyle/>
        <a:p>
          <a:endParaRPr lang="en-US"/>
        </a:p>
      </dgm:t>
    </dgm:pt>
    <dgm:pt modelId="{19A433D3-5791-BC40-90BB-94E9D9D47480}" type="sibTrans" cxnId="{A167C089-FBCF-B946-90D3-28495682C8B3}">
      <dgm:prSet/>
      <dgm:spPr/>
      <dgm:t>
        <a:bodyPr/>
        <a:lstStyle/>
        <a:p>
          <a:endParaRPr lang="en-US"/>
        </a:p>
      </dgm:t>
    </dgm:pt>
    <dgm:pt modelId="{A9FE715A-639E-DB45-941B-C4A8D2BCDCB0}">
      <dgm:prSet phldrT="[Text]" custT="1"/>
      <dgm:spPr/>
      <dgm:t>
        <a:bodyPr/>
        <a:lstStyle/>
        <a:p>
          <a:r>
            <a:rPr lang="en-US" sz="2000" dirty="0"/>
            <a:t>Lack of Enforcement</a:t>
          </a:r>
        </a:p>
      </dgm:t>
    </dgm:pt>
    <dgm:pt modelId="{F4D0F482-C92F-804E-8681-6DB3BECAF10B}" type="parTrans" cxnId="{7D63772C-266D-AB42-9C35-40FC353B8713}">
      <dgm:prSet/>
      <dgm:spPr/>
      <dgm:t>
        <a:bodyPr/>
        <a:lstStyle/>
        <a:p>
          <a:endParaRPr lang="en-US"/>
        </a:p>
      </dgm:t>
    </dgm:pt>
    <dgm:pt modelId="{C9D66A2A-33C8-874F-B919-D9787248BA4E}" type="sibTrans" cxnId="{7D63772C-266D-AB42-9C35-40FC353B8713}">
      <dgm:prSet/>
      <dgm:spPr/>
      <dgm:t>
        <a:bodyPr/>
        <a:lstStyle/>
        <a:p>
          <a:endParaRPr lang="en-US"/>
        </a:p>
      </dgm:t>
    </dgm:pt>
    <dgm:pt modelId="{A9EED7EA-8F2F-1C4E-96AA-CFD6AB05C8CC}">
      <dgm:prSet custT="1"/>
      <dgm:spPr/>
      <dgm:t>
        <a:bodyPr/>
        <a:lstStyle/>
        <a:p>
          <a:r>
            <a:rPr lang="en-US" sz="1600" dirty="0"/>
            <a:t>Soft language</a:t>
          </a:r>
        </a:p>
      </dgm:t>
    </dgm:pt>
    <dgm:pt modelId="{5FF1ACEA-386D-5142-BDF9-368F05967E63}" type="parTrans" cxnId="{55DB41DA-3FAC-8541-82AC-31CA10F23ED8}">
      <dgm:prSet/>
      <dgm:spPr/>
      <dgm:t>
        <a:bodyPr/>
        <a:lstStyle/>
        <a:p>
          <a:endParaRPr lang="en-US"/>
        </a:p>
      </dgm:t>
    </dgm:pt>
    <dgm:pt modelId="{EF8EA090-AD13-804E-8953-D7FE288AFAB4}" type="sibTrans" cxnId="{55DB41DA-3FAC-8541-82AC-31CA10F23ED8}">
      <dgm:prSet/>
      <dgm:spPr/>
      <dgm:t>
        <a:bodyPr/>
        <a:lstStyle/>
        <a:p>
          <a:endParaRPr lang="en-US"/>
        </a:p>
      </dgm:t>
    </dgm:pt>
    <dgm:pt modelId="{18F19697-0C99-3A42-A1B1-F3099082C8BB}">
      <dgm:prSet phldrT="[Text]" custT="1"/>
      <dgm:spPr/>
      <dgm:t>
        <a:bodyPr/>
        <a:lstStyle/>
        <a:p>
          <a:r>
            <a:rPr lang="en-US" sz="1600" dirty="0"/>
            <a:t>Weak verification and compliance monitoring</a:t>
          </a:r>
        </a:p>
      </dgm:t>
    </dgm:pt>
    <dgm:pt modelId="{F16F81B4-7A8F-CC48-B093-0E7DB3AB8702}" type="parTrans" cxnId="{7220DABF-5AED-4F49-B327-3370CF198443}">
      <dgm:prSet/>
      <dgm:spPr/>
      <dgm:t>
        <a:bodyPr/>
        <a:lstStyle/>
        <a:p>
          <a:endParaRPr lang="en-US"/>
        </a:p>
      </dgm:t>
    </dgm:pt>
    <dgm:pt modelId="{4879AC13-E93F-2144-8EA7-56A259C5C94A}" type="sibTrans" cxnId="{7220DABF-5AED-4F49-B327-3370CF198443}">
      <dgm:prSet/>
      <dgm:spPr/>
      <dgm:t>
        <a:bodyPr/>
        <a:lstStyle/>
        <a:p>
          <a:endParaRPr lang="en-US"/>
        </a:p>
      </dgm:t>
    </dgm:pt>
    <dgm:pt modelId="{002486A0-2CD0-DF45-B5CE-6A365A34CC7B}">
      <dgm:prSet phldrT="[Text]" custT="1"/>
      <dgm:spPr/>
      <dgm:t>
        <a:bodyPr/>
        <a:lstStyle/>
        <a:p>
          <a:r>
            <a:rPr lang="en-US" sz="1600" dirty="0"/>
            <a:t>Fickle political determinants and will</a:t>
          </a:r>
        </a:p>
      </dgm:t>
    </dgm:pt>
    <dgm:pt modelId="{04342806-D3E0-6A4F-A382-DE1A59FC2CB6}" type="sibTrans" cxnId="{BDFB9D38-C3FA-964D-B53F-571EE436A364}">
      <dgm:prSet/>
      <dgm:spPr/>
      <dgm:t>
        <a:bodyPr/>
        <a:lstStyle/>
        <a:p>
          <a:endParaRPr lang="en-US"/>
        </a:p>
      </dgm:t>
    </dgm:pt>
    <dgm:pt modelId="{BBE6E993-E8BC-B34C-A80F-113E8DC5058E}" type="parTrans" cxnId="{BDFB9D38-C3FA-964D-B53F-571EE436A364}">
      <dgm:prSet/>
      <dgm:spPr/>
      <dgm:t>
        <a:bodyPr/>
        <a:lstStyle/>
        <a:p>
          <a:endParaRPr lang="en-US"/>
        </a:p>
      </dgm:t>
    </dgm:pt>
    <dgm:pt modelId="{6872921B-ECAF-4D43-BEF1-2AD13DCB0A25}">
      <dgm:prSet phldrT="[Text]" custT="1"/>
      <dgm:spPr/>
      <dgm:t>
        <a:bodyPr/>
        <a:lstStyle/>
        <a:p>
          <a:r>
            <a:rPr lang="en-US" sz="1600" dirty="0"/>
            <a:t>Risk of watering-down (more)</a:t>
          </a:r>
        </a:p>
      </dgm:t>
    </dgm:pt>
    <dgm:pt modelId="{478BAF0F-1407-1847-9CCA-411AC2625F98}" type="parTrans" cxnId="{957D5418-E49E-6F4B-AA30-E03ADDAEFE22}">
      <dgm:prSet/>
      <dgm:spPr/>
      <dgm:t>
        <a:bodyPr/>
        <a:lstStyle/>
        <a:p>
          <a:endParaRPr lang="en-US"/>
        </a:p>
      </dgm:t>
    </dgm:pt>
    <dgm:pt modelId="{B2C24A76-0FCB-B74C-9043-DF6022F30277}" type="sibTrans" cxnId="{957D5418-E49E-6F4B-AA30-E03ADDAEFE22}">
      <dgm:prSet/>
      <dgm:spPr/>
      <dgm:t>
        <a:bodyPr/>
        <a:lstStyle/>
        <a:p>
          <a:endParaRPr lang="en-US"/>
        </a:p>
      </dgm:t>
    </dgm:pt>
    <dgm:pt modelId="{B722358C-C2DB-3D42-9773-5244DA30556D}">
      <dgm:prSet phldrT="[Text]" custT="1"/>
      <dgm:spPr/>
      <dgm:t>
        <a:bodyPr/>
        <a:lstStyle/>
        <a:p>
          <a:r>
            <a:rPr lang="en-US" sz="1600" dirty="0"/>
            <a:t>Lots of principles and guidance, but few guardrails</a:t>
          </a:r>
        </a:p>
      </dgm:t>
    </dgm:pt>
    <dgm:pt modelId="{6117890E-DFD5-B840-B1E3-81993EA2E437}" type="parTrans" cxnId="{2687C3B9-4294-4C4A-9BFF-617127FB156D}">
      <dgm:prSet/>
      <dgm:spPr/>
      <dgm:t>
        <a:bodyPr/>
        <a:lstStyle/>
        <a:p>
          <a:endParaRPr lang="en-US"/>
        </a:p>
      </dgm:t>
    </dgm:pt>
    <dgm:pt modelId="{8058647B-509F-6C4B-939B-3A7561D650F2}" type="sibTrans" cxnId="{2687C3B9-4294-4C4A-9BFF-617127FB156D}">
      <dgm:prSet/>
      <dgm:spPr/>
      <dgm:t>
        <a:bodyPr/>
        <a:lstStyle/>
        <a:p>
          <a:endParaRPr lang="en-US"/>
        </a:p>
      </dgm:t>
    </dgm:pt>
    <dgm:pt modelId="{367BDB81-5BCF-E547-9A91-2FC324993BFE}">
      <dgm:prSet phldrT="[Text]" custT="1"/>
      <dgm:spPr/>
      <dgm:t>
        <a:bodyPr/>
        <a:lstStyle/>
        <a:p>
          <a:pPr algn="ctr"/>
          <a:r>
            <a:rPr lang="en-US" sz="2400" b="1" u="sng" dirty="0"/>
            <a:t>The Implementation Trap</a:t>
          </a:r>
        </a:p>
        <a:p>
          <a:pPr algn="ctr"/>
          <a:r>
            <a:rPr lang="en-US" sz="2400" dirty="0"/>
            <a:t>Inconsistent rights-based approaches = liability</a:t>
          </a:r>
        </a:p>
        <a:p>
          <a:pPr algn="ctr"/>
          <a:r>
            <a:rPr lang="en-US" sz="2400" dirty="0"/>
            <a:t>Risks symbolism over substance</a:t>
          </a:r>
        </a:p>
      </dgm:t>
    </dgm:pt>
    <dgm:pt modelId="{13BB7BC5-4DB0-B346-B910-781DF1CDE17D}" type="parTrans" cxnId="{BB658C7A-98E4-5D4E-B2E9-E442A9AD542C}">
      <dgm:prSet/>
      <dgm:spPr/>
      <dgm:t>
        <a:bodyPr/>
        <a:lstStyle/>
        <a:p>
          <a:endParaRPr lang="en-US"/>
        </a:p>
      </dgm:t>
    </dgm:pt>
    <dgm:pt modelId="{8601D330-4CED-3E41-BBBC-EAED4AF26B80}" type="sibTrans" cxnId="{BB658C7A-98E4-5D4E-B2E9-E442A9AD542C}">
      <dgm:prSet/>
      <dgm:spPr/>
      <dgm:t>
        <a:bodyPr/>
        <a:lstStyle/>
        <a:p>
          <a:endParaRPr lang="en-US"/>
        </a:p>
      </dgm:t>
    </dgm:pt>
    <dgm:pt modelId="{95778BFC-A185-C44E-A5B7-4B89F2EB3645}">
      <dgm:prSet custT="1"/>
      <dgm:spPr/>
      <dgm:t>
        <a:bodyPr/>
        <a:lstStyle/>
        <a:p>
          <a:r>
            <a:rPr lang="en-US" sz="1600" dirty="0"/>
            <a:t>State discretion</a:t>
          </a:r>
        </a:p>
      </dgm:t>
    </dgm:pt>
    <dgm:pt modelId="{765E744D-4332-A74D-9BFD-DDB0894D0A98}" type="parTrans" cxnId="{BE589A84-B8C4-DA4C-86F7-718BA4059B5A}">
      <dgm:prSet/>
      <dgm:spPr/>
      <dgm:t>
        <a:bodyPr/>
        <a:lstStyle/>
        <a:p>
          <a:endParaRPr lang="en-US"/>
        </a:p>
      </dgm:t>
    </dgm:pt>
    <dgm:pt modelId="{FD7760AD-A0EE-D54B-9E8F-92081D403ABE}" type="sibTrans" cxnId="{BE589A84-B8C4-DA4C-86F7-718BA4059B5A}">
      <dgm:prSet/>
      <dgm:spPr/>
      <dgm:t>
        <a:bodyPr/>
        <a:lstStyle/>
        <a:p>
          <a:endParaRPr lang="en-US"/>
        </a:p>
      </dgm:t>
    </dgm:pt>
    <dgm:pt modelId="{128D56D5-8BDD-824F-A0E2-039D05577FF6}">
      <dgm:prSet custT="1"/>
      <dgm:spPr/>
      <dgm:t>
        <a:bodyPr/>
        <a:lstStyle/>
        <a:p>
          <a:endParaRPr lang="en-US" sz="1600" dirty="0"/>
        </a:p>
      </dgm:t>
    </dgm:pt>
    <dgm:pt modelId="{E9B66EDB-2321-0E4A-A50E-CC7308822682}" type="parTrans" cxnId="{3DCF92A5-B9EE-914F-9F1C-3D58DBDF91A2}">
      <dgm:prSet/>
      <dgm:spPr/>
      <dgm:t>
        <a:bodyPr/>
        <a:lstStyle/>
        <a:p>
          <a:endParaRPr lang="en-US"/>
        </a:p>
      </dgm:t>
    </dgm:pt>
    <dgm:pt modelId="{C217EB15-8300-0B47-BB1A-17EE1AB58B62}" type="sibTrans" cxnId="{3DCF92A5-B9EE-914F-9F1C-3D58DBDF91A2}">
      <dgm:prSet/>
      <dgm:spPr/>
      <dgm:t>
        <a:bodyPr/>
        <a:lstStyle/>
        <a:p>
          <a:endParaRPr lang="en-US"/>
        </a:p>
      </dgm:t>
    </dgm:pt>
    <dgm:pt modelId="{27E300D7-51C5-4045-A9BC-347EE5261C23}">
      <dgm:prSet phldrT="[Text]" custT="1"/>
      <dgm:spPr/>
      <dgm:t>
        <a:bodyPr/>
        <a:lstStyle/>
        <a:p>
          <a:r>
            <a:rPr lang="en-US" sz="1600" dirty="0"/>
            <a:t>Human Rights as a value, not the standard</a:t>
          </a:r>
        </a:p>
      </dgm:t>
    </dgm:pt>
    <dgm:pt modelId="{0B05B6F6-881C-6F49-B5DD-815696C9C35F}" type="parTrans" cxnId="{2F62F1A2-61E4-7B43-AA0F-DDDFABC9DC30}">
      <dgm:prSet/>
      <dgm:spPr/>
      <dgm:t>
        <a:bodyPr/>
        <a:lstStyle/>
        <a:p>
          <a:endParaRPr lang="en-US"/>
        </a:p>
      </dgm:t>
    </dgm:pt>
    <dgm:pt modelId="{33B9B3CB-5BD6-6E47-8671-92A318FC3BEC}" type="sibTrans" cxnId="{2F62F1A2-61E4-7B43-AA0F-DDDFABC9DC30}">
      <dgm:prSet/>
      <dgm:spPr/>
      <dgm:t>
        <a:bodyPr/>
        <a:lstStyle/>
        <a:p>
          <a:endParaRPr lang="en-US"/>
        </a:p>
      </dgm:t>
    </dgm:pt>
    <dgm:pt modelId="{359FB206-2EB5-A94C-BF17-542027697D50}">
      <dgm:prSet phldrT="[Text]" custT="1"/>
      <dgm:spPr/>
      <dgm:t>
        <a:bodyPr/>
        <a:lstStyle/>
        <a:p>
          <a:r>
            <a:rPr lang="en-US" sz="1600" dirty="0"/>
            <a:t>Civil society engagement unclear</a:t>
          </a:r>
        </a:p>
      </dgm:t>
    </dgm:pt>
    <dgm:pt modelId="{AB3D8357-A0E7-634F-9F5F-C6677C6416C2}" type="parTrans" cxnId="{E194A262-642F-C447-A894-4F5E90057C09}">
      <dgm:prSet/>
      <dgm:spPr/>
      <dgm:t>
        <a:bodyPr/>
        <a:lstStyle/>
        <a:p>
          <a:endParaRPr lang="en-US"/>
        </a:p>
      </dgm:t>
    </dgm:pt>
    <dgm:pt modelId="{A6A16F11-7C51-B046-AF8C-D2FB3808BAE4}" type="sibTrans" cxnId="{E194A262-642F-C447-A894-4F5E90057C09}">
      <dgm:prSet/>
      <dgm:spPr/>
      <dgm:t>
        <a:bodyPr/>
        <a:lstStyle/>
        <a:p>
          <a:endParaRPr lang="en-US"/>
        </a:p>
      </dgm:t>
    </dgm:pt>
    <dgm:pt modelId="{714FDCE9-2742-F247-9154-D2C6175FCC91}" type="pres">
      <dgm:prSet presAssocID="{2CE8A45D-9713-2249-9187-4CAC8C4011A1}" presName="Name0" presStyleCnt="0">
        <dgm:presLayoutVars>
          <dgm:chMax val="7"/>
          <dgm:chPref val="5"/>
        </dgm:presLayoutVars>
      </dgm:prSet>
      <dgm:spPr/>
    </dgm:pt>
    <dgm:pt modelId="{96664C70-2928-1E4F-8AFF-668450324355}" type="pres">
      <dgm:prSet presAssocID="{2CE8A45D-9713-2249-9187-4CAC8C4011A1}" presName="arrowNode" presStyleLbl="node1" presStyleIdx="0" presStyleCnt="1" custScaleX="100809"/>
      <dgm:spPr/>
    </dgm:pt>
    <dgm:pt modelId="{7DF28460-625E-254D-AF3D-A2F381C9A419}" type="pres">
      <dgm:prSet presAssocID="{F15CB87E-F4AD-4F42-9072-736047A8466C}" presName="txNode1" presStyleLbl="revTx" presStyleIdx="0" presStyleCnt="5" custScaleX="178095" custScaleY="258724" custLinFactNeighborX="-14973" custLinFactNeighborY="37963">
        <dgm:presLayoutVars>
          <dgm:bulletEnabled val="1"/>
        </dgm:presLayoutVars>
      </dgm:prSet>
      <dgm:spPr/>
    </dgm:pt>
    <dgm:pt modelId="{153BA225-91C1-EF4D-85A8-FA2E59AF7D40}" type="pres">
      <dgm:prSet presAssocID="{2E1960EF-D220-534F-9502-549176030055}" presName="txNode2" presStyleLbl="revTx" presStyleIdx="1" presStyleCnt="5" custScaleX="179290" custLinFactNeighborX="24293" custLinFactNeighborY="-92976">
        <dgm:presLayoutVars>
          <dgm:bulletEnabled val="1"/>
        </dgm:presLayoutVars>
      </dgm:prSet>
      <dgm:spPr/>
    </dgm:pt>
    <dgm:pt modelId="{69C344DD-75BB-E743-A078-3BB98143B00F}" type="pres">
      <dgm:prSet presAssocID="{74C62682-2424-C249-A97E-CF14BC927115}" presName="dotNode2" presStyleCnt="0"/>
      <dgm:spPr/>
    </dgm:pt>
    <dgm:pt modelId="{D9D9D83C-5E58-1144-8CFA-FA4ABC698637}" type="pres">
      <dgm:prSet presAssocID="{74C62682-2424-C249-A97E-CF14BC927115}" presName="dotRepeatNode" presStyleLbl="fgShp" presStyleIdx="0" presStyleCnt="3"/>
      <dgm:spPr/>
    </dgm:pt>
    <dgm:pt modelId="{94BD77B2-4F60-2047-B6A3-126D4A5CD5E8}" type="pres">
      <dgm:prSet presAssocID="{590F9D82-9CB4-C343-9D0C-175E22726CDE}" presName="txNode3" presStyleLbl="revTx" presStyleIdx="2" presStyleCnt="5" custScaleX="177238" custLinFactNeighborX="-36860" custLinFactNeighborY="66612">
        <dgm:presLayoutVars>
          <dgm:bulletEnabled val="1"/>
        </dgm:presLayoutVars>
      </dgm:prSet>
      <dgm:spPr/>
    </dgm:pt>
    <dgm:pt modelId="{CD2A280C-BEFF-6C41-A38B-1143366099C0}" type="pres">
      <dgm:prSet presAssocID="{19A433D3-5791-BC40-90BB-94E9D9D47480}" presName="dotNode3" presStyleCnt="0"/>
      <dgm:spPr/>
    </dgm:pt>
    <dgm:pt modelId="{49D0277D-9C2C-0247-B23F-5D9AB540B725}" type="pres">
      <dgm:prSet presAssocID="{19A433D3-5791-BC40-90BB-94E9D9D47480}" presName="dotRepeatNode" presStyleLbl="fgShp" presStyleIdx="1" presStyleCnt="3"/>
      <dgm:spPr/>
    </dgm:pt>
    <dgm:pt modelId="{FCFA5609-9814-114B-AB63-BCBD3B130906}" type="pres">
      <dgm:prSet presAssocID="{A9FE715A-639E-DB45-941B-C4A8D2BCDCB0}" presName="txNode4" presStyleLbl="revTx" presStyleIdx="3" presStyleCnt="5" custScaleX="228975" custLinFactNeighborX="98106" custLinFactNeighborY="-67958">
        <dgm:presLayoutVars>
          <dgm:bulletEnabled val="1"/>
        </dgm:presLayoutVars>
      </dgm:prSet>
      <dgm:spPr/>
    </dgm:pt>
    <dgm:pt modelId="{1E5474FD-C751-F242-8299-7153B766486A}" type="pres">
      <dgm:prSet presAssocID="{C9D66A2A-33C8-874F-B919-D9787248BA4E}" presName="dotNode4" presStyleCnt="0"/>
      <dgm:spPr/>
    </dgm:pt>
    <dgm:pt modelId="{7759E228-1216-984C-9EFE-EEB797833067}" type="pres">
      <dgm:prSet presAssocID="{C9D66A2A-33C8-874F-B919-D9787248BA4E}" presName="dotRepeatNode" presStyleLbl="fgShp" presStyleIdx="2" presStyleCnt="3" custLinFactX="85419" custLinFactY="100000" custLinFactNeighborX="100000" custLinFactNeighborY="153500"/>
      <dgm:spPr/>
    </dgm:pt>
    <dgm:pt modelId="{DF225D54-32E2-2E4B-A640-EB10E4F478B4}" type="pres">
      <dgm:prSet presAssocID="{367BDB81-5BCF-E547-9A91-2FC324993BFE}" presName="txNode5" presStyleLbl="revTx" presStyleIdx="4" presStyleCnt="5" custScaleX="311483" custLinFactNeighborX="-9616" custLinFactNeighborY="2466">
        <dgm:presLayoutVars>
          <dgm:bulletEnabled val="1"/>
        </dgm:presLayoutVars>
      </dgm:prSet>
      <dgm:spPr/>
    </dgm:pt>
  </dgm:ptLst>
  <dgm:cxnLst>
    <dgm:cxn modelId="{95C8730A-52FB-0048-B28B-4B00ACA3ED7E}" type="presOf" srcId="{18F19697-0C99-3A42-A1B1-F3099082C8BB}" destId="{153BA225-91C1-EF4D-85A8-FA2E59AF7D40}" srcOrd="0" destOrd="1" presId="urn:microsoft.com/office/officeart/2009/3/layout/DescendingProcess"/>
    <dgm:cxn modelId="{8FF49E0E-034B-3D4B-A88B-BC784035C1B5}" type="presOf" srcId="{C9D66A2A-33C8-874F-B919-D9787248BA4E}" destId="{7759E228-1216-984C-9EFE-EEB797833067}" srcOrd="0" destOrd="0" presId="urn:microsoft.com/office/officeart/2009/3/layout/DescendingProcess"/>
    <dgm:cxn modelId="{957D5418-E49E-6F4B-AA30-E03ADDAEFE22}" srcId="{590F9D82-9CB4-C343-9D0C-175E22726CDE}" destId="{6872921B-ECAF-4D43-BEF1-2AD13DCB0A25}" srcOrd="1" destOrd="0" parTransId="{478BAF0F-1407-1847-9CCA-411AC2625F98}" sibTransId="{B2C24A76-0FCB-B74C-9043-DF6022F30277}"/>
    <dgm:cxn modelId="{E8462119-6BED-AE41-87B7-B36DF3B14B75}" type="presOf" srcId="{2CE8A45D-9713-2249-9187-4CAC8C4011A1}" destId="{714FDCE9-2742-F247-9154-D2C6175FCC91}" srcOrd="0" destOrd="0" presId="urn:microsoft.com/office/officeart/2009/3/layout/DescendingProcess"/>
    <dgm:cxn modelId="{3716DC22-756A-EA4E-BA12-5347071931B7}" srcId="{2CE8A45D-9713-2249-9187-4CAC8C4011A1}" destId="{2E1960EF-D220-534F-9502-549176030055}" srcOrd="1" destOrd="0" parTransId="{92C2EE5F-CCB1-D940-9E1C-E91F51B9EE0A}" sibTransId="{74C62682-2424-C249-A97E-CF14BC927115}"/>
    <dgm:cxn modelId="{7D63772C-266D-AB42-9C35-40FC353B8713}" srcId="{2CE8A45D-9713-2249-9187-4CAC8C4011A1}" destId="{A9FE715A-639E-DB45-941B-C4A8D2BCDCB0}" srcOrd="3" destOrd="0" parTransId="{F4D0F482-C92F-804E-8681-6DB3BECAF10B}" sibTransId="{C9D66A2A-33C8-874F-B919-D9787248BA4E}"/>
    <dgm:cxn modelId="{7A739331-19D6-B74A-B384-9A09F8B52C81}" type="presOf" srcId="{19A433D3-5791-BC40-90BB-94E9D9D47480}" destId="{49D0277D-9C2C-0247-B23F-5D9AB540B725}" srcOrd="0" destOrd="0" presId="urn:microsoft.com/office/officeart/2009/3/layout/DescendingProcess"/>
    <dgm:cxn modelId="{7CDDA231-EE0E-6946-99F4-FB4C2BC96163}" type="presOf" srcId="{002486A0-2CD0-DF45-B5CE-6A365A34CC7B}" destId="{94BD77B2-4F60-2047-B6A3-126D4A5CD5E8}" srcOrd="0" destOrd="1" presId="urn:microsoft.com/office/officeart/2009/3/layout/DescendingProcess"/>
    <dgm:cxn modelId="{99570636-AF16-FB47-9B53-EEB50B5463F8}" type="presOf" srcId="{2E1960EF-D220-534F-9502-549176030055}" destId="{153BA225-91C1-EF4D-85A8-FA2E59AF7D40}" srcOrd="0" destOrd="0" presId="urn:microsoft.com/office/officeart/2009/3/layout/DescendingProcess"/>
    <dgm:cxn modelId="{BDFB9D38-C3FA-964D-B53F-571EE436A364}" srcId="{590F9D82-9CB4-C343-9D0C-175E22726CDE}" destId="{002486A0-2CD0-DF45-B5CE-6A365A34CC7B}" srcOrd="0" destOrd="0" parTransId="{BBE6E993-E8BC-B34C-A80F-113E8DC5058E}" sibTransId="{04342806-D3E0-6A4F-A382-DE1A59FC2CB6}"/>
    <dgm:cxn modelId="{52B35153-83D0-4B43-A445-9431BCB7A873}" type="presOf" srcId="{A9FE715A-639E-DB45-941B-C4A8D2BCDCB0}" destId="{FCFA5609-9814-114B-AB63-BCBD3B130906}" srcOrd="0" destOrd="0" presId="urn:microsoft.com/office/officeart/2009/3/layout/DescendingProcess"/>
    <dgm:cxn modelId="{C7EE2C61-9799-1045-85B8-2BB1CE71DCF7}" type="presOf" srcId="{590F9D82-9CB4-C343-9D0C-175E22726CDE}" destId="{94BD77B2-4F60-2047-B6A3-126D4A5CD5E8}" srcOrd="0" destOrd="0" presId="urn:microsoft.com/office/officeart/2009/3/layout/DescendingProcess"/>
    <dgm:cxn modelId="{E194A262-642F-C447-A894-4F5E90057C09}" srcId="{590F9D82-9CB4-C343-9D0C-175E22726CDE}" destId="{359FB206-2EB5-A94C-BF17-542027697D50}" srcOrd="2" destOrd="0" parTransId="{AB3D8357-A0E7-634F-9F5F-C6677C6416C2}" sibTransId="{A6A16F11-7C51-B046-AF8C-D2FB3808BAE4}"/>
    <dgm:cxn modelId="{B2BF7F6D-74E9-4142-8AF1-BDF2A479C5FF}" type="presOf" srcId="{F15CB87E-F4AD-4F42-9072-736047A8466C}" destId="{7DF28460-625E-254D-AF3D-A2F381C9A419}" srcOrd="0" destOrd="0" presId="urn:microsoft.com/office/officeart/2009/3/layout/DescendingProcess"/>
    <dgm:cxn modelId="{BB658C7A-98E4-5D4E-B2E9-E442A9AD542C}" srcId="{2CE8A45D-9713-2249-9187-4CAC8C4011A1}" destId="{367BDB81-5BCF-E547-9A91-2FC324993BFE}" srcOrd="4" destOrd="0" parTransId="{13BB7BC5-4DB0-B346-B910-781DF1CDE17D}" sibTransId="{8601D330-4CED-3E41-BBBC-EAED4AF26B80}"/>
    <dgm:cxn modelId="{042AB381-54E2-4C44-9C61-CEB9E5F04A97}" srcId="{2CE8A45D-9713-2249-9187-4CAC8C4011A1}" destId="{F15CB87E-F4AD-4F42-9072-736047A8466C}" srcOrd="0" destOrd="0" parTransId="{8FFD69E7-4490-6F41-85BF-C87476049E5A}" sibTransId="{DEBA08B1-B2C9-374D-A076-7A75706399D7}"/>
    <dgm:cxn modelId="{BE589A84-B8C4-DA4C-86F7-718BA4059B5A}" srcId="{F15CB87E-F4AD-4F42-9072-736047A8466C}" destId="{95778BFC-A185-C44E-A5B7-4B89F2EB3645}" srcOrd="2" destOrd="0" parTransId="{765E744D-4332-A74D-9BFD-DDB0894D0A98}" sibTransId="{FD7760AD-A0EE-D54B-9E8F-92081D403ABE}"/>
    <dgm:cxn modelId="{A167C089-FBCF-B946-90D3-28495682C8B3}" srcId="{2CE8A45D-9713-2249-9187-4CAC8C4011A1}" destId="{590F9D82-9CB4-C343-9D0C-175E22726CDE}" srcOrd="2" destOrd="0" parTransId="{0ADDC8EC-23E6-DE41-BDEA-5FA37433B6A5}" sibTransId="{19A433D3-5791-BC40-90BB-94E9D9D47480}"/>
    <dgm:cxn modelId="{0EF97B93-B555-174E-A60C-DF6328F8010E}" type="presOf" srcId="{359FB206-2EB5-A94C-BF17-542027697D50}" destId="{94BD77B2-4F60-2047-B6A3-126D4A5CD5E8}" srcOrd="0" destOrd="3" presId="urn:microsoft.com/office/officeart/2009/3/layout/DescendingProcess"/>
    <dgm:cxn modelId="{B5675098-9D2C-6A47-8836-3777223195E1}" type="presOf" srcId="{6872921B-ECAF-4D43-BEF1-2AD13DCB0A25}" destId="{94BD77B2-4F60-2047-B6A3-126D4A5CD5E8}" srcOrd="0" destOrd="2" presId="urn:microsoft.com/office/officeart/2009/3/layout/DescendingProcess"/>
    <dgm:cxn modelId="{A8E46BA2-4BB6-C143-90FC-8A9FA095D901}" type="presOf" srcId="{A9EED7EA-8F2F-1C4E-96AA-CFD6AB05C8CC}" destId="{7DF28460-625E-254D-AF3D-A2F381C9A419}" srcOrd="0" destOrd="1" presId="urn:microsoft.com/office/officeart/2009/3/layout/DescendingProcess"/>
    <dgm:cxn modelId="{2F62F1A2-61E4-7B43-AA0F-DDDFABC9DC30}" srcId="{A9FE715A-639E-DB45-941B-C4A8D2BCDCB0}" destId="{27E300D7-51C5-4045-A9BC-347EE5261C23}" srcOrd="1" destOrd="0" parTransId="{0B05B6F6-881C-6F49-B5DD-815696C9C35F}" sibTransId="{33B9B3CB-5BD6-6E47-8671-92A318FC3BEC}"/>
    <dgm:cxn modelId="{3DCF92A5-B9EE-914F-9F1C-3D58DBDF91A2}" srcId="{F15CB87E-F4AD-4F42-9072-736047A8466C}" destId="{128D56D5-8BDD-824F-A0E2-039D05577FF6}" srcOrd="1" destOrd="0" parTransId="{E9B66EDB-2321-0E4A-A50E-CC7308822682}" sibTransId="{C217EB15-8300-0B47-BB1A-17EE1AB58B62}"/>
    <dgm:cxn modelId="{0A15F5B4-875B-AB45-A305-C853E16E8F2E}" type="presOf" srcId="{B722358C-C2DB-3D42-9773-5244DA30556D}" destId="{FCFA5609-9814-114B-AB63-BCBD3B130906}" srcOrd="0" destOrd="1" presId="urn:microsoft.com/office/officeart/2009/3/layout/DescendingProcess"/>
    <dgm:cxn modelId="{090368B9-2DDB-A644-8A30-376ABDDBA669}" type="presOf" srcId="{367BDB81-5BCF-E547-9A91-2FC324993BFE}" destId="{DF225D54-32E2-2E4B-A640-EB10E4F478B4}" srcOrd="0" destOrd="0" presId="urn:microsoft.com/office/officeart/2009/3/layout/DescendingProcess"/>
    <dgm:cxn modelId="{2687C3B9-4294-4C4A-9BFF-617127FB156D}" srcId="{A9FE715A-639E-DB45-941B-C4A8D2BCDCB0}" destId="{B722358C-C2DB-3D42-9773-5244DA30556D}" srcOrd="0" destOrd="0" parTransId="{6117890E-DFD5-B840-B1E3-81993EA2E437}" sibTransId="{8058647B-509F-6C4B-939B-3A7561D650F2}"/>
    <dgm:cxn modelId="{7220DABF-5AED-4F49-B327-3370CF198443}" srcId="{2E1960EF-D220-534F-9502-549176030055}" destId="{18F19697-0C99-3A42-A1B1-F3099082C8BB}" srcOrd="0" destOrd="0" parTransId="{F16F81B4-7A8F-CC48-B093-0E7DB3AB8702}" sibTransId="{4879AC13-E93F-2144-8EA7-56A259C5C94A}"/>
    <dgm:cxn modelId="{E9C233D9-EFA1-8046-918F-43EAD5AF3E39}" type="presOf" srcId="{128D56D5-8BDD-824F-A0E2-039D05577FF6}" destId="{7DF28460-625E-254D-AF3D-A2F381C9A419}" srcOrd="0" destOrd="2" presId="urn:microsoft.com/office/officeart/2009/3/layout/DescendingProcess"/>
    <dgm:cxn modelId="{55DB41DA-3FAC-8541-82AC-31CA10F23ED8}" srcId="{F15CB87E-F4AD-4F42-9072-736047A8466C}" destId="{A9EED7EA-8F2F-1C4E-96AA-CFD6AB05C8CC}" srcOrd="0" destOrd="0" parTransId="{5FF1ACEA-386D-5142-BDF9-368F05967E63}" sibTransId="{EF8EA090-AD13-804E-8953-D7FE288AFAB4}"/>
    <dgm:cxn modelId="{F98B1DE4-C96A-6147-BF2E-22EAF3EA3186}" type="presOf" srcId="{27E300D7-51C5-4045-A9BC-347EE5261C23}" destId="{FCFA5609-9814-114B-AB63-BCBD3B130906}" srcOrd="0" destOrd="2" presId="urn:microsoft.com/office/officeart/2009/3/layout/DescendingProcess"/>
    <dgm:cxn modelId="{0E6197F7-9A79-DF49-9BD3-D783A928FB07}" type="presOf" srcId="{95778BFC-A185-C44E-A5B7-4B89F2EB3645}" destId="{7DF28460-625E-254D-AF3D-A2F381C9A419}" srcOrd="0" destOrd="3" presId="urn:microsoft.com/office/officeart/2009/3/layout/DescendingProcess"/>
    <dgm:cxn modelId="{FA1551FD-B6B7-FC45-B858-C8E0500618AE}" type="presOf" srcId="{74C62682-2424-C249-A97E-CF14BC927115}" destId="{D9D9D83C-5E58-1144-8CFA-FA4ABC698637}" srcOrd="0" destOrd="0" presId="urn:microsoft.com/office/officeart/2009/3/layout/DescendingProcess"/>
    <dgm:cxn modelId="{3D347B50-A9B3-4042-9164-FA5EB9F544BD}" type="presParOf" srcId="{714FDCE9-2742-F247-9154-D2C6175FCC91}" destId="{96664C70-2928-1E4F-8AFF-668450324355}" srcOrd="0" destOrd="0" presId="urn:microsoft.com/office/officeart/2009/3/layout/DescendingProcess"/>
    <dgm:cxn modelId="{6A9CE4E5-0B6D-C44A-ACAF-57973717DB97}" type="presParOf" srcId="{714FDCE9-2742-F247-9154-D2C6175FCC91}" destId="{7DF28460-625E-254D-AF3D-A2F381C9A419}" srcOrd="1" destOrd="0" presId="urn:microsoft.com/office/officeart/2009/3/layout/DescendingProcess"/>
    <dgm:cxn modelId="{E4A56B0C-847B-BE4F-9746-09C82E92DF77}" type="presParOf" srcId="{714FDCE9-2742-F247-9154-D2C6175FCC91}" destId="{153BA225-91C1-EF4D-85A8-FA2E59AF7D40}" srcOrd="2" destOrd="0" presId="urn:microsoft.com/office/officeart/2009/3/layout/DescendingProcess"/>
    <dgm:cxn modelId="{89E1D2BC-2A9F-2649-A795-3EB593558389}" type="presParOf" srcId="{714FDCE9-2742-F247-9154-D2C6175FCC91}" destId="{69C344DD-75BB-E743-A078-3BB98143B00F}" srcOrd="3" destOrd="0" presId="urn:microsoft.com/office/officeart/2009/3/layout/DescendingProcess"/>
    <dgm:cxn modelId="{B8CBCBB9-8C60-FC44-8F2B-96F1DEE96585}" type="presParOf" srcId="{69C344DD-75BB-E743-A078-3BB98143B00F}" destId="{D9D9D83C-5E58-1144-8CFA-FA4ABC698637}" srcOrd="0" destOrd="0" presId="urn:microsoft.com/office/officeart/2009/3/layout/DescendingProcess"/>
    <dgm:cxn modelId="{D131DC71-D057-1E4B-A615-775DDABA078F}" type="presParOf" srcId="{714FDCE9-2742-F247-9154-D2C6175FCC91}" destId="{94BD77B2-4F60-2047-B6A3-126D4A5CD5E8}" srcOrd="4" destOrd="0" presId="urn:microsoft.com/office/officeart/2009/3/layout/DescendingProcess"/>
    <dgm:cxn modelId="{118C4173-986B-F54A-9D1E-31D152A632D9}" type="presParOf" srcId="{714FDCE9-2742-F247-9154-D2C6175FCC91}" destId="{CD2A280C-BEFF-6C41-A38B-1143366099C0}" srcOrd="5" destOrd="0" presId="urn:microsoft.com/office/officeart/2009/3/layout/DescendingProcess"/>
    <dgm:cxn modelId="{1AB9E6A2-0FB3-D64F-AC83-1E87FDCC87CF}" type="presParOf" srcId="{CD2A280C-BEFF-6C41-A38B-1143366099C0}" destId="{49D0277D-9C2C-0247-B23F-5D9AB540B725}" srcOrd="0" destOrd="0" presId="urn:microsoft.com/office/officeart/2009/3/layout/DescendingProcess"/>
    <dgm:cxn modelId="{6C09A9E6-A6AB-8C42-9062-9E0B9386428B}" type="presParOf" srcId="{714FDCE9-2742-F247-9154-D2C6175FCC91}" destId="{FCFA5609-9814-114B-AB63-BCBD3B130906}" srcOrd="6" destOrd="0" presId="urn:microsoft.com/office/officeart/2009/3/layout/DescendingProcess"/>
    <dgm:cxn modelId="{495C7281-4FC0-8B4F-86E3-B17421B915B3}" type="presParOf" srcId="{714FDCE9-2742-F247-9154-D2C6175FCC91}" destId="{1E5474FD-C751-F242-8299-7153B766486A}" srcOrd="7" destOrd="0" presId="urn:microsoft.com/office/officeart/2009/3/layout/DescendingProcess"/>
    <dgm:cxn modelId="{9EAB14AC-C7C9-5D49-88BE-D15CC036F126}" type="presParOf" srcId="{1E5474FD-C751-F242-8299-7153B766486A}" destId="{7759E228-1216-984C-9EFE-EEB797833067}" srcOrd="0" destOrd="0" presId="urn:microsoft.com/office/officeart/2009/3/layout/DescendingProcess"/>
    <dgm:cxn modelId="{2B3FA1B7-5FF0-874E-821E-EF9EB66D834E}" type="presParOf" srcId="{714FDCE9-2742-F247-9154-D2C6175FCC91}" destId="{DF225D54-32E2-2E4B-A640-EB10E4F478B4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64C70-2928-1E4F-8AFF-668450324355}">
      <dsp:nvSpPr>
        <dsp:cNvPr id="0" name=""/>
        <dsp:cNvSpPr/>
      </dsp:nvSpPr>
      <dsp:spPr>
        <a:xfrm rot="4396374">
          <a:off x="1281367" y="1051158"/>
          <a:ext cx="3498928" cy="2477726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D9D83C-5E58-1144-8CFA-FA4ABC698637}">
      <dsp:nvSpPr>
        <dsp:cNvPr id="0" name=""/>
        <dsp:cNvSpPr/>
      </dsp:nvSpPr>
      <dsp:spPr>
        <a:xfrm>
          <a:off x="2590904" y="1386188"/>
          <a:ext cx="88595" cy="8859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9D0277D-9C2C-0247-B23F-5D9AB540B725}">
      <dsp:nvSpPr>
        <dsp:cNvPr id="0" name=""/>
        <dsp:cNvSpPr/>
      </dsp:nvSpPr>
      <dsp:spPr>
        <a:xfrm>
          <a:off x="3197537" y="1875493"/>
          <a:ext cx="88595" cy="8859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759E228-1216-984C-9EFE-EEB797833067}">
      <dsp:nvSpPr>
        <dsp:cNvPr id="0" name=""/>
        <dsp:cNvSpPr/>
      </dsp:nvSpPr>
      <dsp:spPr>
        <a:xfrm>
          <a:off x="3816449" y="2672293"/>
          <a:ext cx="88595" cy="8859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DF28460-625E-254D-AF3D-A2F381C9A419}">
      <dsp:nvSpPr>
        <dsp:cNvPr id="0" name=""/>
        <dsp:cNvSpPr/>
      </dsp:nvSpPr>
      <dsp:spPr>
        <a:xfrm>
          <a:off x="147979" y="-11171"/>
          <a:ext cx="2945776" cy="1682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Sovereignty and Consensus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Soft language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State discretion</a:t>
          </a:r>
        </a:p>
      </dsp:txBody>
      <dsp:txXfrm>
        <a:off x="147979" y="-11171"/>
        <a:ext cx="2945776" cy="1682326"/>
      </dsp:txXfrm>
    </dsp:sp>
    <dsp:sp modelId="{153BA225-91C1-EF4D-85A8-FA2E59AF7D40}">
      <dsp:nvSpPr>
        <dsp:cNvPr id="0" name=""/>
        <dsp:cNvSpPr/>
      </dsp:nvSpPr>
      <dsp:spPr>
        <a:xfrm>
          <a:off x="2727288" y="500798"/>
          <a:ext cx="4328089" cy="6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Understrength Reporting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Weak verification and compliance monitoring</a:t>
          </a:r>
        </a:p>
      </dsp:txBody>
      <dsp:txXfrm>
        <a:off x="2727288" y="500798"/>
        <a:ext cx="4328089" cy="650240"/>
      </dsp:txXfrm>
    </dsp:sp>
    <dsp:sp modelId="{94BD77B2-4F60-2047-B6A3-126D4A5CD5E8}">
      <dsp:nvSpPr>
        <dsp:cNvPr id="0" name=""/>
        <dsp:cNvSpPr/>
      </dsp:nvSpPr>
      <dsp:spPr>
        <a:xfrm>
          <a:off x="0" y="2027809"/>
          <a:ext cx="3406996" cy="6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Deferral to Future COPs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Fickle political determinants and will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Risk of watering-down (more)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Civil society engagement unclear</a:t>
          </a:r>
        </a:p>
      </dsp:txBody>
      <dsp:txXfrm>
        <a:off x="0" y="2027809"/>
        <a:ext cx="3406996" cy="650240"/>
      </dsp:txXfrm>
    </dsp:sp>
    <dsp:sp modelId="{FCFA5609-9814-114B-AB63-BCBD3B130906}">
      <dsp:nvSpPr>
        <dsp:cNvPr id="0" name=""/>
        <dsp:cNvSpPr/>
      </dsp:nvSpPr>
      <dsp:spPr>
        <a:xfrm>
          <a:off x="4532622" y="1724992"/>
          <a:ext cx="3377912" cy="6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Lack of Enforcement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Lots of principles and guidance, but few guardrails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Human Rights as a value, not the standard</a:t>
          </a:r>
        </a:p>
      </dsp:txBody>
      <dsp:txXfrm>
        <a:off x="4532622" y="1724992"/>
        <a:ext cx="3377912" cy="650240"/>
      </dsp:txXfrm>
    </dsp:sp>
    <dsp:sp modelId="{DF225D54-32E2-2E4B-A640-EB10E4F478B4}">
      <dsp:nvSpPr>
        <dsp:cNvPr id="0" name=""/>
        <dsp:cNvSpPr/>
      </dsp:nvSpPr>
      <dsp:spPr>
        <a:xfrm>
          <a:off x="698233" y="3671781"/>
          <a:ext cx="6962268" cy="6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u="sng" kern="1200" dirty="0"/>
            <a:t>The Implementation Trap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Inconsistent rights-based approaches = liability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Risks symbolism over substance</a:t>
          </a:r>
        </a:p>
      </dsp:txBody>
      <dsp:txXfrm>
        <a:off x="698233" y="3671781"/>
        <a:ext cx="6962268" cy="650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606E1-0EE0-AA49-A18F-CEB7B30963DD}" type="datetimeFigureOut">
              <a:rPr lang="en-US" smtClean="0"/>
              <a:t>6/1/25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0A9A6-C6AA-B748-8A20-E455C5C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3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02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86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6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63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15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55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99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47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E0A9A6-C6AA-B748-8A20-E455C5C617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1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1D1-8E5C-A842-AB4E-D4D6B162BB91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1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0259-8962-744B-9983-678706953F9A}" type="datetime1">
              <a:rPr lang="en-US" smtClean="0"/>
              <a:t>6/1/25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60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9A1F-6F66-3345-B00F-0025F2BCE05C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8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540E-C01F-A746-BEBA-F0685F089F37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7957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1E6BA-A898-E04D-96A3-7294F66304AD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00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1F37-B021-0F4B-8DCA-3CD07155D334}" type="datetime1">
              <a:rPr lang="en-US" smtClean="0"/>
              <a:t>6/1/25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40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588-5F5D-BB45-89FC-0723107AB10E}" type="datetime1">
              <a:rPr lang="en-US" smtClean="0"/>
              <a:t>6/1/25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74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7E62-B7ED-EB4A-B931-7E98591318B8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78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8FC6-6AB8-2E4C-BDF0-FD921D348392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4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8622-022B-C34B-BE84-A73DFD5F4252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9D0D-5843-DF4F-AB5E-0C7E4D766313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7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8AA0-6AC1-484D-8149-93A8E2760D64}" type="datetime1">
              <a:rPr lang="en-US" smtClean="0"/>
              <a:t>6/1/25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3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9738-123B-9B43-95DB-BD20FE7F1DB3}" type="datetime1">
              <a:rPr lang="en-US" smtClean="0"/>
              <a:t>6/1/25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7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FB9D-4C45-AD42-BCC0-938EC0074607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5E3B-8C2C-A246-9405-809FD2178C7A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9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886C-5D7D-1348-9BF4-90D2957662C8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4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EC2D-E8EE-6945-8AAF-CFFB14D5D68B}" type="datetime1">
              <a:rPr lang="en-US" smtClean="0"/>
              <a:t>6/1/25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1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38A0FC8-4968-6044-8075-91D226542512}" type="datetime1">
              <a:rPr lang="en-US" smtClean="0"/>
              <a:t>6/1/25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63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  <p:sldLayoutId id="2147484055" r:id="rId12"/>
    <p:sldLayoutId id="2147484056" r:id="rId13"/>
    <p:sldLayoutId id="2147484057" r:id="rId14"/>
    <p:sldLayoutId id="2147484058" r:id="rId15"/>
    <p:sldLayoutId id="2147484059" r:id="rId16"/>
    <p:sldLayoutId id="2147484060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4009" y="1447801"/>
            <a:ext cx="3916743" cy="19812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000" b="1" dirty="0">
                <a:solidFill>
                  <a:srgbClr val="EBEBEB"/>
                </a:solidFill>
              </a:rPr>
              <a:t>Implementing the WHO Pandemic Agreement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4008" y="3543299"/>
            <a:ext cx="3916744" cy="16586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i="1" dirty="0">
                <a:solidFill>
                  <a:schemeClr val="bg1"/>
                </a:solidFill>
              </a:rPr>
              <a:t>Challenges and Next Steps for Human Rights Accountability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101769" y="-1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09811DF6-66E4-43D5-B564-315179653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61473" cy="6858000"/>
          </a:xfrm>
          <a:custGeom>
            <a:avLst/>
            <a:gdLst>
              <a:gd name="connsiteX0" fmla="*/ 3137249 w 4481964"/>
              <a:gd name="connsiteY0" fmla="*/ 0 h 6858000"/>
              <a:gd name="connsiteX1" fmla="*/ 4480787 w 4481964"/>
              <a:gd name="connsiteY1" fmla="*/ 0 h 6858000"/>
              <a:gd name="connsiteX2" fmla="*/ 4455742 w 4481964"/>
              <a:gd name="connsiteY2" fmla="*/ 155676 h 6858000"/>
              <a:gd name="connsiteX3" fmla="*/ 4431873 w 4481964"/>
              <a:gd name="connsiteY3" fmla="*/ 310667 h 6858000"/>
              <a:gd name="connsiteX4" fmla="*/ 4408509 w 4481964"/>
              <a:gd name="connsiteY4" fmla="*/ 466344 h 6858000"/>
              <a:gd name="connsiteX5" fmla="*/ 4388506 w 4481964"/>
              <a:gd name="connsiteY5" fmla="*/ 622706 h 6858000"/>
              <a:gd name="connsiteX6" fmla="*/ 4368335 w 4481964"/>
              <a:gd name="connsiteY6" fmla="*/ 778383 h 6858000"/>
              <a:gd name="connsiteX7" fmla="*/ 4349509 w 4481964"/>
              <a:gd name="connsiteY7" fmla="*/ 934745 h 6858000"/>
              <a:gd name="connsiteX8" fmla="*/ 4333373 w 4481964"/>
              <a:gd name="connsiteY8" fmla="*/ 1089050 h 6858000"/>
              <a:gd name="connsiteX9" fmla="*/ 4318077 w 4481964"/>
              <a:gd name="connsiteY9" fmla="*/ 1245413 h 6858000"/>
              <a:gd name="connsiteX10" fmla="*/ 4304125 w 4481964"/>
              <a:gd name="connsiteY10" fmla="*/ 1401089 h 6858000"/>
              <a:gd name="connsiteX11" fmla="*/ 4292023 w 4481964"/>
              <a:gd name="connsiteY11" fmla="*/ 1554023 h 6858000"/>
              <a:gd name="connsiteX12" fmla="*/ 4279920 w 4481964"/>
              <a:gd name="connsiteY12" fmla="*/ 1709013 h 6858000"/>
              <a:gd name="connsiteX13" fmla="*/ 4269835 w 4481964"/>
              <a:gd name="connsiteY13" fmla="*/ 1861947 h 6858000"/>
              <a:gd name="connsiteX14" fmla="*/ 4261935 w 4481964"/>
              <a:gd name="connsiteY14" fmla="*/ 2014880 h 6858000"/>
              <a:gd name="connsiteX15" fmla="*/ 4253698 w 4481964"/>
              <a:gd name="connsiteY15" fmla="*/ 2167128 h 6858000"/>
              <a:gd name="connsiteX16" fmla="*/ 4246807 w 4481964"/>
              <a:gd name="connsiteY16" fmla="*/ 2318004 h 6858000"/>
              <a:gd name="connsiteX17" fmla="*/ 4241932 w 4481964"/>
              <a:gd name="connsiteY17" fmla="*/ 2467508 h 6858000"/>
              <a:gd name="connsiteX18" fmla="*/ 4237730 w 4481964"/>
              <a:gd name="connsiteY18" fmla="*/ 2617013 h 6858000"/>
              <a:gd name="connsiteX19" fmla="*/ 4233696 w 4481964"/>
              <a:gd name="connsiteY19" fmla="*/ 2765145 h 6858000"/>
              <a:gd name="connsiteX20" fmla="*/ 4231847 w 4481964"/>
              <a:gd name="connsiteY20" fmla="*/ 2911221 h 6858000"/>
              <a:gd name="connsiteX21" fmla="*/ 4229830 w 4481964"/>
              <a:gd name="connsiteY21" fmla="*/ 3057296 h 6858000"/>
              <a:gd name="connsiteX22" fmla="*/ 4228821 w 4481964"/>
              <a:gd name="connsiteY22" fmla="*/ 3201314 h 6858000"/>
              <a:gd name="connsiteX23" fmla="*/ 4229830 w 4481964"/>
              <a:gd name="connsiteY23" fmla="*/ 3343960 h 6858000"/>
              <a:gd name="connsiteX24" fmla="*/ 4229830 w 4481964"/>
              <a:gd name="connsiteY24" fmla="*/ 3485235 h 6858000"/>
              <a:gd name="connsiteX25" fmla="*/ 4231847 w 4481964"/>
              <a:gd name="connsiteY25" fmla="*/ 3625138 h 6858000"/>
              <a:gd name="connsiteX26" fmla="*/ 4234872 w 4481964"/>
              <a:gd name="connsiteY26" fmla="*/ 3762298 h 6858000"/>
              <a:gd name="connsiteX27" fmla="*/ 4237730 w 4481964"/>
              <a:gd name="connsiteY27" fmla="*/ 3898087 h 6858000"/>
              <a:gd name="connsiteX28" fmla="*/ 4240924 w 4481964"/>
              <a:gd name="connsiteY28" fmla="*/ 4031132 h 6858000"/>
              <a:gd name="connsiteX29" fmla="*/ 4245798 w 4481964"/>
              <a:gd name="connsiteY29" fmla="*/ 4163491 h 6858000"/>
              <a:gd name="connsiteX30" fmla="*/ 4251009 w 4481964"/>
              <a:gd name="connsiteY30" fmla="*/ 4293793 h 6858000"/>
              <a:gd name="connsiteX31" fmla="*/ 4255715 w 4481964"/>
              <a:gd name="connsiteY31" fmla="*/ 4421352 h 6858000"/>
              <a:gd name="connsiteX32" fmla="*/ 4268995 w 4481964"/>
              <a:gd name="connsiteY32" fmla="*/ 4670298 h 6858000"/>
              <a:gd name="connsiteX33" fmla="*/ 4283114 w 4481964"/>
              <a:gd name="connsiteY33" fmla="*/ 4908956 h 6858000"/>
              <a:gd name="connsiteX34" fmla="*/ 4297906 w 4481964"/>
              <a:gd name="connsiteY34" fmla="*/ 5138013 h 6858000"/>
              <a:gd name="connsiteX35" fmla="*/ 4314211 w 4481964"/>
              <a:gd name="connsiteY35" fmla="*/ 5354726 h 6858000"/>
              <a:gd name="connsiteX36" fmla="*/ 4331188 w 4481964"/>
              <a:gd name="connsiteY36" fmla="*/ 5561838 h 6858000"/>
              <a:gd name="connsiteX37" fmla="*/ 4349509 w 4481964"/>
              <a:gd name="connsiteY37" fmla="*/ 5753862 h 6858000"/>
              <a:gd name="connsiteX38" fmla="*/ 4367495 w 4481964"/>
              <a:gd name="connsiteY38" fmla="*/ 5934227 h 6858000"/>
              <a:gd name="connsiteX39" fmla="*/ 4385480 w 4481964"/>
              <a:gd name="connsiteY39" fmla="*/ 6100191 h 6858000"/>
              <a:gd name="connsiteX40" fmla="*/ 4402457 w 4481964"/>
              <a:gd name="connsiteY40" fmla="*/ 6252438 h 6858000"/>
              <a:gd name="connsiteX41" fmla="*/ 4418594 w 4481964"/>
              <a:gd name="connsiteY41" fmla="*/ 6387541 h 6858000"/>
              <a:gd name="connsiteX42" fmla="*/ 4433890 w 4481964"/>
              <a:gd name="connsiteY42" fmla="*/ 6509613 h 6858000"/>
              <a:gd name="connsiteX43" fmla="*/ 4446665 w 4481964"/>
              <a:gd name="connsiteY43" fmla="*/ 6612483 h 6858000"/>
              <a:gd name="connsiteX44" fmla="*/ 4458767 w 4481964"/>
              <a:gd name="connsiteY44" fmla="*/ 6698894 h 6858000"/>
              <a:gd name="connsiteX45" fmla="*/ 4476081 w 4481964"/>
              <a:gd name="connsiteY45" fmla="*/ 6817538 h 6858000"/>
              <a:gd name="connsiteX46" fmla="*/ 4481964 w 4481964"/>
              <a:gd name="connsiteY46" fmla="*/ 6858000 h 6858000"/>
              <a:gd name="connsiteX47" fmla="*/ 3577807 w 4481964"/>
              <a:gd name="connsiteY47" fmla="*/ 6858000 h 6858000"/>
              <a:gd name="connsiteX48" fmla="*/ 3577807 w 4481964"/>
              <a:gd name="connsiteY48" fmla="*/ 6858000 h 6858000"/>
              <a:gd name="connsiteX49" fmla="*/ 0 w 4481964"/>
              <a:gd name="connsiteY49" fmla="*/ 6858000 h 6858000"/>
              <a:gd name="connsiteX50" fmla="*/ 0 w 4481964"/>
              <a:gd name="connsiteY50" fmla="*/ 0 h 6858000"/>
              <a:gd name="connsiteX51" fmla="*/ 3137249 w 4481964"/>
              <a:gd name="connsiteY5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481964" h="6858000">
                <a:moveTo>
                  <a:pt x="3137249" y="0"/>
                </a:move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3577807" y="6858000"/>
                </a:lnTo>
                <a:lnTo>
                  <a:pt x="0" y="6858000"/>
                </a:lnTo>
                <a:lnTo>
                  <a:pt x="0" y="0"/>
                </a:lnTo>
                <a:lnTo>
                  <a:pt x="313724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7" name="Graphic 6" descr="Medicine">
            <a:extLst>
              <a:ext uri="{FF2B5EF4-FFF2-40B4-BE49-F238E27FC236}">
                <a16:creationId xmlns:a16="http://schemas.microsoft.com/office/drawing/2014/main" id="{5E22CCCB-61A6-133E-711D-621C8100ED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5430" y="2441986"/>
            <a:ext cx="2202627" cy="2202627"/>
          </a:xfrm>
          <a:prstGeom prst="rect">
            <a:avLst/>
          </a:prstGeom>
          <a:effectLst/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A27C86D5-106C-5E59-3320-6601E251A2E6}"/>
              </a:ext>
            </a:extLst>
          </p:cNvPr>
          <p:cNvSpPr txBox="1">
            <a:spLocks/>
          </p:cNvSpPr>
          <p:nvPr/>
        </p:nvSpPr>
        <p:spPr>
          <a:xfrm>
            <a:off x="3654007" y="5316219"/>
            <a:ext cx="4174351" cy="11890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400" b="1" u="sng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Neil Sircar, JD, LLM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Adjunct Professor of Global health and human rights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University of Minnesota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9F4FE-2D52-2D9B-CF71-72FFC765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3027759" cy="418831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141809" cy="2365453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59" y="0"/>
            <a:ext cx="1202540" cy="114140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06924A-36D7-48B7-A77E-D461A059F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DD11A7-5F9C-8017-B10A-4CC91A2E2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2361" y="1325880"/>
            <a:ext cx="4635864" cy="306650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457200"/>
            <a:r>
              <a:rPr lang="en-US" sz="72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Thanks!</a:t>
            </a:r>
            <a:br>
              <a:rPr lang="en-US" sz="72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</a:br>
            <a:r>
              <a:rPr lang="en-US" sz="72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(also Q&amp;A)</a:t>
            </a: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A0ACE7FA-6331-4C56-911D-E3F37FDEE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70121" y="-1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 useBgFill="1">
        <p:nvSpPr>
          <p:cNvPr id="39" name="Freeform: Shape 26">
            <a:extLst>
              <a:ext uri="{FF2B5EF4-FFF2-40B4-BE49-F238E27FC236}">
                <a16:creationId xmlns:a16="http://schemas.microsoft.com/office/drawing/2014/main" id="{EEE464AA-F385-4411-8A33-DE57CA2F1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400000" flipH="1">
            <a:off x="-1564087" y="1564087"/>
            <a:ext cx="6858001" cy="3729824"/>
          </a:xfrm>
          <a:custGeom>
            <a:avLst/>
            <a:gdLst>
              <a:gd name="connsiteX0" fmla="*/ 6858001 w 6858001"/>
              <a:gd name="connsiteY0" fmla="*/ 1344715 h 4973099"/>
              <a:gd name="connsiteX1" fmla="*/ 6858001 w 6858001"/>
              <a:gd name="connsiteY1" fmla="*/ 1177 h 4973099"/>
              <a:gd name="connsiteX2" fmla="*/ 6702324 w 6858001"/>
              <a:gd name="connsiteY2" fmla="*/ 26222 h 4973099"/>
              <a:gd name="connsiteX3" fmla="*/ 6547333 w 6858001"/>
              <a:gd name="connsiteY3" fmla="*/ 50091 h 4973099"/>
              <a:gd name="connsiteX4" fmla="*/ 6391657 w 6858001"/>
              <a:gd name="connsiteY4" fmla="*/ 73455 h 4973099"/>
              <a:gd name="connsiteX5" fmla="*/ 6235294 w 6858001"/>
              <a:gd name="connsiteY5" fmla="*/ 93458 h 4973099"/>
              <a:gd name="connsiteX6" fmla="*/ 6079618 w 6858001"/>
              <a:gd name="connsiteY6" fmla="*/ 113629 h 4973099"/>
              <a:gd name="connsiteX7" fmla="*/ 5923255 w 6858001"/>
              <a:gd name="connsiteY7" fmla="*/ 132455 h 4973099"/>
              <a:gd name="connsiteX8" fmla="*/ 5768950 w 6858001"/>
              <a:gd name="connsiteY8" fmla="*/ 148591 h 4973099"/>
              <a:gd name="connsiteX9" fmla="*/ 5612588 w 6858001"/>
              <a:gd name="connsiteY9" fmla="*/ 163887 h 4973099"/>
              <a:gd name="connsiteX10" fmla="*/ 5456911 w 6858001"/>
              <a:gd name="connsiteY10" fmla="*/ 177839 h 4973099"/>
              <a:gd name="connsiteX11" fmla="*/ 5303978 w 6858001"/>
              <a:gd name="connsiteY11" fmla="*/ 189941 h 4973099"/>
              <a:gd name="connsiteX12" fmla="*/ 5148987 w 6858001"/>
              <a:gd name="connsiteY12" fmla="*/ 202044 h 4973099"/>
              <a:gd name="connsiteX13" fmla="*/ 4996054 w 6858001"/>
              <a:gd name="connsiteY13" fmla="*/ 212129 h 4973099"/>
              <a:gd name="connsiteX14" fmla="*/ 4843120 w 6858001"/>
              <a:gd name="connsiteY14" fmla="*/ 220029 h 4973099"/>
              <a:gd name="connsiteX15" fmla="*/ 4690873 w 6858001"/>
              <a:gd name="connsiteY15" fmla="*/ 228266 h 4973099"/>
              <a:gd name="connsiteX16" fmla="*/ 4539997 w 6858001"/>
              <a:gd name="connsiteY16" fmla="*/ 235157 h 4973099"/>
              <a:gd name="connsiteX17" fmla="*/ 4390492 w 6858001"/>
              <a:gd name="connsiteY17" fmla="*/ 240032 h 4973099"/>
              <a:gd name="connsiteX18" fmla="*/ 4240988 w 6858001"/>
              <a:gd name="connsiteY18" fmla="*/ 244234 h 4973099"/>
              <a:gd name="connsiteX19" fmla="*/ 4092855 w 6858001"/>
              <a:gd name="connsiteY19" fmla="*/ 248268 h 4973099"/>
              <a:gd name="connsiteX20" fmla="*/ 3946780 w 6858001"/>
              <a:gd name="connsiteY20" fmla="*/ 250117 h 4973099"/>
              <a:gd name="connsiteX21" fmla="*/ 3800704 w 6858001"/>
              <a:gd name="connsiteY21" fmla="*/ 252134 h 4973099"/>
              <a:gd name="connsiteX22" fmla="*/ 3656686 w 6858001"/>
              <a:gd name="connsiteY22" fmla="*/ 253143 h 4973099"/>
              <a:gd name="connsiteX23" fmla="*/ 3514040 w 6858001"/>
              <a:gd name="connsiteY23" fmla="*/ 252134 h 4973099"/>
              <a:gd name="connsiteX24" fmla="*/ 3372765 w 6858001"/>
              <a:gd name="connsiteY24" fmla="*/ 252134 h 4973099"/>
              <a:gd name="connsiteX25" fmla="*/ 3232862 w 6858001"/>
              <a:gd name="connsiteY25" fmla="*/ 250117 h 4973099"/>
              <a:gd name="connsiteX26" fmla="*/ 3095702 w 6858001"/>
              <a:gd name="connsiteY26" fmla="*/ 247092 h 4973099"/>
              <a:gd name="connsiteX27" fmla="*/ 2959914 w 6858001"/>
              <a:gd name="connsiteY27" fmla="*/ 244234 h 4973099"/>
              <a:gd name="connsiteX28" fmla="*/ 2826868 w 6858001"/>
              <a:gd name="connsiteY28" fmla="*/ 241040 h 4973099"/>
              <a:gd name="connsiteX29" fmla="*/ 2694509 w 6858001"/>
              <a:gd name="connsiteY29" fmla="*/ 236166 h 4973099"/>
              <a:gd name="connsiteX30" fmla="*/ 2564208 w 6858001"/>
              <a:gd name="connsiteY30" fmla="*/ 230955 h 4973099"/>
              <a:gd name="connsiteX31" fmla="*/ 2436649 w 6858001"/>
              <a:gd name="connsiteY31" fmla="*/ 226249 h 4973099"/>
              <a:gd name="connsiteX32" fmla="*/ 2187703 w 6858001"/>
              <a:gd name="connsiteY32" fmla="*/ 212969 h 4973099"/>
              <a:gd name="connsiteX33" fmla="*/ 1949045 w 6858001"/>
              <a:gd name="connsiteY33" fmla="*/ 198850 h 4973099"/>
              <a:gd name="connsiteX34" fmla="*/ 1719988 w 6858001"/>
              <a:gd name="connsiteY34" fmla="*/ 184058 h 4973099"/>
              <a:gd name="connsiteX35" fmla="*/ 1503275 w 6858001"/>
              <a:gd name="connsiteY35" fmla="*/ 167753 h 4973099"/>
              <a:gd name="connsiteX36" fmla="*/ 1296163 w 6858001"/>
              <a:gd name="connsiteY36" fmla="*/ 150776 h 4973099"/>
              <a:gd name="connsiteX37" fmla="*/ 1104139 w 6858001"/>
              <a:gd name="connsiteY37" fmla="*/ 132455 h 4973099"/>
              <a:gd name="connsiteX38" fmla="*/ 923774 w 6858001"/>
              <a:gd name="connsiteY38" fmla="*/ 114469 h 4973099"/>
              <a:gd name="connsiteX39" fmla="*/ 757810 w 6858001"/>
              <a:gd name="connsiteY39" fmla="*/ 96484 h 4973099"/>
              <a:gd name="connsiteX40" fmla="*/ 605563 w 6858001"/>
              <a:gd name="connsiteY40" fmla="*/ 79507 h 4973099"/>
              <a:gd name="connsiteX41" fmla="*/ 470460 w 6858001"/>
              <a:gd name="connsiteY41" fmla="*/ 63370 h 4973099"/>
              <a:gd name="connsiteX42" fmla="*/ 348388 w 6858001"/>
              <a:gd name="connsiteY42" fmla="*/ 48074 h 4973099"/>
              <a:gd name="connsiteX43" fmla="*/ 245518 w 6858001"/>
              <a:gd name="connsiteY43" fmla="*/ 35299 h 4973099"/>
              <a:gd name="connsiteX44" fmla="*/ 159107 w 6858001"/>
              <a:gd name="connsiteY44" fmla="*/ 23197 h 4973099"/>
              <a:gd name="connsiteX45" fmla="*/ 40463 w 6858001"/>
              <a:gd name="connsiteY45" fmla="*/ 5883 h 4973099"/>
              <a:gd name="connsiteX46" fmla="*/ 1 w 6858001"/>
              <a:gd name="connsiteY46" fmla="*/ 0 h 4973099"/>
              <a:gd name="connsiteX47" fmla="*/ 1 w 6858001"/>
              <a:gd name="connsiteY47" fmla="*/ 897889 h 4973099"/>
              <a:gd name="connsiteX48" fmla="*/ 0 w 6858001"/>
              <a:gd name="connsiteY48" fmla="*/ 897889 h 4973099"/>
              <a:gd name="connsiteX49" fmla="*/ 0 w 6858001"/>
              <a:gd name="connsiteY49" fmla="*/ 4973099 h 4973099"/>
              <a:gd name="connsiteX50" fmla="*/ 6858000 w 6858001"/>
              <a:gd name="connsiteY50" fmla="*/ 4973099 h 4973099"/>
              <a:gd name="connsiteX51" fmla="*/ 6858000 w 6858001"/>
              <a:gd name="connsiteY51" fmla="*/ 1344715 h 49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4973099">
                <a:moveTo>
                  <a:pt x="6858001" y="1344715"/>
                </a:moveTo>
                <a:lnTo>
                  <a:pt x="6858001" y="1177"/>
                </a:lnTo>
                <a:lnTo>
                  <a:pt x="6702324" y="26222"/>
                </a:lnTo>
                <a:lnTo>
                  <a:pt x="6547333" y="50091"/>
                </a:lnTo>
                <a:lnTo>
                  <a:pt x="6391657" y="73455"/>
                </a:lnTo>
                <a:lnTo>
                  <a:pt x="6235294" y="93458"/>
                </a:lnTo>
                <a:lnTo>
                  <a:pt x="6079618" y="113629"/>
                </a:lnTo>
                <a:lnTo>
                  <a:pt x="5923255" y="132455"/>
                </a:lnTo>
                <a:lnTo>
                  <a:pt x="5768950" y="148591"/>
                </a:lnTo>
                <a:lnTo>
                  <a:pt x="5612588" y="163887"/>
                </a:lnTo>
                <a:lnTo>
                  <a:pt x="5456911" y="177839"/>
                </a:lnTo>
                <a:lnTo>
                  <a:pt x="5303978" y="189941"/>
                </a:lnTo>
                <a:lnTo>
                  <a:pt x="5148987" y="202044"/>
                </a:lnTo>
                <a:lnTo>
                  <a:pt x="4996054" y="212129"/>
                </a:lnTo>
                <a:lnTo>
                  <a:pt x="4843120" y="220029"/>
                </a:lnTo>
                <a:lnTo>
                  <a:pt x="4690873" y="228266"/>
                </a:lnTo>
                <a:lnTo>
                  <a:pt x="4539997" y="235157"/>
                </a:lnTo>
                <a:lnTo>
                  <a:pt x="4390492" y="240032"/>
                </a:lnTo>
                <a:lnTo>
                  <a:pt x="4240988" y="244234"/>
                </a:lnTo>
                <a:lnTo>
                  <a:pt x="4092855" y="248268"/>
                </a:lnTo>
                <a:lnTo>
                  <a:pt x="3946780" y="250117"/>
                </a:lnTo>
                <a:lnTo>
                  <a:pt x="3800704" y="252134"/>
                </a:lnTo>
                <a:lnTo>
                  <a:pt x="3656686" y="253143"/>
                </a:lnTo>
                <a:lnTo>
                  <a:pt x="3514040" y="252134"/>
                </a:lnTo>
                <a:lnTo>
                  <a:pt x="3372765" y="252134"/>
                </a:lnTo>
                <a:lnTo>
                  <a:pt x="3232862" y="250117"/>
                </a:lnTo>
                <a:lnTo>
                  <a:pt x="3095702" y="247092"/>
                </a:lnTo>
                <a:lnTo>
                  <a:pt x="2959914" y="244234"/>
                </a:lnTo>
                <a:lnTo>
                  <a:pt x="2826868" y="241040"/>
                </a:lnTo>
                <a:lnTo>
                  <a:pt x="2694509" y="236166"/>
                </a:lnTo>
                <a:lnTo>
                  <a:pt x="2564208" y="230955"/>
                </a:lnTo>
                <a:lnTo>
                  <a:pt x="2436649" y="226249"/>
                </a:lnTo>
                <a:lnTo>
                  <a:pt x="2187703" y="212969"/>
                </a:lnTo>
                <a:lnTo>
                  <a:pt x="1949045" y="198850"/>
                </a:lnTo>
                <a:lnTo>
                  <a:pt x="1719988" y="184058"/>
                </a:lnTo>
                <a:lnTo>
                  <a:pt x="1503275" y="167753"/>
                </a:lnTo>
                <a:lnTo>
                  <a:pt x="1296163" y="150776"/>
                </a:lnTo>
                <a:lnTo>
                  <a:pt x="1104139" y="132455"/>
                </a:lnTo>
                <a:lnTo>
                  <a:pt x="923774" y="114469"/>
                </a:lnTo>
                <a:lnTo>
                  <a:pt x="757810" y="96484"/>
                </a:lnTo>
                <a:lnTo>
                  <a:pt x="605563" y="79507"/>
                </a:lnTo>
                <a:lnTo>
                  <a:pt x="470460" y="63370"/>
                </a:lnTo>
                <a:lnTo>
                  <a:pt x="348388" y="48074"/>
                </a:lnTo>
                <a:lnTo>
                  <a:pt x="245518" y="35299"/>
                </a:lnTo>
                <a:lnTo>
                  <a:pt x="159107" y="23197"/>
                </a:lnTo>
                <a:lnTo>
                  <a:pt x="40463" y="5883"/>
                </a:lnTo>
                <a:lnTo>
                  <a:pt x="1" y="0"/>
                </a:lnTo>
                <a:lnTo>
                  <a:pt x="1" y="897889"/>
                </a:lnTo>
                <a:lnTo>
                  <a:pt x="0" y="897889"/>
                </a:lnTo>
                <a:lnTo>
                  <a:pt x="0" y="4973099"/>
                </a:lnTo>
                <a:lnTo>
                  <a:pt x="6858000" y="4973099"/>
                </a:lnTo>
                <a:lnTo>
                  <a:pt x="6858000" y="1344715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B431DB1-C0E3-4F79-91B4-129125256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A1F3C4-FCF5-AFAA-3568-DE5BF615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spcAft>
                <a:spcPts val="600"/>
              </a:spcAft>
            </a:pPr>
            <a:fld id="{C1FF6DA9-008F-8B48-92A6-B652298478BF}" type="slidenum">
              <a:rPr lang="en-US" sz="2800">
                <a:solidFill>
                  <a:srgbClr val="FFFFFF"/>
                </a:solidFill>
              </a:rPr>
              <a:pPr defTabSz="914400">
                <a:spcAft>
                  <a:spcPts val="600"/>
                </a:spcAft>
              </a:pPr>
              <a:t>10</a:t>
            </a:fld>
            <a:endParaRPr lang="en-US" sz="2800">
              <a:solidFill>
                <a:srgbClr val="FFFFFF"/>
              </a:solidFill>
            </a:endParaRPr>
          </a:p>
        </p:txBody>
      </p:sp>
      <p:pic>
        <p:nvPicPr>
          <p:cNvPr id="41" name="Graphic 40" descr="Questions">
            <a:extLst>
              <a:ext uri="{FF2B5EF4-FFF2-40B4-BE49-F238E27FC236}">
                <a16:creationId xmlns:a16="http://schemas.microsoft.com/office/drawing/2014/main" id="{EC28E09D-B5FD-6EED-66F9-A7E8A7427E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2890" y="2141861"/>
            <a:ext cx="2573812" cy="257381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6546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Why Next Steps Matter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2052925"/>
            <a:ext cx="7910534" cy="4195481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sz="2800" dirty="0"/>
              <a:t>The Pandemic A</a:t>
            </a:r>
            <a:r>
              <a:rPr lang="en-US" sz="2800" dirty="0"/>
              <a:t>greement’s s</a:t>
            </a:r>
            <a:r>
              <a:rPr sz="2800" dirty="0"/>
              <a:t>uccess depends not just on </a:t>
            </a:r>
            <a:r>
              <a:rPr lang="en-US" sz="2800" dirty="0"/>
              <a:t>its adoption</a:t>
            </a:r>
            <a:r>
              <a:rPr sz="2800" dirty="0"/>
              <a:t>, but on what countries do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en-US" sz="2600" dirty="0"/>
              <a:t>Ratification will likely take years</a:t>
            </a:r>
          </a:p>
          <a:p>
            <a:pPr>
              <a:lnSpc>
                <a:spcPct val="110000"/>
              </a:lnSpc>
            </a:pPr>
            <a:r>
              <a:rPr sz="3000" b="1" dirty="0"/>
              <a:t>Accountability </a:t>
            </a:r>
            <a:r>
              <a:rPr lang="en-US" sz="3000" b="1" dirty="0"/>
              <a:t>to</a:t>
            </a:r>
            <a:r>
              <a:rPr sz="3000" b="1" dirty="0"/>
              <a:t> human rights must guide this implementatio</a:t>
            </a:r>
            <a:r>
              <a:rPr lang="en-US" sz="3000" b="1" dirty="0"/>
              <a:t>n</a:t>
            </a:r>
          </a:p>
          <a:p>
            <a:pPr lvl="1"/>
            <a:r>
              <a:rPr lang="en-US" sz="2600" i="1" dirty="0"/>
              <a:t>Especially</a:t>
            </a:r>
            <a:r>
              <a:rPr lang="en-US" sz="2600" dirty="0"/>
              <a:t> in the absence of strong human rights guidance within the Agreement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AF7A1-1EF0-ED9E-59B5-FD6358D4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Implementation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r>
              <a:rPr sz="2800" dirty="0"/>
              <a:t>Conference of Parties (COP): Oversees decisions</a:t>
            </a:r>
            <a:r>
              <a:rPr lang="en-US" sz="2800" dirty="0"/>
              <a:t> (Art. 19, 21), limited in its rule-making</a:t>
            </a:r>
            <a:endParaRPr sz="2800" dirty="0"/>
          </a:p>
          <a:p>
            <a:r>
              <a:rPr sz="2800" dirty="0"/>
              <a:t>National Implementation Reports: </a:t>
            </a:r>
            <a:r>
              <a:rPr lang="en-US" sz="2800" dirty="0"/>
              <a:t>Encouraged </a:t>
            </a:r>
            <a:r>
              <a:rPr sz="2800" dirty="0"/>
              <a:t>and periodic</a:t>
            </a:r>
            <a:r>
              <a:rPr lang="en-US" sz="2800" dirty="0"/>
              <a:t> (Art. 4, 21)</a:t>
            </a:r>
            <a:endParaRPr sz="2800" dirty="0"/>
          </a:p>
          <a:p>
            <a:r>
              <a:rPr sz="2800" dirty="0"/>
              <a:t>Monitoring Mechanism</a:t>
            </a:r>
            <a:r>
              <a:rPr lang="en-US" sz="2800" dirty="0"/>
              <a:t>s</a:t>
            </a:r>
            <a:r>
              <a:rPr sz="2800" dirty="0"/>
              <a:t>: </a:t>
            </a:r>
            <a:r>
              <a:rPr lang="en-US" sz="2800" dirty="0"/>
              <a:t>To be created </a:t>
            </a:r>
            <a:r>
              <a:rPr sz="2800" dirty="0"/>
              <a:t>by COP</a:t>
            </a:r>
            <a:r>
              <a:rPr lang="en-US" sz="2800" dirty="0"/>
              <a:t> (Art. 18, 19, 21)</a:t>
            </a:r>
            <a:endParaRPr sz="2800" dirty="0"/>
          </a:p>
          <a:p>
            <a:r>
              <a:rPr sz="2800" dirty="0"/>
              <a:t>Dispute Resolution: Optional, non-binding</a:t>
            </a:r>
            <a:r>
              <a:rPr lang="en-US" sz="2800" dirty="0"/>
              <a:t>, bilateral (Art. 23)</a:t>
            </a:r>
            <a:endParaRPr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667D7B-D6E6-EA99-3FAA-6C1EC160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</p:spPr>
        <p:txBody>
          <a:bodyPr/>
          <a:lstStyle/>
          <a:p>
            <a:r>
              <a:rPr dirty="0"/>
              <a:t>Challenge: </a:t>
            </a:r>
            <a:r>
              <a:rPr lang="en-US" dirty="0"/>
              <a:t>Avoiding an Implementation Trap</a:t>
            </a:r>
            <a:endParaRPr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0F32A5-41B1-13E9-48FA-570E07AE0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E82BE3B-CBD5-821E-A2EF-3D3C7D535E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8202989"/>
              </p:ext>
            </p:extLst>
          </p:nvPr>
        </p:nvGraphicFramePr>
        <p:xfrm>
          <a:off x="484710" y="1853248"/>
          <a:ext cx="81745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Challenge: Missing Human Rights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2052925"/>
            <a:ext cx="7910534" cy="4195481"/>
          </a:xfrm>
        </p:spPr>
        <p:txBody>
          <a:bodyPr anchor="ctr">
            <a:normAutofit/>
          </a:bodyPr>
          <a:lstStyle/>
          <a:p>
            <a:r>
              <a:rPr lang="en-US" sz="2800" b="1" dirty="0"/>
              <a:t>No</a:t>
            </a:r>
            <a:r>
              <a:rPr lang="en-US" sz="2800" dirty="0"/>
              <a:t> rights-based framework for internal accountability</a:t>
            </a:r>
          </a:p>
          <a:p>
            <a:r>
              <a:rPr lang="en-US" sz="2800" dirty="0"/>
              <a:t>Mentions of, but </a:t>
            </a:r>
            <a:r>
              <a:rPr lang="en-US" sz="2800" b="1" dirty="0"/>
              <a:t>no</a:t>
            </a:r>
            <a:r>
              <a:rPr lang="en-US" sz="2800" dirty="0"/>
              <a:t> clear role for, </a:t>
            </a:r>
            <a:r>
              <a:rPr sz="2800" dirty="0"/>
              <a:t>UN human rights treaty bodies</a:t>
            </a:r>
          </a:p>
          <a:p>
            <a:r>
              <a:rPr lang="en-US" sz="2800" b="1" dirty="0"/>
              <a:t>No</a:t>
            </a:r>
            <a:r>
              <a:rPr lang="en-US" sz="2800" dirty="0"/>
              <a:t> human rights obligations or grievance mechanisms for individuals/countries</a:t>
            </a:r>
            <a:endParaRPr sz="2800" dirty="0"/>
          </a:p>
          <a:p>
            <a:pPr>
              <a:lnSpc>
                <a:spcPct val="110000"/>
              </a:lnSpc>
            </a:pPr>
            <a:r>
              <a:rPr sz="2800" dirty="0"/>
              <a:t>Civil society engagement </a:t>
            </a:r>
            <a:r>
              <a:rPr lang="en-US" sz="2800" b="1" dirty="0"/>
              <a:t>unclear</a:t>
            </a:r>
            <a:r>
              <a:rPr lang="en-US" sz="2800" dirty="0"/>
              <a:t>, while industry engagement recognized</a:t>
            </a:r>
            <a:endParaRPr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33E746-B6FB-A82D-0E48-FDA307B5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Challenge:</a:t>
            </a:r>
            <a:r>
              <a:rPr lang="en-US" dirty="0"/>
              <a:t> </a:t>
            </a:r>
            <a:r>
              <a:rPr dirty="0"/>
              <a:t>Disconnected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1853249"/>
            <a:ext cx="7910534" cy="4395158"/>
          </a:xfrm>
        </p:spPr>
        <p:txBody>
          <a:bodyPr anchor="ctr">
            <a:normAutofit/>
          </a:bodyPr>
          <a:lstStyle/>
          <a:p>
            <a:r>
              <a:rPr lang="en-US" sz="2800" b="1" dirty="0"/>
              <a:t>Global health governance increasingly multipolar and fragmented</a:t>
            </a:r>
          </a:p>
          <a:p>
            <a:r>
              <a:rPr lang="en-US" sz="2800" dirty="0"/>
              <a:t>Non-state actors increasingly important, but not bound by the same legal rules</a:t>
            </a:r>
          </a:p>
          <a:p>
            <a:r>
              <a:rPr lang="en-US" sz="2800" b="1" dirty="0"/>
              <a:t>Fragmentation risks inequity and rights violations</a:t>
            </a:r>
          </a:p>
          <a:p>
            <a:pPr lvl="1"/>
            <a:r>
              <a:rPr lang="en-US" sz="2400" dirty="0"/>
              <a:t>Undermines human rights protections and the goals of the Pandemic Agreement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D7CD7-495D-3A6F-A514-17562CFA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Rights-Based Implementation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1853248"/>
            <a:ext cx="7910534" cy="4552033"/>
          </a:xfrm>
        </p:spPr>
        <p:txBody>
          <a:bodyPr anchor="ctr">
            <a:normAutofit lnSpcReduction="10000"/>
          </a:bodyPr>
          <a:lstStyle/>
          <a:p>
            <a:r>
              <a:rPr lang="en-US" sz="2400" b="1" dirty="0"/>
              <a:t>Integrate Human Rights into COP Design</a:t>
            </a:r>
            <a:endParaRPr lang="en-US" sz="2400" dirty="0"/>
          </a:p>
          <a:p>
            <a:pPr lvl="1"/>
            <a:r>
              <a:rPr lang="en-US" sz="2200" dirty="0"/>
              <a:t>Require states to report on human rights fulfillments and protections</a:t>
            </a:r>
          </a:p>
          <a:p>
            <a:pPr lvl="1"/>
            <a:r>
              <a:rPr lang="en-US" sz="2200" dirty="0"/>
              <a:t>Establish human rights-based approach to Pandemic Agreement implementation</a:t>
            </a:r>
          </a:p>
          <a:p>
            <a:r>
              <a:rPr lang="en-US" sz="2400" b="1" dirty="0"/>
              <a:t>Mandate Human Rights Impact Reporting</a:t>
            </a:r>
            <a:endParaRPr lang="en-US" sz="2400" dirty="0"/>
          </a:p>
          <a:p>
            <a:pPr lvl="1"/>
            <a:r>
              <a:rPr lang="en-US" sz="2200" dirty="0"/>
              <a:t>Add human rights indicators to state implementation plans</a:t>
            </a:r>
          </a:p>
          <a:p>
            <a:pPr lvl="1"/>
            <a:r>
              <a:rPr lang="en-US" sz="2200" dirty="0"/>
              <a:t>Require disaggregated data (e.g. by gender, age, disability, migration status)</a:t>
            </a:r>
          </a:p>
          <a:p>
            <a:pPr lvl="1"/>
            <a:r>
              <a:rPr lang="en-US" sz="2200" dirty="0"/>
              <a:t>Peer and Third-Party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61C917-0B99-8A34-C273-1A3A82C4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Rights-Based Accountability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2052925"/>
            <a:ext cx="7910534" cy="4195481"/>
          </a:xfrm>
        </p:spPr>
        <p:txBody>
          <a:bodyPr anchor="ctr">
            <a:normAutofit lnSpcReduction="10000"/>
          </a:bodyPr>
          <a:lstStyle/>
          <a:p>
            <a:r>
              <a:rPr lang="en-US" sz="2800" b="1" dirty="0"/>
              <a:t>Connect implementation to human rights monitoring bodies </a:t>
            </a:r>
          </a:p>
          <a:p>
            <a:pPr lvl="1"/>
            <a:r>
              <a:rPr lang="en-US" sz="2600" dirty="0"/>
              <a:t>CESCR, CEDAW, CRC, CRPD, UPR</a:t>
            </a:r>
          </a:p>
          <a:p>
            <a:r>
              <a:rPr lang="en-US" sz="2800" b="1" dirty="0"/>
              <a:t>Right to Enjoy the Benefits of Scientific Progress </a:t>
            </a:r>
            <a:r>
              <a:rPr lang="en-US" sz="2800" dirty="0"/>
              <a:t>and</a:t>
            </a:r>
            <a:r>
              <a:rPr lang="en-US" sz="2800" b="1" dirty="0"/>
              <a:t> the Right to Health </a:t>
            </a:r>
            <a:r>
              <a:rPr lang="en-US" sz="2800" dirty="0"/>
              <a:t>as actionable fulfilments </a:t>
            </a:r>
          </a:p>
          <a:p>
            <a:r>
              <a:rPr lang="en-US" sz="2800" dirty="0"/>
              <a:t>Adopt a Protocol or Annex for an </a:t>
            </a:r>
            <a:r>
              <a:rPr lang="en-US" sz="2800" b="1" dirty="0"/>
              <a:t>Ombudsperson for Equity and Human Rights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818BE-93FB-C112-EAF3-147FD1549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Security </a:t>
            </a:r>
            <a:r>
              <a:rPr lang="en-US" i="1" dirty="0"/>
              <a:t>with </a:t>
            </a:r>
            <a:r>
              <a:rPr lang="en-US" dirty="0"/>
              <a:t>Health Justice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974" y="2052925"/>
            <a:ext cx="7911270" cy="4195481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sz="2800" b="1" dirty="0"/>
              <a:t>Rights-based accountability must be central</a:t>
            </a:r>
          </a:p>
          <a:p>
            <a:pPr lvl="1">
              <a:lnSpc>
                <a:spcPct val="110000"/>
              </a:lnSpc>
            </a:pPr>
            <a:r>
              <a:rPr sz="2800" dirty="0"/>
              <a:t>Inclusion, </a:t>
            </a:r>
            <a:r>
              <a:rPr lang="en-US" sz="2800" dirty="0"/>
              <a:t>non-discrimination, </a:t>
            </a:r>
            <a:r>
              <a:rPr sz="2800" dirty="0"/>
              <a:t>transparency, and monitoring are necessary safeguards</a:t>
            </a:r>
            <a:r>
              <a:rPr lang="en-US" sz="2800" dirty="0"/>
              <a:t> against human rights violations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Internal reforms need not wait – we can make the Pandemic Agreement </a:t>
            </a:r>
            <a:r>
              <a:rPr lang="en-US" sz="2800" b="1" dirty="0"/>
              <a:t>rights-focused in practice</a:t>
            </a:r>
          </a:p>
          <a:p>
            <a:pPr>
              <a:lnSpc>
                <a:spcPct val="110000"/>
              </a:lnSpc>
            </a:pPr>
            <a:r>
              <a:rPr lang="en-US" sz="2800" b="1" dirty="0"/>
              <a:t>Stakeholders at the center </a:t>
            </a:r>
            <a:r>
              <a:rPr lang="en-US" sz="2800" dirty="0"/>
              <a:t>– especially LMICs, civil society, and marginalized communities in all societies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03B5A-22C2-2920-9C51-95869536D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5550</TotalTime>
  <Words>498</Words>
  <Application>Microsoft Macintosh PowerPoint</Application>
  <PresentationFormat>On-screen Show (4:3)</PresentationFormat>
  <Paragraphs>80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Century Gothic</vt:lpstr>
      <vt:lpstr>Wingdings 3</vt:lpstr>
      <vt:lpstr>Ion</vt:lpstr>
      <vt:lpstr>Implementing the WHO Pandemic Agreement</vt:lpstr>
      <vt:lpstr>Why Next Steps Matter</vt:lpstr>
      <vt:lpstr>Implementation Architecture</vt:lpstr>
      <vt:lpstr>Challenge: Avoiding an Implementation Trap</vt:lpstr>
      <vt:lpstr>Challenge: Missing Human Rights Enforcement</vt:lpstr>
      <vt:lpstr>Challenge: Disconnected Governance</vt:lpstr>
      <vt:lpstr>Building Rights-Based Implementation</vt:lpstr>
      <vt:lpstr>Rights-Based Accountability</vt:lpstr>
      <vt:lpstr>Health Security with Health Justice</vt:lpstr>
      <vt:lpstr>Thanks! (also Q&amp;A)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Sircar, Neiloy</cp:lastModifiedBy>
  <cp:revision>51</cp:revision>
  <dcterms:created xsi:type="dcterms:W3CDTF">2013-01-27T09:14:16Z</dcterms:created>
  <dcterms:modified xsi:type="dcterms:W3CDTF">2025-06-02T04:34:59Z</dcterms:modified>
  <cp:category/>
</cp:coreProperties>
</file>