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081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2" r:id="rId4"/>
    <p:sldId id="264" r:id="rId5"/>
    <p:sldId id="265" r:id="rId6"/>
    <p:sldId id="263" r:id="rId7"/>
    <p:sldId id="268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12192000" cy="68580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000000"/>
    <a:srgbClr val="B8D0C6"/>
    <a:srgbClr val="98BAAC"/>
    <a:srgbClr val="293F6F"/>
    <a:srgbClr val="FF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29F6C-F284-1E44-83DC-A9AE3FC23B06}" v="22" dt="2025-05-29T14:22:26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76871" autoAdjust="0"/>
  </p:normalViewPr>
  <p:slideViewPr>
    <p:cSldViewPr>
      <p:cViewPr varScale="1">
        <p:scale>
          <a:sx n="92" d="100"/>
          <a:sy n="92" d="100"/>
        </p:scale>
        <p:origin x="9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H Coleman" userId="c2797542-110b-4077-bd8e-ea5c6eb77587" providerId="ADAL" clId="{4BB29F6C-F284-1E44-83DC-A9AE3FC23B06}"/>
    <pc:docChg chg="undo custSel modSld">
      <pc:chgData name="Carl H Coleman" userId="c2797542-110b-4077-bd8e-ea5c6eb77587" providerId="ADAL" clId="{4BB29F6C-F284-1E44-83DC-A9AE3FC23B06}" dt="2025-05-29T14:26:00.718" v="4032" actId="20577"/>
      <pc:docMkLst>
        <pc:docMk/>
      </pc:docMkLst>
      <pc:sldChg chg="modNotesTx">
        <pc:chgData name="Carl H Coleman" userId="c2797542-110b-4077-bd8e-ea5c6eb77587" providerId="ADAL" clId="{4BB29F6C-F284-1E44-83DC-A9AE3FC23B06}" dt="2025-05-29T13:56:30.391" v="0" actId="20577"/>
        <pc:sldMkLst>
          <pc:docMk/>
          <pc:sldMk cId="4223801542" sldId="260"/>
        </pc:sldMkLst>
      </pc:sldChg>
      <pc:sldChg chg="modAnim">
        <pc:chgData name="Carl H Coleman" userId="c2797542-110b-4077-bd8e-ea5c6eb77587" providerId="ADAL" clId="{4BB29F6C-F284-1E44-83DC-A9AE3FC23B06}" dt="2025-05-29T13:57:51.059" v="9"/>
        <pc:sldMkLst>
          <pc:docMk/>
          <pc:sldMk cId="1261728599" sldId="262"/>
        </pc:sldMkLst>
      </pc:sldChg>
      <pc:sldChg chg="modSp mod">
        <pc:chgData name="Carl H Coleman" userId="c2797542-110b-4077-bd8e-ea5c6eb77587" providerId="ADAL" clId="{4BB29F6C-F284-1E44-83DC-A9AE3FC23B06}" dt="2025-05-29T14:21:03.205" v="3149" actId="207"/>
        <pc:sldMkLst>
          <pc:docMk/>
          <pc:sldMk cId="3610961393" sldId="264"/>
        </pc:sldMkLst>
        <pc:spChg chg="mod">
          <ac:chgData name="Carl H Coleman" userId="c2797542-110b-4077-bd8e-ea5c6eb77587" providerId="ADAL" clId="{4BB29F6C-F284-1E44-83DC-A9AE3FC23B06}" dt="2025-05-29T14:21:03.205" v="3149" actId="207"/>
          <ac:spMkLst>
            <pc:docMk/>
            <pc:sldMk cId="3610961393" sldId="264"/>
            <ac:spMk id="3" creationId="{1C5EAC2C-D9B9-7BBD-FAFA-46FB83C40EC3}"/>
          </ac:spMkLst>
        </pc:spChg>
      </pc:sldChg>
      <pc:sldChg chg="modSp mod">
        <pc:chgData name="Carl H Coleman" userId="c2797542-110b-4077-bd8e-ea5c6eb77587" providerId="ADAL" clId="{4BB29F6C-F284-1E44-83DC-A9AE3FC23B06}" dt="2025-05-29T13:59:03.596" v="12" actId="207"/>
        <pc:sldMkLst>
          <pc:docMk/>
          <pc:sldMk cId="2652259043" sldId="265"/>
        </pc:sldMkLst>
        <pc:spChg chg="mod">
          <ac:chgData name="Carl H Coleman" userId="c2797542-110b-4077-bd8e-ea5c6eb77587" providerId="ADAL" clId="{4BB29F6C-F284-1E44-83DC-A9AE3FC23B06}" dt="2025-05-29T13:59:03.596" v="12" actId="207"/>
          <ac:spMkLst>
            <pc:docMk/>
            <pc:sldMk cId="2652259043" sldId="265"/>
            <ac:spMk id="4" creationId="{889EB272-7208-0C7D-781E-DE213D6A8D23}"/>
          </ac:spMkLst>
        </pc:spChg>
      </pc:sldChg>
      <pc:sldChg chg="addSp delSp modSp mod">
        <pc:chgData name="Carl H Coleman" userId="c2797542-110b-4077-bd8e-ea5c6eb77587" providerId="ADAL" clId="{4BB29F6C-F284-1E44-83DC-A9AE3FC23B06}" dt="2025-05-29T14:06:47.001" v="1188" actId="207"/>
        <pc:sldMkLst>
          <pc:docMk/>
          <pc:sldMk cId="4021154786" sldId="266"/>
        </pc:sldMkLst>
        <pc:spChg chg="add mod">
          <ac:chgData name="Carl H Coleman" userId="c2797542-110b-4077-bd8e-ea5c6eb77587" providerId="ADAL" clId="{4BB29F6C-F284-1E44-83DC-A9AE3FC23B06}" dt="2025-05-29T14:06:47.001" v="1188" actId="207"/>
          <ac:spMkLst>
            <pc:docMk/>
            <pc:sldMk cId="4021154786" sldId="266"/>
            <ac:spMk id="3" creationId="{48F495BD-4D68-4C7C-5B95-CD021AA4BDF6}"/>
          </ac:spMkLst>
        </pc:spChg>
        <pc:spChg chg="add mod">
          <ac:chgData name="Carl H Coleman" userId="c2797542-110b-4077-bd8e-ea5c6eb77587" providerId="ADAL" clId="{4BB29F6C-F284-1E44-83DC-A9AE3FC23B06}" dt="2025-05-29T14:05:39.316" v="1180" actId="207"/>
          <ac:spMkLst>
            <pc:docMk/>
            <pc:sldMk cId="4021154786" sldId="266"/>
            <ac:spMk id="4" creationId="{9C5C33D0-8C68-0E75-674E-0EE0ACCA4052}"/>
          </ac:spMkLst>
        </pc:spChg>
        <pc:picChg chg="mod">
          <ac:chgData name="Carl H Coleman" userId="c2797542-110b-4077-bd8e-ea5c6eb77587" providerId="ADAL" clId="{4BB29F6C-F284-1E44-83DC-A9AE3FC23B06}" dt="2025-05-29T14:05:27.586" v="1178" actId="1076"/>
          <ac:picMkLst>
            <pc:docMk/>
            <pc:sldMk cId="4021154786" sldId="266"/>
            <ac:picMk id="2" creationId="{BF252C98-2A07-896A-1FD0-1832B524CD9B}"/>
          </ac:picMkLst>
        </pc:picChg>
        <pc:picChg chg="del mod">
          <ac:chgData name="Carl H Coleman" userId="c2797542-110b-4077-bd8e-ea5c6eb77587" providerId="ADAL" clId="{4BB29F6C-F284-1E44-83DC-A9AE3FC23B06}" dt="2025-05-29T14:04:20.327" v="949" actId="478"/>
          <ac:picMkLst>
            <pc:docMk/>
            <pc:sldMk cId="4021154786" sldId="266"/>
            <ac:picMk id="9" creationId="{25BE6D5A-BD0B-E941-7615-4039282E191F}"/>
          </ac:picMkLst>
        </pc:picChg>
        <pc:picChg chg="del">
          <ac:chgData name="Carl H Coleman" userId="c2797542-110b-4077-bd8e-ea5c6eb77587" providerId="ADAL" clId="{4BB29F6C-F284-1E44-83DC-A9AE3FC23B06}" dt="2025-05-29T14:05:18.052" v="1176" actId="478"/>
          <ac:picMkLst>
            <pc:docMk/>
            <pc:sldMk cId="4021154786" sldId="266"/>
            <ac:picMk id="11" creationId="{5222D7A3-BAA9-61C0-EF7B-1F62CF5F9837}"/>
          </ac:picMkLst>
        </pc:picChg>
      </pc:sldChg>
      <pc:sldChg chg="addSp delSp modSp mod">
        <pc:chgData name="Carl H Coleman" userId="c2797542-110b-4077-bd8e-ea5c6eb77587" providerId="ADAL" clId="{4BB29F6C-F284-1E44-83DC-A9AE3FC23B06}" dt="2025-05-29T14:10:22.119" v="1948" actId="207"/>
        <pc:sldMkLst>
          <pc:docMk/>
          <pc:sldMk cId="782033616" sldId="267"/>
        </pc:sldMkLst>
        <pc:spChg chg="add mod">
          <ac:chgData name="Carl H Coleman" userId="c2797542-110b-4077-bd8e-ea5c6eb77587" providerId="ADAL" clId="{4BB29F6C-F284-1E44-83DC-A9AE3FC23B06}" dt="2025-05-29T14:10:15.708" v="1947" actId="207"/>
          <ac:spMkLst>
            <pc:docMk/>
            <pc:sldMk cId="782033616" sldId="267"/>
            <ac:spMk id="2" creationId="{22E49ECA-686D-3313-2674-12C77E26072C}"/>
          </ac:spMkLst>
        </pc:spChg>
        <pc:spChg chg="add mod">
          <ac:chgData name="Carl H Coleman" userId="c2797542-110b-4077-bd8e-ea5c6eb77587" providerId="ADAL" clId="{4BB29F6C-F284-1E44-83DC-A9AE3FC23B06}" dt="2025-05-29T14:10:22.119" v="1948" actId="207"/>
          <ac:spMkLst>
            <pc:docMk/>
            <pc:sldMk cId="782033616" sldId="267"/>
            <ac:spMk id="3" creationId="{5B10455E-A147-E4BD-316B-46BFE47A176E}"/>
          </ac:spMkLst>
        </pc:spChg>
        <pc:picChg chg="del mod">
          <ac:chgData name="Carl H Coleman" userId="c2797542-110b-4077-bd8e-ea5c6eb77587" providerId="ADAL" clId="{4BB29F6C-F284-1E44-83DC-A9AE3FC23B06}" dt="2025-05-29T14:08:57.914" v="1703" actId="478"/>
          <ac:picMkLst>
            <pc:docMk/>
            <pc:sldMk cId="782033616" sldId="267"/>
            <ac:picMk id="6" creationId="{33E1CF12-E890-2CBB-6AD1-282AEBAA1DCC}"/>
          </ac:picMkLst>
        </pc:picChg>
        <pc:picChg chg="del mod">
          <ac:chgData name="Carl H Coleman" userId="c2797542-110b-4077-bd8e-ea5c6eb77587" providerId="ADAL" clId="{4BB29F6C-F284-1E44-83DC-A9AE3FC23B06}" dt="2025-05-29T14:09:55.264" v="1945" actId="478"/>
          <ac:picMkLst>
            <pc:docMk/>
            <pc:sldMk cId="782033616" sldId="267"/>
            <ac:picMk id="8" creationId="{FE622313-3F44-CC58-CA2D-617B180DB8FD}"/>
          </ac:picMkLst>
        </pc:picChg>
      </pc:sldChg>
      <pc:sldChg chg="addSp delSp modSp mod">
        <pc:chgData name="Carl H Coleman" userId="c2797542-110b-4077-bd8e-ea5c6eb77587" providerId="ADAL" clId="{4BB29F6C-F284-1E44-83DC-A9AE3FC23B06}" dt="2025-05-29T14:21:43.689" v="3151" actId="207"/>
        <pc:sldMkLst>
          <pc:docMk/>
          <pc:sldMk cId="303425553" sldId="268"/>
        </pc:sldMkLst>
        <pc:spChg chg="add mod">
          <ac:chgData name="Carl H Coleman" userId="c2797542-110b-4077-bd8e-ea5c6eb77587" providerId="ADAL" clId="{4BB29F6C-F284-1E44-83DC-A9AE3FC23B06}" dt="2025-05-29T14:21:43.689" v="3151" actId="207"/>
          <ac:spMkLst>
            <pc:docMk/>
            <pc:sldMk cId="303425553" sldId="268"/>
            <ac:spMk id="4" creationId="{1EE2E788-5427-7A06-ED7D-9A5473825519}"/>
          </ac:spMkLst>
        </pc:spChg>
        <pc:picChg chg="del mod">
          <ac:chgData name="Carl H Coleman" userId="c2797542-110b-4077-bd8e-ea5c6eb77587" providerId="ADAL" clId="{4BB29F6C-F284-1E44-83DC-A9AE3FC23B06}" dt="2025-05-29T14:01:34.213" v="393" actId="478"/>
          <ac:picMkLst>
            <pc:docMk/>
            <pc:sldMk cId="303425553" sldId="268"/>
            <ac:picMk id="3" creationId="{6A635625-7998-4E6B-088E-A87AC7E734DB}"/>
          </ac:picMkLst>
        </pc:picChg>
      </pc:sldChg>
      <pc:sldChg chg="addSp delSp modSp mod">
        <pc:chgData name="Carl H Coleman" userId="c2797542-110b-4077-bd8e-ea5c6eb77587" providerId="ADAL" clId="{4BB29F6C-F284-1E44-83DC-A9AE3FC23B06}" dt="2025-05-29T14:17:13.015" v="2727" actId="207"/>
        <pc:sldMkLst>
          <pc:docMk/>
          <pc:sldMk cId="717705102" sldId="269"/>
        </pc:sldMkLst>
        <pc:spChg chg="add mod">
          <ac:chgData name="Carl H Coleman" userId="c2797542-110b-4077-bd8e-ea5c6eb77587" providerId="ADAL" clId="{4BB29F6C-F284-1E44-83DC-A9AE3FC23B06}" dt="2025-05-29T14:17:13.015" v="2727" actId="207"/>
          <ac:spMkLst>
            <pc:docMk/>
            <pc:sldMk cId="717705102" sldId="269"/>
            <ac:spMk id="5" creationId="{2051520D-E831-91BE-1DB4-0A2A2E3EE4DA}"/>
          </ac:spMkLst>
        </pc:spChg>
        <pc:picChg chg="del mod">
          <ac:chgData name="Carl H Coleman" userId="c2797542-110b-4077-bd8e-ea5c6eb77587" providerId="ADAL" clId="{4BB29F6C-F284-1E44-83DC-A9AE3FC23B06}" dt="2025-05-29T14:16:59.394" v="2724" actId="478"/>
          <ac:picMkLst>
            <pc:docMk/>
            <pc:sldMk cId="717705102" sldId="269"/>
            <ac:picMk id="4" creationId="{62998377-EBF6-5934-CE68-8305233597E4}"/>
          </ac:picMkLst>
        </pc:picChg>
      </pc:sldChg>
      <pc:sldChg chg="addSp delSp modSp mod modNotesTx">
        <pc:chgData name="Carl H Coleman" userId="c2797542-110b-4077-bd8e-ea5c6eb77587" providerId="ADAL" clId="{4BB29F6C-F284-1E44-83DC-A9AE3FC23B06}" dt="2025-05-29T14:22:40.399" v="3153" actId="20577"/>
        <pc:sldMkLst>
          <pc:docMk/>
          <pc:sldMk cId="2232409890" sldId="270"/>
        </pc:sldMkLst>
        <pc:spChg chg="add mod">
          <ac:chgData name="Carl H Coleman" userId="c2797542-110b-4077-bd8e-ea5c6eb77587" providerId="ADAL" clId="{4BB29F6C-F284-1E44-83DC-A9AE3FC23B06}" dt="2025-05-29T14:15:42.421" v="2431" actId="207"/>
          <ac:spMkLst>
            <pc:docMk/>
            <pc:sldMk cId="2232409890" sldId="270"/>
            <ac:spMk id="4" creationId="{AC38A609-FD7F-B087-8824-18B2B3FFF174}"/>
          </ac:spMkLst>
        </pc:spChg>
        <pc:picChg chg="del mod">
          <ac:chgData name="Carl H Coleman" userId="c2797542-110b-4077-bd8e-ea5c6eb77587" providerId="ADAL" clId="{4BB29F6C-F284-1E44-83DC-A9AE3FC23B06}" dt="2025-05-29T14:14:46.870" v="2424" actId="478"/>
          <ac:picMkLst>
            <pc:docMk/>
            <pc:sldMk cId="2232409890" sldId="270"/>
            <ac:picMk id="3" creationId="{9C87EFF7-81BD-F757-902E-80FE844ECB60}"/>
          </ac:picMkLst>
        </pc:picChg>
      </pc:sldChg>
      <pc:sldChg chg="modNotesTx">
        <pc:chgData name="Carl H Coleman" userId="c2797542-110b-4077-bd8e-ea5c6eb77587" providerId="ADAL" clId="{4BB29F6C-F284-1E44-83DC-A9AE3FC23B06}" dt="2025-05-29T14:26:00.718" v="4032" actId="20577"/>
        <pc:sldMkLst>
          <pc:docMk/>
          <pc:sldMk cId="199111853" sldId="271"/>
        </pc:sldMkLst>
      </pc:sldChg>
      <pc:sldChg chg="modAnim">
        <pc:chgData name="Carl H Coleman" userId="c2797542-110b-4077-bd8e-ea5c6eb77587" providerId="ADAL" clId="{4BB29F6C-F284-1E44-83DC-A9AE3FC23B06}" dt="2025-05-29T14:20:17.130" v="3148"/>
        <pc:sldMkLst>
          <pc:docMk/>
          <pc:sldMk cId="2567093695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F2E1AAE-9116-4025-ACF7-484AAB953368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8F4EAF1-3716-49F6-AD8F-A7375329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defTabSz="924967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3" y="0"/>
            <a:ext cx="3012329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 defTabSz="924967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7" y="4387767"/>
            <a:ext cx="5558801" cy="41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12329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defTabSz="924967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3" y="8772378"/>
            <a:ext cx="3012329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defTabSz="924967" eaLnBrk="1" hangingPunct="1">
              <a:defRPr sz="1200"/>
            </a:lvl1pPr>
          </a:lstStyle>
          <a:p>
            <a:fld id="{0D495696-50B2-4765-BD0D-ECE168B86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of pyramid: broader, population-level programs focused primarily on prevention, not tied to specific medical conditions. </a:t>
            </a:r>
          </a:p>
          <a:p>
            <a:endParaRPr lang="en-US" dirty="0"/>
          </a:p>
          <a:p>
            <a:r>
              <a:rPr lang="en-US" dirty="0"/>
              <a:t>Top of pyramid (focus of talk): more intensive treatments for sicker patients with nutrition-sensitive chronic diseases. </a:t>
            </a:r>
          </a:p>
          <a:p>
            <a:endParaRPr lang="en-US" dirty="0"/>
          </a:p>
          <a:p>
            <a:r>
              <a:rPr lang="en-US" dirty="0"/>
              <a:t>Key element: these interventions are provided through the health care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5696-50B2-4765-BD0D-ECE168B863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5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IADL: instrumental activities of daily living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5696-50B2-4765-BD0D-ECE168B863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1C1C1C"/>
                </a:solidFill>
                <a:latin typeface="Aptos" panose="020B0004020202020204" pitchFamily="34" charset="0"/>
              </a:rPr>
              <a:t>“</a:t>
            </a:r>
            <a:r>
              <a:rPr lang="en-US" dirty="0">
                <a:latin typeface="Aptos" panose="020B0004020202020204" pitchFamily="34" charset="0"/>
              </a:rPr>
              <a:t>Homestyle Direct is just one of the for-profit companies that bill Medicaid programs for home-delivered meals. Magic Kitchen sells its own version of biscuits and gravy, with 1,110 milligrams of sodium and 12 grams of saturated fat. Another company, Mom’s Meals, sells a “cheeseburger soup” with pretzel bits, oatmeal cream pie, and milk that altogether has 930 milligrams of sodium and 12 grams of added sugar.”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5696-50B2-4765-BD0D-ECE168B863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2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5696-50B2-4765-BD0D-ECE168B863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5696-50B2-4765-BD0D-ECE168B863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Worst case scenario: food industry, potentially partnering with big pharma, uses FIM as yet another way to hook people on UPF, all supported by government funding.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5696-50B2-4765-BD0D-ECE168B863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the perspective of for-profit providers, the sustainability issue is not necessarily a problem.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Instead, these programs can be viewed as a short-term marketing strategy: six months of government funding to get participants hooked on UPFs portrayed as ”healthy” alternatives, so that they continue to purchase these products even after the program </a:t>
            </a:r>
            <a:r>
              <a:rPr lang="en-US"/>
              <a:t>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5696-50B2-4765-BD0D-ECE168B863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1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63% of agricultural subsidies go to the meat and diary industries</a:t>
            </a:r>
          </a:p>
          <a:p>
            <a:r>
              <a:rPr lang="en-US" dirty="0"/>
              <a:t>Fruit and vegetable producers receive only 0.04% of total subsidies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5696-50B2-4765-BD0D-ECE168B863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6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4319-1DA7-4A3F-8D35-4CA02ADCB0DA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BE47-5007-4153-90CF-4900A3ED9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6AD2-C521-49AD-9687-7C83B457F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1C5F-38C5-4219-860A-815B80E8F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7723-FE47-460C-ACAA-99A9EDDE4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85F5-EEEB-4C9A-B82C-B6A888122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E78-88CD-474C-95D1-14FA84E50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3E3F-533A-45ED-9A69-86B27697B79C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469C-D550-4264-8972-B8519CF66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D2E1-C5DE-4B1B-A779-411EF5BEF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C9A0-27B2-4CD1-AD21-66335BB86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08B4-A82C-450E-A1D9-17DFD2985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24069" y="6093106"/>
            <a:ext cx="28448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28F-2599-4ECA-8AE1-AB238586F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7FED-C4D5-416C-B929-A0CE0094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8806E78-88CD-474C-95D1-14FA84E507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C3940-B165-4D07-C156-F247AE5A17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29800" y="6434010"/>
            <a:ext cx="2021540" cy="206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82" r:id="rId1"/>
    <p:sldLayoutId id="2147486083" r:id="rId2"/>
    <p:sldLayoutId id="2147486084" r:id="rId3"/>
    <p:sldLayoutId id="2147486085" r:id="rId4"/>
    <p:sldLayoutId id="2147486086" r:id="rId5"/>
    <p:sldLayoutId id="2147486087" r:id="rId6"/>
    <p:sldLayoutId id="2147486088" r:id="rId7"/>
    <p:sldLayoutId id="2147486089" r:id="rId8"/>
    <p:sldLayoutId id="2147486090" r:id="rId9"/>
    <p:sldLayoutId id="2147486091" r:id="rId10"/>
    <p:sldLayoutId id="2147486092" r:id="rId11"/>
    <p:sldLayoutId id="21474860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02E3-51E5-5720-3919-4A2FED6F6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Is Medicine:</a:t>
            </a:r>
            <a:br>
              <a:rPr lang="en-US" dirty="0"/>
            </a:br>
            <a:r>
              <a:rPr lang="en-US" dirty="0"/>
              <a:t>What Could Go Wrong?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7B6AE-C329-E7B4-72C5-C6B3F5260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Carl H. Coleman</a:t>
            </a:r>
            <a:br>
              <a:rPr lang="en-US" dirty="0"/>
            </a:br>
            <a:r>
              <a:rPr lang="en-US" dirty="0"/>
              <a:t>Associate Dean for Graduate Programs and Professor of Law</a:t>
            </a:r>
            <a:br>
              <a:rPr lang="en-US" dirty="0"/>
            </a:br>
            <a:r>
              <a:rPr lang="en-US" dirty="0"/>
              <a:t>Seton Hall Law School</a:t>
            </a:r>
            <a:br>
              <a:rPr lang="en-US" dirty="0"/>
            </a:br>
            <a:r>
              <a:rPr lang="en-US" dirty="0"/>
              <a:t>Newark, N.J.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2309E-6922-4E82-2044-7D8862A9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7772400" cy="3629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5D311A-CE92-9EB7-640B-0FE6DC640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895600"/>
            <a:ext cx="7772400" cy="1556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51520D-E831-91BE-1DB4-0A2A2E3EE4DA}"/>
              </a:ext>
            </a:extLst>
          </p:cNvPr>
          <p:cNvSpPr txBox="1"/>
          <p:nvPr/>
        </p:nvSpPr>
        <p:spPr>
          <a:xfrm>
            <a:off x="990599" y="4596338"/>
            <a:ext cx="8839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”[F]</a:t>
            </a:r>
            <a:r>
              <a:rPr lang="en-US" sz="2200" dirty="0" err="1"/>
              <a:t>ar</a:t>
            </a:r>
            <a:r>
              <a:rPr lang="en-US" sz="2200" dirty="0"/>
              <a:t> from being a niche subject, manufacturers are also shifting focus towards the idea of food as medicine, with … </a:t>
            </a:r>
            <a:r>
              <a:rPr lang="en-US" sz="2200" dirty="0">
                <a:solidFill>
                  <a:srgbClr val="FF0000"/>
                </a:solidFill>
              </a:rPr>
              <a:t>pharmaceutical companies, grocery retailers, and major food brands</a:t>
            </a:r>
            <a:r>
              <a:rPr lang="en-US" sz="2200" dirty="0"/>
              <a:t> … all exploring ways to integrate nutrition into their business models.”</a:t>
            </a:r>
          </a:p>
        </p:txBody>
      </p:sp>
    </p:spTree>
    <p:extLst>
      <p:ext uri="{BB962C8B-B14F-4D97-AF65-F5344CB8AC3E}">
        <p14:creationId xmlns:p14="http://schemas.microsoft.com/office/powerpoint/2010/main" val="7177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6302F-D92B-450F-BF41-6DC289325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"/>
            <a:ext cx="7772400" cy="3315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8A609-FD7F-B087-8824-18B2B3FFF174}"/>
              </a:ext>
            </a:extLst>
          </p:cNvPr>
          <p:cNvSpPr txBox="1"/>
          <p:nvPr/>
        </p:nvSpPr>
        <p:spPr>
          <a:xfrm>
            <a:off x="1143000" y="3886200"/>
            <a:ext cx="9601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“Despite myriad benefits of CBO engagement in Food Is Medicine, </a:t>
            </a:r>
            <a:r>
              <a:rPr lang="en-US" sz="2200" dirty="0">
                <a:solidFill>
                  <a:srgbClr val="FF0000"/>
                </a:solidFill>
              </a:rPr>
              <a:t>CBOs are at risk of being replaced by the increasing number of for-profit vendors </a:t>
            </a:r>
            <a:r>
              <a:rPr lang="en-US" sz="2200" dirty="0"/>
              <a:t>participating in these programs. </a:t>
            </a:r>
            <a:r>
              <a:rPr lang="en-US" sz="2200" dirty="0">
                <a:solidFill>
                  <a:srgbClr val="FF0000"/>
                </a:solidFill>
              </a:rPr>
              <a:t>For-profit ventures can more easily partner with health care organizations and meet contracting and compliance requirements </a:t>
            </a:r>
            <a:r>
              <a:rPr lang="en-US" sz="2200" dirty="0"/>
              <a:t>such as security ad information technology infrastructure, cyber insurance, and the capacity to deliver food across large or sparsely populated geographic areas.”</a:t>
            </a:r>
          </a:p>
        </p:txBody>
      </p:sp>
    </p:spTree>
    <p:extLst>
      <p:ext uri="{BB962C8B-B14F-4D97-AF65-F5344CB8AC3E}">
        <p14:creationId xmlns:p14="http://schemas.microsoft.com/office/powerpoint/2010/main" val="223240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3A3B-F1F4-8D99-B8D1-9F29CAD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#2: Sustainability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75648-41BB-74A0-B668-69C57B11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receive food only while enrolled in FIM programs, which are generally time limited</a:t>
            </a:r>
          </a:p>
          <a:p>
            <a:r>
              <a:rPr lang="en-US" dirty="0"/>
              <a:t>Few programs are designed to train participants in finding and preparing healthy food on their 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“When the service ends, consumers may revert to their former eating patterns.”</a:t>
            </a:r>
          </a:p>
          <a:p>
            <a:pPr marL="0" indent="0">
              <a:buNone/>
            </a:pPr>
            <a:r>
              <a:rPr lang="en-US" sz="1700" dirty="0"/>
              <a:t>--Olivia Thomas, Christina Badaracco, Sharon </a:t>
            </a:r>
            <a:r>
              <a:rPr lang="en-US" sz="1700" dirty="0" err="1"/>
              <a:t>Akabas</a:t>
            </a:r>
            <a:r>
              <a:rPr lang="en-US" sz="1700" dirty="0"/>
              <a:t>, “Why Current ‘Food Is Medicine’ Solutions Are Falling Short,” Health Affairs Forefront, May 12, 2023, 10.1377//forefront.20230510.637312</a:t>
            </a:r>
            <a:endParaRPr lang="en-US" sz="1700" cap="all" dirty="0"/>
          </a:p>
        </p:txBody>
      </p:sp>
    </p:spTree>
    <p:extLst>
      <p:ext uri="{BB962C8B-B14F-4D97-AF65-F5344CB8AC3E}">
        <p14:creationId xmlns:p14="http://schemas.microsoft.com/office/powerpoint/2010/main" val="19911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1D31-CE26-E439-A576-39C884A0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#3: Medicalization of 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DA71-EAD0-ADCA-3B41-5BD2A2CBE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fact that good nutrition can improve health doesn’t mean that food is a </a:t>
            </a:r>
            <a:r>
              <a:rPr lang="en-US" i="1" dirty="0"/>
              <a:t>medical</a:t>
            </a:r>
            <a:r>
              <a:rPr lang="en-US" dirty="0"/>
              <a:t> intervention</a:t>
            </a:r>
          </a:p>
          <a:p>
            <a:r>
              <a:rPr lang="en-US" dirty="0"/>
              <a:t>Like access to housing, education, and safe neighborhoods, access to nutritious food is primarily a </a:t>
            </a:r>
            <a:r>
              <a:rPr lang="en-US" i="1" dirty="0"/>
              <a:t>social</a:t>
            </a:r>
            <a:r>
              <a:rPr lang="en-US" dirty="0"/>
              <a:t> determinant of health</a:t>
            </a:r>
          </a:p>
          <a:p>
            <a:r>
              <a:rPr lang="en-US" dirty="0"/>
              <a:t> Long-term solutions require making nutritious food widely accessible and the default expectation throughout all social settings—not something that is “prescribed” by a health care professional as an extraordinary intervention for a discrete period of time </a:t>
            </a:r>
          </a:p>
        </p:txBody>
      </p:sp>
    </p:spTree>
    <p:extLst>
      <p:ext uri="{BB962C8B-B14F-4D97-AF65-F5344CB8AC3E}">
        <p14:creationId xmlns:p14="http://schemas.microsoft.com/office/powerpoint/2010/main" val="12761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1AC2-B87B-7CFE-EC4F-6CAEE467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7AEBD-F758-D59A-58B6-91458CBD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minimum, strengthen quality standards for MTMs</a:t>
            </a:r>
          </a:p>
          <a:p>
            <a:pPr lvl="1"/>
            <a:r>
              <a:rPr lang="en-US" dirty="0"/>
              <a:t>Consider requiring providers to satisfy the Food Is Medicine Coalition’s accreditation standards</a:t>
            </a:r>
          </a:p>
          <a:p>
            <a:r>
              <a:rPr lang="en-US" dirty="0"/>
              <a:t>More broadly, enact policies to make healthier foods more easily available</a:t>
            </a:r>
          </a:p>
          <a:p>
            <a:pPr lvl="1"/>
            <a:r>
              <a:rPr lang="en-US" dirty="0"/>
              <a:t>Redirect crop subsidies to make healthy foods cheaper</a:t>
            </a:r>
          </a:p>
          <a:p>
            <a:pPr lvl="1"/>
            <a:r>
              <a:rPr lang="en-US" dirty="0"/>
              <a:t>Expand universal free school meals</a:t>
            </a:r>
          </a:p>
          <a:p>
            <a:pPr lvl="1"/>
            <a:r>
              <a:rPr lang="en-US" dirty="0"/>
              <a:t>Improve the quality of food served at federal facilities</a:t>
            </a:r>
          </a:p>
          <a:p>
            <a:pPr lvl="1"/>
            <a:r>
              <a:rPr lang="en-US" dirty="0"/>
              <a:t>Provide additional SNAP benefits for fruits and vegetables</a:t>
            </a:r>
          </a:p>
          <a:p>
            <a:pPr lvl="1"/>
            <a:r>
              <a:rPr lang="en-US" dirty="0"/>
              <a:t>Support policies to reduce “food deserts”</a:t>
            </a:r>
          </a:p>
        </p:txBody>
      </p:sp>
    </p:spTree>
    <p:extLst>
      <p:ext uri="{BB962C8B-B14F-4D97-AF65-F5344CB8AC3E}">
        <p14:creationId xmlns:p14="http://schemas.microsoft.com/office/powerpoint/2010/main" val="25670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A970492-6CCE-6543-8F50-75BD8095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4"/>
            <a:ext cx="121920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0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4DA8-98F5-1418-0A93-5FED382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9FD3-75FA-28D9-72DA-8C80A6E5F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May be reimbursable as qualified medical expensive under employer-sponsored health plans with third-party documentation of medical necessity</a:t>
            </a:r>
          </a:p>
          <a:p>
            <a:r>
              <a:rPr lang="en-US" dirty="0"/>
              <a:t>As of January 2025, 16 states had approved or proposed Medicaid Section 1115 waivers enabling MTM coverage</a:t>
            </a:r>
          </a:p>
          <a:p>
            <a:pPr lvl="1"/>
            <a:r>
              <a:rPr lang="en-US" dirty="0"/>
              <a:t>Massachusetts includes  deliveries of up to 3 MTMs per day for up to 6 months, produce or protein prescriptions for up to 6  months, and cooking supplies as needed</a:t>
            </a:r>
          </a:p>
          <a:p>
            <a:pPr lvl="1"/>
            <a:r>
              <a:rPr lang="en-US" dirty="0"/>
              <a:t>New  Jersey includes deliveries of MTMs, a 1-time stocking of the pantry, and a 1-month supply of  groceries</a:t>
            </a:r>
          </a:p>
          <a:p>
            <a:pPr lvl="1"/>
            <a:r>
              <a:rPr lang="en-US" dirty="0"/>
              <a:t>CMS limits these benefits to a maximum of 6 months</a:t>
            </a:r>
          </a:p>
          <a:p>
            <a:r>
              <a:rPr lang="en-US" dirty="0"/>
              <a:t>72% of Medicare Advantage plans offered meal benefits in 2024</a:t>
            </a:r>
          </a:p>
          <a:p>
            <a:pPr lvl="1"/>
            <a:r>
              <a:rPr lang="en-US" dirty="0"/>
              <a:t>Supplemental benefits following surgery or inpatient hospital stay</a:t>
            </a:r>
          </a:p>
          <a:p>
            <a:pPr lvl="1"/>
            <a:r>
              <a:rPr lang="en-US" dirty="0"/>
              <a:t>Special supplemental benefit for chronically ill</a:t>
            </a:r>
          </a:p>
          <a:p>
            <a:pPr lvl="1"/>
            <a:r>
              <a:rPr lang="en-US" dirty="0"/>
              <a:t>As part of value-based insurance design models (until end of 2025)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408E0-4FFB-DDF0-AA5B-00AAFBDB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7772400" cy="4064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EAC2C-D9B9-7BBD-FAFA-46FB83C40EC3}"/>
              </a:ext>
            </a:extLst>
          </p:cNvPr>
          <p:cNvSpPr txBox="1"/>
          <p:nvPr/>
        </p:nvSpPr>
        <p:spPr>
          <a:xfrm>
            <a:off x="8846127" y="1371600"/>
            <a:ext cx="289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“Our simulation model estimated that state-level MTM coverage among Medicare, Medicaid, and privately insured patients with diet-sensitive conditions and IADL limitations would be associated with </a:t>
            </a:r>
            <a:r>
              <a:rPr lang="en-US" sz="2000" dirty="0">
                <a:solidFill>
                  <a:srgbClr val="FF0000"/>
                </a:solidFill>
              </a:rPr>
              <a:t>reductions in annual hospitalizations and health care expenditures </a:t>
            </a:r>
            <a:r>
              <a:rPr lang="en-US" sz="2000" dirty="0"/>
              <a:t>for nearly all states.” </a:t>
            </a:r>
          </a:p>
        </p:txBody>
      </p:sp>
    </p:spTree>
    <p:extLst>
      <p:ext uri="{BB962C8B-B14F-4D97-AF65-F5344CB8AC3E}">
        <p14:creationId xmlns:p14="http://schemas.microsoft.com/office/powerpoint/2010/main" val="361096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2A28B-6304-E04C-E576-1F9479D80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772400" cy="2642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EB272-7208-0C7D-781E-DE213D6A8D23}"/>
              </a:ext>
            </a:extLst>
          </p:cNvPr>
          <p:cNvSpPr txBox="1"/>
          <p:nvPr/>
        </p:nvSpPr>
        <p:spPr>
          <a:xfrm>
            <a:off x="2514600" y="3023799"/>
            <a:ext cx="7772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“MTM receipt was associated with significantly </a:t>
            </a:r>
            <a:r>
              <a:rPr lang="en-US" sz="2000" dirty="0">
                <a:solidFill>
                  <a:srgbClr val="FF0000"/>
                </a:solidFill>
              </a:rPr>
              <a:t>fewer inpatient admissions </a:t>
            </a:r>
            <a:r>
              <a:rPr lang="en-US" sz="2000" dirty="0"/>
              <a:t>(incidence rate ratio [IRR], 0.51; 95% CI, 0.22-0.80; risk difference, −519; 95% CI, −360 to −678 per 1000 person-years). Similarly, MTM receipt was associated with </a:t>
            </a:r>
            <a:r>
              <a:rPr lang="en-US" sz="2000" dirty="0">
                <a:solidFill>
                  <a:srgbClr val="FF0000"/>
                </a:solidFill>
              </a:rPr>
              <a:t>fewer skilled nursing facility admissions</a:t>
            </a:r>
            <a:r>
              <a:rPr lang="en-US" sz="2000" dirty="0"/>
              <a:t> (IRR, 0.28; 95% CI, 0.01-0.60; risk difference, −913; 95% CI, −689 to −1457 per 1000 person-years). The models estimated that, had everyone in the matched cohort received treatment owing to the instrument (and including the cost of program participation), </a:t>
            </a:r>
            <a:r>
              <a:rPr lang="en-US" sz="2000" dirty="0">
                <a:solidFill>
                  <a:srgbClr val="FF0000"/>
                </a:solidFill>
              </a:rPr>
              <a:t>mean monthly costs would have been $3838 vs $4591 </a:t>
            </a:r>
            <a:r>
              <a:rPr lang="en-US" sz="2000" dirty="0"/>
              <a:t>if no one had received treatment owing to the instrument (difference, −$753; 95% CI, −$1225 to −$280).”</a:t>
            </a:r>
          </a:p>
        </p:txBody>
      </p:sp>
    </p:spTree>
    <p:extLst>
      <p:ext uri="{BB962C8B-B14F-4D97-AF65-F5344CB8AC3E}">
        <p14:creationId xmlns:p14="http://schemas.microsoft.com/office/powerpoint/2010/main" val="265225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9269-1413-429C-ADC9-50CFDBA8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7576"/>
            <a:ext cx="11963399" cy="1336956"/>
          </a:xfrm>
        </p:spPr>
        <p:txBody>
          <a:bodyPr/>
          <a:lstStyle/>
          <a:p>
            <a:r>
              <a:rPr lang="en-US" sz="4800" dirty="0"/>
              <a:t>Problem #1: Lack of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9D77-1107-0FBE-DC71-CA2280FA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Projections of benefits are based on experiments in which meals were individually constructed by registered dietitian nutritionists or complied with rigorous standards established by nonprofit organizations</a:t>
            </a:r>
          </a:p>
          <a:p>
            <a:r>
              <a:rPr lang="en-US" dirty="0"/>
              <a:t>Some state Medicaid waivers impose similar requirements</a:t>
            </a:r>
          </a:p>
          <a:p>
            <a:r>
              <a:rPr lang="en-US" dirty="0"/>
              <a:t>But many states allow Medicaid reimbursement for meals of questionable nutritional quality provided by for-profit companies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8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662DD4-7215-1A6C-8682-299E0362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772400" cy="3462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2E788-5427-7A06-ED7D-9A5473825519}"/>
              </a:ext>
            </a:extLst>
          </p:cNvPr>
          <p:cNvSpPr txBox="1"/>
          <p:nvPr/>
        </p:nvSpPr>
        <p:spPr>
          <a:xfrm>
            <a:off x="533400" y="4343400"/>
            <a:ext cx="10972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”As a natural consequence of this rapid evolution, regulators, payers, and FIM providers have faced </a:t>
            </a:r>
            <a:r>
              <a:rPr lang="en-US" sz="2200" dirty="0">
                <a:solidFill>
                  <a:srgbClr val="FF0000"/>
                </a:solidFill>
              </a:rPr>
              <a:t>challenges in applying service definitions, credentialing providers </a:t>
            </a:r>
            <a:r>
              <a:rPr lang="en-US" sz="2200" dirty="0"/>
              <a:t>(including a number of new entrants into the market), and appropriately pricing services across jurisdictions, giving way to </a:t>
            </a:r>
            <a:r>
              <a:rPr lang="en-US" sz="2200" dirty="0">
                <a:solidFill>
                  <a:srgbClr val="FF0000"/>
                </a:solidFill>
              </a:rPr>
              <a:t>wide variation in practices, service, and provider quality</a:t>
            </a:r>
            <a:r>
              <a:rPr lang="en-US" sz="2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342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52C98-2A07-896A-1FD0-1832B524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7086600" cy="4667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495BD-4D68-4C7C-5B95-CD021AA4BDF6}"/>
              </a:ext>
            </a:extLst>
          </p:cNvPr>
          <p:cNvSpPr txBox="1"/>
          <p:nvPr/>
        </p:nvSpPr>
        <p:spPr>
          <a:xfrm>
            <a:off x="533400" y="4891519"/>
            <a:ext cx="1143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“Homestyle Director’s Jimmy Dean breakfast sandwich—offered as part of its diabetes menu—boasts </a:t>
            </a:r>
            <a:r>
              <a:rPr lang="en-US" dirty="0">
                <a:solidFill>
                  <a:srgbClr val="FF0000"/>
                </a:solidFill>
              </a:rPr>
              <a:t>980 milligrams of sodium</a:t>
            </a:r>
            <a:r>
              <a:rPr lang="en-US" dirty="0"/>
              <a:t>. The company’s cancer-support and diabetes-friendly biscuits and sausage gravy has </a:t>
            </a:r>
            <a:r>
              <a:rPr lang="en-US" dirty="0">
                <a:solidFill>
                  <a:srgbClr val="FF0000"/>
                </a:solidFill>
              </a:rPr>
              <a:t>more than half the sodium and saturated fat that experts recommend healthy adults consume in a single day</a:t>
            </a:r>
            <a:r>
              <a:rPr lang="en-US" dirty="0"/>
              <a:t>. And its cheeseburger has </a:t>
            </a:r>
            <a:r>
              <a:rPr lang="en-US" dirty="0">
                <a:solidFill>
                  <a:srgbClr val="FF0000"/>
                </a:solidFill>
              </a:rPr>
              <a:t>roughly 50 ingredients—a tell-tale sign of so-called ‘ultra-processed food.’ </a:t>
            </a:r>
            <a:r>
              <a:rPr lang="en-US" dirty="0"/>
              <a:t>The cheeseburger is advertised as helping customers with cancer, diabetes, renal issues, and heart problems.”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C33D0-8C68-0E75-674E-0EE0ACCA4052}"/>
              </a:ext>
            </a:extLst>
          </p:cNvPr>
          <p:cNvSpPr txBox="1"/>
          <p:nvPr/>
        </p:nvSpPr>
        <p:spPr>
          <a:xfrm>
            <a:off x="8610600" y="1041247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”By 2009, Medicaid programs in six states. Were reimbursing the company for its meals. That numbered ballooned to 18 by 2018. And now, </a:t>
            </a:r>
            <a:r>
              <a:rPr lang="en-US" dirty="0">
                <a:solidFill>
                  <a:srgbClr val="FF0000"/>
                </a:solidFill>
              </a:rPr>
              <a:t>the company is reimbursed in 30 states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2115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BBB69-60BB-0510-9323-67ACB984B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7772400" cy="2667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E49ECA-686D-3313-2674-12C77E26072C}"/>
              </a:ext>
            </a:extLst>
          </p:cNvPr>
          <p:cNvSpPr txBox="1"/>
          <p:nvPr/>
        </p:nvSpPr>
        <p:spPr>
          <a:xfrm>
            <a:off x="533400" y="3227910"/>
            <a:ext cx="1089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“Though limiting UPFs aligns with the objectives of many food is medicine programs, </a:t>
            </a:r>
            <a:r>
              <a:rPr lang="en-US" dirty="0">
                <a:solidFill>
                  <a:srgbClr val="FF0000"/>
                </a:solidFill>
              </a:rPr>
              <a:t>rarely do the programs go as far to ensure UPFs are restricted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/>
              <a:t>“’I’ve probably had, I don’t know, 5 million conversations with health plans,’ quipped Josh Hix, CEO of Season Health, a food is medicine platform that sells to health plans in value-based partnerships. ’Approximately zero times have the words “ultra-processed” ever come up.’”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0455E-A147-E4BD-316B-46BFE47A176E}"/>
              </a:ext>
            </a:extLst>
          </p:cNvPr>
          <p:cNvSpPr txBox="1"/>
          <p:nvPr/>
        </p:nvSpPr>
        <p:spPr>
          <a:xfrm>
            <a:off x="1066800" y="5313722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“Many </a:t>
            </a:r>
            <a:r>
              <a:rPr lang="en-US" dirty="0">
                <a:solidFill>
                  <a:srgbClr val="FF0000"/>
                </a:solidFill>
              </a:rPr>
              <a:t>grocery cards </a:t>
            </a:r>
            <a:r>
              <a:rPr lang="en-US" dirty="0"/>
              <a:t>that insurance plan members use … [are] </a:t>
            </a:r>
            <a:r>
              <a:rPr lang="en-US" dirty="0">
                <a:solidFill>
                  <a:srgbClr val="FF0000"/>
                </a:solidFill>
              </a:rPr>
              <a:t>used as a marketing gimmick to incentivize higher enrollment in MA</a:t>
            </a:r>
            <a:r>
              <a:rPr lang="en-US" dirty="0"/>
              <a:t>. These cards do not always restrict what foods can be bought.”</a:t>
            </a:r>
          </a:p>
        </p:txBody>
      </p:sp>
    </p:spTree>
    <p:extLst>
      <p:ext uri="{BB962C8B-B14F-4D97-AF65-F5344CB8AC3E}">
        <p14:creationId xmlns:p14="http://schemas.microsoft.com/office/powerpoint/2010/main" val="78203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5DD1F6E8-04B4-B54D-B210-426C7769186A}" vid="{087C771E-2A8E-1C4C-97D7-24B738C86F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</Template>
  <TotalTime>3225</TotalTime>
  <Words>1343</Words>
  <Application>Microsoft Macintosh PowerPoint</Application>
  <PresentationFormat>Widescreen</PresentationFormat>
  <Paragraphs>67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News Gothic MT</vt:lpstr>
      <vt:lpstr>Wingdings 2</vt:lpstr>
      <vt:lpstr>Breeze</vt:lpstr>
      <vt:lpstr>Food Is Medicine: What Could Go Wrong?</vt:lpstr>
      <vt:lpstr>PowerPoint Presentation</vt:lpstr>
      <vt:lpstr>Payment Sources</vt:lpstr>
      <vt:lpstr>PowerPoint Presentation</vt:lpstr>
      <vt:lpstr>PowerPoint Presentation</vt:lpstr>
      <vt:lpstr>Problem #1: Lack of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#2: Sustainability</vt:lpstr>
      <vt:lpstr>Problem #3: Medicalization of Eating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 Coleman</dc:creator>
  <cp:lastModifiedBy>Carl Coleman</cp:lastModifiedBy>
  <cp:revision>1</cp:revision>
  <dcterms:created xsi:type="dcterms:W3CDTF">2025-05-27T08:39:16Z</dcterms:created>
  <dcterms:modified xsi:type="dcterms:W3CDTF">2025-05-29T14:26:01Z</dcterms:modified>
</cp:coreProperties>
</file>