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9" r:id="rId4"/>
  </p:sldMasterIdLst>
  <p:notesMasterIdLst>
    <p:notesMasterId r:id="rId10"/>
  </p:notesMasterIdLst>
  <p:sldIdLst>
    <p:sldId id="257" r:id="rId5"/>
    <p:sldId id="259" r:id="rId6"/>
    <p:sldId id="264" r:id="rId7"/>
    <p:sldId id="265" r:id="rId8"/>
    <p:sldId id="25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FE28D3-F221-8A3F-7AAE-0429D4A9FD2C}" name="Godward, Emily F" initials="" userId="S::egodward@law.harvard.edu::f8f5caca-6097-459a-80b7-de1e64fee4e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A6C6D"/>
    <a:srgbClr val="DBDADD"/>
    <a:srgbClr val="999A48"/>
    <a:srgbClr val="F89833"/>
    <a:srgbClr val="FFFBEE"/>
    <a:srgbClr val="E62A3F"/>
    <a:srgbClr val="DF4629"/>
    <a:srgbClr val="035760"/>
    <a:srgbClr val="EFAE3C"/>
    <a:srgbClr val="4664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40"/>
    <p:restoredTop sz="63015" autoAdjust="0"/>
  </p:normalViewPr>
  <p:slideViewPr>
    <p:cSldViewPr snapToGrid="0">
      <p:cViewPr varScale="1">
        <p:scale>
          <a:sx n="71" d="100"/>
          <a:sy n="71" d="100"/>
        </p:scale>
        <p:origin x="67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son, Erika L." userId="cdeddf0d-cce0-4ca3-87b7-a711973effce" providerId="ADAL" clId="{8A8C599C-AF97-4AE8-8AF0-09084D42BC2B}"/>
    <pc:docChg chg="undo redo custSel addSld delSld modSld sldOrd">
      <pc:chgData name="Hanson, Erika L." userId="cdeddf0d-cce0-4ca3-87b7-a711973effce" providerId="ADAL" clId="{8A8C599C-AF97-4AE8-8AF0-09084D42BC2B}" dt="2025-05-31T19:30:22.452" v="3489" actId="404"/>
      <pc:docMkLst>
        <pc:docMk/>
      </pc:docMkLst>
      <pc:sldChg chg="modSp mod modNotesTx">
        <pc:chgData name="Hanson, Erika L." userId="cdeddf0d-cce0-4ca3-87b7-a711973effce" providerId="ADAL" clId="{8A8C599C-AF97-4AE8-8AF0-09084D42BC2B}" dt="2025-05-30T17:45:41.239" v="1583" actId="20577"/>
        <pc:sldMkLst>
          <pc:docMk/>
          <pc:sldMk cId="1961550014" sldId="257"/>
        </pc:sldMkLst>
        <pc:spChg chg="mod">
          <ac:chgData name="Hanson, Erika L." userId="cdeddf0d-cce0-4ca3-87b7-a711973effce" providerId="ADAL" clId="{8A8C599C-AF97-4AE8-8AF0-09084D42BC2B}" dt="2025-05-30T13:34:28.285" v="9" actId="6549"/>
          <ac:spMkLst>
            <pc:docMk/>
            <pc:sldMk cId="1961550014" sldId="257"/>
            <ac:spMk id="4" creationId="{294D41B4-B3EA-2BFA-4A3C-2C209EC96AC2}"/>
          </ac:spMkLst>
        </pc:spChg>
        <pc:spChg chg="mod">
          <ac:chgData name="Hanson, Erika L." userId="cdeddf0d-cce0-4ca3-87b7-a711973effce" providerId="ADAL" clId="{8A8C599C-AF97-4AE8-8AF0-09084D42BC2B}" dt="2025-05-30T13:35:23.027" v="36" actId="20577"/>
          <ac:spMkLst>
            <pc:docMk/>
            <pc:sldMk cId="1961550014" sldId="257"/>
            <ac:spMk id="5" creationId="{210D6C80-D80B-E964-06E9-9D2E2B106E48}"/>
          </ac:spMkLst>
        </pc:spChg>
      </pc:sldChg>
      <pc:sldChg chg="modSp mod">
        <pc:chgData name="Hanson, Erika L." userId="cdeddf0d-cce0-4ca3-87b7-a711973effce" providerId="ADAL" clId="{8A8C599C-AF97-4AE8-8AF0-09084D42BC2B}" dt="2025-05-30T17:31:09.470" v="662" actId="14100"/>
        <pc:sldMkLst>
          <pc:docMk/>
          <pc:sldMk cId="832902061" sldId="258"/>
        </pc:sldMkLst>
        <pc:spChg chg="mod">
          <ac:chgData name="Hanson, Erika L." userId="cdeddf0d-cce0-4ca3-87b7-a711973effce" providerId="ADAL" clId="{8A8C599C-AF97-4AE8-8AF0-09084D42BC2B}" dt="2025-05-30T17:31:09.470" v="662" actId="14100"/>
          <ac:spMkLst>
            <pc:docMk/>
            <pc:sldMk cId="832902061" sldId="258"/>
            <ac:spMk id="2" creationId="{DE7A1F3E-6245-07BD-D3B5-6FAF420F2CC5}"/>
          </ac:spMkLst>
        </pc:spChg>
      </pc:sldChg>
      <pc:sldChg chg="addSp delSp modSp mod modNotesTx">
        <pc:chgData name="Hanson, Erika L." userId="cdeddf0d-cce0-4ca3-87b7-a711973effce" providerId="ADAL" clId="{8A8C599C-AF97-4AE8-8AF0-09084D42BC2B}" dt="2025-05-30T19:56:11.207" v="2952" actId="403"/>
        <pc:sldMkLst>
          <pc:docMk/>
          <pc:sldMk cId="235251957" sldId="259"/>
        </pc:sldMkLst>
        <pc:spChg chg="mod">
          <ac:chgData name="Hanson, Erika L." userId="cdeddf0d-cce0-4ca3-87b7-a711973effce" providerId="ADAL" clId="{8A8C599C-AF97-4AE8-8AF0-09084D42BC2B}" dt="2025-05-30T16:48:48.585" v="64" actId="20577"/>
          <ac:spMkLst>
            <pc:docMk/>
            <pc:sldMk cId="235251957" sldId="259"/>
            <ac:spMk id="2" creationId="{44E48FE3-7726-8614-347B-D0EFA3748C1D}"/>
          </ac:spMkLst>
        </pc:spChg>
        <pc:spChg chg="del mod">
          <ac:chgData name="Hanson, Erika L." userId="cdeddf0d-cce0-4ca3-87b7-a711973effce" providerId="ADAL" clId="{8A8C599C-AF97-4AE8-8AF0-09084D42BC2B}" dt="2025-05-30T17:05:09.205" v="243" actId="478"/>
          <ac:spMkLst>
            <pc:docMk/>
            <pc:sldMk cId="235251957" sldId="259"/>
            <ac:spMk id="3" creationId="{85D83A33-8B0A-EED1-E539-1CFE0866AC77}"/>
          </ac:spMkLst>
        </pc:spChg>
        <pc:spChg chg="mod">
          <ac:chgData name="Hanson, Erika L." userId="cdeddf0d-cce0-4ca3-87b7-a711973effce" providerId="ADAL" clId="{8A8C599C-AF97-4AE8-8AF0-09084D42BC2B}" dt="2025-05-30T19:56:11.207" v="2952" actId="403"/>
          <ac:spMkLst>
            <pc:docMk/>
            <pc:sldMk cId="235251957" sldId="259"/>
            <ac:spMk id="4" creationId="{F85081D9-0C53-A8E4-2820-C6A2CB151AF4}"/>
          </ac:spMkLst>
        </pc:spChg>
        <pc:spChg chg="add del mod">
          <ac:chgData name="Hanson, Erika L." userId="cdeddf0d-cce0-4ca3-87b7-a711973effce" providerId="ADAL" clId="{8A8C599C-AF97-4AE8-8AF0-09084D42BC2B}" dt="2025-05-30T17:19:54.389" v="539" actId="478"/>
          <ac:spMkLst>
            <pc:docMk/>
            <pc:sldMk cId="235251957" sldId="259"/>
            <ac:spMk id="6" creationId="{932C130C-6EFD-D8AD-9DA0-800D783BDFB0}"/>
          </ac:spMkLst>
        </pc:spChg>
        <pc:spChg chg="add del mod">
          <ac:chgData name="Hanson, Erika L." userId="cdeddf0d-cce0-4ca3-87b7-a711973effce" providerId="ADAL" clId="{8A8C599C-AF97-4AE8-8AF0-09084D42BC2B}" dt="2025-05-30T17:05:12.678" v="244" actId="478"/>
          <ac:spMkLst>
            <pc:docMk/>
            <pc:sldMk cId="235251957" sldId="259"/>
            <ac:spMk id="8" creationId="{F46E47B7-296F-BA6F-B8D5-2F51F69FCBE8}"/>
          </ac:spMkLst>
        </pc:spChg>
      </pc:sldChg>
      <pc:sldChg chg="del">
        <pc:chgData name="Hanson, Erika L." userId="cdeddf0d-cce0-4ca3-87b7-a711973effce" providerId="ADAL" clId="{8A8C599C-AF97-4AE8-8AF0-09084D42BC2B}" dt="2025-05-30T13:37:58.514" v="37" actId="47"/>
        <pc:sldMkLst>
          <pc:docMk/>
          <pc:sldMk cId="3485306258" sldId="261"/>
        </pc:sldMkLst>
      </pc:sldChg>
      <pc:sldChg chg="del">
        <pc:chgData name="Hanson, Erika L." userId="cdeddf0d-cce0-4ca3-87b7-a711973effce" providerId="ADAL" clId="{8A8C599C-AF97-4AE8-8AF0-09084D42BC2B}" dt="2025-05-30T13:37:58.514" v="37" actId="47"/>
        <pc:sldMkLst>
          <pc:docMk/>
          <pc:sldMk cId="2313311491" sldId="262"/>
        </pc:sldMkLst>
      </pc:sldChg>
      <pc:sldChg chg="del">
        <pc:chgData name="Hanson, Erika L." userId="cdeddf0d-cce0-4ca3-87b7-a711973effce" providerId="ADAL" clId="{8A8C599C-AF97-4AE8-8AF0-09084D42BC2B}" dt="2025-05-30T18:06:16.819" v="2488" actId="2696"/>
        <pc:sldMkLst>
          <pc:docMk/>
          <pc:sldMk cId="4642940" sldId="263"/>
        </pc:sldMkLst>
      </pc:sldChg>
      <pc:sldChg chg="addSp modSp add mod modNotesTx">
        <pc:chgData name="Hanson, Erika L." userId="cdeddf0d-cce0-4ca3-87b7-a711973effce" providerId="ADAL" clId="{8A8C599C-AF97-4AE8-8AF0-09084D42BC2B}" dt="2025-05-31T19:29:04.216" v="3459" actId="20577"/>
        <pc:sldMkLst>
          <pc:docMk/>
          <pc:sldMk cId="1893852894" sldId="264"/>
        </pc:sldMkLst>
        <pc:spChg chg="mod">
          <ac:chgData name="Hanson, Erika L." userId="cdeddf0d-cce0-4ca3-87b7-a711973effce" providerId="ADAL" clId="{8A8C599C-AF97-4AE8-8AF0-09084D42BC2B}" dt="2025-05-30T18:13:59.761" v="2515" actId="20577"/>
          <ac:spMkLst>
            <pc:docMk/>
            <pc:sldMk cId="1893852894" sldId="264"/>
            <ac:spMk id="2" creationId="{44E48FE3-7726-8614-347B-D0EFA3748C1D}"/>
          </ac:spMkLst>
        </pc:spChg>
        <pc:spChg chg="mod">
          <ac:chgData name="Hanson, Erika L." userId="cdeddf0d-cce0-4ca3-87b7-a711973effce" providerId="ADAL" clId="{8A8C599C-AF97-4AE8-8AF0-09084D42BC2B}" dt="2025-05-30T19:51:55.546" v="2925" actId="20577"/>
          <ac:spMkLst>
            <pc:docMk/>
            <pc:sldMk cId="1893852894" sldId="264"/>
            <ac:spMk id="4" creationId="{F85081D9-0C53-A8E4-2820-C6A2CB151AF4}"/>
          </ac:spMkLst>
        </pc:spChg>
        <pc:graphicFrameChg chg="add mod modGraphic">
          <ac:chgData name="Hanson, Erika L." userId="cdeddf0d-cce0-4ca3-87b7-a711973effce" providerId="ADAL" clId="{8A8C599C-AF97-4AE8-8AF0-09084D42BC2B}" dt="2025-05-30T18:29:00.934" v="2657" actId="113"/>
          <ac:graphicFrameMkLst>
            <pc:docMk/>
            <pc:sldMk cId="1893852894" sldId="264"/>
            <ac:graphicFrameMk id="3" creationId="{DBCE752D-9971-ACC9-7F7A-8272D1507FA2}"/>
          </ac:graphicFrameMkLst>
        </pc:graphicFrameChg>
      </pc:sldChg>
      <pc:sldChg chg="addSp delSp modSp add mod ord modNotesTx">
        <pc:chgData name="Hanson, Erika L." userId="cdeddf0d-cce0-4ca3-87b7-a711973effce" providerId="ADAL" clId="{8A8C599C-AF97-4AE8-8AF0-09084D42BC2B}" dt="2025-05-31T19:30:22.452" v="3489" actId="404"/>
        <pc:sldMkLst>
          <pc:docMk/>
          <pc:sldMk cId="1274682374" sldId="265"/>
        </pc:sldMkLst>
        <pc:spChg chg="mod">
          <ac:chgData name="Hanson, Erika L." userId="cdeddf0d-cce0-4ca3-87b7-a711973effce" providerId="ADAL" clId="{8A8C599C-AF97-4AE8-8AF0-09084D42BC2B}" dt="2025-05-30T19:57:17.578" v="2986" actId="313"/>
          <ac:spMkLst>
            <pc:docMk/>
            <pc:sldMk cId="1274682374" sldId="265"/>
            <ac:spMk id="2" creationId="{44E48FE3-7726-8614-347B-D0EFA3748C1D}"/>
          </ac:spMkLst>
        </pc:spChg>
        <pc:spChg chg="add del mod">
          <ac:chgData name="Hanson, Erika L." userId="cdeddf0d-cce0-4ca3-87b7-a711973effce" providerId="ADAL" clId="{8A8C599C-AF97-4AE8-8AF0-09084D42BC2B}" dt="2025-05-31T19:05:57.826" v="3048" actId="478"/>
          <ac:spMkLst>
            <pc:docMk/>
            <pc:sldMk cId="1274682374" sldId="265"/>
            <ac:spMk id="3" creationId="{C9B98028-5207-5618-AEDE-FA14806AA54C}"/>
          </ac:spMkLst>
        </pc:spChg>
        <pc:spChg chg="mod">
          <ac:chgData name="Hanson, Erika L." userId="cdeddf0d-cce0-4ca3-87b7-a711973effce" providerId="ADAL" clId="{8A8C599C-AF97-4AE8-8AF0-09084D42BC2B}" dt="2025-05-31T19:30:22.452" v="3489" actId="404"/>
          <ac:spMkLst>
            <pc:docMk/>
            <pc:sldMk cId="1274682374" sldId="265"/>
            <ac:spMk id="4" creationId="{F85081D9-0C53-A8E4-2820-C6A2CB151AF4}"/>
          </ac:spMkLst>
        </pc:spChg>
      </pc:sldChg>
      <pc:sldChg chg="del">
        <pc:chgData name="Hanson, Erika L." userId="cdeddf0d-cce0-4ca3-87b7-a711973effce" providerId="ADAL" clId="{8A8C599C-AF97-4AE8-8AF0-09084D42BC2B}" dt="2025-05-30T13:39:22.035" v="38" actId="47"/>
        <pc:sldMkLst>
          <pc:docMk/>
          <pc:sldMk cId="4244743586" sldId="265"/>
        </pc:sldMkLst>
      </pc:sldChg>
      <pc:sldChg chg="del">
        <pc:chgData name="Hanson, Erika L." userId="cdeddf0d-cce0-4ca3-87b7-a711973effce" providerId="ADAL" clId="{8A8C599C-AF97-4AE8-8AF0-09084D42BC2B}" dt="2025-05-30T13:39:22.035" v="38" actId="47"/>
        <pc:sldMkLst>
          <pc:docMk/>
          <pc:sldMk cId="873817486" sldId="266"/>
        </pc:sldMkLst>
      </pc:sldChg>
      <pc:sldChg chg="del">
        <pc:chgData name="Hanson, Erika L." userId="cdeddf0d-cce0-4ca3-87b7-a711973effce" providerId="ADAL" clId="{8A8C599C-AF97-4AE8-8AF0-09084D42BC2B}" dt="2025-05-30T13:39:22.035" v="38" actId="47"/>
        <pc:sldMkLst>
          <pc:docMk/>
          <pc:sldMk cId="4280134876" sldId="267"/>
        </pc:sldMkLst>
      </pc:sldChg>
      <pc:sldChg chg="del">
        <pc:chgData name="Hanson, Erika L." userId="cdeddf0d-cce0-4ca3-87b7-a711973effce" providerId="ADAL" clId="{8A8C599C-AF97-4AE8-8AF0-09084D42BC2B}" dt="2025-05-30T13:39:22.035" v="38" actId="47"/>
        <pc:sldMkLst>
          <pc:docMk/>
          <pc:sldMk cId="3034415054" sldId="268"/>
        </pc:sldMkLst>
      </pc:sldChg>
      <pc:sldChg chg="del">
        <pc:chgData name="Hanson, Erika L." userId="cdeddf0d-cce0-4ca3-87b7-a711973effce" providerId="ADAL" clId="{8A8C599C-AF97-4AE8-8AF0-09084D42BC2B}" dt="2025-05-30T13:39:22.035" v="38" actId="47"/>
        <pc:sldMkLst>
          <pc:docMk/>
          <pc:sldMk cId="393457628" sldId="26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5E420F-68C7-429A-B885-55EEE3486D5D}" type="doc">
      <dgm:prSet loTypeId="urn:microsoft.com/office/officeart/2005/8/layout/chevron1" loCatId="process" qsTypeId="urn:microsoft.com/office/officeart/2005/8/quickstyle/simple5" qsCatId="simple" csTypeId="urn:microsoft.com/office/officeart/2005/8/colors/accent1_5" csCatId="accent1" phldr="1"/>
      <dgm:spPr/>
    </dgm:pt>
    <dgm:pt modelId="{59AAB6A4-FCFD-4E30-A39B-7F5DD5490E62}">
      <dgm:prSet phldrT="[Text]" custT="1"/>
      <dgm:spPr/>
      <dgm:t>
        <a:bodyPr/>
        <a:lstStyle/>
        <a:p>
          <a:r>
            <a:rPr lang="en-US" sz="1400" b="1" dirty="0">
              <a:effectLst/>
              <a:latin typeface="+mn-lt"/>
              <a:ea typeface="Calibri" panose="020F0502020204030204" pitchFamily="34" charset="0"/>
              <a:cs typeface="Times New Roman" panose="02020603050405020304" pitchFamily="18" charset="0"/>
            </a:rPr>
            <a:t>STAGE 1</a:t>
          </a:r>
          <a:r>
            <a:rPr lang="en-US" sz="1400" dirty="0">
              <a:effectLst/>
              <a:latin typeface="+mn-lt"/>
              <a:ea typeface="Calibri" panose="020F0502020204030204" pitchFamily="34" charset="0"/>
              <a:cs typeface="Times New Roman" panose="02020603050405020304" pitchFamily="18" charset="0"/>
            </a:rPr>
            <a:t>: Grant-funded Community-based Provision</a:t>
          </a:r>
          <a:endParaRPr lang="en-US" sz="1400" dirty="0">
            <a:latin typeface="+mn-lt"/>
          </a:endParaRPr>
        </a:p>
      </dgm:t>
    </dgm:pt>
    <dgm:pt modelId="{6B002CDB-AE1C-4AE9-80C6-7D7FB25DD82B}" type="parTrans" cxnId="{2F32985D-F0F0-46CF-B370-5DFF66EF47F0}">
      <dgm:prSet/>
      <dgm:spPr/>
      <dgm:t>
        <a:bodyPr/>
        <a:lstStyle/>
        <a:p>
          <a:endParaRPr lang="en-US" sz="1400"/>
        </a:p>
      </dgm:t>
    </dgm:pt>
    <dgm:pt modelId="{7D6CA833-DA12-49AE-B8EA-62F8BD740CFA}" type="sibTrans" cxnId="{2F32985D-F0F0-46CF-B370-5DFF66EF47F0}">
      <dgm:prSet/>
      <dgm:spPr/>
      <dgm:t>
        <a:bodyPr/>
        <a:lstStyle/>
        <a:p>
          <a:endParaRPr lang="en-US" sz="1400"/>
        </a:p>
      </dgm:t>
    </dgm:pt>
    <dgm:pt modelId="{8F84D196-4623-4612-A137-1CAA0F4D8EBF}">
      <dgm:prSet phldrT="[Text]" custT="1"/>
      <dgm:spPr/>
      <dgm:t>
        <a:bodyPr/>
        <a:lstStyle/>
        <a:p>
          <a:pPr marL="0" lvl="0" indent="0" algn="ctr" defTabSz="1066800">
            <a:lnSpc>
              <a:spcPct val="90000"/>
            </a:lnSpc>
            <a:spcBef>
              <a:spcPct val="0"/>
            </a:spcBef>
            <a:spcAft>
              <a:spcPct val="35000"/>
            </a:spcAft>
            <a:buNone/>
          </a:pPr>
          <a:r>
            <a:rPr lang="en-US" sz="1400" b="1" kern="1200" dirty="0">
              <a:solidFill>
                <a:srgbClr val="FFFFFF"/>
              </a:solidFill>
              <a:effectLst/>
              <a:latin typeface="+mn-lt"/>
              <a:ea typeface="Calibri" panose="020F0502020204030204" pitchFamily="34" charset="0"/>
              <a:cs typeface="Times New Roman" panose="02020603050405020304" pitchFamily="18" charset="0"/>
            </a:rPr>
            <a:t>STAGE 2</a:t>
          </a:r>
          <a:r>
            <a:rPr lang="en-US" sz="1400" kern="1200" dirty="0">
              <a:solidFill>
                <a:srgbClr val="FFFFFF"/>
              </a:solidFill>
              <a:effectLst/>
              <a:latin typeface="+mn-lt"/>
              <a:ea typeface="Calibri" panose="020F0502020204030204" pitchFamily="34" charset="0"/>
              <a:cs typeface="Times New Roman" panose="02020603050405020304" pitchFamily="18" charset="0"/>
            </a:rPr>
            <a:t>: Piloting and Experimentation within Formal Systems</a:t>
          </a:r>
        </a:p>
      </dgm:t>
    </dgm:pt>
    <dgm:pt modelId="{9C6B243A-9AE8-4644-9169-E26CA50B5505}" type="parTrans" cxnId="{D92F76A0-E082-427C-A3F7-55BF413FC32D}">
      <dgm:prSet/>
      <dgm:spPr/>
      <dgm:t>
        <a:bodyPr/>
        <a:lstStyle/>
        <a:p>
          <a:endParaRPr lang="en-US" sz="1400"/>
        </a:p>
      </dgm:t>
    </dgm:pt>
    <dgm:pt modelId="{E7772358-3E26-449B-9AD2-4CFC13D19A2A}" type="sibTrans" cxnId="{D92F76A0-E082-427C-A3F7-55BF413FC32D}">
      <dgm:prSet/>
      <dgm:spPr/>
      <dgm:t>
        <a:bodyPr/>
        <a:lstStyle/>
        <a:p>
          <a:endParaRPr lang="en-US" sz="1400"/>
        </a:p>
      </dgm:t>
    </dgm:pt>
    <dgm:pt modelId="{326177BD-B481-4894-816D-92FF4FC49C71}">
      <dgm:prSet phldrT="[Text]" custT="1"/>
      <dgm:spPr/>
      <dgm:t>
        <a:bodyPr/>
        <a:lstStyle/>
        <a:p>
          <a:r>
            <a:rPr lang="en-US" sz="1400" b="1" kern="1200" dirty="0">
              <a:effectLst/>
              <a:latin typeface="+mn-lt"/>
              <a:ea typeface="Calibri" panose="020F0502020204030204" pitchFamily="34" charset="0"/>
              <a:cs typeface="Times New Roman" panose="02020603050405020304" pitchFamily="18" charset="0"/>
            </a:rPr>
            <a:t>STAGE 3</a:t>
          </a:r>
          <a:r>
            <a:rPr lang="en-US" sz="1400" kern="1200" dirty="0">
              <a:effectLst/>
              <a:latin typeface="+mn-lt"/>
              <a:ea typeface="Calibri" panose="020F0502020204030204" pitchFamily="34" charset="0"/>
              <a:cs typeface="Times New Roman" panose="02020603050405020304" pitchFamily="18" charset="0"/>
            </a:rPr>
            <a:t>: Full Integration as a Covered Benefit</a:t>
          </a:r>
        </a:p>
      </dgm:t>
    </dgm:pt>
    <dgm:pt modelId="{FDC38334-B25A-453B-AF0C-E90D863D4DB1}" type="parTrans" cxnId="{C354D503-08FD-4D80-9BDE-35D724A71547}">
      <dgm:prSet/>
      <dgm:spPr/>
      <dgm:t>
        <a:bodyPr/>
        <a:lstStyle/>
        <a:p>
          <a:endParaRPr lang="en-US" sz="1400"/>
        </a:p>
      </dgm:t>
    </dgm:pt>
    <dgm:pt modelId="{F6E19544-8761-455F-8C84-FB1679DB38FD}" type="sibTrans" cxnId="{C354D503-08FD-4D80-9BDE-35D724A71547}">
      <dgm:prSet/>
      <dgm:spPr/>
      <dgm:t>
        <a:bodyPr/>
        <a:lstStyle/>
        <a:p>
          <a:endParaRPr lang="en-US" sz="1400"/>
        </a:p>
      </dgm:t>
    </dgm:pt>
    <dgm:pt modelId="{126F876D-83E4-4245-8991-480855A121C0}" type="pres">
      <dgm:prSet presAssocID="{DD5E420F-68C7-429A-B885-55EEE3486D5D}" presName="Name0" presStyleCnt="0">
        <dgm:presLayoutVars>
          <dgm:dir/>
          <dgm:animLvl val="lvl"/>
          <dgm:resizeHandles val="exact"/>
        </dgm:presLayoutVars>
      </dgm:prSet>
      <dgm:spPr/>
    </dgm:pt>
    <dgm:pt modelId="{1F34E83B-03CC-4275-BDF8-6E8A506011CA}" type="pres">
      <dgm:prSet presAssocID="{59AAB6A4-FCFD-4E30-A39B-7F5DD5490E62}" presName="parTxOnly" presStyleLbl="node1" presStyleIdx="0" presStyleCnt="3">
        <dgm:presLayoutVars>
          <dgm:chMax val="0"/>
          <dgm:chPref val="0"/>
          <dgm:bulletEnabled val="1"/>
        </dgm:presLayoutVars>
      </dgm:prSet>
      <dgm:spPr/>
    </dgm:pt>
    <dgm:pt modelId="{BC7AB42D-1776-4C52-BE40-94BE6F576875}" type="pres">
      <dgm:prSet presAssocID="{7D6CA833-DA12-49AE-B8EA-62F8BD740CFA}" presName="parTxOnlySpace" presStyleCnt="0"/>
      <dgm:spPr/>
    </dgm:pt>
    <dgm:pt modelId="{246023B0-AA4C-4C22-86CB-52CB64146F99}" type="pres">
      <dgm:prSet presAssocID="{8F84D196-4623-4612-A137-1CAA0F4D8EBF}" presName="parTxOnly" presStyleLbl="node1" presStyleIdx="1" presStyleCnt="3">
        <dgm:presLayoutVars>
          <dgm:chMax val="0"/>
          <dgm:chPref val="0"/>
          <dgm:bulletEnabled val="1"/>
        </dgm:presLayoutVars>
      </dgm:prSet>
      <dgm:spPr/>
    </dgm:pt>
    <dgm:pt modelId="{F660EC2B-802D-4F7B-8638-BEC80E130954}" type="pres">
      <dgm:prSet presAssocID="{E7772358-3E26-449B-9AD2-4CFC13D19A2A}" presName="parTxOnlySpace" presStyleCnt="0"/>
      <dgm:spPr/>
    </dgm:pt>
    <dgm:pt modelId="{B44A3FE7-3087-4F78-B9B0-38A68D72CA38}" type="pres">
      <dgm:prSet presAssocID="{326177BD-B481-4894-816D-92FF4FC49C71}" presName="parTxOnly" presStyleLbl="node1" presStyleIdx="2" presStyleCnt="3">
        <dgm:presLayoutVars>
          <dgm:chMax val="0"/>
          <dgm:chPref val="0"/>
          <dgm:bulletEnabled val="1"/>
        </dgm:presLayoutVars>
      </dgm:prSet>
      <dgm:spPr/>
    </dgm:pt>
  </dgm:ptLst>
  <dgm:cxnLst>
    <dgm:cxn modelId="{C354D503-08FD-4D80-9BDE-35D724A71547}" srcId="{DD5E420F-68C7-429A-B885-55EEE3486D5D}" destId="{326177BD-B481-4894-816D-92FF4FC49C71}" srcOrd="2" destOrd="0" parTransId="{FDC38334-B25A-453B-AF0C-E90D863D4DB1}" sibTransId="{F6E19544-8761-455F-8C84-FB1679DB38FD}"/>
    <dgm:cxn modelId="{0BC00734-C415-4829-AA77-8050A77F8450}" type="presOf" srcId="{DD5E420F-68C7-429A-B885-55EEE3486D5D}" destId="{126F876D-83E4-4245-8991-480855A121C0}" srcOrd="0" destOrd="0" presId="urn:microsoft.com/office/officeart/2005/8/layout/chevron1"/>
    <dgm:cxn modelId="{2F32985D-F0F0-46CF-B370-5DFF66EF47F0}" srcId="{DD5E420F-68C7-429A-B885-55EEE3486D5D}" destId="{59AAB6A4-FCFD-4E30-A39B-7F5DD5490E62}" srcOrd="0" destOrd="0" parTransId="{6B002CDB-AE1C-4AE9-80C6-7D7FB25DD82B}" sibTransId="{7D6CA833-DA12-49AE-B8EA-62F8BD740CFA}"/>
    <dgm:cxn modelId="{A4917876-9325-4681-A54C-0969F84A6906}" type="presOf" srcId="{59AAB6A4-FCFD-4E30-A39B-7F5DD5490E62}" destId="{1F34E83B-03CC-4275-BDF8-6E8A506011CA}" srcOrd="0" destOrd="0" presId="urn:microsoft.com/office/officeart/2005/8/layout/chevron1"/>
    <dgm:cxn modelId="{7400877B-A681-4F27-B54B-86CA39D766C1}" type="presOf" srcId="{8F84D196-4623-4612-A137-1CAA0F4D8EBF}" destId="{246023B0-AA4C-4C22-86CB-52CB64146F99}" srcOrd="0" destOrd="0" presId="urn:microsoft.com/office/officeart/2005/8/layout/chevron1"/>
    <dgm:cxn modelId="{5C90A87D-C280-4DFE-9E2C-8487963C7B54}" type="presOf" srcId="{326177BD-B481-4894-816D-92FF4FC49C71}" destId="{B44A3FE7-3087-4F78-B9B0-38A68D72CA38}" srcOrd="0" destOrd="0" presId="urn:microsoft.com/office/officeart/2005/8/layout/chevron1"/>
    <dgm:cxn modelId="{D92F76A0-E082-427C-A3F7-55BF413FC32D}" srcId="{DD5E420F-68C7-429A-B885-55EEE3486D5D}" destId="{8F84D196-4623-4612-A137-1CAA0F4D8EBF}" srcOrd="1" destOrd="0" parTransId="{9C6B243A-9AE8-4644-9169-E26CA50B5505}" sibTransId="{E7772358-3E26-449B-9AD2-4CFC13D19A2A}"/>
    <dgm:cxn modelId="{8EFC08FB-F311-4DF5-B88C-C5ECCCAA0BF8}" type="presParOf" srcId="{126F876D-83E4-4245-8991-480855A121C0}" destId="{1F34E83B-03CC-4275-BDF8-6E8A506011CA}" srcOrd="0" destOrd="0" presId="urn:microsoft.com/office/officeart/2005/8/layout/chevron1"/>
    <dgm:cxn modelId="{CA1DC2E6-EE2D-4225-B021-EA1F2A8B5B2E}" type="presParOf" srcId="{126F876D-83E4-4245-8991-480855A121C0}" destId="{BC7AB42D-1776-4C52-BE40-94BE6F576875}" srcOrd="1" destOrd="0" presId="urn:microsoft.com/office/officeart/2005/8/layout/chevron1"/>
    <dgm:cxn modelId="{C9078E20-4F56-44A8-8D5B-FB6018CA5836}" type="presParOf" srcId="{126F876D-83E4-4245-8991-480855A121C0}" destId="{246023B0-AA4C-4C22-86CB-52CB64146F99}" srcOrd="2" destOrd="0" presId="urn:microsoft.com/office/officeart/2005/8/layout/chevron1"/>
    <dgm:cxn modelId="{FC2EF4E2-2425-4899-8FE2-F02B8053546D}" type="presParOf" srcId="{126F876D-83E4-4245-8991-480855A121C0}" destId="{F660EC2B-802D-4F7B-8638-BEC80E130954}" srcOrd="3" destOrd="0" presId="urn:microsoft.com/office/officeart/2005/8/layout/chevron1"/>
    <dgm:cxn modelId="{EA871720-D4A2-43CC-87DF-D8EDC0C5D189}" type="presParOf" srcId="{126F876D-83E4-4245-8991-480855A121C0}" destId="{B44A3FE7-3087-4F78-B9B0-38A68D72CA38}" srcOrd="4" destOrd="0" presId="urn:microsoft.com/office/officeart/2005/8/layout/chevr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34E83B-03CC-4275-BDF8-6E8A506011CA}">
      <dsp:nvSpPr>
        <dsp:cNvPr id="0" name=""/>
        <dsp:cNvSpPr/>
      </dsp:nvSpPr>
      <dsp:spPr>
        <a:xfrm>
          <a:off x="3213" y="0"/>
          <a:ext cx="3915318" cy="698500"/>
        </a:xfrm>
        <a:prstGeom prst="chevron">
          <a:avLst/>
        </a:prstGeom>
        <a:gradFill rotWithShape="0">
          <a:gsLst>
            <a:gs pos="0">
              <a:schemeClr val="accent1">
                <a:alpha val="90000"/>
                <a:hueOff val="0"/>
                <a:satOff val="0"/>
                <a:lumOff val="0"/>
                <a:alphaOff val="0"/>
                <a:satMod val="103000"/>
                <a:lumMod val="102000"/>
                <a:tint val="94000"/>
              </a:schemeClr>
            </a:gs>
            <a:gs pos="50000">
              <a:schemeClr val="accent1">
                <a:alpha val="90000"/>
                <a:hueOff val="0"/>
                <a:satOff val="0"/>
                <a:lumOff val="0"/>
                <a:alphaOff val="0"/>
                <a:satMod val="110000"/>
                <a:lumMod val="100000"/>
                <a:shade val="100000"/>
              </a:schemeClr>
            </a:gs>
            <a:gs pos="100000">
              <a:schemeClr val="accent1">
                <a:alpha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b="1" kern="1200" dirty="0">
              <a:effectLst/>
              <a:latin typeface="+mn-lt"/>
              <a:ea typeface="Calibri" panose="020F0502020204030204" pitchFamily="34" charset="0"/>
              <a:cs typeface="Times New Roman" panose="02020603050405020304" pitchFamily="18" charset="0"/>
            </a:rPr>
            <a:t>STAGE 1</a:t>
          </a:r>
          <a:r>
            <a:rPr lang="en-US" sz="1400" kern="1200" dirty="0">
              <a:effectLst/>
              <a:latin typeface="+mn-lt"/>
              <a:ea typeface="Calibri" panose="020F0502020204030204" pitchFamily="34" charset="0"/>
              <a:cs typeface="Times New Roman" panose="02020603050405020304" pitchFamily="18" charset="0"/>
            </a:rPr>
            <a:t>: Grant-funded Community-based Provision</a:t>
          </a:r>
          <a:endParaRPr lang="en-US" sz="1400" kern="1200" dirty="0">
            <a:latin typeface="+mn-lt"/>
          </a:endParaRPr>
        </a:p>
      </dsp:txBody>
      <dsp:txXfrm>
        <a:off x="352463" y="0"/>
        <a:ext cx="3216818" cy="698500"/>
      </dsp:txXfrm>
    </dsp:sp>
    <dsp:sp modelId="{246023B0-AA4C-4C22-86CB-52CB64146F99}">
      <dsp:nvSpPr>
        <dsp:cNvPr id="0" name=""/>
        <dsp:cNvSpPr/>
      </dsp:nvSpPr>
      <dsp:spPr>
        <a:xfrm>
          <a:off x="3527000" y="0"/>
          <a:ext cx="3915318" cy="698500"/>
        </a:xfrm>
        <a:prstGeom prst="chevron">
          <a:avLst/>
        </a:prstGeom>
        <a:gradFill rotWithShape="0">
          <a:gsLst>
            <a:gs pos="0">
              <a:schemeClr val="accent1">
                <a:alpha val="90000"/>
                <a:hueOff val="0"/>
                <a:satOff val="0"/>
                <a:lumOff val="0"/>
                <a:alphaOff val="-20000"/>
                <a:satMod val="103000"/>
                <a:lumMod val="102000"/>
                <a:tint val="94000"/>
              </a:schemeClr>
            </a:gs>
            <a:gs pos="50000">
              <a:schemeClr val="accent1">
                <a:alpha val="90000"/>
                <a:hueOff val="0"/>
                <a:satOff val="0"/>
                <a:lumOff val="0"/>
                <a:alphaOff val="-20000"/>
                <a:satMod val="110000"/>
                <a:lumMod val="100000"/>
                <a:shade val="100000"/>
              </a:schemeClr>
            </a:gs>
            <a:gs pos="100000">
              <a:schemeClr val="accent1">
                <a:alpha val="90000"/>
                <a:hueOff val="0"/>
                <a:satOff val="0"/>
                <a:lumOff val="0"/>
                <a:alphaOff val="-2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1066800">
            <a:lnSpc>
              <a:spcPct val="90000"/>
            </a:lnSpc>
            <a:spcBef>
              <a:spcPct val="0"/>
            </a:spcBef>
            <a:spcAft>
              <a:spcPct val="35000"/>
            </a:spcAft>
            <a:buNone/>
          </a:pPr>
          <a:r>
            <a:rPr lang="en-US" sz="1400" b="1" kern="1200" dirty="0">
              <a:solidFill>
                <a:srgbClr val="FFFFFF"/>
              </a:solidFill>
              <a:effectLst/>
              <a:latin typeface="+mn-lt"/>
              <a:ea typeface="Calibri" panose="020F0502020204030204" pitchFamily="34" charset="0"/>
              <a:cs typeface="Times New Roman" panose="02020603050405020304" pitchFamily="18" charset="0"/>
            </a:rPr>
            <a:t>STAGE 2</a:t>
          </a:r>
          <a:r>
            <a:rPr lang="en-US" sz="1400" kern="1200" dirty="0">
              <a:solidFill>
                <a:srgbClr val="FFFFFF"/>
              </a:solidFill>
              <a:effectLst/>
              <a:latin typeface="+mn-lt"/>
              <a:ea typeface="Calibri" panose="020F0502020204030204" pitchFamily="34" charset="0"/>
              <a:cs typeface="Times New Roman" panose="02020603050405020304" pitchFamily="18" charset="0"/>
            </a:rPr>
            <a:t>: Piloting and Experimentation within Formal Systems</a:t>
          </a:r>
        </a:p>
      </dsp:txBody>
      <dsp:txXfrm>
        <a:off x="3876250" y="0"/>
        <a:ext cx="3216818" cy="698500"/>
      </dsp:txXfrm>
    </dsp:sp>
    <dsp:sp modelId="{B44A3FE7-3087-4F78-B9B0-38A68D72CA38}">
      <dsp:nvSpPr>
        <dsp:cNvPr id="0" name=""/>
        <dsp:cNvSpPr/>
      </dsp:nvSpPr>
      <dsp:spPr>
        <a:xfrm>
          <a:off x="7050786" y="0"/>
          <a:ext cx="3915318" cy="698500"/>
        </a:xfrm>
        <a:prstGeom prst="chevron">
          <a:avLst/>
        </a:prstGeom>
        <a:gradFill rotWithShape="0">
          <a:gsLst>
            <a:gs pos="0">
              <a:schemeClr val="accent1">
                <a:alpha val="90000"/>
                <a:hueOff val="0"/>
                <a:satOff val="0"/>
                <a:lumOff val="0"/>
                <a:alphaOff val="-40000"/>
                <a:satMod val="103000"/>
                <a:lumMod val="102000"/>
                <a:tint val="94000"/>
              </a:schemeClr>
            </a:gs>
            <a:gs pos="50000">
              <a:schemeClr val="accent1">
                <a:alpha val="90000"/>
                <a:hueOff val="0"/>
                <a:satOff val="0"/>
                <a:lumOff val="0"/>
                <a:alphaOff val="-40000"/>
                <a:satMod val="110000"/>
                <a:lumMod val="100000"/>
                <a:shade val="100000"/>
              </a:schemeClr>
            </a:gs>
            <a:gs pos="100000">
              <a:schemeClr val="accent1">
                <a:alpha val="90000"/>
                <a:hueOff val="0"/>
                <a:satOff val="0"/>
                <a:lumOff val="0"/>
                <a:alphaOff val="-4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b="1" kern="1200" dirty="0">
              <a:effectLst/>
              <a:latin typeface="+mn-lt"/>
              <a:ea typeface="Calibri" panose="020F0502020204030204" pitchFamily="34" charset="0"/>
              <a:cs typeface="Times New Roman" panose="02020603050405020304" pitchFamily="18" charset="0"/>
            </a:rPr>
            <a:t>STAGE 3</a:t>
          </a:r>
          <a:r>
            <a:rPr lang="en-US" sz="1400" kern="1200" dirty="0">
              <a:effectLst/>
              <a:latin typeface="+mn-lt"/>
              <a:ea typeface="Calibri" panose="020F0502020204030204" pitchFamily="34" charset="0"/>
              <a:cs typeface="Times New Roman" panose="02020603050405020304" pitchFamily="18" charset="0"/>
            </a:rPr>
            <a:t>: Full Integration as a Covered Benefit</a:t>
          </a:r>
        </a:p>
      </dsp:txBody>
      <dsp:txXfrm>
        <a:off x="7400036" y="0"/>
        <a:ext cx="3216818" cy="69850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C8A009-CF9A-E14A-B3FC-6C7AF6640147}" type="datetimeFigureOut">
              <a:rPr lang="en-US" smtClean="0"/>
              <a:t>5/30/2025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D79F99-DC85-F84E-A64D-646F1DD762E9}" type="slidenum">
              <a:rPr lang="en-US" smtClean="0"/>
              <a:t>‹#›</a:t>
            </a:fld>
            <a:endParaRPr lang="en-US"/>
          </a:p>
        </p:txBody>
      </p:sp>
    </p:spTree>
    <p:extLst>
      <p:ext uri="{BB962C8B-B14F-4D97-AF65-F5344CB8AC3E}">
        <p14:creationId xmlns:p14="http://schemas.microsoft.com/office/powerpoint/2010/main" val="734957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PANEL DESCRIPTION: A broad body of evidence demonstrates the crucial impact of the social determinants of health – the environmental conditions in which we are born, grow, work, and age, such as economic stability, neighborhood safety, nutrition, and housing – on health outcomes.  Yet the U.S. health care system has not been designed to address these root-cause conditions.  Recent momentum towards value-based care, chronic disease prevention, and whole person care approaches, however, have led to models that allow for health care payment and delivery of services such as lead remediation, food provision, and interpersonal violence supports.  To achieve this, some of the most promising legal authorities used to advance these initiatives, such as Medicaid section 1115 authority, have evolved to incorporate an understanding of health care that addresses the social determinants of health.  At the same time, these same legal authorities are being used to advance initiatives that incorporate more restrictive understandings of health care, such as Medicaid work requirements. </a:t>
            </a:r>
            <a:endParaRPr lang="en-US" sz="1800" dirty="0">
              <a:effectLst/>
              <a:latin typeface="Aptos" panose="020B0004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This panel explores the health care system’s role in addressing the social determinants of health.  Specifically, what are the legal authorities underpinning, and the challenges and opportunities in operationalizing, health care payment and delivery of services that address the social determinants of health?  The panelists consider the implications of defining the legal and practical scope of this health care payment and delivery from varied and critical academic, on-the-ground litigation and technical assistance, research, and program implementation perspectives.  Attendees will gain a multidimensional understanding of this rapidly developing, yet underdiscussed, area of the law.</a:t>
            </a:r>
            <a:endParaRPr lang="en-US" sz="1800" dirty="0">
              <a:effectLst/>
              <a:latin typeface="Aptos" panose="020B0004020202020204" pitchFamily="34" charset="0"/>
              <a:ea typeface="Calibri" panose="020F0502020204030204" pitchFamily="34" charset="0"/>
              <a:cs typeface="Calibri" panose="020F0502020204030204" pitchFamily="34" charset="0"/>
            </a:endParaRPr>
          </a:p>
          <a:p>
            <a:endParaRPr lang="en-US" dirty="0"/>
          </a:p>
          <a:p>
            <a:pPr marL="0" marR="0">
              <a:spcBef>
                <a:spcPts val="0"/>
              </a:spcBef>
              <a:spcAft>
                <a:spcPts val="0"/>
              </a:spcAft>
            </a:pPr>
            <a:r>
              <a:rPr lang="en-US" sz="1800" b="1" dirty="0">
                <a:solidFill>
                  <a:srgbClr val="000000"/>
                </a:solidFill>
                <a:effectLst/>
                <a:latin typeface="Aptos" panose="020B0004020202020204" pitchFamily="34" charset="0"/>
                <a:ea typeface="Calibri" panose="020F0502020204030204" pitchFamily="34" charset="0"/>
                <a:cs typeface="Calibri" panose="020F0502020204030204" pitchFamily="34" charset="0"/>
              </a:rPr>
              <a:t>Erika Hanson</a:t>
            </a:r>
            <a:r>
              <a:rPr lang="en-US" sz="1800" dirty="0">
                <a:effectLst/>
                <a:latin typeface="Aptos" panose="020B000402020202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Health-Related Social Needs and Other Innovative Services: Examining the Transition from Pilots to Covered Benefits</a:t>
            </a:r>
            <a:endParaRPr lang="en-US" sz="1800" dirty="0">
              <a:effectLst/>
              <a:latin typeface="Aptos" panose="020B0004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As the burden of chronic disease has grown and our health care system has begun to shift towards value-based care, policymakers are increasingly integrating previously grant-funded community-based services into health care delivery and coverage, including doula care, community health worker/patient navigator/peer support services, and</a:t>
            </a:r>
            <a:r>
              <a:rPr lang="en-US" sz="1800" dirty="0">
                <a:effectLst/>
                <a:latin typeface="Aptos" panose="020B000402020202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food and housing supports.  Generally, innovative services are first provided through pilots, waivers, and other legal flexibilities, forming a foundation for their eventual integration into standard coverage pathways.  Health care payment provides greater promise of service availability for patients and program sustainability for community providers.  However, regulators, payers, and providers have faced challenges in defining coverage requirements, credentialing providers, and appropriately pricing services across jurisdictions.  This presentation examines how common roadblocks to transitioning innovative care interventions from grant-funded and pilot programs to health care reimbursement – including legal and political uncertainty – has threatened the sustainability of these initiatives, and considers whether and how health care regulatory frameworks can aid in establishing a pathway to sustainable coverage. </a:t>
            </a:r>
            <a:endParaRPr lang="en-US" sz="1800" dirty="0">
              <a:effectLst/>
              <a:latin typeface="Aptos" panose="020B000402020202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64D79F99-DC85-F84E-A64D-646F1DD762E9}" type="slidenum">
              <a:rPr lang="en-US" smtClean="0"/>
              <a:t>1</a:t>
            </a:fld>
            <a:endParaRPr lang="en-US"/>
          </a:p>
        </p:txBody>
      </p:sp>
    </p:spTree>
    <p:extLst>
      <p:ext uri="{BB962C8B-B14F-4D97-AF65-F5344CB8AC3E}">
        <p14:creationId xmlns:p14="http://schemas.microsoft.com/office/powerpoint/2010/main" val="1413549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228600">
              <a:lnSpc>
                <a:spcPct val="20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Over the past several decades, the U.S. health care system has shifted toward value-based models that prioritize quality and patient-centered delivery. This shift reflects a broader transformation of health care which moves beyond mere disease treatment to confrontation of the root causes of chronic diseases, promotion of whole-person care, and addressing of the social determinants of health. </a:t>
            </a:r>
          </a:p>
          <a:p>
            <a:pPr marL="0" marR="0" indent="228600">
              <a:lnSpc>
                <a:spcPct val="200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228600">
              <a:lnSpc>
                <a:spcPct val="20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support this transition, federal programs, states, and private insurers have formalized and expanded reimbursement pathways for several innovative services and payment models. From doula care to </a:t>
            </a: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community health worker/patient navigator/peer support services to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nutrition and housing support services,</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 these “innovative interventions”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often avert adverse downstream health effects and costs by lessening the “compounding complexity and disease progression that drive the need for more care.” </a:t>
            </a:r>
          </a:p>
          <a:p>
            <a:pPr marL="0" marR="0" indent="228600">
              <a:lnSpc>
                <a:spcPct val="200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228600" algn="l" defTabSz="914400" rtl="0" eaLnBrk="1" fontAlgn="auto" latinLnBrk="0" hangingPunct="1">
              <a:lnSpc>
                <a:spcPct val="2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These innovations often begin as grant-funded, community-based efforts that emerge to fill gaps left by traditional health care delivery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because of this community-based nature, often bring with them additional benefits in </a:t>
            </a:r>
            <a:r>
              <a:rPr lang="en-US" sz="2800" dirty="0"/>
              <a:t>reducing health disparities, increasing adherence and access to traditional health care services, and furthering population health goals.</a:t>
            </a:r>
          </a:p>
          <a:p>
            <a:pPr marL="0" marR="0" lvl="0" indent="228600" algn="l" defTabSz="914400" rtl="0" eaLnBrk="1" fontAlgn="auto" latinLnBrk="0" hangingPunct="1">
              <a:lnSpc>
                <a:spcPct val="200000"/>
              </a:lnSpc>
              <a:spcBef>
                <a:spcPts val="0"/>
              </a:spcBef>
              <a:spcAft>
                <a:spcPts val="0"/>
              </a:spcAft>
              <a:buClrTx/>
              <a:buSzTx/>
              <a:buFontTx/>
              <a:buNone/>
              <a:tabLst/>
              <a:defRPr/>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228600" algn="l" defTabSz="914400" rtl="0" eaLnBrk="1" fontAlgn="auto" latinLnBrk="0" hangingPunct="1">
              <a:lnSpc>
                <a:spcPct val="200000"/>
              </a:lnSpc>
              <a:spcBef>
                <a:spcPts val="0"/>
              </a:spcBef>
              <a:spcAft>
                <a:spcPts val="0"/>
              </a:spcAft>
              <a:buClrTx/>
              <a:buSzTx/>
              <a:buFontTx/>
              <a:buNone/>
              <a:tabLst/>
              <a:defRP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These interventions hold so much promise to address the issues our shifting health care values purport to embrace – value (as in cost savings), person centered delivery, whole person care, and upstream solutions that address disparities, however, when these interventions attempt to </a:t>
            </a:r>
            <a:r>
              <a:rPr lang="en-US" sz="1800" dirty="0">
                <a:effectLst/>
                <a:latin typeface="Times New Roman" panose="02020603050405020304" pitchFamily="18" charset="0"/>
                <a:ea typeface="Calibri" panose="020F0502020204030204" pitchFamily="34" charset="0"/>
              </a:rPr>
              <a:t>maximize reach and ensure sustainability by pursuing health care reimbursement, first through pilots, then broader coverage, the legal and regulatory landscape can stall even the most promising initiatives. Without integration into formal coverage structures, many innovative services remain trapped in cycles of short-term funding that lead to service interruptions, high provider turnover, and wasteful reinvestment to meet differing and shifting priorities.  Therefore, a lack of clarity regarding governing legal standards and an inability to overcome common roadblocks threatens to stifle progress, breed inefficiencies, and lead to program failure.  </a:t>
            </a:r>
          </a:p>
          <a:p>
            <a:pPr marL="0" marR="0" lvl="0" indent="228600" algn="l" defTabSz="914400" rtl="0" eaLnBrk="1" fontAlgn="auto" latinLnBrk="0" hangingPunct="1">
              <a:lnSpc>
                <a:spcPct val="2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228600" algn="l" defTabSz="914400" rtl="0" eaLnBrk="1" fontAlgn="auto" latinLnBrk="0" hangingPunct="1">
              <a:lnSpc>
                <a:spcPct val="2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Several folks at the conference this week are discussing how our very legal structures, such as that of EPSDT, the “objectives of Medicaid,” and other statutory, regulatory, and caselaw structures are antithetical to a health care system that actually pays for a promotes health.  Even within our imperfect health care legal structure, however, these innovations have forged a pathway from community initiatives to reimbursable services.  However, the path is filled with roadblocks, </a:t>
            </a:r>
            <a:r>
              <a:rPr lang="en-US" sz="1800" dirty="0">
                <a:effectLst/>
                <a:latin typeface="Times New Roman" panose="02020603050405020304" pitchFamily="18" charset="0"/>
                <a:ea typeface="Calibri" panose="020F0502020204030204" pitchFamily="34" charset="0"/>
              </a:rPr>
              <a:t>fragmentation, and inefficiencies that divert resources away from service delivery that ultimately leads to too much program failure.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lvl="0" indent="228600" algn="l" defTabSz="914400" rtl="0" eaLnBrk="1" fontAlgn="auto" latinLnBrk="0" hangingPunct="1">
              <a:lnSpc>
                <a:spcPct val="2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228600" algn="l" defTabSz="914400" rtl="0" eaLnBrk="1" fontAlgn="auto" latinLnBrk="0" hangingPunct="1">
              <a:lnSpc>
                <a:spcPct val="2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 is time for our legal system to embrace these promising services and chart a better pathway. Learning from the </a:t>
            </a:r>
            <a:r>
              <a:rPr lang="en-US" sz="1800" dirty="0">
                <a:effectLst/>
                <a:latin typeface="Times New Roman" panose="02020603050405020304" pitchFamily="18" charset="0"/>
                <a:ea typeface="Calibri" panose="020F0502020204030204" pitchFamily="34" charset="0"/>
              </a:rPr>
              <a:t>recurring challenges that inhibit innovative services from achieving long-term coverage, stakeholders can understand and align with legal coverage frameworks at earlier stages of development. Even if not every innovator, service provider, or stakeholder seeks to secure long-term health care funding, structuring programs in alignment with existing legal standards will promote stability and consistency across programs while keeping long-term coverage opportunities on the table. </a:t>
            </a:r>
            <a:r>
              <a:rPr lang="en-US" sz="2800" dirty="0">
                <a:effectLst/>
              </a:rPr>
              <a:t> </a:t>
            </a:r>
            <a:endParaRPr lang="en-US" dirty="0"/>
          </a:p>
        </p:txBody>
      </p:sp>
      <p:sp>
        <p:nvSpPr>
          <p:cNvPr id="4" name="Slide Number Placeholder 3"/>
          <p:cNvSpPr>
            <a:spLocks noGrp="1"/>
          </p:cNvSpPr>
          <p:nvPr>
            <p:ph type="sldNum" sz="quarter" idx="5"/>
          </p:nvPr>
        </p:nvSpPr>
        <p:spPr/>
        <p:txBody>
          <a:bodyPr/>
          <a:lstStyle/>
          <a:p>
            <a:fld id="{64D79F99-DC85-F84E-A64D-646F1DD762E9}" type="slidenum">
              <a:rPr lang="en-US" smtClean="0"/>
              <a:t>2</a:t>
            </a:fld>
            <a:endParaRPr lang="en-US"/>
          </a:p>
        </p:txBody>
      </p:sp>
    </p:spTree>
    <p:extLst>
      <p:ext uri="{BB962C8B-B14F-4D97-AF65-F5344CB8AC3E}">
        <p14:creationId xmlns:p14="http://schemas.microsoft.com/office/powerpoint/2010/main" val="2574396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228600" algn="l" defTabSz="914400" rtl="0" eaLnBrk="1" fontAlgn="auto" latinLnBrk="0" hangingPunct="1">
              <a:lnSpc>
                <a:spcPct val="2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Although services leverage a variety of funding options, many follow a similar trajectory as they move from a community-based intervention to integrated components of health care coverage. This path typically unfolds in three stages: (1) grant-funded community-based provision, (2) piloting and experimentation within formal systems, and (3) full integration as a covered benefit.</a:t>
            </a:r>
          </a:p>
          <a:p>
            <a:pPr marL="0" marR="0" lvl="0" indent="228600" algn="l" defTabSz="914400" rtl="0" eaLnBrk="1" fontAlgn="auto" latinLnBrk="0" hangingPunct="1">
              <a:lnSpc>
                <a:spcPct val="2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228600" algn="l" defTabSz="914400" rtl="0" eaLnBrk="1" fontAlgn="auto" latinLnBrk="0" hangingPunct="1">
              <a:lnSpc>
                <a:spcPct val="2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Grants and local funding provide critical resources for seeding, evaluating, and expanding access to interventions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rPr>
              <a:t>Although these early funding streams are instrumental in the initial development of innovative services, they are not long-term or statewide solutions.</a:t>
            </a:r>
          </a:p>
          <a:p>
            <a:pPr marL="0" marR="0" lvl="0" indent="228600" algn="l" defTabSz="914400" rtl="0" eaLnBrk="1" fontAlgn="auto" latinLnBrk="0" hangingPunct="1">
              <a:lnSpc>
                <a:spcPct val="2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As services develop and demonstrate their capacity to improve health outcomes, reduce costs, and/or address health care disparities, forerunners often seek to expand beyond the community-based model.  The next stage is piloting and experimentation, in which innovative services leverage legal flexibilities offered within traditional health care models. </a:t>
            </a:r>
          </a:p>
          <a:p>
            <a:pPr marL="0" marR="0">
              <a:spcBef>
                <a:spcPts val="0"/>
              </a:spcBef>
              <a:spcAft>
                <a:spcPts val="0"/>
              </a:spcAft>
            </a:pPr>
            <a:endParaRPr lang="en-US" sz="1800" dirty="0">
              <a:effectLst/>
              <a:latin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rPr>
              <a:t>Finally, </a:t>
            </a:r>
            <a:r>
              <a:rPr lang="en-US" sz="1800" dirty="0">
                <a:effectLst/>
                <a:latin typeface="Times New Roman" panose="02020603050405020304" pitchFamily="18" charset="0"/>
                <a:ea typeface="Calibri" panose="020F0502020204030204" pitchFamily="34" charset="0"/>
              </a:rPr>
              <a:t>after demonstrating improved outcomes and cost savings during the grant-funding and pilot phases, stakeholders show that their services are compatible with existing legal and administrative frameworks (e.g., for delivery, billing, and oversight). And then programs can be formally adopted as mandated or optional covered benefits through federal or state programs—or both. Once integrated, such services can become accessible to qualifying beneficiaries through standard reimbursement mechanisms, enabling sustainable support for scale and impact. </a:t>
            </a:r>
          </a:p>
          <a:p>
            <a:pPr marL="0" marR="0">
              <a:spcBef>
                <a:spcPts val="0"/>
              </a:spcBef>
              <a:spcAft>
                <a:spcPts val="0"/>
              </a:spcAft>
            </a:pPr>
            <a:endParaRPr lang="en-US" sz="1800" dirty="0">
              <a:effectLst/>
              <a:latin typeface="Times New Roman" panose="02020603050405020304" pitchFamily="18" charset="0"/>
            </a:endParaRPr>
          </a:p>
          <a:p>
            <a:pPr marL="0" marR="0" indent="228600">
              <a:lnSpc>
                <a:spcPct val="200000"/>
              </a:lnSpc>
              <a:spcBef>
                <a:spcPts val="0"/>
              </a:spcBef>
              <a:spcAft>
                <a:spcPts val="0"/>
              </a:spcAft>
            </a:pPr>
            <a:r>
              <a:rPr lang="en-US" sz="1800" dirty="0">
                <a:effectLst/>
                <a:latin typeface="Times New Roman" panose="02020603050405020304" pitchFamily="18" charset="0"/>
                <a:ea typeface="Calibri" panose="020F0502020204030204" pitchFamily="34" charset="0"/>
              </a:rPr>
              <a:t>On the path from community-based intervention to health care benefit, many services struggle to achieve sustainable integration into traditional insurance coverage. These difficulties often stem not from clinical inefficacy but from mismatches between how innovative services operate and the structure of insurance coverage.  For example,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non-traditional providers and community-based organizations (CBOs) often lack the necessary infrastructure and expertise to manage the complexities of health care coding, billing, and payment systems. Some CHWs have noted that navigating the billing process can be “the equivalent of learning a whole new language from scratch.” Thus, even when insurers technically cover services, many organizations struggle to operationalize and access reimbursement. For instance, registered dietitian nutritionists (RDNs) delivering MNT report low reimbursement levels, primarily due to a limited understanding of the coding and billing processes. The Academy of Nutrition and Dietetics has warned that RDNs providing clinical services “may be at risk for losing income and/or jobs to other, more business-savvy health care providers.” However, technical assistance and training can meaningfully reduce these administrative barriers. For example, to facilitate Medicaid coverage of doula services in Oregon, liaisons were deployed to assist doulas with submitting Medicaid claims and billing.</a:t>
            </a:r>
          </a:p>
          <a:p>
            <a:pPr marL="0" marR="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fld id="{64D79F99-DC85-F84E-A64D-646F1DD762E9}" type="slidenum">
              <a:rPr lang="en-US" smtClean="0"/>
              <a:t>3</a:t>
            </a:fld>
            <a:endParaRPr lang="en-US"/>
          </a:p>
        </p:txBody>
      </p:sp>
    </p:spTree>
    <p:extLst>
      <p:ext uri="{BB962C8B-B14F-4D97-AF65-F5344CB8AC3E}">
        <p14:creationId xmlns:p14="http://schemas.microsoft.com/office/powerpoint/2010/main" val="1486079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228600">
              <a:lnSpc>
                <a:spcPct val="200000"/>
              </a:lnSpc>
              <a:spcBef>
                <a:spcPts val="0"/>
              </a:spcBef>
              <a:spcAft>
                <a:spcPts val="0"/>
              </a:spcAft>
            </a:pPr>
            <a:r>
              <a:rPr lang="en-US" sz="1800" dirty="0">
                <a:effectLst/>
                <a:latin typeface="Times New Roman" panose="02020603050405020304" pitchFamily="18" charset="0"/>
                <a:ea typeface="Calibri" panose="020F0502020204030204" pitchFamily="34" charset="0"/>
              </a:rPr>
              <a:t>With thoughtful planning and collaboration, stakeholders can ensure that integration is not only achievable but also preserves best practices that support program integrity, quality of care, and other value-based goals.</a:t>
            </a:r>
            <a:endParaRPr lang="en-US" dirty="0"/>
          </a:p>
        </p:txBody>
      </p:sp>
      <p:sp>
        <p:nvSpPr>
          <p:cNvPr id="4" name="Slide Number Placeholder 3"/>
          <p:cNvSpPr>
            <a:spLocks noGrp="1"/>
          </p:cNvSpPr>
          <p:nvPr>
            <p:ph type="sldNum" sz="quarter" idx="5"/>
          </p:nvPr>
        </p:nvSpPr>
        <p:spPr/>
        <p:txBody>
          <a:bodyPr/>
          <a:lstStyle/>
          <a:p>
            <a:fld id="{64D79F99-DC85-F84E-A64D-646F1DD762E9}" type="slidenum">
              <a:rPr lang="en-US" smtClean="0"/>
              <a:t>4</a:t>
            </a:fld>
            <a:endParaRPr lang="en-US"/>
          </a:p>
        </p:txBody>
      </p:sp>
    </p:spTree>
    <p:extLst>
      <p:ext uri="{BB962C8B-B14F-4D97-AF65-F5344CB8AC3E}">
        <p14:creationId xmlns:p14="http://schemas.microsoft.com/office/powerpoint/2010/main" val="3067848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978408"/>
            <a:ext cx="5021183" cy="3183689"/>
          </a:xfrm>
        </p:spPr>
        <p:txBody>
          <a:bodyPr anchor="t">
            <a:normAutofit/>
          </a:bodyPr>
          <a:lstStyle>
            <a:lvl1pPr algn="l">
              <a:defRPr sz="4400">
                <a:solidFill>
                  <a:schemeClr val="tx2"/>
                </a:solidFill>
                <a:latin typeface="INTRO-SEMIBOLD" panose="02000000000000000000" pitchFamily="2" charset="77"/>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6662167" y="3602038"/>
            <a:ext cx="5021183" cy="2244580"/>
          </a:xfrm>
        </p:spPr>
        <p:txBody>
          <a:bodyPr anchor="b">
            <a:normAutofit/>
          </a:bodyPr>
          <a:lstStyle>
            <a:lvl1pPr marL="0" indent="0" algn="l">
              <a:lnSpc>
                <a:spcPct val="100000"/>
              </a:lnSpc>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Rectangle 7">
            <a:extLst>
              <a:ext uri="{FF2B5EF4-FFF2-40B4-BE49-F238E27FC236}">
                <a16:creationId xmlns:a16="http://schemas.microsoft.com/office/drawing/2014/main" id="{F3FF94B3-6D3E-44FE-BB02-A9027C0003C7}"/>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descr="Home - Center For Health Law and Policy Innovation">
            <a:extLst>
              <a:ext uri="{FF2B5EF4-FFF2-40B4-BE49-F238E27FC236}">
                <a16:creationId xmlns:a16="http://schemas.microsoft.com/office/drawing/2014/main" id="{BC432262-FE0E-84F3-F343-537D7A81EA8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7870" y="5261306"/>
            <a:ext cx="4502692" cy="971478"/>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8">
            <a:extLst>
              <a:ext uri="{FF2B5EF4-FFF2-40B4-BE49-F238E27FC236}">
                <a16:creationId xmlns:a16="http://schemas.microsoft.com/office/drawing/2014/main" id="{41FDE3E0-1A82-DD45-23C8-A01A097B8461}"/>
              </a:ext>
            </a:extLst>
          </p:cNvPr>
          <p:cNvSpPr>
            <a:spLocks noGrp="1"/>
          </p:cNvSpPr>
          <p:nvPr>
            <p:ph type="dt" sz="half" idx="10"/>
          </p:nvPr>
        </p:nvSpPr>
        <p:spPr/>
        <p:txBody>
          <a:bodyPr/>
          <a:lstStyle/>
          <a:p>
            <a:fld id="{652CD31C-1C4E-0141-A5B8-02753A4C8DA2}" type="datetime1">
              <a:rPr lang="en-US" smtClean="0"/>
              <a:t>5/30/2025</a:t>
            </a:fld>
            <a:endParaRPr lang="en-US"/>
          </a:p>
        </p:txBody>
      </p:sp>
      <p:sp>
        <p:nvSpPr>
          <p:cNvPr id="10" name="Footer Placeholder 9">
            <a:extLst>
              <a:ext uri="{FF2B5EF4-FFF2-40B4-BE49-F238E27FC236}">
                <a16:creationId xmlns:a16="http://schemas.microsoft.com/office/drawing/2014/main" id="{0C9820D2-8381-91D0-4A8A-6CC6ACC2F24C}"/>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9DB88F33-8EC3-52FA-D96D-D3EE3AC5AF32}"/>
              </a:ext>
            </a:extLst>
          </p:cNvPr>
          <p:cNvSpPr>
            <a:spLocks noGrp="1"/>
          </p:cNvSpPr>
          <p:nvPr>
            <p:ph type="sldNum" sz="quarter" idx="12"/>
          </p:nvPr>
        </p:nvSpPr>
        <p:spPr/>
        <p:txBody>
          <a:bodyPr/>
          <a:lstStyle/>
          <a:p>
            <a:fld id="{DFDF98CC-160E-494C-8C3C-8CDC5FA257DE}" type="slidenum">
              <a:rPr lang="en-US" smtClean="0"/>
              <a:pPr/>
              <a:t>‹#›</a:t>
            </a:fld>
            <a:endParaRPr lang="en-US"/>
          </a:p>
        </p:txBody>
      </p:sp>
      <p:sp>
        <p:nvSpPr>
          <p:cNvPr id="4" name="TextBox 3">
            <a:extLst>
              <a:ext uri="{FF2B5EF4-FFF2-40B4-BE49-F238E27FC236}">
                <a16:creationId xmlns:a16="http://schemas.microsoft.com/office/drawing/2014/main" id="{94927F7B-3934-B755-7351-D6607E6B57C5}"/>
              </a:ext>
            </a:extLst>
          </p:cNvPr>
          <p:cNvSpPr txBox="1"/>
          <p:nvPr userDrawn="1"/>
        </p:nvSpPr>
        <p:spPr>
          <a:xfrm>
            <a:off x="11745686" y="468086"/>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881716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p:txBody>
          <a:bodyPr/>
          <a:lstStyle/>
          <a:p>
            <a:fld id="{8E21BF99-F8C9-FA40-B626-F0109BF7EB6A}" type="datetime1">
              <a:rPr lang="en-US" smtClean="0"/>
              <a:t>5/30/2025</a:t>
            </a:fld>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pic>
        <p:nvPicPr>
          <p:cNvPr id="7" name="Picture 2" descr="Home - Center For Health Law and Policy Innovation">
            <a:extLst>
              <a:ext uri="{FF2B5EF4-FFF2-40B4-BE49-F238E27FC236}">
                <a16:creationId xmlns:a16="http://schemas.microsoft.com/office/drawing/2014/main" id="{5462A9F7-96E2-B9FB-80B6-853783A8608D}"/>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98"/>
          <a:stretch/>
        </p:blipFill>
        <p:spPr bwMode="auto">
          <a:xfrm>
            <a:off x="11714198" y="105119"/>
            <a:ext cx="391886" cy="440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5995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p:spPr>
        <p:txBody>
          <a:bodyPr anchor="t">
            <a:noAutofit/>
          </a:bodyPr>
          <a:lstStyle>
            <a:lvl1pPr>
              <a:defRPr sz="4400">
                <a:solidFill>
                  <a:schemeClr val="tx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p:spPr>
        <p:txBody>
          <a:bodyP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p:spPr>
        <p:txBody>
          <a:bodyPr>
            <a:normAutofit/>
          </a:bodyPr>
          <a:lstStyle>
            <a:lvl1pPr marL="0" indent="0">
              <a:buNone/>
              <a:defRPr sz="2400" b="0" i="1">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p:txBody>
          <a:bodyPr/>
          <a:lstStyle/>
          <a:p>
            <a:fld id="{8E37E071-3591-1C4F-89FE-E53E87AA5CE0}" type="datetime1">
              <a:rPr lang="en-US" smtClean="0"/>
              <a:t>5/30/2025</a:t>
            </a:fld>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pic>
        <p:nvPicPr>
          <p:cNvPr id="8" name="Picture 2" descr="Home - Center For Health Law and Policy Innovation">
            <a:extLst>
              <a:ext uri="{FF2B5EF4-FFF2-40B4-BE49-F238E27FC236}">
                <a16:creationId xmlns:a16="http://schemas.microsoft.com/office/drawing/2014/main" id="{956B8582-9831-BA7D-7357-2413B119FD0D}"/>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98"/>
          <a:stretch/>
        </p:blipFill>
        <p:spPr bwMode="auto">
          <a:xfrm>
            <a:off x="11714198" y="105119"/>
            <a:ext cx="391886" cy="440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4656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p:spPr>
        <p:txBody>
          <a:bodyPr anchor="t">
            <a:noAutofit/>
          </a:bodyPr>
          <a:lstStyle>
            <a:lvl1pPr>
              <a:defRPr sz="4400">
                <a:solidFill>
                  <a:schemeClr val="tx2"/>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662168" y="987425"/>
            <a:ext cx="5027005" cy="4873625"/>
          </a:xfrm>
        </p:spPr>
        <p:txBody>
          <a:bodyPr/>
          <a:lstStyle>
            <a:lvl1pPr marL="0" indent="0">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p:spPr>
        <p:txBody>
          <a:bodyPr>
            <a:normAutofit/>
          </a:bodyPr>
          <a:lstStyle>
            <a:lvl1pPr marL="0" indent="0">
              <a:buNone/>
              <a:defRPr sz="2200" b="0" i="1">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p:txBody>
          <a:bodyPr/>
          <a:lstStyle/>
          <a:p>
            <a:fld id="{64513979-4C40-C94F-A3F6-5A9B89462A88}" type="datetime1">
              <a:rPr lang="en-US" smtClean="0"/>
              <a:t>5/30/2025</a:t>
            </a:fld>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pic>
        <p:nvPicPr>
          <p:cNvPr id="8" name="Picture 2" descr="Home - Center For Health Law and Policy Innovation">
            <a:extLst>
              <a:ext uri="{FF2B5EF4-FFF2-40B4-BE49-F238E27FC236}">
                <a16:creationId xmlns:a16="http://schemas.microsoft.com/office/drawing/2014/main" id="{F0802EED-E938-2CDB-DE02-7B49D3175137}"/>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98"/>
          <a:stretch/>
        </p:blipFill>
        <p:spPr bwMode="auto">
          <a:xfrm>
            <a:off x="11714198" y="105119"/>
            <a:ext cx="391886" cy="440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1308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p:txBody>
          <a:bodyPr vert="eaVert"/>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p:txBody>
          <a:bodyPr/>
          <a:lstStyle/>
          <a:p>
            <a:fld id="{725EA165-4E89-974B-AC83-C76C07C6BC70}" type="datetime1">
              <a:rPr lang="en-US" smtClean="0"/>
              <a:t>5/30/2025</a:t>
            </a:fld>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74968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p:spPr>
        <p:txBody>
          <a:bodyPr vert="eaVert"/>
          <a:lstStyle>
            <a:lvl1pPr>
              <a:defRPr>
                <a:solidFill>
                  <a:schemeClr val="tx2"/>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p:spPr>
        <p:txBody>
          <a:bodyPr vert="eaVert"/>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p:txBody>
          <a:bodyPr/>
          <a:lstStyle/>
          <a:p>
            <a:fld id="{8712CC18-F01B-624F-8233-B27C810878A3}" type="datetime1">
              <a:rPr lang="en-US" smtClean="0"/>
              <a:t>5/30/2025</a:t>
            </a:fld>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620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ank You / Clos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hasCustomPrompt="1"/>
          </p:nvPr>
        </p:nvSpPr>
        <p:spPr>
          <a:xfrm>
            <a:off x="517870" y="978408"/>
            <a:ext cx="5020056" cy="2886021"/>
          </a:xfrm>
        </p:spPr>
        <p:txBody>
          <a:bodyPr anchor="t">
            <a:normAutofit/>
          </a:bodyPr>
          <a:lstStyle>
            <a:lvl1pPr>
              <a:defRPr sz="4400">
                <a:solidFill>
                  <a:schemeClr val="tx2"/>
                </a:solidFill>
              </a:defRPr>
            </a:lvl1pPr>
          </a:lstStyle>
          <a:p>
            <a:r>
              <a:rPr lang="en-US" dirty="0"/>
              <a:t>Thank you!</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p:txBody>
          <a:bodyPr/>
          <a:lstStyle/>
          <a:p>
            <a:fld id="{B1E800AD-B4D2-D344-917E-9758BDEF18AE}" type="datetime1">
              <a:rPr lang="en-US" smtClean="0"/>
              <a:t>5/30/2025</a:t>
            </a:fld>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pic>
        <p:nvPicPr>
          <p:cNvPr id="7" name="Picture 2" descr="Home - Center For Health Law and Policy Innovation">
            <a:extLst>
              <a:ext uri="{FF2B5EF4-FFF2-40B4-BE49-F238E27FC236}">
                <a16:creationId xmlns:a16="http://schemas.microsoft.com/office/drawing/2014/main" id="{BE9F2985-8BE9-0468-54F1-7E3610873A2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7870" y="5261306"/>
            <a:ext cx="4502692" cy="97147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BE02603B-2742-9DBC-EBD3-1B18E93AB1C7}"/>
              </a:ext>
            </a:extLst>
          </p:cNvPr>
          <p:cNvSpPr txBox="1"/>
          <p:nvPr userDrawn="1"/>
        </p:nvSpPr>
        <p:spPr>
          <a:xfrm>
            <a:off x="7407797" y="200932"/>
            <a:ext cx="4784203" cy="1077218"/>
          </a:xfrm>
          <a:prstGeom prst="rect">
            <a:avLst/>
          </a:prstGeom>
          <a:noFill/>
        </p:spPr>
        <p:txBody>
          <a:bodyPr wrap="square" rtlCol="0">
            <a:spAutoFit/>
          </a:bodyPr>
          <a:lstStyle/>
          <a:p>
            <a:pPr marL="0" marR="0" lvl="0" indent="0" algn="ctr" rtl="0">
              <a:spcBef>
                <a:spcPts val="0"/>
              </a:spcBef>
              <a:spcAft>
                <a:spcPts val="0"/>
              </a:spcAft>
              <a:buNone/>
            </a:pPr>
            <a:endParaRPr lang="en-US" sz="3200" b="0" i="0" u="none" strike="noStrike">
              <a:solidFill>
                <a:srgbClr val="B1233C"/>
              </a:solidFill>
              <a:latin typeface="Calibri"/>
              <a:ea typeface="Calibri"/>
              <a:cs typeface="Calibri"/>
              <a:sym typeface="Calibri"/>
            </a:endParaRPr>
          </a:p>
          <a:p>
            <a:pPr marL="0" marR="0" lvl="0" indent="0" algn="ctr" rtl="0">
              <a:spcBef>
                <a:spcPts val="0"/>
              </a:spcBef>
              <a:spcAft>
                <a:spcPts val="0"/>
              </a:spcAft>
              <a:buNone/>
            </a:pPr>
            <a:endParaRPr lang="en-US" sz="3200" b="0" i="0" u="none" strike="noStrike">
              <a:solidFill>
                <a:srgbClr val="B1233C"/>
              </a:solidFill>
              <a:latin typeface="Calibri"/>
              <a:ea typeface="Calibri"/>
              <a:cs typeface="Calibri"/>
              <a:sym typeface="Calibri"/>
            </a:endParaRPr>
          </a:p>
        </p:txBody>
      </p:sp>
      <p:sp>
        <p:nvSpPr>
          <p:cNvPr id="9" name="Subtitle 2">
            <a:extLst>
              <a:ext uri="{FF2B5EF4-FFF2-40B4-BE49-F238E27FC236}">
                <a16:creationId xmlns:a16="http://schemas.microsoft.com/office/drawing/2014/main" id="{37129F94-5EA2-170B-8FF9-9132706A9713}"/>
              </a:ext>
            </a:extLst>
          </p:cNvPr>
          <p:cNvSpPr>
            <a:spLocks noGrp="1"/>
          </p:cNvSpPr>
          <p:nvPr>
            <p:ph type="subTitle" idx="13" hasCustomPrompt="1"/>
          </p:nvPr>
        </p:nvSpPr>
        <p:spPr>
          <a:xfrm>
            <a:off x="6662167" y="3602038"/>
            <a:ext cx="5021183" cy="2244580"/>
          </a:xfrm>
        </p:spPr>
        <p:txBody>
          <a:bodyPr anchor="b">
            <a:normAutofit/>
          </a:bodyPr>
          <a:lstStyle>
            <a:lvl1pPr marL="0" marR="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sz="1600" i="1">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Email: </a:t>
            </a:r>
            <a:r>
              <a:rPr lang="en-US" err="1"/>
              <a:t>chlpi@law.harvard.edu</a:t>
            </a:r>
            <a:r>
              <a:rPr lang="en-US"/>
              <a:t>  </a:t>
            </a:r>
          </a:p>
          <a:p>
            <a:r>
              <a:rPr lang="en-US"/>
              <a:t>Website: </a:t>
            </a:r>
            <a:r>
              <a:rPr lang="en-US" err="1"/>
              <a:t>www.chlpi.org</a:t>
            </a:r>
            <a:endParaRPr lang="en-US"/>
          </a:p>
          <a:p>
            <a:r>
              <a:rPr lang="en-US"/>
              <a:t>Socials: @</a:t>
            </a:r>
            <a:r>
              <a:rPr lang="en-US" err="1"/>
              <a:t>HarvardCHLPI</a:t>
            </a:r>
            <a:r>
              <a:rPr lang="en-US"/>
              <a:t> </a:t>
            </a:r>
          </a:p>
          <a:p>
            <a:r>
              <a:rPr lang="en-US"/>
              <a:t>Address: 1607 Massachusetts Ave., </a:t>
            </a:r>
          </a:p>
          <a:p>
            <a:r>
              <a:rPr lang="en-US"/>
              <a:t>Cambridge, MA, 02138</a:t>
            </a:r>
          </a:p>
        </p:txBody>
      </p:sp>
      <p:sp>
        <p:nvSpPr>
          <p:cNvPr id="3" name="Rectangle 2">
            <a:extLst>
              <a:ext uri="{FF2B5EF4-FFF2-40B4-BE49-F238E27FC236}">
                <a16:creationId xmlns:a16="http://schemas.microsoft.com/office/drawing/2014/main" id="{F8FB152F-0E65-91BA-9CA9-4553674BAAD8}"/>
              </a:ext>
            </a:extLst>
          </p:cNvPr>
          <p:cNvSpPr/>
          <p:nvPr userDrawn="1"/>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902398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picTx" preserve="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hasCustomPrompt="1"/>
          </p:nvPr>
        </p:nvSpPr>
        <p:spPr>
          <a:xfrm>
            <a:off x="517870" y="666177"/>
            <a:ext cx="5020948" cy="906148"/>
          </a:xfrm>
        </p:spPr>
        <p:txBody>
          <a:bodyPr anchor="t">
            <a:noAutofit/>
          </a:bodyPr>
          <a:lstStyle>
            <a:lvl1pPr>
              <a:defRPr sz="3600">
                <a:solidFill>
                  <a:schemeClr val="tx2"/>
                </a:solidFill>
                <a:latin typeface="INTRO-SEMIBOLD" panose="02000000000000000000" pitchFamily="2" charset="77"/>
              </a:defRPr>
            </a:lvl1pPr>
          </a:lstStyle>
          <a:p>
            <a:r>
              <a:rPr lang="en-US" dirty="0"/>
              <a:t>Agenda</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662168" y="987425"/>
            <a:ext cx="5027005" cy="4873625"/>
          </a:xfrm>
        </p:spPr>
        <p:txBody>
          <a:bodyPr/>
          <a:lstStyle>
            <a:lvl1pPr marL="0" indent="0">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2085278"/>
            <a:ext cx="5020948" cy="3783709"/>
          </a:xfrm>
        </p:spPr>
        <p:txBody>
          <a:bodyPr>
            <a:normAutofit/>
          </a:bodyPr>
          <a:lstStyle>
            <a:lvl1pPr marL="342900" indent="-342900">
              <a:buClr>
                <a:schemeClr val="tx1"/>
              </a:buClr>
              <a:buFont typeface="Arial" panose="020B0604020202020204" pitchFamily="34" charset="0"/>
              <a:buChar char="•"/>
              <a:defRPr sz="2200" b="0" i="1">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a:p>
            <a:pPr lvl="0"/>
            <a:endParaRPr lang="en-US" dirty="0"/>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p:txBody>
          <a:bodyPr/>
          <a:lstStyle/>
          <a:p>
            <a:fld id="{87A48973-02A6-AE4B-84E8-CACA5763163B}" type="datetime1">
              <a:rPr lang="en-US" smtClean="0"/>
              <a:t>5/30/2025</a:t>
            </a:fld>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pic>
        <p:nvPicPr>
          <p:cNvPr id="8" name="Picture 2" descr="Home - Center For Health Law and Policy Innovation">
            <a:extLst>
              <a:ext uri="{FF2B5EF4-FFF2-40B4-BE49-F238E27FC236}">
                <a16:creationId xmlns:a16="http://schemas.microsoft.com/office/drawing/2014/main" id="{F0802EED-E938-2CDB-DE02-7B49D3175137}"/>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98"/>
          <a:stretch/>
        </p:blipFill>
        <p:spPr bwMode="auto">
          <a:xfrm>
            <a:off x="11714198" y="105119"/>
            <a:ext cx="391886" cy="440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4154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ull Page Content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1532140"/>
            <a:ext cx="11165480" cy="487102"/>
          </a:xfrm>
        </p:spPr>
        <p:txBody>
          <a:bodyPr anchor="ctr">
            <a:normAutofit/>
          </a:bodyPr>
          <a:lstStyle>
            <a:lvl1pPr marL="0" indent="0">
              <a:buNone/>
              <a:defRPr sz="1800" b="0" i="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213773"/>
            <a:ext cx="11165480" cy="398520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p:spPr>
        <p:txBody>
          <a:bodyPr/>
          <a:lstStyle/>
          <a:p>
            <a:fld id="{68F379A4-6794-534B-8D65-3309FDFBABBA}" type="datetime1">
              <a:rPr lang="en-US" smtClean="0"/>
              <a:t>5/30/2025</a:t>
            </a:fld>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pic>
        <p:nvPicPr>
          <p:cNvPr id="11" name="Picture 2" descr="Home - Center For Health Law and Policy Innovation">
            <a:extLst>
              <a:ext uri="{FF2B5EF4-FFF2-40B4-BE49-F238E27FC236}">
                <a16:creationId xmlns:a16="http://schemas.microsoft.com/office/drawing/2014/main" id="{A571BF9C-60DC-E091-2663-8E5C0B1AFC35}"/>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98"/>
          <a:stretch/>
        </p:blipFill>
        <p:spPr bwMode="auto">
          <a:xfrm>
            <a:off x="11714198" y="105119"/>
            <a:ext cx="391886" cy="440321"/>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C7B38482-EBEC-357D-FFF2-745C103F24FB}"/>
              </a:ext>
            </a:extLst>
          </p:cNvPr>
          <p:cNvSpPr>
            <a:spLocks noGrp="1"/>
          </p:cNvSpPr>
          <p:nvPr>
            <p:ph type="title"/>
          </p:nvPr>
        </p:nvSpPr>
        <p:spPr>
          <a:xfrm>
            <a:off x="517869" y="657922"/>
            <a:ext cx="11155679" cy="847493"/>
          </a:xfrm>
        </p:spPr>
        <p:txBody>
          <a:bodyPr>
            <a:normAutofit/>
          </a:bodyPr>
          <a:lstStyle>
            <a:lvl1pPr>
              <a:defRPr sz="3600">
                <a:solidFill>
                  <a:schemeClr val="tx2"/>
                </a:solidFill>
                <a:latin typeface="INTRO-SEMIBOLD" panose="02000000000000000000" pitchFamily="2" charset="77"/>
              </a:defRPr>
            </a:lvl1pPr>
          </a:lstStyle>
          <a:p>
            <a:r>
              <a:rPr lang="en-US" dirty="0"/>
              <a:t>Click to edit Master title style</a:t>
            </a:r>
          </a:p>
        </p:txBody>
      </p:sp>
    </p:spTree>
    <p:extLst>
      <p:ext uri="{BB962C8B-B14F-4D97-AF65-F5344CB8AC3E}">
        <p14:creationId xmlns:p14="http://schemas.microsoft.com/office/powerpoint/2010/main" val="1360344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p:spPr>
        <p:txBody>
          <a:bodyPr anchor="b">
            <a:normAutofit/>
          </a:bodyPr>
          <a:lstStyle>
            <a:lvl1pPr marL="0" indent="0">
              <a:buNone/>
              <a:defRPr sz="2200" b="0" i="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p:spPr>
        <p:txBody>
          <a:bodyPr anchor="b">
            <a:normAutofit/>
          </a:bodyPr>
          <a:lstStyle>
            <a:lvl1pPr marL="0" indent="0">
              <a:buNone/>
              <a:defRPr sz="2200" b="0" i="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p:spPr>
        <p:txBody>
          <a:bodyPr/>
          <a:lstStyle/>
          <a:p>
            <a:fld id="{FDD73360-B33B-F747-A3A8-621A47E25008}" type="datetime1">
              <a:rPr lang="en-US" smtClean="0"/>
              <a:t>5/30/2025</a:t>
            </a:fld>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pic>
        <p:nvPicPr>
          <p:cNvPr id="11" name="Picture 2" descr="Home - Center For Health Law and Policy Innovation">
            <a:extLst>
              <a:ext uri="{FF2B5EF4-FFF2-40B4-BE49-F238E27FC236}">
                <a16:creationId xmlns:a16="http://schemas.microsoft.com/office/drawing/2014/main" id="{8D595249-9489-A880-568A-298AD838CACA}"/>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98"/>
          <a:stretch/>
        </p:blipFill>
        <p:spPr bwMode="auto">
          <a:xfrm>
            <a:off x="11714198" y="105119"/>
            <a:ext cx="391886" cy="440321"/>
          </a:xfrm>
          <a:prstGeom prst="rect">
            <a:avLst/>
          </a:prstGeom>
          <a:noFill/>
          <a:extLst>
            <a:ext uri="{909E8E84-426E-40DD-AFC4-6F175D3DCCD1}">
              <a14:hiddenFill xmlns:a14="http://schemas.microsoft.com/office/drawing/2010/main">
                <a:solidFill>
                  <a:srgbClr val="FFFFFF"/>
                </a:solidFill>
              </a14:hiddenFill>
            </a:ext>
          </a:extLst>
        </p:spPr>
      </p:pic>
      <p:sp>
        <p:nvSpPr>
          <p:cNvPr id="14" name="Text Placeholder 2">
            <a:extLst>
              <a:ext uri="{FF2B5EF4-FFF2-40B4-BE49-F238E27FC236}">
                <a16:creationId xmlns:a16="http://schemas.microsoft.com/office/drawing/2014/main" id="{8DEE1A33-AD13-4FA0-7BB6-C2DFE7A3AA37}"/>
              </a:ext>
            </a:extLst>
          </p:cNvPr>
          <p:cNvSpPr>
            <a:spLocks noGrp="1"/>
          </p:cNvSpPr>
          <p:nvPr>
            <p:ph type="body" idx="13"/>
          </p:nvPr>
        </p:nvSpPr>
        <p:spPr>
          <a:xfrm>
            <a:off x="517870" y="1532140"/>
            <a:ext cx="11165480" cy="487102"/>
          </a:xfrm>
        </p:spPr>
        <p:txBody>
          <a:bodyPr anchor="ctr">
            <a:normAutofit/>
          </a:bodyPr>
          <a:lstStyle>
            <a:lvl1pPr marL="0" indent="0">
              <a:buNone/>
              <a:defRPr sz="1800" b="0" i="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Title 1">
            <a:extLst>
              <a:ext uri="{FF2B5EF4-FFF2-40B4-BE49-F238E27FC236}">
                <a16:creationId xmlns:a16="http://schemas.microsoft.com/office/drawing/2014/main" id="{99AFEDEE-166C-390A-55E9-2E887C37B73B}"/>
              </a:ext>
            </a:extLst>
          </p:cNvPr>
          <p:cNvSpPr>
            <a:spLocks noGrp="1"/>
          </p:cNvSpPr>
          <p:nvPr>
            <p:ph type="title"/>
          </p:nvPr>
        </p:nvSpPr>
        <p:spPr>
          <a:xfrm>
            <a:off x="517869" y="657922"/>
            <a:ext cx="11155679" cy="847493"/>
          </a:xfrm>
        </p:spPr>
        <p:txBody>
          <a:bodyPr>
            <a:normAutofit/>
          </a:bodyPr>
          <a:lstStyle>
            <a:lvl1pPr>
              <a:defRPr sz="3600">
                <a:solidFill>
                  <a:schemeClr val="tx2"/>
                </a:solidFill>
                <a:latin typeface="INTRO-SEMIBOLD" panose="02000000000000000000" pitchFamily="2" charset="77"/>
              </a:defRPr>
            </a:lvl1pPr>
          </a:lstStyle>
          <a:p>
            <a:r>
              <a:rPr lang="en-US" dirty="0"/>
              <a:t>Click to edit Master title style</a:t>
            </a:r>
          </a:p>
        </p:txBody>
      </p:sp>
    </p:spTree>
    <p:extLst>
      <p:ext uri="{BB962C8B-B14F-4D97-AF65-F5344CB8AC3E}">
        <p14:creationId xmlns:p14="http://schemas.microsoft.com/office/powerpoint/2010/main" val="1381430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p:txBody>
          <a:bodyPr/>
          <a:lstStyle/>
          <a:p>
            <a:fld id="{31A0AB53-983B-1D42-91B7-7FC529997284}" type="datetime1">
              <a:rPr lang="en-US" smtClean="0"/>
              <a:t>5/30/2025</a:t>
            </a:fld>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pic>
        <p:nvPicPr>
          <p:cNvPr id="5" name="Picture 2" descr="Home - Center For Health Law and Policy Innovation">
            <a:extLst>
              <a:ext uri="{FF2B5EF4-FFF2-40B4-BE49-F238E27FC236}">
                <a16:creationId xmlns:a16="http://schemas.microsoft.com/office/drawing/2014/main" id="{DCB54DB4-4D56-6684-5182-37F729BBEC2F}"/>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98"/>
          <a:stretch/>
        </p:blipFill>
        <p:spPr bwMode="auto">
          <a:xfrm>
            <a:off x="11714198" y="105119"/>
            <a:ext cx="391886" cy="44032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48367177-D303-535B-B533-08BD0954CE37}"/>
              </a:ext>
            </a:extLst>
          </p:cNvPr>
          <p:cNvSpPr/>
          <p:nvPr userDrawn="1"/>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231247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2729B24-FEAA-3B98-CC8F-1445A8CF2DB8}"/>
              </a:ext>
            </a:extLst>
          </p:cNvPr>
          <p:cNvSpPr>
            <a:spLocks noGrp="1"/>
          </p:cNvSpPr>
          <p:nvPr>
            <p:ph type="title"/>
          </p:nvPr>
        </p:nvSpPr>
        <p:spPr>
          <a:xfrm>
            <a:off x="517870" y="978408"/>
            <a:ext cx="5020948" cy="2270641"/>
          </a:xfrm>
        </p:spPr>
        <p:txBody>
          <a:bodyPr anchor="t">
            <a:noAutofit/>
          </a:bodyPr>
          <a:lstStyle>
            <a:lvl1pPr>
              <a:defRPr sz="4400">
                <a:solidFill>
                  <a:schemeClr val="bg1"/>
                </a:solidFill>
                <a:latin typeface="INTRO-SEMIBOLD" panose="02000000000000000000" pitchFamily="2" charset="77"/>
              </a:defRPr>
            </a:lvl1pPr>
          </a:lstStyle>
          <a:p>
            <a:r>
              <a:rPr lang="en-US"/>
              <a:t>Click to edit Master title style</a:t>
            </a:r>
          </a:p>
        </p:txBody>
      </p:sp>
      <p:sp>
        <p:nvSpPr>
          <p:cNvPr id="7" name="Text Placeholder 3">
            <a:extLst>
              <a:ext uri="{FF2B5EF4-FFF2-40B4-BE49-F238E27FC236}">
                <a16:creationId xmlns:a16="http://schemas.microsoft.com/office/drawing/2014/main" id="{DECE53F7-A324-17BD-1E8F-050E7A1857C1}"/>
              </a:ext>
            </a:extLst>
          </p:cNvPr>
          <p:cNvSpPr>
            <a:spLocks noGrp="1"/>
          </p:cNvSpPr>
          <p:nvPr>
            <p:ph type="body" sz="half" idx="2"/>
          </p:nvPr>
        </p:nvSpPr>
        <p:spPr>
          <a:xfrm>
            <a:off x="517870" y="3361038"/>
            <a:ext cx="5020948" cy="2507949"/>
          </a:xfrm>
        </p:spPr>
        <p:txBody>
          <a:bodyPr>
            <a:normAutofit/>
          </a:bodyPr>
          <a:lstStyle>
            <a:lvl1pPr marL="0" indent="0">
              <a:buNone/>
              <a:defRPr sz="2400" b="0" i="1">
                <a:solidFill>
                  <a:schemeClr val="accent1">
                    <a:lumMod val="20000"/>
                    <a:lumOff val="8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7">
            <a:extLst>
              <a:ext uri="{FF2B5EF4-FFF2-40B4-BE49-F238E27FC236}">
                <a16:creationId xmlns:a16="http://schemas.microsoft.com/office/drawing/2014/main" id="{8839EA34-52F4-7EDF-A585-7C3D70EA9E4E}"/>
              </a:ext>
            </a:extLst>
          </p:cNvPr>
          <p:cNvSpPr/>
          <p:nvPr userDrawn="1"/>
        </p:nvSpPr>
        <p:spPr>
          <a:xfrm>
            <a:off x="517870" y="508090"/>
            <a:ext cx="5021183" cy="149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457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70" y="657922"/>
            <a:ext cx="5021182" cy="5190943"/>
          </a:xfrm>
        </p:spPr>
        <p:txBody>
          <a:bodyPr/>
          <a:lstStyle>
            <a:lvl1pPr>
              <a:defRPr>
                <a:solidFill>
                  <a:schemeClr val="tx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524D94C-E537-4FF3-AAF8-A85F05C31A7E}"/>
              </a:ext>
            </a:extLst>
          </p:cNvPr>
          <p:cNvSpPr>
            <a:spLocks noGrp="1"/>
          </p:cNvSpPr>
          <p:nvPr>
            <p:ph idx="1"/>
          </p:nvPr>
        </p:nvSpPr>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4B1D4-6731-4993-8609-16C1D3327986}"/>
              </a:ext>
            </a:extLst>
          </p:cNvPr>
          <p:cNvSpPr>
            <a:spLocks noGrp="1"/>
          </p:cNvSpPr>
          <p:nvPr>
            <p:ph type="dt" sz="half" idx="10"/>
          </p:nvPr>
        </p:nvSpPr>
        <p:spPr/>
        <p:txBody>
          <a:bodyPr/>
          <a:lstStyle/>
          <a:p>
            <a:fld id="{56014DD3-6AD6-4445-A5E2-71D4A066CCA6}" type="datetime1">
              <a:rPr lang="en-US" smtClean="0"/>
              <a:t>5/30/2025</a:t>
            </a:fld>
            <a:endParaRPr lang="en-US"/>
          </a:p>
        </p:txBody>
      </p:sp>
      <p:sp>
        <p:nvSpPr>
          <p:cNvPr id="5" name="Footer Placeholder 4">
            <a:extLst>
              <a:ext uri="{FF2B5EF4-FFF2-40B4-BE49-F238E27FC236}">
                <a16:creationId xmlns:a16="http://schemas.microsoft.com/office/drawing/2014/main" id="{3DFB7BBD-CEEB-4256-84B2-6D907E1188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pic>
        <p:nvPicPr>
          <p:cNvPr id="8" name="Picture 2" descr="Home - Center For Health Law and Policy Innovation">
            <a:extLst>
              <a:ext uri="{FF2B5EF4-FFF2-40B4-BE49-F238E27FC236}">
                <a16:creationId xmlns:a16="http://schemas.microsoft.com/office/drawing/2014/main" id="{DCEFDA27-43D8-8A5A-9B5B-8DBDE2E54C4B}"/>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98"/>
          <a:stretch/>
        </p:blipFill>
        <p:spPr bwMode="auto">
          <a:xfrm>
            <a:off x="11714198" y="105119"/>
            <a:ext cx="391886" cy="440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17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p:txBody>
          <a:bodyPr/>
          <a:lstStyle/>
          <a:p>
            <a:fld id="{56C8A0C2-36DD-314D-9DB6-5F88E2E7C8DB}" type="datetime1">
              <a:rPr lang="en-US" smtClean="0"/>
              <a:t>5/30/2025</a:t>
            </a:fld>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pic>
        <p:nvPicPr>
          <p:cNvPr id="8" name="Picture 2" descr="Home - Center For Health Law and Policy Innovation">
            <a:extLst>
              <a:ext uri="{FF2B5EF4-FFF2-40B4-BE49-F238E27FC236}">
                <a16:creationId xmlns:a16="http://schemas.microsoft.com/office/drawing/2014/main" id="{CEE188BF-18F4-B3CE-3AF6-E4339F7C473D}"/>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98"/>
          <a:stretch/>
        </p:blipFill>
        <p:spPr bwMode="auto">
          <a:xfrm>
            <a:off x="11714198" y="105119"/>
            <a:ext cx="391886" cy="440321"/>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a:extLst>
              <a:ext uri="{FF2B5EF4-FFF2-40B4-BE49-F238E27FC236}">
                <a16:creationId xmlns:a16="http://schemas.microsoft.com/office/drawing/2014/main" id="{2F401032-4995-9209-733B-ABDB4B83D4B0}"/>
              </a:ext>
            </a:extLst>
          </p:cNvPr>
          <p:cNvSpPr>
            <a:spLocks noGrp="1"/>
          </p:cNvSpPr>
          <p:nvPr>
            <p:ph type="title"/>
          </p:nvPr>
        </p:nvSpPr>
        <p:spPr>
          <a:xfrm>
            <a:off x="517870" y="657922"/>
            <a:ext cx="5021182" cy="5190943"/>
          </a:xfrm>
        </p:spPr>
        <p:txBody>
          <a:bodyPr/>
          <a:lstStyle>
            <a:lvl1pPr>
              <a:defRPr>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19970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p:txBody>
          <a:bodyPr/>
          <a:lstStyle/>
          <a:p>
            <a:fld id="{B99E9407-66DE-F34E-B8CD-6D8ADB444D78}" type="datetime1">
              <a:rPr lang="en-US" smtClean="0"/>
              <a:t>5/30/2025</a:t>
            </a:fld>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pic>
        <p:nvPicPr>
          <p:cNvPr id="9" name="Picture 2" descr="Home - Center For Health Law and Policy Innovation">
            <a:extLst>
              <a:ext uri="{FF2B5EF4-FFF2-40B4-BE49-F238E27FC236}">
                <a16:creationId xmlns:a16="http://schemas.microsoft.com/office/drawing/2014/main" id="{A0250A7F-A913-6035-D625-48344C68BC6B}"/>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98"/>
          <a:stretch/>
        </p:blipFill>
        <p:spPr bwMode="auto">
          <a:xfrm>
            <a:off x="11714198" y="105119"/>
            <a:ext cx="391886" cy="44032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a:extLst>
              <a:ext uri="{FF2B5EF4-FFF2-40B4-BE49-F238E27FC236}">
                <a16:creationId xmlns:a16="http://schemas.microsoft.com/office/drawing/2014/main" id="{E1EB24C0-D392-2918-92F0-2E47E1252887}"/>
              </a:ext>
            </a:extLst>
          </p:cNvPr>
          <p:cNvSpPr>
            <a:spLocks noGrp="1"/>
          </p:cNvSpPr>
          <p:nvPr>
            <p:ph type="title"/>
          </p:nvPr>
        </p:nvSpPr>
        <p:spPr>
          <a:xfrm>
            <a:off x="517870" y="657922"/>
            <a:ext cx="5021182" cy="5190943"/>
          </a:xfrm>
        </p:spPr>
        <p:txBody>
          <a:bodyPr/>
          <a:lstStyle>
            <a:lvl1pPr>
              <a:defRPr>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85690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61AD20-E240-4E6F-AF91-689F7AEEE33A}"/>
              </a:ext>
            </a:extLst>
          </p:cNvPr>
          <p:cNvSpPr>
            <a:spLocks noGrp="1"/>
          </p:cNvSpPr>
          <p:nvPr>
            <p:ph type="title"/>
          </p:nvPr>
        </p:nvSpPr>
        <p:spPr>
          <a:xfrm>
            <a:off x="517870" y="978408"/>
            <a:ext cx="5021182" cy="4870457"/>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42E78801-35D1-4C19-BC2B-EAC7EE917E73}"/>
              </a:ext>
            </a:extLst>
          </p:cNvPr>
          <p:cNvSpPr>
            <a:spLocks noGrp="1"/>
          </p:cNvSpPr>
          <p:nvPr>
            <p:ph type="body" idx="1"/>
          </p:nvPr>
        </p:nvSpPr>
        <p:spPr>
          <a:xfrm>
            <a:off x="6662168" y="969264"/>
            <a:ext cx="5021182" cy="48704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282A45-C5B9-4575-8E28-A35767B4D71C}"/>
              </a:ext>
            </a:extLst>
          </p:cNvPr>
          <p:cNvSpPr>
            <a:spLocks noGrp="1"/>
          </p:cNvSpPr>
          <p:nvPr>
            <p:ph type="dt" sz="half" idx="2"/>
          </p:nvPr>
        </p:nvSpPr>
        <p:spPr>
          <a:xfrm>
            <a:off x="517870" y="6420414"/>
            <a:ext cx="2743200" cy="365125"/>
          </a:xfrm>
          <a:prstGeom prst="rect">
            <a:avLst/>
          </a:prstGeom>
        </p:spPr>
        <p:txBody>
          <a:bodyPr vert="horz" lIns="91440" tIns="45720" rIns="91440" bIns="45720" rtlCol="0" anchor="ctr"/>
          <a:lstStyle>
            <a:lvl1pPr algn="l">
              <a:defRPr sz="900">
                <a:solidFill>
                  <a:schemeClr val="accent1"/>
                </a:solidFill>
              </a:defRPr>
            </a:lvl1pPr>
          </a:lstStyle>
          <a:p>
            <a:fld id="{0BFA8F41-AE32-EB41-8273-7AE46FFC30FB}" type="datetime1">
              <a:rPr lang="en-US" smtClean="0"/>
              <a:t>5/30/2025</a:t>
            </a:fld>
            <a:endParaRPr lang="en-US"/>
          </a:p>
        </p:txBody>
      </p:sp>
      <p:sp>
        <p:nvSpPr>
          <p:cNvPr id="5" name="Footer Placeholder 4">
            <a:extLst>
              <a:ext uri="{FF2B5EF4-FFF2-40B4-BE49-F238E27FC236}">
                <a16:creationId xmlns:a16="http://schemas.microsoft.com/office/drawing/2014/main" id="{2E9D0933-AA03-4018-8E37-004CFB9F61D6}"/>
              </a:ext>
            </a:extLst>
          </p:cNvPr>
          <p:cNvSpPr>
            <a:spLocks noGrp="1"/>
          </p:cNvSpPr>
          <p:nvPr>
            <p:ph type="ftr" sz="quarter" idx="3"/>
          </p:nvPr>
        </p:nvSpPr>
        <p:spPr>
          <a:xfrm>
            <a:off x="517870" y="97713"/>
            <a:ext cx="4114800" cy="365125"/>
          </a:xfrm>
          <a:prstGeom prst="rect">
            <a:avLst/>
          </a:prstGeom>
        </p:spPr>
        <p:txBody>
          <a:bodyPr vert="horz" lIns="91440" tIns="45720" rIns="91440" bIns="45720" rtlCol="0" anchor="ctr"/>
          <a:lstStyle>
            <a:lvl1pPr algn="l">
              <a:defRPr sz="900">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454317" y="6420414"/>
            <a:ext cx="637909" cy="365125"/>
          </a:xfrm>
          <a:prstGeom prst="rect">
            <a:avLst/>
          </a:prstGeom>
        </p:spPr>
        <p:txBody>
          <a:bodyPr vert="horz" lIns="91440" tIns="45720" rIns="91440" bIns="45720" rtlCol="0" anchor="ctr"/>
          <a:lstStyle>
            <a:lvl1pPr algn="r">
              <a:defRPr sz="900">
                <a:solidFill>
                  <a:schemeClr val="accent1"/>
                </a:solidFill>
              </a:defRPr>
            </a:lvl1pPr>
          </a:lstStyle>
          <a:p>
            <a:fld id="{DFDF98CC-160E-494C-8C3C-8CDC5FA257DE}" type="slidenum">
              <a:rPr lang="en-US" smtClean="0"/>
              <a:pPr/>
              <a:t>‹#›</a:t>
            </a:fld>
            <a:endParaRPr lang="en-US"/>
          </a:p>
        </p:txBody>
      </p:sp>
      <p:sp>
        <p:nvSpPr>
          <p:cNvPr id="14" name="Rectangle 13">
            <a:extLst>
              <a:ext uri="{FF2B5EF4-FFF2-40B4-BE49-F238E27FC236}">
                <a16:creationId xmlns:a16="http://schemas.microsoft.com/office/drawing/2014/main" id="{ADE57300-C7FF-4578-99A0-42B0295B123C}"/>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B8F8250-7A81-4A19-87AD-FFB2CE4E39A5}"/>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99F38FC-2DEA-2647-C409-EF75720C1017}"/>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1910886"/>
      </p:ext>
    </p:extLst>
  </p:cSld>
  <p:clrMap bg1="lt1" tx1="dk1" bg2="lt2" tx2="dk2" accent1="accent1" accent2="accent2" accent3="accent3" accent4="accent4" accent5="accent5" accent6="accent6" hlink="hlink" folHlink="folHlink"/>
  <p:sldLayoutIdLst>
    <p:sldLayoutId id="2147483696" r:id="rId1"/>
    <p:sldLayoutId id="2147483703" r:id="rId2"/>
    <p:sldLayoutId id="2147483701" r:id="rId3"/>
    <p:sldLayoutId id="2147483689" r:id="rId4"/>
    <p:sldLayoutId id="2147483691" r:id="rId5"/>
    <p:sldLayoutId id="2147483702" r:id="rId6"/>
    <p:sldLayoutId id="2147483697" r:id="rId7"/>
    <p:sldLayoutId id="2147483698" r:id="rId8"/>
    <p:sldLayoutId id="2147483688" r:id="rId9"/>
    <p:sldLayoutId id="2147483690" r:id="rId10"/>
    <p:sldLayoutId id="2147483692" r:id="rId11"/>
    <p:sldLayoutId id="2147483693" r:id="rId12"/>
    <p:sldLayoutId id="2147483694" r:id="rId13"/>
    <p:sldLayoutId id="2147483695" r:id="rId14"/>
    <p:sldLayoutId id="2147483700" r:id="rId15"/>
  </p:sldLayoutIdLst>
  <p:hf hdr="0" ftr="0" dt="0"/>
  <p:txStyles>
    <p:titleStyle>
      <a:lvl1pPr algn="l" defTabSz="914400" rtl="0" eaLnBrk="1" latinLnBrk="0" hangingPunct="1">
        <a:lnSpc>
          <a:spcPct val="100000"/>
        </a:lnSpc>
        <a:spcBef>
          <a:spcPct val="0"/>
        </a:spcBef>
        <a:buNone/>
        <a:defRPr sz="4400" b="1" i="0" kern="1200">
          <a:solidFill>
            <a:schemeClr val="tx2"/>
          </a:solidFill>
          <a:latin typeface="INTRO-SEMIBOLD" panose="02000000000000000000" pitchFamily="2" charset="77"/>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2"/>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2"/>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www.medicaid.gov/federal-policy-guidance/downloads/sho21007.pdf" TargetMode="External"/><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hlpi.org" TargetMode="External"/><Relationship Id="rId1" Type="http://schemas.openxmlformats.org/officeDocument/2006/relationships/slideLayout" Target="../slideLayouts/slideLayout1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94D41B4-B3EA-2BFA-4A3C-2C209EC96AC2}"/>
              </a:ext>
            </a:extLst>
          </p:cNvPr>
          <p:cNvSpPr>
            <a:spLocks noGrp="1"/>
          </p:cNvSpPr>
          <p:nvPr>
            <p:ph type="ctrTitle"/>
          </p:nvPr>
        </p:nvSpPr>
        <p:spPr/>
        <p:txBody>
          <a:bodyPr>
            <a:normAutofit fontScale="90000"/>
          </a:bodyPr>
          <a:lstStyle/>
          <a:p>
            <a:r>
              <a:rPr lang="en-US" dirty="0">
                <a:latin typeface="INTRO-SEMIBOLD"/>
                <a:cs typeface="Arial"/>
              </a:rPr>
              <a:t>The Community to Coverage Pipeline: </a:t>
            </a:r>
            <a:br>
              <a:rPr lang="en-US" dirty="0">
                <a:latin typeface="INTRO-SEMIBOLD"/>
                <a:cs typeface="Arial"/>
              </a:rPr>
            </a:br>
            <a:r>
              <a:rPr lang="en-US" dirty="0">
                <a:latin typeface="INTRO-SEMIBOLD"/>
                <a:cs typeface="Arial"/>
              </a:rPr>
              <a:t>Legal Pathways for Sustainable Health Care Innovations </a:t>
            </a:r>
          </a:p>
        </p:txBody>
      </p:sp>
      <p:sp>
        <p:nvSpPr>
          <p:cNvPr id="5" name="Subtitle 4">
            <a:extLst>
              <a:ext uri="{FF2B5EF4-FFF2-40B4-BE49-F238E27FC236}">
                <a16:creationId xmlns:a16="http://schemas.microsoft.com/office/drawing/2014/main" id="{210D6C80-D80B-E964-06E9-9D2E2B106E48}"/>
              </a:ext>
            </a:extLst>
          </p:cNvPr>
          <p:cNvSpPr>
            <a:spLocks noGrp="1"/>
          </p:cNvSpPr>
          <p:nvPr>
            <p:ph type="subTitle" idx="1"/>
          </p:nvPr>
        </p:nvSpPr>
        <p:spPr/>
        <p:txBody>
          <a:bodyPr/>
          <a:lstStyle/>
          <a:p>
            <a:r>
              <a:rPr lang="en-US" dirty="0"/>
              <a:t>Erika Hanson</a:t>
            </a:r>
          </a:p>
          <a:p>
            <a:r>
              <a:rPr lang="en-US" dirty="0"/>
              <a:t>June 4, 2025</a:t>
            </a:r>
          </a:p>
        </p:txBody>
      </p:sp>
    </p:spTree>
    <p:extLst>
      <p:ext uri="{BB962C8B-B14F-4D97-AF65-F5344CB8AC3E}">
        <p14:creationId xmlns:p14="http://schemas.microsoft.com/office/powerpoint/2010/main" val="1961550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8FE3-7726-8614-347B-D0EFA3748C1D}"/>
              </a:ext>
            </a:extLst>
          </p:cNvPr>
          <p:cNvSpPr>
            <a:spLocks noGrp="1"/>
          </p:cNvSpPr>
          <p:nvPr>
            <p:ph type="title"/>
          </p:nvPr>
        </p:nvSpPr>
        <p:spPr>
          <a:xfrm>
            <a:off x="517869" y="665885"/>
            <a:ext cx="11165481" cy="1073056"/>
          </a:xfrm>
        </p:spPr>
        <p:txBody>
          <a:bodyPr/>
          <a:lstStyle/>
          <a:p>
            <a:r>
              <a:rPr lang="en-US" dirty="0"/>
              <a:t>Health Care Transformation</a:t>
            </a:r>
          </a:p>
        </p:txBody>
      </p:sp>
      <p:sp>
        <p:nvSpPr>
          <p:cNvPr id="4" name="Content Placeholder 3">
            <a:extLst>
              <a:ext uri="{FF2B5EF4-FFF2-40B4-BE49-F238E27FC236}">
                <a16:creationId xmlns:a16="http://schemas.microsoft.com/office/drawing/2014/main" id="{F85081D9-0C53-A8E4-2820-C6A2CB151AF4}"/>
              </a:ext>
            </a:extLst>
          </p:cNvPr>
          <p:cNvSpPr>
            <a:spLocks noGrp="1"/>
          </p:cNvSpPr>
          <p:nvPr>
            <p:ph sz="half" idx="2"/>
          </p:nvPr>
        </p:nvSpPr>
        <p:spPr>
          <a:xfrm>
            <a:off x="517870" y="1738941"/>
            <a:ext cx="11165480" cy="4826959"/>
          </a:xfrm>
        </p:spPr>
        <p:txBody>
          <a:bodyPr>
            <a:normAutofit/>
          </a:bodyPr>
          <a:lstStyle/>
          <a:p>
            <a:r>
              <a:rPr lang="en-US" sz="2400" dirty="0"/>
              <a:t>Shift towards value-based care models, patient-centered delivery / whole-person care, and addressing health disparities / the social determinants of health.</a:t>
            </a:r>
          </a:p>
          <a:p>
            <a:r>
              <a:rPr lang="en-US" sz="2400" dirty="0"/>
              <a:t>Supported by community-driven, innovative, non-traditional interventions.</a:t>
            </a:r>
          </a:p>
          <a:p>
            <a:pPr marL="617220" lvl="1" indent="-342900"/>
            <a:r>
              <a:rPr lang="en-US" sz="2000" dirty="0"/>
              <a:t>E.g., Doula care, community health worker/patient navigator/peer support services, non-emergency transportation, nutrition and housing support services.</a:t>
            </a:r>
          </a:p>
          <a:p>
            <a:pPr marL="617220" lvl="1" indent="-342900"/>
            <a:r>
              <a:rPr lang="en-US" sz="2000" dirty="0"/>
              <a:t>Can lead to better individual health outcomes, greater satisfaction for patients and clinicians, and reduced health care costs and utilization.</a:t>
            </a:r>
          </a:p>
          <a:p>
            <a:pPr marL="617220" lvl="1" indent="-342900"/>
            <a:r>
              <a:rPr lang="en-US" sz="2000" dirty="0"/>
              <a:t>Also benefits in reducing health disparities, increasing adherence and access to traditional health care services, and population health benefits.</a:t>
            </a:r>
          </a:p>
          <a:p>
            <a:pPr marL="0" lvl="1" indent="0">
              <a:spcBef>
                <a:spcPts val="1000"/>
              </a:spcBef>
              <a:buNone/>
            </a:pPr>
            <a:r>
              <a:rPr lang="en-US" sz="2400" dirty="0"/>
              <a:t>Significant barriers to sustainable health care integration.</a:t>
            </a:r>
          </a:p>
        </p:txBody>
      </p:sp>
      <p:sp>
        <p:nvSpPr>
          <p:cNvPr id="5" name="Slide Number Placeholder 4">
            <a:extLst>
              <a:ext uri="{FF2B5EF4-FFF2-40B4-BE49-F238E27FC236}">
                <a16:creationId xmlns:a16="http://schemas.microsoft.com/office/drawing/2014/main" id="{CE154FFC-4983-3C6E-38BA-278A53895F01}"/>
              </a:ext>
            </a:extLst>
          </p:cNvPr>
          <p:cNvSpPr>
            <a:spLocks noGrp="1"/>
          </p:cNvSpPr>
          <p:nvPr>
            <p:ph type="sldNum" sz="quarter" idx="12"/>
          </p:nvPr>
        </p:nvSpPr>
        <p:spPr/>
        <p:txBody>
          <a:bodyPr/>
          <a:lstStyle/>
          <a:p>
            <a:fld id="{DFDF98CC-160E-494C-8C3C-8CDC5FA257DE}" type="slidenum">
              <a:rPr lang="en-US" smtClean="0"/>
              <a:t>2</a:t>
            </a:fld>
            <a:endParaRPr lang="en-US"/>
          </a:p>
        </p:txBody>
      </p:sp>
    </p:spTree>
    <p:extLst>
      <p:ext uri="{BB962C8B-B14F-4D97-AF65-F5344CB8AC3E}">
        <p14:creationId xmlns:p14="http://schemas.microsoft.com/office/powerpoint/2010/main" val="23525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8FE3-7726-8614-347B-D0EFA3748C1D}"/>
              </a:ext>
            </a:extLst>
          </p:cNvPr>
          <p:cNvSpPr>
            <a:spLocks noGrp="1"/>
          </p:cNvSpPr>
          <p:nvPr>
            <p:ph type="title"/>
          </p:nvPr>
        </p:nvSpPr>
        <p:spPr>
          <a:xfrm>
            <a:off x="517869" y="665885"/>
            <a:ext cx="11165481" cy="1073056"/>
          </a:xfrm>
        </p:spPr>
        <p:txBody>
          <a:bodyPr/>
          <a:lstStyle/>
          <a:p>
            <a:r>
              <a:rPr lang="en-US" dirty="0"/>
              <a:t>Community Care to Coverage</a:t>
            </a:r>
          </a:p>
        </p:txBody>
      </p:sp>
      <p:sp>
        <p:nvSpPr>
          <p:cNvPr id="4" name="Content Placeholder 3">
            <a:extLst>
              <a:ext uri="{FF2B5EF4-FFF2-40B4-BE49-F238E27FC236}">
                <a16:creationId xmlns:a16="http://schemas.microsoft.com/office/drawing/2014/main" id="{F85081D9-0C53-A8E4-2820-C6A2CB151AF4}"/>
              </a:ext>
            </a:extLst>
          </p:cNvPr>
          <p:cNvSpPr>
            <a:spLocks noGrp="1"/>
          </p:cNvSpPr>
          <p:nvPr>
            <p:ph sz="half" idx="2"/>
          </p:nvPr>
        </p:nvSpPr>
        <p:spPr>
          <a:xfrm>
            <a:off x="517870" y="2572567"/>
            <a:ext cx="11165480" cy="3993333"/>
          </a:xfrm>
        </p:spPr>
        <p:txBody>
          <a:bodyPr>
            <a:normAutofit lnSpcReduction="10000"/>
          </a:bodyPr>
          <a:lstStyle/>
          <a:p>
            <a:r>
              <a:rPr lang="en-US" b="1" dirty="0"/>
              <a:t>Doula Care</a:t>
            </a:r>
            <a:r>
              <a:rPr lang="en-US" dirty="0"/>
              <a:t>: “non-medical professionals who provide emotional, physical, and informational support and guidance” before, during, and after labor and birth. After several states piloted Medicaid coverage, </a:t>
            </a:r>
            <a:r>
              <a:rPr lang="en-US" dirty="0">
                <a:hlinkClick r:id="rId3"/>
              </a:rPr>
              <a:t>CMS</a:t>
            </a:r>
            <a:r>
              <a:rPr lang="en-US" dirty="0"/>
              <a:t> offered guidance and technical assistance to support states in adding the services. Now, 13 states cover doula services under various benefit categories.</a:t>
            </a:r>
          </a:p>
          <a:p>
            <a:r>
              <a:rPr lang="en-US" b="1" dirty="0"/>
              <a:t>Diabetes Prevention Program (DPP)</a:t>
            </a:r>
            <a:r>
              <a:rPr lang="en-US" dirty="0"/>
              <a:t>: evidence-based lifestyle program that began as a CMMI demonstration project and has since been adopted as a national Medicare benefit and by many  state Medicaid programs. </a:t>
            </a:r>
          </a:p>
          <a:p>
            <a:pPr marL="0" lvl="1" indent="0">
              <a:spcBef>
                <a:spcPts val="1000"/>
              </a:spcBef>
              <a:buNone/>
            </a:pPr>
            <a:r>
              <a:rPr lang="en-US" sz="2000" dirty="0"/>
              <a:t>Common barriers to sustainable health care integration:</a:t>
            </a:r>
          </a:p>
          <a:p>
            <a:pPr marL="617220" lvl="1" indent="-342900">
              <a:lnSpc>
                <a:spcPct val="120000"/>
              </a:lnSpc>
            </a:pPr>
            <a:r>
              <a:rPr lang="en-US" dirty="0"/>
              <a:t>Benefit design</a:t>
            </a:r>
          </a:p>
          <a:p>
            <a:pPr marL="617220" lvl="1" indent="-342900">
              <a:lnSpc>
                <a:spcPct val="120000"/>
              </a:lnSpc>
            </a:pPr>
            <a:r>
              <a:rPr lang="en-US" dirty="0"/>
              <a:t>Provider licensing and credentialing</a:t>
            </a:r>
          </a:p>
          <a:p>
            <a:pPr marL="617220" lvl="1" indent="-342900">
              <a:lnSpc>
                <a:spcPct val="120000"/>
              </a:lnSpc>
            </a:pPr>
            <a:r>
              <a:rPr lang="en-US" dirty="0"/>
              <a:t>Billing and reimbursement</a:t>
            </a:r>
          </a:p>
          <a:p>
            <a:endParaRPr lang="en-US" dirty="0"/>
          </a:p>
        </p:txBody>
      </p:sp>
      <p:sp>
        <p:nvSpPr>
          <p:cNvPr id="5" name="Slide Number Placeholder 4">
            <a:extLst>
              <a:ext uri="{FF2B5EF4-FFF2-40B4-BE49-F238E27FC236}">
                <a16:creationId xmlns:a16="http://schemas.microsoft.com/office/drawing/2014/main" id="{CE154FFC-4983-3C6E-38BA-278A53895F01}"/>
              </a:ext>
            </a:extLst>
          </p:cNvPr>
          <p:cNvSpPr>
            <a:spLocks noGrp="1"/>
          </p:cNvSpPr>
          <p:nvPr>
            <p:ph type="sldNum" sz="quarter" idx="12"/>
          </p:nvPr>
        </p:nvSpPr>
        <p:spPr/>
        <p:txBody>
          <a:bodyPr/>
          <a:lstStyle/>
          <a:p>
            <a:fld id="{DFDF98CC-160E-494C-8C3C-8CDC5FA257DE}" type="slidenum">
              <a:rPr lang="en-US" smtClean="0"/>
              <a:t>3</a:t>
            </a:fld>
            <a:endParaRPr lang="en-US"/>
          </a:p>
        </p:txBody>
      </p:sp>
      <p:graphicFrame>
        <p:nvGraphicFramePr>
          <p:cNvPr id="3" name="Diagram 2">
            <a:extLst>
              <a:ext uri="{FF2B5EF4-FFF2-40B4-BE49-F238E27FC236}">
                <a16:creationId xmlns:a16="http://schemas.microsoft.com/office/drawing/2014/main" id="{DBCE752D-9971-ACC9-7F7A-8272D1507FA2}"/>
              </a:ext>
            </a:extLst>
          </p:cNvPr>
          <p:cNvGraphicFramePr/>
          <p:nvPr>
            <p:extLst>
              <p:ext uri="{D42A27DB-BD31-4B8C-83A1-F6EECF244321}">
                <p14:modId xmlns:p14="http://schemas.microsoft.com/office/powerpoint/2010/main" val="2807300286"/>
              </p:ext>
            </p:extLst>
          </p:nvPr>
        </p:nvGraphicFramePr>
        <p:xfrm>
          <a:off x="611340" y="1499511"/>
          <a:ext cx="10969319" cy="6985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93852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8FE3-7726-8614-347B-D0EFA3748C1D}"/>
              </a:ext>
            </a:extLst>
          </p:cNvPr>
          <p:cNvSpPr>
            <a:spLocks noGrp="1"/>
          </p:cNvSpPr>
          <p:nvPr>
            <p:ph type="title"/>
          </p:nvPr>
        </p:nvSpPr>
        <p:spPr>
          <a:xfrm>
            <a:off x="517869" y="665885"/>
            <a:ext cx="11165481" cy="1073056"/>
          </a:xfrm>
        </p:spPr>
        <p:txBody>
          <a:bodyPr/>
          <a:lstStyle/>
          <a:p>
            <a:r>
              <a:rPr lang="en-US" dirty="0"/>
              <a:t>Understanding the Legal Frameworks</a:t>
            </a:r>
          </a:p>
        </p:txBody>
      </p:sp>
      <p:sp>
        <p:nvSpPr>
          <p:cNvPr id="4" name="Content Placeholder 3">
            <a:extLst>
              <a:ext uri="{FF2B5EF4-FFF2-40B4-BE49-F238E27FC236}">
                <a16:creationId xmlns:a16="http://schemas.microsoft.com/office/drawing/2014/main" id="{F85081D9-0C53-A8E4-2820-C6A2CB151AF4}"/>
              </a:ext>
            </a:extLst>
          </p:cNvPr>
          <p:cNvSpPr>
            <a:spLocks noGrp="1"/>
          </p:cNvSpPr>
          <p:nvPr>
            <p:ph sz="half" idx="2"/>
          </p:nvPr>
        </p:nvSpPr>
        <p:spPr>
          <a:xfrm>
            <a:off x="517869" y="1738941"/>
            <a:ext cx="10936447" cy="4826959"/>
          </a:xfrm>
        </p:spPr>
        <p:txBody>
          <a:bodyPr>
            <a:normAutofit fontScale="85000" lnSpcReduction="10000"/>
          </a:bodyPr>
          <a:lstStyle/>
          <a:p>
            <a:r>
              <a:rPr lang="en-US" sz="2800" dirty="0"/>
              <a:t>“</a:t>
            </a:r>
            <a:r>
              <a:rPr lang="en-US" sz="2800" i="1" dirty="0"/>
              <a:t>Even if not every innovator, service provider, or stakeholder seeks to secure long-term health care funding, structuring programs in alignment with existing legal standards will promote stability and consistency across programs while keeping long-term coverage opportunities on the table.</a:t>
            </a:r>
            <a:r>
              <a:rPr lang="en-US" sz="2800" dirty="0"/>
              <a:t>”</a:t>
            </a:r>
          </a:p>
          <a:p>
            <a:endParaRPr lang="en-US" sz="1900" dirty="0"/>
          </a:p>
          <a:p>
            <a:r>
              <a:rPr lang="en-US" sz="2800" dirty="0"/>
              <a:t>Legal Standards in Medicaid, Medicare, ACA EHB</a:t>
            </a:r>
          </a:p>
          <a:p>
            <a:pPr marL="617220" lvl="1" indent="-342900">
              <a:lnSpc>
                <a:spcPct val="120000"/>
              </a:lnSpc>
            </a:pPr>
            <a:r>
              <a:rPr lang="en-US" b="1" dirty="0"/>
              <a:t>Benefit design </a:t>
            </a:r>
            <a:r>
              <a:rPr lang="en-US" dirty="0"/>
              <a:t>– e.g., benefit categories at 42 U.S.C. 1396d(a), 42 U.S.C. 1395x, and benchmark plan standards at 45 C.F.R. 156.100 et seq.</a:t>
            </a:r>
          </a:p>
          <a:p>
            <a:pPr marL="617220" lvl="1" indent="-342900">
              <a:lnSpc>
                <a:spcPct val="120000"/>
              </a:lnSpc>
            </a:pPr>
            <a:r>
              <a:rPr lang="en-US" b="1" dirty="0"/>
              <a:t>Provider licensing and credentialing </a:t>
            </a:r>
            <a:r>
              <a:rPr lang="en-US" dirty="0"/>
              <a:t>– e.g., </a:t>
            </a:r>
            <a:r>
              <a:rPr lang="da-DK" dirty="0"/>
              <a:t>42 C.F.R. 455.410, 455.412 (Medicaid), 424.510 (Medicare), </a:t>
            </a:r>
            <a:r>
              <a:rPr lang="en-US" dirty="0"/>
              <a:t>42 U.S.C. 18031(c)(1)(D) (QHPs)</a:t>
            </a:r>
          </a:p>
          <a:p>
            <a:pPr marL="617220" lvl="1" indent="-342900">
              <a:lnSpc>
                <a:spcPct val="120000"/>
              </a:lnSpc>
            </a:pPr>
            <a:r>
              <a:rPr lang="en-US" b="1" dirty="0"/>
              <a:t>Billing and reimbursement </a:t>
            </a:r>
            <a:r>
              <a:rPr lang="en-US" dirty="0"/>
              <a:t>– e.g., 42 U.S.C. 1396a(a)(30)(A) (Medicaid payments for services must be consistent with “efficiency, economy, and quality of care” while “safeguard[</a:t>
            </a:r>
            <a:r>
              <a:rPr lang="en-US" dirty="0" err="1"/>
              <a:t>ing</a:t>
            </a:r>
            <a:r>
              <a:rPr lang="en-US" dirty="0"/>
              <a:t>] against unnecessary utilization”), 42 U.S.C. 1396b(m)(2)(A) (state payments for MCO services must be actuarily sound), </a:t>
            </a:r>
            <a:r>
              <a:rPr lang="pl-PL" dirty="0"/>
              <a:t>42 U.S.C. 1395w-22(d)</a:t>
            </a:r>
            <a:r>
              <a:rPr lang="en-US" dirty="0"/>
              <a:t> (Medicare Advantage benefits must be “available and accessible” to enrollees with “reasonable promptness” and “continuity.”), </a:t>
            </a:r>
          </a:p>
        </p:txBody>
      </p:sp>
      <p:sp>
        <p:nvSpPr>
          <p:cNvPr id="5" name="Slide Number Placeholder 4">
            <a:extLst>
              <a:ext uri="{FF2B5EF4-FFF2-40B4-BE49-F238E27FC236}">
                <a16:creationId xmlns:a16="http://schemas.microsoft.com/office/drawing/2014/main" id="{CE154FFC-4983-3C6E-38BA-278A53895F01}"/>
              </a:ext>
            </a:extLst>
          </p:cNvPr>
          <p:cNvSpPr>
            <a:spLocks noGrp="1"/>
          </p:cNvSpPr>
          <p:nvPr>
            <p:ph type="sldNum" sz="quarter" idx="12"/>
          </p:nvPr>
        </p:nvSpPr>
        <p:spPr/>
        <p:txBody>
          <a:bodyPr/>
          <a:lstStyle/>
          <a:p>
            <a:fld id="{DFDF98CC-160E-494C-8C3C-8CDC5FA257DE}" type="slidenum">
              <a:rPr lang="en-US" smtClean="0"/>
              <a:t>4</a:t>
            </a:fld>
            <a:endParaRPr lang="en-US"/>
          </a:p>
        </p:txBody>
      </p:sp>
    </p:spTree>
    <p:extLst>
      <p:ext uri="{BB962C8B-B14F-4D97-AF65-F5344CB8AC3E}">
        <p14:creationId xmlns:p14="http://schemas.microsoft.com/office/powerpoint/2010/main" val="1274682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A1F3E-6245-07BD-D3B5-6FAF420F2CC5}"/>
              </a:ext>
            </a:extLst>
          </p:cNvPr>
          <p:cNvSpPr>
            <a:spLocks noGrp="1"/>
          </p:cNvSpPr>
          <p:nvPr>
            <p:ph type="title"/>
          </p:nvPr>
        </p:nvSpPr>
        <p:spPr>
          <a:xfrm>
            <a:off x="517869" y="978408"/>
            <a:ext cx="7991131" cy="2886021"/>
          </a:xfrm>
        </p:spPr>
        <p:txBody>
          <a:bodyPr>
            <a:normAutofit/>
          </a:bodyPr>
          <a:lstStyle/>
          <a:p>
            <a:r>
              <a:rPr lang="en-US" dirty="0"/>
              <a:t>Thank you!</a:t>
            </a:r>
            <a:br>
              <a:rPr lang="en-US" dirty="0"/>
            </a:br>
            <a:br>
              <a:rPr lang="en-US" dirty="0"/>
            </a:br>
            <a:r>
              <a:rPr lang="en-US" sz="2400" b="0" dirty="0"/>
              <a:t>Julia Lynch, Erika Hanson &amp; Carmel Shachar, </a:t>
            </a:r>
            <a:r>
              <a:rPr lang="en-US" sz="2400" b="0" i="1" dirty="0"/>
              <a:t>Supporting the Community to Coverage Pipeline: Legal Pathways for Sustainable Health Care Innovations</a:t>
            </a:r>
            <a:r>
              <a:rPr lang="en-US" sz="2400" b="0" dirty="0"/>
              <a:t> (TBD)</a:t>
            </a:r>
            <a:endParaRPr lang="en-US" b="0" dirty="0"/>
          </a:p>
        </p:txBody>
      </p:sp>
      <p:sp>
        <p:nvSpPr>
          <p:cNvPr id="3" name="Subtitle 2">
            <a:extLst>
              <a:ext uri="{FF2B5EF4-FFF2-40B4-BE49-F238E27FC236}">
                <a16:creationId xmlns:a16="http://schemas.microsoft.com/office/drawing/2014/main" id="{B633A946-691C-CA1F-E52B-DA27D75FAEAC}"/>
              </a:ext>
            </a:extLst>
          </p:cNvPr>
          <p:cNvSpPr>
            <a:spLocks noGrp="1"/>
          </p:cNvSpPr>
          <p:nvPr>
            <p:ph type="subTitle" idx="13"/>
          </p:nvPr>
        </p:nvSpPr>
        <p:spPr/>
        <p:txBody>
          <a:bodyPr/>
          <a:lstStyle/>
          <a:p>
            <a:pPr algn="ctr"/>
            <a:r>
              <a:rPr lang="en-US">
                <a:solidFill>
                  <a:schemeClr val="tx2"/>
                </a:solidFill>
                <a:latin typeface="Arial"/>
                <a:cs typeface="Arial"/>
              </a:rPr>
              <a:t>chlpi@law.harvard.edu          </a:t>
            </a:r>
            <a:r>
              <a:rPr lang="en-US">
                <a:solidFill>
                  <a:schemeClr val="tx2"/>
                </a:solidFill>
                <a:latin typeface="Arial"/>
                <a:cs typeface="Arial"/>
                <a:hlinkClick r:id="rId2">
                  <a:extLst>
                    <a:ext uri="{A12FA001-AC4F-418D-AE19-62706E023703}">
                      <ahyp:hlinkClr xmlns:ahyp="http://schemas.microsoft.com/office/drawing/2018/hyperlinkcolor" val="tx"/>
                    </a:ext>
                  </a:extLst>
                </a:hlinkClick>
              </a:rPr>
              <a:t>www.chlpi.org</a:t>
            </a:r>
            <a:endParaRPr lang="en-US">
              <a:solidFill>
                <a:schemeClr val="tx2"/>
              </a:solidFill>
              <a:hlinkClick r:id="rId2">
                <a:extLst>
                  <a:ext uri="{A12FA001-AC4F-418D-AE19-62706E023703}">
                    <ahyp:hlinkClr xmlns:ahyp="http://schemas.microsoft.com/office/drawing/2018/hyperlinkcolor" val="tx"/>
                  </a:ext>
                </a:extLst>
              </a:hlinkClick>
            </a:endParaRPr>
          </a:p>
          <a:p>
            <a:pPr algn="ctr"/>
            <a:r>
              <a:rPr lang="en-US">
                <a:solidFill>
                  <a:schemeClr val="tx2"/>
                </a:solidFill>
                <a:latin typeface="Arial"/>
                <a:cs typeface="Arial"/>
              </a:rPr>
              <a:t>@HarvardCHLPI </a:t>
            </a:r>
          </a:p>
          <a:p>
            <a:pPr algn="ctr"/>
            <a:r>
              <a:rPr lang="en-US">
                <a:solidFill>
                  <a:schemeClr val="tx2"/>
                </a:solidFill>
              </a:rPr>
              <a:t>1607 Massachusetts Avenue, </a:t>
            </a:r>
          </a:p>
          <a:p>
            <a:pPr algn="ctr"/>
            <a:r>
              <a:rPr lang="en-US">
                <a:solidFill>
                  <a:schemeClr val="tx2"/>
                </a:solidFill>
              </a:rPr>
              <a:t>Cambridge, MA, 02138</a:t>
            </a:r>
          </a:p>
        </p:txBody>
      </p:sp>
      <p:pic>
        <p:nvPicPr>
          <p:cNvPr id="4" name="Picture 3" descr="Email Icon">
            <a:extLst>
              <a:ext uri="{FF2B5EF4-FFF2-40B4-BE49-F238E27FC236}">
                <a16:creationId xmlns:a16="http://schemas.microsoft.com/office/drawing/2014/main" id="{BDC2419A-CDDE-A524-C18F-D2FBA9109BEB}"/>
              </a:ext>
            </a:extLst>
          </p:cNvPr>
          <p:cNvPicPr>
            <a:picLocks noChangeAspect="1"/>
          </p:cNvPicPr>
          <p:nvPr/>
        </p:nvPicPr>
        <p:blipFill rotWithShape="1">
          <a:blip r:embed="rId3"/>
          <a:srcRect l="8272" r="9809" b="15626"/>
          <a:stretch/>
        </p:blipFill>
        <p:spPr>
          <a:xfrm flipH="1">
            <a:off x="6950869" y="4747938"/>
            <a:ext cx="228840" cy="235700"/>
          </a:xfrm>
          <a:prstGeom prst="rect">
            <a:avLst/>
          </a:prstGeom>
        </p:spPr>
      </p:pic>
      <p:pic>
        <p:nvPicPr>
          <p:cNvPr id="5" name="Picture 4" descr="Website Icon">
            <a:extLst>
              <a:ext uri="{FF2B5EF4-FFF2-40B4-BE49-F238E27FC236}">
                <a16:creationId xmlns:a16="http://schemas.microsoft.com/office/drawing/2014/main" id="{0AC85BE6-1B5D-0C5C-2E71-E5445D62C47C}"/>
              </a:ext>
            </a:extLst>
          </p:cNvPr>
          <p:cNvPicPr>
            <a:picLocks noChangeAspect="1"/>
          </p:cNvPicPr>
          <p:nvPr/>
        </p:nvPicPr>
        <p:blipFill>
          <a:blip r:embed="rId4"/>
          <a:srcRect l="7141" t="1014" r="6350" b="16669"/>
          <a:stretch/>
        </p:blipFill>
        <p:spPr>
          <a:xfrm>
            <a:off x="9566638" y="4752677"/>
            <a:ext cx="237744" cy="226223"/>
          </a:xfrm>
          <a:prstGeom prst="rect">
            <a:avLst/>
          </a:prstGeom>
        </p:spPr>
      </p:pic>
      <p:pic>
        <p:nvPicPr>
          <p:cNvPr id="6" name="Picture 5" descr="Social Media Icon">
            <a:extLst>
              <a:ext uri="{FF2B5EF4-FFF2-40B4-BE49-F238E27FC236}">
                <a16:creationId xmlns:a16="http://schemas.microsoft.com/office/drawing/2014/main" id="{9D50D1AE-03A6-CF2D-7B7D-40F5139F920C}"/>
              </a:ext>
            </a:extLst>
          </p:cNvPr>
          <p:cNvPicPr>
            <a:picLocks noChangeAspect="1"/>
          </p:cNvPicPr>
          <p:nvPr/>
        </p:nvPicPr>
        <p:blipFill>
          <a:blip r:embed="rId5"/>
          <a:srcRect l="7315" t="-653" r="1304" b="15985"/>
          <a:stretch/>
        </p:blipFill>
        <p:spPr>
          <a:xfrm>
            <a:off x="8134560" y="5017842"/>
            <a:ext cx="256592" cy="237744"/>
          </a:xfrm>
          <a:prstGeom prst="rect">
            <a:avLst/>
          </a:prstGeom>
        </p:spPr>
      </p:pic>
      <p:pic>
        <p:nvPicPr>
          <p:cNvPr id="7" name="Picture 6" descr="Map Location Icon">
            <a:extLst>
              <a:ext uri="{FF2B5EF4-FFF2-40B4-BE49-F238E27FC236}">
                <a16:creationId xmlns:a16="http://schemas.microsoft.com/office/drawing/2014/main" id="{930E9DF1-0944-0431-38AB-1AFA83D93BF5}"/>
              </a:ext>
            </a:extLst>
          </p:cNvPr>
          <p:cNvPicPr>
            <a:picLocks noChangeAspect="1"/>
          </p:cNvPicPr>
          <p:nvPr/>
        </p:nvPicPr>
        <p:blipFill>
          <a:blip r:embed="rId6"/>
          <a:srcRect l="2594" t="-272" r="3102" b="16244"/>
          <a:stretch/>
        </p:blipFill>
        <p:spPr>
          <a:xfrm>
            <a:off x="7580252" y="5287627"/>
            <a:ext cx="237744" cy="211834"/>
          </a:xfrm>
          <a:prstGeom prst="rect">
            <a:avLst/>
          </a:prstGeom>
        </p:spPr>
      </p:pic>
      <p:sp>
        <p:nvSpPr>
          <p:cNvPr id="8" name="Subtitle 4">
            <a:extLst>
              <a:ext uri="{FF2B5EF4-FFF2-40B4-BE49-F238E27FC236}">
                <a16:creationId xmlns:a16="http://schemas.microsoft.com/office/drawing/2014/main" id="{14433CF5-D2B4-53EE-1112-7B320DB5898E}"/>
              </a:ext>
            </a:extLst>
          </p:cNvPr>
          <p:cNvSpPr txBox="1">
            <a:spLocks/>
          </p:cNvSpPr>
          <p:nvPr/>
        </p:nvSpPr>
        <p:spPr>
          <a:xfrm>
            <a:off x="6814568" y="4233332"/>
            <a:ext cx="4451744" cy="1765685"/>
          </a:xfrm>
          <a:prstGeom prst="rect">
            <a:avLst/>
          </a:prstGeom>
        </p:spPr>
        <p:txBody>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2"/>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2"/>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b="1">
                <a:solidFill>
                  <a:schemeClr val="tx1"/>
                </a:solidFill>
              </a:rPr>
              <a:t>Contact Us</a:t>
            </a:r>
          </a:p>
        </p:txBody>
      </p:sp>
      <p:sp>
        <p:nvSpPr>
          <p:cNvPr id="9" name="Slide Number Placeholder 8">
            <a:extLst>
              <a:ext uri="{FF2B5EF4-FFF2-40B4-BE49-F238E27FC236}">
                <a16:creationId xmlns:a16="http://schemas.microsoft.com/office/drawing/2014/main" id="{31225482-5C9D-46A2-9FDD-570DFD191203}"/>
              </a:ext>
            </a:extLst>
          </p:cNvPr>
          <p:cNvSpPr>
            <a:spLocks noGrp="1"/>
          </p:cNvSpPr>
          <p:nvPr>
            <p:ph type="sldNum" sz="quarter" idx="12"/>
          </p:nvPr>
        </p:nvSpPr>
        <p:spPr/>
        <p:txBody>
          <a:bodyPr/>
          <a:lstStyle/>
          <a:p>
            <a:fld id="{DFDF98CC-160E-494C-8C3C-8CDC5FA257DE}" type="slidenum">
              <a:rPr lang="en-US" smtClean="0"/>
              <a:t>5</a:t>
            </a:fld>
            <a:endParaRPr lang="en-US"/>
          </a:p>
        </p:txBody>
      </p:sp>
    </p:spTree>
    <p:extLst>
      <p:ext uri="{BB962C8B-B14F-4D97-AF65-F5344CB8AC3E}">
        <p14:creationId xmlns:p14="http://schemas.microsoft.com/office/powerpoint/2010/main" val="832902061"/>
      </p:ext>
    </p:extLst>
  </p:cSld>
  <p:clrMapOvr>
    <a:masterClrMapping/>
  </p:clrMapOvr>
</p:sld>
</file>

<file path=ppt/theme/theme1.xml><?xml version="1.0" encoding="utf-8"?>
<a:theme xmlns:a="http://schemas.openxmlformats.org/drawingml/2006/main" name="GestaltVTI">
  <a:themeElements>
    <a:clrScheme name="CHLPI &amp; Harvard Law">
      <a:dk1>
        <a:srgbClr val="A51C30"/>
      </a:dk1>
      <a:lt1>
        <a:srgbClr val="FFFFFF"/>
      </a:lt1>
      <a:dk2>
        <a:srgbClr val="1E1E1E"/>
      </a:dk2>
      <a:lt2>
        <a:srgbClr val="CCCCCC"/>
      </a:lt2>
      <a:accent1>
        <a:srgbClr val="447077"/>
      </a:accent1>
      <a:accent2>
        <a:srgbClr val="B2C8C8"/>
      </a:accent2>
      <a:accent3>
        <a:srgbClr val="E50025"/>
      </a:accent3>
      <a:accent4>
        <a:srgbClr val="4D798B"/>
      </a:accent4>
      <a:accent5>
        <a:srgbClr val="FF5959"/>
      </a:accent5>
      <a:accent6>
        <a:srgbClr val="FAAE18"/>
      </a:accent6>
      <a:hlink>
        <a:srgbClr val="33817F"/>
      </a:hlink>
      <a:folHlink>
        <a:srgbClr val="76B7B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f8a4919-85cc-4d94-8632-e472b2d9c64d">
      <Terms xmlns="http://schemas.microsoft.com/office/infopath/2007/PartnerControls"/>
    </lcf76f155ced4ddcb4097134ff3c332f>
    <TaxCatchAll xmlns="38042204-7185-4034-a8ca-99fe5935ec2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E6D772B3CB254A92C0FC23551349BF" ma:contentTypeVersion="14" ma:contentTypeDescription="Create a new document." ma:contentTypeScope="" ma:versionID="1e2e7af1859b47918a79705ae60e3af4">
  <xsd:schema xmlns:xsd="http://www.w3.org/2001/XMLSchema" xmlns:xs="http://www.w3.org/2001/XMLSchema" xmlns:p="http://schemas.microsoft.com/office/2006/metadata/properties" xmlns:ns2="3f8a4919-85cc-4d94-8632-e472b2d9c64d" xmlns:ns3="38042204-7185-4034-a8ca-99fe5935ec21" targetNamespace="http://schemas.microsoft.com/office/2006/metadata/properties" ma:root="true" ma:fieldsID="e6ee9fdfd255b4cde1e8c829807145c6" ns2:_="" ns3:_="">
    <xsd:import namespace="3f8a4919-85cc-4d94-8632-e472b2d9c64d"/>
    <xsd:import namespace="38042204-7185-4034-a8ca-99fe5935ec2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8a4919-85cc-4d94-8632-e472b2d9c6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a8107521-1385-498b-8889-bf2cd8dee380"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8042204-7185-4034-a8ca-99fe5935ec2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ca0aa97a-b6c3-4d44-b929-f5bde62e30b9}" ma:internalName="TaxCatchAll" ma:showField="CatchAllData" ma:web="38042204-7185-4034-a8ca-99fe5935ec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6CECF2-47CB-4586-B037-C75EC8FC0B1E}">
  <ds:schemaRefs>
    <ds:schemaRef ds:uri="http://www.w3.org/XML/1998/namespace"/>
    <ds:schemaRef ds:uri="http://purl.org/dc/terms/"/>
    <ds:schemaRef ds:uri="http://purl.org/dc/elements/1.1/"/>
    <ds:schemaRef ds:uri="http://purl.org/dc/dcmitype/"/>
    <ds:schemaRef ds:uri="38042204-7185-4034-a8ca-99fe5935ec21"/>
    <ds:schemaRef ds:uri="http://schemas.microsoft.com/office/2006/documentManagement/types"/>
    <ds:schemaRef ds:uri="http://schemas.openxmlformats.org/package/2006/metadata/core-properties"/>
    <ds:schemaRef ds:uri="http://schemas.microsoft.com/office/infopath/2007/PartnerControls"/>
    <ds:schemaRef ds:uri="http://schemas.microsoft.com/office/2006/metadata/properties"/>
    <ds:schemaRef ds:uri="3f8a4919-85cc-4d94-8632-e472b2d9c64d"/>
  </ds:schemaRefs>
</ds:datastoreItem>
</file>

<file path=customXml/itemProps2.xml><?xml version="1.0" encoding="utf-8"?>
<ds:datastoreItem xmlns:ds="http://schemas.openxmlformats.org/officeDocument/2006/customXml" ds:itemID="{396CCC21-D5C8-46A7-B018-F5C75E76AF6C}">
  <ds:schemaRefs>
    <ds:schemaRef ds:uri="http://schemas.microsoft.com/sharepoint/v3/contenttype/forms"/>
  </ds:schemaRefs>
</ds:datastoreItem>
</file>

<file path=customXml/itemProps3.xml><?xml version="1.0" encoding="utf-8"?>
<ds:datastoreItem xmlns:ds="http://schemas.openxmlformats.org/officeDocument/2006/customXml" ds:itemID="{9D0ECAF9-3350-4E9E-9CD6-BF185B87C28F}">
  <ds:schemaRefs>
    <ds:schemaRef ds:uri="38042204-7185-4034-a8ca-99fe5935ec21"/>
    <ds:schemaRef ds:uri="3f8a4919-85cc-4d94-8632-e472b2d9c64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1881</TotalTime>
  <Words>2138</Words>
  <Application>Microsoft Office PowerPoint</Application>
  <PresentationFormat>Widescreen</PresentationFormat>
  <Paragraphs>69</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Arial</vt:lpstr>
      <vt:lpstr>Calibri</vt:lpstr>
      <vt:lpstr>INTRO-SEMIBOLD</vt:lpstr>
      <vt:lpstr>Times New Roman</vt:lpstr>
      <vt:lpstr>GestaltVTI</vt:lpstr>
      <vt:lpstr>The Community to Coverage Pipeline:  Legal Pathways for Sustainable Health Care Innovations </vt:lpstr>
      <vt:lpstr>Health Care Transformation</vt:lpstr>
      <vt:lpstr>Community Care to Coverage</vt:lpstr>
      <vt:lpstr>Understanding the Legal Frameworks</vt:lpstr>
      <vt:lpstr>Thank you!  Julia Lynch, Erika Hanson &amp; Carmel Shachar, Supporting the Community to Coverage Pipeline: Legal Pathways for Sustainable Health Care Innovations (TBD)</vt:lpstr>
    </vt:vector>
  </TitlesOfParts>
  <Manager/>
  <Company>Harvard Law School</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CHLPI Slide Deck Template Spring 2025</dc:title>
  <dc:subject>Slide Deck Refresh</dc:subject>
  <dc:creator>Emily Godward</dc:creator>
  <cp:keywords/>
  <dc:description/>
  <cp:lastModifiedBy>Hanson, Erika L.</cp:lastModifiedBy>
  <cp:revision>5</cp:revision>
  <dcterms:created xsi:type="dcterms:W3CDTF">2025-03-04T18:24:51Z</dcterms:created>
  <dcterms:modified xsi:type="dcterms:W3CDTF">2025-05-31T19:31:27Z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0x010100FCE6D772B3CB254A92C0FC23551349BF</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y fmtid="{D5CDD505-2E9C-101B-9397-08002B2CF9AE}" pid="6" name="MediaServiceImageTags">
    <vt:lpwstr/>
  </property>
</Properties>
</file>