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6.xml" ContentType="application/vnd.openxmlformats-officedocument.presentationml.notesSlide+xml"/>
  <Override PartName="/ppt/ink/ink5.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7" r:id="rId2"/>
    <p:sldId id="296" r:id="rId3"/>
    <p:sldId id="318" r:id="rId4"/>
    <p:sldId id="314" r:id="rId5"/>
    <p:sldId id="285" r:id="rId6"/>
    <p:sldId id="288" r:id="rId7"/>
    <p:sldId id="286" r:id="rId8"/>
    <p:sldId id="316" r:id="rId9"/>
    <p:sldId id="315" r:id="rId10"/>
    <p:sldId id="291" r:id="rId11"/>
    <p:sldId id="283" r:id="rId12"/>
    <p:sldId id="277" r:id="rId13"/>
    <p:sldId id="317" r:id="rId14"/>
    <p:sldId id="30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AD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9577"/>
  </p:normalViewPr>
  <p:slideViewPr>
    <p:cSldViewPr snapToGrid="0">
      <p:cViewPr varScale="1">
        <p:scale>
          <a:sx n="110" d="100"/>
          <a:sy n="110" d="100"/>
        </p:scale>
        <p:origin x="632" y="176"/>
      </p:cViewPr>
      <p:guideLst/>
    </p:cSldViewPr>
  </p:slideViewPr>
  <p:notesTextViewPr>
    <p:cViewPr>
      <p:scale>
        <a:sx n="1" d="1"/>
        <a:sy n="1" d="1"/>
      </p:scale>
      <p:origin x="0" y="0"/>
    </p:cViewPr>
  </p:notesTextViewPr>
  <p:sorterViewPr>
    <p:cViewPr>
      <p:scale>
        <a:sx n="160" d="100"/>
        <a:sy n="1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23:00:32.144"/>
    </inkml:context>
    <inkml:brush xml:id="br0">
      <inkml:brushProperty name="width" value="0.05" units="cm"/>
      <inkml:brushProperty name="height" value="0.05" units="cm"/>
      <inkml:brushProperty name="color" value="#E71224"/>
    </inkml:brush>
  </inkml:definitions>
  <inkml:trace contextRef="#ctx0" brushRef="#br0">118 131 24575,'9'0'0,"1"0"0,2 0 0,9 0 0,15-1 0,23-5 0,-17 3 0,4-2 0,11-1 0,3 0 0,7-3 0,2 1 0,-19 2 0,0 0 0,1 0 0,23-3 0,-1 0 0,-2 0 0,-1 1 0,-3 2 0,-1 0 0,-6 1 0,0 0 0,-4 2 0,-1 0 0,-3 1 0,-2 1 0,-4-1 0,-1 1 0,-4 1 0,0 0 0,32 0 0,-10 0 0,-5 0 0,-6 0 0,-9 0 0,-8 0 0,-9 0 0,-1 2 0,2 1 0,0 1 0,-3 2 0,-6-1 0,-7 0 0,-5 0 0,-4 0 0,-2 1 0,0 1 0,0 3 0,-5 5 0,-3 10 0,-4 11 0,-3 10 0,0 11 0,-3 13 0,8-21 0,0 4 0,-2 19 0,0 7 0,2-11 0,0 4 0,0 2-347,0 11 0,-1 3 0,-1 0 347,0 3 0,0 0 0,0-1 0,-1-3 0,0 0 0,0-2 0,0-6 0,0-1 0,-1-1 0,1-3 0,-1-2 0,0 0 0,0 3 0,0 0 0,0 1 0,0 3 0,0 1 0,0-1 0,1-1 0,1-1 0,0-2-12,2-3 0,0-1 0,1-3 12,-3 19 0,3-6 0,2-19 0,3-3 0,1-3 0,1 2 0,0 11 0,2 6 0,-1-9 0,0 5 0,0 2-264,0 10 1,-1 3-1,1 0 264,0 1 0,0 1 0,0-4 0,0-10 0,0-4 0,0-4 498,0 4 1,1-8-499,-2 15 36,1-44-36,-1-17 0,0 3 0,0 12 835,-2 19-835,0 12 0,0-1 0,0-11 0,2-14 0,0-7 0,2 16 0,-3 41 0,1-27 0,-1 4 0,0 8 0,-1 0 0,0-6 0,0-5 0,-2 25 0,1-39 0,2-29 0,0-15 0,2-7 0,1-3 0,0-3 0,0-3 0,0-2 0,0 0 0,0 3 0,0 2 0,0 3 0,0 1 0,0-1 0,0 0 0,0 0 0,0 0 0,0 4 0,0 3 0,0 11 0,0 4 0,0 2 0,0-3 0,0-3 0,0-1 0,-2 0 0,1-1 0,-1-2 0,0 2 0,2 1 0,-1 0 0,-1 1 0,-1 3 0,-1-1 0,0 2 0,0 0 0,1 4 0,-1 7 0,-1 8 0,1 12 0,-2 13 0,-1 13 0,0 10 0,0 0 0,0-10 0,2-19 0,2-16 0,0-13 0,1-8 0,1-3 0,-1 3 0,0 13 0,-2 10 0,-1 11 0,-1 0 0,1-11 0,1-10 0,2-11 0,-8-10 0,-41 10 0,-1-1 0,-9 3 0,5-1 0,-4 3 0,-3 1-326,9-2 1,-3 0 0,0 1 0,1 0 325,-16 5 0,1 0 0,2 0 0,5-4 0,3 0 0,1-2 0,-14 4 0,4-2 0,14-5 0,4-2 0,9-3 0,3-2 0,-17 3 0,19-6 0,16-6 1301,9-2-1301,8-3 0,3-2 0,2-2 0,0-1 0,0-1 0,0 0 0,1 1 0,1 1 0,1 1 0,1 1 0,0 0 0,2 2 0,0 1 0,0 0 0,0 0 0,0 1 0,-1 0 0,2 1 0,2 1 0,-4 0 0,0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23:00:43.827"/>
    </inkml:context>
    <inkml:brush xml:id="br0">
      <inkml:brushProperty name="width" value="0.05" units="cm"/>
      <inkml:brushProperty name="height" value="0.05" units="cm"/>
      <inkml:brushProperty name="color" value="#E71224"/>
    </inkml:brush>
  </inkml:definitions>
  <inkml:trace contextRef="#ctx0" brushRef="#br0">0 70 24575,'12'0'0,"5"0"0,13 0 0,15 0 0,14 0 0,30 0 0,-34-2 0,4-2 0,6 0 0,2-1 0,1-1 0,-2-1 0,-9-1 0,-2 1 0,31-4 0,-30 3 0,-18 3 0,-12 3 0,-1 2 0,8 0 0,12 0 0,7 0 0,6 0 0,-1 0 0,-3 0 0,1 0 0,5 0 0,9 0 0,11 0 0,0 0 0,-11 0 0,-19 0 0,-22 1 0,-15-1 0,-9 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9T20:34:30.868"/>
    </inkml:context>
    <inkml:brush xml:id="br0">
      <inkml:brushProperty name="width" value="0.1" units="cm"/>
      <inkml:brushProperty name="height" value="0.1" units="cm"/>
      <inkml:brushProperty name="color" value="#E71224"/>
    </inkml:brush>
  </inkml:definitions>
  <inkml:trace contextRef="#ctx0" brushRef="#br0">320 0 24575,'10'0'0,"-1"0"0,1 0 0,1 0 0,2 0 0,6 0 0,11 0 0,13 0 0,11 0 0,5 0 0,0 0 0,7 0 0,11 0 0,5 0 0,1 0 0,-13 0 0,-21 0 0,-16 0 0,-12 0 0,-4 0 0,-1 0 0,0 0 0,0 0 0,0 0 0,0 1 0,-2 0 0,0 2 0,0 1 0,0 0 0,2 0 0,-4 1 0,-2-1 0,-3-1 0,-3-1 0,0 2 0,-2 1 0,-1 3 0,0 1 0,-1 1 0,-2 3 0,-2 1 0,-2 3 0,-2 3 0,2 8 0,2 11 0,2 14 0,2 24 0,0-22 0,0 6 0,0 21 0,0 9-420,0-13 1,0 4 0,1 3 419,0 11 0,2 4 0,0 0 0,0-1 0,2 0 0,-1-2 0,1-8 0,1-1 0,0-5 0,2 20 0,1-8 0,-4-22 0,0-6 0,-2-14 0,-1-3 0,0 27 0,-2-2 0,0 9 1258,0 15-1258,0-38 0,0 4 0,0 5 0,0 4 0,-3 8 0,0 4 0,0-20 0,-1 2 0,0 3-350,-1 8 1,0 2 0,0 3 349,0 9 0,0 2 0,1 0 0,0 0 0,0-1 0,1-1 0,0-7 0,0-2 0,1-3 0,0 17 0,0-6 0,1-23 0,-1-4 0,2-10 0,0-2 0,0 45 0,0-48 0,0 0 0,0 6 0,0 1 524,0 0 0,0-2-524,0 44 0,0-20 0,0-22 0,-2-4 0,-7 28 0,1-22 0,0 5 0,-3 12 0,-1 3 0,-1 3 0,1-2 0,0-10 0,2-4 0,-7 29 0,8-34 0,5-28 0,1-15 0,1-8 0,-1-4 0,-5-3 0,-5-1 0,-6-2 0,-9 0 0,-18 0 0,-34 0 0,25 0 0,-3 0 0,-13 0 0,-2 0 0,-6 2 0,1 1 0,3 2 0,2 1 0,5 2 0,3 1 0,12 1 0,5 0 0,-23 6 0,25-6 0,20-3 0,10-2 0,7 0 0,8 1 0,5-3 0,4-1 0,4-2 0,1 0 0,-6 0 0,1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9T20:34:39.450"/>
    </inkml:context>
    <inkml:brush xml:id="br0">
      <inkml:brushProperty name="width" value="0.1" units="cm"/>
      <inkml:brushProperty name="height" value="0.1" units="cm"/>
      <inkml:brushProperty name="color" value="#E71224"/>
    </inkml:brush>
  </inkml:definitions>
  <inkml:trace contextRef="#ctx0" brushRef="#br0">1 1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23:05:00.186"/>
    </inkml:context>
    <inkml:brush xml:id="br0">
      <inkml:brushProperty name="width" value="0.1" units="cm"/>
      <inkml:brushProperty name="height" value="0.1"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DEC96F-5874-0044-9693-4AFB65C93D9F}" type="datetimeFigureOut">
              <a:rPr lang="en-US" smtClean="0"/>
              <a:t>5/30/25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2E11BB-83DE-8F47-A4A7-22F7BD34398D}" type="slidenum">
              <a:rPr lang="en-US" smtClean="0"/>
              <a:t>‹#›</a:t>
            </a:fld>
            <a:endParaRPr lang="en-US"/>
          </a:p>
        </p:txBody>
      </p:sp>
    </p:spTree>
    <p:extLst>
      <p:ext uri="{BB962C8B-B14F-4D97-AF65-F5344CB8AC3E}">
        <p14:creationId xmlns:p14="http://schemas.microsoft.com/office/powerpoint/2010/main" val="2718908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director of MLPO, and my job is to spread MLPs throughout Oregon. Oregon’s been late to the game. We established the first MLP in Oregon in 2016 at an OHSU FQHC family med clinic.  And we’ve expanded so that we now have had 6 total, although COVID claimed two of them. The biggest challenge has not been getting physician and provider interest, but in getting funding. </a:t>
            </a:r>
          </a:p>
          <a:p>
            <a:r>
              <a:rPr lang="en-US" dirty="0"/>
              <a:t>As you can see I’m a physician, a pathologist, and that has been helpful Two points.  The first - Give you my perspective as a member of the medical community and how things changed since I graduated from medical school in 1995 having worked briefly as a lawyer before that, I’ve been at OHSU for 25 years working as a pathologist and spent much of that time trying to combine law and medicine.  Most recently advocating form MLPs, and I think it may be useful to share what I think works best in my experience when trying to convince physicians about the value of MLPs in addressing SDOH. </a:t>
            </a:r>
          </a:p>
        </p:txBody>
      </p:sp>
      <p:sp>
        <p:nvSpPr>
          <p:cNvPr id="4" name="Slide Number Placeholder 3"/>
          <p:cNvSpPr>
            <a:spLocks noGrp="1"/>
          </p:cNvSpPr>
          <p:nvPr>
            <p:ph type="sldNum" sz="quarter" idx="5"/>
          </p:nvPr>
        </p:nvSpPr>
        <p:spPr/>
        <p:txBody>
          <a:bodyPr/>
          <a:lstStyle/>
          <a:p>
            <a:fld id="{E62E11BB-83DE-8F47-A4A7-22F7BD34398D}" type="slidenum">
              <a:rPr lang="en-US" smtClean="0"/>
              <a:t>1</a:t>
            </a:fld>
            <a:endParaRPr lang="en-US"/>
          </a:p>
        </p:txBody>
      </p:sp>
    </p:spTree>
    <p:extLst>
      <p:ext uri="{BB962C8B-B14F-4D97-AF65-F5344CB8AC3E}">
        <p14:creationId xmlns:p14="http://schemas.microsoft.com/office/powerpoint/2010/main" val="3468548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Biolosy</a:t>
            </a:r>
            <a:r>
              <a:rPr lang="en-US" dirty="0"/>
              <a:t> that can explain why being poor or disabled or discriminated against leads to bad health. Evicted, violence in the home, poor living conditions, fired for a bad reason, - a person’s life gets more stressful.   </a:t>
            </a:r>
          </a:p>
          <a:p>
            <a:r>
              <a:rPr lang="en-US" dirty="0"/>
              <a:t>Stress load has an impact, and over time the body is weathered.  Different people respond to stress differently and things like social support and confidence and money make a difference. Having a sense of control matters. </a:t>
            </a:r>
          </a:p>
        </p:txBody>
      </p:sp>
      <p:sp>
        <p:nvSpPr>
          <p:cNvPr id="4" name="Slide Number Placeholder 3"/>
          <p:cNvSpPr>
            <a:spLocks noGrp="1"/>
          </p:cNvSpPr>
          <p:nvPr>
            <p:ph type="sldNum" sz="quarter" idx="5"/>
          </p:nvPr>
        </p:nvSpPr>
        <p:spPr/>
        <p:txBody>
          <a:bodyPr/>
          <a:lstStyle/>
          <a:p>
            <a:fld id="{E62E11BB-83DE-8F47-A4A7-22F7BD34398D}" type="slidenum">
              <a:rPr lang="en-US" smtClean="0"/>
              <a:t>10</a:t>
            </a:fld>
            <a:endParaRPr lang="en-US"/>
          </a:p>
        </p:txBody>
      </p:sp>
    </p:spTree>
    <p:extLst>
      <p:ext uri="{BB962C8B-B14F-4D97-AF65-F5344CB8AC3E}">
        <p14:creationId xmlns:p14="http://schemas.microsoft.com/office/powerpoint/2010/main" val="4196921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have health disparities, that segregate out by race and income. This slide from Kaiser</a:t>
            </a:r>
            <a:r>
              <a:rPr lang="en-US" baseline="0" dirty="0"/>
              <a:t> shows what is included in the SDOH, the many kinds of things that impact Health outcomes.</a:t>
            </a:r>
            <a:endParaRPr lang="en-US" dirty="0"/>
          </a:p>
          <a:p>
            <a:endParaRPr lang="en-US" dirty="0"/>
          </a:p>
          <a:p>
            <a:r>
              <a:rPr lang="en-US" dirty="0"/>
              <a:t>l</a:t>
            </a:r>
          </a:p>
        </p:txBody>
      </p:sp>
      <p:sp>
        <p:nvSpPr>
          <p:cNvPr id="4" name="Slide Number Placeholder 3"/>
          <p:cNvSpPr>
            <a:spLocks noGrp="1"/>
          </p:cNvSpPr>
          <p:nvPr>
            <p:ph type="sldNum" sz="quarter" idx="10"/>
          </p:nvPr>
        </p:nvSpPr>
        <p:spPr/>
        <p:txBody>
          <a:bodyPr/>
          <a:lstStyle/>
          <a:p>
            <a:fld id="{CA189C56-0C3F-9447-8215-C962A2C43958}" type="slidenum">
              <a:rPr lang="en-US" smtClean="0"/>
              <a:t>11</a:t>
            </a:fld>
            <a:endParaRPr lang="en-US"/>
          </a:p>
        </p:txBody>
      </p:sp>
    </p:spTree>
    <p:extLst>
      <p:ext uri="{BB962C8B-B14F-4D97-AF65-F5344CB8AC3E}">
        <p14:creationId xmlns:p14="http://schemas.microsoft.com/office/powerpoint/2010/main" val="2747402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an </a:t>
            </a:r>
            <a:r>
              <a:rPr lang="en-US" dirty="0" err="1"/>
              <a:t>mlp</a:t>
            </a:r>
            <a:r>
              <a:rPr lang="en-US" dirty="0"/>
              <a:t> do?  It addresses SDOH. </a:t>
            </a:r>
          </a:p>
        </p:txBody>
      </p:sp>
      <p:sp>
        <p:nvSpPr>
          <p:cNvPr id="4" name="Slide Number Placeholder 3"/>
          <p:cNvSpPr>
            <a:spLocks noGrp="1"/>
          </p:cNvSpPr>
          <p:nvPr>
            <p:ph type="sldNum" sz="quarter" idx="5"/>
          </p:nvPr>
        </p:nvSpPr>
        <p:spPr/>
        <p:txBody>
          <a:bodyPr/>
          <a:lstStyle/>
          <a:p>
            <a:fld id="{E62E11BB-83DE-8F47-A4A7-22F7BD34398D}" type="slidenum">
              <a:rPr lang="en-US" smtClean="0"/>
              <a:t>12</a:t>
            </a:fld>
            <a:endParaRPr lang="en-US"/>
          </a:p>
        </p:txBody>
      </p:sp>
    </p:spTree>
    <p:extLst>
      <p:ext uri="{BB962C8B-B14F-4D97-AF65-F5344CB8AC3E}">
        <p14:creationId xmlns:p14="http://schemas.microsoft.com/office/powerpoint/2010/main" val="3501260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expand state funding. We need to expand into the rural and red parts of our state. </a:t>
            </a:r>
          </a:p>
        </p:txBody>
      </p:sp>
      <p:sp>
        <p:nvSpPr>
          <p:cNvPr id="4" name="Slide Number Placeholder 3"/>
          <p:cNvSpPr>
            <a:spLocks noGrp="1"/>
          </p:cNvSpPr>
          <p:nvPr>
            <p:ph type="sldNum" sz="quarter" idx="5"/>
          </p:nvPr>
        </p:nvSpPr>
        <p:spPr/>
        <p:txBody>
          <a:bodyPr/>
          <a:lstStyle/>
          <a:p>
            <a:fld id="{E62E11BB-83DE-8F47-A4A7-22F7BD34398D}" type="slidenum">
              <a:rPr lang="en-US" smtClean="0"/>
              <a:t>13</a:t>
            </a:fld>
            <a:endParaRPr lang="en-US"/>
          </a:p>
        </p:txBody>
      </p:sp>
    </p:spTree>
    <p:extLst>
      <p:ext uri="{BB962C8B-B14F-4D97-AF65-F5344CB8AC3E}">
        <p14:creationId xmlns:p14="http://schemas.microsoft.com/office/powerpoint/2010/main" val="384281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lost two MLPs in Oregon during COVID, but often epidemics pandemics are an opportunity for SDOH </a:t>
            </a:r>
            <a:r>
              <a:rPr lang="en-US" dirty="0" err="1"/>
              <a:t>bc</a:t>
            </a:r>
            <a:r>
              <a:rPr lang="en-US" dirty="0"/>
              <a:t> SDOH obviously operate. </a:t>
            </a:r>
          </a:p>
          <a:p>
            <a:endParaRPr lang="en-US" dirty="0"/>
          </a:p>
        </p:txBody>
      </p:sp>
      <p:sp>
        <p:nvSpPr>
          <p:cNvPr id="4" name="Slide Number Placeholder 3"/>
          <p:cNvSpPr>
            <a:spLocks noGrp="1"/>
          </p:cNvSpPr>
          <p:nvPr>
            <p:ph type="sldNum" sz="quarter" idx="5"/>
          </p:nvPr>
        </p:nvSpPr>
        <p:spPr/>
        <p:txBody>
          <a:bodyPr/>
          <a:lstStyle/>
          <a:p>
            <a:fld id="{E62E11BB-83DE-8F47-A4A7-22F7BD34398D}" type="slidenum">
              <a:rPr lang="en-US" smtClean="0"/>
              <a:t>2</a:t>
            </a:fld>
            <a:endParaRPr lang="en-US"/>
          </a:p>
        </p:txBody>
      </p:sp>
    </p:spTree>
    <p:extLst>
      <p:ext uri="{BB962C8B-B14F-4D97-AF65-F5344CB8AC3E}">
        <p14:creationId xmlns:p14="http://schemas.microsoft.com/office/powerpoint/2010/main" val="1465549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317E4-A4D0-B601-0300-C9281189B9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57F19F-C642-448D-55DE-50B9807E54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968219-B027-42BC-D6DC-940C7D3F2B6D}"/>
              </a:ext>
            </a:extLst>
          </p:cNvPr>
          <p:cNvSpPr>
            <a:spLocks noGrp="1"/>
          </p:cNvSpPr>
          <p:nvPr>
            <p:ph type="body" idx="1"/>
          </p:nvPr>
        </p:nvSpPr>
        <p:spPr/>
        <p:txBody>
          <a:bodyPr/>
          <a:lstStyle/>
          <a:p>
            <a:r>
              <a:rPr lang="en-US" dirty="0"/>
              <a:t>Smoke or drink too much – makes sense that you die earlier.   But that isn’t how we think of SDOH today.  We weren’t instructed to inquire into why people smoked or drank let alone how other SDOH lead to increased stresses over time and a host of chronic diseases that conventional medicine treated inadequately.  </a:t>
            </a:r>
          </a:p>
        </p:txBody>
      </p:sp>
      <p:sp>
        <p:nvSpPr>
          <p:cNvPr id="4" name="Slide Number Placeholder 3">
            <a:extLst>
              <a:ext uri="{FF2B5EF4-FFF2-40B4-BE49-F238E27FC236}">
                <a16:creationId xmlns:a16="http://schemas.microsoft.com/office/drawing/2014/main" id="{900F1DEA-B761-BC28-63F7-E599A57276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2E11BB-83DE-8F47-A4A7-22F7BD3439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2930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Smoke or drink too much – makes sense that you die earlier.   But that isn’t how we think of SDOH today.  We weren’t instructed to inquire into why people smoked or drank let alone how other SDOH lead to increased stresses over time and a host of chronic diseases that conventional medicine treated inadequately.  </a:t>
            </a:r>
          </a:p>
        </p:txBody>
      </p:sp>
      <p:sp>
        <p:nvSpPr>
          <p:cNvPr id="4" name="Slide Number Placeholder 3"/>
          <p:cNvSpPr>
            <a:spLocks noGrp="1"/>
          </p:cNvSpPr>
          <p:nvPr>
            <p:ph type="sldNum" sz="quarter" idx="5"/>
          </p:nvPr>
        </p:nvSpPr>
        <p:spPr/>
        <p:txBody>
          <a:bodyPr/>
          <a:lstStyle/>
          <a:p>
            <a:fld id="{E62E11BB-83DE-8F47-A4A7-22F7BD34398D}" type="slidenum">
              <a:rPr lang="en-US" smtClean="0"/>
              <a:t>4</a:t>
            </a:fld>
            <a:endParaRPr lang="en-US"/>
          </a:p>
        </p:txBody>
      </p:sp>
    </p:spTree>
    <p:extLst>
      <p:ext uri="{BB962C8B-B14F-4D97-AF65-F5344CB8AC3E}">
        <p14:creationId xmlns:p14="http://schemas.microsoft.com/office/powerpoint/2010/main" val="802757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was data and some people were interested about this idea that I think becomes the social determinants of health, but the connection between social/economic and other stresses and biology between adverse events and biology wasn’t yet established. </a:t>
            </a:r>
          </a:p>
          <a:p>
            <a:endParaRPr lang="en-US" baseline="0" dirty="0"/>
          </a:p>
          <a:p>
            <a:r>
              <a:rPr lang="en-US" baseline="0" dirty="0"/>
              <a:t>This 1984 article talks about socio economic factors but also a bit more than that. Here, in a study of 17 thousand civil servants it should that life expectancy was greater among people with higher ranking, higher prestige jobs. </a:t>
            </a:r>
            <a:r>
              <a:rPr lang="en-US" dirty="0"/>
              <a:t>social position</a:t>
            </a:r>
            <a:r>
              <a:rPr lang="en-US" baseline="0" dirty="0"/>
              <a:t> in the hierarchy impacts health. </a:t>
            </a:r>
          </a:p>
          <a:p>
            <a:endParaRPr lang="en-US" baseline="0" dirty="0"/>
          </a:p>
          <a:p>
            <a:r>
              <a:rPr lang="en-US" baseline="0" dirty="0"/>
              <a:t> It didn’t look at race but interestingly it looked at height and then concludes that “factors operating at early life may influence adult death rates.” thereby acknowledging the importance of how babies and children live to their long term health. </a:t>
            </a:r>
            <a:endParaRPr lang="en-US" dirty="0"/>
          </a:p>
        </p:txBody>
      </p:sp>
      <p:sp>
        <p:nvSpPr>
          <p:cNvPr id="4" name="Slide Number Placeholder 3"/>
          <p:cNvSpPr>
            <a:spLocks noGrp="1"/>
          </p:cNvSpPr>
          <p:nvPr>
            <p:ph type="sldNum" sz="quarter" idx="10"/>
          </p:nvPr>
        </p:nvSpPr>
        <p:spPr/>
        <p:txBody>
          <a:bodyPr/>
          <a:lstStyle/>
          <a:p>
            <a:fld id="{CA189C56-0C3F-9447-8215-C962A2C43958}" type="slidenum">
              <a:rPr lang="en-US" smtClean="0"/>
              <a:t>5</a:t>
            </a:fld>
            <a:endParaRPr lang="en-US"/>
          </a:p>
        </p:txBody>
      </p:sp>
    </p:spTree>
    <p:extLst>
      <p:ext uri="{BB962C8B-B14F-4D97-AF65-F5344CB8AC3E}">
        <p14:creationId xmlns:p14="http://schemas.microsoft.com/office/powerpoint/2010/main" val="463592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quality of our health care providers and hospitals is good. It must be Access to health care  our crazy health care system.  Mondy grubbing hospital administrators.  Maybe even racism plays a role but if only everyone had access then we’d look better. </a:t>
            </a:r>
          </a:p>
        </p:txBody>
      </p:sp>
      <p:sp>
        <p:nvSpPr>
          <p:cNvPr id="4" name="Slide Number Placeholder 3"/>
          <p:cNvSpPr>
            <a:spLocks noGrp="1"/>
          </p:cNvSpPr>
          <p:nvPr>
            <p:ph type="sldNum" sz="quarter" idx="5"/>
          </p:nvPr>
        </p:nvSpPr>
        <p:spPr/>
        <p:txBody>
          <a:bodyPr/>
          <a:lstStyle/>
          <a:p>
            <a:fld id="{E62E11BB-83DE-8F47-A4A7-22F7BD34398D}" type="slidenum">
              <a:rPr lang="en-US" smtClean="0"/>
              <a:t>6</a:t>
            </a:fld>
            <a:endParaRPr lang="en-US"/>
          </a:p>
        </p:txBody>
      </p:sp>
    </p:spTree>
    <p:extLst>
      <p:ext uri="{BB962C8B-B14F-4D97-AF65-F5344CB8AC3E}">
        <p14:creationId xmlns:p14="http://schemas.microsoft.com/office/powerpoint/2010/main" val="3780973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know that health seems to vary considerably from one zip code to another. </a:t>
            </a:r>
          </a:p>
        </p:txBody>
      </p:sp>
      <p:sp>
        <p:nvSpPr>
          <p:cNvPr id="4" name="Slide Number Placeholder 3"/>
          <p:cNvSpPr>
            <a:spLocks noGrp="1"/>
          </p:cNvSpPr>
          <p:nvPr>
            <p:ph type="sldNum" sz="quarter" idx="5"/>
          </p:nvPr>
        </p:nvSpPr>
        <p:spPr/>
        <p:txBody>
          <a:bodyPr/>
          <a:lstStyle/>
          <a:p>
            <a:fld id="{E62E11BB-83DE-8F47-A4A7-22F7BD34398D}" type="slidenum">
              <a:rPr lang="en-US" smtClean="0"/>
              <a:t>7</a:t>
            </a:fld>
            <a:endParaRPr lang="en-US"/>
          </a:p>
        </p:txBody>
      </p:sp>
    </p:spTree>
    <p:extLst>
      <p:ext uri="{BB962C8B-B14F-4D97-AF65-F5344CB8AC3E}">
        <p14:creationId xmlns:p14="http://schemas.microsoft.com/office/powerpoint/2010/main" val="1848929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strong dose-response relationship exists between childhood abuse and adult health risks. </a:t>
            </a:r>
            <a:r>
              <a:rPr lang="en-US" sz="1200" b="1" i="0" kern="1200" dirty="0">
                <a:solidFill>
                  <a:schemeClr val="tx1"/>
                </a:solidFill>
                <a:effectLst/>
                <a:latin typeface="+mn-lt"/>
                <a:ea typeface="+mn-ea"/>
                <a:cs typeface="+mn-cs"/>
              </a:rPr>
              <a:t>17</a:t>
            </a:r>
            <a:r>
              <a:rPr lang="en-US" sz="1200" b="0" i="0" kern="1200" dirty="0">
                <a:solidFill>
                  <a:schemeClr val="tx1"/>
                </a:solidFill>
                <a:effectLst/>
                <a:latin typeface="+mn-lt"/>
                <a:ea typeface="+mn-ea"/>
                <a:cs typeface="+mn-cs"/>
              </a:rPr>
              <a:t>​     58 year old average age </a:t>
            </a:r>
          </a:p>
          <a:p>
            <a:r>
              <a:rPr lang="en-US" sz="1200" b="0" i="0" kern="1200" dirty="0">
                <a:solidFill>
                  <a:schemeClr val="tx1"/>
                </a:solidFill>
                <a:effectLst/>
                <a:latin typeface="+mn-lt"/>
                <a:ea typeface="+mn-ea"/>
                <a:cs typeface="+mn-cs"/>
              </a:rPr>
              <a:t>Diseases linked to childhood adversities include ischemic heart disease, cancer, chronic lung disease, skeletal fractures, and liver disease. </a:t>
            </a:r>
            <a:r>
              <a:rPr lang="en-US" sz="1200" b="1" i="0" kern="1200" dirty="0">
                <a:solidFill>
                  <a:schemeClr val="tx1"/>
                </a:solidFill>
                <a:effectLst/>
                <a:latin typeface="+mn-lt"/>
                <a:ea typeface="+mn-ea"/>
                <a:cs typeface="+mn-cs"/>
              </a:rPr>
              <a:t>22</a:t>
            </a:r>
            <a:r>
              <a:rPr lang="en-US" sz="1200" b="0" i="0" kern="1200" dirty="0">
                <a:solidFill>
                  <a:schemeClr val="tx1"/>
                </a:solidFill>
                <a:effectLst/>
                <a:latin typeface="+mn-lt"/>
                <a:ea typeface="+mn-ea"/>
                <a:cs typeface="+mn-cs"/>
              </a:rPr>
              <a:t>Page 7"Disease conditions including ischemic heart disease, cancer, chronic lung disease, skeletal fractures, and liver disease, as well as poor self-rated health also showed a graded relationship to the breadth of childhood expo sures."</a:t>
            </a:r>
          </a:p>
          <a:p>
            <a:br>
              <a:rPr lang="en-US" dirty="0"/>
            </a:br>
            <a:endParaRPr lang="en-US" dirty="0"/>
          </a:p>
        </p:txBody>
      </p:sp>
      <p:sp>
        <p:nvSpPr>
          <p:cNvPr id="4" name="Slide Number Placeholder 3"/>
          <p:cNvSpPr>
            <a:spLocks noGrp="1"/>
          </p:cNvSpPr>
          <p:nvPr>
            <p:ph type="sldNum" sz="quarter" idx="5"/>
          </p:nvPr>
        </p:nvSpPr>
        <p:spPr/>
        <p:txBody>
          <a:bodyPr/>
          <a:lstStyle/>
          <a:p>
            <a:fld id="{E62E11BB-83DE-8F47-A4A7-22F7BD34398D}" type="slidenum">
              <a:rPr lang="en-US" smtClean="0"/>
              <a:t>8</a:t>
            </a:fld>
            <a:endParaRPr lang="en-US"/>
          </a:p>
        </p:txBody>
      </p:sp>
    </p:spTree>
    <p:extLst>
      <p:ext uri="{BB962C8B-B14F-4D97-AF65-F5344CB8AC3E}">
        <p14:creationId xmlns:p14="http://schemas.microsoft.com/office/powerpoint/2010/main" val="827531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Pair of Aces</a:t>
            </a:r>
          </a:p>
          <a:p>
            <a:r>
              <a:rPr lang="en-US" dirty="0"/>
              <a:t>Shows the relationship between adverse childhood</a:t>
            </a:r>
            <a:r>
              <a:rPr lang="en-US" baseline="0" dirty="0"/>
              <a:t> and family events, shown here as a tree, and the systemic structural problems shown as the roots. </a:t>
            </a:r>
          </a:p>
          <a:p>
            <a:endParaRPr lang="en-US" baseline="0" dirty="0"/>
          </a:p>
          <a:p>
            <a:r>
              <a:rPr lang="en-US" baseline="0" dirty="0"/>
              <a:t>MLPs address both the tree and the roots. Earlier on I briefly mentioned the two goals of MLPs. One focused on the individual client. Helping clients navigate family law issues, or </a:t>
            </a:r>
            <a:r>
              <a:rPr lang="en-US" baseline="0"/>
              <a:t>housing insecurities.  </a:t>
            </a:r>
            <a:r>
              <a:rPr lang="en-US" baseline="0" dirty="0"/>
              <a:t>and the other on addressing broader policy questions. These correspond to the tree and the roots. </a:t>
            </a:r>
            <a:endParaRPr lang="en-US" dirty="0"/>
          </a:p>
          <a:p>
            <a:endParaRPr lang="en-US" dirty="0"/>
          </a:p>
          <a:p>
            <a:endParaRPr lang="en-US" dirty="0"/>
          </a:p>
          <a:p>
            <a:r>
              <a:rPr lang="en-US" dirty="0"/>
              <a:t>The BCR Pair of ACEs tree image grew out of the need to illustrate the relationship between adversity within a family and adversity within a community. The leaves on the tree represent the ‘symptoms’ of ACEs that are easily recognized in clinical, educational and social service settings, such as a well child visit or a pre-school classroom. Adverse childhood experiences can increase a person’s risk for chronic stress and adverse coping mechanisms, and result in lifelong chronic illness such as depression, heart disease, obesity and substance abuse. Physical or sexual violence, and abuse or neglect are often less obvious but can exist as chronic stressors. The tree is planted in poor soil that is steeped in systemic inequities, robbing it of nutrients necessary to support a thriving community., Adverse community environments such as a lack of affordable and safe housing, community violence, systemic discrimination, and limited access to social and economic mobility compound one another, creating a negative cycle of ever worsening soil that results in withering leaves on the tree. </a:t>
            </a:r>
          </a:p>
        </p:txBody>
      </p:sp>
      <p:sp>
        <p:nvSpPr>
          <p:cNvPr id="4" name="Slide Number Placeholder 3"/>
          <p:cNvSpPr>
            <a:spLocks noGrp="1"/>
          </p:cNvSpPr>
          <p:nvPr>
            <p:ph type="sldNum" sz="quarter" idx="5"/>
          </p:nvPr>
        </p:nvSpPr>
        <p:spPr/>
        <p:txBody>
          <a:bodyPr/>
          <a:lstStyle/>
          <a:p>
            <a:fld id="{32674CE4-FBD8-4481-AEFB-CA53E599A745}" type="slidenum">
              <a:rPr lang="en-US" smtClean="0"/>
              <a:t>9</a:t>
            </a:fld>
            <a:endParaRPr lang="en-US"/>
          </a:p>
        </p:txBody>
      </p:sp>
    </p:spTree>
    <p:extLst>
      <p:ext uri="{BB962C8B-B14F-4D97-AF65-F5344CB8AC3E}">
        <p14:creationId xmlns:p14="http://schemas.microsoft.com/office/powerpoint/2010/main" val="2801619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80A88-7F3B-AE52-0261-8634BC4425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E099C4-61F2-7E4A-62BD-1806D66812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7BE026-0B24-C4C2-3E55-54E947A100F4}"/>
              </a:ext>
            </a:extLst>
          </p:cNvPr>
          <p:cNvSpPr>
            <a:spLocks noGrp="1"/>
          </p:cNvSpPr>
          <p:nvPr>
            <p:ph type="dt" sz="half" idx="10"/>
          </p:nvPr>
        </p:nvSpPr>
        <p:spPr/>
        <p:txBody>
          <a:bodyPr/>
          <a:lstStyle/>
          <a:p>
            <a:fld id="{AA70F276-1833-4A75-9C1D-A56E2295A68D}" type="datetimeFigureOut">
              <a:rPr lang="en-US" smtClean="0"/>
              <a:t>5/30/25</a:t>
            </a:fld>
            <a:endParaRPr lang="en-US"/>
          </a:p>
        </p:txBody>
      </p:sp>
      <p:sp>
        <p:nvSpPr>
          <p:cNvPr id="5" name="Footer Placeholder 4">
            <a:extLst>
              <a:ext uri="{FF2B5EF4-FFF2-40B4-BE49-F238E27FC236}">
                <a16:creationId xmlns:a16="http://schemas.microsoft.com/office/drawing/2014/main" id="{60AFFA9A-8F59-B418-5AFC-4039E3E474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7ABBCF-0114-EB2D-6F54-E453DC841DAF}"/>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031763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E1061-68AC-8C2B-05F7-EA757ABB1A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7483C7-9E08-EC34-91FA-63B6381D68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759BC3-32FB-21C6-04D2-35DD13B67003}"/>
              </a:ext>
            </a:extLst>
          </p:cNvPr>
          <p:cNvSpPr>
            <a:spLocks noGrp="1"/>
          </p:cNvSpPr>
          <p:nvPr>
            <p:ph type="dt" sz="half" idx="10"/>
          </p:nvPr>
        </p:nvSpPr>
        <p:spPr/>
        <p:txBody>
          <a:bodyPr/>
          <a:lstStyle/>
          <a:p>
            <a:fld id="{AA70F276-1833-4A75-9C1D-A56E2295A68D}" type="datetimeFigureOut">
              <a:rPr lang="en-US" smtClean="0"/>
              <a:t>5/30/25</a:t>
            </a:fld>
            <a:endParaRPr lang="en-US"/>
          </a:p>
        </p:txBody>
      </p:sp>
      <p:sp>
        <p:nvSpPr>
          <p:cNvPr id="5" name="Footer Placeholder 4">
            <a:extLst>
              <a:ext uri="{FF2B5EF4-FFF2-40B4-BE49-F238E27FC236}">
                <a16:creationId xmlns:a16="http://schemas.microsoft.com/office/drawing/2014/main" id="{0527B69D-B66A-E7ED-0D20-4FCAC33256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D1B2B4-6318-BF0E-7E85-3448A4D89209}"/>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4250473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020883-0F21-C725-CFA0-D07181914D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3C178E-DFCF-55BF-2E16-F667FD2F64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153610-031E-08BC-D9F4-23CE4C054CA7}"/>
              </a:ext>
            </a:extLst>
          </p:cNvPr>
          <p:cNvSpPr>
            <a:spLocks noGrp="1"/>
          </p:cNvSpPr>
          <p:nvPr>
            <p:ph type="dt" sz="half" idx="10"/>
          </p:nvPr>
        </p:nvSpPr>
        <p:spPr/>
        <p:txBody>
          <a:bodyPr/>
          <a:lstStyle/>
          <a:p>
            <a:fld id="{AA70F276-1833-4A75-9C1D-A56E2295A68D}" type="datetimeFigureOut">
              <a:rPr lang="en-US" smtClean="0"/>
              <a:t>5/30/25</a:t>
            </a:fld>
            <a:endParaRPr lang="en-US"/>
          </a:p>
        </p:txBody>
      </p:sp>
      <p:sp>
        <p:nvSpPr>
          <p:cNvPr id="5" name="Footer Placeholder 4">
            <a:extLst>
              <a:ext uri="{FF2B5EF4-FFF2-40B4-BE49-F238E27FC236}">
                <a16:creationId xmlns:a16="http://schemas.microsoft.com/office/drawing/2014/main" id="{E64CE0C9-54AE-9E3F-296D-D2388D7AD3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57A03B-E463-50A4-9D3F-68ABC4AA2FAE}"/>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4084207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8A92E-9908-D990-C90E-34DF00817B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CB8D3A-FDA8-E1DA-1C9F-6CE405CBC0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2D91EF-1F97-3ED4-0E50-1600227E51F8}"/>
              </a:ext>
            </a:extLst>
          </p:cNvPr>
          <p:cNvSpPr>
            <a:spLocks noGrp="1"/>
          </p:cNvSpPr>
          <p:nvPr>
            <p:ph type="dt" sz="half" idx="10"/>
          </p:nvPr>
        </p:nvSpPr>
        <p:spPr/>
        <p:txBody>
          <a:bodyPr/>
          <a:lstStyle/>
          <a:p>
            <a:fld id="{AA70F276-1833-4A75-9C1D-A56E2295A68D}" type="datetimeFigureOut">
              <a:rPr lang="en-US" smtClean="0"/>
              <a:t>5/30/25</a:t>
            </a:fld>
            <a:endParaRPr lang="en-US"/>
          </a:p>
        </p:txBody>
      </p:sp>
      <p:sp>
        <p:nvSpPr>
          <p:cNvPr id="5" name="Footer Placeholder 4">
            <a:extLst>
              <a:ext uri="{FF2B5EF4-FFF2-40B4-BE49-F238E27FC236}">
                <a16:creationId xmlns:a16="http://schemas.microsoft.com/office/drawing/2014/main" id="{FF72B012-1568-516D-F2FB-B3204E8D89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70DFD5-13AC-9D82-4B45-75C553A04939}"/>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690500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8BFAA-05A1-B4E3-8001-E071E18CF9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3C7815-3303-6EC9-FC11-8327BCBA07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E3C058-99CA-3C10-C51A-4EB45F195567}"/>
              </a:ext>
            </a:extLst>
          </p:cNvPr>
          <p:cNvSpPr>
            <a:spLocks noGrp="1"/>
          </p:cNvSpPr>
          <p:nvPr>
            <p:ph type="dt" sz="half" idx="10"/>
          </p:nvPr>
        </p:nvSpPr>
        <p:spPr/>
        <p:txBody>
          <a:bodyPr/>
          <a:lstStyle/>
          <a:p>
            <a:fld id="{AA70F276-1833-4A75-9C1D-A56E2295A68D}" type="datetimeFigureOut">
              <a:rPr lang="en-US" smtClean="0"/>
              <a:t>5/30/25</a:t>
            </a:fld>
            <a:endParaRPr lang="en-US"/>
          </a:p>
        </p:txBody>
      </p:sp>
      <p:sp>
        <p:nvSpPr>
          <p:cNvPr id="5" name="Footer Placeholder 4">
            <a:extLst>
              <a:ext uri="{FF2B5EF4-FFF2-40B4-BE49-F238E27FC236}">
                <a16:creationId xmlns:a16="http://schemas.microsoft.com/office/drawing/2014/main" id="{0D684563-7F5D-D5A0-F7FB-A41407258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9D83B3-07DD-49CF-3224-9B81F155F188}"/>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066140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1C802-208A-DDD2-7859-F9413405D1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803453-EE9A-143F-7457-20549E61FB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4744BB-C300-EB93-4223-8894F91912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011400-42CE-74D6-F115-D08B3FF16F0F}"/>
              </a:ext>
            </a:extLst>
          </p:cNvPr>
          <p:cNvSpPr>
            <a:spLocks noGrp="1"/>
          </p:cNvSpPr>
          <p:nvPr>
            <p:ph type="dt" sz="half" idx="10"/>
          </p:nvPr>
        </p:nvSpPr>
        <p:spPr/>
        <p:txBody>
          <a:bodyPr/>
          <a:lstStyle/>
          <a:p>
            <a:fld id="{AA70F276-1833-4A75-9C1D-A56E2295A68D}" type="datetimeFigureOut">
              <a:rPr lang="en-US" smtClean="0"/>
              <a:t>5/30/25</a:t>
            </a:fld>
            <a:endParaRPr lang="en-US"/>
          </a:p>
        </p:txBody>
      </p:sp>
      <p:sp>
        <p:nvSpPr>
          <p:cNvPr id="6" name="Footer Placeholder 5">
            <a:extLst>
              <a:ext uri="{FF2B5EF4-FFF2-40B4-BE49-F238E27FC236}">
                <a16:creationId xmlns:a16="http://schemas.microsoft.com/office/drawing/2014/main" id="{1F2B1D83-41E6-9E81-EE6B-5E5FA6030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2A5776-42D2-891B-6EE1-C497689D9313}"/>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208693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79EBC-2295-7E3C-1731-5676D9EB35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8BF287-E12D-1550-2790-8FB4AFF48A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1FE7CC-7BD0-2D15-4FF0-3577C6E7E9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F3D5CD-917E-0ED0-C05A-692BCE886D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9AFFA-72BE-2F02-6184-996B84B8ED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F9F44-AAC6-970A-E1DC-7BAB922BEE3A}"/>
              </a:ext>
            </a:extLst>
          </p:cNvPr>
          <p:cNvSpPr>
            <a:spLocks noGrp="1"/>
          </p:cNvSpPr>
          <p:nvPr>
            <p:ph type="dt" sz="half" idx="10"/>
          </p:nvPr>
        </p:nvSpPr>
        <p:spPr/>
        <p:txBody>
          <a:bodyPr/>
          <a:lstStyle/>
          <a:p>
            <a:fld id="{AA70F276-1833-4A75-9C1D-A56E2295A68D}" type="datetimeFigureOut">
              <a:rPr lang="en-US" smtClean="0"/>
              <a:t>5/30/25</a:t>
            </a:fld>
            <a:endParaRPr lang="en-US"/>
          </a:p>
        </p:txBody>
      </p:sp>
      <p:sp>
        <p:nvSpPr>
          <p:cNvPr id="8" name="Footer Placeholder 7">
            <a:extLst>
              <a:ext uri="{FF2B5EF4-FFF2-40B4-BE49-F238E27FC236}">
                <a16:creationId xmlns:a16="http://schemas.microsoft.com/office/drawing/2014/main" id="{D4DF1053-EFFB-E307-5DA7-981E7E5016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069F31-5C42-803E-0447-5D559050F7CD}"/>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075132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ABFAB-994D-D803-7820-6CBCB2FE84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632691-97D9-241C-1652-F0EEA4E7C794}"/>
              </a:ext>
            </a:extLst>
          </p:cNvPr>
          <p:cNvSpPr>
            <a:spLocks noGrp="1"/>
          </p:cNvSpPr>
          <p:nvPr>
            <p:ph type="dt" sz="half" idx="10"/>
          </p:nvPr>
        </p:nvSpPr>
        <p:spPr/>
        <p:txBody>
          <a:bodyPr/>
          <a:lstStyle/>
          <a:p>
            <a:fld id="{AA70F276-1833-4A75-9C1D-A56E2295A68D}" type="datetimeFigureOut">
              <a:rPr lang="en-US" smtClean="0"/>
              <a:t>5/30/25</a:t>
            </a:fld>
            <a:endParaRPr lang="en-US"/>
          </a:p>
        </p:txBody>
      </p:sp>
      <p:sp>
        <p:nvSpPr>
          <p:cNvPr id="4" name="Footer Placeholder 3">
            <a:extLst>
              <a:ext uri="{FF2B5EF4-FFF2-40B4-BE49-F238E27FC236}">
                <a16:creationId xmlns:a16="http://schemas.microsoft.com/office/drawing/2014/main" id="{9E29532B-9C13-46D7-41F2-4C2548F5CB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55D5EF-0924-3818-C7F2-897B8D47083A}"/>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379873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0741D4-FA5B-CA6B-6453-67BD966723CE}"/>
              </a:ext>
            </a:extLst>
          </p:cNvPr>
          <p:cNvSpPr>
            <a:spLocks noGrp="1"/>
          </p:cNvSpPr>
          <p:nvPr>
            <p:ph type="dt" sz="half" idx="10"/>
          </p:nvPr>
        </p:nvSpPr>
        <p:spPr/>
        <p:txBody>
          <a:bodyPr/>
          <a:lstStyle/>
          <a:p>
            <a:fld id="{AA70F276-1833-4A75-9C1D-A56E2295A68D}" type="datetimeFigureOut">
              <a:rPr lang="en-US" smtClean="0"/>
              <a:t>5/30/25</a:t>
            </a:fld>
            <a:endParaRPr lang="en-US"/>
          </a:p>
        </p:txBody>
      </p:sp>
      <p:sp>
        <p:nvSpPr>
          <p:cNvPr id="3" name="Footer Placeholder 2">
            <a:extLst>
              <a:ext uri="{FF2B5EF4-FFF2-40B4-BE49-F238E27FC236}">
                <a16:creationId xmlns:a16="http://schemas.microsoft.com/office/drawing/2014/main" id="{E53A0AEC-6A48-D0D3-3538-5047842437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A5DE88-2B38-73AF-1979-17658F715787}"/>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19887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6012E-6AB1-2E3B-7AFA-35AF3186D3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4C38A9-916D-882D-7D8D-6FC45A1564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EC979A-2839-ABC0-F841-F5C1DA9A48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677217-07D9-9E89-5384-F82F32FA9B21}"/>
              </a:ext>
            </a:extLst>
          </p:cNvPr>
          <p:cNvSpPr>
            <a:spLocks noGrp="1"/>
          </p:cNvSpPr>
          <p:nvPr>
            <p:ph type="dt" sz="half" idx="10"/>
          </p:nvPr>
        </p:nvSpPr>
        <p:spPr/>
        <p:txBody>
          <a:bodyPr/>
          <a:lstStyle/>
          <a:p>
            <a:fld id="{AA70F276-1833-4A75-9C1D-A56E2295A68D}" type="datetimeFigureOut">
              <a:rPr lang="en-US" smtClean="0"/>
              <a:t>5/30/25</a:t>
            </a:fld>
            <a:endParaRPr lang="en-US"/>
          </a:p>
        </p:txBody>
      </p:sp>
      <p:sp>
        <p:nvSpPr>
          <p:cNvPr id="6" name="Footer Placeholder 5">
            <a:extLst>
              <a:ext uri="{FF2B5EF4-FFF2-40B4-BE49-F238E27FC236}">
                <a16:creationId xmlns:a16="http://schemas.microsoft.com/office/drawing/2014/main" id="{15A515D2-C140-D0EC-9333-C08CEBC561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700A91-1ED1-1475-02A1-0D3690DDA4CB}"/>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765338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85CD8-6E7F-0DA5-9405-FAD2C03DC6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C0DF57-B44A-9D13-0CFE-2180A26AF7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2BF570-1D25-23BA-4B5B-3E16E30D34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1CFF6D-C4CC-8925-0C78-D77D3EC9F104}"/>
              </a:ext>
            </a:extLst>
          </p:cNvPr>
          <p:cNvSpPr>
            <a:spLocks noGrp="1"/>
          </p:cNvSpPr>
          <p:nvPr>
            <p:ph type="dt" sz="half" idx="10"/>
          </p:nvPr>
        </p:nvSpPr>
        <p:spPr/>
        <p:txBody>
          <a:bodyPr/>
          <a:lstStyle/>
          <a:p>
            <a:fld id="{AA70F276-1833-4A75-9C1D-A56E2295A68D}" type="datetimeFigureOut">
              <a:rPr lang="en-US" smtClean="0"/>
              <a:t>5/30/25</a:t>
            </a:fld>
            <a:endParaRPr lang="en-US"/>
          </a:p>
        </p:txBody>
      </p:sp>
      <p:sp>
        <p:nvSpPr>
          <p:cNvPr id="6" name="Footer Placeholder 5">
            <a:extLst>
              <a:ext uri="{FF2B5EF4-FFF2-40B4-BE49-F238E27FC236}">
                <a16:creationId xmlns:a16="http://schemas.microsoft.com/office/drawing/2014/main" id="{1BC0D415-235F-4C1C-F458-45F5EC3ADB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AFA737-B0E1-4D47-B82C-50BB03FB385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624285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C1C45D-A12B-7CA5-BDA3-5DD9B8524A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16B081-7B84-DF79-179C-5D41DD1845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38DD9D-4A5C-098D-2051-C635878CBB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70F276-1833-4A75-9C1D-A56E2295A68D}" type="datetimeFigureOut">
              <a:rPr lang="en-US" smtClean="0"/>
              <a:pPr/>
              <a:t>5/30/25</a:t>
            </a:fld>
            <a:endParaRPr lang="en-US" dirty="0"/>
          </a:p>
        </p:txBody>
      </p:sp>
      <p:sp>
        <p:nvSpPr>
          <p:cNvPr id="5" name="Footer Placeholder 4">
            <a:extLst>
              <a:ext uri="{FF2B5EF4-FFF2-40B4-BE49-F238E27FC236}">
                <a16:creationId xmlns:a16="http://schemas.microsoft.com/office/drawing/2014/main" id="{17BD2D49-672B-CA1C-8295-9ECF68D773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FFFFFF"/>
              </a:solidFill>
            </a:endParaRPr>
          </a:p>
        </p:txBody>
      </p:sp>
      <p:sp>
        <p:nvSpPr>
          <p:cNvPr id="6" name="Slide Number Placeholder 5">
            <a:extLst>
              <a:ext uri="{FF2B5EF4-FFF2-40B4-BE49-F238E27FC236}">
                <a16:creationId xmlns:a16="http://schemas.microsoft.com/office/drawing/2014/main" id="{53AE5896-CD9C-1E5A-29AC-6AC21A6AFC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966276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customXml" Target="../ink/ink2.xml"/><Relationship Id="rId12"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customXml" Target="../ink/ink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ustomXml" Target="../ink/ink5.xml"/><Relationship Id="rId5" Type="http://schemas.openxmlformats.org/officeDocument/2006/relationships/hyperlink" Target="https://www.commonwealthfund.org/publications/issue-briefs/2020/jan/us-health-care-global-perspective-2019"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D6E141-A5C3-B174-E82E-96B2E37ECCD6}"/>
              </a:ext>
            </a:extLst>
          </p:cNvPr>
          <p:cNvSpPr>
            <a:spLocks noGrp="1"/>
          </p:cNvSpPr>
          <p:nvPr>
            <p:ph type="ctrTitle"/>
          </p:nvPr>
        </p:nvSpPr>
        <p:spPr>
          <a:xfrm>
            <a:off x="640080" y="320040"/>
            <a:ext cx="6692827" cy="3892669"/>
          </a:xfrm>
        </p:spPr>
        <p:txBody>
          <a:bodyPr>
            <a:normAutofit/>
          </a:bodyPr>
          <a:lstStyle/>
          <a:p>
            <a:pPr algn="l"/>
            <a:r>
              <a:rPr lang="en-US" sz="5600" dirty="0"/>
              <a:t>Recognition of </a:t>
            </a:r>
            <a:r>
              <a:rPr lang="en-US" sz="5600" dirty="0" err="1"/>
              <a:t>SDoH</a:t>
            </a:r>
            <a:r>
              <a:rPr lang="en-US" sz="5600" dirty="0"/>
              <a:t> is Expanding and an Opportunity for MLPs</a:t>
            </a:r>
            <a:endParaRPr lang="en-US" sz="5600" i="1" dirty="0"/>
          </a:p>
        </p:txBody>
      </p:sp>
      <p:sp>
        <p:nvSpPr>
          <p:cNvPr id="3" name="Subtitle 2">
            <a:extLst>
              <a:ext uri="{FF2B5EF4-FFF2-40B4-BE49-F238E27FC236}">
                <a16:creationId xmlns:a16="http://schemas.microsoft.com/office/drawing/2014/main" id="{880A54EB-0D27-D93F-FE7C-64474B54C1FB}"/>
              </a:ext>
            </a:extLst>
          </p:cNvPr>
          <p:cNvSpPr>
            <a:spLocks noGrp="1"/>
          </p:cNvSpPr>
          <p:nvPr>
            <p:ph type="subTitle" idx="1"/>
          </p:nvPr>
        </p:nvSpPr>
        <p:spPr>
          <a:xfrm>
            <a:off x="640080" y="4631161"/>
            <a:ext cx="6692827" cy="1569486"/>
          </a:xfrm>
        </p:spPr>
        <p:txBody>
          <a:bodyPr>
            <a:normAutofit/>
          </a:bodyPr>
          <a:lstStyle/>
          <a:p>
            <a:pPr algn="l" fontAlgn="base"/>
            <a:r>
              <a:rPr lang="en-US" b="0" i="0">
                <a:effectLst/>
                <a:latin typeface="Helvetica" pitchFamily="2" charset="0"/>
              </a:rPr>
              <a:t>Ken Gatter, MD JD</a:t>
            </a:r>
          </a:p>
          <a:p>
            <a:pPr algn="l" fontAlgn="base"/>
            <a:r>
              <a:rPr lang="en-US" b="0" i="0">
                <a:effectLst/>
                <a:latin typeface="Helvetica" pitchFamily="2" charset="0"/>
              </a:rPr>
              <a:t>Professor, Pathology, OHSU</a:t>
            </a:r>
            <a:endParaRPr lang="en-US" b="0" i="0">
              <a:effectLst/>
              <a:latin typeface="Tahoma" panose="020B0604030504040204" pitchFamily="34" charset="0"/>
            </a:endParaRPr>
          </a:p>
          <a:p>
            <a:pPr algn="l" fontAlgn="base"/>
            <a:r>
              <a:rPr lang="en-US">
                <a:latin typeface="Helvetica" pitchFamily="2" charset="0"/>
              </a:rPr>
              <a:t>Executive Director MLPO</a:t>
            </a:r>
            <a:endParaRPr lang="en-US" b="0" i="0">
              <a:effectLst/>
              <a:latin typeface="Tahoma" panose="020B0604030504040204" pitchFamily="34" charset="0"/>
            </a:endParaRPr>
          </a:p>
          <a:p>
            <a:pPr algn="l"/>
            <a:endParaRPr lang="en-US" dirty="0"/>
          </a:p>
        </p:txBody>
      </p:sp>
      <p:sp>
        <p:nvSpPr>
          <p:cNvPr id="103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OHSU four-colog master brand logo." title="OHSU master brand logo">
            <a:extLst>
              <a:ext uri="{FF2B5EF4-FFF2-40B4-BE49-F238E27FC236}">
                <a16:creationId xmlns:a16="http://schemas.microsoft.com/office/drawing/2014/main" id="{56803054-BABD-91B8-548B-DF49835A53CC}"/>
              </a:ext>
            </a:extLst>
          </p:cNvPr>
          <p:cNvPicPr>
            <a:picLocks noChangeAspect="1"/>
          </p:cNvPicPr>
          <p:nvPr/>
        </p:nvPicPr>
        <p:blipFill>
          <a:blip r:embed="rId3"/>
          <a:stretch>
            <a:fillRect/>
          </a:stretch>
        </p:blipFill>
        <p:spPr>
          <a:xfrm>
            <a:off x="10043098" y="1875839"/>
            <a:ext cx="1813467" cy="3106322"/>
          </a:xfrm>
          <a:prstGeom prst="rect">
            <a:avLst/>
          </a:prstGeom>
        </p:spPr>
      </p:pic>
      <p:pic>
        <p:nvPicPr>
          <p:cNvPr id="1026" name="Picture 2" descr="Text&#10;&#10;Description automatically generated with medium confidence">
            <a:extLst>
              <a:ext uri="{FF2B5EF4-FFF2-40B4-BE49-F238E27FC236}">
                <a16:creationId xmlns:a16="http://schemas.microsoft.com/office/drawing/2014/main" id="{F717CBDF-FD38-4E4C-BD9D-5E43357DE8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4953" y="5529263"/>
            <a:ext cx="3353443" cy="1117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995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C43C1-A2E4-9548-9886-63CC6D91045E}"/>
              </a:ext>
            </a:extLst>
          </p:cNvPr>
          <p:cNvSpPr>
            <a:spLocks noGrp="1"/>
          </p:cNvSpPr>
          <p:nvPr>
            <p:ph type="title"/>
          </p:nvPr>
        </p:nvSpPr>
        <p:spPr/>
        <p:txBody>
          <a:bodyPr/>
          <a:lstStyle/>
          <a:p>
            <a:r>
              <a:rPr lang="en-US" dirty="0"/>
              <a:t>When things go wrong …. </a:t>
            </a:r>
          </a:p>
        </p:txBody>
      </p:sp>
      <p:sp>
        <p:nvSpPr>
          <p:cNvPr id="6" name="TextBox 5">
            <a:extLst>
              <a:ext uri="{FF2B5EF4-FFF2-40B4-BE49-F238E27FC236}">
                <a16:creationId xmlns:a16="http://schemas.microsoft.com/office/drawing/2014/main" id="{55C48FB2-55E8-D49D-4664-CC0C7F42BD6A}"/>
              </a:ext>
            </a:extLst>
          </p:cNvPr>
          <p:cNvSpPr txBox="1"/>
          <p:nvPr/>
        </p:nvSpPr>
        <p:spPr>
          <a:xfrm>
            <a:off x="3006630" y="6042026"/>
            <a:ext cx="6178740" cy="492443"/>
          </a:xfrm>
          <a:prstGeom prst="rect">
            <a:avLst/>
          </a:prstGeom>
          <a:noFill/>
        </p:spPr>
        <p:txBody>
          <a:bodyPr wrap="square" rtlCol="0">
            <a:spAutoFit/>
          </a:bodyPr>
          <a:lstStyle/>
          <a:p>
            <a:r>
              <a:rPr lang="en-US" sz="1400" b="0" i="0" dirty="0">
                <a:solidFill>
                  <a:srgbClr val="666666"/>
                </a:solidFill>
                <a:effectLst/>
                <a:latin typeface="inherit"/>
              </a:rPr>
              <a:t>B S. McEwen, H </a:t>
            </a:r>
            <a:r>
              <a:rPr lang="en-US" sz="1400" b="0" i="0" dirty="0" err="1">
                <a:solidFill>
                  <a:srgbClr val="666666"/>
                </a:solidFill>
                <a:effectLst/>
                <a:latin typeface="inherit"/>
              </a:rPr>
              <a:t>Akil</a:t>
            </a:r>
            <a:r>
              <a:rPr lang="en-US" sz="1400" dirty="0">
                <a:solidFill>
                  <a:srgbClr val="666666"/>
                </a:solidFill>
                <a:latin typeface="inherit"/>
              </a:rPr>
              <a:t>, </a:t>
            </a:r>
            <a:r>
              <a:rPr lang="en-US" sz="1200" b="1" i="0" dirty="0">
                <a:solidFill>
                  <a:srgbClr val="212121"/>
                </a:solidFill>
                <a:effectLst/>
                <a:latin typeface="+mj-lt"/>
              </a:rPr>
              <a:t>Revisiting the Stress Concept: Implications for Affective Disorders</a:t>
            </a:r>
          </a:p>
          <a:p>
            <a:pPr algn="l"/>
            <a:r>
              <a:rPr lang="en-US" sz="1200" b="0" i="0" dirty="0">
                <a:solidFill>
                  <a:srgbClr val="5B616B"/>
                </a:solidFill>
                <a:effectLst/>
                <a:latin typeface="+mj-lt"/>
              </a:rPr>
              <a:t>J </a:t>
            </a:r>
            <a:r>
              <a:rPr lang="en-US" sz="1200" b="0" i="0" dirty="0" err="1">
                <a:solidFill>
                  <a:srgbClr val="5B616B"/>
                </a:solidFill>
                <a:effectLst/>
                <a:latin typeface="+mj-lt"/>
              </a:rPr>
              <a:t>Neurosci</a:t>
            </a:r>
            <a:r>
              <a:rPr lang="en-US" sz="1200" cap="small" dirty="0">
                <a:solidFill>
                  <a:srgbClr val="5B616B"/>
                </a:solidFill>
                <a:latin typeface="+mj-lt"/>
              </a:rPr>
              <a:t> </a:t>
            </a:r>
            <a:r>
              <a:rPr lang="en-US" sz="1200" b="0" i="0" dirty="0">
                <a:solidFill>
                  <a:srgbClr val="5B616B"/>
                </a:solidFill>
                <a:effectLst/>
                <a:latin typeface="+mj-lt"/>
              </a:rPr>
              <a:t>2020 Jan 2;40(1):12-21.            </a:t>
            </a:r>
            <a:r>
              <a:rPr lang="en-US" sz="1200" b="0" i="0" dirty="0" err="1">
                <a:solidFill>
                  <a:srgbClr val="5B616B"/>
                </a:solidFill>
                <a:effectLst/>
                <a:latin typeface="+mj-lt"/>
              </a:rPr>
              <a:t>doi</a:t>
            </a:r>
            <a:r>
              <a:rPr lang="en-US" sz="1200" b="0" i="0" dirty="0">
                <a:solidFill>
                  <a:srgbClr val="5B616B"/>
                </a:solidFill>
                <a:effectLst/>
                <a:latin typeface="+mj-lt"/>
              </a:rPr>
              <a:t>: 10.1523/JNEUROSCI.0733-19.2019</a:t>
            </a:r>
            <a:endParaRPr lang="en-US" dirty="0">
              <a:latin typeface="+mj-lt"/>
            </a:endParaRPr>
          </a:p>
        </p:txBody>
      </p:sp>
      <p:pic>
        <p:nvPicPr>
          <p:cNvPr id="10" name="Content Placeholder 9">
            <a:extLst>
              <a:ext uri="{FF2B5EF4-FFF2-40B4-BE49-F238E27FC236}">
                <a16:creationId xmlns:a16="http://schemas.microsoft.com/office/drawing/2014/main" id="{B93A9F8F-155E-AFFB-B550-FAE53B5F1FFB}"/>
              </a:ext>
            </a:extLst>
          </p:cNvPr>
          <p:cNvPicPr>
            <a:picLocks noGrp="1" noChangeAspect="1"/>
          </p:cNvPicPr>
          <p:nvPr>
            <p:ph idx="1"/>
          </p:nvPr>
        </p:nvPicPr>
        <p:blipFill>
          <a:blip r:embed="rId3"/>
          <a:stretch>
            <a:fillRect/>
          </a:stretch>
        </p:blipFill>
        <p:spPr>
          <a:xfrm>
            <a:off x="729817" y="1690688"/>
            <a:ext cx="7495179" cy="4351338"/>
          </a:xfrm>
        </p:spPr>
      </p:pic>
      <p:pic>
        <p:nvPicPr>
          <p:cNvPr id="11" name="Content Placeholder 4">
            <a:extLst>
              <a:ext uri="{FF2B5EF4-FFF2-40B4-BE49-F238E27FC236}">
                <a16:creationId xmlns:a16="http://schemas.microsoft.com/office/drawing/2014/main" id="{3F58121A-9017-8ACF-F5DD-C5DADAF86E0E}"/>
              </a:ext>
            </a:extLst>
          </p:cNvPr>
          <p:cNvPicPr>
            <a:picLocks noChangeAspect="1"/>
          </p:cNvPicPr>
          <p:nvPr/>
        </p:nvPicPr>
        <p:blipFill>
          <a:blip r:embed="rId4"/>
          <a:stretch>
            <a:fillRect/>
          </a:stretch>
        </p:blipFill>
        <p:spPr>
          <a:xfrm>
            <a:off x="8641452" y="1271696"/>
            <a:ext cx="3522186" cy="4351338"/>
          </a:xfrm>
          <a:prstGeom prst="rect">
            <a:avLst/>
          </a:prstGeom>
        </p:spPr>
      </p:pic>
    </p:spTree>
    <p:extLst>
      <p:ext uri="{BB962C8B-B14F-4D97-AF65-F5344CB8AC3E}">
        <p14:creationId xmlns:p14="http://schemas.microsoft.com/office/powerpoint/2010/main" val="3656671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WHO - </a:t>
            </a:r>
            <a:r>
              <a:rPr lang="en-US" dirty="0" err="1"/>
              <a:t>SDoH</a:t>
            </a:r>
            <a:r>
              <a:rPr lang="en-US" dirty="0"/>
              <a:t>: “conditions in and under which people are born, grow, work, and live” </a:t>
            </a:r>
          </a:p>
        </p:txBody>
      </p:sp>
      <p:pic>
        <p:nvPicPr>
          <p:cNvPr id="4" name="Content Placeholder 3" descr="Screen Shot 2020-11-15 at 4.52.04 PM.png"/>
          <p:cNvPicPr>
            <a:picLocks noGrp="1" noChangeAspect="1"/>
          </p:cNvPicPr>
          <p:nvPr>
            <p:ph idx="1"/>
          </p:nvPr>
        </p:nvPicPr>
        <p:blipFill>
          <a:blip r:embed="rId3">
            <a:extLst>
              <a:ext uri="{28A0092B-C50C-407E-A947-70E740481C1C}">
                <a14:useLocalDpi xmlns:a14="http://schemas.microsoft.com/office/drawing/2010/main" val="0"/>
              </a:ext>
            </a:extLst>
          </a:blip>
          <a:srcRect t="7559" b="7559"/>
          <a:stretch>
            <a:fillRect/>
          </a:stretch>
        </p:blipFill>
        <p:spPr>
          <a:xfrm>
            <a:off x="838200" y="1837054"/>
            <a:ext cx="11498490" cy="4758056"/>
          </a:xfrm>
        </p:spPr>
      </p:pic>
      <p:sp>
        <p:nvSpPr>
          <p:cNvPr id="5" name="TextBox 4"/>
          <p:cNvSpPr txBox="1"/>
          <p:nvPr/>
        </p:nvSpPr>
        <p:spPr>
          <a:xfrm>
            <a:off x="3090629" y="6424414"/>
            <a:ext cx="6010741" cy="369332"/>
          </a:xfrm>
          <a:prstGeom prst="rect">
            <a:avLst/>
          </a:prstGeom>
          <a:noFill/>
        </p:spPr>
        <p:txBody>
          <a:bodyPr wrap="square" rtlCol="0">
            <a:spAutoFit/>
          </a:bodyPr>
          <a:lstStyle/>
          <a:p>
            <a:r>
              <a:rPr lang="en-US" dirty="0"/>
              <a:t>Kaiser Family Foundation</a:t>
            </a:r>
          </a:p>
        </p:txBody>
      </p:sp>
    </p:spTree>
    <p:extLst>
      <p:ext uri="{BB962C8B-B14F-4D97-AF65-F5344CB8AC3E}">
        <p14:creationId xmlns:p14="http://schemas.microsoft.com/office/powerpoint/2010/main" val="4073028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44ABF-813D-64F9-B0D6-A69190538553}"/>
              </a:ext>
            </a:extLst>
          </p:cNvPr>
          <p:cNvSpPr>
            <a:spLocks noGrp="1"/>
          </p:cNvSpPr>
          <p:nvPr>
            <p:ph type="title"/>
          </p:nvPr>
        </p:nvSpPr>
        <p:spPr/>
        <p:txBody>
          <a:bodyPr/>
          <a:lstStyle/>
          <a:p>
            <a:pPr algn="ctr"/>
            <a:r>
              <a:rPr lang="en-US" dirty="0">
                <a:gradFill flip="none" rotWithShape="1">
                  <a:gsLst>
                    <a:gs pos="0">
                      <a:schemeClr val="accent5">
                        <a:alpha val="70000"/>
                      </a:schemeClr>
                    </a:gs>
                    <a:gs pos="100000">
                      <a:schemeClr val="accent1">
                        <a:alpha val="70000"/>
                      </a:schemeClr>
                    </a:gs>
                  </a:gsLst>
                  <a:lin ang="0" scaled="1"/>
                  <a:tileRect/>
                </a:gradFill>
              </a:rPr>
              <a:t>What kinds of legal needs are appropriate for MLP? I HELP!</a:t>
            </a:r>
          </a:p>
        </p:txBody>
      </p:sp>
      <p:sp>
        <p:nvSpPr>
          <p:cNvPr id="4" name="TextBox 3">
            <a:extLst>
              <a:ext uri="{FF2B5EF4-FFF2-40B4-BE49-F238E27FC236}">
                <a16:creationId xmlns:a16="http://schemas.microsoft.com/office/drawing/2014/main" id="{95BDFD42-00B3-650D-62FC-4A360C03BBC5}"/>
              </a:ext>
            </a:extLst>
          </p:cNvPr>
          <p:cNvSpPr txBox="1"/>
          <p:nvPr/>
        </p:nvSpPr>
        <p:spPr>
          <a:xfrm>
            <a:off x="1103648" y="4597971"/>
            <a:ext cx="1843592" cy="1077218"/>
          </a:xfrm>
          <a:prstGeom prst="rect">
            <a:avLst/>
          </a:prstGeom>
          <a:noFill/>
        </p:spPr>
        <p:txBody>
          <a:bodyPr wrap="square" rtlCol="0">
            <a:spAutoFit/>
          </a:bodyPr>
          <a:lstStyle/>
          <a:p>
            <a:r>
              <a:rPr lang="en-US" sz="1600" dirty="0">
                <a:latin typeface="+mj-lt"/>
              </a:rPr>
              <a:t>Denials of insurance, cash benefits,  social security, disability</a:t>
            </a:r>
          </a:p>
        </p:txBody>
      </p:sp>
      <p:sp>
        <p:nvSpPr>
          <p:cNvPr id="5" name="TextBox 4">
            <a:extLst>
              <a:ext uri="{FF2B5EF4-FFF2-40B4-BE49-F238E27FC236}">
                <a16:creationId xmlns:a16="http://schemas.microsoft.com/office/drawing/2014/main" id="{CC47142A-7115-F8FE-5885-5ED3F0C017F0}"/>
              </a:ext>
            </a:extLst>
          </p:cNvPr>
          <p:cNvSpPr txBox="1"/>
          <p:nvPr/>
        </p:nvSpPr>
        <p:spPr>
          <a:xfrm>
            <a:off x="3222464" y="4586878"/>
            <a:ext cx="1881968" cy="830997"/>
          </a:xfrm>
          <a:prstGeom prst="rect">
            <a:avLst/>
          </a:prstGeom>
          <a:noFill/>
        </p:spPr>
        <p:txBody>
          <a:bodyPr wrap="square" rtlCol="0">
            <a:spAutoFit/>
          </a:bodyPr>
          <a:lstStyle/>
          <a:p>
            <a:r>
              <a:rPr lang="en-US" sz="1600" dirty="0">
                <a:latin typeface="+mj-lt"/>
              </a:rPr>
              <a:t>Evictions, habitability, utility shut-offs</a:t>
            </a:r>
          </a:p>
        </p:txBody>
      </p:sp>
      <p:sp>
        <p:nvSpPr>
          <p:cNvPr id="6" name="TextBox 5">
            <a:extLst>
              <a:ext uri="{FF2B5EF4-FFF2-40B4-BE49-F238E27FC236}">
                <a16:creationId xmlns:a16="http://schemas.microsoft.com/office/drawing/2014/main" id="{6828265E-04FC-9E6C-BAA3-8C4C0B0A15D0}"/>
              </a:ext>
            </a:extLst>
          </p:cNvPr>
          <p:cNvSpPr txBox="1"/>
          <p:nvPr/>
        </p:nvSpPr>
        <p:spPr>
          <a:xfrm>
            <a:off x="5104432" y="4546454"/>
            <a:ext cx="1873680" cy="1323439"/>
          </a:xfrm>
          <a:prstGeom prst="rect">
            <a:avLst/>
          </a:prstGeom>
          <a:noFill/>
        </p:spPr>
        <p:txBody>
          <a:bodyPr wrap="square" rtlCol="0">
            <a:spAutoFit/>
          </a:bodyPr>
          <a:lstStyle/>
          <a:p>
            <a:r>
              <a:rPr lang="en-US" sz="1600" dirty="0">
                <a:latin typeface="+mj-lt"/>
              </a:rPr>
              <a:t>Secure specialized education services (IEP), employment discrimination, worker rights</a:t>
            </a:r>
          </a:p>
        </p:txBody>
      </p:sp>
      <p:sp>
        <p:nvSpPr>
          <p:cNvPr id="7" name="TextBox 6">
            <a:extLst>
              <a:ext uri="{FF2B5EF4-FFF2-40B4-BE49-F238E27FC236}">
                <a16:creationId xmlns:a16="http://schemas.microsoft.com/office/drawing/2014/main" id="{18901C50-B875-DAAA-8F7E-0A8921CF14AF}"/>
              </a:ext>
            </a:extLst>
          </p:cNvPr>
          <p:cNvSpPr txBox="1"/>
          <p:nvPr/>
        </p:nvSpPr>
        <p:spPr>
          <a:xfrm>
            <a:off x="7253336" y="4546453"/>
            <a:ext cx="1767840" cy="1077218"/>
          </a:xfrm>
          <a:prstGeom prst="rect">
            <a:avLst/>
          </a:prstGeom>
          <a:noFill/>
        </p:spPr>
        <p:txBody>
          <a:bodyPr wrap="square" rtlCol="0">
            <a:spAutoFit/>
          </a:bodyPr>
          <a:lstStyle/>
          <a:p>
            <a:r>
              <a:rPr lang="en-US" sz="1600" dirty="0">
                <a:latin typeface="+mj-lt"/>
              </a:rPr>
              <a:t>Veteran status, criminal/credit histories, asylum, immigration status</a:t>
            </a:r>
          </a:p>
        </p:txBody>
      </p:sp>
      <p:sp>
        <p:nvSpPr>
          <p:cNvPr id="8" name="TextBox 7">
            <a:extLst>
              <a:ext uri="{FF2B5EF4-FFF2-40B4-BE49-F238E27FC236}">
                <a16:creationId xmlns:a16="http://schemas.microsoft.com/office/drawing/2014/main" id="{2B1D10F1-1DB3-FF61-0120-743817CE7445}"/>
              </a:ext>
            </a:extLst>
          </p:cNvPr>
          <p:cNvSpPr txBox="1"/>
          <p:nvPr/>
        </p:nvSpPr>
        <p:spPr>
          <a:xfrm>
            <a:off x="9241144" y="4535424"/>
            <a:ext cx="1767840" cy="1323439"/>
          </a:xfrm>
          <a:prstGeom prst="rect">
            <a:avLst/>
          </a:prstGeom>
          <a:noFill/>
        </p:spPr>
        <p:txBody>
          <a:bodyPr wrap="square" rtlCol="0">
            <a:spAutoFit/>
          </a:bodyPr>
          <a:lstStyle/>
          <a:p>
            <a:r>
              <a:rPr lang="en-US" sz="1600" dirty="0">
                <a:latin typeface="+mj-lt"/>
              </a:rPr>
              <a:t>Restraining orders, domestic violence, custody, guardianship, conservatorship</a:t>
            </a:r>
          </a:p>
        </p:txBody>
      </p:sp>
      <p:sp>
        <p:nvSpPr>
          <p:cNvPr id="9" name="Down Arrow 8">
            <a:extLst>
              <a:ext uri="{FF2B5EF4-FFF2-40B4-BE49-F238E27FC236}">
                <a16:creationId xmlns:a16="http://schemas.microsoft.com/office/drawing/2014/main" id="{B7EAF289-2189-F637-A808-A781B7BD69C3}"/>
              </a:ext>
            </a:extLst>
          </p:cNvPr>
          <p:cNvSpPr/>
          <p:nvPr/>
        </p:nvSpPr>
        <p:spPr>
          <a:xfrm>
            <a:off x="1871744" y="3958792"/>
            <a:ext cx="274048" cy="48463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a:extLst>
              <a:ext uri="{FF2B5EF4-FFF2-40B4-BE49-F238E27FC236}">
                <a16:creationId xmlns:a16="http://schemas.microsoft.com/office/drawing/2014/main" id="{BEC49FB7-35A0-9335-3D49-99AF8B63AA44}"/>
              </a:ext>
            </a:extLst>
          </p:cNvPr>
          <p:cNvSpPr/>
          <p:nvPr/>
        </p:nvSpPr>
        <p:spPr>
          <a:xfrm>
            <a:off x="3933368" y="3945914"/>
            <a:ext cx="274048" cy="48463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a:extLst>
              <a:ext uri="{FF2B5EF4-FFF2-40B4-BE49-F238E27FC236}">
                <a16:creationId xmlns:a16="http://schemas.microsoft.com/office/drawing/2014/main" id="{3A304462-32EB-37AF-7FF5-09D5855A3AAD}"/>
              </a:ext>
            </a:extLst>
          </p:cNvPr>
          <p:cNvSpPr/>
          <p:nvPr/>
        </p:nvSpPr>
        <p:spPr>
          <a:xfrm>
            <a:off x="5783492" y="3910712"/>
            <a:ext cx="274048" cy="48463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a:extLst>
              <a:ext uri="{FF2B5EF4-FFF2-40B4-BE49-F238E27FC236}">
                <a16:creationId xmlns:a16="http://schemas.microsoft.com/office/drawing/2014/main" id="{01A9535B-9595-54A2-54D7-265F1282BB0A}"/>
              </a:ext>
            </a:extLst>
          </p:cNvPr>
          <p:cNvSpPr/>
          <p:nvPr/>
        </p:nvSpPr>
        <p:spPr>
          <a:xfrm>
            <a:off x="7708092" y="3904014"/>
            <a:ext cx="274048" cy="48463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a:extLst>
              <a:ext uri="{FF2B5EF4-FFF2-40B4-BE49-F238E27FC236}">
                <a16:creationId xmlns:a16="http://schemas.microsoft.com/office/drawing/2014/main" id="{DD2E52A9-0ABD-EA85-FB92-41E3B230EC84}"/>
              </a:ext>
            </a:extLst>
          </p:cNvPr>
          <p:cNvSpPr/>
          <p:nvPr/>
        </p:nvSpPr>
        <p:spPr>
          <a:xfrm>
            <a:off x="9632692" y="3870488"/>
            <a:ext cx="274048" cy="48463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C9C3DA3-A7DE-8065-60BF-18F2807A9368}"/>
              </a:ext>
            </a:extLst>
          </p:cNvPr>
          <p:cNvPicPr>
            <a:picLocks noChangeAspect="1"/>
          </p:cNvPicPr>
          <p:nvPr/>
        </p:nvPicPr>
        <p:blipFill rotWithShape="1">
          <a:blip r:embed="rId3"/>
          <a:srcRect l="14645" t="15552" b="64255"/>
          <a:stretch/>
        </p:blipFill>
        <p:spPr>
          <a:xfrm>
            <a:off x="1103648" y="1729094"/>
            <a:ext cx="9365505" cy="2121408"/>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24F4E2F8-69F0-616D-8446-307E530235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7741" y="5886859"/>
            <a:ext cx="2280655" cy="760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280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EEB02-534B-E90F-95B9-7277B7B42EAB}"/>
              </a:ext>
            </a:extLst>
          </p:cNvPr>
          <p:cNvSpPr>
            <a:spLocks noGrp="1"/>
          </p:cNvSpPr>
          <p:nvPr>
            <p:ph type="title"/>
          </p:nvPr>
        </p:nvSpPr>
        <p:spPr>
          <a:xfrm>
            <a:off x="9380059" y="2643188"/>
            <a:ext cx="2811941" cy="1402369"/>
          </a:xfrm>
        </p:spPr>
        <p:txBody>
          <a:bodyPr>
            <a:normAutofit fontScale="90000"/>
          </a:bodyPr>
          <a:lstStyle/>
          <a:p>
            <a:r>
              <a:rPr lang="en-US" dirty="0"/>
              <a:t>MLPO associated MLPs</a:t>
            </a:r>
            <a:br>
              <a:rPr lang="en-US" dirty="0"/>
            </a:br>
            <a:r>
              <a:rPr lang="en-US" dirty="0"/>
              <a:t>in Oregon</a:t>
            </a:r>
          </a:p>
        </p:txBody>
      </p:sp>
      <p:pic>
        <p:nvPicPr>
          <p:cNvPr id="13" name="Content Placeholder 12" descr="A map of the state of oregon&#10;&#10;AI-generated content may be incorrect.">
            <a:extLst>
              <a:ext uri="{FF2B5EF4-FFF2-40B4-BE49-F238E27FC236}">
                <a16:creationId xmlns:a16="http://schemas.microsoft.com/office/drawing/2014/main" id="{5CEE853C-EC14-21B0-D107-0E4B83C7737D}"/>
              </a:ext>
            </a:extLst>
          </p:cNvPr>
          <p:cNvPicPr>
            <a:picLocks noGrp="1" noChangeAspect="1"/>
          </p:cNvPicPr>
          <p:nvPr>
            <p:ph idx="1"/>
          </p:nvPr>
        </p:nvPicPr>
        <p:blipFill>
          <a:blip r:embed="rId3"/>
          <a:stretch>
            <a:fillRect/>
          </a:stretch>
        </p:blipFill>
        <p:spPr>
          <a:xfrm>
            <a:off x="821846" y="545598"/>
            <a:ext cx="8558213" cy="6492438"/>
          </a:xfrm>
        </p:spPr>
      </p:pic>
      <p:sp>
        <p:nvSpPr>
          <p:cNvPr id="19" name="Oval 18">
            <a:extLst>
              <a:ext uri="{FF2B5EF4-FFF2-40B4-BE49-F238E27FC236}">
                <a16:creationId xmlns:a16="http://schemas.microsoft.com/office/drawing/2014/main" id="{7A3CCFC4-925B-9A68-EF80-532265FAA179}"/>
              </a:ext>
            </a:extLst>
          </p:cNvPr>
          <p:cNvSpPr/>
          <p:nvPr/>
        </p:nvSpPr>
        <p:spPr>
          <a:xfrm>
            <a:off x="8599991" y="1335121"/>
            <a:ext cx="245510" cy="255427"/>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3EA4185-F4D6-4B46-DDB9-8C2F5B2A2454}"/>
              </a:ext>
            </a:extLst>
          </p:cNvPr>
          <p:cNvSpPr/>
          <p:nvPr/>
        </p:nvSpPr>
        <p:spPr>
          <a:xfrm>
            <a:off x="2811941" y="1679898"/>
            <a:ext cx="245510" cy="255427"/>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C675EE-E495-1B41-0E5B-14BC85308266}"/>
              </a:ext>
            </a:extLst>
          </p:cNvPr>
          <p:cNvSpPr/>
          <p:nvPr/>
        </p:nvSpPr>
        <p:spPr>
          <a:xfrm>
            <a:off x="2691823" y="1741159"/>
            <a:ext cx="245510" cy="255427"/>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00F4431-AB78-D0FE-52F7-D9D07E581DFA}"/>
              </a:ext>
            </a:extLst>
          </p:cNvPr>
          <p:cNvSpPr/>
          <p:nvPr/>
        </p:nvSpPr>
        <p:spPr>
          <a:xfrm>
            <a:off x="1934902" y="3917844"/>
            <a:ext cx="245510" cy="255427"/>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with medium confidence">
            <a:extLst>
              <a:ext uri="{FF2B5EF4-FFF2-40B4-BE49-F238E27FC236}">
                <a16:creationId xmlns:a16="http://schemas.microsoft.com/office/drawing/2014/main" id="{4E307E9C-B2AC-FF23-FAE6-F6EB6F6B26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7741" y="5886859"/>
            <a:ext cx="2280655" cy="760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623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2249FB-4536-C309-0867-E8D92B6012AD}"/>
              </a:ext>
            </a:extLst>
          </p:cNvPr>
          <p:cNvPicPr>
            <a:picLocks noChangeAspect="1"/>
          </p:cNvPicPr>
          <p:nvPr/>
        </p:nvPicPr>
        <p:blipFill>
          <a:blip r:embed="rId2"/>
          <a:stretch>
            <a:fillRect/>
          </a:stretch>
        </p:blipFill>
        <p:spPr>
          <a:xfrm>
            <a:off x="791132" y="1363528"/>
            <a:ext cx="6350000" cy="4991100"/>
          </a:xfrm>
          <a:prstGeom prst="rect">
            <a:avLst/>
          </a:prstGeom>
        </p:spPr>
      </p:pic>
      <p:sp>
        <p:nvSpPr>
          <p:cNvPr id="7" name="TextBox 6">
            <a:extLst>
              <a:ext uri="{FF2B5EF4-FFF2-40B4-BE49-F238E27FC236}">
                <a16:creationId xmlns:a16="http://schemas.microsoft.com/office/drawing/2014/main" id="{99076B02-5145-4FFA-627A-1FD49E9CFB00}"/>
              </a:ext>
            </a:extLst>
          </p:cNvPr>
          <p:cNvSpPr txBox="1"/>
          <p:nvPr/>
        </p:nvSpPr>
        <p:spPr>
          <a:xfrm>
            <a:off x="1007390" y="371959"/>
            <a:ext cx="3315203" cy="923330"/>
          </a:xfrm>
          <a:prstGeom prst="rect">
            <a:avLst/>
          </a:prstGeom>
          <a:noFill/>
        </p:spPr>
        <p:txBody>
          <a:bodyPr wrap="none" rtlCol="0">
            <a:spAutoFit/>
          </a:bodyPr>
          <a:lstStyle/>
          <a:p>
            <a:r>
              <a:rPr lang="en-US" sz="5400" dirty="0"/>
              <a:t>Thank you!</a:t>
            </a:r>
          </a:p>
        </p:txBody>
      </p:sp>
      <p:sp>
        <p:nvSpPr>
          <p:cNvPr id="8" name="TextBox 7">
            <a:extLst>
              <a:ext uri="{FF2B5EF4-FFF2-40B4-BE49-F238E27FC236}">
                <a16:creationId xmlns:a16="http://schemas.microsoft.com/office/drawing/2014/main" id="{76C2F357-3B50-83C5-FE24-8A7E0AD57A66}"/>
              </a:ext>
            </a:extLst>
          </p:cNvPr>
          <p:cNvSpPr txBox="1"/>
          <p:nvPr/>
        </p:nvSpPr>
        <p:spPr>
          <a:xfrm>
            <a:off x="7361695" y="3859078"/>
            <a:ext cx="5098942" cy="738664"/>
          </a:xfrm>
          <a:prstGeom prst="rect">
            <a:avLst/>
          </a:prstGeom>
          <a:noFill/>
        </p:spPr>
        <p:txBody>
          <a:bodyPr wrap="square" rtlCol="0">
            <a:spAutoFit/>
          </a:bodyPr>
          <a:lstStyle/>
          <a:p>
            <a:r>
              <a:rPr lang="en-US" sz="2400" dirty="0"/>
              <a:t>https://medical-</a:t>
            </a:r>
            <a:r>
              <a:rPr lang="en-US" sz="2400" dirty="0" err="1"/>
              <a:t>legalpartnership.org</a:t>
            </a:r>
            <a:r>
              <a:rPr lang="en-US" sz="2400" dirty="0"/>
              <a:t>/</a:t>
            </a:r>
          </a:p>
          <a:p>
            <a:endParaRPr lang="en-US" dirty="0"/>
          </a:p>
        </p:txBody>
      </p:sp>
      <p:sp>
        <p:nvSpPr>
          <p:cNvPr id="9" name="TextBox 8">
            <a:extLst>
              <a:ext uri="{FF2B5EF4-FFF2-40B4-BE49-F238E27FC236}">
                <a16:creationId xmlns:a16="http://schemas.microsoft.com/office/drawing/2014/main" id="{2AE3D5F3-E324-E73D-00F1-4764BEE422B9}"/>
              </a:ext>
            </a:extLst>
          </p:cNvPr>
          <p:cNvSpPr txBox="1"/>
          <p:nvPr/>
        </p:nvSpPr>
        <p:spPr>
          <a:xfrm>
            <a:off x="8570563" y="5315919"/>
            <a:ext cx="1924566" cy="369332"/>
          </a:xfrm>
          <a:prstGeom prst="rect">
            <a:avLst/>
          </a:prstGeom>
          <a:noFill/>
        </p:spPr>
        <p:txBody>
          <a:bodyPr wrap="none" rtlCol="0">
            <a:spAutoFit/>
          </a:bodyPr>
          <a:lstStyle/>
          <a:p>
            <a:r>
              <a:rPr lang="en-US" dirty="0" err="1"/>
              <a:t>gatterk@ohsu.edu</a:t>
            </a:r>
            <a:endParaRPr lang="en-US" dirty="0"/>
          </a:p>
        </p:txBody>
      </p:sp>
    </p:spTree>
    <p:extLst>
      <p:ext uri="{BB962C8B-B14F-4D97-AF65-F5344CB8AC3E}">
        <p14:creationId xmlns:p14="http://schemas.microsoft.com/office/powerpoint/2010/main" val="3460565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64081-47C2-30EB-6C2B-1CD26C1FDFCC}"/>
              </a:ext>
            </a:extLst>
          </p:cNvPr>
          <p:cNvSpPr>
            <a:spLocks noGrp="1"/>
          </p:cNvSpPr>
          <p:nvPr>
            <p:ph type="title"/>
          </p:nvPr>
        </p:nvSpPr>
        <p:spPr/>
        <p:txBody>
          <a:bodyPr/>
          <a:lstStyle/>
          <a:p>
            <a:r>
              <a:rPr lang="en-US" dirty="0"/>
              <a:t>Rudolf Virchow, a pathologist. </a:t>
            </a:r>
          </a:p>
        </p:txBody>
      </p:sp>
      <p:sp>
        <p:nvSpPr>
          <p:cNvPr id="3" name="Content Placeholder 2">
            <a:extLst>
              <a:ext uri="{FF2B5EF4-FFF2-40B4-BE49-F238E27FC236}">
                <a16:creationId xmlns:a16="http://schemas.microsoft.com/office/drawing/2014/main" id="{8A98C6F3-3339-E280-6A34-A2E4512C5371}"/>
              </a:ext>
            </a:extLst>
          </p:cNvPr>
          <p:cNvSpPr>
            <a:spLocks noGrp="1"/>
          </p:cNvSpPr>
          <p:nvPr>
            <p:ph idx="1"/>
          </p:nvPr>
        </p:nvSpPr>
        <p:spPr/>
        <p:txBody>
          <a:bodyPr/>
          <a:lstStyle/>
          <a:p>
            <a:pPr marL="0" indent="0">
              <a:buNone/>
            </a:pPr>
            <a:r>
              <a:rPr lang="en-US" dirty="0"/>
              <a:t>Commenting on the 1840’s typhus epidemic: </a:t>
            </a:r>
          </a:p>
          <a:p>
            <a:pPr marL="0" indent="0">
              <a:buNone/>
            </a:pPr>
            <a:endParaRPr lang="en-US" dirty="0"/>
          </a:p>
          <a:p>
            <a:pPr marL="0" indent="0">
              <a:buNone/>
            </a:pPr>
            <a:r>
              <a:rPr lang="en-US" dirty="0"/>
              <a:t>“If medicine is to fulfill her great task, then she must enter the political and social life. Do we not always find the diseases of the populace traceable to defects in society?”</a:t>
            </a:r>
          </a:p>
        </p:txBody>
      </p:sp>
    </p:spTree>
    <p:extLst>
      <p:ext uri="{BB962C8B-B14F-4D97-AF65-F5344CB8AC3E}">
        <p14:creationId xmlns:p14="http://schemas.microsoft.com/office/powerpoint/2010/main" val="2097117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61AB52-611B-8251-173E-34B30A803BF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B53970-D074-C021-60DD-98E7ACF17B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725CFBA-04D8-8A40-9719-773EC2D5C1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5CFB1359-313C-AAD2-AC28-BE8C212C3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6370AC5E-B5CF-2920-2975-3592335AAA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A53CAAC-190B-9252-7072-73A61226FE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7B47EF15-6689-42AB-0063-632430879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7798C8F-FA57-5A78-1F8C-FCB01E12F1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58C97DA6-FF03-44B6-4986-BD64A08B0E92}"/>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What I learned in medical school about SDoH – 1991 to 1995.</a:t>
            </a:r>
          </a:p>
        </p:txBody>
      </p:sp>
      <p:sp>
        <p:nvSpPr>
          <p:cNvPr id="5" name="Content Placeholder 4">
            <a:extLst>
              <a:ext uri="{FF2B5EF4-FFF2-40B4-BE49-F238E27FC236}">
                <a16:creationId xmlns:a16="http://schemas.microsoft.com/office/drawing/2014/main" id="{76C5BD1A-95D3-B3AE-AEAA-9537B5E9A13E}"/>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691536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7CE89B9-D4E8-CD4B-90D8-938523045DD1}"/>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What I learned in medical school about SDoH – 1991 to 1995.</a:t>
            </a:r>
          </a:p>
        </p:txBody>
      </p:sp>
      <p:sp>
        <p:nvSpPr>
          <p:cNvPr id="3" name="Content Placeholder 2">
            <a:extLst>
              <a:ext uri="{FF2B5EF4-FFF2-40B4-BE49-F238E27FC236}">
                <a16:creationId xmlns:a16="http://schemas.microsoft.com/office/drawing/2014/main" id="{CAC57BE5-C7FD-0757-D33B-E784FD071166}"/>
              </a:ext>
            </a:extLst>
          </p:cNvPr>
          <p:cNvSpPr>
            <a:spLocks noGrp="1"/>
          </p:cNvSpPr>
          <p:nvPr>
            <p:ph idx="1"/>
          </p:nvPr>
        </p:nvSpPr>
        <p:spPr>
          <a:xfrm>
            <a:off x="6609144" y="804672"/>
            <a:ext cx="4784280" cy="5230368"/>
          </a:xfrm>
        </p:spPr>
        <p:txBody>
          <a:bodyPr anchor="ctr">
            <a:normAutofit/>
          </a:bodyPr>
          <a:lstStyle/>
          <a:p>
            <a:pPr marL="0" indent="0">
              <a:buNone/>
            </a:pPr>
            <a:endParaRPr lang="en-US" sz="1800" dirty="0">
              <a:solidFill>
                <a:schemeClr val="tx2"/>
              </a:solidFill>
            </a:endParaRPr>
          </a:p>
          <a:p>
            <a:r>
              <a:rPr lang="en-US" sz="2400" dirty="0">
                <a:solidFill>
                  <a:schemeClr val="tx2"/>
                </a:solidFill>
              </a:rPr>
              <a:t>1991 – 1995 (anecdotal) Smoking/alcohol </a:t>
            </a:r>
          </a:p>
          <a:p>
            <a:endParaRPr lang="en-US" sz="2400" dirty="0">
              <a:solidFill>
                <a:schemeClr val="tx2"/>
              </a:solidFill>
            </a:endParaRPr>
          </a:p>
          <a:p>
            <a:endParaRPr lang="en-US" sz="2400" dirty="0">
              <a:solidFill>
                <a:schemeClr val="tx2"/>
              </a:solidFill>
            </a:endParaRPr>
          </a:p>
          <a:p>
            <a:pPr marL="0" indent="0">
              <a:buNone/>
            </a:pPr>
            <a:endParaRPr lang="en-US" sz="2400" dirty="0">
              <a:solidFill>
                <a:schemeClr val="tx2"/>
              </a:solidFill>
            </a:endParaRPr>
          </a:p>
          <a:p>
            <a:r>
              <a:rPr lang="en-US" sz="2400" dirty="0">
                <a:solidFill>
                  <a:schemeClr val="tx2"/>
                </a:solidFill>
              </a:rPr>
              <a:t>2020   -  A survey:  18 (64%) indicated </a:t>
            </a:r>
            <a:r>
              <a:rPr lang="en-US" sz="2400" dirty="0" err="1">
                <a:solidFill>
                  <a:schemeClr val="tx2"/>
                </a:solidFill>
              </a:rPr>
              <a:t>SDoH</a:t>
            </a:r>
            <a:r>
              <a:rPr lang="en-US" sz="2400" dirty="0">
                <a:solidFill>
                  <a:schemeClr val="tx2"/>
                </a:solidFill>
              </a:rPr>
              <a:t> teaching as extremely high or high priority, whereas 10 (34%) rated it low priority. </a:t>
            </a:r>
          </a:p>
          <a:p>
            <a:pPr lvl="1"/>
            <a:r>
              <a:rPr lang="en-US" sz="1400" dirty="0">
                <a:solidFill>
                  <a:schemeClr val="tx2"/>
                </a:solidFill>
              </a:rPr>
              <a:t>Lewis J H, Lage O G, Grant B K. Addressing the social determinants of health in undergraduate medical education curricula: a survey report. Adv Med Educ </a:t>
            </a:r>
            <a:r>
              <a:rPr lang="en-US" sz="1400" dirty="0" err="1">
                <a:solidFill>
                  <a:schemeClr val="tx2"/>
                </a:solidFill>
              </a:rPr>
              <a:t>Pract</a:t>
            </a:r>
            <a:r>
              <a:rPr lang="en-US" sz="1400" dirty="0">
                <a:solidFill>
                  <a:schemeClr val="tx2"/>
                </a:solidFill>
              </a:rPr>
              <a:t>. 2020;11:369–377</a:t>
            </a:r>
          </a:p>
        </p:txBody>
      </p:sp>
    </p:spTree>
    <p:extLst>
      <p:ext uri="{BB962C8B-B14F-4D97-AF65-F5344CB8AC3E}">
        <p14:creationId xmlns:p14="http://schemas.microsoft.com/office/powerpoint/2010/main" val="3270008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47080" y="379735"/>
            <a:ext cx="4684148" cy="6098530"/>
          </a:xfrm>
          <a:prstGeom prst="rect">
            <a:avLst/>
          </a:prstGeom>
        </p:spPr>
      </p:pic>
      <p:sp>
        <p:nvSpPr>
          <p:cNvPr id="5" name="Rectangle 4"/>
          <p:cNvSpPr/>
          <p:nvPr/>
        </p:nvSpPr>
        <p:spPr>
          <a:xfrm>
            <a:off x="5512450" y="4174092"/>
            <a:ext cx="3298380" cy="2554545"/>
          </a:xfrm>
          <a:prstGeom prst="rect">
            <a:avLst/>
          </a:prstGeom>
        </p:spPr>
        <p:txBody>
          <a:bodyPr wrap="square">
            <a:spAutoFit/>
          </a:bodyPr>
          <a:lstStyle/>
          <a:p>
            <a:r>
              <a:rPr lang="en-US" sz="2000" dirty="0"/>
              <a:t>Explanation must include not only biological understanding but also an insight into the social causes of differences in environment and personal </a:t>
            </a:r>
            <a:r>
              <a:rPr lang="en-US" sz="2000" dirty="0" err="1"/>
              <a:t>behaviour</a:t>
            </a:r>
            <a:r>
              <a:rPr lang="en-US" sz="2000" dirty="0"/>
              <a:t> which have so great an effect on health and mortality.</a:t>
            </a:r>
          </a:p>
        </p:txBody>
      </p:sp>
      <p:pic>
        <p:nvPicPr>
          <p:cNvPr id="2" name="Picture 1"/>
          <p:cNvPicPr>
            <a:picLocks noChangeAspect="1"/>
          </p:cNvPicPr>
          <p:nvPr/>
        </p:nvPicPr>
        <p:blipFill>
          <a:blip r:embed="rId4"/>
          <a:stretch>
            <a:fillRect/>
          </a:stretch>
        </p:blipFill>
        <p:spPr>
          <a:xfrm>
            <a:off x="5422900" y="162217"/>
            <a:ext cx="3054759" cy="4025900"/>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E6BACBB9-5310-C2D3-56E3-BCE74D7086E6}"/>
                  </a:ext>
                </a:extLst>
              </p14:cNvPr>
              <p14:cNvContentPartPr/>
              <p14:nvPr/>
            </p14:nvContentPartPr>
            <p14:xfrm>
              <a:off x="8419407" y="4155263"/>
              <a:ext cx="782846" cy="2540520"/>
            </p14:xfrm>
          </p:contentPart>
        </mc:Choice>
        <mc:Fallback xmlns="">
          <p:pic>
            <p:nvPicPr>
              <p:cNvPr id="3" name="Ink 2">
                <a:extLst>
                  <a:ext uri="{FF2B5EF4-FFF2-40B4-BE49-F238E27FC236}">
                    <a16:creationId xmlns:a16="http://schemas.microsoft.com/office/drawing/2014/main" id="{E6BACBB9-5310-C2D3-56E3-BCE74D7086E6}"/>
                  </a:ext>
                </a:extLst>
              </p:cNvPr>
              <p:cNvPicPr/>
              <p:nvPr/>
            </p:nvPicPr>
            <p:blipFill>
              <a:blip r:embed="rId6"/>
              <a:stretch>
                <a:fillRect/>
              </a:stretch>
            </p:blipFill>
            <p:spPr>
              <a:xfrm>
                <a:off x="8410409" y="4146263"/>
                <a:ext cx="800483" cy="2558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1C43BCFA-522F-03FC-3535-2BC2ACF3134F}"/>
                  </a:ext>
                </a:extLst>
              </p14:cNvPr>
              <p14:cNvContentPartPr/>
              <p14:nvPr/>
            </p14:nvContentPartPr>
            <p14:xfrm>
              <a:off x="2408023" y="501271"/>
              <a:ext cx="641880" cy="25200"/>
            </p14:xfrm>
          </p:contentPart>
        </mc:Choice>
        <mc:Fallback xmlns="">
          <p:pic>
            <p:nvPicPr>
              <p:cNvPr id="6" name="Ink 5">
                <a:extLst>
                  <a:ext uri="{FF2B5EF4-FFF2-40B4-BE49-F238E27FC236}">
                    <a16:creationId xmlns:a16="http://schemas.microsoft.com/office/drawing/2014/main" id="{1C43BCFA-522F-03FC-3535-2BC2ACF3134F}"/>
                  </a:ext>
                </a:extLst>
              </p:cNvPr>
              <p:cNvPicPr/>
              <p:nvPr/>
            </p:nvPicPr>
            <p:blipFill>
              <a:blip r:embed="rId8"/>
              <a:stretch>
                <a:fillRect/>
              </a:stretch>
            </p:blipFill>
            <p:spPr>
              <a:xfrm>
                <a:off x="2399023" y="492631"/>
                <a:ext cx="659520" cy="42840"/>
              </a:xfrm>
              <a:prstGeom prst="rect">
                <a:avLst/>
              </a:prstGeom>
            </p:spPr>
          </p:pic>
        </mc:Fallback>
      </mc:AlternateContent>
      <p:sp>
        <p:nvSpPr>
          <p:cNvPr id="8" name="TextBox 7">
            <a:extLst>
              <a:ext uri="{FF2B5EF4-FFF2-40B4-BE49-F238E27FC236}">
                <a16:creationId xmlns:a16="http://schemas.microsoft.com/office/drawing/2014/main" id="{04B531C4-B0FA-5303-11BE-6E5C4E260D1D}"/>
              </a:ext>
            </a:extLst>
          </p:cNvPr>
          <p:cNvSpPr txBox="1"/>
          <p:nvPr/>
        </p:nvSpPr>
        <p:spPr>
          <a:xfrm>
            <a:off x="9312044" y="2559120"/>
            <a:ext cx="2405743" cy="2308324"/>
          </a:xfrm>
          <a:prstGeom prst="rect">
            <a:avLst/>
          </a:prstGeom>
          <a:noFill/>
        </p:spPr>
        <p:txBody>
          <a:bodyPr wrap="square">
            <a:spAutoFit/>
          </a:bodyPr>
          <a:lstStyle/>
          <a:p>
            <a:r>
              <a:rPr lang="en-US" baseline="0" dirty="0"/>
              <a:t>“factors operating at early life may influence adult death rates.” thereby acknowledging the importance of how babies and children live to their long term health</a:t>
            </a:r>
            <a:endParaRPr lang="en-US" dirty="0"/>
          </a:p>
        </p:txBody>
      </p:sp>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E434CE48-7C81-52F3-B09D-77602F99AD73}"/>
                  </a:ext>
                </a:extLst>
              </p14:cNvPr>
              <p14:cNvContentPartPr/>
              <p14:nvPr/>
            </p14:nvContentPartPr>
            <p14:xfrm>
              <a:off x="11374663" y="2616737"/>
              <a:ext cx="492120" cy="2278080"/>
            </p14:xfrm>
          </p:contentPart>
        </mc:Choice>
        <mc:Fallback xmlns="">
          <p:pic>
            <p:nvPicPr>
              <p:cNvPr id="11" name="Ink 10">
                <a:extLst>
                  <a:ext uri="{FF2B5EF4-FFF2-40B4-BE49-F238E27FC236}">
                    <a16:creationId xmlns:a16="http://schemas.microsoft.com/office/drawing/2014/main" id="{E434CE48-7C81-52F3-B09D-77602F99AD73}"/>
                  </a:ext>
                </a:extLst>
              </p:cNvPr>
              <p:cNvPicPr/>
              <p:nvPr/>
            </p:nvPicPr>
            <p:blipFill>
              <a:blip r:embed="rId10"/>
              <a:stretch>
                <a:fillRect/>
              </a:stretch>
            </p:blipFill>
            <p:spPr>
              <a:xfrm>
                <a:off x="11357023" y="2598737"/>
                <a:ext cx="527760" cy="2313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75C30505-BBDB-6EE1-8A6A-214CBE17C21B}"/>
                  </a:ext>
                </a:extLst>
              </p14:cNvPr>
              <p14:cNvContentPartPr/>
              <p14:nvPr/>
            </p14:nvContentPartPr>
            <p14:xfrm>
              <a:off x="9097663" y="5046377"/>
              <a:ext cx="360" cy="360"/>
            </p14:xfrm>
          </p:contentPart>
        </mc:Choice>
        <mc:Fallback xmlns="">
          <p:pic>
            <p:nvPicPr>
              <p:cNvPr id="12" name="Ink 11">
                <a:extLst>
                  <a:ext uri="{FF2B5EF4-FFF2-40B4-BE49-F238E27FC236}">
                    <a16:creationId xmlns:a16="http://schemas.microsoft.com/office/drawing/2014/main" id="{75C30505-BBDB-6EE1-8A6A-214CBE17C21B}"/>
                  </a:ext>
                </a:extLst>
              </p:cNvPr>
              <p:cNvPicPr/>
              <p:nvPr/>
            </p:nvPicPr>
            <p:blipFill>
              <a:blip r:embed="rId12"/>
              <a:stretch>
                <a:fillRect/>
              </a:stretch>
            </p:blipFill>
            <p:spPr>
              <a:xfrm>
                <a:off x="9080023" y="5028737"/>
                <a:ext cx="36000" cy="36000"/>
              </a:xfrm>
              <a:prstGeom prst="rect">
                <a:avLst/>
              </a:prstGeom>
            </p:spPr>
          </p:pic>
        </mc:Fallback>
      </mc:AlternateContent>
    </p:spTree>
    <p:extLst>
      <p:ext uri="{BB962C8B-B14F-4D97-AF65-F5344CB8AC3E}">
        <p14:creationId xmlns:p14="http://schemas.microsoft.com/office/powerpoint/2010/main" val="2351034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F0168-7B9C-A147-AAC2-E02CAA3D678A}"/>
              </a:ext>
            </a:extLst>
          </p:cNvPr>
          <p:cNvSpPr>
            <a:spLocks noGrp="1"/>
          </p:cNvSpPr>
          <p:nvPr>
            <p:ph type="title" idx="4294967295"/>
          </p:nvPr>
        </p:nvSpPr>
        <p:spPr>
          <a:xfrm>
            <a:off x="-475200" y="0"/>
            <a:ext cx="11777161" cy="5660020"/>
          </a:xfrm>
        </p:spPr>
        <p:txBody>
          <a:bodyPr>
            <a:normAutofit/>
          </a:bodyPr>
          <a:lstStyle/>
          <a:p>
            <a:br>
              <a:rPr lang="en-US" sz="2400" dirty="0"/>
            </a:br>
            <a:endParaRPr lang="en-US" dirty="0"/>
          </a:p>
        </p:txBody>
      </p:sp>
      <p:pic>
        <p:nvPicPr>
          <p:cNvPr id="5" name="Picture 4">
            <a:extLst>
              <a:ext uri="{FF2B5EF4-FFF2-40B4-BE49-F238E27FC236}">
                <a16:creationId xmlns:a16="http://schemas.microsoft.com/office/drawing/2014/main" id="{842F79DC-4A3C-C116-04C8-E44F76D29442}"/>
              </a:ext>
            </a:extLst>
          </p:cNvPr>
          <p:cNvPicPr>
            <a:picLocks noChangeAspect="1"/>
          </p:cNvPicPr>
          <p:nvPr/>
        </p:nvPicPr>
        <p:blipFill>
          <a:blip r:embed="rId3"/>
          <a:stretch>
            <a:fillRect/>
          </a:stretch>
        </p:blipFill>
        <p:spPr>
          <a:xfrm>
            <a:off x="-1" y="2855189"/>
            <a:ext cx="6201103" cy="3167240"/>
          </a:xfrm>
          <a:prstGeom prst="rect">
            <a:avLst/>
          </a:prstGeom>
        </p:spPr>
      </p:pic>
      <p:pic>
        <p:nvPicPr>
          <p:cNvPr id="7" name="Picture 6">
            <a:extLst>
              <a:ext uri="{FF2B5EF4-FFF2-40B4-BE49-F238E27FC236}">
                <a16:creationId xmlns:a16="http://schemas.microsoft.com/office/drawing/2014/main" id="{FF926E30-FC75-97E8-B7C8-8CA608D76354}"/>
              </a:ext>
            </a:extLst>
          </p:cNvPr>
          <p:cNvPicPr>
            <a:picLocks noChangeAspect="1"/>
          </p:cNvPicPr>
          <p:nvPr/>
        </p:nvPicPr>
        <p:blipFill>
          <a:blip r:embed="rId4"/>
          <a:stretch>
            <a:fillRect/>
          </a:stretch>
        </p:blipFill>
        <p:spPr>
          <a:xfrm>
            <a:off x="6201103" y="2051405"/>
            <a:ext cx="5706555" cy="4364667"/>
          </a:xfrm>
          <a:prstGeom prst="rect">
            <a:avLst/>
          </a:prstGeom>
          <a:ln w="3175">
            <a:solidFill>
              <a:schemeClr val="tx1"/>
            </a:solidFill>
          </a:ln>
        </p:spPr>
      </p:pic>
      <p:sp>
        <p:nvSpPr>
          <p:cNvPr id="9" name="TextBox 8">
            <a:extLst>
              <a:ext uri="{FF2B5EF4-FFF2-40B4-BE49-F238E27FC236}">
                <a16:creationId xmlns:a16="http://schemas.microsoft.com/office/drawing/2014/main" id="{7F88D068-EA30-514B-40A0-C25903B6DC53}"/>
              </a:ext>
            </a:extLst>
          </p:cNvPr>
          <p:cNvSpPr txBox="1"/>
          <p:nvPr/>
        </p:nvSpPr>
        <p:spPr>
          <a:xfrm>
            <a:off x="5013433" y="6416072"/>
            <a:ext cx="8317023" cy="738664"/>
          </a:xfrm>
          <a:prstGeom prst="rect">
            <a:avLst/>
          </a:prstGeom>
          <a:noFill/>
        </p:spPr>
        <p:txBody>
          <a:bodyPr wrap="square">
            <a:spAutoFit/>
          </a:bodyPr>
          <a:lstStyle/>
          <a:p>
            <a:pPr algn="l" fontAlgn="base"/>
            <a:r>
              <a:rPr lang="en-US" sz="1200" b="0" i="0" dirty="0" err="1">
                <a:solidFill>
                  <a:srgbClr val="1A1A1A"/>
                </a:solidFill>
                <a:effectLst/>
                <a:latin typeface="Suisse IntÂ´l"/>
              </a:rPr>
              <a:t>Roosa</a:t>
            </a:r>
            <a:r>
              <a:rPr lang="en-US" sz="1200" b="0" i="0" dirty="0">
                <a:solidFill>
                  <a:srgbClr val="1A1A1A"/>
                </a:solidFill>
                <a:effectLst/>
                <a:latin typeface="Suisse IntÂ´l"/>
              </a:rPr>
              <a:t> </a:t>
            </a:r>
            <a:r>
              <a:rPr lang="en-US" sz="1200" b="0" i="0" dirty="0" err="1">
                <a:solidFill>
                  <a:srgbClr val="1A1A1A"/>
                </a:solidFill>
                <a:effectLst/>
                <a:latin typeface="Suisse IntÂ´l"/>
              </a:rPr>
              <a:t>Tikkanen</a:t>
            </a:r>
            <a:r>
              <a:rPr lang="en-US" sz="1200" b="0" i="0" dirty="0">
                <a:solidFill>
                  <a:srgbClr val="1A1A1A"/>
                </a:solidFill>
                <a:effectLst/>
                <a:latin typeface="Suisse IntÂ´l"/>
              </a:rPr>
              <a:t> and Melinda K. Abrams, </a:t>
            </a:r>
            <a:r>
              <a:rPr lang="en-US" sz="1200" b="0" i="1" u="none" strike="noStrike" dirty="0">
                <a:solidFill>
                  <a:srgbClr val="1A1A1A"/>
                </a:solidFill>
                <a:effectLst/>
                <a:latin typeface="inherit"/>
                <a:hlinkClick r:id="rId5"/>
              </a:rPr>
              <a:t>U.S. Health Care from a Global Perspective, 2019: Higher Spending, Worse Outcomes?</a:t>
            </a:r>
            <a:r>
              <a:rPr lang="en-US" sz="1200" b="0" i="0" dirty="0">
                <a:solidFill>
                  <a:srgbClr val="1A1A1A"/>
                </a:solidFill>
                <a:effectLst/>
                <a:latin typeface="Suisse IntÂ´l"/>
              </a:rPr>
              <a:t> (Commonwealth Fund, Jan. 2020). </a:t>
            </a:r>
            <a:br>
              <a:rPr lang="en-US" b="0" i="0" dirty="0">
                <a:solidFill>
                  <a:srgbClr val="000000"/>
                </a:solidFill>
                <a:effectLst/>
                <a:latin typeface="Roboto" panose="02000000000000000000" pitchFamily="2" charset="0"/>
              </a:rPr>
            </a:br>
            <a:endParaRPr lang="en-US" b="0" i="0" dirty="0">
              <a:solidFill>
                <a:srgbClr val="000000"/>
              </a:solidFill>
              <a:effectLst/>
              <a:latin typeface="Roboto" panose="02000000000000000000" pitchFamily="2" charset="0"/>
            </a:endParaRPr>
          </a:p>
        </p:txBody>
      </p:sp>
      <p:cxnSp>
        <p:nvCxnSpPr>
          <p:cNvPr id="11" name="Straight Arrow Connector 10">
            <a:extLst>
              <a:ext uri="{FF2B5EF4-FFF2-40B4-BE49-F238E27FC236}">
                <a16:creationId xmlns:a16="http://schemas.microsoft.com/office/drawing/2014/main" id="{4CAC45FA-EBFE-A3E4-6608-5CE68D36826B}"/>
              </a:ext>
            </a:extLst>
          </p:cNvPr>
          <p:cNvCxnSpPr/>
          <p:nvPr/>
        </p:nvCxnSpPr>
        <p:spPr>
          <a:xfrm flipV="1">
            <a:off x="9795641" y="4824248"/>
            <a:ext cx="1051035" cy="6831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 name="TextBox 2">
            <a:extLst>
              <a:ext uri="{FF2B5EF4-FFF2-40B4-BE49-F238E27FC236}">
                <a16:creationId xmlns:a16="http://schemas.microsoft.com/office/drawing/2014/main" id="{66E61D45-76B7-BE21-7FBD-FB843B4CB056}"/>
              </a:ext>
            </a:extLst>
          </p:cNvPr>
          <p:cNvSpPr txBox="1"/>
          <p:nvPr/>
        </p:nvSpPr>
        <p:spPr>
          <a:xfrm>
            <a:off x="5202621" y="4624552"/>
            <a:ext cx="583814" cy="261610"/>
          </a:xfrm>
          <a:prstGeom prst="rect">
            <a:avLst/>
          </a:prstGeom>
          <a:noFill/>
        </p:spPr>
        <p:txBody>
          <a:bodyPr wrap="none" rtlCol="0">
            <a:spAutoFit/>
          </a:bodyPr>
          <a:lstStyle/>
          <a:p>
            <a:r>
              <a:rPr lang="en-US" sz="1050" dirty="0"/>
              <a:t>Ireland</a:t>
            </a:r>
          </a:p>
        </p:txBody>
      </p:sp>
      <mc:AlternateContent xmlns:mc="http://schemas.openxmlformats.org/markup-compatibility/2006" xmlns:p14="http://schemas.microsoft.com/office/powerpoint/2010/main" xmlns:aink="http://schemas.microsoft.com/office/drawing/2016/ink">
        <mc:Choice Requires="p14 aink">
          <p:contentPart p14:bwMode="auto" r:id="rId6">
            <p14:nvContentPartPr>
              <p14:cNvPr id="4" name="Ink 3">
                <a:extLst>
                  <a:ext uri="{FF2B5EF4-FFF2-40B4-BE49-F238E27FC236}">
                    <a16:creationId xmlns:a16="http://schemas.microsoft.com/office/drawing/2014/main" id="{146A3447-15CC-B31C-9C8C-04F22A0EF1B9}"/>
                  </a:ext>
                </a:extLst>
              </p14:cNvPr>
              <p14:cNvContentPartPr/>
              <p14:nvPr/>
            </p14:nvContentPartPr>
            <p14:xfrm>
              <a:off x="-475200" y="4158597"/>
              <a:ext cx="360" cy="360"/>
            </p14:xfrm>
          </p:contentPart>
        </mc:Choice>
        <mc:Fallback xmlns="">
          <p:pic>
            <p:nvPicPr>
              <p:cNvPr id="4" name="Ink 3">
                <a:extLst>
                  <a:ext uri="{FF2B5EF4-FFF2-40B4-BE49-F238E27FC236}">
                    <a16:creationId xmlns:a16="http://schemas.microsoft.com/office/drawing/2014/main" id="{146A3447-15CC-B31C-9C8C-04F22A0EF1B9}"/>
                  </a:ext>
                </a:extLst>
              </p:cNvPr>
              <p:cNvPicPr/>
              <p:nvPr/>
            </p:nvPicPr>
            <p:blipFill>
              <a:blip r:embed="rId7"/>
              <a:stretch>
                <a:fillRect/>
              </a:stretch>
            </p:blipFill>
            <p:spPr>
              <a:xfrm>
                <a:off x="-493200" y="4140597"/>
                <a:ext cx="36000" cy="36000"/>
              </a:xfrm>
              <a:prstGeom prst="rect">
                <a:avLst/>
              </a:prstGeom>
            </p:spPr>
          </p:pic>
        </mc:Fallback>
      </mc:AlternateContent>
      <p:sp>
        <p:nvSpPr>
          <p:cNvPr id="6" name="Title 1">
            <a:extLst>
              <a:ext uri="{FF2B5EF4-FFF2-40B4-BE49-F238E27FC236}">
                <a16:creationId xmlns:a16="http://schemas.microsoft.com/office/drawing/2014/main" id="{E698FAE2-052B-9EE7-E881-0635A266938F}"/>
              </a:ext>
            </a:extLst>
          </p:cNvPr>
          <p:cNvSpPr txBox="1">
            <a:spLocks/>
          </p:cNvSpPr>
          <p:nvPr/>
        </p:nvSpPr>
        <p:spPr>
          <a:xfrm>
            <a:off x="0" y="-31202"/>
            <a:ext cx="11228388" cy="25152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ea typeface="Calibri" panose="020F0502020204030204" pitchFamily="34" charset="0"/>
                <a:cs typeface="Times New Roman" panose="02020603050405020304" pitchFamily="18" charset="0"/>
              </a:rPr>
              <a:t>“The United States spends more on health care than any other nation in the world, yet it ranks poorly on nearly every measure of health status.”</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latin typeface="Calibri" panose="020F0502020204030204" pitchFamily="34" charset="0"/>
                <a:ea typeface="Calibri" panose="020F0502020204030204" pitchFamily="34" charset="0"/>
                <a:cs typeface="Times New Roman" panose="02020603050405020304" pitchFamily="18" charset="0"/>
              </a:rPr>
              <a:t>                                                                     S. Schroeder, </a:t>
            </a:r>
            <a:r>
              <a:rPr lang="en-US" sz="2000" dirty="0">
                <a:solidFill>
                  <a:srgbClr val="666666"/>
                </a:solidFill>
                <a:latin typeface="ff-scala-sans-pro"/>
              </a:rPr>
              <a:t>N Engl J Med 2007; 357:1221-1228</a:t>
            </a:r>
            <a:br>
              <a:rPr lang="en-US" sz="2400" dirty="0"/>
            </a:br>
            <a:endParaRPr lang="en-US" dirty="0"/>
          </a:p>
        </p:txBody>
      </p:sp>
    </p:spTree>
    <p:extLst>
      <p:ext uri="{BB962C8B-B14F-4D97-AF65-F5344CB8AC3E}">
        <p14:creationId xmlns:p14="http://schemas.microsoft.com/office/powerpoint/2010/main" val="893985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FE4541-4AA7-B6EF-7983-E7EE656FBCAF}"/>
              </a:ext>
            </a:extLst>
          </p:cNvPr>
          <p:cNvPicPr>
            <a:picLocks noChangeAspect="1"/>
          </p:cNvPicPr>
          <p:nvPr/>
        </p:nvPicPr>
        <p:blipFill>
          <a:blip r:embed="rId3"/>
          <a:stretch>
            <a:fillRect/>
          </a:stretch>
        </p:blipFill>
        <p:spPr>
          <a:xfrm>
            <a:off x="412337" y="0"/>
            <a:ext cx="7541559" cy="6858000"/>
          </a:xfrm>
          <a:prstGeom prst="rect">
            <a:avLst/>
          </a:prstGeom>
        </p:spPr>
      </p:pic>
      <p:pic>
        <p:nvPicPr>
          <p:cNvPr id="7" name="Picture 6">
            <a:extLst>
              <a:ext uri="{FF2B5EF4-FFF2-40B4-BE49-F238E27FC236}">
                <a16:creationId xmlns:a16="http://schemas.microsoft.com/office/drawing/2014/main" id="{CCC6B2C0-6061-3BFE-054E-E70A40278076}"/>
              </a:ext>
            </a:extLst>
          </p:cNvPr>
          <p:cNvPicPr>
            <a:picLocks noChangeAspect="1"/>
          </p:cNvPicPr>
          <p:nvPr/>
        </p:nvPicPr>
        <p:blipFill>
          <a:blip r:embed="rId4"/>
          <a:stretch>
            <a:fillRect/>
          </a:stretch>
        </p:blipFill>
        <p:spPr>
          <a:xfrm>
            <a:off x="8534400" y="3427238"/>
            <a:ext cx="3116837" cy="3430762"/>
          </a:xfrm>
          <a:prstGeom prst="rect">
            <a:avLst/>
          </a:prstGeom>
        </p:spPr>
      </p:pic>
      <p:pic>
        <p:nvPicPr>
          <p:cNvPr id="9" name="Picture 8">
            <a:extLst>
              <a:ext uri="{FF2B5EF4-FFF2-40B4-BE49-F238E27FC236}">
                <a16:creationId xmlns:a16="http://schemas.microsoft.com/office/drawing/2014/main" id="{A0E73905-1A7A-507A-B0B8-5A6FAE9C3748}"/>
              </a:ext>
            </a:extLst>
          </p:cNvPr>
          <p:cNvPicPr>
            <a:picLocks noChangeAspect="1"/>
          </p:cNvPicPr>
          <p:nvPr/>
        </p:nvPicPr>
        <p:blipFill>
          <a:blip r:embed="rId5"/>
          <a:stretch>
            <a:fillRect/>
          </a:stretch>
        </p:blipFill>
        <p:spPr>
          <a:xfrm>
            <a:off x="8676289" y="73824"/>
            <a:ext cx="2833058" cy="3181982"/>
          </a:xfrm>
          <a:prstGeom prst="rect">
            <a:avLst/>
          </a:prstGeom>
        </p:spPr>
      </p:pic>
    </p:spTree>
    <p:extLst>
      <p:ext uri="{BB962C8B-B14F-4D97-AF65-F5344CB8AC3E}">
        <p14:creationId xmlns:p14="http://schemas.microsoft.com/office/powerpoint/2010/main" val="2984719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CC077-F2AC-ED0D-515B-9D14C0845DFD}"/>
              </a:ext>
            </a:extLst>
          </p:cNvPr>
          <p:cNvSpPr>
            <a:spLocks noGrp="1"/>
          </p:cNvSpPr>
          <p:nvPr>
            <p:ph type="title"/>
          </p:nvPr>
        </p:nvSpPr>
        <p:spPr/>
        <p:txBody>
          <a:bodyPr/>
          <a:lstStyle/>
          <a:p>
            <a:endParaRPr lang="en-US"/>
          </a:p>
        </p:txBody>
      </p:sp>
      <p:pic>
        <p:nvPicPr>
          <p:cNvPr id="5" name="Content Placeholder 4" descr="A close-up of a sign&#10;&#10;AI-generated content may be incorrect.">
            <a:extLst>
              <a:ext uri="{FF2B5EF4-FFF2-40B4-BE49-F238E27FC236}">
                <a16:creationId xmlns:a16="http://schemas.microsoft.com/office/drawing/2014/main" id="{7A7492B7-4234-CFBE-EC8C-861AB8363C1C}"/>
              </a:ext>
            </a:extLst>
          </p:cNvPr>
          <p:cNvPicPr>
            <a:picLocks noGrp="1" noChangeAspect="1"/>
          </p:cNvPicPr>
          <p:nvPr>
            <p:ph idx="1"/>
          </p:nvPr>
        </p:nvPicPr>
        <p:blipFill>
          <a:blip r:embed="rId3"/>
          <a:stretch>
            <a:fillRect/>
          </a:stretch>
        </p:blipFill>
        <p:spPr>
          <a:xfrm>
            <a:off x="28479" y="816429"/>
            <a:ext cx="11594268" cy="3798434"/>
          </a:xfrm>
        </p:spPr>
      </p:pic>
      <p:sp>
        <p:nvSpPr>
          <p:cNvPr id="6" name="TextBox 5">
            <a:extLst>
              <a:ext uri="{FF2B5EF4-FFF2-40B4-BE49-F238E27FC236}">
                <a16:creationId xmlns:a16="http://schemas.microsoft.com/office/drawing/2014/main" id="{33492C6D-4993-DB68-1214-F945658B0928}"/>
              </a:ext>
            </a:extLst>
          </p:cNvPr>
          <p:cNvSpPr txBox="1"/>
          <p:nvPr/>
        </p:nvSpPr>
        <p:spPr>
          <a:xfrm>
            <a:off x="6190218" y="330743"/>
            <a:ext cx="1435154" cy="584775"/>
          </a:xfrm>
          <a:prstGeom prst="rect">
            <a:avLst/>
          </a:prstGeom>
          <a:noFill/>
        </p:spPr>
        <p:txBody>
          <a:bodyPr wrap="square" rtlCol="0">
            <a:spAutoFit/>
          </a:bodyPr>
          <a:lstStyle/>
          <a:p>
            <a:r>
              <a:rPr lang="en-US" sz="3200" dirty="0"/>
              <a:t>1999</a:t>
            </a:r>
          </a:p>
        </p:txBody>
      </p:sp>
      <p:sp>
        <p:nvSpPr>
          <p:cNvPr id="8" name="TextBox 7">
            <a:extLst>
              <a:ext uri="{FF2B5EF4-FFF2-40B4-BE49-F238E27FC236}">
                <a16:creationId xmlns:a16="http://schemas.microsoft.com/office/drawing/2014/main" id="{7801A554-5B99-520E-91FD-68EBDDBCDFD8}"/>
              </a:ext>
            </a:extLst>
          </p:cNvPr>
          <p:cNvSpPr txBox="1"/>
          <p:nvPr/>
        </p:nvSpPr>
        <p:spPr>
          <a:xfrm>
            <a:off x="315310" y="5199637"/>
            <a:ext cx="7310062" cy="646331"/>
          </a:xfrm>
          <a:prstGeom prst="rect">
            <a:avLst/>
          </a:prstGeom>
          <a:noFill/>
        </p:spPr>
        <p:txBody>
          <a:bodyPr wrap="square">
            <a:spAutoFit/>
          </a:bodyPr>
          <a:lstStyle/>
          <a:p>
            <a:r>
              <a:rPr lang="en-US" sz="1800" b="0" i="0" kern="1200" dirty="0">
                <a:solidFill>
                  <a:schemeClr val="tx1"/>
                </a:solidFill>
                <a:effectLst/>
                <a:latin typeface="+mn-lt"/>
                <a:ea typeface="+mn-ea"/>
                <a:cs typeface="+mn-cs"/>
              </a:rPr>
              <a:t>Summary: A strong dose-response relationship exists between childhood abuse and adult health risks.</a:t>
            </a:r>
            <a:endParaRPr lang="en-US" dirty="0"/>
          </a:p>
        </p:txBody>
      </p:sp>
      <p:pic>
        <p:nvPicPr>
          <p:cNvPr id="10" name="Picture 9" descr="A pie chart with numbers and text&#10;&#10;AI-generated content may be incorrect.">
            <a:extLst>
              <a:ext uri="{FF2B5EF4-FFF2-40B4-BE49-F238E27FC236}">
                <a16:creationId xmlns:a16="http://schemas.microsoft.com/office/drawing/2014/main" id="{B9A922FE-8C34-16E6-ABE8-DE05937B386E}"/>
              </a:ext>
            </a:extLst>
          </p:cNvPr>
          <p:cNvPicPr>
            <a:picLocks noChangeAspect="1"/>
          </p:cNvPicPr>
          <p:nvPr/>
        </p:nvPicPr>
        <p:blipFill>
          <a:blip r:embed="rId4"/>
          <a:stretch>
            <a:fillRect/>
          </a:stretch>
        </p:blipFill>
        <p:spPr>
          <a:xfrm>
            <a:off x="8246806" y="4643410"/>
            <a:ext cx="2945017" cy="2214590"/>
          </a:xfrm>
          <a:prstGeom prst="rect">
            <a:avLst/>
          </a:prstGeom>
        </p:spPr>
      </p:pic>
    </p:spTree>
    <p:extLst>
      <p:ext uri="{BB962C8B-B14F-4D97-AF65-F5344CB8AC3E}">
        <p14:creationId xmlns:p14="http://schemas.microsoft.com/office/powerpoint/2010/main" val="2587448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AB4E9-A2E6-584F-9BE3-8500E63853C2}"/>
              </a:ext>
            </a:extLst>
          </p:cNvPr>
          <p:cNvSpPr>
            <a:spLocks noGrp="1"/>
          </p:cNvSpPr>
          <p:nvPr>
            <p:ph type="title"/>
          </p:nvPr>
        </p:nvSpPr>
        <p:spPr>
          <a:xfrm>
            <a:off x="3379807" y="187960"/>
            <a:ext cx="5623199" cy="1188720"/>
          </a:xfrm>
        </p:spPr>
        <p:txBody>
          <a:bodyPr/>
          <a:lstStyle/>
          <a:p>
            <a:r>
              <a:rPr lang="en-US" dirty="0"/>
              <a:t>“Pair of aces” Tree</a:t>
            </a:r>
          </a:p>
        </p:txBody>
      </p:sp>
      <p:pic>
        <p:nvPicPr>
          <p:cNvPr id="10" name="Content Placeholder 9" descr="Diagram&#10;&#10;Description automatically generated">
            <a:extLst>
              <a:ext uri="{FF2B5EF4-FFF2-40B4-BE49-F238E27FC236}">
                <a16:creationId xmlns:a16="http://schemas.microsoft.com/office/drawing/2014/main" id="{C61D4737-035C-DC4C-8887-974487CB78C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3650"/>
          <a:stretch/>
        </p:blipFill>
        <p:spPr>
          <a:xfrm>
            <a:off x="853440" y="1475128"/>
            <a:ext cx="10015188" cy="5200874"/>
          </a:xfrm>
        </p:spPr>
      </p:pic>
      <p:sp>
        <p:nvSpPr>
          <p:cNvPr id="4" name="Slide Number Placeholder 3">
            <a:extLst>
              <a:ext uri="{FF2B5EF4-FFF2-40B4-BE49-F238E27FC236}">
                <a16:creationId xmlns:a16="http://schemas.microsoft.com/office/drawing/2014/main" id="{7CE7CF6F-E355-084E-9811-37CC6BED391D}"/>
              </a:ext>
            </a:extLst>
          </p:cNvPr>
          <p:cNvSpPr>
            <a:spLocks noGrp="1"/>
          </p:cNvSpPr>
          <p:nvPr>
            <p:ph type="sldNum" sz="quarter" idx="12"/>
          </p:nvPr>
        </p:nvSpPr>
        <p:spPr/>
        <p:txBody>
          <a:bodyPr/>
          <a:lstStyle/>
          <a:p>
            <a:fld id="{8A7A6979-0714-4377-B894-6BE4C2D6E202}" type="slidenum">
              <a:rPr lang="en-US" smtClean="0"/>
              <a:pPr/>
              <a:t>9</a:t>
            </a:fld>
            <a:endParaRPr lang="en-US" dirty="0"/>
          </a:p>
        </p:txBody>
      </p:sp>
    </p:spTree>
    <p:extLst>
      <p:ext uri="{BB962C8B-B14F-4D97-AF65-F5344CB8AC3E}">
        <p14:creationId xmlns:p14="http://schemas.microsoft.com/office/powerpoint/2010/main" val="219405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6102</TotalTime>
  <Words>1530</Words>
  <Application>Microsoft Macintosh PowerPoint</Application>
  <PresentationFormat>Widescreen</PresentationFormat>
  <Paragraphs>84</Paragraphs>
  <Slides>14</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Calibri Light</vt:lpstr>
      <vt:lpstr>ff-scala-sans-pro</vt:lpstr>
      <vt:lpstr>Helvetica</vt:lpstr>
      <vt:lpstr>inherit</vt:lpstr>
      <vt:lpstr>Roboto</vt:lpstr>
      <vt:lpstr>Suisse IntÂ´l</vt:lpstr>
      <vt:lpstr>Tahoma</vt:lpstr>
      <vt:lpstr>1_Office Theme</vt:lpstr>
      <vt:lpstr>Recognition of SDoH is Expanding and an Opportunity for MLPs</vt:lpstr>
      <vt:lpstr>Rudolf Virchow, a pathologist. </vt:lpstr>
      <vt:lpstr>What I learned in medical school about SDoH – 1991 to 1995.</vt:lpstr>
      <vt:lpstr>What I learned in medical school about SDoH – 1991 to 1995.</vt:lpstr>
      <vt:lpstr>PowerPoint Presentation</vt:lpstr>
      <vt:lpstr> </vt:lpstr>
      <vt:lpstr>PowerPoint Presentation</vt:lpstr>
      <vt:lpstr>PowerPoint Presentation</vt:lpstr>
      <vt:lpstr>“Pair of aces” Tree</vt:lpstr>
      <vt:lpstr>When things go wrong …. </vt:lpstr>
      <vt:lpstr>WHO - SDoH: “conditions in and under which people are born, grow, work, and live” </vt:lpstr>
      <vt:lpstr>What kinds of legal needs are appropriate for MLP? I HELP!</vt:lpstr>
      <vt:lpstr>MLPO associated MLPs in Oregon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Legal Partnership Better Health Through Legal Advocacy</dc:title>
  <dc:creator>Ken Gatter</dc:creator>
  <cp:lastModifiedBy>Ken Gatter</cp:lastModifiedBy>
  <cp:revision>11</cp:revision>
  <dcterms:created xsi:type="dcterms:W3CDTF">2023-10-10T19:51:10Z</dcterms:created>
  <dcterms:modified xsi:type="dcterms:W3CDTF">2025-05-30T18:48:57Z</dcterms:modified>
</cp:coreProperties>
</file>