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1"/>
    <p:sldMasterId id="2147483667" r:id="rId2"/>
  </p:sldMasterIdLst>
  <p:notesMasterIdLst>
    <p:notesMasterId r:id="rId25"/>
  </p:notesMasterIdLst>
  <p:handoutMasterIdLst>
    <p:handoutMasterId r:id="rId26"/>
  </p:handoutMasterIdLst>
  <p:sldIdLst>
    <p:sldId id="256" r:id="rId3"/>
    <p:sldId id="630" r:id="rId4"/>
    <p:sldId id="611" r:id="rId5"/>
    <p:sldId id="646" r:id="rId6"/>
    <p:sldId id="649" r:id="rId7"/>
    <p:sldId id="650" r:id="rId8"/>
    <p:sldId id="638" r:id="rId9"/>
    <p:sldId id="652" r:id="rId10"/>
    <p:sldId id="636" r:id="rId11"/>
    <p:sldId id="629" r:id="rId12"/>
    <p:sldId id="631" r:id="rId13"/>
    <p:sldId id="640" r:id="rId14"/>
    <p:sldId id="641" r:id="rId15"/>
    <p:sldId id="647" r:id="rId16"/>
    <p:sldId id="648" r:id="rId17"/>
    <p:sldId id="600" r:id="rId18"/>
    <p:sldId id="645" r:id="rId19"/>
    <p:sldId id="621" r:id="rId20"/>
    <p:sldId id="622" r:id="rId21"/>
    <p:sldId id="651" r:id="rId22"/>
    <p:sldId id="628" r:id="rId23"/>
    <p:sldId id="61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6D08"/>
    <a:srgbClr val="3B3C3E"/>
    <a:srgbClr val="77797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37"/>
    <p:restoredTop sz="94014"/>
  </p:normalViewPr>
  <p:slideViewPr>
    <p:cSldViewPr snapToGrid="0" snapToObjects="1">
      <p:cViewPr varScale="1">
        <p:scale>
          <a:sx n="120" d="100"/>
          <a:sy n="120" d="100"/>
        </p:scale>
        <p:origin x="1152"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B0DF09-6649-A04E-A78D-013629243E60}" type="doc">
      <dgm:prSet loTypeId="urn:microsoft.com/office/officeart/2005/8/layout/venn1" loCatId="" qsTypeId="urn:microsoft.com/office/officeart/2005/8/quickstyle/simple1" qsCatId="simple" csTypeId="urn:microsoft.com/office/officeart/2005/8/colors/accent1_2" csCatId="accent1" phldr="1"/>
      <dgm:spPr/>
    </dgm:pt>
    <dgm:pt modelId="{F1287679-F0DA-EC4F-810B-23891CF5DF93}">
      <dgm:prSet phldrT="[Text]"/>
      <dgm:spPr>
        <a:solidFill>
          <a:schemeClr val="bg1">
            <a:lumMod val="65000"/>
            <a:alpha val="50000"/>
          </a:schemeClr>
        </a:solidFill>
      </dgm:spPr>
      <dgm:t>
        <a:bodyPr/>
        <a:lstStyle/>
        <a:p>
          <a:r>
            <a:rPr lang="en-US" b="1" dirty="0"/>
            <a:t>Corporate Governance </a:t>
          </a:r>
          <a:r>
            <a:rPr lang="en-US" b="0" dirty="0"/>
            <a:t>(internal)</a:t>
          </a:r>
          <a:endParaRPr lang="en-US" b="1" dirty="0"/>
        </a:p>
      </dgm:t>
    </dgm:pt>
    <dgm:pt modelId="{D4C348AE-E9FF-8F46-8013-2461409272AD}" type="parTrans" cxnId="{E3D5D2C8-4A6A-7946-B39A-C17D307E3953}">
      <dgm:prSet/>
      <dgm:spPr/>
      <dgm:t>
        <a:bodyPr/>
        <a:lstStyle/>
        <a:p>
          <a:endParaRPr lang="en-US"/>
        </a:p>
      </dgm:t>
    </dgm:pt>
    <dgm:pt modelId="{43093A4E-5D25-A544-8E51-30EB4A6B9C2D}" type="sibTrans" cxnId="{E3D5D2C8-4A6A-7946-B39A-C17D307E3953}">
      <dgm:prSet/>
      <dgm:spPr/>
      <dgm:t>
        <a:bodyPr/>
        <a:lstStyle/>
        <a:p>
          <a:endParaRPr lang="en-US"/>
        </a:p>
      </dgm:t>
    </dgm:pt>
    <dgm:pt modelId="{F2414074-B57C-EA43-9A04-90A7B57F8939}">
      <dgm:prSet phldrT="[Text]"/>
      <dgm:spPr>
        <a:solidFill>
          <a:schemeClr val="accent6">
            <a:lumMod val="60000"/>
            <a:lumOff val="40000"/>
            <a:alpha val="50000"/>
          </a:schemeClr>
        </a:solidFill>
      </dgm:spPr>
      <dgm:t>
        <a:bodyPr/>
        <a:lstStyle/>
        <a:p>
          <a:r>
            <a:rPr lang="en-US" b="1" dirty="0"/>
            <a:t>Health Law Regulation </a:t>
          </a:r>
          <a:r>
            <a:rPr lang="en-US" b="0" dirty="0"/>
            <a:t>(external)</a:t>
          </a:r>
          <a:endParaRPr lang="en-US" b="1" dirty="0"/>
        </a:p>
      </dgm:t>
    </dgm:pt>
    <dgm:pt modelId="{D88454E6-B8B1-D84E-B632-44D7BD2FF5F0}" type="parTrans" cxnId="{614B5482-C4DB-594A-A6AD-1C231FB231CB}">
      <dgm:prSet/>
      <dgm:spPr/>
      <dgm:t>
        <a:bodyPr/>
        <a:lstStyle/>
        <a:p>
          <a:endParaRPr lang="en-US"/>
        </a:p>
      </dgm:t>
    </dgm:pt>
    <dgm:pt modelId="{6750D297-D605-1F43-9291-1D628B9E7622}" type="sibTrans" cxnId="{614B5482-C4DB-594A-A6AD-1C231FB231CB}">
      <dgm:prSet/>
      <dgm:spPr/>
      <dgm:t>
        <a:bodyPr/>
        <a:lstStyle/>
        <a:p>
          <a:endParaRPr lang="en-US"/>
        </a:p>
      </dgm:t>
    </dgm:pt>
    <dgm:pt modelId="{24F1C89F-7089-2745-864A-62D15828DCD9}" type="pres">
      <dgm:prSet presAssocID="{9FB0DF09-6649-A04E-A78D-013629243E60}" presName="compositeShape" presStyleCnt="0">
        <dgm:presLayoutVars>
          <dgm:chMax val="7"/>
          <dgm:dir/>
          <dgm:resizeHandles val="exact"/>
        </dgm:presLayoutVars>
      </dgm:prSet>
      <dgm:spPr/>
    </dgm:pt>
    <dgm:pt modelId="{DF99CBE7-7E49-494E-8326-37C488B33446}" type="pres">
      <dgm:prSet presAssocID="{F1287679-F0DA-EC4F-810B-23891CF5DF93}" presName="circ1" presStyleLbl="vennNode1" presStyleIdx="0" presStyleCnt="2" custLinFactNeighborY="8384"/>
      <dgm:spPr/>
    </dgm:pt>
    <dgm:pt modelId="{A5AEFD0A-BFE6-E542-97C5-0C7A799474B6}" type="pres">
      <dgm:prSet presAssocID="{F1287679-F0DA-EC4F-810B-23891CF5DF93}" presName="circ1Tx" presStyleLbl="revTx" presStyleIdx="0" presStyleCnt="0">
        <dgm:presLayoutVars>
          <dgm:chMax val="0"/>
          <dgm:chPref val="0"/>
          <dgm:bulletEnabled val="1"/>
        </dgm:presLayoutVars>
      </dgm:prSet>
      <dgm:spPr/>
    </dgm:pt>
    <dgm:pt modelId="{5A4C83F4-3BEB-8640-9050-708BA70B2A67}" type="pres">
      <dgm:prSet presAssocID="{F2414074-B57C-EA43-9A04-90A7B57F8939}" presName="circ2" presStyleLbl="vennNode1" presStyleIdx="1" presStyleCnt="2" custLinFactNeighborY="8384"/>
      <dgm:spPr/>
    </dgm:pt>
    <dgm:pt modelId="{44A4B0BD-0BD5-FA4D-A2A1-B5018A3BDAF0}" type="pres">
      <dgm:prSet presAssocID="{F2414074-B57C-EA43-9A04-90A7B57F8939}" presName="circ2Tx" presStyleLbl="revTx" presStyleIdx="0" presStyleCnt="0">
        <dgm:presLayoutVars>
          <dgm:chMax val="0"/>
          <dgm:chPref val="0"/>
          <dgm:bulletEnabled val="1"/>
        </dgm:presLayoutVars>
      </dgm:prSet>
      <dgm:spPr/>
    </dgm:pt>
  </dgm:ptLst>
  <dgm:cxnLst>
    <dgm:cxn modelId="{3F089938-9E39-594F-8612-3AFC4C23BE84}" type="presOf" srcId="{F2414074-B57C-EA43-9A04-90A7B57F8939}" destId="{5A4C83F4-3BEB-8640-9050-708BA70B2A67}" srcOrd="0" destOrd="0" presId="urn:microsoft.com/office/officeart/2005/8/layout/venn1"/>
    <dgm:cxn modelId="{1F686E6D-89D7-C54E-973D-43F217299830}" type="presOf" srcId="{9FB0DF09-6649-A04E-A78D-013629243E60}" destId="{24F1C89F-7089-2745-864A-62D15828DCD9}" srcOrd="0" destOrd="0" presId="urn:microsoft.com/office/officeart/2005/8/layout/venn1"/>
    <dgm:cxn modelId="{C77B7874-3F0C-3D47-B4F5-9A891E526483}" type="presOf" srcId="{F2414074-B57C-EA43-9A04-90A7B57F8939}" destId="{44A4B0BD-0BD5-FA4D-A2A1-B5018A3BDAF0}" srcOrd="1" destOrd="0" presId="urn:microsoft.com/office/officeart/2005/8/layout/venn1"/>
    <dgm:cxn modelId="{614B5482-C4DB-594A-A6AD-1C231FB231CB}" srcId="{9FB0DF09-6649-A04E-A78D-013629243E60}" destId="{F2414074-B57C-EA43-9A04-90A7B57F8939}" srcOrd="1" destOrd="0" parTransId="{D88454E6-B8B1-D84E-B632-44D7BD2FF5F0}" sibTransId="{6750D297-D605-1F43-9291-1D628B9E7622}"/>
    <dgm:cxn modelId="{E3D5D2C8-4A6A-7946-B39A-C17D307E3953}" srcId="{9FB0DF09-6649-A04E-A78D-013629243E60}" destId="{F1287679-F0DA-EC4F-810B-23891CF5DF93}" srcOrd="0" destOrd="0" parTransId="{D4C348AE-E9FF-8F46-8013-2461409272AD}" sibTransId="{43093A4E-5D25-A544-8E51-30EB4A6B9C2D}"/>
    <dgm:cxn modelId="{767B34F2-8CFF-A943-A90D-2C67359660D9}" type="presOf" srcId="{F1287679-F0DA-EC4F-810B-23891CF5DF93}" destId="{DF99CBE7-7E49-494E-8326-37C488B33446}" srcOrd="0" destOrd="0" presId="urn:microsoft.com/office/officeart/2005/8/layout/venn1"/>
    <dgm:cxn modelId="{496A3EF3-B3BC-E44A-8578-0EB111B9B6B8}" type="presOf" srcId="{F1287679-F0DA-EC4F-810B-23891CF5DF93}" destId="{A5AEFD0A-BFE6-E542-97C5-0C7A799474B6}" srcOrd="1" destOrd="0" presId="urn:microsoft.com/office/officeart/2005/8/layout/venn1"/>
    <dgm:cxn modelId="{5FCED6C2-DA9A-054F-AD76-461CABEE4FE9}" type="presParOf" srcId="{24F1C89F-7089-2745-864A-62D15828DCD9}" destId="{DF99CBE7-7E49-494E-8326-37C488B33446}" srcOrd="0" destOrd="0" presId="urn:microsoft.com/office/officeart/2005/8/layout/venn1"/>
    <dgm:cxn modelId="{74AE97CE-D4E8-6249-AD23-94AE265AE81C}" type="presParOf" srcId="{24F1C89F-7089-2745-864A-62D15828DCD9}" destId="{A5AEFD0A-BFE6-E542-97C5-0C7A799474B6}" srcOrd="1" destOrd="0" presId="urn:microsoft.com/office/officeart/2005/8/layout/venn1"/>
    <dgm:cxn modelId="{32BB26A4-9671-F64A-9A89-9921D47ACAFE}" type="presParOf" srcId="{24F1C89F-7089-2745-864A-62D15828DCD9}" destId="{5A4C83F4-3BEB-8640-9050-708BA70B2A67}" srcOrd="2" destOrd="0" presId="urn:microsoft.com/office/officeart/2005/8/layout/venn1"/>
    <dgm:cxn modelId="{48B69662-AB70-A54E-B72C-C74B809FB20B}" type="presParOf" srcId="{24F1C89F-7089-2745-864A-62D15828DCD9}" destId="{44A4B0BD-0BD5-FA4D-A2A1-B5018A3BDAF0}"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9CBE7-7E49-494E-8326-37C488B33446}">
      <dsp:nvSpPr>
        <dsp:cNvPr id="0" name=""/>
        <dsp:cNvSpPr/>
      </dsp:nvSpPr>
      <dsp:spPr>
        <a:xfrm>
          <a:off x="695017" y="22493"/>
          <a:ext cx="4112329" cy="4112329"/>
        </a:xfrm>
        <a:prstGeom prst="ellipse">
          <a:avLst/>
        </a:prstGeom>
        <a:solidFill>
          <a:schemeClr val="bg1">
            <a:lumMod val="6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US" sz="3700" b="1" kern="1200" dirty="0"/>
            <a:t>Corporate Governance </a:t>
          </a:r>
          <a:r>
            <a:rPr lang="en-US" sz="3700" b="0" kern="1200" dirty="0"/>
            <a:t>(internal)</a:t>
          </a:r>
          <a:endParaRPr lang="en-US" sz="3700" b="1" kern="1200" dirty="0"/>
        </a:p>
      </dsp:txBody>
      <dsp:txXfrm>
        <a:off x="1269261" y="507425"/>
        <a:ext cx="2371072" cy="3142465"/>
      </dsp:txXfrm>
    </dsp:sp>
    <dsp:sp modelId="{5A4C83F4-3BEB-8640-9050-708BA70B2A67}">
      <dsp:nvSpPr>
        <dsp:cNvPr id="0" name=""/>
        <dsp:cNvSpPr/>
      </dsp:nvSpPr>
      <dsp:spPr>
        <a:xfrm>
          <a:off x="3658858" y="22493"/>
          <a:ext cx="4112329" cy="4112329"/>
        </a:xfrm>
        <a:prstGeom prst="ellipse">
          <a:avLst/>
        </a:prstGeom>
        <a:solidFill>
          <a:schemeClr val="accent6">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US" sz="3700" b="1" kern="1200" dirty="0"/>
            <a:t>Health Law Regulation </a:t>
          </a:r>
          <a:r>
            <a:rPr lang="en-US" sz="3700" b="0" kern="1200" dirty="0"/>
            <a:t>(external)</a:t>
          </a:r>
          <a:endParaRPr lang="en-US" sz="3700" b="1" kern="1200" dirty="0"/>
        </a:p>
      </dsp:txBody>
      <dsp:txXfrm>
        <a:off x="4825871" y="507425"/>
        <a:ext cx="2371072" cy="314246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510795-F3B7-044B-ACD5-83567C3B193D}" type="datetimeFigureOut">
              <a:rPr lang="en-US" smtClean="0"/>
              <a:t>6/2/25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B513E9-0CFC-2142-ADF0-42D4E85F424F}" type="slidenum">
              <a:rPr lang="en-US" smtClean="0"/>
              <a:t>‹#›</a:t>
            </a:fld>
            <a:endParaRPr lang="en-US"/>
          </a:p>
        </p:txBody>
      </p:sp>
    </p:spTree>
    <p:extLst>
      <p:ext uri="{BB962C8B-B14F-4D97-AF65-F5344CB8AC3E}">
        <p14:creationId xmlns:p14="http://schemas.microsoft.com/office/powerpoint/2010/main" val="533553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E02C8C-F1EC-CE4E-A8EB-10AFA56B4732}" type="datetimeFigureOut">
              <a:rPr lang="en-US" smtClean="0"/>
              <a:t>6/2/25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F8D5C8-0DF2-5E4A-B9D0-AD5456311CC0}" type="slidenum">
              <a:rPr lang="en-US" smtClean="0"/>
              <a:t>‹#›</a:t>
            </a:fld>
            <a:endParaRPr lang="en-US"/>
          </a:p>
        </p:txBody>
      </p:sp>
    </p:spTree>
    <p:extLst>
      <p:ext uri="{BB962C8B-B14F-4D97-AF65-F5344CB8AC3E}">
        <p14:creationId xmlns:p14="http://schemas.microsoft.com/office/powerpoint/2010/main" val="1691411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8D5C8-0DF2-5E4A-B9D0-AD5456311CC0}" type="slidenum">
              <a:rPr lang="en-US" smtClean="0"/>
              <a:t>2</a:t>
            </a:fld>
            <a:endParaRPr lang="en-US"/>
          </a:p>
        </p:txBody>
      </p:sp>
    </p:spTree>
    <p:extLst>
      <p:ext uri="{BB962C8B-B14F-4D97-AF65-F5344CB8AC3E}">
        <p14:creationId xmlns:p14="http://schemas.microsoft.com/office/powerpoint/2010/main" val="2112525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8D5C8-0DF2-5E4A-B9D0-AD5456311CC0}" type="slidenum">
              <a:rPr lang="en-US" smtClean="0"/>
              <a:t>11</a:t>
            </a:fld>
            <a:endParaRPr lang="en-US"/>
          </a:p>
        </p:txBody>
      </p:sp>
    </p:spTree>
    <p:extLst>
      <p:ext uri="{BB962C8B-B14F-4D97-AF65-F5344CB8AC3E}">
        <p14:creationId xmlns:p14="http://schemas.microsoft.com/office/powerpoint/2010/main" val="1045201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8D5C8-0DF2-5E4A-B9D0-AD5456311CC0}" type="slidenum">
              <a:rPr lang="en-US" smtClean="0"/>
              <a:t>12</a:t>
            </a:fld>
            <a:endParaRPr lang="en-US"/>
          </a:p>
        </p:txBody>
      </p:sp>
    </p:spTree>
    <p:extLst>
      <p:ext uri="{BB962C8B-B14F-4D97-AF65-F5344CB8AC3E}">
        <p14:creationId xmlns:p14="http://schemas.microsoft.com/office/powerpoint/2010/main" val="1649533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8D5C8-0DF2-5E4A-B9D0-AD5456311CC0}" type="slidenum">
              <a:rPr lang="en-US" smtClean="0"/>
              <a:t>13</a:t>
            </a:fld>
            <a:endParaRPr lang="en-US"/>
          </a:p>
        </p:txBody>
      </p:sp>
    </p:spTree>
    <p:extLst>
      <p:ext uri="{BB962C8B-B14F-4D97-AF65-F5344CB8AC3E}">
        <p14:creationId xmlns:p14="http://schemas.microsoft.com/office/powerpoint/2010/main" val="2077550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33BFB-C5EE-9FFC-1F41-9F38CD533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C6A10-2280-83A3-19D3-8B0172522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21FA7-B6D0-748E-ECC5-C632DF4CEF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8D3550-489A-D25F-9D0F-D71D52258933}"/>
              </a:ext>
            </a:extLst>
          </p:cNvPr>
          <p:cNvSpPr>
            <a:spLocks noGrp="1"/>
          </p:cNvSpPr>
          <p:nvPr>
            <p:ph type="sldNum" sz="quarter" idx="5"/>
          </p:nvPr>
        </p:nvSpPr>
        <p:spPr/>
        <p:txBody>
          <a:bodyPr/>
          <a:lstStyle/>
          <a:p>
            <a:fld id="{73F8D5C8-0DF2-5E4A-B9D0-AD5456311CC0}" type="slidenum">
              <a:rPr lang="en-US" smtClean="0"/>
              <a:t>14</a:t>
            </a:fld>
            <a:endParaRPr lang="en-US"/>
          </a:p>
        </p:txBody>
      </p:sp>
    </p:spTree>
    <p:extLst>
      <p:ext uri="{BB962C8B-B14F-4D97-AF65-F5344CB8AC3E}">
        <p14:creationId xmlns:p14="http://schemas.microsoft.com/office/powerpoint/2010/main" val="144253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DE346-DC23-974B-B360-E08620D2A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DA733-BE0B-FA71-DB6B-2E4B6A3A25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9081B-3779-DA2F-DB68-30A4DDA7B6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D2484A-93C7-D40A-3016-A74ECD992644}"/>
              </a:ext>
            </a:extLst>
          </p:cNvPr>
          <p:cNvSpPr>
            <a:spLocks noGrp="1"/>
          </p:cNvSpPr>
          <p:nvPr>
            <p:ph type="sldNum" sz="quarter" idx="5"/>
          </p:nvPr>
        </p:nvSpPr>
        <p:spPr/>
        <p:txBody>
          <a:bodyPr/>
          <a:lstStyle/>
          <a:p>
            <a:fld id="{73F8D5C8-0DF2-5E4A-B9D0-AD5456311CC0}" type="slidenum">
              <a:rPr lang="en-US" smtClean="0"/>
              <a:t>15</a:t>
            </a:fld>
            <a:endParaRPr lang="en-US"/>
          </a:p>
        </p:txBody>
      </p:sp>
    </p:spTree>
    <p:extLst>
      <p:ext uri="{BB962C8B-B14F-4D97-AF65-F5344CB8AC3E}">
        <p14:creationId xmlns:p14="http://schemas.microsoft.com/office/powerpoint/2010/main" val="3921013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80D6E-E09D-B5D0-6193-265673548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152EF-F31F-8740-AF82-785B00301B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3CB878-6DE5-013F-8AF1-BBF188E46D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38738D-408E-70C9-792F-89648A9C6492}"/>
              </a:ext>
            </a:extLst>
          </p:cNvPr>
          <p:cNvSpPr>
            <a:spLocks noGrp="1"/>
          </p:cNvSpPr>
          <p:nvPr>
            <p:ph type="sldNum" sz="quarter" idx="5"/>
          </p:nvPr>
        </p:nvSpPr>
        <p:spPr/>
        <p:txBody>
          <a:bodyPr/>
          <a:lstStyle/>
          <a:p>
            <a:fld id="{73F8D5C8-0DF2-5E4A-B9D0-AD5456311CC0}" type="slidenum">
              <a:rPr lang="en-US" smtClean="0"/>
              <a:t>17</a:t>
            </a:fld>
            <a:endParaRPr lang="en-US"/>
          </a:p>
        </p:txBody>
      </p:sp>
    </p:spTree>
    <p:extLst>
      <p:ext uri="{BB962C8B-B14F-4D97-AF65-F5344CB8AC3E}">
        <p14:creationId xmlns:p14="http://schemas.microsoft.com/office/powerpoint/2010/main" val="2243172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8D5C8-0DF2-5E4A-B9D0-AD5456311CC0}" type="slidenum">
              <a:rPr lang="en-US" smtClean="0"/>
              <a:t>18</a:t>
            </a:fld>
            <a:endParaRPr lang="en-US"/>
          </a:p>
        </p:txBody>
      </p:sp>
    </p:spTree>
    <p:extLst>
      <p:ext uri="{BB962C8B-B14F-4D97-AF65-F5344CB8AC3E}">
        <p14:creationId xmlns:p14="http://schemas.microsoft.com/office/powerpoint/2010/main" val="3443362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8D5C8-0DF2-5E4A-B9D0-AD5456311CC0}" type="slidenum">
              <a:rPr lang="en-US" smtClean="0"/>
              <a:t>19</a:t>
            </a:fld>
            <a:endParaRPr lang="en-US"/>
          </a:p>
        </p:txBody>
      </p:sp>
    </p:spTree>
    <p:extLst>
      <p:ext uri="{BB962C8B-B14F-4D97-AF65-F5344CB8AC3E}">
        <p14:creationId xmlns:p14="http://schemas.microsoft.com/office/powerpoint/2010/main" val="3481330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1BCAB-ABE0-EFF5-7B41-2FD87B22D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6EA48-B7A7-64BD-ED71-EF77F53E7C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24668-CB28-93F3-8518-776301FFF2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E707AF-AEA1-C2C7-BE90-2CA89A0F61B2}"/>
              </a:ext>
            </a:extLst>
          </p:cNvPr>
          <p:cNvSpPr>
            <a:spLocks noGrp="1"/>
          </p:cNvSpPr>
          <p:nvPr>
            <p:ph type="sldNum" sz="quarter" idx="5"/>
          </p:nvPr>
        </p:nvSpPr>
        <p:spPr/>
        <p:txBody>
          <a:bodyPr/>
          <a:lstStyle/>
          <a:p>
            <a:fld id="{73F8D5C8-0DF2-5E4A-B9D0-AD5456311CC0}" type="slidenum">
              <a:rPr lang="en-US" smtClean="0"/>
              <a:t>20</a:t>
            </a:fld>
            <a:endParaRPr lang="en-US"/>
          </a:p>
        </p:txBody>
      </p:sp>
    </p:spTree>
    <p:extLst>
      <p:ext uri="{BB962C8B-B14F-4D97-AF65-F5344CB8AC3E}">
        <p14:creationId xmlns:p14="http://schemas.microsoft.com/office/powerpoint/2010/main" val="2626803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8D5C8-0DF2-5E4A-B9D0-AD5456311CC0}" type="slidenum">
              <a:rPr lang="en-US" smtClean="0"/>
              <a:t>21</a:t>
            </a:fld>
            <a:endParaRPr lang="en-US"/>
          </a:p>
        </p:txBody>
      </p:sp>
    </p:spTree>
    <p:extLst>
      <p:ext uri="{BB962C8B-B14F-4D97-AF65-F5344CB8AC3E}">
        <p14:creationId xmlns:p14="http://schemas.microsoft.com/office/powerpoint/2010/main" val="2056136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8D5C8-0DF2-5E4A-B9D0-AD5456311CC0}" type="slidenum">
              <a:rPr lang="en-US" smtClean="0"/>
              <a:t>3</a:t>
            </a:fld>
            <a:endParaRPr lang="en-US"/>
          </a:p>
        </p:txBody>
      </p:sp>
    </p:spTree>
    <p:extLst>
      <p:ext uri="{BB962C8B-B14F-4D97-AF65-F5344CB8AC3E}">
        <p14:creationId xmlns:p14="http://schemas.microsoft.com/office/powerpoint/2010/main" val="3825889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9C865-97E4-9135-A19C-A4D655F087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41526-80EC-F730-A232-D22455D65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8E774-17D5-0C62-2378-84E86A13AD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EC8681-FCD3-BD9B-BC07-7A0D59F1CAD2}"/>
              </a:ext>
            </a:extLst>
          </p:cNvPr>
          <p:cNvSpPr>
            <a:spLocks noGrp="1"/>
          </p:cNvSpPr>
          <p:nvPr>
            <p:ph type="sldNum" sz="quarter" idx="5"/>
          </p:nvPr>
        </p:nvSpPr>
        <p:spPr/>
        <p:txBody>
          <a:bodyPr/>
          <a:lstStyle/>
          <a:p>
            <a:fld id="{73F8D5C8-0DF2-5E4A-B9D0-AD5456311CC0}" type="slidenum">
              <a:rPr lang="en-US" smtClean="0"/>
              <a:t>4</a:t>
            </a:fld>
            <a:endParaRPr lang="en-US"/>
          </a:p>
        </p:txBody>
      </p:sp>
    </p:spTree>
    <p:extLst>
      <p:ext uri="{BB962C8B-B14F-4D97-AF65-F5344CB8AC3E}">
        <p14:creationId xmlns:p14="http://schemas.microsoft.com/office/powerpoint/2010/main" val="202739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9FA58-4C65-D6C7-8E59-FD11C9AD5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E9CEF-CD8D-C450-D8B1-A2578C04C4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3115D-BBBD-5B0F-E23B-2E9027C690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785108-C22F-71FF-0A69-DAB9542C8262}"/>
              </a:ext>
            </a:extLst>
          </p:cNvPr>
          <p:cNvSpPr>
            <a:spLocks noGrp="1"/>
          </p:cNvSpPr>
          <p:nvPr>
            <p:ph type="sldNum" sz="quarter" idx="5"/>
          </p:nvPr>
        </p:nvSpPr>
        <p:spPr/>
        <p:txBody>
          <a:bodyPr/>
          <a:lstStyle/>
          <a:p>
            <a:fld id="{73F8D5C8-0DF2-5E4A-B9D0-AD5456311CC0}" type="slidenum">
              <a:rPr lang="en-US" smtClean="0"/>
              <a:t>5</a:t>
            </a:fld>
            <a:endParaRPr lang="en-US"/>
          </a:p>
        </p:txBody>
      </p:sp>
    </p:spTree>
    <p:extLst>
      <p:ext uri="{BB962C8B-B14F-4D97-AF65-F5344CB8AC3E}">
        <p14:creationId xmlns:p14="http://schemas.microsoft.com/office/powerpoint/2010/main" val="710401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1958B-8F0F-5A9A-0E0B-051F79E93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8D445-F7D4-6DA9-0AAF-7A9B588F3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2B6755-450A-266A-94C9-5A16DA33D8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2B1A91-531D-7A9D-D03B-C883D4B21316}"/>
              </a:ext>
            </a:extLst>
          </p:cNvPr>
          <p:cNvSpPr>
            <a:spLocks noGrp="1"/>
          </p:cNvSpPr>
          <p:nvPr>
            <p:ph type="sldNum" sz="quarter" idx="5"/>
          </p:nvPr>
        </p:nvSpPr>
        <p:spPr/>
        <p:txBody>
          <a:bodyPr/>
          <a:lstStyle/>
          <a:p>
            <a:fld id="{73F8D5C8-0DF2-5E4A-B9D0-AD5456311CC0}" type="slidenum">
              <a:rPr lang="en-US" smtClean="0"/>
              <a:t>6</a:t>
            </a:fld>
            <a:endParaRPr lang="en-US"/>
          </a:p>
        </p:txBody>
      </p:sp>
    </p:spTree>
    <p:extLst>
      <p:ext uri="{BB962C8B-B14F-4D97-AF65-F5344CB8AC3E}">
        <p14:creationId xmlns:p14="http://schemas.microsoft.com/office/powerpoint/2010/main" val="2588737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8D5C8-0DF2-5E4A-B9D0-AD5456311CC0}" type="slidenum">
              <a:rPr lang="en-US" smtClean="0"/>
              <a:t>7</a:t>
            </a:fld>
            <a:endParaRPr lang="en-US"/>
          </a:p>
        </p:txBody>
      </p:sp>
    </p:spTree>
    <p:extLst>
      <p:ext uri="{BB962C8B-B14F-4D97-AF65-F5344CB8AC3E}">
        <p14:creationId xmlns:p14="http://schemas.microsoft.com/office/powerpoint/2010/main" val="3896819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D612-5FAD-D3BC-A798-CC0DA98BC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1EFB8-5F41-AD69-F706-0AAB453FC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826FF9-0B6C-8283-04BF-CD9F26B618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39640F-7ECD-8E3D-C378-03D2280907B4}"/>
              </a:ext>
            </a:extLst>
          </p:cNvPr>
          <p:cNvSpPr>
            <a:spLocks noGrp="1"/>
          </p:cNvSpPr>
          <p:nvPr>
            <p:ph type="sldNum" sz="quarter" idx="5"/>
          </p:nvPr>
        </p:nvSpPr>
        <p:spPr/>
        <p:txBody>
          <a:bodyPr/>
          <a:lstStyle/>
          <a:p>
            <a:fld id="{73F8D5C8-0DF2-5E4A-B9D0-AD5456311CC0}" type="slidenum">
              <a:rPr lang="en-US" smtClean="0"/>
              <a:t>8</a:t>
            </a:fld>
            <a:endParaRPr lang="en-US"/>
          </a:p>
        </p:txBody>
      </p:sp>
    </p:spTree>
    <p:extLst>
      <p:ext uri="{BB962C8B-B14F-4D97-AF65-F5344CB8AC3E}">
        <p14:creationId xmlns:p14="http://schemas.microsoft.com/office/powerpoint/2010/main" val="1131055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8D5C8-0DF2-5E4A-B9D0-AD5456311CC0}" type="slidenum">
              <a:rPr lang="en-US" smtClean="0"/>
              <a:t>9</a:t>
            </a:fld>
            <a:endParaRPr lang="en-US"/>
          </a:p>
        </p:txBody>
      </p:sp>
    </p:spTree>
    <p:extLst>
      <p:ext uri="{BB962C8B-B14F-4D97-AF65-F5344CB8AC3E}">
        <p14:creationId xmlns:p14="http://schemas.microsoft.com/office/powerpoint/2010/main" val="154574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8D5C8-0DF2-5E4A-B9D0-AD5456311CC0}" type="slidenum">
              <a:rPr lang="en-US" smtClean="0"/>
              <a:t>10</a:t>
            </a:fld>
            <a:endParaRPr lang="en-US"/>
          </a:p>
        </p:txBody>
      </p:sp>
    </p:spTree>
    <p:extLst>
      <p:ext uri="{BB962C8B-B14F-4D97-AF65-F5344CB8AC3E}">
        <p14:creationId xmlns:p14="http://schemas.microsoft.com/office/powerpoint/2010/main" val="2604203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itle 1"/>
          <p:cNvSpPr>
            <a:spLocks noGrp="1"/>
          </p:cNvSpPr>
          <p:nvPr>
            <p:ph type="title"/>
          </p:nvPr>
        </p:nvSpPr>
        <p:spPr>
          <a:xfrm>
            <a:off x="457200" y="1449892"/>
            <a:ext cx="8229600" cy="1143000"/>
          </a:xfrm>
        </p:spPr>
        <p:txBody>
          <a:bodyPr/>
          <a:lstStyle>
            <a:lvl1pPr algn="ctr">
              <a:defRPr>
                <a:solidFill>
                  <a:srgbClr val="3B3C3E"/>
                </a:solidFill>
              </a:defRPr>
            </a:lvl1pPr>
          </a:lstStyle>
          <a:p>
            <a:r>
              <a:rPr lang="en-US" dirty="0"/>
              <a:t>Click to edit Master title style</a:t>
            </a:r>
          </a:p>
        </p:txBody>
      </p:sp>
      <p:sp>
        <p:nvSpPr>
          <p:cNvPr id="5" name="Subtitle 2"/>
          <p:cNvSpPr>
            <a:spLocks noGrp="1"/>
          </p:cNvSpPr>
          <p:nvPr>
            <p:ph type="subTitle" idx="1"/>
          </p:nvPr>
        </p:nvSpPr>
        <p:spPr>
          <a:xfrm>
            <a:off x="1371600" y="2694275"/>
            <a:ext cx="6400800" cy="1223675"/>
          </a:xfrm>
        </p:spPr>
        <p:txBody>
          <a:bodyPr/>
          <a:lstStyle>
            <a:lvl1pPr marL="0" indent="0" algn="ctr">
              <a:buNone/>
              <a:defRPr>
                <a:solidFill>
                  <a:srgbClr val="3B3C3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0" y="6330206"/>
            <a:ext cx="9144000" cy="527794"/>
          </a:xfrm>
          <a:prstGeom prst="rect">
            <a:avLst/>
          </a:prstGeom>
          <a:solidFill>
            <a:srgbClr val="FD6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4305300" y="4021295"/>
            <a:ext cx="571500" cy="568999"/>
          </a:xfrm>
          <a:prstGeom prst="rect">
            <a:avLst/>
          </a:prstGeom>
          <a:solidFill>
            <a:srgbClr val="FD6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College of Law - CenteredLogo minusbox.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7658" y="4094994"/>
            <a:ext cx="1961452" cy="1576167"/>
          </a:xfrm>
          <a:prstGeom prst="rect">
            <a:avLst/>
          </a:prstGeom>
        </p:spPr>
      </p:pic>
    </p:spTree>
    <p:extLst>
      <p:ext uri="{BB962C8B-B14F-4D97-AF65-F5344CB8AC3E}">
        <p14:creationId xmlns:p14="http://schemas.microsoft.com/office/powerpoint/2010/main" val="3461190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B3C3E"/>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3B3C3E"/>
                </a:solidFill>
              </a:defRPr>
            </a:lvl1pPr>
            <a:lvl2pPr>
              <a:defRPr>
                <a:solidFill>
                  <a:srgbClr val="3B3C3E"/>
                </a:solidFill>
              </a:defRPr>
            </a:lvl2pPr>
            <a:lvl3pPr>
              <a:defRPr>
                <a:solidFill>
                  <a:srgbClr val="3B3C3E"/>
                </a:solidFill>
              </a:defRPr>
            </a:lvl3pPr>
            <a:lvl4pPr>
              <a:defRPr>
                <a:solidFill>
                  <a:srgbClr val="3B3C3E"/>
                </a:solidFill>
              </a:defRPr>
            </a:lvl4pPr>
            <a:lvl5pPr>
              <a:defRPr>
                <a:solidFill>
                  <a:srgbClr val="3B3C3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477705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subtitle style</a:t>
            </a:r>
          </a:p>
        </p:txBody>
      </p:sp>
    </p:spTree>
    <p:extLst>
      <p:ext uri="{BB962C8B-B14F-4D97-AF65-F5344CB8AC3E}">
        <p14:creationId xmlns:p14="http://schemas.microsoft.com/office/powerpoint/2010/main" val="1758142741"/>
      </p:ext>
    </p:extLst>
  </p:cSld>
  <p:clrMap bg1="lt1" tx1="dk1" bg2="lt2" tx2="dk2" accent1="accent1" accent2="accent2" accent3="accent3" accent4="accent4" accent5="accent5" accent6="accent6" hlink="hlink" folHlink="folHlink"/>
  <p:sldLayoutIdLst>
    <p:sldLayoutId id="2147483702" r:id="rId1"/>
  </p:sldLayoutIdLst>
  <p:hf hdr="0" ftr="0" dt="0"/>
  <p:txStyles>
    <p:titleStyle>
      <a:lvl1pPr algn="ctr" defTabSz="457200" rtl="0" eaLnBrk="1" latinLnBrk="0" hangingPunct="1">
        <a:spcBef>
          <a:spcPct val="0"/>
        </a:spcBef>
        <a:buNone/>
        <a:defRPr sz="4400" kern="1200">
          <a:solidFill>
            <a:srgbClr val="3B3C3E"/>
          </a:solidFill>
          <a:latin typeface="Arial"/>
          <a:ea typeface="+mj-ea"/>
          <a:cs typeface="Arial"/>
        </a:defRPr>
      </a:lvl1pPr>
    </p:titleStyle>
    <p:bodyStyle>
      <a:lvl1pPr marL="0" indent="0" algn="ctr" defTabSz="457200" rtl="0" eaLnBrk="1" latinLnBrk="0" hangingPunct="1">
        <a:spcBef>
          <a:spcPct val="20000"/>
        </a:spcBef>
        <a:buFont typeface="Arial"/>
        <a:buNone/>
        <a:defRPr sz="3200" kern="1200">
          <a:solidFill>
            <a:srgbClr val="77797C"/>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330206"/>
            <a:ext cx="9144000" cy="527794"/>
          </a:xfrm>
          <a:prstGeom prst="rect">
            <a:avLst/>
          </a:prstGeom>
          <a:solidFill>
            <a:srgbClr val="FD6D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Law - Shortcut-OnOrang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59700" y="6424219"/>
            <a:ext cx="1238250" cy="342148"/>
          </a:xfrm>
          <a:prstGeom prst="rect">
            <a:avLst/>
          </a:prstGeom>
        </p:spPr>
      </p:pic>
    </p:spTree>
    <p:extLst>
      <p:ext uri="{BB962C8B-B14F-4D97-AF65-F5344CB8AC3E}">
        <p14:creationId xmlns:p14="http://schemas.microsoft.com/office/powerpoint/2010/main" val="2101319141"/>
      </p:ext>
    </p:extLst>
  </p:cSld>
  <p:clrMap bg1="lt1" tx1="dk1" bg2="lt2" tx2="dk2" accent1="accent1" accent2="accent2" accent3="accent3" accent4="accent4" accent5="accent5" accent6="accent6" hlink="hlink" folHlink="folHlink"/>
  <p:sldLayoutIdLst>
    <p:sldLayoutId id="2147483669" r:id="rId1"/>
  </p:sldLayoutIdLst>
  <p:hf hdr="0" ftr="0" dt="0"/>
  <p:txStyles>
    <p:titleStyle>
      <a:lvl1pPr algn="l" defTabSz="457200" rtl="0" eaLnBrk="1" latinLnBrk="0" hangingPunct="1">
        <a:spcBef>
          <a:spcPct val="0"/>
        </a:spcBef>
        <a:buNone/>
        <a:defRPr sz="4400" b="1" kern="1200">
          <a:solidFill>
            <a:srgbClr val="3B3C3E"/>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68411" y="199504"/>
            <a:ext cx="8010324" cy="418334"/>
          </a:xfrm>
          <a:solidFill>
            <a:srgbClr val="FD6D08"/>
          </a:solidFill>
          <a:ln>
            <a:noFill/>
          </a:ln>
          <a:effectLst>
            <a:outerShdw sx="1000" sy="1000" algn="ctr" rotWithShape="0">
              <a:srgbClr val="000000"/>
            </a:outerShdw>
          </a:effectLst>
        </p:spPr>
        <p:txBody>
          <a:bodyPr anchor="t">
            <a:normAutofit fontScale="90000"/>
          </a:bodyPr>
          <a:lstStyle/>
          <a:p>
            <a:pPr>
              <a:defRPr/>
            </a:pPr>
            <a:r>
              <a:rPr lang="en-US" sz="800" dirty="0">
                <a:solidFill>
                  <a:schemeClr val="tx1"/>
                </a:solidFill>
                <a:effectLst>
                  <a:outerShdw sx="1000" sy="1000" algn="tl">
                    <a:srgbClr val="000000"/>
                  </a:outerShdw>
                </a:effectLst>
                <a:latin typeface="Calibri" charset="0"/>
                <a:ea typeface="Calibri" charset="0"/>
                <a:cs typeface="Calibri" charset="0"/>
              </a:rPr>
              <a:t> </a:t>
            </a:r>
            <a:r>
              <a:rPr lang="en-US" sz="1300" dirty="0">
                <a:solidFill>
                  <a:schemeClr val="tx1"/>
                </a:solidFill>
                <a:effectLst>
                  <a:outerShdw sx="1000" sy="1000" algn="tl">
                    <a:srgbClr val="000000"/>
                  </a:outerShdw>
                </a:effectLst>
                <a:latin typeface="Calibri" charset="0"/>
                <a:ea typeface="Calibri" charset="0"/>
                <a:cs typeface="Calibri" charset="0"/>
              </a:rPr>
              <a:t> </a:t>
            </a:r>
            <a:br>
              <a:rPr lang="en-US" sz="2700" b="1" dirty="0">
                <a:solidFill>
                  <a:schemeClr val="bg1"/>
                </a:solidFill>
                <a:effectLst>
                  <a:outerShdw sx="1000" sy="1000" algn="tl">
                    <a:srgbClr val="000000"/>
                  </a:outerShdw>
                </a:effectLst>
                <a:latin typeface="Calibri" charset="0"/>
                <a:ea typeface="Calibri" charset="0"/>
                <a:cs typeface="Calibri" charset="0"/>
              </a:rPr>
            </a:br>
            <a:br>
              <a:rPr lang="en-US" sz="2200" dirty="0">
                <a:solidFill>
                  <a:schemeClr val="tx1"/>
                </a:solidFill>
                <a:effectLst>
                  <a:outerShdw sx="1000" sy="1000" algn="tl">
                    <a:srgbClr val="000000"/>
                  </a:outerShdw>
                </a:effectLst>
                <a:latin typeface="Calibri" panose="020F0502020204030204" pitchFamily="34" charset="0"/>
              </a:rPr>
            </a:br>
            <a:br>
              <a:rPr lang="en-US" sz="4200" b="1" dirty="0">
                <a:solidFill>
                  <a:schemeClr val="tx1"/>
                </a:solidFill>
                <a:effectLst>
                  <a:outerShdw blurRad="38100" dist="38100" dir="2700000" algn="tl">
                    <a:srgbClr val="000000">
                      <a:alpha val="43137"/>
                    </a:srgbClr>
                  </a:outerShdw>
                </a:effectLst>
                <a:latin typeface="Calibri" panose="020F0502020204030204" pitchFamily="34" charset="0"/>
                <a:cs typeface="+mj-cs"/>
              </a:rPr>
            </a:br>
            <a:r>
              <a:rPr lang="en-US" sz="4900" b="1" dirty="0">
                <a:solidFill>
                  <a:schemeClr val="tx1"/>
                </a:solidFill>
                <a:effectLst>
                  <a:outerShdw blurRad="38100" dist="38100" dir="2700000" algn="tl">
                    <a:srgbClr val="000000">
                      <a:alpha val="43137"/>
                    </a:srgbClr>
                  </a:outerShdw>
                </a:effectLst>
                <a:latin typeface="Calibri" panose="020F0502020204030204" pitchFamily="34" charset="0"/>
                <a:cs typeface="+mj-cs"/>
              </a:rPr>
              <a:t>Regulatory Outsourcing</a:t>
            </a:r>
            <a:br>
              <a:rPr lang="en-US" sz="4200" b="1" dirty="0">
                <a:solidFill>
                  <a:schemeClr val="tx1"/>
                </a:solidFill>
                <a:effectLst>
                  <a:outerShdw blurRad="38100" dist="38100" dir="2700000" algn="tl">
                    <a:srgbClr val="000000">
                      <a:alpha val="43137"/>
                    </a:srgbClr>
                  </a:outerShdw>
                </a:effectLst>
                <a:latin typeface="Calibri" panose="020F0502020204030204" pitchFamily="34" charset="0"/>
                <a:cs typeface="+mj-cs"/>
              </a:rPr>
            </a:br>
            <a:r>
              <a:rPr lang="en-US" sz="1200" b="1" dirty="0">
                <a:solidFill>
                  <a:schemeClr val="tx1"/>
                </a:solidFill>
                <a:effectLst>
                  <a:outerShdw blurRad="38100" dist="38100" dir="2700000" algn="tl">
                    <a:srgbClr val="000000">
                      <a:alpha val="43137"/>
                    </a:srgbClr>
                  </a:outerShdw>
                </a:effectLst>
                <a:latin typeface="Calibri" panose="020F0502020204030204" pitchFamily="34" charset="0"/>
                <a:cs typeface="+mj-cs"/>
              </a:rPr>
              <a:t> </a:t>
            </a:r>
            <a:br>
              <a:rPr lang="en-US" sz="4200" b="1" dirty="0">
                <a:solidFill>
                  <a:schemeClr val="tx1"/>
                </a:solidFill>
                <a:effectLst>
                  <a:outerShdw blurRad="38100" dist="38100" dir="2700000" algn="tl">
                    <a:srgbClr val="000000">
                      <a:alpha val="43137"/>
                    </a:srgbClr>
                  </a:outerShdw>
                </a:effectLst>
                <a:latin typeface="Calibri" panose="020F0502020204030204" pitchFamily="34" charset="0"/>
                <a:cs typeface="+mj-cs"/>
              </a:rPr>
            </a:br>
            <a:r>
              <a:rPr lang="en-US" sz="2900" dirty="0">
                <a:solidFill>
                  <a:schemeClr val="tx1"/>
                </a:solidFill>
                <a:effectLst>
                  <a:outerShdw blurRad="38100" dist="38100" dir="2700000" algn="tl">
                    <a:srgbClr val="000000">
                      <a:alpha val="43137"/>
                    </a:srgbClr>
                  </a:outerShdw>
                </a:effectLst>
                <a:latin typeface="Calibri" panose="020F0502020204030204" pitchFamily="34" charset="0"/>
                <a:cs typeface="+mj-cs"/>
              </a:rPr>
              <a:t>2025 ASLME Health Law Professors Conference</a:t>
            </a:r>
            <a:br>
              <a:rPr lang="en-US" sz="2900" dirty="0">
                <a:solidFill>
                  <a:schemeClr val="tx1"/>
                </a:solidFill>
                <a:effectLst>
                  <a:outerShdw blurRad="38100" dist="38100" dir="2700000" algn="tl">
                    <a:srgbClr val="000000">
                      <a:alpha val="43137"/>
                    </a:srgbClr>
                  </a:outerShdw>
                </a:effectLst>
                <a:latin typeface="Calibri" panose="020F0502020204030204" pitchFamily="34" charset="0"/>
                <a:cs typeface="+mj-cs"/>
              </a:rPr>
            </a:br>
            <a:r>
              <a:rPr lang="en-US" sz="2900" dirty="0">
                <a:solidFill>
                  <a:schemeClr val="tx1"/>
                </a:solidFill>
                <a:effectLst>
                  <a:outerShdw blurRad="38100" dist="38100" dir="2700000" algn="tl">
                    <a:srgbClr val="000000">
                      <a:alpha val="43137"/>
                    </a:srgbClr>
                  </a:outerShdw>
                </a:effectLst>
                <a:latin typeface="Calibri" panose="020F0502020204030204" pitchFamily="34" charset="0"/>
                <a:cs typeface="+mj-cs"/>
              </a:rPr>
              <a:t>Boston University School of Law</a:t>
            </a:r>
            <a:br>
              <a:rPr lang="en-US" sz="2900" dirty="0">
                <a:solidFill>
                  <a:schemeClr val="tx1"/>
                </a:solidFill>
                <a:effectLst>
                  <a:outerShdw blurRad="38100" dist="38100" dir="2700000" algn="tl">
                    <a:srgbClr val="000000">
                      <a:alpha val="43137"/>
                    </a:srgbClr>
                  </a:outerShdw>
                </a:effectLst>
                <a:latin typeface="Calibri" panose="020F0502020204030204" pitchFamily="34" charset="0"/>
                <a:cs typeface="+mj-cs"/>
              </a:rPr>
            </a:br>
            <a:r>
              <a:rPr lang="en-US" sz="2900" dirty="0">
                <a:solidFill>
                  <a:schemeClr val="tx1"/>
                </a:solidFill>
                <a:effectLst>
                  <a:outerShdw blurRad="38100" dist="38100" dir="2700000" algn="tl">
                    <a:srgbClr val="000000">
                      <a:alpha val="43137"/>
                    </a:srgbClr>
                  </a:outerShdw>
                </a:effectLst>
                <a:latin typeface="Calibri" panose="020F0502020204030204" pitchFamily="34" charset="0"/>
                <a:cs typeface="+mj-cs"/>
              </a:rPr>
              <a:t>June 5, 2025</a:t>
            </a:r>
            <a:br>
              <a:rPr lang="en-US" sz="2900" dirty="0">
                <a:solidFill>
                  <a:schemeClr val="tx1"/>
                </a:solidFill>
                <a:effectLst>
                  <a:outerShdw blurRad="38100" dist="38100" dir="2700000" algn="tl">
                    <a:srgbClr val="000000">
                      <a:alpha val="43137"/>
                    </a:srgbClr>
                  </a:outerShdw>
                </a:effectLst>
                <a:latin typeface="Calibri" panose="020F0502020204030204" pitchFamily="34" charset="0"/>
                <a:cs typeface="+mj-cs"/>
              </a:rPr>
            </a:br>
            <a:r>
              <a:rPr lang="en-US" sz="2900" dirty="0">
                <a:solidFill>
                  <a:schemeClr val="tx1"/>
                </a:solidFill>
                <a:effectLst>
                  <a:outerShdw blurRad="38100" dist="38100" dir="2700000" algn="tl">
                    <a:srgbClr val="000000">
                      <a:alpha val="43137"/>
                    </a:srgbClr>
                  </a:outerShdw>
                </a:effectLst>
                <a:latin typeface="Calibri" panose="020F0502020204030204" pitchFamily="34" charset="0"/>
                <a:cs typeface="+mj-cs"/>
              </a:rPr>
              <a:t>Zack Buck</a:t>
            </a:r>
            <a:br>
              <a:rPr lang="en-US" sz="19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br>
            <a:br>
              <a:rPr lang="en-US" sz="19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br>
            <a:endParaRPr lang="en-US" sz="26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82955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71BB29-0CDB-6547-9F05-D573C768AB20}"/>
              </a:ext>
            </a:extLst>
          </p:cNvPr>
          <p:cNvSpPr/>
          <p:nvPr/>
        </p:nvSpPr>
        <p:spPr>
          <a:xfrm>
            <a:off x="5980669" y="185786"/>
            <a:ext cx="3047133" cy="7017306"/>
          </a:xfrm>
          <a:prstGeom prst="rect">
            <a:avLst/>
          </a:prstGeom>
        </p:spPr>
        <p:txBody>
          <a:bodyPr wrap="square">
            <a:spAutoFit/>
          </a:bodyPr>
          <a:lstStyle/>
          <a:p>
            <a:r>
              <a:rPr lang="en-US" sz="280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Findings:</a:t>
            </a:r>
          </a:p>
          <a:p>
            <a:pPr marL="342900" indent="-342900">
              <a:buFont typeface="Arial" panose="020B0604020202020204" pitchFamily="34" charset="0"/>
              <a:buChar char="•"/>
            </a:pPr>
            <a:r>
              <a:rPr lang="en-US" sz="280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Dramatic margin and profitability increases</a:t>
            </a:r>
          </a:p>
          <a:p>
            <a:pPr marL="342900" indent="-342900">
              <a:buFont typeface="Arial" panose="020B0604020202020204" pitchFamily="34" charset="0"/>
              <a:buChar char="•"/>
            </a:pPr>
            <a:r>
              <a:rPr lang="en-US" sz="280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List price increase up to around 500 percent of costs</a:t>
            </a:r>
          </a:p>
          <a:p>
            <a:pPr marL="342900" indent="-342900">
              <a:buFont typeface="Arial" panose="020B0604020202020204" pitchFamily="34" charset="0"/>
              <a:buChar char="•"/>
            </a:pPr>
            <a:r>
              <a:rPr lang="en-US" sz="280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Drop in patient-care costs per adjusted discharge</a:t>
            </a:r>
          </a:p>
          <a:p>
            <a:pPr marL="342900" indent="-342900">
              <a:buFont typeface="Arial" panose="020B0604020202020204" pitchFamily="34" charset="0"/>
              <a:buChar char="•"/>
            </a:pPr>
            <a:r>
              <a:rPr lang="en-US" sz="280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Decline of staffing rates</a:t>
            </a:r>
          </a:p>
          <a:p>
            <a:pPr marL="342900" indent="-342900">
              <a:buFont typeface="Arial" panose="020B0604020202020204" pitchFamily="34" charset="0"/>
              <a:buChar char="•"/>
            </a:pPr>
            <a:endParaRPr lang="en-US" sz="26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marL="342900" indent="-342900" algn="ctr">
              <a:buFont typeface="Arial" panose="020B0604020202020204" pitchFamily="34" charset="0"/>
              <a:buChar char="•"/>
            </a:pPr>
            <a:endParaRPr lang="en-US" sz="26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a:endParaRPr lang="en-US" sz="600" b="1" dirty="0">
              <a:latin typeface="Calibri" panose="020F0502020204030204" pitchFamily="34" charset="0"/>
              <a:cs typeface="Calibri" panose="020F0502020204030204" pitchFamily="34" charset="0"/>
            </a:endParaRPr>
          </a:p>
        </p:txBody>
      </p:sp>
      <p:pic>
        <p:nvPicPr>
          <p:cNvPr id="7" name="Picture 6" descr="A document with text and images&#10;&#10;Description automatically generated">
            <a:extLst>
              <a:ext uri="{FF2B5EF4-FFF2-40B4-BE49-F238E27FC236}">
                <a16:creationId xmlns:a16="http://schemas.microsoft.com/office/drawing/2014/main" id="{E39B621C-54B1-47EF-17BB-4F8CFD9D7572}"/>
              </a:ext>
            </a:extLst>
          </p:cNvPr>
          <p:cNvPicPr>
            <a:picLocks noChangeAspect="1"/>
          </p:cNvPicPr>
          <p:nvPr/>
        </p:nvPicPr>
        <p:blipFill>
          <a:blip r:embed="rId4"/>
          <a:stretch>
            <a:fillRect/>
          </a:stretch>
        </p:blipFill>
        <p:spPr>
          <a:xfrm>
            <a:off x="116197" y="0"/>
            <a:ext cx="5667090" cy="6858000"/>
          </a:xfrm>
          <a:prstGeom prst="rect">
            <a:avLst/>
          </a:prstGeom>
        </p:spPr>
      </p:pic>
    </p:spTree>
    <p:extLst>
      <p:ext uri="{BB962C8B-B14F-4D97-AF65-F5344CB8AC3E}">
        <p14:creationId xmlns:p14="http://schemas.microsoft.com/office/powerpoint/2010/main" val="676749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71BB29-0CDB-6547-9F05-D573C768AB20}"/>
              </a:ext>
            </a:extLst>
          </p:cNvPr>
          <p:cNvSpPr/>
          <p:nvPr/>
        </p:nvSpPr>
        <p:spPr>
          <a:xfrm>
            <a:off x="97559" y="185786"/>
            <a:ext cx="8930244" cy="492443"/>
          </a:xfrm>
          <a:prstGeom prst="rect">
            <a:avLst/>
          </a:prstGeom>
        </p:spPr>
        <p:txBody>
          <a:bodyPr wrap="square">
            <a:spAutoFit/>
          </a:bodyPr>
          <a:lstStyle/>
          <a:p>
            <a:pPr algn="ctr"/>
            <a:r>
              <a:rPr lang="en-US" sz="2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Private Regulation</a:t>
            </a:r>
          </a:p>
          <a:p>
            <a:pPr algn="ctr"/>
            <a:endParaRPr lang="en-US" sz="600" b="1" dirty="0">
              <a:latin typeface="Calibri" panose="020F0502020204030204" pitchFamily="34" charset="0"/>
              <a:cs typeface="Calibri" panose="020F0502020204030204" pitchFamily="34" charset="0"/>
            </a:endParaRPr>
          </a:p>
        </p:txBody>
      </p:sp>
      <p:pic>
        <p:nvPicPr>
          <p:cNvPr id="5" name="Picture 4" descr="A person in a suit speaking into a microphone&#10;&#10;Description automatically generated">
            <a:extLst>
              <a:ext uri="{FF2B5EF4-FFF2-40B4-BE49-F238E27FC236}">
                <a16:creationId xmlns:a16="http://schemas.microsoft.com/office/drawing/2014/main" id="{D94CA784-490E-75E8-DC20-91FE483F2C54}"/>
              </a:ext>
            </a:extLst>
          </p:cNvPr>
          <p:cNvPicPr>
            <a:picLocks noChangeAspect="1"/>
          </p:cNvPicPr>
          <p:nvPr/>
        </p:nvPicPr>
        <p:blipFill>
          <a:blip r:embed="rId4"/>
          <a:stretch>
            <a:fillRect/>
          </a:stretch>
        </p:blipFill>
        <p:spPr>
          <a:xfrm>
            <a:off x="436650" y="742597"/>
            <a:ext cx="8270700" cy="5372805"/>
          </a:xfrm>
          <a:prstGeom prst="rect">
            <a:avLst/>
          </a:prstGeom>
        </p:spPr>
      </p:pic>
    </p:spTree>
    <p:extLst>
      <p:ext uri="{BB962C8B-B14F-4D97-AF65-F5344CB8AC3E}">
        <p14:creationId xmlns:p14="http://schemas.microsoft.com/office/powerpoint/2010/main" val="54143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71BB29-0CDB-6547-9F05-D573C768AB20}"/>
              </a:ext>
            </a:extLst>
          </p:cNvPr>
          <p:cNvSpPr/>
          <p:nvPr/>
        </p:nvSpPr>
        <p:spPr>
          <a:xfrm>
            <a:off x="97559" y="185786"/>
            <a:ext cx="8930244" cy="1169551"/>
          </a:xfrm>
          <a:prstGeom prst="rect">
            <a:avLst/>
          </a:prstGeom>
        </p:spPr>
        <p:txBody>
          <a:bodyPr wrap="square">
            <a:spAutoFit/>
          </a:bodyPr>
          <a:lstStyle/>
          <a:p>
            <a:pPr algn="ctr"/>
            <a:r>
              <a:rPr lang="en-US" sz="2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REGULATORY OUTSOURCING</a:t>
            </a:r>
          </a:p>
          <a:p>
            <a:pPr algn="ctr"/>
            <a:r>
              <a:rPr lang="en-US" sz="44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Mission Hospital, Asheville</a:t>
            </a:r>
          </a:p>
          <a:p>
            <a:pPr algn="ctr"/>
            <a:endParaRPr lang="en-US" sz="600" b="1" dirty="0">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199B072D-2FA9-C727-2930-DDC068569652}"/>
              </a:ext>
            </a:extLst>
          </p:cNvPr>
          <p:cNvSpPr txBox="1">
            <a:spLocks/>
          </p:cNvSpPr>
          <p:nvPr/>
        </p:nvSpPr>
        <p:spPr>
          <a:xfrm>
            <a:off x="128380" y="1288837"/>
            <a:ext cx="8899423" cy="5002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700" dirty="0">
                <a:solidFill>
                  <a:schemeClr val="tx1"/>
                </a:solidFill>
                <a:latin typeface="Calibri" panose="020F0502020204030204" pitchFamily="34" charset="0"/>
                <a:cs typeface="Calibri" panose="020F0502020204030204" pitchFamily="34" charset="0"/>
              </a:rPr>
              <a:t>Attorney General sues, alleges the APA was breached by:</a:t>
            </a:r>
          </a:p>
          <a:p>
            <a:pPr lvl="1"/>
            <a:r>
              <a:rPr lang="en-US" sz="2700" dirty="0">
                <a:solidFill>
                  <a:schemeClr val="tx1"/>
                </a:solidFill>
                <a:latin typeface="Calibri" panose="020F0502020204030204" pitchFamily="34" charset="0"/>
                <a:cs typeface="Calibri" panose="020F0502020204030204" pitchFamily="34" charset="0"/>
              </a:rPr>
              <a:t>Mission discontinuing ER, oncology, and trauma services</a:t>
            </a:r>
          </a:p>
          <a:p>
            <a:pPr lvl="1"/>
            <a:r>
              <a:rPr lang="en-US" sz="2700" dirty="0">
                <a:solidFill>
                  <a:schemeClr val="tx1"/>
                </a:solidFill>
                <a:latin typeface="Calibri" panose="020F0502020204030204" pitchFamily="34" charset="0"/>
                <a:cs typeface="Calibri" panose="020F0502020204030204" pitchFamily="34" charset="0"/>
              </a:rPr>
              <a:t>Cutting staffing, excessive patient-to-nurse ratios, waiting times, no training for equipment</a:t>
            </a:r>
          </a:p>
          <a:p>
            <a:pPr lvl="1"/>
            <a:r>
              <a:rPr lang="en-US" sz="2700" dirty="0">
                <a:solidFill>
                  <a:schemeClr val="tx1"/>
                </a:solidFill>
                <a:latin typeface="Calibri" panose="020F0502020204030204" pitchFamily="34" charset="0"/>
                <a:cs typeface="Calibri" panose="020F0502020204030204" pitchFamily="34" charset="0"/>
              </a:rPr>
              <a:t>Patients are waiting hours for ER admission (well over 16 hours)</a:t>
            </a:r>
          </a:p>
          <a:p>
            <a:pPr lvl="1"/>
            <a:r>
              <a:rPr lang="en-US" sz="2700" dirty="0">
                <a:solidFill>
                  <a:schemeClr val="tx1"/>
                </a:solidFill>
                <a:latin typeface="Calibri" panose="020F0502020204030204" pitchFamily="34" charset="0"/>
                <a:cs typeface="Calibri" panose="020F0502020204030204" pitchFamily="34" charset="0"/>
              </a:rPr>
              <a:t>Unclean ER </a:t>
            </a:r>
          </a:p>
          <a:p>
            <a:pPr lvl="1"/>
            <a:r>
              <a:rPr lang="en-US" sz="2700" dirty="0">
                <a:solidFill>
                  <a:schemeClr val="tx1"/>
                </a:solidFill>
                <a:latin typeface="Calibri" panose="020F0502020204030204" pitchFamily="34" charset="0"/>
                <a:cs typeface="Calibri" panose="020F0502020204030204" pitchFamily="34" charset="0"/>
              </a:rPr>
              <a:t>Bed shortages (created by Mission), impeding transport services</a:t>
            </a:r>
          </a:p>
          <a:p>
            <a:pPr marL="457200" lvl="1" indent="0">
              <a:buNone/>
            </a:pPr>
            <a:endParaRPr lang="en-US" sz="2700" dirty="0">
              <a:solidFill>
                <a:schemeClr val="tx1"/>
              </a:solidFill>
              <a:latin typeface="Calibri" panose="020F0502020204030204" pitchFamily="34" charset="0"/>
              <a:cs typeface="Calibri" panose="020F0502020204030204" pitchFamily="34" charset="0"/>
            </a:endParaRPr>
          </a:p>
          <a:p>
            <a:endParaRPr lang="en-US" sz="2600" dirty="0">
              <a:solidFill>
                <a:schemeClr val="tx1"/>
              </a:solidFill>
              <a:latin typeface="Calibri" panose="020F0502020204030204" pitchFamily="34" charset="0"/>
              <a:cs typeface="Calibri" panose="020F0502020204030204" pitchFamily="34" charset="0"/>
            </a:endParaRPr>
          </a:p>
          <a:p>
            <a:endParaRPr lang="en-US" sz="2200" dirty="0">
              <a:solidFill>
                <a:schemeClr val="tx1"/>
              </a:solidFill>
              <a:latin typeface="Calibri" panose="020F0502020204030204" pitchFamily="34" charset="0"/>
              <a:cs typeface="Calibri" panose="020F0502020204030204" pitchFamily="34" charset="0"/>
            </a:endParaRPr>
          </a:p>
          <a:p>
            <a:pPr marL="0" indent="0">
              <a:buNone/>
            </a:pPr>
            <a:endParaRPr lang="en-US" sz="2600" b="1" dirty="0">
              <a:latin typeface="Calibri" panose="020F0502020204030204" pitchFamily="34" charset="0"/>
              <a:cs typeface="Calibri" panose="020F0502020204030204" pitchFamily="34" charset="0"/>
            </a:endParaRPr>
          </a:p>
          <a:p>
            <a:endParaRPr lang="en-US" sz="2600" i="1" dirty="0">
              <a:latin typeface="Calibri" panose="020F0502020204030204" pitchFamily="34" charset="0"/>
              <a:cs typeface="Calibri" panose="020F0502020204030204" pitchFamily="34" charset="0"/>
            </a:endParaRPr>
          </a:p>
          <a:p>
            <a:endParaRPr lang="en-US" sz="2600" dirty="0">
              <a:latin typeface="Calibri" panose="020F0502020204030204" pitchFamily="34" charset="0"/>
              <a:cs typeface="Calibri" panose="020F0502020204030204" pitchFamily="34" charset="0"/>
            </a:endParaRPr>
          </a:p>
          <a:p>
            <a:pPr lvl="1"/>
            <a:endParaRPr lang="en-US" altLang="en-US" sz="2600" dirty="0">
              <a:latin typeface="Calibri" panose="020F0502020204030204" pitchFamily="34" charset="0"/>
              <a:ea typeface="ＭＳ Ｐゴシック" charset="-128"/>
              <a:cs typeface="Calibri" panose="020F0502020204030204" pitchFamily="34" charset="0"/>
            </a:endParaRPr>
          </a:p>
          <a:p>
            <a:pPr lvl="1"/>
            <a:endParaRPr lang="en-US" altLang="en-US" sz="2600" dirty="0">
              <a:latin typeface="Calibri" panose="020F0502020204030204" pitchFamily="34" charset="0"/>
              <a:ea typeface="ＭＳ Ｐゴシック" charset="-128"/>
              <a:cs typeface="Calibri" panose="020F0502020204030204" pitchFamily="34" charset="0"/>
            </a:endParaRPr>
          </a:p>
          <a:p>
            <a:endParaRPr lang="en-US" altLang="en-US" sz="2600" b="1" u="sng" dirty="0">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2658703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71BB29-0CDB-6547-9F05-D573C768AB20}"/>
              </a:ext>
            </a:extLst>
          </p:cNvPr>
          <p:cNvSpPr/>
          <p:nvPr/>
        </p:nvSpPr>
        <p:spPr>
          <a:xfrm>
            <a:off x="97559" y="185786"/>
            <a:ext cx="8930244" cy="1169551"/>
          </a:xfrm>
          <a:prstGeom prst="rect">
            <a:avLst/>
          </a:prstGeom>
        </p:spPr>
        <p:txBody>
          <a:bodyPr wrap="square">
            <a:spAutoFit/>
          </a:bodyPr>
          <a:lstStyle/>
          <a:p>
            <a:pPr algn="ctr"/>
            <a:r>
              <a:rPr lang="en-US" sz="2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REGULATORY OUTSOURCING</a:t>
            </a:r>
          </a:p>
          <a:p>
            <a:pPr algn="ctr"/>
            <a:r>
              <a:rPr lang="en-US" sz="44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Mission Hospital, Asheville</a:t>
            </a:r>
          </a:p>
          <a:p>
            <a:pPr algn="ctr"/>
            <a:endParaRPr lang="en-US" sz="600" b="1" dirty="0">
              <a:latin typeface="Calibri" panose="020F0502020204030204" pitchFamily="34" charset="0"/>
              <a:cs typeface="Calibri" panose="020F0502020204030204" pitchFamily="34" charset="0"/>
            </a:endParaRPr>
          </a:p>
        </p:txBody>
      </p:sp>
      <p:pic>
        <p:nvPicPr>
          <p:cNvPr id="5" name="Picture 4" descr="A close-up of a document&#10;&#10;Description automatically generated">
            <a:extLst>
              <a:ext uri="{FF2B5EF4-FFF2-40B4-BE49-F238E27FC236}">
                <a16:creationId xmlns:a16="http://schemas.microsoft.com/office/drawing/2014/main" id="{0F0F4F6B-901B-A0ED-1FA8-813D8831F3A3}"/>
              </a:ext>
            </a:extLst>
          </p:cNvPr>
          <p:cNvPicPr>
            <a:picLocks noChangeAspect="1"/>
          </p:cNvPicPr>
          <p:nvPr/>
        </p:nvPicPr>
        <p:blipFill>
          <a:blip r:embed="rId4"/>
          <a:stretch>
            <a:fillRect/>
          </a:stretch>
        </p:blipFill>
        <p:spPr>
          <a:xfrm>
            <a:off x="89599" y="2647594"/>
            <a:ext cx="8938204" cy="2542243"/>
          </a:xfrm>
          <a:prstGeom prst="rect">
            <a:avLst/>
          </a:prstGeom>
        </p:spPr>
      </p:pic>
      <p:sp>
        <p:nvSpPr>
          <p:cNvPr id="6" name="Rectangle 5">
            <a:extLst>
              <a:ext uri="{FF2B5EF4-FFF2-40B4-BE49-F238E27FC236}">
                <a16:creationId xmlns:a16="http://schemas.microsoft.com/office/drawing/2014/main" id="{51FC9A1D-2BE8-F7A1-D409-C039089F329F}"/>
              </a:ext>
            </a:extLst>
          </p:cNvPr>
          <p:cNvSpPr/>
          <p:nvPr/>
        </p:nvSpPr>
        <p:spPr>
          <a:xfrm>
            <a:off x="0" y="2323503"/>
            <a:ext cx="2442258" cy="32409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SEEKING:</a:t>
            </a:r>
          </a:p>
        </p:txBody>
      </p:sp>
    </p:spTree>
    <p:extLst>
      <p:ext uri="{BB962C8B-B14F-4D97-AF65-F5344CB8AC3E}">
        <p14:creationId xmlns:p14="http://schemas.microsoft.com/office/powerpoint/2010/main" val="3086782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D921C8A4-04BF-CD20-2C36-1968BABB9A2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256C27F-2920-6EB8-C88D-6609EA0EC56F}"/>
              </a:ext>
            </a:extLst>
          </p:cNvPr>
          <p:cNvSpPr/>
          <p:nvPr/>
        </p:nvSpPr>
        <p:spPr>
          <a:xfrm>
            <a:off x="0" y="185786"/>
            <a:ext cx="9143999" cy="1384995"/>
          </a:xfrm>
          <a:prstGeom prst="rect">
            <a:avLst/>
          </a:prstGeom>
        </p:spPr>
        <p:txBody>
          <a:bodyPr wrap="square">
            <a:spAutoFit/>
          </a:bodyPr>
          <a:lstStyle/>
          <a:p>
            <a:pPr algn="ctr"/>
            <a:r>
              <a:rPr lang="en-US" sz="2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REGULATORY OUTSOURCING</a:t>
            </a:r>
          </a:p>
          <a:p>
            <a:pPr algn="ctr"/>
            <a:r>
              <a:rPr lang="en-US" sz="29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Jackson ex rel. Dogwood Health Trust v. MH Master Holdings LLLP, 2025 WL 1136428 (Apr. 16, 2025)</a:t>
            </a:r>
          </a:p>
          <a:p>
            <a:pPr algn="ctr"/>
            <a:endParaRPr lang="en-US" sz="600" b="1" dirty="0">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5C0DD588-C878-A6A8-26E6-776EA0CADFD3}"/>
              </a:ext>
            </a:extLst>
          </p:cNvPr>
          <p:cNvSpPr txBox="1">
            <a:spLocks/>
          </p:cNvSpPr>
          <p:nvPr/>
        </p:nvSpPr>
        <p:spPr>
          <a:xfrm>
            <a:off x="100669" y="1570781"/>
            <a:ext cx="9043329" cy="74292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500" dirty="0">
                <a:solidFill>
                  <a:schemeClr val="tx1"/>
                </a:solidFill>
                <a:latin typeface="Calibri" panose="020F0502020204030204" pitchFamily="34" charset="0"/>
                <a:cs typeface="Calibri" panose="020F0502020204030204" pitchFamily="34" charset="0"/>
              </a:rPr>
              <a:t>HCA asks court to determine meaning of “shall not discontinue”</a:t>
            </a:r>
          </a:p>
          <a:p>
            <a:endParaRPr lang="en-US" sz="2600" dirty="0">
              <a:solidFill>
                <a:schemeClr val="tx1"/>
              </a:solidFill>
              <a:latin typeface="Calibri" panose="020F0502020204030204" pitchFamily="34" charset="0"/>
              <a:cs typeface="Calibri" panose="020F0502020204030204" pitchFamily="34" charset="0"/>
            </a:endParaRPr>
          </a:p>
          <a:p>
            <a:endParaRPr lang="en-US" sz="2200" dirty="0">
              <a:solidFill>
                <a:schemeClr val="tx1"/>
              </a:solidFill>
              <a:latin typeface="Calibri" panose="020F0502020204030204" pitchFamily="34" charset="0"/>
              <a:cs typeface="Calibri" panose="020F0502020204030204" pitchFamily="34" charset="0"/>
            </a:endParaRPr>
          </a:p>
          <a:p>
            <a:pPr marL="0" indent="0">
              <a:buNone/>
            </a:pPr>
            <a:endParaRPr lang="en-US" sz="2600" b="1" dirty="0">
              <a:latin typeface="Calibri" panose="020F0502020204030204" pitchFamily="34" charset="0"/>
              <a:cs typeface="Calibri" panose="020F0502020204030204" pitchFamily="34" charset="0"/>
            </a:endParaRPr>
          </a:p>
          <a:p>
            <a:endParaRPr lang="en-US" sz="2600" i="1" dirty="0">
              <a:latin typeface="Calibri" panose="020F0502020204030204" pitchFamily="34" charset="0"/>
              <a:cs typeface="Calibri" panose="020F0502020204030204" pitchFamily="34" charset="0"/>
            </a:endParaRPr>
          </a:p>
          <a:p>
            <a:endParaRPr lang="en-US" sz="2600" dirty="0">
              <a:latin typeface="Calibri" panose="020F0502020204030204" pitchFamily="34" charset="0"/>
              <a:cs typeface="Calibri" panose="020F0502020204030204" pitchFamily="34" charset="0"/>
            </a:endParaRPr>
          </a:p>
          <a:p>
            <a:pPr lvl="1"/>
            <a:endParaRPr lang="en-US" altLang="en-US" sz="2600" dirty="0">
              <a:latin typeface="Calibri" panose="020F0502020204030204" pitchFamily="34" charset="0"/>
              <a:ea typeface="ＭＳ Ｐゴシック" charset="-128"/>
              <a:cs typeface="Calibri" panose="020F0502020204030204" pitchFamily="34" charset="0"/>
            </a:endParaRPr>
          </a:p>
          <a:p>
            <a:pPr lvl="1"/>
            <a:endParaRPr lang="en-US" altLang="en-US" sz="2600" dirty="0">
              <a:latin typeface="Calibri" panose="020F0502020204030204" pitchFamily="34" charset="0"/>
              <a:ea typeface="ＭＳ Ｐゴシック" charset="-128"/>
              <a:cs typeface="Calibri" panose="020F0502020204030204" pitchFamily="34" charset="0"/>
            </a:endParaRPr>
          </a:p>
          <a:p>
            <a:endParaRPr lang="en-US" altLang="en-US" sz="2600" b="1" u="sng" dirty="0">
              <a:latin typeface="Calibri" panose="020F0502020204030204" pitchFamily="34" charset="0"/>
              <a:ea typeface="ＭＳ Ｐゴシック" charset="-128"/>
              <a:cs typeface="Calibri" panose="020F0502020204030204" pitchFamily="34" charset="0"/>
            </a:endParaRPr>
          </a:p>
        </p:txBody>
      </p:sp>
      <p:pic>
        <p:nvPicPr>
          <p:cNvPr id="7" name="Picture 6" descr="A close-up of a document&#10;&#10;AI-generated content may be incorrect.">
            <a:extLst>
              <a:ext uri="{FF2B5EF4-FFF2-40B4-BE49-F238E27FC236}">
                <a16:creationId xmlns:a16="http://schemas.microsoft.com/office/drawing/2014/main" id="{03EE759B-A425-A486-676B-245EE659359F}"/>
              </a:ext>
            </a:extLst>
          </p:cNvPr>
          <p:cNvPicPr>
            <a:picLocks noChangeAspect="1"/>
          </p:cNvPicPr>
          <p:nvPr/>
        </p:nvPicPr>
        <p:blipFill>
          <a:blip r:embed="rId4"/>
          <a:stretch>
            <a:fillRect/>
          </a:stretch>
        </p:blipFill>
        <p:spPr>
          <a:xfrm>
            <a:off x="-1" y="2175301"/>
            <a:ext cx="9143999" cy="2521390"/>
          </a:xfrm>
          <a:prstGeom prst="rect">
            <a:avLst/>
          </a:prstGeom>
        </p:spPr>
      </p:pic>
      <p:sp>
        <p:nvSpPr>
          <p:cNvPr id="8" name="Content Placeholder 2">
            <a:extLst>
              <a:ext uri="{FF2B5EF4-FFF2-40B4-BE49-F238E27FC236}">
                <a16:creationId xmlns:a16="http://schemas.microsoft.com/office/drawing/2014/main" id="{F46E4617-5E5F-C8E6-FB10-9FAA8DCCF415}"/>
              </a:ext>
            </a:extLst>
          </p:cNvPr>
          <p:cNvSpPr txBox="1">
            <a:spLocks/>
          </p:cNvSpPr>
          <p:nvPr/>
        </p:nvSpPr>
        <p:spPr>
          <a:xfrm>
            <a:off x="50333" y="4929747"/>
            <a:ext cx="9043329" cy="74292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a:solidFill>
                  <a:schemeClr val="tx1"/>
                </a:solidFill>
                <a:latin typeface="Calibri" panose="020F0502020204030204" pitchFamily="34" charset="0"/>
                <a:cs typeface="Calibri" panose="020F0502020204030204" pitchFamily="34" charset="0"/>
              </a:rPr>
              <a:t>Schedule 7.13(a) includes behavioral health, cardiac services, emergency and trauma services, imaging and diagnostic services, obstetrical services, oncology services, among others</a:t>
            </a:r>
          </a:p>
          <a:p>
            <a:endParaRPr lang="en-US" sz="2600" dirty="0">
              <a:solidFill>
                <a:schemeClr val="tx1"/>
              </a:solidFill>
              <a:latin typeface="Calibri" panose="020F0502020204030204" pitchFamily="34" charset="0"/>
              <a:cs typeface="Calibri" panose="020F0502020204030204" pitchFamily="34" charset="0"/>
            </a:endParaRPr>
          </a:p>
          <a:p>
            <a:endParaRPr lang="en-US" sz="2200" dirty="0">
              <a:solidFill>
                <a:schemeClr val="tx1"/>
              </a:solidFill>
              <a:latin typeface="Calibri" panose="020F0502020204030204" pitchFamily="34" charset="0"/>
              <a:cs typeface="Calibri" panose="020F0502020204030204" pitchFamily="34" charset="0"/>
            </a:endParaRPr>
          </a:p>
          <a:p>
            <a:pPr marL="0" indent="0">
              <a:buNone/>
            </a:pPr>
            <a:endParaRPr lang="en-US" sz="2600" b="1" dirty="0">
              <a:latin typeface="Calibri" panose="020F0502020204030204" pitchFamily="34" charset="0"/>
              <a:cs typeface="Calibri" panose="020F0502020204030204" pitchFamily="34" charset="0"/>
            </a:endParaRPr>
          </a:p>
          <a:p>
            <a:endParaRPr lang="en-US" sz="2600" i="1" dirty="0">
              <a:latin typeface="Calibri" panose="020F0502020204030204" pitchFamily="34" charset="0"/>
              <a:cs typeface="Calibri" panose="020F0502020204030204" pitchFamily="34" charset="0"/>
            </a:endParaRPr>
          </a:p>
          <a:p>
            <a:endParaRPr lang="en-US" sz="2600" dirty="0">
              <a:latin typeface="Calibri" panose="020F0502020204030204" pitchFamily="34" charset="0"/>
              <a:cs typeface="Calibri" panose="020F0502020204030204" pitchFamily="34" charset="0"/>
            </a:endParaRPr>
          </a:p>
          <a:p>
            <a:pPr lvl="1"/>
            <a:endParaRPr lang="en-US" altLang="en-US" sz="2600" dirty="0">
              <a:latin typeface="Calibri" panose="020F0502020204030204" pitchFamily="34" charset="0"/>
              <a:ea typeface="ＭＳ Ｐゴシック" charset="-128"/>
              <a:cs typeface="Calibri" panose="020F0502020204030204" pitchFamily="34" charset="0"/>
            </a:endParaRPr>
          </a:p>
          <a:p>
            <a:pPr lvl="1"/>
            <a:endParaRPr lang="en-US" altLang="en-US" sz="2600" dirty="0">
              <a:latin typeface="Calibri" panose="020F0502020204030204" pitchFamily="34" charset="0"/>
              <a:ea typeface="ＭＳ Ｐゴシック" charset="-128"/>
              <a:cs typeface="Calibri" panose="020F0502020204030204" pitchFamily="34" charset="0"/>
            </a:endParaRPr>
          </a:p>
          <a:p>
            <a:endParaRPr lang="en-US" altLang="en-US" sz="2600" b="1" u="sng" dirty="0">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3035742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CFCF96B6-A7F3-3710-0F6C-24A0358B1D8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6803A4F-D57D-61FC-D228-6A1B1E93C886}"/>
              </a:ext>
            </a:extLst>
          </p:cNvPr>
          <p:cNvSpPr/>
          <p:nvPr/>
        </p:nvSpPr>
        <p:spPr>
          <a:xfrm>
            <a:off x="0" y="185786"/>
            <a:ext cx="9143999" cy="1384995"/>
          </a:xfrm>
          <a:prstGeom prst="rect">
            <a:avLst/>
          </a:prstGeom>
        </p:spPr>
        <p:txBody>
          <a:bodyPr wrap="square">
            <a:spAutoFit/>
          </a:bodyPr>
          <a:lstStyle/>
          <a:p>
            <a:pPr algn="ctr"/>
            <a:r>
              <a:rPr lang="en-US" sz="2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REGULATORY OUTSOURCING</a:t>
            </a:r>
          </a:p>
          <a:p>
            <a:pPr algn="ctr"/>
            <a:r>
              <a:rPr lang="en-US" sz="29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Jackson ex rel. Dogwood Health Trust v. MH Master Holdings LLLP, 2025 WL 1136428 (Apr. 16, 2025)</a:t>
            </a:r>
          </a:p>
          <a:p>
            <a:pPr algn="ctr"/>
            <a:endParaRPr lang="en-US" sz="600" b="1" dirty="0">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8E0A860E-088A-8EEC-7C57-44ED8B2C03DA}"/>
              </a:ext>
            </a:extLst>
          </p:cNvPr>
          <p:cNvSpPr txBox="1">
            <a:spLocks/>
          </p:cNvSpPr>
          <p:nvPr/>
        </p:nvSpPr>
        <p:spPr>
          <a:xfrm>
            <a:off x="100669" y="1570781"/>
            <a:ext cx="9043329" cy="74292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576"/>
              </a:spcAft>
            </a:pPr>
            <a:r>
              <a:rPr lang="en-US" sz="2450" dirty="0">
                <a:solidFill>
                  <a:schemeClr val="tx1"/>
                </a:solidFill>
                <a:latin typeface="Calibri" panose="020F0502020204030204" pitchFamily="34" charset="0"/>
                <a:cs typeface="Calibri" panose="020F0502020204030204" pitchFamily="34" charset="0"/>
              </a:rPr>
              <a:t>HCA: the phrase “unambiguously means that it cannot completely stop one or more of the services identified in Schedule 7.13(a)”</a:t>
            </a:r>
          </a:p>
          <a:p>
            <a:pPr>
              <a:spcBef>
                <a:spcPts val="0"/>
              </a:spcBef>
              <a:spcAft>
                <a:spcPts val="576"/>
              </a:spcAft>
            </a:pPr>
            <a:r>
              <a:rPr lang="en-US" sz="2450" dirty="0">
                <a:solidFill>
                  <a:schemeClr val="tx1"/>
                </a:solidFill>
                <a:latin typeface="Calibri" panose="020F0502020204030204" pitchFamily="34" charset="0"/>
                <a:cs typeface="Calibri" panose="020F0502020204030204" pitchFamily="34" charset="0"/>
              </a:rPr>
              <a:t>AG: “HCA agreed to commit itself … to </a:t>
            </a:r>
            <a:r>
              <a:rPr lang="en-US" sz="2450" i="1" dirty="0">
                <a:solidFill>
                  <a:schemeClr val="tx1"/>
                </a:solidFill>
                <a:latin typeface="Calibri" panose="020F0502020204030204" pitchFamily="34" charset="0"/>
                <a:cs typeface="Calibri" panose="020F0502020204030204" pitchFamily="34" charset="0"/>
              </a:rPr>
              <a:t>actually providing</a:t>
            </a:r>
            <a:r>
              <a:rPr lang="en-US" sz="2450" dirty="0">
                <a:solidFill>
                  <a:schemeClr val="tx1"/>
                </a:solidFill>
                <a:latin typeface="Calibri" panose="020F0502020204030204" pitchFamily="34" charset="0"/>
                <a:cs typeface="Calibri" panose="020F0502020204030204" pitchFamily="34" charset="0"/>
              </a:rPr>
              <a:t> all of the services contained within Section 7.13(a)”</a:t>
            </a:r>
          </a:p>
          <a:p>
            <a:pPr>
              <a:spcBef>
                <a:spcPts val="0"/>
              </a:spcBef>
              <a:spcAft>
                <a:spcPts val="576"/>
              </a:spcAft>
            </a:pPr>
            <a:r>
              <a:rPr lang="en-US" sz="2450" dirty="0">
                <a:solidFill>
                  <a:schemeClr val="tx1"/>
                </a:solidFill>
                <a:latin typeface="Calibri" panose="020F0502020204030204" pitchFamily="34" charset="0"/>
                <a:cs typeface="Calibri" panose="020F0502020204030204" pitchFamily="34" charset="0"/>
              </a:rPr>
              <a:t>Court: finds “not only that the words ‘shall not discontinue’ in Section 7.13(a) are ambiguous, but also that the word “services” lacks clarity. Additional evidence is needed to determine the parties’ intent…. [D]</a:t>
            </a:r>
            <a:r>
              <a:rPr lang="en-US" sz="2450" dirty="0" err="1">
                <a:solidFill>
                  <a:schemeClr val="tx1"/>
                </a:solidFill>
                <a:latin typeface="Calibri" panose="020F0502020204030204" pitchFamily="34" charset="0"/>
                <a:cs typeface="Calibri" panose="020F0502020204030204" pitchFamily="34" charset="0"/>
              </a:rPr>
              <a:t>oes</a:t>
            </a:r>
            <a:r>
              <a:rPr lang="en-US" sz="2450" dirty="0">
                <a:solidFill>
                  <a:schemeClr val="tx1"/>
                </a:solidFill>
                <a:latin typeface="Calibri" panose="020F0502020204030204" pitchFamily="34" charset="0"/>
                <a:cs typeface="Calibri" panose="020F0502020204030204" pitchFamily="34" charset="0"/>
              </a:rPr>
              <a:t> a discontinuation of chemotherapy under “oncology services” mean a cessation of </a:t>
            </a:r>
            <a:r>
              <a:rPr lang="en-US" sz="2450" i="1" dirty="0">
                <a:solidFill>
                  <a:schemeClr val="tx1"/>
                </a:solidFill>
                <a:latin typeface="Calibri" panose="020F0502020204030204" pitchFamily="34" charset="0"/>
                <a:cs typeface="Calibri" panose="020F0502020204030204" pitchFamily="34" charset="0"/>
              </a:rPr>
              <a:t>all types</a:t>
            </a:r>
            <a:r>
              <a:rPr lang="en-US" sz="2450" dirty="0">
                <a:solidFill>
                  <a:schemeClr val="tx1"/>
                </a:solidFill>
                <a:latin typeface="Calibri" panose="020F0502020204030204" pitchFamily="34" charset="0"/>
                <a:cs typeface="Calibri" panose="020F0502020204030204" pitchFamily="34" charset="0"/>
              </a:rPr>
              <a:t> of chemotherapy, or is it enough to stop providing </a:t>
            </a:r>
            <a:r>
              <a:rPr lang="en-US" sz="2450" i="1" dirty="0">
                <a:solidFill>
                  <a:schemeClr val="tx1"/>
                </a:solidFill>
                <a:latin typeface="Calibri" panose="020F0502020204030204" pitchFamily="34" charset="0"/>
                <a:cs typeface="Calibri" panose="020F0502020204030204" pitchFamily="34" charset="0"/>
              </a:rPr>
              <a:t>one type</a:t>
            </a:r>
            <a:r>
              <a:rPr lang="en-US" sz="2450" dirty="0">
                <a:solidFill>
                  <a:schemeClr val="tx1"/>
                </a:solidFill>
                <a:latin typeface="Calibri" panose="020F0502020204030204" pitchFamily="34" charset="0"/>
                <a:cs typeface="Calibri" panose="020F0502020204030204" pitchFamily="34" charset="0"/>
              </a:rPr>
              <a:t> of chemotherapy?”</a:t>
            </a:r>
          </a:p>
          <a:p>
            <a:pPr>
              <a:spcBef>
                <a:spcPts val="0"/>
              </a:spcBef>
              <a:spcAft>
                <a:spcPts val="576"/>
              </a:spcAft>
            </a:pPr>
            <a:r>
              <a:rPr lang="en-US" sz="2450" dirty="0">
                <a:solidFill>
                  <a:schemeClr val="tx1"/>
                </a:solidFill>
                <a:latin typeface="Calibri" panose="020F0502020204030204" pitchFamily="34" charset="0"/>
                <a:cs typeface="Calibri" panose="020F0502020204030204" pitchFamily="34" charset="0"/>
              </a:rPr>
              <a:t>Motion for SJ denied</a:t>
            </a:r>
          </a:p>
          <a:p>
            <a:endParaRPr lang="en-US" sz="2400" dirty="0">
              <a:solidFill>
                <a:schemeClr val="tx1"/>
              </a:solidFill>
              <a:latin typeface="Calibri" panose="020F0502020204030204" pitchFamily="34" charset="0"/>
              <a:cs typeface="Calibri" panose="020F0502020204030204" pitchFamily="34" charset="0"/>
            </a:endParaRPr>
          </a:p>
          <a:p>
            <a:endParaRPr lang="en-US" sz="2400" dirty="0">
              <a:solidFill>
                <a:schemeClr val="tx1"/>
              </a:solidFill>
              <a:latin typeface="Calibri" panose="020F0502020204030204" pitchFamily="34" charset="0"/>
              <a:cs typeface="Calibri" panose="020F0502020204030204" pitchFamily="34" charset="0"/>
            </a:endParaRPr>
          </a:p>
          <a:p>
            <a:pPr marL="0" indent="0">
              <a:buNone/>
            </a:pPr>
            <a:endParaRPr lang="en-US" sz="2400" b="1" dirty="0">
              <a:solidFill>
                <a:schemeClr val="tx1"/>
              </a:solidFill>
              <a:latin typeface="Calibri" panose="020F0502020204030204" pitchFamily="34" charset="0"/>
              <a:cs typeface="Calibri" panose="020F0502020204030204" pitchFamily="34" charset="0"/>
            </a:endParaRPr>
          </a:p>
          <a:p>
            <a:endParaRPr lang="en-US" sz="2400" i="1" dirty="0">
              <a:solidFill>
                <a:schemeClr val="tx1"/>
              </a:solidFill>
              <a:latin typeface="Calibri" panose="020F0502020204030204" pitchFamily="34" charset="0"/>
              <a:cs typeface="Calibri" panose="020F0502020204030204" pitchFamily="34" charset="0"/>
            </a:endParaRPr>
          </a:p>
          <a:p>
            <a:endParaRPr lang="en-US" sz="2400" dirty="0">
              <a:solidFill>
                <a:schemeClr val="tx1"/>
              </a:solidFill>
              <a:latin typeface="Calibri" panose="020F0502020204030204" pitchFamily="34" charset="0"/>
              <a:cs typeface="Calibri" panose="020F0502020204030204" pitchFamily="34" charset="0"/>
            </a:endParaRPr>
          </a:p>
          <a:p>
            <a:pPr lvl="1"/>
            <a:endParaRPr lang="en-US" altLang="en-US" sz="2400" dirty="0">
              <a:solidFill>
                <a:schemeClr val="tx1"/>
              </a:solidFill>
              <a:latin typeface="Calibri" panose="020F0502020204030204" pitchFamily="34" charset="0"/>
              <a:ea typeface="ＭＳ Ｐゴシック" charset="-128"/>
              <a:cs typeface="Calibri" panose="020F0502020204030204" pitchFamily="34" charset="0"/>
            </a:endParaRPr>
          </a:p>
          <a:p>
            <a:pPr lvl="1"/>
            <a:endParaRPr lang="en-US" altLang="en-US" sz="2400" dirty="0">
              <a:solidFill>
                <a:schemeClr val="tx1"/>
              </a:solidFill>
              <a:latin typeface="Calibri" panose="020F0502020204030204" pitchFamily="34" charset="0"/>
              <a:ea typeface="ＭＳ Ｐゴシック" charset="-128"/>
              <a:cs typeface="Calibri" panose="020F0502020204030204" pitchFamily="34" charset="0"/>
            </a:endParaRPr>
          </a:p>
          <a:p>
            <a:endParaRPr lang="en-US" altLang="en-US" sz="2400" b="1" u="sng" dirty="0">
              <a:solidFill>
                <a:schemeClr val="tx1"/>
              </a:solidFill>
              <a:latin typeface="Calibri" panose="020F0502020204030204" pitchFamily="34" charset="0"/>
              <a:ea typeface="ＭＳ Ｐゴシック" charset="-128"/>
              <a:cs typeface="Calibri" panose="020F0502020204030204" pitchFamily="34" charset="0"/>
            </a:endParaRPr>
          </a:p>
        </p:txBody>
      </p:sp>
      <p:sp>
        <p:nvSpPr>
          <p:cNvPr id="8" name="Content Placeholder 2">
            <a:extLst>
              <a:ext uri="{FF2B5EF4-FFF2-40B4-BE49-F238E27FC236}">
                <a16:creationId xmlns:a16="http://schemas.microsoft.com/office/drawing/2014/main" id="{35EEA596-1320-826A-EAFF-08D6267A9A81}"/>
              </a:ext>
            </a:extLst>
          </p:cNvPr>
          <p:cNvSpPr txBox="1">
            <a:spLocks/>
          </p:cNvSpPr>
          <p:nvPr/>
        </p:nvSpPr>
        <p:spPr>
          <a:xfrm>
            <a:off x="50333" y="4929747"/>
            <a:ext cx="9043329" cy="74292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600" dirty="0">
              <a:solidFill>
                <a:schemeClr val="tx1"/>
              </a:solidFill>
              <a:latin typeface="Calibri" panose="020F0502020204030204" pitchFamily="34" charset="0"/>
              <a:cs typeface="Calibri" panose="020F0502020204030204" pitchFamily="34" charset="0"/>
            </a:endParaRPr>
          </a:p>
          <a:p>
            <a:endParaRPr lang="en-US" sz="2200" dirty="0">
              <a:solidFill>
                <a:schemeClr val="tx1"/>
              </a:solidFill>
              <a:latin typeface="Calibri" panose="020F0502020204030204" pitchFamily="34" charset="0"/>
              <a:cs typeface="Calibri" panose="020F0502020204030204" pitchFamily="34" charset="0"/>
            </a:endParaRPr>
          </a:p>
          <a:p>
            <a:pPr marL="0" indent="0">
              <a:buNone/>
            </a:pPr>
            <a:endParaRPr lang="en-US" sz="2600" b="1" dirty="0">
              <a:latin typeface="Calibri" panose="020F0502020204030204" pitchFamily="34" charset="0"/>
              <a:cs typeface="Calibri" panose="020F0502020204030204" pitchFamily="34" charset="0"/>
            </a:endParaRPr>
          </a:p>
          <a:p>
            <a:endParaRPr lang="en-US" sz="2600" i="1" dirty="0">
              <a:latin typeface="Calibri" panose="020F0502020204030204" pitchFamily="34" charset="0"/>
              <a:cs typeface="Calibri" panose="020F0502020204030204" pitchFamily="34" charset="0"/>
            </a:endParaRPr>
          </a:p>
          <a:p>
            <a:endParaRPr lang="en-US" sz="2600" dirty="0">
              <a:latin typeface="Calibri" panose="020F0502020204030204" pitchFamily="34" charset="0"/>
              <a:cs typeface="Calibri" panose="020F0502020204030204" pitchFamily="34" charset="0"/>
            </a:endParaRPr>
          </a:p>
          <a:p>
            <a:pPr lvl="1"/>
            <a:endParaRPr lang="en-US" altLang="en-US" sz="2600" dirty="0">
              <a:latin typeface="Calibri" panose="020F0502020204030204" pitchFamily="34" charset="0"/>
              <a:ea typeface="ＭＳ Ｐゴシック" charset="-128"/>
              <a:cs typeface="Calibri" panose="020F0502020204030204" pitchFamily="34" charset="0"/>
            </a:endParaRPr>
          </a:p>
          <a:p>
            <a:pPr lvl="1"/>
            <a:endParaRPr lang="en-US" altLang="en-US" sz="2600" dirty="0">
              <a:latin typeface="Calibri" panose="020F0502020204030204" pitchFamily="34" charset="0"/>
              <a:ea typeface="ＭＳ Ｐゴシック" charset="-128"/>
              <a:cs typeface="Calibri" panose="020F0502020204030204" pitchFamily="34" charset="0"/>
            </a:endParaRPr>
          </a:p>
          <a:p>
            <a:endParaRPr lang="en-US" altLang="en-US" sz="2600" b="1" u="sng" dirty="0">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3149117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B114416-C2C0-AC79-E12C-EF9B5506439C}"/>
              </a:ext>
            </a:extLst>
          </p:cNvPr>
          <p:cNvGraphicFramePr/>
          <p:nvPr>
            <p:extLst>
              <p:ext uri="{D42A27DB-BD31-4B8C-83A1-F6EECF244321}">
                <p14:modId xmlns:p14="http://schemas.microsoft.com/office/powerpoint/2010/main" val="4065553126"/>
              </p:ext>
            </p:extLst>
          </p:nvPr>
        </p:nvGraphicFramePr>
        <p:xfrm>
          <a:off x="336117" y="1932972"/>
          <a:ext cx="8466206" cy="4134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60E704D5-94A7-6FD7-D216-9A5558B934AA}"/>
              </a:ext>
            </a:extLst>
          </p:cNvPr>
          <p:cNvSpPr/>
          <p:nvPr/>
        </p:nvSpPr>
        <p:spPr>
          <a:xfrm>
            <a:off x="97559" y="185786"/>
            <a:ext cx="8930244" cy="1600438"/>
          </a:xfrm>
          <a:prstGeom prst="rect">
            <a:avLst/>
          </a:prstGeom>
        </p:spPr>
        <p:txBody>
          <a:bodyPr wrap="square">
            <a:spAutoFit/>
          </a:bodyPr>
          <a:lstStyle/>
          <a:p>
            <a:pPr algn="ctr"/>
            <a:r>
              <a:rPr lang="en-US" sz="2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REGULATORY OUTSOURCING</a:t>
            </a:r>
          </a:p>
          <a:p>
            <a:pPr algn="ctr"/>
            <a:r>
              <a:rPr lang="en-US" sz="36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Corporate Takeover as a Failure of Corporate Governance and Public Regulation</a:t>
            </a:r>
          </a:p>
          <a:p>
            <a:pPr algn="ctr"/>
            <a:endParaRPr lang="en-US" sz="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7300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F7056DEC-60CE-EFC3-DCCD-D425ECF0AF3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6AA101-F482-C05C-04D2-3528F04F1FC7}"/>
              </a:ext>
            </a:extLst>
          </p:cNvPr>
          <p:cNvSpPr/>
          <p:nvPr/>
        </p:nvSpPr>
        <p:spPr>
          <a:xfrm>
            <a:off x="97559" y="301398"/>
            <a:ext cx="8930244" cy="1169551"/>
          </a:xfrm>
          <a:prstGeom prst="rect">
            <a:avLst/>
          </a:prstGeom>
        </p:spPr>
        <p:txBody>
          <a:bodyPr wrap="square">
            <a:spAutoFit/>
          </a:bodyPr>
          <a:lstStyle/>
          <a:p>
            <a:pPr algn="ctr"/>
            <a:r>
              <a:rPr lang="en-US" sz="2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REGULATORY OUTSOURCING</a:t>
            </a:r>
          </a:p>
          <a:p>
            <a:pPr algn="ctr"/>
            <a:r>
              <a:rPr lang="en-US" sz="44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Cataloguing the Sources of Influence</a:t>
            </a:r>
          </a:p>
          <a:p>
            <a:pPr algn="ctr"/>
            <a:endParaRPr lang="en-US" sz="600" b="1"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019BC9DF-3D00-0EAB-3B8E-1566D6A9C5CC}"/>
              </a:ext>
            </a:extLst>
          </p:cNvPr>
          <p:cNvSpPr/>
          <p:nvPr/>
        </p:nvSpPr>
        <p:spPr>
          <a:xfrm>
            <a:off x="3493585" y="2009756"/>
            <a:ext cx="2186152" cy="19339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Reimbursement as Regulation: Public Payers </a:t>
            </a:r>
            <a:r>
              <a:rPr lang="en-US" dirty="0"/>
              <a:t>(Medicare, Medicaid)</a:t>
            </a:r>
          </a:p>
        </p:txBody>
      </p:sp>
      <p:sp>
        <p:nvSpPr>
          <p:cNvPr id="7" name="Rectangle 6">
            <a:extLst>
              <a:ext uri="{FF2B5EF4-FFF2-40B4-BE49-F238E27FC236}">
                <a16:creationId xmlns:a16="http://schemas.microsoft.com/office/drawing/2014/main" id="{90D0EBFF-6B0B-D176-D2C3-ABFFFBFA788D}"/>
              </a:ext>
            </a:extLst>
          </p:cNvPr>
          <p:cNvSpPr/>
          <p:nvPr/>
        </p:nvSpPr>
        <p:spPr>
          <a:xfrm>
            <a:off x="5873886" y="2009755"/>
            <a:ext cx="2186152" cy="19339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Reimbursement as Regulation: Private Payers</a:t>
            </a:r>
          </a:p>
          <a:p>
            <a:pPr algn="ctr"/>
            <a:r>
              <a:rPr lang="en-US" dirty="0"/>
              <a:t>(Private insurance)</a:t>
            </a:r>
          </a:p>
        </p:txBody>
      </p:sp>
      <p:sp>
        <p:nvSpPr>
          <p:cNvPr id="8" name="Rectangle 7">
            <a:extLst>
              <a:ext uri="{FF2B5EF4-FFF2-40B4-BE49-F238E27FC236}">
                <a16:creationId xmlns:a16="http://schemas.microsoft.com/office/drawing/2014/main" id="{ABFEBD54-92CB-B8A5-FF6E-EB0FC4520AE3}"/>
              </a:ext>
            </a:extLst>
          </p:cNvPr>
          <p:cNvSpPr/>
          <p:nvPr/>
        </p:nvSpPr>
        <p:spPr>
          <a:xfrm>
            <a:off x="5880537" y="4113763"/>
            <a:ext cx="2186152" cy="19339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Federal Regulatory Agencies </a:t>
            </a:r>
            <a:r>
              <a:rPr lang="en-US" dirty="0"/>
              <a:t>(FTC, CMS, IRS (non-profits), DOJ)</a:t>
            </a:r>
          </a:p>
        </p:txBody>
      </p:sp>
      <p:sp>
        <p:nvSpPr>
          <p:cNvPr id="9" name="Rectangle 8">
            <a:extLst>
              <a:ext uri="{FF2B5EF4-FFF2-40B4-BE49-F238E27FC236}">
                <a16:creationId xmlns:a16="http://schemas.microsoft.com/office/drawing/2014/main" id="{68524396-FCDB-CEA2-0243-E69707FCEC5D}"/>
              </a:ext>
            </a:extLst>
          </p:cNvPr>
          <p:cNvSpPr/>
          <p:nvPr/>
        </p:nvSpPr>
        <p:spPr>
          <a:xfrm>
            <a:off x="3493585" y="4112077"/>
            <a:ext cx="2186152" cy="19339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State Regulatory Agencies </a:t>
            </a:r>
            <a:r>
              <a:rPr lang="en-US" dirty="0"/>
              <a:t>(Health Planning, Corporate Practice of Medicine)</a:t>
            </a:r>
          </a:p>
        </p:txBody>
      </p:sp>
      <p:sp>
        <p:nvSpPr>
          <p:cNvPr id="11" name="Rectangle 10">
            <a:extLst>
              <a:ext uri="{FF2B5EF4-FFF2-40B4-BE49-F238E27FC236}">
                <a16:creationId xmlns:a16="http://schemas.microsoft.com/office/drawing/2014/main" id="{E77227A2-868F-0857-B4DE-339B234A6F40}"/>
              </a:ext>
            </a:extLst>
          </p:cNvPr>
          <p:cNvSpPr/>
          <p:nvPr/>
        </p:nvSpPr>
        <p:spPr>
          <a:xfrm>
            <a:off x="885494" y="2451957"/>
            <a:ext cx="2186152" cy="112594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For-Profit Interests </a:t>
            </a:r>
            <a:r>
              <a:rPr lang="en-US" dirty="0"/>
              <a:t>(Shareholders of the corporation itself)</a:t>
            </a:r>
          </a:p>
        </p:txBody>
      </p:sp>
      <p:sp>
        <p:nvSpPr>
          <p:cNvPr id="12" name="Donut 11">
            <a:extLst>
              <a:ext uri="{FF2B5EF4-FFF2-40B4-BE49-F238E27FC236}">
                <a16:creationId xmlns:a16="http://schemas.microsoft.com/office/drawing/2014/main" id="{7C60D9A5-9522-6C55-C45B-D735032D43BB}"/>
              </a:ext>
            </a:extLst>
          </p:cNvPr>
          <p:cNvSpPr/>
          <p:nvPr/>
        </p:nvSpPr>
        <p:spPr>
          <a:xfrm>
            <a:off x="3267612" y="3784668"/>
            <a:ext cx="2638097" cy="2617577"/>
          </a:xfrm>
          <a:prstGeom prst="donut">
            <a:avLst>
              <a:gd name="adj" fmla="val 5398"/>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73221FB8-3D1B-7F94-65C8-B6A5F36960E7}"/>
              </a:ext>
            </a:extLst>
          </p:cNvPr>
          <p:cNvSpPr/>
          <p:nvPr/>
        </p:nvSpPr>
        <p:spPr>
          <a:xfrm>
            <a:off x="4572000" y="1562582"/>
            <a:ext cx="2442258" cy="32409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EXTERNAL ACTORS</a:t>
            </a:r>
          </a:p>
        </p:txBody>
      </p:sp>
      <p:sp>
        <p:nvSpPr>
          <p:cNvPr id="14" name="Rectangle 13">
            <a:extLst>
              <a:ext uri="{FF2B5EF4-FFF2-40B4-BE49-F238E27FC236}">
                <a16:creationId xmlns:a16="http://schemas.microsoft.com/office/drawing/2014/main" id="{17EECFC6-8721-5A46-69E5-9FBB5D061225}"/>
              </a:ext>
            </a:extLst>
          </p:cNvPr>
          <p:cNvSpPr/>
          <p:nvPr/>
        </p:nvSpPr>
        <p:spPr>
          <a:xfrm>
            <a:off x="751451" y="2051881"/>
            <a:ext cx="2442258" cy="32409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INTERNAL PRESSURE</a:t>
            </a:r>
          </a:p>
        </p:txBody>
      </p:sp>
      <p:pic>
        <p:nvPicPr>
          <p:cNvPr id="4" name="Picture 3" descr="A close-up of a letter&#10;&#10;AI-generated content may be incorrect.">
            <a:extLst>
              <a:ext uri="{FF2B5EF4-FFF2-40B4-BE49-F238E27FC236}">
                <a16:creationId xmlns:a16="http://schemas.microsoft.com/office/drawing/2014/main" id="{ABCC9B7E-C6F5-8A73-4122-5053C53C7467}"/>
              </a:ext>
            </a:extLst>
          </p:cNvPr>
          <p:cNvPicPr>
            <a:picLocks noChangeAspect="1"/>
          </p:cNvPicPr>
          <p:nvPr/>
        </p:nvPicPr>
        <p:blipFill>
          <a:blip r:embed="rId4"/>
          <a:stretch>
            <a:fillRect/>
          </a:stretch>
        </p:blipFill>
        <p:spPr>
          <a:xfrm>
            <a:off x="966752" y="3577898"/>
            <a:ext cx="2011656" cy="2617577"/>
          </a:xfrm>
          <a:prstGeom prst="rect">
            <a:avLst/>
          </a:prstGeom>
        </p:spPr>
      </p:pic>
    </p:spTree>
    <p:extLst>
      <p:ext uri="{BB962C8B-B14F-4D97-AF65-F5344CB8AC3E}">
        <p14:creationId xmlns:p14="http://schemas.microsoft.com/office/powerpoint/2010/main" val="360842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D9AC0A-9B22-F6FF-5E25-0791E9F19C14}"/>
              </a:ext>
            </a:extLst>
          </p:cNvPr>
          <p:cNvSpPr/>
          <p:nvPr/>
        </p:nvSpPr>
        <p:spPr>
          <a:xfrm>
            <a:off x="97559" y="266673"/>
            <a:ext cx="8930244" cy="1846659"/>
          </a:xfrm>
          <a:prstGeom prst="rect">
            <a:avLst/>
          </a:prstGeom>
        </p:spPr>
        <p:txBody>
          <a:bodyPr wrap="square">
            <a:spAutoFit/>
          </a:bodyPr>
          <a:lstStyle/>
          <a:p>
            <a:pPr algn="ctr"/>
            <a:r>
              <a:rPr lang="en-US" sz="2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REGULATORY OUTSOURCING</a:t>
            </a:r>
          </a:p>
          <a:p>
            <a:pPr algn="ctr"/>
            <a:r>
              <a:rPr lang="en-US" sz="44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Moving the Focus of Oversight and the Danger of Non-Profit Collapse</a:t>
            </a:r>
          </a:p>
          <a:p>
            <a:pPr algn="ctr"/>
            <a:endParaRPr lang="en-US" sz="6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0DD3845D-BADD-E134-3023-661FD18863FA}"/>
              </a:ext>
            </a:extLst>
          </p:cNvPr>
          <p:cNvSpPr/>
          <p:nvPr/>
        </p:nvSpPr>
        <p:spPr>
          <a:xfrm>
            <a:off x="1482437" y="3009217"/>
            <a:ext cx="2186152" cy="13799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STATE </a:t>
            </a:r>
          </a:p>
          <a:p>
            <a:pPr algn="ctr"/>
            <a:r>
              <a:rPr lang="en-US" b="1" dirty="0"/>
              <a:t>(LOCUS)</a:t>
            </a:r>
            <a:endParaRPr lang="en-US" dirty="0"/>
          </a:p>
        </p:txBody>
      </p:sp>
      <p:cxnSp>
        <p:nvCxnSpPr>
          <p:cNvPr id="8" name="Straight Arrow Connector 7">
            <a:extLst>
              <a:ext uri="{FF2B5EF4-FFF2-40B4-BE49-F238E27FC236}">
                <a16:creationId xmlns:a16="http://schemas.microsoft.com/office/drawing/2014/main" id="{22C296F2-CB0D-6AC4-950B-A2F591590D9D}"/>
              </a:ext>
            </a:extLst>
          </p:cNvPr>
          <p:cNvCxnSpPr>
            <a:cxnSpLocks/>
          </p:cNvCxnSpPr>
          <p:nvPr/>
        </p:nvCxnSpPr>
        <p:spPr>
          <a:xfrm>
            <a:off x="3858024" y="3859619"/>
            <a:ext cx="1617389" cy="0"/>
          </a:xfrm>
          <a:prstGeom prst="straightConnector1">
            <a:avLst/>
          </a:prstGeom>
          <a:ln w="88900">
            <a:tailEnd type="triangle"/>
          </a:ln>
        </p:spPr>
        <p:style>
          <a:lnRef idx="1">
            <a:schemeClr val="accent6"/>
          </a:lnRef>
          <a:fillRef idx="0">
            <a:schemeClr val="accent6"/>
          </a:fillRef>
          <a:effectRef idx="0">
            <a:schemeClr val="accent6"/>
          </a:effectRef>
          <a:fontRef idx="minor">
            <a:schemeClr val="tx1"/>
          </a:fontRef>
        </p:style>
      </p:cxnSp>
      <p:cxnSp>
        <p:nvCxnSpPr>
          <p:cNvPr id="9" name="Straight Arrow Connector 8">
            <a:extLst>
              <a:ext uri="{FF2B5EF4-FFF2-40B4-BE49-F238E27FC236}">
                <a16:creationId xmlns:a16="http://schemas.microsoft.com/office/drawing/2014/main" id="{6F7B1517-96AF-3351-5D63-773EB3BD844B}"/>
              </a:ext>
            </a:extLst>
          </p:cNvPr>
          <p:cNvCxnSpPr>
            <a:cxnSpLocks/>
          </p:cNvCxnSpPr>
          <p:nvPr/>
        </p:nvCxnSpPr>
        <p:spPr>
          <a:xfrm>
            <a:off x="3858024" y="4139167"/>
            <a:ext cx="1617389" cy="1353631"/>
          </a:xfrm>
          <a:prstGeom prst="straightConnector1">
            <a:avLst/>
          </a:prstGeom>
          <a:ln w="88900">
            <a:tailEnd type="triangle"/>
          </a:ln>
        </p:spPr>
        <p:style>
          <a:lnRef idx="1">
            <a:schemeClr val="accent6"/>
          </a:lnRef>
          <a:fillRef idx="0">
            <a:schemeClr val="accent6"/>
          </a:fillRef>
          <a:effectRef idx="0">
            <a:schemeClr val="accent6"/>
          </a:effectRef>
          <a:fontRef idx="minor">
            <a:schemeClr val="tx1"/>
          </a:fontRef>
        </p:style>
      </p:cxnSp>
      <p:sp>
        <p:nvSpPr>
          <p:cNvPr id="12" name="Rectangle 11">
            <a:extLst>
              <a:ext uri="{FF2B5EF4-FFF2-40B4-BE49-F238E27FC236}">
                <a16:creationId xmlns:a16="http://schemas.microsoft.com/office/drawing/2014/main" id="{39C7D26D-154D-1AC1-55EA-BE7D7AEB9F06}"/>
              </a:ext>
            </a:extLst>
          </p:cNvPr>
          <p:cNvSpPr/>
          <p:nvPr/>
        </p:nvSpPr>
        <p:spPr>
          <a:xfrm>
            <a:off x="5573052" y="2786688"/>
            <a:ext cx="2186152" cy="19339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FEDERAL PAYERS (MEDICARE) </a:t>
            </a:r>
          </a:p>
          <a:p>
            <a:pPr algn="ctr"/>
            <a:r>
              <a:rPr lang="en-US" b="1" dirty="0"/>
              <a:t>and </a:t>
            </a:r>
          </a:p>
          <a:p>
            <a:pPr algn="ctr"/>
            <a:r>
              <a:rPr lang="en-US" b="1" dirty="0"/>
              <a:t>FEDERAL REGULATORS </a:t>
            </a:r>
            <a:endParaRPr lang="en-US" dirty="0"/>
          </a:p>
        </p:txBody>
      </p:sp>
      <p:sp>
        <p:nvSpPr>
          <p:cNvPr id="16" name="Rectangle 15">
            <a:extLst>
              <a:ext uri="{FF2B5EF4-FFF2-40B4-BE49-F238E27FC236}">
                <a16:creationId xmlns:a16="http://schemas.microsoft.com/office/drawing/2014/main" id="{20D051DD-972A-4D03-E75C-49F0A3CBD10F}"/>
              </a:ext>
            </a:extLst>
          </p:cNvPr>
          <p:cNvSpPr/>
          <p:nvPr/>
        </p:nvSpPr>
        <p:spPr>
          <a:xfrm>
            <a:off x="5580500" y="4912527"/>
            <a:ext cx="2186152" cy="116054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DISPERSED SHAREHOLDERS</a:t>
            </a:r>
            <a:endParaRPr lang="en-US" dirty="0"/>
          </a:p>
        </p:txBody>
      </p:sp>
      <p:sp>
        <p:nvSpPr>
          <p:cNvPr id="20" name="Rectangle 19">
            <a:extLst>
              <a:ext uri="{FF2B5EF4-FFF2-40B4-BE49-F238E27FC236}">
                <a16:creationId xmlns:a16="http://schemas.microsoft.com/office/drawing/2014/main" id="{B291DC00-5EDC-5B0D-25AC-0F90AA0DB57A}"/>
              </a:ext>
            </a:extLst>
          </p:cNvPr>
          <p:cNvSpPr/>
          <p:nvPr/>
        </p:nvSpPr>
        <p:spPr>
          <a:xfrm>
            <a:off x="309005" y="5106118"/>
            <a:ext cx="2033752" cy="96767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CONTESTED PRIVATE LAW REMEDIES</a:t>
            </a:r>
            <a:endParaRPr lang="en-US" dirty="0"/>
          </a:p>
        </p:txBody>
      </p:sp>
      <p:cxnSp>
        <p:nvCxnSpPr>
          <p:cNvPr id="23" name="Straight Arrow Connector 22">
            <a:extLst>
              <a:ext uri="{FF2B5EF4-FFF2-40B4-BE49-F238E27FC236}">
                <a16:creationId xmlns:a16="http://schemas.microsoft.com/office/drawing/2014/main" id="{C95AE883-CF85-1906-2749-27026F729F30}"/>
              </a:ext>
            </a:extLst>
          </p:cNvPr>
          <p:cNvCxnSpPr>
            <a:cxnSpLocks/>
          </p:cNvCxnSpPr>
          <p:nvPr/>
        </p:nvCxnSpPr>
        <p:spPr>
          <a:xfrm flipH="1">
            <a:off x="898144" y="3989530"/>
            <a:ext cx="486652" cy="717976"/>
          </a:xfrm>
          <a:prstGeom prst="straightConnector1">
            <a:avLst/>
          </a:prstGeom>
          <a:ln w="88900">
            <a:tailEnd type="triangle"/>
          </a:ln>
        </p:spPr>
        <p:style>
          <a:lnRef idx="1">
            <a:schemeClr val="accent6"/>
          </a:lnRef>
          <a:fillRef idx="0">
            <a:schemeClr val="accent6"/>
          </a:fillRef>
          <a:effectRef idx="0">
            <a:schemeClr val="accent6"/>
          </a:effectRef>
          <a:fontRef idx="minor">
            <a:schemeClr val="tx1"/>
          </a:fontRef>
        </p:style>
      </p:cxnSp>
      <p:sp>
        <p:nvSpPr>
          <p:cNvPr id="27" name="Rectangle 26">
            <a:extLst>
              <a:ext uri="{FF2B5EF4-FFF2-40B4-BE49-F238E27FC236}">
                <a16:creationId xmlns:a16="http://schemas.microsoft.com/office/drawing/2014/main" id="{F546ADD3-A6E3-0064-BFEF-DE1F2D1BD301}"/>
              </a:ext>
            </a:extLst>
          </p:cNvPr>
          <p:cNvSpPr/>
          <p:nvPr/>
        </p:nvSpPr>
        <p:spPr>
          <a:xfrm>
            <a:off x="5444999" y="2392879"/>
            <a:ext cx="2442258" cy="32409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SOURCES</a:t>
            </a:r>
          </a:p>
        </p:txBody>
      </p:sp>
      <p:sp>
        <p:nvSpPr>
          <p:cNvPr id="28" name="Rectangle 27">
            <a:extLst>
              <a:ext uri="{FF2B5EF4-FFF2-40B4-BE49-F238E27FC236}">
                <a16:creationId xmlns:a16="http://schemas.microsoft.com/office/drawing/2014/main" id="{89064C93-EEA5-A9EE-BCBE-DCE2CA155FAD}"/>
              </a:ext>
            </a:extLst>
          </p:cNvPr>
          <p:cNvSpPr/>
          <p:nvPr/>
        </p:nvSpPr>
        <p:spPr>
          <a:xfrm>
            <a:off x="139396" y="4750481"/>
            <a:ext cx="2442258" cy="32409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SUBSTANTIVE</a:t>
            </a:r>
          </a:p>
        </p:txBody>
      </p:sp>
    </p:spTree>
    <p:extLst>
      <p:ext uri="{BB962C8B-B14F-4D97-AF65-F5344CB8AC3E}">
        <p14:creationId xmlns:p14="http://schemas.microsoft.com/office/powerpoint/2010/main" val="1406500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descr="A screenshot of a medical website&#10;&#10;AI-generated content may be incorrect.">
            <a:extLst>
              <a:ext uri="{FF2B5EF4-FFF2-40B4-BE49-F238E27FC236}">
                <a16:creationId xmlns:a16="http://schemas.microsoft.com/office/drawing/2014/main" id="{E4FC07B2-AD6A-9073-DBD1-E1B6C1E867E3}"/>
              </a:ext>
            </a:extLst>
          </p:cNvPr>
          <p:cNvPicPr>
            <a:picLocks noChangeAspect="1"/>
          </p:cNvPicPr>
          <p:nvPr/>
        </p:nvPicPr>
        <p:blipFill>
          <a:blip r:embed="rId4"/>
          <a:stretch>
            <a:fillRect/>
          </a:stretch>
        </p:blipFill>
        <p:spPr>
          <a:xfrm>
            <a:off x="0" y="0"/>
            <a:ext cx="5694463" cy="2261478"/>
          </a:xfrm>
          <a:prstGeom prst="rect">
            <a:avLst/>
          </a:prstGeom>
        </p:spPr>
      </p:pic>
      <p:pic>
        <p:nvPicPr>
          <p:cNvPr id="9" name="Picture 8" descr="A building with trees in front of it&#10;&#10;AI-generated content may be incorrect.">
            <a:extLst>
              <a:ext uri="{FF2B5EF4-FFF2-40B4-BE49-F238E27FC236}">
                <a16:creationId xmlns:a16="http://schemas.microsoft.com/office/drawing/2014/main" id="{3E1D1FE3-E52E-F767-6034-45DCE66F4972}"/>
              </a:ext>
            </a:extLst>
          </p:cNvPr>
          <p:cNvPicPr>
            <a:picLocks noChangeAspect="1"/>
          </p:cNvPicPr>
          <p:nvPr/>
        </p:nvPicPr>
        <p:blipFill>
          <a:blip r:embed="rId5"/>
          <a:stretch>
            <a:fillRect/>
          </a:stretch>
        </p:blipFill>
        <p:spPr>
          <a:xfrm rot="20906742">
            <a:off x="533601" y="1551608"/>
            <a:ext cx="4688153" cy="4800600"/>
          </a:xfrm>
          <a:prstGeom prst="rect">
            <a:avLst/>
          </a:prstGeom>
        </p:spPr>
      </p:pic>
      <p:pic>
        <p:nvPicPr>
          <p:cNvPr id="7" name="Picture 6" descr="A screenshot of a website&#10;&#10;AI-generated content may be incorrect.">
            <a:extLst>
              <a:ext uri="{FF2B5EF4-FFF2-40B4-BE49-F238E27FC236}">
                <a16:creationId xmlns:a16="http://schemas.microsoft.com/office/drawing/2014/main" id="{0F49F32D-D914-5F04-043B-D048C4DF5EF1}"/>
              </a:ext>
            </a:extLst>
          </p:cNvPr>
          <p:cNvPicPr>
            <a:picLocks noChangeAspect="1"/>
          </p:cNvPicPr>
          <p:nvPr/>
        </p:nvPicPr>
        <p:blipFill>
          <a:blip r:embed="rId6"/>
          <a:stretch>
            <a:fillRect/>
          </a:stretch>
        </p:blipFill>
        <p:spPr>
          <a:xfrm>
            <a:off x="2960370" y="1248021"/>
            <a:ext cx="6183630" cy="4288387"/>
          </a:xfrm>
          <a:prstGeom prst="rect">
            <a:avLst/>
          </a:prstGeom>
        </p:spPr>
      </p:pic>
      <p:pic>
        <p:nvPicPr>
          <p:cNvPr id="11" name="Picture 10" descr="A screenshot of a magazine&#10;&#10;AI-generated content may be incorrect.">
            <a:extLst>
              <a:ext uri="{FF2B5EF4-FFF2-40B4-BE49-F238E27FC236}">
                <a16:creationId xmlns:a16="http://schemas.microsoft.com/office/drawing/2014/main" id="{17D10A34-0B94-2ACA-782E-62666A4E258B}"/>
              </a:ext>
            </a:extLst>
          </p:cNvPr>
          <p:cNvPicPr>
            <a:picLocks noChangeAspect="1"/>
          </p:cNvPicPr>
          <p:nvPr/>
        </p:nvPicPr>
        <p:blipFill>
          <a:blip r:embed="rId7"/>
          <a:stretch>
            <a:fillRect/>
          </a:stretch>
        </p:blipFill>
        <p:spPr>
          <a:xfrm rot="530065">
            <a:off x="3247779" y="319787"/>
            <a:ext cx="4621802" cy="5920740"/>
          </a:xfrm>
          <a:prstGeom prst="rect">
            <a:avLst/>
          </a:prstGeom>
        </p:spPr>
      </p:pic>
    </p:spTree>
    <p:extLst>
      <p:ext uri="{BB962C8B-B14F-4D97-AF65-F5344CB8AC3E}">
        <p14:creationId xmlns:p14="http://schemas.microsoft.com/office/powerpoint/2010/main" val="387083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71BB29-0CDB-6547-9F05-D573C768AB20}"/>
              </a:ext>
            </a:extLst>
          </p:cNvPr>
          <p:cNvSpPr/>
          <p:nvPr/>
        </p:nvSpPr>
        <p:spPr>
          <a:xfrm>
            <a:off x="106878" y="5368727"/>
            <a:ext cx="8930244" cy="861774"/>
          </a:xfrm>
          <a:prstGeom prst="rect">
            <a:avLst/>
          </a:prstGeom>
        </p:spPr>
        <p:txBody>
          <a:bodyPr wrap="square">
            <a:spAutoFit/>
          </a:bodyPr>
          <a:lstStyle/>
          <a:p>
            <a:pPr algn="ctr"/>
            <a:r>
              <a:rPr lang="en-US" sz="44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Mission Hospital, Asheville</a:t>
            </a:r>
          </a:p>
          <a:p>
            <a:pPr algn="ctr"/>
            <a:endParaRPr lang="en-US" sz="600" b="1" dirty="0">
              <a:latin typeface="Calibri" panose="020F0502020204030204" pitchFamily="34" charset="0"/>
              <a:cs typeface="Calibri" panose="020F0502020204030204" pitchFamily="34" charset="0"/>
            </a:endParaRPr>
          </a:p>
        </p:txBody>
      </p:sp>
      <p:pic>
        <p:nvPicPr>
          <p:cNvPr id="1026" name="Picture 2" descr="The award for patient safety goes to…Mission Hospital? • Asheville Watchdog">
            <a:extLst>
              <a:ext uri="{FF2B5EF4-FFF2-40B4-BE49-F238E27FC236}">
                <a16:creationId xmlns:a16="http://schemas.microsoft.com/office/drawing/2014/main" id="{BE350C3F-9E7C-97BC-DE92-75DA8EC3C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451" y="218700"/>
            <a:ext cx="7639493" cy="515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274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6878E0D0-6AD9-9D1A-55E4-591468351C60}"/>
            </a:ext>
          </a:extLst>
        </p:cNvPr>
        <p:cNvGrpSpPr/>
        <p:nvPr/>
      </p:nvGrpSpPr>
      <p:grpSpPr>
        <a:xfrm>
          <a:off x="0" y="0"/>
          <a:ext cx="0" cy="0"/>
          <a:chOff x="0" y="0"/>
          <a:chExt cx="0" cy="0"/>
        </a:xfrm>
      </p:grpSpPr>
      <p:pic>
        <p:nvPicPr>
          <p:cNvPr id="3" name="Picture 2" descr="A screenshot of a news article&#10;&#10;AI-generated content may be incorrect.">
            <a:extLst>
              <a:ext uri="{FF2B5EF4-FFF2-40B4-BE49-F238E27FC236}">
                <a16:creationId xmlns:a16="http://schemas.microsoft.com/office/drawing/2014/main" id="{A0E3FE2B-717A-81F0-BBF4-C634771362B8}"/>
              </a:ext>
            </a:extLst>
          </p:cNvPr>
          <p:cNvPicPr>
            <a:picLocks noChangeAspect="1"/>
          </p:cNvPicPr>
          <p:nvPr/>
        </p:nvPicPr>
        <p:blipFill>
          <a:blip r:embed="rId4"/>
          <a:stretch>
            <a:fillRect/>
          </a:stretch>
        </p:blipFill>
        <p:spPr>
          <a:xfrm>
            <a:off x="0" y="0"/>
            <a:ext cx="7127697" cy="6858000"/>
          </a:xfrm>
          <a:prstGeom prst="rect">
            <a:avLst/>
          </a:prstGeom>
        </p:spPr>
      </p:pic>
    </p:spTree>
    <p:extLst>
      <p:ext uri="{BB962C8B-B14F-4D97-AF65-F5344CB8AC3E}">
        <p14:creationId xmlns:p14="http://schemas.microsoft.com/office/powerpoint/2010/main" val="2080308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AC7BA8-35D1-93E9-4CEC-571E52B995A7}"/>
              </a:ext>
            </a:extLst>
          </p:cNvPr>
          <p:cNvSpPr/>
          <p:nvPr/>
        </p:nvSpPr>
        <p:spPr>
          <a:xfrm>
            <a:off x="97559" y="266673"/>
            <a:ext cx="8930244" cy="1846659"/>
          </a:xfrm>
          <a:prstGeom prst="rect">
            <a:avLst/>
          </a:prstGeom>
        </p:spPr>
        <p:txBody>
          <a:bodyPr wrap="square">
            <a:spAutoFit/>
          </a:bodyPr>
          <a:lstStyle/>
          <a:p>
            <a:pPr algn="ctr"/>
            <a:r>
              <a:rPr lang="en-US" sz="2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REGULATORY OUTSOURCING</a:t>
            </a:r>
          </a:p>
          <a:p>
            <a:pPr algn="ctr"/>
            <a:r>
              <a:rPr lang="en-US" sz="44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Larger Goal: </a:t>
            </a:r>
          </a:p>
          <a:p>
            <a:pPr algn="ctr"/>
            <a:r>
              <a:rPr lang="en-US" sz="44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Recentering the Community </a:t>
            </a:r>
          </a:p>
          <a:p>
            <a:pPr algn="ctr"/>
            <a:endParaRPr lang="en-US" sz="6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A069977-1DB4-FA15-58E1-2D085170690E}"/>
              </a:ext>
            </a:extLst>
          </p:cNvPr>
          <p:cNvSpPr txBox="1">
            <a:spLocks/>
          </p:cNvSpPr>
          <p:nvPr/>
        </p:nvSpPr>
        <p:spPr>
          <a:xfrm>
            <a:off x="128380" y="2349661"/>
            <a:ext cx="8899423" cy="256523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1"/>
                </a:solidFill>
                <a:latin typeface="Calibri" panose="020F0502020204030204" pitchFamily="34" charset="0"/>
                <a:cs typeface="Calibri" panose="020F0502020204030204" pitchFamily="34" charset="0"/>
              </a:rPr>
              <a:t>Patients as shareholders</a:t>
            </a:r>
          </a:p>
          <a:p>
            <a:r>
              <a:rPr lang="en-US" dirty="0">
                <a:solidFill>
                  <a:schemeClr val="tx1"/>
                </a:solidFill>
                <a:latin typeface="Calibri" panose="020F0502020204030204" pitchFamily="34" charset="0"/>
                <a:cs typeface="Calibri" panose="020F0502020204030204" pitchFamily="34" charset="0"/>
              </a:rPr>
              <a:t>Reversing regulatory dispersal (both federalization and corporate shareholder control)</a:t>
            </a:r>
          </a:p>
          <a:p>
            <a:r>
              <a:rPr lang="en-US" dirty="0">
                <a:solidFill>
                  <a:schemeClr val="tx1"/>
                </a:solidFill>
                <a:latin typeface="Calibri" panose="020F0502020204030204" pitchFamily="34" charset="0"/>
                <a:cs typeface="Calibri" panose="020F0502020204030204" pitchFamily="34" charset="0"/>
              </a:rPr>
              <a:t>The uncertainty of / weakness of private / contract law remedies</a:t>
            </a:r>
          </a:p>
          <a:p>
            <a:r>
              <a:rPr lang="en-US" dirty="0">
                <a:solidFill>
                  <a:schemeClr val="tx1"/>
                </a:solidFill>
                <a:latin typeface="Calibri" panose="020F0502020204030204" pitchFamily="34" charset="0"/>
                <a:cs typeface="Calibri" panose="020F0502020204030204" pitchFamily="34" charset="0"/>
              </a:rPr>
              <a:t>The ceding of regulatory power from public entities</a:t>
            </a:r>
          </a:p>
          <a:p>
            <a:endParaRPr lang="en-US" sz="2800" dirty="0">
              <a:solidFill>
                <a:schemeClr val="tx1"/>
              </a:solidFill>
              <a:latin typeface="Calibri" panose="020F0502020204030204" pitchFamily="34" charset="0"/>
              <a:cs typeface="Calibri" panose="020F0502020204030204" pitchFamily="34" charset="0"/>
            </a:endParaRPr>
          </a:p>
          <a:p>
            <a:endParaRPr lang="en-US" altLang="en-US" sz="2600" b="1" u="sng" dirty="0">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3777137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99B072D-2FA9-C727-2930-DDC068569652}"/>
              </a:ext>
            </a:extLst>
          </p:cNvPr>
          <p:cNvSpPr txBox="1">
            <a:spLocks/>
          </p:cNvSpPr>
          <p:nvPr/>
        </p:nvSpPr>
        <p:spPr>
          <a:xfrm>
            <a:off x="213756" y="1404258"/>
            <a:ext cx="8899423" cy="34079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sz="2200" dirty="0">
              <a:solidFill>
                <a:schemeClr val="tx1"/>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38E6421A-0142-43DB-A713-0B7A49EDF782}"/>
              </a:ext>
            </a:extLst>
          </p:cNvPr>
          <p:cNvSpPr/>
          <p:nvPr/>
        </p:nvSpPr>
        <p:spPr>
          <a:xfrm>
            <a:off x="249383" y="1956312"/>
            <a:ext cx="8698100" cy="3785652"/>
          </a:xfrm>
          <a:prstGeom prst="rect">
            <a:avLst/>
          </a:prstGeom>
        </p:spPr>
        <p:txBody>
          <a:bodyPr wrap="square">
            <a:spAutoFit/>
          </a:bodyPr>
          <a:lstStyle/>
          <a:p>
            <a:pPr algn="ctr"/>
            <a:endParaRPr lang="en-US" sz="33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a:r>
              <a:rPr lang="en-US" sz="33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Zack Buck</a:t>
            </a:r>
            <a:br>
              <a:rPr lang="en-US" sz="330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br>
            <a:r>
              <a:rPr lang="en-US" sz="330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Associate Dean for Faculty Development and  Professor of Law</a:t>
            </a:r>
            <a:br>
              <a:rPr lang="en-US" sz="330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br>
            <a:r>
              <a:rPr lang="en-US" sz="330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University of Tennessee Winston College of Law</a:t>
            </a:r>
          </a:p>
          <a:p>
            <a:pPr algn="ctr"/>
            <a:r>
              <a:rPr lang="en-US" sz="3300" b="1" dirty="0" err="1">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zbuck@tennessee.edu</a:t>
            </a:r>
            <a:endParaRPr lang="en-US" sz="33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a:p>
            <a:pPr marL="742950" lvl="1" indent="-285750">
              <a:buFont typeface="Arial" charset="0"/>
              <a:buChar char="•"/>
            </a:pPr>
            <a:endParaRPr lang="en-US" sz="2800" dirty="0">
              <a:latin typeface="Calibri" charset="0"/>
            </a:endParaRPr>
          </a:p>
          <a:p>
            <a:pPr lvl="1"/>
            <a:endParaRPr lang="en-US" sz="1400" dirty="0">
              <a:latin typeface="Calibri" charset="0"/>
            </a:endParaRPr>
          </a:p>
        </p:txBody>
      </p:sp>
    </p:spTree>
    <p:extLst>
      <p:ext uri="{BB962C8B-B14F-4D97-AF65-F5344CB8AC3E}">
        <p14:creationId xmlns:p14="http://schemas.microsoft.com/office/powerpoint/2010/main" val="632718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71BB29-0CDB-6547-9F05-D573C768AB20}"/>
              </a:ext>
            </a:extLst>
          </p:cNvPr>
          <p:cNvSpPr/>
          <p:nvPr/>
        </p:nvSpPr>
        <p:spPr>
          <a:xfrm>
            <a:off x="97559" y="105776"/>
            <a:ext cx="8930244" cy="1169551"/>
          </a:xfrm>
          <a:prstGeom prst="rect">
            <a:avLst/>
          </a:prstGeom>
        </p:spPr>
        <p:txBody>
          <a:bodyPr wrap="square">
            <a:spAutoFit/>
          </a:bodyPr>
          <a:lstStyle/>
          <a:p>
            <a:pPr algn="ctr"/>
            <a:r>
              <a:rPr lang="en-US" sz="2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REGULATORY OUTSOURCING</a:t>
            </a:r>
          </a:p>
          <a:p>
            <a:pPr algn="ctr"/>
            <a:r>
              <a:rPr lang="en-US" sz="44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Mission Hospital, Asheville</a:t>
            </a:r>
          </a:p>
          <a:p>
            <a:pPr algn="ctr"/>
            <a:endParaRPr lang="en-US" sz="600" b="1" dirty="0">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199B072D-2FA9-C727-2930-DDC068569652}"/>
              </a:ext>
            </a:extLst>
          </p:cNvPr>
          <p:cNvSpPr txBox="1">
            <a:spLocks/>
          </p:cNvSpPr>
          <p:nvPr/>
        </p:nvSpPr>
        <p:spPr>
          <a:xfrm>
            <a:off x="203330" y="1218843"/>
            <a:ext cx="5908440" cy="488068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300" dirty="0">
                <a:solidFill>
                  <a:schemeClr val="tx1"/>
                </a:solidFill>
                <a:latin typeface="Calibri" panose="020F0502020204030204" pitchFamily="34" charset="0"/>
                <a:cs typeface="Calibri" panose="020F0502020204030204" pitchFamily="34" charset="0"/>
              </a:rPr>
              <a:t>Sold to HCA, deal closed Jan. 2019</a:t>
            </a:r>
          </a:p>
          <a:p>
            <a:r>
              <a:rPr lang="en-US" sz="2300" dirty="0">
                <a:solidFill>
                  <a:schemeClr val="tx1"/>
                </a:solidFill>
                <a:latin typeface="Calibri" panose="020F0502020204030204" pitchFamily="34" charset="0"/>
                <a:cs typeface="Calibri" panose="020F0502020204030204" pitchFamily="34" charset="0"/>
              </a:rPr>
              <a:t>Attorney General Josh Stein ”conducted a review ... To ensure that the price paid for the assets was fair and that any charitable assets remained dedicated to a charitable purpose” </a:t>
            </a:r>
            <a:r>
              <a:rPr lang="en-US" sz="2300" dirty="0">
                <a:solidFill>
                  <a:schemeClr val="tx1"/>
                </a:solidFill>
                <a:latin typeface="Calibri" panose="020F0502020204030204" pitchFamily="34" charset="0"/>
                <a:cs typeface="Calibri" panose="020F0502020204030204" pitchFamily="34" charset="0"/>
                <a:sym typeface="Wingdings" pitchFamily="2" charset="2"/>
              </a:rPr>
              <a:t> entered into</a:t>
            </a:r>
            <a:r>
              <a:rPr lang="en-US" sz="2300" dirty="0">
                <a:solidFill>
                  <a:schemeClr val="tx1"/>
                </a:solidFill>
                <a:latin typeface="Calibri" panose="020F0502020204030204" pitchFamily="34" charset="0"/>
                <a:cs typeface="Calibri" panose="020F0502020204030204" pitchFamily="34" charset="0"/>
              </a:rPr>
              <a:t> additional agreements as part of the Asset Purchase Agreement to “safeguard the public” (15 conditions)</a:t>
            </a:r>
          </a:p>
          <a:p>
            <a:r>
              <a:rPr lang="en-US" sz="2300" dirty="0">
                <a:solidFill>
                  <a:schemeClr val="tx1"/>
                </a:solidFill>
                <a:latin typeface="Calibri" panose="020F0502020204030204" pitchFamily="34" charset="0"/>
                <a:cs typeface="Calibri" panose="020F0502020204030204" pitchFamily="34" charset="0"/>
              </a:rPr>
              <a:t>Included independent monitor, maintaining current levels of service, and AG could enforce contract</a:t>
            </a:r>
          </a:p>
          <a:p>
            <a:r>
              <a:rPr lang="en-US" sz="2300" dirty="0">
                <a:solidFill>
                  <a:schemeClr val="tx1"/>
                </a:solidFill>
                <a:latin typeface="Calibri" panose="020F0502020204030204" pitchFamily="34" charset="0"/>
                <a:cs typeface="Calibri" panose="020F0502020204030204" pitchFamily="34" charset="0"/>
              </a:rPr>
              <a:t>AG issued “Letter of Nonobjection”</a:t>
            </a:r>
          </a:p>
          <a:p>
            <a:endParaRPr lang="en-US" sz="2300" dirty="0">
              <a:solidFill>
                <a:schemeClr val="tx1"/>
              </a:solidFill>
              <a:latin typeface="Calibri" panose="020F0502020204030204" pitchFamily="34" charset="0"/>
              <a:cs typeface="Calibri" panose="020F0502020204030204" pitchFamily="34" charset="0"/>
            </a:endParaRPr>
          </a:p>
          <a:p>
            <a:endParaRPr lang="en-US" sz="2300" dirty="0">
              <a:solidFill>
                <a:schemeClr val="tx1"/>
              </a:solidFill>
              <a:latin typeface="Calibri" panose="020F0502020204030204" pitchFamily="34" charset="0"/>
              <a:cs typeface="Calibri" panose="020F0502020204030204" pitchFamily="34" charset="0"/>
            </a:endParaRPr>
          </a:p>
          <a:p>
            <a:pPr marL="0" indent="0">
              <a:buNone/>
            </a:pPr>
            <a:endParaRPr lang="en-US" sz="2300" b="1" dirty="0">
              <a:latin typeface="Calibri" panose="020F0502020204030204" pitchFamily="34" charset="0"/>
              <a:cs typeface="Calibri" panose="020F0502020204030204" pitchFamily="34" charset="0"/>
            </a:endParaRPr>
          </a:p>
          <a:p>
            <a:endParaRPr lang="en-US" sz="2300" i="1" dirty="0">
              <a:latin typeface="Calibri" panose="020F0502020204030204" pitchFamily="34" charset="0"/>
              <a:cs typeface="Calibri" panose="020F0502020204030204" pitchFamily="34" charset="0"/>
            </a:endParaRPr>
          </a:p>
          <a:p>
            <a:endParaRPr lang="en-US" sz="2300" dirty="0">
              <a:latin typeface="Calibri" panose="020F0502020204030204" pitchFamily="34" charset="0"/>
              <a:cs typeface="Calibri" panose="020F0502020204030204" pitchFamily="34" charset="0"/>
            </a:endParaRPr>
          </a:p>
          <a:p>
            <a:pPr lvl="1"/>
            <a:endParaRPr lang="en-US" altLang="en-US" sz="2300" dirty="0">
              <a:latin typeface="Calibri" panose="020F0502020204030204" pitchFamily="34" charset="0"/>
              <a:ea typeface="ＭＳ Ｐゴシック" charset="-128"/>
              <a:cs typeface="Calibri" panose="020F0502020204030204" pitchFamily="34" charset="0"/>
            </a:endParaRPr>
          </a:p>
          <a:p>
            <a:pPr lvl="1"/>
            <a:endParaRPr lang="en-US" altLang="en-US" sz="2300" dirty="0">
              <a:latin typeface="Calibri" panose="020F0502020204030204" pitchFamily="34" charset="0"/>
              <a:ea typeface="ＭＳ Ｐゴシック" charset="-128"/>
              <a:cs typeface="Calibri" panose="020F0502020204030204" pitchFamily="34" charset="0"/>
            </a:endParaRPr>
          </a:p>
          <a:p>
            <a:endParaRPr lang="en-US" altLang="en-US" sz="2300" b="1" u="sng" dirty="0">
              <a:latin typeface="Calibri" panose="020F0502020204030204" pitchFamily="34" charset="0"/>
              <a:ea typeface="ＭＳ Ｐゴシック" charset="-128"/>
              <a:cs typeface="Calibri" panose="020F0502020204030204" pitchFamily="34" charset="0"/>
            </a:endParaRPr>
          </a:p>
        </p:txBody>
      </p:sp>
      <p:pic>
        <p:nvPicPr>
          <p:cNvPr id="5" name="Picture 4" descr="A close-up of a document&#10;&#10;Description automatically generated">
            <a:extLst>
              <a:ext uri="{FF2B5EF4-FFF2-40B4-BE49-F238E27FC236}">
                <a16:creationId xmlns:a16="http://schemas.microsoft.com/office/drawing/2014/main" id="{86D41439-7791-EB47-77DE-2F3DA92332C1}"/>
              </a:ext>
            </a:extLst>
          </p:cNvPr>
          <p:cNvPicPr>
            <a:picLocks noChangeAspect="1"/>
          </p:cNvPicPr>
          <p:nvPr/>
        </p:nvPicPr>
        <p:blipFill>
          <a:blip r:embed="rId4"/>
          <a:stretch>
            <a:fillRect/>
          </a:stretch>
        </p:blipFill>
        <p:spPr>
          <a:xfrm>
            <a:off x="6301811" y="1737646"/>
            <a:ext cx="2638858" cy="3569848"/>
          </a:xfrm>
          <a:prstGeom prst="rect">
            <a:avLst/>
          </a:prstGeom>
        </p:spPr>
      </p:pic>
    </p:spTree>
    <p:extLst>
      <p:ext uri="{BB962C8B-B14F-4D97-AF65-F5344CB8AC3E}">
        <p14:creationId xmlns:p14="http://schemas.microsoft.com/office/powerpoint/2010/main" val="2309769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5CF74127-C82D-FF39-9ED9-2D364C87597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979043C-65E0-B7AF-2F88-5D687D6176C6}"/>
              </a:ext>
            </a:extLst>
          </p:cNvPr>
          <p:cNvSpPr/>
          <p:nvPr/>
        </p:nvSpPr>
        <p:spPr>
          <a:xfrm>
            <a:off x="97559" y="185786"/>
            <a:ext cx="8930244" cy="1169551"/>
          </a:xfrm>
          <a:prstGeom prst="rect">
            <a:avLst/>
          </a:prstGeom>
        </p:spPr>
        <p:txBody>
          <a:bodyPr wrap="square">
            <a:spAutoFit/>
          </a:bodyPr>
          <a:lstStyle/>
          <a:p>
            <a:pPr algn="ctr"/>
            <a:r>
              <a:rPr lang="en-US" sz="2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REGULATORY OUTSOURCING</a:t>
            </a:r>
          </a:p>
          <a:p>
            <a:pPr algn="ctr"/>
            <a:r>
              <a:rPr lang="en-US" sz="44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N.C.G.S.A. 55A-12-02(g)</a:t>
            </a:r>
          </a:p>
          <a:p>
            <a:pPr algn="ctr"/>
            <a:endParaRPr lang="en-US" sz="600" b="1" dirty="0">
              <a:latin typeface="Calibri" panose="020F0502020204030204" pitchFamily="34" charset="0"/>
              <a:cs typeface="Calibri" panose="020F0502020204030204" pitchFamily="34" charset="0"/>
            </a:endParaRPr>
          </a:p>
        </p:txBody>
      </p:sp>
      <p:pic>
        <p:nvPicPr>
          <p:cNvPr id="6" name="Picture 5" descr="A close-up of a document&#10;&#10;AI-generated content may be incorrect.">
            <a:extLst>
              <a:ext uri="{FF2B5EF4-FFF2-40B4-BE49-F238E27FC236}">
                <a16:creationId xmlns:a16="http://schemas.microsoft.com/office/drawing/2014/main" id="{9A1FB2AA-858C-86D6-D486-215FF666DECC}"/>
              </a:ext>
            </a:extLst>
          </p:cNvPr>
          <p:cNvPicPr>
            <a:picLocks noChangeAspect="1"/>
          </p:cNvPicPr>
          <p:nvPr/>
        </p:nvPicPr>
        <p:blipFill>
          <a:blip r:embed="rId4"/>
          <a:stretch>
            <a:fillRect/>
          </a:stretch>
        </p:blipFill>
        <p:spPr>
          <a:xfrm>
            <a:off x="81542" y="3192937"/>
            <a:ext cx="8962277" cy="2848066"/>
          </a:xfrm>
          <a:prstGeom prst="rect">
            <a:avLst/>
          </a:prstGeom>
        </p:spPr>
      </p:pic>
      <p:sp>
        <p:nvSpPr>
          <p:cNvPr id="7" name="Content Placeholder 2">
            <a:extLst>
              <a:ext uri="{FF2B5EF4-FFF2-40B4-BE49-F238E27FC236}">
                <a16:creationId xmlns:a16="http://schemas.microsoft.com/office/drawing/2014/main" id="{5CF20666-47DB-91CB-0B09-3ED67DD996D3}"/>
              </a:ext>
            </a:extLst>
          </p:cNvPr>
          <p:cNvSpPr txBox="1">
            <a:spLocks/>
          </p:cNvSpPr>
          <p:nvPr/>
        </p:nvSpPr>
        <p:spPr>
          <a:xfrm>
            <a:off x="202054" y="1533385"/>
            <a:ext cx="8721251" cy="14155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b="1" dirty="0">
                <a:solidFill>
                  <a:schemeClr val="tx1"/>
                </a:solidFill>
                <a:latin typeface="Calibri" panose="020F0502020204030204" pitchFamily="34" charset="0"/>
                <a:cs typeface="Calibri" panose="020F0502020204030204" pitchFamily="34" charset="0"/>
              </a:rPr>
              <a:t>”This notice shall include all the information the Attorney General determines is required for a complete review of the proposed transaction.”</a:t>
            </a:r>
          </a:p>
          <a:p>
            <a:endParaRPr lang="en-US" sz="2600" dirty="0">
              <a:solidFill>
                <a:schemeClr val="tx1"/>
              </a:solidFill>
              <a:latin typeface="Calibri" panose="020F0502020204030204" pitchFamily="34" charset="0"/>
              <a:cs typeface="Calibri" panose="020F0502020204030204" pitchFamily="34" charset="0"/>
            </a:endParaRPr>
          </a:p>
          <a:p>
            <a:endParaRPr lang="en-US" sz="2200" dirty="0">
              <a:solidFill>
                <a:schemeClr val="tx1"/>
              </a:solidFill>
              <a:latin typeface="Calibri" panose="020F0502020204030204" pitchFamily="34" charset="0"/>
              <a:cs typeface="Calibri" panose="020F0502020204030204" pitchFamily="34" charset="0"/>
            </a:endParaRPr>
          </a:p>
          <a:p>
            <a:pPr marL="0" indent="0">
              <a:buNone/>
            </a:pPr>
            <a:endParaRPr lang="en-US" sz="2600" b="1" dirty="0">
              <a:latin typeface="Calibri" panose="020F0502020204030204" pitchFamily="34" charset="0"/>
              <a:cs typeface="Calibri" panose="020F0502020204030204" pitchFamily="34" charset="0"/>
            </a:endParaRPr>
          </a:p>
          <a:p>
            <a:endParaRPr lang="en-US" sz="2600" i="1" dirty="0">
              <a:latin typeface="Calibri" panose="020F0502020204030204" pitchFamily="34" charset="0"/>
              <a:cs typeface="Calibri" panose="020F0502020204030204" pitchFamily="34" charset="0"/>
            </a:endParaRPr>
          </a:p>
          <a:p>
            <a:endParaRPr lang="en-US" sz="2600" dirty="0">
              <a:latin typeface="Calibri" panose="020F0502020204030204" pitchFamily="34" charset="0"/>
              <a:cs typeface="Calibri" panose="020F0502020204030204" pitchFamily="34" charset="0"/>
            </a:endParaRPr>
          </a:p>
          <a:p>
            <a:pPr lvl="1"/>
            <a:endParaRPr lang="en-US" altLang="en-US" sz="2600" dirty="0">
              <a:latin typeface="Calibri" panose="020F0502020204030204" pitchFamily="34" charset="0"/>
              <a:ea typeface="ＭＳ Ｐゴシック" charset="-128"/>
              <a:cs typeface="Calibri" panose="020F0502020204030204" pitchFamily="34" charset="0"/>
            </a:endParaRPr>
          </a:p>
          <a:p>
            <a:pPr lvl="1"/>
            <a:endParaRPr lang="en-US" altLang="en-US" sz="2600" dirty="0">
              <a:latin typeface="Calibri" panose="020F0502020204030204" pitchFamily="34" charset="0"/>
              <a:ea typeface="ＭＳ Ｐゴシック" charset="-128"/>
              <a:cs typeface="Calibri" panose="020F0502020204030204" pitchFamily="34" charset="0"/>
            </a:endParaRPr>
          </a:p>
          <a:p>
            <a:endParaRPr lang="en-US" altLang="en-US" sz="2600" b="1" u="sng" dirty="0">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3070882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FFC51E02-CF90-7DD5-9333-5042E6FEA93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BC6CB4A-1D08-719E-5466-A29B85992B55}"/>
              </a:ext>
            </a:extLst>
          </p:cNvPr>
          <p:cNvSpPr/>
          <p:nvPr/>
        </p:nvSpPr>
        <p:spPr>
          <a:xfrm>
            <a:off x="5352608" y="2459032"/>
            <a:ext cx="3420893" cy="1846659"/>
          </a:xfrm>
          <a:prstGeom prst="rect">
            <a:avLst/>
          </a:prstGeom>
        </p:spPr>
        <p:txBody>
          <a:bodyPr wrap="square">
            <a:spAutoFit/>
          </a:bodyPr>
          <a:lstStyle/>
          <a:p>
            <a:pPr algn="ctr"/>
            <a:r>
              <a:rPr lang="en-US" sz="2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REGULATORY OUTSOURCING</a:t>
            </a:r>
          </a:p>
          <a:p>
            <a:pPr algn="ctr"/>
            <a:r>
              <a:rPr lang="en-US" sz="44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N.C.G.S.A. 55A-12-02(g)</a:t>
            </a:r>
          </a:p>
          <a:p>
            <a:pPr algn="ctr"/>
            <a:endParaRPr lang="en-US" sz="600" b="1" dirty="0">
              <a:latin typeface="Calibri" panose="020F0502020204030204" pitchFamily="34" charset="0"/>
              <a:cs typeface="Calibri" panose="020F0502020204030204" pitchFamily="34" charset="0"/>
            </a:endParaRPr>
          </a:p>
        </p:txBody>
      </p:sp>
      <p:pic>
        <p:nvPicPr>
          <p:cNvPr id="7" name="Picture 6" descr="A person in a suit and tie&#10;&#10;AI-generated content may be incorrect.">
            <a:extLst>
              <a:ext uri="{FF2B5EF4-FFF2-40B4-BE49-F238E27FC236}">
                <a16:creationId xmlns:a16="http://schemas.microsoft.com/office/drawing/2014/main" id="{B4E186C5-D3CE-8E12-BCA5-21CC60F6DE03}"/>
              </a:ext>
            </a:extLst>
          </p:cNvPr>
          <p:cNvPicPr>
            <a:picLocks noChangeAspect="1"/>
          </p:cNvPicPr>
          <p:nvPr/>
        </p:nvPicPr>
        <p:blipFill>
          <a:blip r:embed="rId4"/>
          <a:stretch>
            <a:fillRect/>
          </a:stretch>
        </p:blipFill>
        <p:spPr>
          <a:xfrm>
            <a:off x="370499" y="211780"/>
            <a:ext cx="4498058" cy="6341165"/>
          </a:xfrm>
          <a:prstGeom prst="rect">
            <a:avLst/>
          </a:prstGeom>
        </p:spPr>
      </p:pic>
    </p:spTree>
    <p:extLst>
      <p:ext uri="{BB962C8B-B14F-4D97-AF65-F5344CB8AC3E}">
        <p14:creationId xmlns:p14="http://schemas.microsoft.com/office/powerpoint/2010/main" val="2211728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70A5F1C6-6992-5563-C4DC-E9CBCBEB137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179DC3D-0465-A1EB-2B6C-52CD6CF38677}"/>
              </a:ext>
            </a:extLst>
          </p:cNvPr>
          <p:cNvSpPr/>
          <p:nvPr/>
        </p:nvSpPr>
        <p:spPr>
          <a:xfrm>
            <a:off x="97559" y="185786"/>
            <a:ext cx="8930244" cy="1169551"/>
          </a:xfrm>
          <a:prstGeom prst="rect">
            <a:avLst/>
          </a:prstGeom>
        </p:spPr>
        <p:txBody>
          <a:bodyPr wrap="square">
            <a:spAutoFit/>
          </a:bodyPr>
          <a:lstStyle/>
          <a:p>
            <a:pPr algn="ctr"/>
            <a:r>
              <a:rPr lang="en-US" sz="2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REGULATORY OUTSOURCING</a:t>
            </a:r>
          </a:p>
          <a:p>
            <a:pPr algn="ctr"/>
            <a:r>
              <a:rPr lang="en-US" sz="44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N.C.G.S.A. 55A-12-02(g)</a:t>
            </a:r>
          </a:p>
          <a:p>
            <a:pPr algn="ctr"/>
            <a:endParaRPr lang="en-US" sz="600" b="1" dirty="0">
              <a:latin typeface="Calibri" panose="020F0502020204030204" pitchFamily="34" charset="0"/>
              <a:cs typeface="Calibri" panose="020F0502020204030204" pitchFamily="34" charset="0"/>
            </a:endParaRPr>
          </a:p>
        </p:txBody>
      </p:sp>
      <p:pic>
        <p:nvPicPr>
          <p:cNvPr id="4" name="Picture 3" descr="A close-up of a document&#10;&#10;AI-generated content may be incorrect.">
            <a:extLst>
              <a:ext uri="{FF2B5EF4-FFF2-40B4-BE49-F238E27FC236}">
                <a16:creationId xmlns:a16="http://schemas.microsoft.com/office/drawing/2014/main" id="{434C4B6D-4F2C-08AF-2219-64E37D6E7481}"/>
              </a:ext>
            </a:extLst>
          </p:cNvPr>
          <p:cNvPicPr>
            <a:picLocks noChangeAspect="1"/>
          </p:cNvPicPr>
          <p:nvPr/>
        </p:nvPicPr>
        <p:blipFill>
          <a:blip r:embed="rId4"/>
          <a:stretch>
            <a:fillRect/>
          </a:stretch>
        </p:blipFill>
        <p:spPr>
          <a:xfrm>
            <a:off x="97559" y="1542177"/>
            <a:ext cx="8930244" cy="4573149"/>
          </a:xfrm>
          <a:prstGeom prst="rect">
            <a:avLst/>
          </a:prstGeom>
        </p:spPr>
      </p:pic>
    </p:spTree>
    <p:extLst>
      <p:ext uri="{BB962C8B-B14F-4D97-AF65-F5344CB8AC3E}">
        <p14:creationId xmlns:p14="http://schemas.microsoft.com/office/powerpoint/2010/main" val="2815931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A group of people standing in front of a microphone&#10;&#10;Description automatically generated">
            <a:extLst>
              <a:ext uri="{FF2B5EF4-FFF2-40B4-BE49-F238E27FC236}">
                <a16:creationId xmlns:a16="http://schemas.microsoft.com/office/drawing/2014/main" id="{C8F90474-198F-44C5-53E9-5C2E7A204E69}"/>
              </a:ext>
            </a:extLst>
          </p:cNvPr>
          <p:cNvPicPr>
            <a:picLocks noChangeAspect="1"/>
          </p:cNvPicPr>
          <p:nvPr/>
        </p:nvPicPr>
        <p:blipFill>
          <a:blip r:embed="rId4"/>
          <a:stretch>
            <a:fillRect/>
          </a:stretch>
        </p:blipFill>
        <p:spPr>
          <a:xfrm>
            <a:off x="1701724" y="0"/>
            <a:ext cx="5740551" cy="6314607"/>
          </a:xfrm>
          <a:prstGeom prst="rect">
            <a:avLst/>
          </a:prstGeom>
        </p:spPr>
      </p:pic>
    </p:spTree>
    <p:extLst>
      <p:ext uri="{BB962C8B-B14F-4D97-AF65-F5344CB8AC3E}">
        <p14:creationId xmlns:p14="http://schemas.microsoft.com/office/powerpoint/2010/main" val="2063702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3F902CF7-0EB6-9551-4BA9-685AC6ED2FA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821977D-19CB-EB3B-DD99-62C442294E60}"/>
              </a:ext>
            </a:extLst>
          </p:cNvPr>
          <p:cNvSpPr/>
          <p:nvPr/>
        </p:nvSpPr>
        <p:spPr>
          <a:xfrm>
            <a:off x="97559" y="185786"/>
            <a:ext cx="8930244" cy="1169551"/>
          </a:xfrm>
          <a:prstGeom prst="rect">
            <a:avLst/>
          </a:prstGeom>
        </p:spPr>
        <p:txBody>
          <a:bodyPr wrap="square">
            <a:spAutoFit/>
          </a:bodyPr>
          <a:lstStyle/>
          <a:p>
            <a:pPr algn="ctr"/>
            <a:r>
              <a:rPr lang="en-US" sz="2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REGULATORY OUTSOURCING</a:t>
            </a:r>
          </a:p>
          <a:p>
            <a:pPr algn="ctr"/>
            <a:r>
              <a:rPr lang="en-US" sz="44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Mission Hospital, Asheville</a:t>
            </a:r>
          </a:p>
          <a:p>
            <a:pPr algn="ctr"/>
            <a:endParaRPr lang="en-US" sz="600" b="1" dirty="0">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53C451B4-C7BD-CDC2-E10C-5998C96DDFBB}"/>
              </a:ext>
            </a:extLst>
          </p:cNvPr>
          <p:cNvSpPr txBox="1">
            <a:spLocks/>
          </p:cNvSpPr>
          <p:nvPr/>
        </p:nvSpPr>
        <p:spPr>
          <a:xfrm>
            <a:off x="68419" y="1295377"/>
            <a:ext cx="8978022" cy="488068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a:solidFill>
                  <a:schemeClr val="tx1"/>
                </a:solidFill>
                <a:latin typeface="Calibri" panose="020F0502020204030204" pitchFamily="34" charset="0"/>
                <a:cs typeface="Calibri" panose="020F0502020204030204" pitchFamily="34" charset="0"/>
              </a:rPr>
              <a:t>“We are writing with deep concern regarding the state of Mission Hospital Systems since the purchase by Hospital Corporation of America last year….”</a:t>
            </a:r>
          </a:p>
          <a:p>
            <a:r>
              <a:rPr lang="en-US" sz="2600" dirty="0">
                <a:solidFill>
                  <a:schemeClr val="tx1"/>
                </a:solidFill>
                <a:latin typeface="Calibri" panose="020F0502020204030204" pitchFamily="34" charset="0"/>
                <a:cs typeface="Calibri" panose="020F0502020204030204" pitchFamily="34" charset="0"/>
              </a:rPr>
              <a:t>Specific concerns:</a:t>
            </a:r>
          </a:p>
          <a:p>
            <a:pPr lvl="1"/>
            <a:r>
              <a:rPr lang="en-US" sz="2200" dirty="0">
                <a:solidFill>
                  <a:schemeClr val="tx1"/>
                </a:solidFill>
                <a:latin typeface="Calibri" panose="020F0502020204030204" pitchFamily="34" charset="0"/>
                <a:cs typeface="Calibri" panose="020F0502020204030204" pitchFamily="34" charset="0"/>
              </a:rPr>
              <a:t>Change to, and unfulfillment of, charity care policies and promises</a:t>
            </a:r>
          </a:p>
          <a:p>
            <a:pPr lvl="1"/>
            <a:r>
              <a:rPr lang="en-US" sz="2200" dirty="0">
                <a:solidFill>
                  <a:schemeClr val="tx1"/>
                </a:solidFill>
                <a:latin typeface="Calibri" panose="020F0502020204030204" pitchFamily="34" charset="0"/>
                <a:cs typeface="Calibri" panose="020F0502020204030204" pitchFamily="34" charset="0"/>
              </a:rPr>
              <a:t>Patient safety due to staff cuts, poor morale (“emergency room nurses can be seen weeping in the hallways”)</a:t>
            </a:r>
          </a:p>
          <a:p>
            <a:pPr lvl="1"/>
            <a:r>
              <a:rPr lang="en-US" sz="2200" dirty="0">
                <a:solidFill>
                  <a:schemeClr val="tx1"/>
                </a:solidFill>
                <a:latin typeface="Calibri" panose="020F0502020204030204" pitchFamily="34" charset="0"/>
                <a:cs typeface="Calibri" panose="020F0502020204030204" pitchFamily="34" charset="0"/>
              </a:rPr>
              <a:t>The ending of contracts with physician practices, reduction of physician autonomy and clinical judgement </a:t>
            </a:r>
          </a:p>
          <a:p>
            <a:r>
              <a:rPr lang="en-US" sz="2600" dirty="0">
                <a:solidFill>
                  <a:schemeClr val="tx1"/>
                </a:solidFill>
                <a:latin typeface="Calibri" panose="020F0502020204030204" pitchFamily="34" charset="0"/>
                <a:cs typeface="Calibri" panose="020F0502020204030204" pitchFamily="34" charset="0"/>
              </a:rPr>
              <a:t>Alleges HCA “lie[d],” “that wasn’t the deal we were told about”</a:t>
            </a:r>
          </a:p>
          <a:p>
            <a:r>
              <a:rPr lang="en-US" sz="2600" dirty="0">
                <a:solidFill>
                  <a:schemeClr val="tx1"/>
                </a:solidFill>
                <a:latin typeface="Calibri" panose="020F0502020204030204" pitchFamily="34" charset="0"/>
                <a:cs typeface="Calibri" panose="020F0502020204030204" pitchFamily="34" charset="0"/>
              </a:rPr>
              <a:t>Signed by public officials, including the mayor of Asheville</a:t>
            </a:r>
          </a:p>
          <a:p>
            <a:endParaRPr lang="en-US" sz="2600" dirty="0">
              <a:solidFill>
                <a:schemeClr val="tx1"/>
              </a:solidFill>
              <a:latin typeface="Calibri" panose="020F0502020204030204" pitchFamily="34" charset="0"/>
              <a:cs typeface="Calibri" panose="020F0502020204030204" pitchFamily="34" charset="0"/>
            </a:endParaRPr>
          </a:p>
          <a:p>
            <a:endParaRPr lang="en-US" sz="2200" dirty="0">
              <a:solidFill>
                <a:schemeClr val="tx1"/>
              </a:solidFill>
              <a:latin typeface="Calibri" panose="020F0502020204030204" pitchFamily="34" charset="0"/>
              <a:cs typeface="Calibri" panose="020F0502020204030204" pitchFamily="34" charset="0"/>
            </a:endParaRPr>
          </a:p>
          <a:p>
            <a:pPr marL="0" indent="0">
              <a:buNone/>
            </a:pPr>
            <a:endParaRPr lang="en-US" sz="2600" b="1" dirty="0">
              <a:latin typeface="Calibri" panose="020F0502020204030204" pitchFamily="34" charset="0"/>
              <a:cs typeface="Calibri" panose="020F0502020204030204" pitchFamily="34" charset="0"/>
            </a:endParaRPr>
          </a:p>
          <a:p>
            <a:endParaRPr lang="en-US" sz="2600" i="1" dirty="0">
              <a:latin typeface="Calibri" panose="020F0502020204030204" pitchFamily="34" charset="0"/>
              <a:cs typeface="Calibri" panose="020F0502020204030204" pitchFamily="34" charset="0"/>
            </a:endParaRPr>
          </a:p>
          <a:p>
            <a:endParaRPr lang="en-US" sz="2600" dirty="0">
              <a:latin typeface="Calibri" panose="020F0502020204030204" pitchFamily="34" charset="0"/>
              <a:cs typeface="Calibri" panose="020F0502020204030204" pitchFamily="34" charset="0"/>
            </a:endParaRPr>
          </a:p>
          <a:p>
            <a:pPr lvl="1"/>
            <a:endParaRPr lang="en-US" altLang="en-US" sz="2600" dirty="0">
              <a:latin typeface="Calibri" panose="020F0502020204030204" pitchFamily="34" charset="0"/>
              <a:ea typeface="ＭＳ Ｐゴシック" charset="-128"/>
              <a:cs typeface="Calibri" panose="020F0502020204030204" pitchFamily="34" charset="0"/>
            </a:endParaRPr>
          </a:p>
          <a:p>
            <a:pPr lvl="1"/>
            <a:endParaRPr lang="en-US" altLang="en-US" sz="2600" dirty="0">
              <a:latin typeface="Calibri" panose="020F0502020204030204" pitchFamily="34" charset="0"/>
              <a:ea typeface="ＭＳ Ｐゴシック" charset="-128"/>
              <a:cs typeface="Calibri" panose="020F0502020204030204" pitchFamily="34" charset="0"/>
            </a:endParaRPr>
          </a:p>
          <a:p>
            <a:endParaRPr lang="en-US" altLang="en-US" sz="2600" b="1" u="sng" dirty="0">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1682693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71BB29-0CDB-6547-9F05-D573C768AB20}"/>
              </a:ext>
            </a:extLst>
          </p:cNvPr>
          <p:cNvSpPr/>
          <p:nvPr/>
        </p:nvSpPr>
        <p:spPr>
          <a:xfrm>
            <a:off x="97559" y="185786"/>
            <a:ext cx="8930244" cy="492443"/>
          </a:xfrm>
          <a:prstGeom prst="rect">
            <a:avLst/>
          </a:prstGeom>
        </p:spPr>
        <p:txBody>
          <a:bodyPr wrap="square">
            <a:spAutoFit/>
          </a:bodyPr>
          <a:lstStyle/>
          <a:p>
            <a:pPr algn="ctr"/>
            <a:r>
              <a:rPr lang="en-US" sz="2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REGULATORY OUTSOURCING</a:t>
            </a:r>
          </a:p>
          <a:p>
            <a:pPr algn="ctr"/>
            <a:endParaRPr lang="en-US" sz="600" b="1" dirty="0">
              <a:latin typeface="Calibri" panose="020F0502020204030204" pitchFamily="34" charset="0"/>
              <a:cs typeface="Calibri" panose="020F0502020204030204" pitchFamily="34" charset="0"/>
            </a:endParaRPr>
          </a:p>
        </p:txBody>
      </p:sp>
      <p:pic>
        <p:nvPicPr>
          <p:cNvPr id="2" name="Picture 1" descr="A screenshot of a medical news&#10;&#10;Description automatically generated">
            <a:extLst>
              <a:ext uri="{FF2B5EF4-FFF2-40B4-BE49-F238E27FC236}">
                <a16:creationId xmlns:a16="http://schemas.microsoft.com/office/drawing/2014/main" id="{6F4304F4-B240-1FCC-F2DF-50A62C4D885D}"/>
              </a:ext>
            </a:extLst>
          </p:cNvPr>
          <p:cNvPicPr>
            <a:picLocks noChangeAspect="1"/>
          </p:cNvPicPr>
          <p:nvPr/>
        </p:nvPicPr>
        <p:blipFill>
          <a:blip r:embed="rId4"/>
          <a:stretch>
            <a:fillRect/>
          </a:stretch>
        </p:blipFill>
        <p:spPr>
          <a:xfrm>
            <a:off x="0" y="838200"/>
            <a:ext cx="4272197" cy="5429250"/>
          </a:xfrm>
          <a:prstGeom prst="rect">
            <a:avLst/>
          </a:prstGeom>
        </p:spPr>
      </p:pic>
      <p:sp>
        <p:nvSpPr>
          <p:cNvPr id="4" name="Content Placeholder 2">
            <a:extLst>
              <a:ext uri="{FF2B5EF4-FFF2-40B4-BE49-F238E27FC236}">
                <a16:creationId xmlns:a16="http://schemas.microsoft.com/office/drawing/2014/main" id="{B250F947-8454-4B0E-E23C-B6CC586AEC38}"/>
              </a:ext>
            </a:extLst>
          </p:cNvPr>
          <p:cNvSpPr txBox="1">
            <a:spLocks/>
          </p:cNvSpPr>
          <p:nvPr/>
        </p:nvSpPr>
        <p:spPr>
          <a:xfrm>
            <a:off x="4562681" y="838199"/>
            <a:ext cx="4368670" cy="524780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B3C3E"/>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3B3C3E"/>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3B3C3E"/>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3B3C3E"/>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3B3C3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a:solidFill>
                  <a:schemeClr val="tx1"/>
                </a:solidFill>
                <a:latin typeface="Calibri" panose="020F0502020204030204" pitchFamily="34" charset="0"/>
                <a:cs typeface="Calibri" panose="020F0502020204030204" pitchFamily="34" charset="0"/>
              </a:rPr>
              <a:t>Experienced nurse: “horrified” to witness decline in quality of care</a:t>
            </a:r>
          </a:p>
          <a:p>
            <a:r>
              <a:rPr lang="en-US" sz="2600" dirty="0">
                <a:solidFill>
                  <a:schemeClr val="tx1"/>
                </a:solidFill>
                <a:latin typeface="Calibri" panose="020F0502020204030204" pitchFamily="34" charset="0"/>
                <a:cs typeface="Calibri" panose="020F0502020204030204" pitchFamily="34" charset="0"/>
              </a:rPr>
              <a:t>Long waits, unsanitary conditions, broken equipment, patients laying in waste, chronic understaffing</a:t>
            </a:r>
          </a:p>
          <a:p>
            <a:r>
              <a:rPr lang="en-US" sz="2600" dirty="0">
                <a:solidFill>
                  <a:schemeClr val="tx1"/>
                </a:solidFill>
                <a:latin typeface="Calibri" panose="020F0502020204030204" pitchFamily="34" charset="0"/>
                <a:cs typeface="Calibri" panose="020F0502020204030204" pitchFamily="34" charset="0"/>
              </a:rPr>
              <a:t>Included independent monitor, maintaining current levels of service, and AG could enforce contract</a:t>
            </a:r>
          </a:p>
          <a:p>
            <a:endParaRPr lang="en-US" sz="2600" dirty="0">
              <a:solidFill>
                <a:schemeClr val="tx1"/>
              </a:solidFill>
              <a:latin typeface="Calibri" panose="020F0502020204030204" pitchFamily="34" charset="0"/>
              <a:cs typeface="Calibri" panose="020F0502020204030204" pitchFamily="34" charset="0"/>
            </a:endParaRPr>
          </a:p>
          <a:p>
            <a:endParaRPr lang="en-US" sz="2200" dirty="0">
              <a:solidFill>
                <a:schemeClr val="tx1"/>
              </a:solidFill>
              <a:latin typeface="Calibri" panose="020F0502020204030204" pitchFamily="34" charset="0"/>
              <a:cs typeface="Calibri" panose="020F0502020204030204" pitchFamily="34" charset="0"/>
            </a:endParaRPr>
          </a:p>
          <a:p>
            <a:pPr marL="0" indent="0">
              <a:buNone/>
            </a:pPr>
            <a:endParaRPr lang="en-US" sz="2600" b="1" dirty="0">
              <a:latin typeface="Calibri" panose="020F0502020204030204" pitchFamily="34" charset="0"/>
              <a:cs typeface="Calibri" panose="020F0502020204030204" pitchFamily="34" charset="0"/>
            </a:endParaRPr>
          </a:p>
          <a:p>
            <a:endParaRPr lang="en-US" sz="2600" i="1" dirty="0">
              <a:latin typeface="Calibri" panose="020F0502020204030204" pitchFamily="34" charset="0"/>
              <a:cs typeface="Calibri" panose="020F0502020204030204" pitchFamily="34" charset="0"/>
            </a:endParaRPr>
          </a:p>
          <a:p>
            <a:endParaRPr lang="en-US" sz="2600" dirty="0">
              <a:latin typeface="Calibri" panose="020F0502020204030204" pitchFamily="34" charset="0"/>
              <a:cs typeface="Calibri" panose="020F0502020204030204" pitchFamily="34" charset="0"/>
            </a:endParaRPr>
          </a:p>
          <a:p>
            <a:pPr lvl="1"/>
            <a:endParaRPr lang="en-US" altLang="en-US" sz="2600" dirty="0">
              <a:latin typeface="Calibri" panose="020F0502020204030204" pitchFamily="34" charset="0"/>
              <a:ea typeface="ＭＳ Ｐゴシック" charset="-128"/>
              <a:cs typeface="Calibri" panose="020F0502020204030204" pitchFamily="34" charset="0"/>
            </a:endParaRPr>
          </a:p>
          <a:p>
            <a:pPr lvl="1"/>
            <a:endParaRPr lang="en-US" altLang="en-US" sz="2600" dirty="0">
              <a:latin typeface="Calibri" panose="020F0502020204030204" pitchFamily="34" charset="0"/>
              <a:ea typeface="ＭＳ Ｐゴシック" charset="-128"/>
              <a:cs typeface="Calibri" panose="020F0502020204030204" pitchFamily="34" charset="0"/>
            </a:endParaRPr>
          </a:p>
          <a:p>
            <a:endParaRPr lang="en-US" altLang="en-US" sz="2600" b="1" u="sng" dirty="0">
              <a:latin typeface="Calibri" panose="020F0502020204030204" pitchFamily="34" charset="0"/>
              <a:ea typeface="ＭＳ Ｐゴシック" charset="-128"/>
              <a:cs typeface="Calibri" panose="020F0502020204030204" pitchFamily="34" charset="0"/>
            </a:endParaRPr>
          </a:p>
        </p:txBody>
      </p:sp>
    </p:spTree>
    <p:extLst>
      <p:ext uri="{BB962C8B-B14F-4D97-AF65-F5344CB8AC3E}">
        <p14:creationId xmlns:p14="http://schemas.microsoft.com/office/powerpoint/2010/main" val="716061078"/>
      </p:ext>
    </p:extLst>
  </p:cSld>
  <p:clrMapOvr>
    <a:masterClrMapping/>
  </p:clrMapOvr>
</p:sld>
</file>

<file path=ppt/theme/theme1.xml><?xml version="1.0" encoding="utf-8"?>
<a:theme xmlns:a="http://schemas.openxmlformats.org/drawingml/2006/main" name="Title Scree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Meta Inf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34781</TotalTime>
  <Words>889</Words>
  <Application>Microsoft Macintosh PowerPoint</Application>
  <PresentationFormat>On-screen Show (4:3)</PresentationFormat>
  <Paragraphs>165</Paragraphs>
  <Slides>22</Slides>
  <Notes>19</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22</vt:i4>
      </vt:variant>
    </vt:vector>
  </HeadingPairs>
  <TitlesOfParts>
    <vt:vector size="26" baseType="lpstr">
      <vt:lpstr>Arial</vt:lpstr>
      <vt:lpstr>Calibri</vt:lpstr>
      <vt:lpstr>Title Screens</vt:lpstr>
      <vt:lpstr>Content: Meta Info</vt:lpstr>
      <vt:lpstr>     Regulatory Outsourcing   2025 ASLME Health Law Professors Conference Boston University School of Law June 5, 2025 Zack Buck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Tennessee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 PowerPoint Template 2015 ver 1</dc:title>
  <dc:creator>England, Susan Elizabeth</dc:creator>
  <cp:lastModifiedBy>Buck, Zack (Zack)</cp:lastModifiedBy>
  <cp:revision>294</cp:revision>
  <cp:lastPrinted>2017-10-04T12:32:11Z</cp:lastPrinted>
  <dcterms:created xsi:type="dcterms:W3CDTF">2014-12-02T19:58:44Z</dcterms:created>
  <dcterms:modified xsi:type="dcterms:W3CDTF">2025-06-03T01:28:26Z</dcterms:modified>
</cp:coreProperties>
</file>