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6" r:id="rId4"/>
    <p:sldId id="258" r:id="rId5"/>
    <p:sldId id="265" r:id="rId6"/>
    <p:sldId id="268" r:id="rId7"/>
    <p:sldId id="262" r:id="rId8"/>
    <p:sldId id="261" r:id="rId9"/>
    <p:sldId id="264" r:id="rId10"/>
    <p:sldId id="259" r:id="rId11"/>
    <p:sldId id="270" r:id="rId12"/>
    <p:sldId id="260" r:id="rId13"/>
    <p:sldId id="263"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6/3/2025</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6/3/2025</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8727A-742A-E3A4-5E55-5A052E804210}"/>
              </a:ext>
            </a:extLst>
          </p:cNvPr>
          <p:cNvSpPr>
            <a:spLocks noGrp="1"/>
          </p:cNvSpPr>
          <p:nvPr>
            <p:ph type="ctrTitle"/>
          </p:nvPr>
        </p:nvSpPr>
        <p:spPr/>
        <p:txBody>
          <a:bodyPr>
            <a:normAutofit/>
          </a:bodyPr>
          <a:lstStyle/>
          <a:p>
            <a:pPr algn="ctr"/>
            <a:r>
              <a:rPr lang="en-US" dirty="0"/>
              <a:t>Harnessing the private bar to police private equity in health care	</a:t>
            </a:r>
          </a:p>
        </p:txBody>
      </p:sp>
      <p:sp>
        <p:nvSpPr>
          <p:cNvPr id="3" name="Subtitle 2">
            <a:extLst>
              <a:ext uri="{FF2B5EF4-FFF2-40B4-BE49-F238E27FC236}">
                <a16:creationId xmlns:a16="http://schemas.microsoft.com/office/drawing/2014/main" id="{6246ECAE-0325-8973-010A-55CFBABA88A9}"/>
              </a:ext>
            </a:extLst>
          </p:cNvPr>
          <p:cNvSpPr>
            <a:spLocks noGrp="1"/>
          </p:cNvSpPr>
          <p:nvPr>
            <p:ph type="subTitle" idx="1"/>
          </p:nvPr>
        </p:nvSpPr>
        <p:spPr/>
        <p:txBody>
          <a:bodyPr>
            <a:normAutofit fontScale="92500" lnSpcReduction="20000"/>
          </a:bodyPr>
          <a:lstStyle/>
          <a:p>
            <a:pPr algn="ctr"/>
            <a:r>
              <a:rPr lang="en-US" dirty="0"/>
              <a:t>Rob Gatter</a:t>
            </a:r>
          </a:p>
          <a:p>
            <a:pPr algn="ctr"/>
            <a:r>
              <a:rPr lang="en-US" dirty="0"/>
              <a:t>Saint louis university school of law</a:t>
            </a:r>
          </a:p>
          <a:p>
            <a:pPr algn="ctr"/>
            <a:r>
              <a:rPr lang="en-US" dirty="0"/>
              <a:t>ASLME Health law professors conference</a:t>
            </a:r>
          </a:p>
          <a:p>
            <a:pPr algn="ctr"/>
            <a:r>
              <a:rPr lang="en-US" dirty="0"/>
              <a:t>June 2025</a:t>
            </a:r>
          </a:p>
        </p:txBody>
      </p:sp>
    </p:spTree>
    <p:extLst>
      <p:ext uri="{BB962C8B-B14F-4D97-AF65-F5344CB8AC3E}">
        <p14:creationId xmlns:p14="http://schemas.microsoft.com/office/powerpoint/2010/main" val="347886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CD5C31-90B8-ECE3-C17A-B4C2B2F1D408}"/>
              </a:ext>
            </a:extLst>
          </p:cNvPr>
          <p:cNvSpPr>
            <a:spLocks noGrp="1"/>
          </p:cNvSpPr>
          <p:nvPr>
            <p:ph type="title"/>
          </p:nvPr>
        </p:nvSpPr>
        <p:spPr/>
        <p:txBody>
          <a:bodyPr/>
          <a:lstStyle/>
          <a:p>
            <a:pPr algn="ctr"/>
            <a:r>
              <a:rPr lang="en-US" dirty="0"/>
              <a:t>Abundance of law reform proposals </a:t>
            </a:r>
          </a:p>
        </p:txBody>
      </p:sp>
      <p:sp>
        <p:nvSpPr>
          <p:cNvPr id="6" name="Content Placeholder 5">
            <a:extLst>
              <a:ext uri="{FF2B5EF4-FFF2-40B4-BE49-F238E27FC236}">
                <a16:creationId xmlns:a16="http://schemas.microsoft.com/office/drawing/2014/main" id="{4782534B-9979-E827-03C2-81D6DC7645F0}"/>
              </a:ext>
            </a:extLst>
          </p:cNvPr>
          <p:cNvSpPr>
            <a:spLocks noGrp="1"/>
          </p:cNvSpPr>
          <p:nvPr>
            <p:ph idx="1"/>
          </p:nvPr>
        </p:nvSpPr>
        <p:spPr/>
        <p:txBody>
          <a:bodyPr/>
          <a:lstStyle/>
          <a:p>
            <a:r>
              <a:rPr lang="en-US" dirty="0"/>
              <a:t>Wide range of political feasibility (staffing minimums; restoring public hospitals)</a:t>
            </a:r>
          </a:p>
          <a:p>
            <a:r>
              <a:rPr lang="en-US" dirty="0"/>
              <a:t>Wide range of timelines (expanding merger pre-approval; reworking CPOM laws and expanding resources to enforce them)</a:t>
            </a:r>
          </a:p>
          <a:p>
            <a:r>
              <a:rPr lang="en-US" dirty="0"/>
              <a:t>Wide range of state and federal laws involved (business organizations, licensing, tax, antitrust, fraud and abuse, Medicare and Medicaid conditions of participation, private insurance regulation, bankruptcy)</a:t>
            </a:r>
          </a:p>
        </p:txBody>
      </p:sp>
    </p:spTree>
    <p:extLst>
      <p:ext uri="{BB962C8B-B14F-4D97-AF65-F5344CB8AC3E}">
        <p14:creationId xmlns:p14="http://schemas.microsoft.com/office/powerpoint/2010/main" val="2187974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8FDD95-D49C-F719-1CC0-FB967FEC547B}"/>
              </a:ext>
            </a:extLst>
          </p:cNvPr>
          <p:cNvSpPr>
            <a:spLocks noGrp="1"/>
          </p:cNvSpPr>
          <p:nvPr>
            <p:ph type="title"/>
          </p:nvPr>
        </p:nvSpPr>
        <p:spPr/>
        <p:txBody>
          <a:bodyPr/>
          <a:lstStyle/>
          <a:p>
            <a:r>
              <a:rPr lang="en-US" dirty="0"/>
              <a:t>Sorting short/long term strategies and harms</a:t>
            </a:r>
          </a:p>
        </p:txBody>
      </p:sp>
      <p:pic>
        <p:nvPicPr>
          <p:cNvPr id="11" name="Content Placeholder 10">
            <a:extLst>
              <a:ext uri="{FF2B5EF4-FFF2-40B4-BE49-F238E27FC236}">
                <a16:creationId xmlns:a16="http://schemas.microsoft.com/office/drawing/2014/main" id="{3949F6AC-700F-A8B0-889E-3DEF3302FD72}"/>
              </a:ext>
            </a:extLst>
          </p:cNvPr>
          <p:cNvPicPr>
            <a:picLocks noGrp="1" noChangeAspect="1"/>
          </p:cNvPicPr>
          <p:nvPr>
            <p:ph sz="half" idx="2"/>
          </p:nvPr>
        </p:nvPicPr>
        <p:blipFill>
          <a:blip r:embed="rId2"/>
          <a:stretch>
            <a:fillRect/>
          </a:stretch>
        </p:blipFill>
        <p:spPr>
          <a:xfrm>
            <a:off x="6172200" y="2901035"/>
            <a:ext cx="4875213" cy="2238618"/>
          </a:xfrm>
          <a:prstGeom prst="rect">
            <a:avLst/>
          </a:prstGeom>
        </p:spPr>
      </p:pic>
      <p:sp>
        <p:nvSpPr>
          <p:cNvPr id="13" name="Content Placeholder 12">
            <a:extLst>
              <a:ext uri="{FF2B5EF4-FFF2-40B4-BE49-F238E27FC236}">
                <a16:creationId xmlns:a16="http://schemas.microsoft.com/office/drawing/2014/main" id="{FE66E4B9-BB07-F74C-D305-BC07855A3627}"/>
              </a:ext>
            </a:extLst>
          </p:cNvPr>
          <p:cNvSpPr>
            <a:spLocks noGrp="1"/>
          </p:cNvSpPr>
          <p:nvPr>
            <p:ph sz="half" idx="1"/>
          </p:nvPr>
        </p:nvSpPr>
        <p:spPr/>
        <p:txBody>
          <a:bodyPr/>
          <a:lstStyle/>
          <a:p>
            <a:r>
              <a:rPr lang="en-US" dirty="0"/>
              <a:t>What are the short-term problems versus the long-term problems?</a:t>
            </a:r>
          </a:p>
          <a:p>
            <a:r>
              <a:rPr lang="en-US" dirty="0"/>
              <a:t>Short-term problems are better addressed through existing law and are not dependent on the time it takes to reform the law.</a:t>
            </a:r>
          </a:p>
        </p:txBody>
      </p:sp>
    </p:spTree>
    <p:extLst>
      <p:ext uri="{BB962C8B-B14F-4D97-AF65-F5344CB8AC3E}">
        <p14:creationId xmlns:p14="http://schemas.microsoft.com/office/powerpoint/2010/main" val="4241652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F5479-E0B3-52D6-4602-2FDC6BD8EF63}"/>
              </a:ext>
            </a:extLst>
          </p:cNvPr>
          <p:cNvSpPr>
            <a:spLocks noGrp="1"/>
          </p:cNvSpPr>
          <p:nvPr>
            <p:ph type="title"/>
          </p:nvPr>
        </p:nvSpPr>
        <p:spPr/>
        <p:txBody>
          <a:bodyPr/>
          <a:lstStyle/>
          <a:p>
            <a:pPr algn="ctr"/>
            <a:r>
              <a:rPr lang="en-US" dirty="0"/>
              <a:t>Harnessing the private bar now</a:t>
            </a:r>
          </a:p>
        </p:txBody>
      </p:sp>
      <p:sp>
        <p:nvSpPr>
          <p:cNvPr id="3" name="Content Placeholder 2">
            <a:extLst>
              <a:ext uri="{FF2B5EF4-FFF2-40B4-BE49-F238E27FC236}">
                <a16:creationId xmlns:a16="http://schemas.microsoft.com/office/drawing/2014/main" id="{E74E5915-D90E-8B63-675D-EDF0F5D3CA60}"/>
              </a:ext>
            </a:extLst>
          </p:cNvPr>
          <p:cNvSpPr>
            <a:spLocks noGrp="1"/>
          </p:cNvSpPr>
          <p:nvPr>
            <p:ph idx="1"/>
          </p:nvPr>
        </p:nvSpPr>
        <p:spPr/>
        <p:txBody>
          <a:bodyPr/>
          <a:lstStyle/>
          <a:p>
            <a:r>
              <a:rPr lang="en-US" dirty="0"/>
              <a:t>Most proposals rely on public law reform and public enforcement.</a:t>
            </a:r>
          </a:p>
          <a:p>
            <a:r>
              <a:rPr lang="en-US" dirty="0"/>
              <a:t>While legal reform and government enforcement are necessary, they should be supplemented by legal action through the private bar.</a:t>
            </a:r>
          </a:p>
          <a:p>
            <a:r>
              <a:rPr lang="en-US" dirty="0"/>
              <a:t>Current law permits private individuals to pursue legal action through the private bar in ways that can help address some of the harms of investor-controlled health care delivery: federal antitrust, state unfair competition laws, Qui Tam provisions of False Claims Act, state institutional liability claims.</a:t>
            </a:r>
          </a:p>
        </p:txBody>
      </p:sp>
    </p:spTree>
    <p:extLst>
      <p:ext uri="{BB962C8B-B14F-4D97-AF65-F5344CB8AC3E}">
        <p14:creationId xmlns:p14="http://schemas.microsoft.com/office/powerpoint/2010/main" val="226144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5DAFC-09F9-5E35-DE08-235F5A3044B6}"/>
              </a:ext>
            </a:extLst>
          </p:cNvPr>
          <p:cNvSpPr>
            <a:spLocks noGrp="1"/>
          </p:cNvSpPr>
          <p:nvPr>
            <p:ph type="title"/>
          </p:nvPr>
        </p:nvSpPr>
        <p:spPr>
          <a:xfrm>
            <a:off x="1141411" y="395235"/>
            <a:ext cx="9905998" cy="959911"/>
          </a:xfrm>
        </p:spPr>
        <p:txBody>
          <a:bodyPr>
            <a:normAutofit fontScale="90000"/>
          </a:bodyPr>
          <a:lstStyle/>
          <a:p>
            <a:pPr algn="ctr"/>
            <a:r>
              <a:rPr lang="en-US" dirty="0"/>
              <a:t>Harnessing the private bar helps prioritize proposed law reforms</a:t>
            </a:r>
          </a:p>
        </p:txBody>
      </p:sp>
      <p:pic>
        <p:nvPicPr>
          <p:cNvPr id="4" name="Picture 3">
            <a:extLst>
              <a:ext uri="{FF2B5EF4-FFF2-40B4-BE49-F238E27FC236}">
                <a16:creationId xmlns:a16="http://schemas.microsoft.com/office/drawing/2014/main" id="{B1E15262-269C-2500-E656-643FFB7B3CA6}"/>
              </a:ext>
            </a:extLst>
          </p:cNvPr>
          <p:cNvPicPr>
            <a:picLocks noChangeAspect="1"/>
          </p:cNvPicPr>
          <p:nvPr/>
        </p:nvPicPr>
        <p:blipFill>
          <a:blip r:embed="rId3"/>
          <a:stretch>
            <a:fillRect/>
          </a:stretch>
        </p:blipFill>
        <p:spPr>
          <a:xfrm>
            <a:off x="1141411" y="2266252"/>
            <a:ext cx="3494597" cy="2325495"/>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3" name="Content Placeholder 2">
            <a:extLst>
              <a:ext uri="{FF2B5EF4-FFF2-40B4-BE49-F238E27FC236}">
                <a16:creationId xmlns:a16="http://schemas.microsoft.com/office/drawing/2014/main" id="{B8E70919-CC6F-C2C3-07AC-846C4467424E}"/>
              </a:ext>
            </a:extLst>
          </p:cNvPr>
          <p:cNvSpPr>
            <a:spLocks noGrp="1"/>
          </p:cNvSpPr>
          <p:nvPr>
            <p:ph idx="1"/>
          </p:nvPr>
        </p:nvSpPr>
        <p:spPr>
          <a:xfrm>
            <a:off x="5034577" y="1629074"/>
            <a:ext cx="6012832" cy="4790473"/>
          </a:xfrm>
        </p:spPr>
        <p:txBody>
          <a:bodyPr>
            <a:normAutofit/>
          </a:bodyPr>
          <a:lstStyle/>
          <a:p>
            <a:pPr>
              <a:lnSpc>
                <a:spcPct val="110000"/>
              </a:lnSpc>
            </a:pPr>
            <a:r>
              <a:rPr lang="en-US" sz="2000" dirty="0"/>
              <a:t>Transparency reforms should be most highly prioritized.</a:t>
            </a:r>
          </a:p>
          <a:p>
            <a:pPr>
              <a:lnSpc>
                <a:spcPct val="110000"/>
              </a:lnSpc>
            </a:pPr>
            <a:r>
              <a:rPr lang="en-US" sz="2000" dirty="0"/>
              <a:t>Clarification that violations of state CPOM </a:t>
            </a:r>
            <a:r>
              <a:rPr lang="en-US" sz="2000" dirty="0" err="1"/>
              <a:t>prohibtions</a:t>
            </a:r>
            <a:r>
              <a:rPr lang="en-US" sz="2000" dirty="0"/>
              <a:t> as well as state licensing laws constitute “unfair competition” and that compliance with those state laws is a condition of payment under Medicare or Medicaid. (State and federal guidance?)</a:t>
            </a:r>
          </a:p>
          <a:p>
            <a:pPr>
              <a:lnSpc>
                <a:spcPct val="110000"/>
              </a:lnSpc>
            </a:pPr>
            <a:r>
              <a:rPr lang="en-US" sz="2000" dirty="0"/>
              <a:t>Clarification of what constitutes the unlicensed practice of medicine.</a:t>
            </a:r>
          </a:p>
          <a:p>
            <a:pPr>
              <a:lnSpc>
                <a:spcPct val="110000"/>
              </a:lnSpc>
            </a:pPr>
            <a:r>
              <a:rPr lang="en-US" sz="2000" dirty="0"/>
              <a:t>Guidance from CMS on investor practices that can form the basis of fraud and abuse violations</a:t>
            </a:r>
          </a:p>
          <a:p>
            <a:pPr>
              <a:lnSpc>
                <a:spcPct val="110000"/>
              </a:lnSpc>
            </a:pPr>
            <a:endParaRPr lang="en-US" sz="1700" dirty="0"/>
          </a:p>
        </p:txBody>
      </p:sp>
    </p:spTree>
    <p:extLst>
      <p:ext uri="{BB962C8B-B14F-4D97-AF65-F5344CB8AC3E}">
        <p14:creationId xmlns:p14="http://schemas.microsoft.com/office/powerpoint/2010/main" val="516687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7929D-BF39-DCA0-2DEA-5FA19F6348FC}"/>
              </a:ext>
            </a:extLst>
          </p:cNvPr>
          <p:cNvSpPr>
            <a:spLocks noGrp="1"/>
          </p:cNvSpPr>
          <p:nvPr>
            <p:ph type="title"/>
          </p:nvPr>
        </p:nvSpPr>
        <p:spPr>
          <a:xfrm>
            <a:off x="1066985" y="2372890"/>
            <a:ext cx="9905998" cy="1478570"/>
          </a:xfrm>
        </p:spPr>
        <p:txBody>
          <a:bodyPr>
            <a:normAutofit fontScale="90000"/>
          </a:bodyPr>
          <a:lstStyle/>
          <a:p>
            <a:pPr algn="ctr"/>
            <a:r>
              <a:rPr lang="en-US" dirty="0"/>
              <a:t>Rob Gatter</a:t>
            </a:r>
            <a:br>
              <a:rPr lang="en-US" dirty="0"/>
            </a:br>
            <a:br>
              <a:rPr lang="en-US" dirty="0"/>
            </a:br>
            <a:r>
              <a:rPr lang="en-US" dirty="0"/>
              <a:t>robert.gatter@slu.edu</a:t>
            </a:r>
          </a:p>
        </p:txBody>
      </p:sp>
    </p:spTree>
    <p:extLst>
      <p:ext uri="{BB962C8B-B14F-4D97-AF65-F5344CB8AC3E}">
        <p14:creationId xmlns:p14="http://schemas.microsoft.com/office/powerpoint/2010/main" val="1255037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F96A3-1A50-82C8-76E5-DEBCD5EB10B7}"/>
              </a:ext>
            </a:extLst>
          </p:cNvPr>
          <p:cNvSpPr>
            <a:spLocks noGrp="1"/>
          </p:cNvSpPr>
          <p:nvPr>
            <p:ph type="title"/>
          </p:nvPr>
        </p:nvSpPr>
        <p:spPr/>
        <p:txBody>
          <a:bodyPr/>
          <a:lstStyle/>
          <a:p>
            <a:pPr algn="ctr"/>
            <a:r>
              <a:rPr lang="en-US" dirty="0"/>
              <a:t>Assumptions</a:t>
            </a:r>
          </a:p>
        </p:txBody>
      </p:sp>
      <p:sp>
        <p:nvSpPr>
          <p:cNvPr id="3" name="Content Placeholder 2">
            <a:extLst>
              <a:ext uri="{FF2B5EF4-FFF2-40B4-BE49-F238E27FC236}">
                <a16:creationId xmlns:a16="http://schemas.microsoft.com/office/drawing/2014/main" id="{7567E5FC-3628-B2C8-0E51-12330EEA7378}"/>
              </a:ext>
            </a:extLst>
          </p:cNvPr>
          <p:cNvSpPr>
            <a:spLocks noGrp="1"/>
          </p:cNvSpPr>
          <p:nvPr>
            <p:ph idx="1"/>
          </p:nvPr>
        </p:nvSpPr>
        <p:spPr/>
        <p:txBody>
          <a:bodyPr>
            <a:normAutofit fontScale="92500" lnSpcReduction="20000"/>
          </a:bodyPr>
          <a:lstStyle/>
          <a:p>
            <a:r>
              <a:rPr lang="en-US" dirty="0"/>
              <a:t>Private equity and other forms of private investment in health care is widespread and likely to remain absent a fundamental reworking of health care delivery in the U.S.</a:t>
            </a:r>
          </a:p>
          <a:p>
            <a:r>
              <a:rPr lang="en-US" dirty="0"/>
              <a:t>While data is difficult to gather and incomplete, the harms associated with investor control of health care delivery is real and problematic (quality, access, cost).</a:t>
            </a:r>
          </a:p>
          <a:p>
            <a:r>
              <a:rPr lang="en-US" dirty="0"/>
              <a:t>Private equity control of health care delivery is uniquely harmful because of its business model (short time line between entry and exit; highly leveraged)</a:t>
            </a:r>
          </a:p>
          <a:p>
            <a:r>
              <a:rPr lang="en-US" dirty="0"/>
              <a:t>State and federal regulation of investor-controlled health care lags far behind the market </a:t>
            </a:r>
          </a:p>
        </p:txBody>
      </p:sp>
    </p:spTree>
    <p:extLst>
      <p:ext uri="{BB962C8B-B14F-4D97-AF65-F5344CB8AC3E}">
        <p14:creationId xmlns:p14="http://schemas.microsoft.com/office/powerpoint/2010/main" val="4093528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084C7-DA93-E1D8-8AC5-D539C2D6D307}"/>
              </a:ext>
            </a:extLst>
          </p:cNvPr>
          <p:cNvSpPr>
            <a:spLocks noGrp="1"/>
          </p:cNvSpPr>
          <p:nvPr>
            <p:ph type="title"/>
          </p:nvPr>
        </p:nvSpPr>
        <p:spPr>
          <a:xfrm>
            <a:off x="1143001" y="501560"/>
            <a:ext cx="9905998" cy="933835"/>
          </a:xfrm>
        </p:spPr>
        <p:txBody>
          <a:bodyPr/>
          <a:lstStyle/>
          <a:p>
            <a:pPr algn="ctr"/>
            <a:r>
              <a:rPr lang="en-US" dirty="0"/>
              <a:t>Bringing every tool to the problem</a:t>
            </a:r>
          </a:p>
        </p:txBody>
      </p:sp>
      <p:pic>
        <p:nvPicPr>
          <p:cNvPr id="4" name="Content Placeholder 3">
            <a:extLst>
              <a:ext uri="{FF2B5EF4-FFF2-40B4-BE49-F238E27FC236}">
                <a16:creationId xmlns:a16="http://schemas.microsoft.com/office/drawing/2014/main" id="{D1D19DA7-567C-1838-26B1-939E42BCB9C0}"/>
              </a:ext>
            </a:extLst>
          </p:cNvPr>
          <p:cNvPicPr>
            <a:picLocks noGrp="1" noChangeAspect="1"/>
          </p:cNvPicPr>
          <p:nvPr>
            <p:ph idx="1"/>
          </p:nvPr>
        </p:nvPicPr>
        <p:blipFill>
          <a:blip r:embed="rId2"/>
          <a:stretch>
            <a:fillRect/>
          </a:stretch>
        </p:blipFill>
        <p:spPr>
          <a:xfrm>
            <a:off x="2085291" y="1286540"/>
            <a:ext cx="7851051" cy="5466657"/>
          </a:xfrm>
          <a:prstGeom prst="rect">
            <a:avLst/>
          </a:prstGeom>
        </p:spPr>
      </p:pic>
    </p:spTree>
    <p:extLst>
      <p:ext uri="{BB962C8B-B14F-4D97-AF65-F5344CB8AC3E}">
        <p14:creationId xmlns:p14="http://schemas.microsoft.com/office/powerpoint/2010/main" val="129218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9DDFB-89ED-C544-EAE1-9035273713F0}"/>
              </a:ext>
            </a:extLst>
          </p:cNvPr>
          <p:cNvSpPr>
            <a:spLocks noGrp="1"/>
          </p:cNvSpPr>
          <p:nvPr>
            <p:ph type="title"/>
          </p:nvPr>
        </p:nvSpPr>
        <p:spPr/>
        <p:txBody>
          <a:bodyPr/>
          <a:lstStyle/>
          <a:p>
            <a:pPr algn="ctr"/>
            <a:r>
              <a:rPr lang="en-US" dirty="0"/>
              <a:t>abundance of law reform proposals</a:t>
            </a:r>
          </a:p>
        </p:txBody>
      </p:sp>
      <p:sp>
        <p:nvSpPr>
          <p:cNvPr id="4" name="Content Placeholder 3">
            <a:extLst>
              <a:ext uri="{FF2B5EF4-FFF2-40B4-BE49-F238E27FC236}">
                <a16:creationId xmlns:a16="http://schemas.microsoft.com/office/drawing/2014/main" id="{E21EFC56-1469-160F-0B1E-D5D929410CB3}"/>
              </a:ext>
            </a:extLst>
          </p:cNvPr>
          <p:cNvSpPr>
            <a:spLocks noGrp="1"/>
          </p:cNvSpPr>
          <p:nvPr>
            <p:ph sz="half" idx="1"/>
          </p:nvPr>
        </p:nvSpPr>
        <p:spPr>
          <a:xfrm>
            <a:off x="765544" y="1775637"/>
            <a:ext cx="5254255" cy="4015563"/>
          </a:xfrm>
        </p:spPr>
        <p:txBody>
          <a:bodyPr>
            <a:normAutofit fontScale="77500" lnSpcReduction="20000"/>
          </a:bodyPr>
          <a:lstStyle/>
          <a:p>
            <a:r>
              <a:rPr lang="en-US" u="sng" dirty="0"/>
              <a:t>Antitrust</a:t>
            </a:r>
            <a:r>
              <a:rPr lang="en-US" dirty="0"/>
              <a:t> (special merger standards, lower threshold of preapproval to prevent roll-up strategy)</a:t>
            </a:r>
          </a:p>
          <a:p>
            <a:r>
              <a:rPr lang="en-US" u="sng" dirty="0"/>
              <a:t>Bankruptcy</a:t>
            </a:r>
            <a:r>
              <a:rPr lang="en-US" dirty="0"/>
              <a:t> law reforms to protect health care workers and patient access</a:t>
            </a:r>
          </a:p>
          <a:p>
            <a:r>
              <a:rPr lang="en-US" u="sng" dirty="0"/>
              <a:t>Business organizations </a:t>
            </a:r>
            <a:r>
              <a:rPr lang="en-US" dirty="0"/>
              <a:t>(require not-for-profit form for all health care organizations)</a:t>
            </a:r>
          </a:p>
          <a:p>
            <a:r>
              <a:rPr lang="en-US" dirty="0"/>
              <a:t>Reform prohibition of </a:t>
            </a:r>
            <a:r>
              <a:rPr lang="en-US" u="sng" dirty="0"/>
              <a:t>corporate practice of medicine</a:t>
            </a:r>
          </a:p>
          <a:p>
            <a:r>
              <a:rPr lang="en-US" u="sng" dirty="0"/>
              <a:t>Labor protections</a:t>
            </a:r>
            <a:r>
              <a:rPr lang="en-US" dirty="0"/>
              <a:t> for health care professionals</a:t>
            </a:r>
          </a:p>
          <a:p>
            <a:r>
              <a:rPr lang="en-US" dirty="0"/>
              <a:t>Mandate </a:t>
            </a:r>
            <a:r>
              <a:rPr lang="en-US" u="sng" dirty="0"/>
              <a:t>community benefi</a:t>
            </a:r>
            <a:r>
              <a:rPr lang="en-US" dirty="0"/>
              <a:t>t for all transactions</a:t>
            </a:r>
          </a:p>
        </p:txBody>
      </p:sp>
      <p:sp>
        <p:nvSpPr>
          <p:cNvPr id="5" name="Content Placeholder 4">
            <a:extLst>
              <a:ext uri="{FF2B5EF4-FFF2-40B4-BE49-F238E27FC236}">
                <a16:creationId xmlns:a16="http://schemas.microsoft.com/office/drawing/2014/main" id="{A87DCF33-B0F7-4B6A-9D40-06BDA380B51B}"/>
              </a:ext>
            </a:extLst>
          </p:cNvPr>
          <p:cNvSpPr>
            <a:spLocks noGrp="1"/>
          </p:cNvSpPr>
          <p:nvPr>
            <p:ph sz="half" idx="2"/>
          </p:nvPr>
        </p:nvSpPr>
        <p:spPr>
          <a:xfrm>
            <a:off x="6172200" y="1775637"/>
            <a:ext cx="5251080" cy="4015563"/>
          </a:xfrm>
        </p:spPr>
        <p:txBody>
          <a:bodyPr>
            <a:normAutofit fontScale="77500" lnSpcReduction="20000"/>
          </a:bodyPr>
          <a:lstStyle/>
          <a:p>
            <a:r>
              <a:rPr lang="en-US" dirty="0"/>
              <a:t>Revive and reinvest in </a:t>
            </a:r>
            <a:r>
              <a:rPr lang="en-US" u="sng" dirty="0"/>
              <a:t>publicly owned and operated clinics and hospitals</a:t>
            </a:r>
          </a:p>
          <a:p>
            <a:r>
              <a:rPr lang="en-US" dirty="0"/>
              <a:t>Expand </a:t>
            </a:r>
            <a:r>
              <a:rPr lang="en-US" u="sng" dirty="0"/>
              <a:t>value-based payment </a:t>
            </a:r>
            <a:r>
              <a:rPr lang="en-US" dirty="0"/>
              <a:t>methodologies</a:t>
            </a:r>
          </a:p>
          <a:p>
            <a:r>
              <a:rPr lang="en-US" dirty="0"/>
              <a:t>Require </a:t>
            </a:r>
            <a:r>
              <a:rPr lang="en-US" u="sng" dirty="0"/>
              <a:t>public licensing or registration of all health care owners and managers </a:t>
            </a:r>
            <a:r>
              <a:rPr lang="en-US" dirty="0"/>
              <a:t>who are not health care professionals or licensed institutional health care providers</a:t>
            </a:r>
          </a:p>
          <a:p>
            <a:r>
              <a:rPr lang="en-US" dirty="0"/>
              <a:t>New </a:t>
            </a:r>
            <a:r>
              <a:rPr lang="en-US" u="sng" dirty="0"/>
              <a:t>fraud and abuse </a:t>
            </a:r>
            <a:r>
              <a:rPr lang="en-US" dirty="0"/>
              <a:t>regulation</a:t>
            </a:r>
          </a:p>
          <a:p>
            <a:r>
              <a:rPr lang="en-US" dirty="0"/>
              <a:t>A variety of </a:t>
            </a:r>
            <a:r>
              <a:rPr lang="en-US" u="sng" dirty="0"/>
              <a:t>transaction transparency</a:t>
            </a:r>
            <a:r>
              <a:rPr lang="en-US" dirty="0"/>
              <a:t> reforms</a:t>
            </a:r>
          </a:p>
          <a:p>
            <a:r>
              <a:rPr lang="en-US" dirty="0"/>
              <a:t>New </a:t>
            </a:r>
            <a:r>
              <a:rPr lang="en-US" u="sng" dirty="0"/>
              <a:t>staffing minimums</a:t>
            </a:r>
          </a:p>
          <a:p>
            <a:endParaRPr lang="en-US" dirty="0"/>
          </a:p>
          <a:p>
            <a:endParaRPr lang="en-US" dirty="0"/>
          </a:p>
        </p:txBody>
      </p:sp>
    </p:spTree>
    <p:extLst>
      <p:ext uri="{BB962C8B-B14F-4D97-AF65-F5344CB8AC3E}">
        <p14:creationId xmlns:p14="http://schemas.microsoft.com/office/powerpoint/2010/main" val="2859985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7AAA8-D0C4-827E-0859-5FE614A2D273}"/>
              </a:ext>
            </a:extLst>
          </p:cNvPr>
          <p:cNvSpPr>
            <a:spLocks noGrp="1"/>
          </p:cNvSpPr>
          <p:nvPr>
            <p:ph type="title"/>
          </p:nvPr>
        </p:nvSpPr>
        <p:spPr/>
        <p:txBody>
          <a:bodyPr/>
          <a:lstStyle/>
          <a:p>
            <a:pPr algn="ctr"/>
            <a:r>
              <a:rPr lang="en-US" dirty="0"/>
              <a:t>Hypotheses</a:t>
            </a:r>
          </a:p>
        </p:txBody>
      </p:sp>
      <p:sp>
        <p:nvSpPr>
          <p:cNvPr id="3" name="Content Placeholder 2">
            <a:extLst>
              <a:ext uri="{FF2B5EF4-FFF2-40B4-BE49-F238E27FC236}">
                <a16:creationId xmlns:a16="http://schemas.microsoft.com/office/drawing/2014/main" id="{9EE1A70D-7468-AC78-0257-DF42DE5D1081}"/>
              </a:ext>
            </a:extLst>
          </p:cNvPr>
          <p:cNvSpPr>
            <a:spLocks noGrp="1"/>
          </p:cNvSpPr>
          <p:nvPr>
            <p:ph idx="1"/>
          </p:nvPr>
        </p:nvSpPr>
        <p:spPr/>
        <p:txBody>
          <a:bodyPr/>
          <a:lstStyle/>
          <a:p>
            <a:r>
              <a:rPr lang="en-US" dirty="0"/>
              <a:t>Legal action by the private bar representing aggrieved clients is a tool that should be added to the mix of tools.</a:t>
            </a:r>
          </a:p>
          <a:p>
            <a:r>
              <a:rPr lang="en-US" dirty="0"/>
              <a:t>Law reform proposals that better facilitate the ability of the private bar to bring and win lawsuits should be prioritized among the many changes to the law that have been proposed. </a:t>
            </a:r>
          </a:p>
        </p:txBody>
      </p:sp>
    </p:spTree>
    <p:extLst>
      <p:ext uri="{BB962C8B-B14F-4D97-AF65-F5344CB8AC3E}">
        <p14:creationId xmlns:p14="http://schemas.microsoft.com/office/powerpoint/2010/main" val="398923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A431-4B1E-1A28-A3E8-DF3A45D70F02}"/>
              </a:ext>
            </a:extLst>
          </p:cNvPr>
          <p:cNvSpPr>
            <a:spLocks noGrp="1"/>
          </p:cNvSpPr>
          <p:nvPr>
            <p:ph type="title"/>
          </p:nvPr>
        </p:nvSpPr>
        <p:spPr>
          <a:xfrm>
            <a:off x="1141413" y="618518"/>
            <a:ext cx="9905998" cy="600682"/>
          </a:xfrm>
        </p:spPr>
        <p:txBody>
          <a:bodyPr/>
          <a:lstStyle/>
          <a:p>
            <a:pPr algn="ctr"/>
            <a:r>
              <a:rPr lang="en-US" dirty="0"/>
              <a:t>What is the problem to solve?</a:t>
            </a:r>
          </a:p>
        </p:txBody>
      </p:sp>
      <p:sp>
        <p:nvSpPr>
          <p:cNvPr id="3" name="Content Placeholder 2">
            <a:extLst>
              <a:ext uri="{FF2B5EF4-FFF2-40B4-BE49-F238E27FC236}">
                <a16:creationId xmlns:a16="http://schemas.microsoft.com/office/drawing/2014/main" id="{1E447EB6-4116-A790-ACE3-8A122145F270}"/>
              </a:ext>
            </a:extLst>
          </p:cNvPr>
          <p:cNvSpPr>
            <a:spLocks noGrp="1"/>
          </p:cNvSpPr>
          <p:nvPr>
            <p:ph sz="half" idx="1"/>
          </p:nvPr>
        </p:nvSpPr>
        <p:spPr>
          <a:xfrm>
            <a:off x="870857" y="1502229"/>
            <a:ext cx="6160270" cy="4386942"/>
          </a:xfrm>
        </p:spPr>
        <p:txBody>
          <a:bodyPr>
            <a:normAutofit lnSpcReduction="10000"/>
          </a:bodyPr>
          <a:lstStyle/>
          <a:p>
            <a:pPr marL="0" indent="0">
              <a:buNone/>
            </a:pPr>
            <a:r>
              <a:rPr lang="en-US" dirty="0"/>
              <a:t>THE PROBLEM IS …</a:t>
            </a:r>
          </a:p>
          <a:p>
            <a:r>
              <a:rPr lang="en-US" dirty="0"/>
              <a:t>the worst abuses/outcomes of investor-controlled health care delivery?</a:t>
            </a:r>
          </a:p>
          <a:p>
            <a:r>
              <a:rPr lang="en-US" dirty="0"/>
              <a:t>the existence of private equity investors in health care delivery?</a:t>
            </a:r>
          </a:p>
          <a:p>
            <a:r>
              <a:rPr lang="en-US" dirty="0"/>
              <a:t>the existence of any return-seeking, private investment in health care delivery?</a:t>
            </a:r>
          </a:p>
          <a:p>
            <a:r>
              <a:rPr lang="en-US" dirty="0"/>
              <a:t>private ownership of health care delivery at all?</a:t>
            </a:r>
          </a:p>
        </p:txBody>
      </p:sp>
      <p:pic>
        <p:nvPicPr>
          <p:cNvPr id="6" name="Content Placeholder 5">
            <a:extLst>
              <a:ext uri="{FF2B5EF4-FFF2-40B4-BE49-F238E27FC236}">
                <a16:creationId xmlns:a16="http://schemas.microsoft.com/office/drawing/2014/main" id="{13416228-DFE5-4C3C-BCB9-B8AE4C11733D}"/>
              </a:ext>
            </a:extLst>
          </p:cNvPr>
          <p:cNvPicPr>
            <a:picLocks noGrp="1" noChangeAspect="1"/>
          </p:cNvPicPr>
          <p:nvPr>
            <p:ph sz="half" idx="2"/>
          </p:nvPr>
        </p:nvPicPr>
        <p:blipFill>
          <a:blip r:embed="rId2"/>
          <a:stretch>
            <a:fillRect/>
          </a:stretch>
        </p:blipFill>
        <p:spPr>
          <a:xfrm>
            <a:off x="7031127" y="2264229"/>
            <a:ext cx="4484370" cy="2543149"/>
          </a:xfrm>
          <a:prstGeom prst="rect">
            <a:avLst/>
          </a:prstGeom>
        </p:spPr>
      </p:pic>
    </p:spTree>
    <p:extLst>
      <p:ext uri="{BB962C8B-B14F-4D97-AF65-F5344CB8AC3E}">
        <p14:creationId xmlns:p14="http://schemas.microsoft.com/office/powerpoint/2010/main" val="122974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D29F1A-0D90-1BAA-19DB-D01262273C30}"/>
              </a:ext>
            </a:extLst>
          </p:cNvPr>
          <p:cNvSpPr>
            <a:spLocks noGrp="1"/>
          </p:cNvSpPr>
          <p:nvPr>
            <p:ph type="title"/>
          </p:nvPr>
        </p:nvSpPr>
        <p:spPr>
          <a:xfrm>
            <a:off x="1141413" y="618518"/>
            <a:ext cx="9905998" cy="593594"/>
          </a:xfrm>
        </p:spPr>
        <p:txBody>
          <a:bodyPr/>
          <a:lstStyle/>
          <a:p>
            <a:pPr algn="ctr"/>
            <a:r>
              <a:rPr lang="en-US" dirty="0"/>
              <a:t>The value of harnessing the private bar</a:t>
            </a:r>
          </a:p>
        </p:txBody>
      </p:sp>
      <p:sp>
        <p:nvSpPr>
          <p:cNvPr id="5" name="Content Placeholder 4">
            <a:extLst>
              <a:ext uri="{FF2B5EF4-FFF2-40B4-BE49-F238E27FC236}">
                <a16:creationId xmlns:a16="http://schemas.microsoft.com/office/drawing/2014/main" id="{4434BFD0-5B7B-E3A1-E9C6-B4FC5325373D}"/>
              </a:ext>
            </a:extLst>
          </p:cNvPr>
          <p:cNvSpPr>
            <a:spLocks noGrp="1"/>
          </p:cNvSpPr>
          <p:nvPr>
            <p:ph idx="1"/>
          </p:nvPr>
        </p:nvSpPr>
        <p:spPr>
          <a:xfrm>
            <a:off x="939393" y="1426534"/>
            <a:ext cx="7821835" cy="4676553"/>
          </a:xfrm>
        </p:spPr>
        <p:txBody>
          <a:bodyPr>
            <a:normAutofit fontScale="92500" lnSpcReduction="10000"/>
          </a:bodyPr>
          <a:lstStyle/>
          <a:p>
            <a:r>
              <a:rPr lang="en-US" dirty="0"/>
              <a:t>Immediately available; no change in law required. Enhances the legal tools available to respond in the short-run while longer term law reform takes shape.</a:t>
            </a:r>
          </a:p>
          <a:p>
            <a:r>
              <a:rPr lang="en-US" dirty="0"/>
              <a:t>Potential of damages or civil penalties are a strong incentive for both the likely plaintiffs and private lawyers.</a:t>
            </a:r>
          </a:p>
          <a:p>
            <a:r>
              <a:rPr lang="en-US" dirty="0"/>
              <a:t>Discovery rights will be valuable in bringing to light more information about how investor control operates, who benefits, and how those practices cause harm.</a:t>
            </a:r>
          </a:p>
          <a:p>
            <a:r>
              <a:rPr lang="en-US" dirty="0"/>
              <a:t>Injunctive relief while legal claims proceed have the potential to undercut the exit timeline for private equity investors and increase the risks that investors must account for at the front end.</a:t>
            </a:r>
          </a:p>
        </p:txBody>
      </p:sp>
      <p:pic>
        <p:nvPicPr>
          <p:cNvPr id="6" name="Picture 5">
            <a:extLst>
              <a:ext uri="{FF2B5EF4-FFF2-40B4-BE49-F238E27FC236}">
                <a16:creationId xmlns:a16="http://schemas.microsoft.com/office/drawing/2014/main" id="{380A4CA2-95F6-CA02-BD7E-C20F7B32FBB3}"/>
              </a:ext>
            </a:extLst>
          </p:cNvPr>
          <p:cNvPicPr>
            <a:picLocks noChangeAspect="1"/>
          </p:cNvPicPr>
          <p:nvPr/>
        </p:nvPicPr>
        <p:blipFill>
          <a:blip r:embed="rId2"/>
          <a:stretch>
            <a:fillRect/>
          </a:stretch>
        </p:blipFill>
        <p:spPr>
          <a:xfrm>
            <a:off x="9125630" y="2426833"/>
            <a:ext cx="2867025" cy="1590675"/>
          </a:xfrm>
          <a:prstGeom prst="rect">
            <a:avLst/>
          </a:prstGeom>
        </p:spPr>
      </p:pic>
    </p:spTree>
    <p:extLst>
      <p:ext uri="{BB962C8B-B14F-4D97-AF65-F5344CB8AC3E}">
        <p14:creationId xmlns:p14="http://schemas.microsoft.com/office/powerpoint/2010/main" val="3960322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9AE39-5011-75C9-4687-B3D56E03181B}"/>
              </a:ext>
            </a:extLst>
          </p:cNvPr>
          <p:cNvSpPr>
            <a:spLocks noGrp="1"/>
          </p:cNvSpPr>
          <p:nvPr>
            <p:ph type="title"/>
          </p:nvPr>
        </p:nvSpPr>
        <p:spPr>
          <a:xfrm>
            <a:off x="1141413" y="618518"/>
            <a:ext cx="9905998" cy="604226"/>
          </a:xfrm>
        </p:spPr>
        <p:txBody>
          <a:bodyPr/>
          <a:lstStyle/>
          <a:p>
            <a:pPr algn="ctr"/>
            <a:r>
              <a:rPr lang="en-US" dirty="0"/>
              <a:t>Who are the likely “plaintiffs”?</a:t>
            </a:r>
          </a:p>
        </p:txBody>
      </p:sp>
      <p:sp>
        <p:nvSpPr>
          <p:cNvPr id="3" name="Content Placeholder 2">
            <a:extLst>
              <a:ext uri="{FF2B5EF4-FFF2-40B4-BE49-F238E27FC236}">
                <a16:creationId xmlns:a16="http://schemas.microsoft.com/office/drawing/2014/main" id="{6826ED66-064A-2B7F-EEE6-1A046050AAE5}"/>
              </a:ext>
            </a:extLst>
          </p:cNvPr>
          <p:cNvSpPr>
            <a:spLocks noGrp="1"/>
          </p:cNvSpPr>
          <p:nvPr>
            <p:ph idx="1"/>
          </p:nvPr>
        </p:nvSpPr>
        <p:spPr>
          <a:xfrm>
            <a:off x="1141412" y="1222744"/>
            <a:ext cx="6694783" cy="4837814"/>
          </a:xfrm>
        </p:spPr>
        <p:txBody>
          <a:bodyPr>
            <a:normAutofit fontScale="92500" lnSpcReduction="20000"/>
          </a:bodyPr>
          <a:lstStyle/>
          <a:p>
            <a:r>
              <a:rPr lang="en-US" b="1" dirty="0"/>
              <a:t>Competitors</a:t>
            </a:r>
            <a:r>
              <a:rPr lang="en-US" dirty="0"/>
              <a:t> aggrieved by anticompetitive conduct or unfair competition.</a:t>
            </a:r>
          </a:p>
          <a:p>
            <a:r>
              <a:rPr lang="en-US" b="1" dirty="0"/>
              <a:t>Physicians with inside information</a:t>
            </a:r>
            <a:r>
              <a:rPr lang="en-US" dirty="0"/>
              <a:t> seeking to void all or parts of management services contracts that they have gone bad.</a:t>
            </a:r>
          </a:p>
          <a:p>
            <a:r>
              <a:rPr lang="en-US" b="1" dirty="0"/>
              <a:t>Health care professionals and billing specialists</a:t>
            </a:r>
            <a:r>
              <a:rPr lang="en-US" dirty="0"/>
              <a:t> in investor-controlled institutions with inside information and whose concerns about clinical quality or billing practices have been ignored or resulted in their being disciplined or terminated.</a:t>
            </a:r>
          </a:p>
          <a:p>
            <a:r>
              <a:rPr lang="en-US" b="1" dirty="0"/>
              <a:t>Patients</a:t>
            </a:r>
            <a:r>
              <a:rPr lang="en-US" dirty="0"/>
              <a:t> who have suffered injuries as a result of health care provided by under clinical policies imposed by investors or their management </a:t>
            </a:r>
            <a:r>
              <a:rPr lang="en-US" dirty="0" err="1"/>
              <a:t>organizaitons</a:t>
            </a:r>
            <a:r>
              <a:rPr lang="en-US" dirty="0"/>
              <a:t>.</a:t>
            </a:r>
          </a:p>
        </p:txBody>
      </p:sp>
      <p:pic>
        <p:nvPicPr>
          <p:cNvPr id="4" name="Picture 3">
            <a:extLst>
              <a:ext uri="{FF2B5EF4-FFF2-40B4-BE49-F238E27FC236}">
                <a16:creationId xmlns:a16="http://schemas.microsoft.com/office/drawing/2014/main" id="{DDD1CEB4-8861-2DF6-D80C-DCDAA99223E1}"/>
              </a:ext>
            </a:extLst>
          </p:cNvPr>
          <p:cNvPicPr>
            <a:picLocks noChangeAspect="1"/>
          </p:cNvPicPr>
          <p:nvPr/>
        </p:nvPicPr>
        <p:blipFill>
          <a:blip r:embed="rId2"/>
          <a:stretch>
            <a:fillRect/>
          </a:stretch>
        </p:blipFill>
        <p:spPr>
          <a:xfrm>
            <a:off x="8378131" y="1668577"/>
            <a:ext cx="3324012" cy="3338852"/>
          </a:xfrm>
          <a:prstGeom prst="rect">
            <a:avLst/>
          </a:prstGeom>
        </p:spPr>
      </p:pic>
    </p:spTree>
    <p:extLst>
      <p:ext uri="{BB962C8B-B14F-4D97-AF65-F5344CB8AC3E}">
        <p14:creationId xmlns:p14="http://schemas.microsoft.com/office/powerpoint/2010/main" val="1618482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DBEDE-B77F-6FBB-3758-B9EB042F3998}"/>
              </a:ext>
            </a:extLst>
          </p:cNvPr>
          <p:cNvSpPr>
            <a:spLocks noGrp="1"/>
          </p:cNvSpPr>
          <p:nvPr>
            <p:ph type="title"/>
          </p:nvPr>
        </p:nvSpPr>
        <p:spPr/>
        <p:txBody>
          <a:bodyPr/>
          <a:lstStyle/>
          <a:p>
            <a:pPr algn="ctr"/>
            <a:r>
              <a:rPr lang="en-US" dirty="0"/>
              <a:t>Challenges</a:t>
            </a:r>
          </a:p>
        </p:txBody>
      </p:sp>
      <p:sp>
        <p:nvSpPr>
          <p:cNvPr id="3" name="Content Placeholder 2">
            <a:extLst>
              <a:ext uri="{FF2B5EF4-FFF2-40B4-BE49-F238E27FC236}">
                <a16:creationId xmlns:a16="http://schemas.microsoft.com/office/drawing/2014/main" id="{C3C902A3-4E41-EF06-5AA8-26CAE4A193DA}"/>
              </a:ext>
            </a:extLst>
          </p:cNvPr>
          <p:cNvSpPr>
            <a:spLocks noGrp="1"/>
          </p:cNvSpPr>
          <p:nvPr>
            <p:ph idx="1"/>
          </p:nvPr>
        </p:nvSpPr>
        <p:spPr/>
        <p:txBody>
          <a:bodyPr/>
          <a:lstStyle/>
          <a:p>
            <a:r>
              <a:rPr lang="en-US" dirty="0"/>
              <a:t>Knowing which clinics and institutional providers are investor-controlled</a:t>
            </a:r>
          </a:p>
          <a:p>
            <a:r>
              <a:rPr lang="en-US" dirty="0"/>
              <a:t>Defining “control”</a:t>
            </a:r>
          </a:p>
          <a:p>
            <a:r>
              <a:rPr lang="en-US" dirty="0"/>
              <a:t>Proving causation</a:t>
            </a:r>
          </a:p>
          <a:p>
            <a:r>
              <a:rPr lang="en-US" dirty="0"/>
              <a:t>Distinguishing between “back office” and clinical functions</a:t>
            </a:r>
          </a:p>
          <a:p>
            <a:r>
              <a:rPr lang="en-US" dirty="0"/>
              <a:t>Insufficient war chest</a:t>
            </a:r>
          </a:p>
          <a:p>
            <a:r>
              <a:rPr lang="en-US" dirty="0"/>
              <a:t>Overcoming private bar silos</a:t>
            </a:r>
          </a:p>
          <a:p>
            <a:endParaRPr lang="en-US" dirty="0"/>
          </a:p>
        </p:txBody>
      </p:sp>
    </p:spTree>
    <p:extLst>
      <p:ext uri="{BB962C8B-B14F-4D97-AF65-F5344CB8AC3E}">
        <p14:creationId xmlns:p14="http://schemas.microsoft.com/office/powerpoint/2010/main" val="23739741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1593</TotalTime>
  <Words>890</Words>
  <Application>Microsoft Office PowerPoint</Application>
  <PresentationFormat>Widescreen</PresentationFormat>
  <Paragraphs>67</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Tw Cen MT</vt:lpstr>
      <vt:lpstr>Circuit</vt:lpstr>
      <vt:lpstr>Harnessing the private bar to police private equity in health care </vt:lpstr>
      <vt:lpstr>Assumptions</vt:lpstr>
      <vt:lpstr>Bringing every tool to the problem</vt:lpstr>
      <vt:lpstr>abundance of law reform proposals</vt:lpstr>
      <vt:lpstr>Hypotheses</vt:lpstr>
      <vt:lpstr>What is the problem to solve?</vt:lpstr>
      <vt:lpstr>The value of harnessing the private bar</vt:lpstr>
      <vt:lpstr>Who are the likely “plaintiffs”?</vt:lpstr>
      <vt:lpstr>Challenges</vt:lpstr>
      <vt:lpstr>Abundance of law reform proposals </vt:lpstr>
      <vt:lpstr>Sorting short/long term strategies and harms</vt:lpstr>
      <vt:lpstr>Harnessing the private bar now</vt:lpstr>
      <vt:lpstr>Harnessing the private bar helps prioritize proposed law reforms</vt:lpstr>
      <vt:lpstr>Rob Gatter  robert.gatter@slu.edu</vt:lpstr>
    </vt:vector>
  </TitlesOfParts>
  <Company>Saint Louis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Gatter</dc:creator>
  <cp:lastModifiedBy>Robert Gatter</cp:lastModifiedBy>
  <cp:revision>20</cp:revision>
  <dcterms:created xsi:type="dcterms:W3CDTF">2025-06-03T19:42:46Z</dcterms:created>
  <dcterms:modified xsi:type="dcterms:W3CDTF">2025-06-04T22:16:01Z</dcterms:modified>
</cp:coreProperties>
</file>