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83" r:id="rId2"/>
    <p:sldId id="284" r:id="rId3"/>
    <p:sldId id="376" r:id="rId4"/>
    <p:sldId id="377" r:id="rId5"/>
    <p:sldId id="378" r:id="rId6"/>
    <p:sldId id="379" r:id="rId7"/>
    <p:sldId id="380" r:id="rId8"/>
    <p:sldId id="382" r:id="rId9"/>
    <p:sldId id="263" r:id="rId10"/>
    <p:sldId id="262" r:id="rId11"/>
    <p:sldId id="389" r:id="rId12"/>
    <p:sldId id="384" r:id="rId13"/>
    <p:sldId id="383" r:id="rId14"/>
    <p:sldId id="381" r:id="rId15"/>
    <p:sldId id="385" r:id="rId16"/>
    <p:sldId id="387" r:id="rId17"/>
    <p:sldId id="388" r:id="rId18"/>
    <p:sldId id="386" r:id="rId19"/>
    <p:sldId id="375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94184"/>
  </p:normalViewPr>
  <p:slideViewPr>
    <p:cSldViewPr>
      <p:cViewPr varScale="1">
        <p:scale>
          <a:sx n="79" d="100"/>
          <a:sy n="79" d="100"/>
        </p:scale>
        <p:origin x="200" y="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C49D90A-26F6-E245-A918-B6835ACE98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600AFCA-09A8-AB4D-80B0-261E3658B4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7ABE34A-EF4D-2F4D-AB04-C2589916996F}" type="datetime1">
              <a:rPr lang="en-US" altLang="en-US"/>
              <a:pPr>
                <a:defRPr/>
              </a:pPr>
              <a:t>6/5/2025</a:t>
            </a:fld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A79C25E2-AEB3-9F42-A2E8-329E10D59EA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3A73BD6-7BBB-A349-994F-B6F071E1C16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E64997-2786-9346-AE7D-5D9131C8E8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6E059-40AD-964A-9AEA-EF170BAE1D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7A63-24C8-BB46-BA3E-D95715D8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5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01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25796-D703-2545-9BC5-59B73FC6590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24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5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21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3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83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39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8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3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47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F583-0075-FE4A-9E00-417461C1CAD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3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9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6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0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3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97A63-24C8-BB46-BA3E-D95715D8FD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0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384BC12F-4CCC-634A-913B-F486BD618E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045F1826-0BAF-AA47-9AA1-776254384C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2F4FF6B1-2B08-7E45-844E-39FB6931D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48EDDC-DA39-0947-9B4F-8CC009128F86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DA60CE-9196-B346-9457-68E7FC2A2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2438400" cy="4038600"/>
          </a:xfrm>
          <a:prstGeom prst="rect">
            <a:avLst/>
          </a:prstGeom>
          <a:solidFill>
            <a:srgbClr val="EAA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46DD94-A236-214D-8EDB-4B0066126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762000"/>
          </a:xfrm>
          <a:prstGeom prst="rect">
            <a:avLst/>
          </a:prstGeom>
          <a:solidFill>
            <a:srgbClr val="4563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6" name="Picture 4" descr="hastings_logo">
            <a:extLst>
              <a:ext uri="{FF2B5EF4-FFF2-40B4-BE49-F238E27FC236}">
                <a16:creationId xmlns:a16="http://schemas.microsoft.com/office/drawing/2014/main" id="{59261132-8B0A-2A4A-97ED-4EC39BF6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/>
          <a:stretch>
            <a:fillRect/>
          </a:stretch>
        </p:blipFill>
        <p:spPr bwMode="auto">
          <a:xfrm>
            <a:off x="0" y="0"/>
            <a:ext cx="4114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8F60772-FBDB-5649-96D9-0C1EC4BED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76200"/>
          </a:xfrm>
          <a:prstGeom prst="rect">
            <a:avLst/>
          </a:prstGeom>
          <a:gradFill rotWithShape="1">
            <a:gsLst>
              <a:gs pos="0">
                <a:srgbClr val="141C38"/>
              </a:gs>
              <a:gs pos="100000">
                <a:srgbClr val="4563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EBE19AD1-E3BB-7D4E-99A4-1A2702041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2133600"/>
            <a:ext cx="401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bg1"/>
                </a:solidFill>
                <a:latin typeface="Georgia" charset="0"/>
                <a:cs typeface="Arial" charset="0"/>
              </a:rPr>
              <a:t>UNIVERSITY OF CALIFORNIA LAW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B637F66A-BC52-A44F-8F1A-D0B6A9872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3788"/>
            <a:ext cx="212590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900" dirty="0">
                <a:solidFill>
                  <a:schemeClr val="bg1"/>
                </a:solidFill>
                <a:latin typeface="Georgia" charset="0"/>
                <a:cs typeface="Arial" charset="0"/>
              </a:rPr>
              <a:t>SAN FRANCISCO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67000" y="3048000"/>
            <a:ext cx="6172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172200" cy="990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563C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55DD250-57BE-614E-A12B-44E3D0B7E4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4563C3"/>
                </a:solidFill>
              </a:defRPr>
            </a:lvl1pPr>
          </a:lstStyle>
          <a:p>
            <a:fld id="{1E89F9F6-B9E9-9A44-A0F2-625D05EB98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408C170-B84D-2346-99C4-F91B8E7E2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352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BB827A0-866C-A745-BA62-BDCB25D3EC2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1905000" cy="476250"/>
          </a:xfrm>
        </p:spPr>
        <p:txBody>
          <a:bodyPr/>
          <a:lstStyle>
            <a:lvl1pPr>
              <a:defRPr>
                <a:solidFill>
                  <a:srgbClr val="4563C3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11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5FAE23-7B93-C140-BB20-2605F6658B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BB92A-3B67-4142-8E88-A90F1A885E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7B708DF-020E-5B49-BC98-1C2251DD4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6E27D76-7B20-FD4A-97FB-EAC0910C616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73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A4F2A6-3DE8-0241-94D3-1B8F4A8403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9915-EE6E-0A44-BFCC-6FAC6B77AA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FF8BDA3-4760-8648-89F1-2C6D4926B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D1E9C94-8A6E-E249-894E-98A030AACE1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7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82F355-37BD-0E4A-AC58-097FDF0156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A6551-3FCD-1342-A442-C21BA47FDB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D9BE25-7D3C-F24C-A634-D03D08F77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154ECE9-20C4-DB4D-840D-DA8F99DF06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35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6C5239-F345-2B45-8791-F20E0CA9E7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9A5B7-51CE-6B48-BB89-B5C3D66FDEB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FBE8E78-F5B0-554F-8DC6-BB5817441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C1B3204-1DCC-1944-8D4A-A5329868EBF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2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3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41639"/>
            <a:ext cx="4040188" cy="31845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03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41639"/>
            <a:ext cx="4041775" cy="31845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C25FE-9097-504F-AB0C-EE136FD744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EA1D3-89E6-6A43-B9FF-FDA745DED3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0F2940-52B2-0C41-AC58-FF2F60D8E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08B1D0D-0423-7543-A527-7B32946E8D2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42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A1FE73B-4D0F-D74D-8729-26205962C3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F59FA-FB40-AE4D-A164-8DC761AB3D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9DE54A6-F04E-A442-8CB7-0B6E70460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DE191C4-6E03-0A41-A8CD-45FFAC0A2D0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5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18F0DDA-9973-D94F-8637-A2F062D252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E86DD-6C22-8042-B0ED-704E0784E4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0F279C6-6764-1442-A236-9B94597F2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27E179C-DEA9-6845-B74A-1FC063C016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66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3008313" cy="792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265"/>
            <a:ext cx="3008313" cy="31998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D69CE6-5900-B440-9E75-1D8A1FD1AF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18FDA-1D7E-024B-8C12-BEBD2FAB28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3C71CCA-DEB3-C643-89ED-20B3A346C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A12E41E-58B5-0642-9C33-D93C8CB7F77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78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057400"/>
            <a:ext cx="2706688" cy="1709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057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3919538"/>
            <a:ext cx="2706688" cy="2252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7DD670-5EAE-934B-84F6-0CA18F0D91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343CB-003E-514A-9E28-1A7E6AD5C3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26250B3-0505-7A41-A07F-DE8EDF937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4FBDA8F-FEBB-2042-AC4D-F84B93CEF0C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2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E7DDDC-7AB9-7341-82CC-9FDFE3991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746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C27012-CDEF-FB43-A222-9EC900AFF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CA13D2-4160-1C4B-9B42-D6349742B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9144000" cy="304800"/>
          </a:xfrm>
          <a:prstGeom prst="rect">
            <a:avLst/>
          </a:prstGeom>
          <a:solidFill>
            <a:srgbClr val="4563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C341B2-8D8C-BF48-992C-DB3EC190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9144000" cy="76200"/>
          </a:xfrm>
          <a:prstGeom prst="rect">
            <a:avLst/>
          </a:prstGeom>
          <a:gradFill rotWithShape="1">
            <a:gsLst>
              <a:gs pos="0">
                <a:srgbClr val="141C38"/>
              </a:gs>
              <a:gs pos="100000">
                <a:srgbClr val="4563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F2EDF78-FA4D-7346-8657-2A5B061834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600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37B16DA-5D22-0C42-A1E1-59FF9BFF2C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58D0AB2-D2D2-4F45-AE77-3EB212281F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563C3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2" name="Picture 8" descr="hastings_logo">
            <a:extLst>
              <a:ext uri="{FF2B5EF4-FFF2-40B4-BE49-F238E27FC236}">
                <a16:creationId xmlns:a16="http://schemas.microsoft.com/office/drawing/2014/main" id="{30F77B37-68DB-C448-AAF0-1184607E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/>
          <a:stretch>
            <a:fillRect/>
          </a:stretch>
        </p:blipFill>
        <p:spPr bwMode="auto">
          <a:xfrm>
            <a:off x="0" y="0"/>
            <a:ext cx="28194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>
            <a:extLst>
              <a:ext uri="{FF2B5EF4-FFF2-40B4-BE49-F238E27FC236}">
                <a16:creationId xmlns:a16="http://schemas.microsoft.com/office/drawing/2014/main" id="{19F5C766-923F-3040-BEA1-5C4D1304CB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600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eorgia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eorgia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eorgia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eorgia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eorgia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eorgia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eorgia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eorgia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reme.justia.com/cases/federal/us/556/50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DF30627-5D29-FB49-B9CD-DF6DF17C4E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HHS and Good Governance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A0C0618-C54E-C64E-9197-7D2E1E1876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Dorit R. Reiss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37A02D-1186-654B-9F07-CC7E98707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9F9F6-B9E9-9A44-A0F2-625D05EB9810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48EAD-D727-6999-9846-559D15B76C90}"/>
              </a:ext>
            </a:extLst>
          </p:cNvPr>
          <p:cNvSpPr txBox="1"/>
          <p:nvPr/>
        </p:nvSpPr>
        <p:spPr>
          <a:xfrm>
            <a:off x="1909823" y="868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D3005-0846-DA09-BAAB-F3AD6B16BB7A}"/>
              </a:ext>
            </a:extLst>
          </p:cNvPr>
          <p:cNvSpPr txBox="1"/>
          <p:nvPr/>
        </p:nvSpPr>
        <p:spPr>
          <a:xfrm>
            <a:off x="1284790" y="381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99FE9-57D6-0BE3-42B8-89F91BB276B8}"/>
              </a:ext>
            </a:extLst>
          </p:cNvPr>
          <p:cNvSpPr txBox="1"/>
          <p:nvPr/>
        </p:nvSpPr>
        <p:spPr>
          <a:xfrm>
            <a:off x="393539" y="1284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33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>
            <a:extLst>
              <a:ext uri="{FF2B5EF4-FFF2-40B4-BE49-F238E27FC236}">
                <a16:creationId xmlns:a16="http://schemas.microsoft.com/office/drawing/2014/main" id="{30AB9113-11D5-A149-8CF1-DDA3CB4C90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74638"/>
            <a:ext cx="6858000" cy="1143000"/>
          </a:xfrm>
        </p:spPr>
        <p:txBody>
          <a:bodyPr tIns="0" bIns="0" anchor="b"/>
          <a:lstStyle/>
          <a:p>
            <a:r>
              <a:rPr lang="en-US" altLang="en-US" sz="3800">
                <a:ea typeface="ＭＳ Ｐゴシック" panose="020B0600070205080204" pitchFamily="34" charset="-128"/>
              </a:rPr>
              <a:t>State Farm: Under arbitrary and Capricious:</a:t>
            </a:r>
          </a:p>
        </p:txBody>
      </p:sp>
      <p:sp>
        <p:nvSpPr>
          <p:cNvPr id="31746" name="Rectangle 5">
            <a:extLst>
              <a:ext uri="{FF2B5EF4-FFF2-40B4-BE49-F238E27FC236}">
                <a16:creationId xmlns:a16="http://schemas.microsoft.com/office/drawing/2014/main" id="{91573C23-4BB9-2648-8D06-27EB8403E0C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057400"/>
            <a:ext cx="40132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900" b="1" dirty="0">
                <a:ea typeface="ＭＳ Ｐゴシック" panose="020B0600070205080204" pitchFamily="34" charset="-128"/>
              </a:rPr>
              <a:t>Agencies Must:</a:t>
            </a:r>
          </a:p>
          <a:p>
            <a:pPr>
              <a:lnSpc>
                <a:spcPct val="8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Examine relevant data.</a:t>
            </a:r>
          </a:p>
          <a:p>
            <a:pPr>
              <a:lnSpc>
                <a:spcPct val="8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Give satisfactory explanation for action.</a:t>
            </a:r>
          </a:p>
          <a:p>
            <a:pPr>
              <a:lnSpc>
                <a:spcPct val="8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Provide a rational connection between facts found and choice made. </a:t>
            </a:r>
          </a:p>
          <a:p>
            <a:pPr>
              <a:lnSpc>
                <a:spcPct val="8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Consider relevant factors  (all).</a:t>
            </a:r>
          </a:p>
          <a:p>
            <a:pPr>
              <a:lnSpc>
                <a:spcPct val="80000"/>
              </a:lnSpc>
            </a:pPr>
            <a:r>
              <a:rPr lang="en-US" altLang="en-US" sz="2700" dirty="0">
                <a:ea typeface="ＭＳ Ｐゴシック" panose="020B0600070205080204" pitchFamily="34" charset="-128"/>
              </a:rPr>
              <a:t>Not rely on factors not included by congress.</a:t>
            </a:r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21F9774D-1983-D947-86E0-D9758E44E26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2057400"/>
            <a:ext cx="4013200" cy="4068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900" b="1">
                <a:ea typeface="ＭＳ Ｐゴシック" panose="020B0600070205080204" pitchFamily="34" charset="-128"/>
              </a:rPr>
              <a:t>Invalid if Agency: </a:t>
            </a:r>
          </a:p>
          <a:p>
            <a:pPr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Relied on factors congress did not intend.</a:t>
            </a:r>
          </a:p>
          <a:p>
            <a:pPr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Ignored an important aspect of the problem. </a:t>
            </a:r>
          </a:p>
          <a:p>
            <a:pPr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Offered and explanation that contradicts the evidence before the agency. </a:t>
            </a:r>
          </a:p>
          <a:p>
            <a:pPr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Offered an implausible explanation.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700" b="1"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412B6D-B946-3CE7-578B-A354B562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reminders: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303BB-5075-8852-B61C-52C23245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7400"/>
            <a:ext cx="8686800" cy="4068763"/>
          </a:xfrm>
        </p:spPr>
        <p:txBody>
          <a:bodyPr/>
          <a:lstStyle/>
          <a:p>
            <a:r>
              <a:rPr lang="en-US" dirty="0"/>
              <a:t>Change of policy needs to be explained as well as reasons for policy.</a:t>
            </a:r>
          </a:p>
          <a:p>
            <a:endParaRPr lang="en-US" dirty="0"/>
          </a:p>
          <a:p>
            <a:r>
              <a:rPr lang="en-US" dirty="0"/>
              <a:t>Change in presidential administration is not a good enough reason to change your policy. </a:t>
            </a:r>
          </a:p>
          <a:p>
            <a:endParaRPr lang="en-US" dirty="0"/>
          </a:p>
          <a:p>
            <a:r>
              <a:rPr lang="en-US" b="0" i="0" u="none" strike="noStrike" dirty="0">
                <a:effectLst/>
              </a:rPr>
              <a:t>FCC v. Fox Television Stations, Inc. | 556 U.S. 502 (2009)</a:t>
            </a:r>
            <a:endParaRPr lang="en-US" b="0" i="0" u="none" strike="noStrike" dirty="0">
              <a:effectLst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E5A89-BEA3-4A69-AC0A-8DF44B5FB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86DD-6C22-8042-B0ED-704E0784E4F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FA345-1C6D-17BA-20CF-BE793373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E3B5-984E-DBC6-953F-893BF9A0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45F8-C7B3-D6DF-3C69-9DFD943CC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4999"/>
            <a:ext cx="9144000" cy="4191001"/>
          </a:xfrm>
        </p:spPr>
        <p:txBody>
          <a:bodyPr/>
          <a:lstStyle/>
          <a:p>
            <a:r>
              <a:rPr lang="en-US" sz="3000" dirty="0"/>
              <a:t>Recission of NIH grants for vaccine hesitancy (March 10):</a:t>
            </a:r>
          </a:p>
          <a:p>
            <a:pPr marL="0" indent="0">
              <a:buNone/>
            </a:pPr>
            <a:r>
              <a:rPr lang="en-US" sz="3000" dirty="0"/>
              <a:t>“</a:t>
            </a:r>
            <a:r>
              <a:rPr lang="en-US" sz="3000" b="0" i="0" u="none" strike="noStrike" dirty="0">
                <a:solidFill>
                  <a:srgbClr val="222222"/>
                </a:solidFill>
                <a:effectLst/>
              </a:rPr>
              <a:t>It is the policy of NIH not to prioritize research activities that focuses gaining scientific knowledge on why individuals are hesitant to be vaccinated and/or explore ways to improve vaccine interest and commitment...Therefore, the award is terminated.”</a:t>
            </a:r>
          </a:p>
          <a:p>
            <a:pPr marL="0" indent="0">
              <a:buNone/>
            </a:pPr>
            <a:endParaRPr lang="en-US" sz="3000" b="0" i="0" u="none" strike="noStrike" dirty="0">
              <a:solidFill>
                <a:srgbClr val="222222"/>
              </a:solidFill>
              <a:effectLst/>
            </a:endParaRPr>
          </a:p>
          <a:p>
            <a:pPr>
              <a:buFont typeface="Wingdings" pitchFamily="2" charset="2"/>
              <a:buChar char="v"/>
            </a:pPr>
            <a:r>
              <a:rPr lang="en-US" sz="3000" dirty="0">
                <a:solidFill>
                  <a:srgbClr val="222222"/>
                </a:solidFill>
              </a:rPr>
              <a:t>Reliance interests? 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>
                <a:solidFill>
                  <a:srgbClr val="222222"/>
                </a:solidFill>
              </a:rPr>
              <a:t>Why this policy? 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5B2B5-85B5-2E0C-E7A6-8898719CF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5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A5EA9-4215-FC81-E97F-8FECE2FE7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D608-4CDA-CF5B-A66D-BDB646B0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7F5C9-827B-EF30-2D52-3D081EB9C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Recission of state funds: (March 24)</a:t>
            </a:r>
          </a:p>
          <a:p>
            <a:endParaRPr lang="en-US" dirty="0"/>
          </a:p>
          <a:p>
            <a:pPr lvl="1"/>
            <a:r>
              <a:rPr lang="en-US" dirty="0"/>
              <a:t>Table setting out funds rescinded.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Explanation: “[t]he end of the pandemic provides cause to terminate COVID-related grants. Now that the pandemic is over, the grants are no longer necessary.”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5F824-4D26-FF2A-39F7-D000191B0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6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2DEB-39DC-0C19-89C3-B9B188A3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D71F-854D-4BD0-5133-077D2CC70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221163"/>
          </a:xfrm>
        </p:spPr>
        <p:txBody>
          <a:bodyPr/>
          <a:lstStyle/>
          <a:p>
            <a:r>
              <a:rPr lang="en-US" dirty="0"/>
              <a:t>COVID-19 vaccines for children and in pregnancy (May 27):</a:t>
            </a:r>
          </a:p>
          <a:p>
            <a:pPr lvl="1"/>
            <a:r>
              <a:rPr lang="en-US" dirty="0"/>
              <a:t>X video – less than one minute. </a:t>
            </a:r>
          </a:p>
          <a:p>
            <a:pPr lvl="1"/>
            <a:r>
              <a:rPr lang="en-US" dirty="0"/>
              <a:t>No explanation at all for no recommendation in pregnancy.</a:t>
            </a:r>
          </a:p>
          <a:p>
            <a:pPr lvl="1"/>
            <a:r>
              <a:rPr lang="en-US" dirty="0"/>
              <a:t>Few general statements for children. </a:t>
            </a:r>
          </a:p>
          <a:p>
            <a:pPr lvl="1"/>
            <a:r>
              <a:rPr lang="en-US" dirty="0"/>
              <a:t>Secretary Directive (May 19): </a:t>
            </a:r>
          </a:p>
          <a:p>
            <a:pPr lvl="2"/>
            <a:r>
              <a:rPr lang="en-US" dirty="0"/>
              <a:t>Not published. </a:t>
            </a:r>
          </a:p>
          <a:p>
            <a:pPr lvl="2"/>
            <a:r>
              <a:rPr lang="en-US" dirty="0"/>
              <a:t>Cursory. </a:t>
            </a:r>
          </a:p>
          <a:p>
            <a:pPr lvl="2"/>
            <a:r>
              <a:rPr lang="en-US" dirty="0"/>
              <a:t>No references.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23DD6-6AA7-1FEF-4100-E1AC71470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3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DBCC-E197-D5CF-912D-E7E45BE7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law: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911C-FAF6-029E-5782-933465445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05000"/>
            <a:ext cx="4849584" cy="4953000"/>
          </a:xfrm>
        </p:spPr>
        <p:txBody>
          <a:bodyPr/>
          <a:lstStyle/>
          <a:p>
            <a:r>
              <a:rPr lang="en-US" dirty="0"/>
              <a:t>CDC acting director? </a:t>
            </a:r>
          </a:p>
          <a:p>
            <a:pPr lvl="1"/>
            <a:r>
              <a:rPr lang="en-US" dirty="0"/>
              <a:t>Initial acting director, Susan Monarez, nominated for position.</a:t>
            </a:r>
          </a:p>
          <a:p>
            <a:pPr lvl="1"/>
            <a:r>
              <a:rPr lang="en-US" dirty="0"/>
              <a:t>Kennedy claimed Matt Buzzelli is.</a:t>
            </a:r>
          </a:p>
          <a:p>
            <a:pPr lvl="1"/>
            <a:r>
              <a:rPr lang="en-US" dirty="0"/>
              <a:t>Not on website.</a:t>
            </a:r>
          </a:p>
          <a:p>
            <a:pPr lvl="1"/>
            <a:r>
              <a:rPr lang="en-US" dirty="0"/>
              <a:t>At the time, not qualified under the Vacancies Act. </a:t>
            </a:r>
          </a:p>
          <a:p>
            <a:pPr lvl="1"/>
            <a:r>
              <a:rPr lang="en-US" dirty="0"/>
              <a:t>Absent director, Kennedy gets to approve ACIP recommendations. </a:t>
            </a:r>
          </a:p>
          <a:p>
            <a:pPr lvl="1"/>
            <a:endParaRPr lang="en-US" dirty="0"/>
          </a:p>
        </p:txBody>
      </p:sp>
      <p:pic>
        <p:nvPicPr>
          <p:cNvPr id="7" name="Content Placeholder 6" descr="Screenshot by Helen Branswell says:&#10;“Earlier this week, Lisa Blunt Rochester asked a seemingly simple question of Robert F. Kennedy Jr. during his testimony to the Senate’s Health, Education, Labor, and Pensions Committee: “Who is the acting CDC director?” &#10;&#10;Kennedy, the secretary of Health and Human Services, offered the name “Matt Buzzelli,” who he described as “a public health expert.””">
            <a:extLst>
              <a:ext uri="{FF2B5EF4-FFF2-40B4-BE49-F238E27FC236}">
                <a16:creationId xmlns:a16="http://schemas.microsoft.com/office/drawing/2014/main" id="{36D2B52F-06AE-38C0-947F-FC57850CE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1905001"/>
            <a:ext cx="4114800" cy="22762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A80AA-1A1D-1636-A96B-3E9C46E14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B63AE-EEEB-A0CE-AE68-4F7A6E49BBBA}"/>
              </a:ext>
            </a:extLst>
          </p:cNvPr>
          <p:cNvSpPr txBox="1"/>
          <p:nvPr/>
        </p:nvSpPr>
        <p:spPr>
          <a:xfrm>
            <a:off x="5132614" y="425313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www.statnews.com</a:t>
            </a:r>
            <a:r>
              <a:rPr lang="en-US" sz="1600" dirty="0"/>
              <a:t>/2025/05/16/does-the-</a:t>
            </a:r>
            <a:r>
              <a:rPr lang="en-US" sz="1600" dirty="0" err="1"/>
              <a:t>cdc</a:t>
            </a:r>
            <a:r>
              <a:rPr lang="en-US" sz="1600" dirty="0"/>
              <a:t>-have-an-acting-director-yes-says-</a:t>
            </a:r>
            <a:r>
              <a:rPr lang="en-US" sz="1600" dirty="0" err="1"/>
              <a:t>rfkjr</a:t>
            </a:r>
            <a:r>
              <a:rPr lang="en-US" sz="1600" dirty="0"/>
              <a:t>/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F61727D-14DE-6A5C-451A-26DEC3C1B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073248"/>
            <a:ext cx="2895598" cy="18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C9B60-4063-048A-F10A-E31B8699A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51C2-1738-9C03-B9B5-7EB4E65A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law: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C3F0C-1A76-FD27-3457-694BD755AF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State grant recissions – Judge:</a:t>
            </a:r>
          </a:p>
          <a:p>
            <a:pPr lvl="1"/>
            <a:r>
              <a:rPr lang="en-US" dirty="0"/>
              <a:t>Ignored congressional appropriations. </a:t>
            </a:r>
          </a:p>
          <a:p>
            <a:pPr lvl="1"/>
            <a:r>
              <a:rPr lang="en-US" dirty="0"/>
              <a:t>Ignored procedures in appropriating acts. </a:t>
            </a:r>
          </a:p>
          <a:p>
            <a:endParaRPr lang="en-US" dirty="0"/>
          </a:p>
        </p:txBody>
      </p:sp>
      <p:pic>
        <p:nvPicPr>
          <p:cNvPr id="7" name="Content Placeholder 6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BE20965-F8E6-9A8C-84C3-792999BA6E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7257" y="2057400"/>
            <a:ext cx="4361021" cy="45259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80B01-DC60-1598-873A-3BB27E42E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51929-B4DB-1996-EEF3-70E40EBDA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A1B4-A4E6-FC07-0E9C-7603622A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law: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FD236-439D-5255-13A5-4B396E7CA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779" y="1600200"/>
            <a:ext cx="4361021" cy="49831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COVID-19 vaccines:</a:t>
            </a:r>
          </a:p>
          <a:p>
            <a:pPr lvl="1"/>
            <a:r>
              <a:rPr lang="en-US" dirty="0"/>
              <a:t>NEJM “framework” – ignoring publication requirements.</a:t>
            </a:r>
          </a:p>
          <a:p>
            <a:pPr lvl="1"/>
            <a:r>
              <a:rPr lang="en-US" dirty="0"/>
              <a:t> Children and pregnant women: </a:t>
            </a:r>
          </a:p>
          <a:p>
            <a:pPr lvl="1"/>
            <a:r>
              <a:rPr lang="en-US" dirty="0"/>
              <a:t>Ignoring ACIP’s role; </a:t>
            </a:r>
          </a:p>
          <a:p>
            <a:pPr lvl="1"/>
            <a:r>
              <a:rPr lang="en-US" dirty="0"/>
              <a:t>Including FDA and NIH, who have no formal role.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39EA7-7C8C-57F1-EA5C-5F1B8A740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 descr="Tweet from HHS.gov: “&#10;.&#10;@NYTimes&#10;, &#10;@WashingtonPost&#10;, &#10;@Politico&#10; got it wrong again. The COVID-19 vaccine schedule is very clear. The vaccine is not recommended for pregnant women. The vaccine is not recommended for healthy children. Any decision by a parent to vaccinate their child outside the CDC recommended schedule should be made in consultation with their healthcare provider.&#10;Image”">
            <a:extLst>
              <a:ext uri="{FF2B5EF4-FFF2-40B4-BE49-F238E27FC236}">
                <a16:creationId xmlns:a16="http://schemas.microsoft.com/office/drawing/2014/main" id="{E3BC507F-76CE-F59A-2071-A29A5663E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399"/>
            <a:ext cx="4038600" cy="466728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4494AA-13E2-0A14-ABDE-65847CBEEC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514F-229D-FDC3-7467-625A6F73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points: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04DA-6143-E1AC-977D-B86E2F9F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7400"/>
            <a:ext cx="8686800" cy="4068763"/>
          </a:xfrm>
        </p:spPr>
        <p:txBody>
          <a:bodyPr/>
          <a:lstStyle/>
          <a:p>
            <a:r>
              <a:rPr lang="en-US" dirty="0"/>
              <a:t>Administrative law is far from perfect, but serves important functions.</a:t>
            </a:r>
          </a:p>
          <a:p>
            <a:r>
              <a:rPr lang="en-US" dirty="0"/>
              <a:t>HHS has been ignoring the most basic norms of administrative law.</a:t>
            </a:r>
          </a:p>
          <a:p>
            <a:r>
              <a:rPr lang="en-US" dirty="0"/>
              <a:t>HHS decisions have been non-deliberative, non-transparent, and multiple times failed to follow the rule of law. </a:t>
            </a:r>
          </a:p>
          <a:p>
            <a:r>
              <a:rPr lang="en-US" dirty="0"/>
              <a:t>These kind of decisions do not deserve deference.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F90E2-614D-CA2D-D291-A74DC6C86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109A80-5861-0949-A96B-A3C6244CB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50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Thank you!</a:t>
            </a:r>
            <a:br>
              <a:rPr lang="en-US" sz="3000" b="1" dirty="0"/>
            </a:br>
            <a:br>
              <a:rPr lang="en-US" sz="3000" b="1" dirty="0"/>
            </a:br>
            <a:r>
              <a:rPr lang="en-US" sz="3000" b="1" dirty="0"/>
              <a:t>Questions? Comments?</a:t>
            </a:r>
            <a:br>
              <a:rPr lang="en-US" sz="3000" b="1" dirty="0"/>
            </a:br>
            <a:br>
              <a:rPr lang="en-US" sz="3000" b="1" dirty="0"/>
            </a:br>
            <a:r>
              <a:rPr lang="en-US" sz="3000" b="1" dirty="0" err="1"/>
              <a:t>reissd@uclawsf.edu</a:t>
            </a:r>
            <a:br>
              <a:rPr lang="en-US" sz="3000" b="1" dirty="0"/>
            </a:b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415-5654844 </a:t>
            </a:r>
          </a:p>
        </p:txBody>
      </p:sp>
    </p:spTree>
    <p:extLst>
      <p:ext uri="{BB962C8B-B14F-4D97-AF65-F5344CB8AC3E}">
        <p14:creationId xmlns:p14="http://schemas.microsoft.com/office/powerpoint/2010/main" val="362484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37C8795-302C-2A48-A6FC-8FC1B250E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Presentation plan	</a:t>
            </a:r>
          </a:p>
        </p:txBody>
      </p:sp>
      <p:sp>
        <p:nvSpPr>
          <p:cNvPr id="16386" name="Content Placeholder 3">
            <a:extLst>
              <a:ext uri="{FF2B5EF4-FFF2-40B4-BE49-F238E27FC236}">
                <a16:creationId xmlns:a16="http://schemas.microsoft.com/office/drawing/2014/main" id="{2C54EA04-70CA-1D44-BEA1-3A362F3B2E7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Structure:</a:t>
            </a:r>
          </a:p>
          <a:p>
            <a:r>
              <a:rPr lang="en-US" altLang="en-US" dirty="0"/>
              <a:t>Introduction</a:t>
            </a:r>
          </a:p>
          <a:p>
            <a:r>
              <a:rPr lang="en-US" altLang="en-US" dirty="0"/>
              <a:t>Notice</a:t>
            </a:r>
          </a:p>
          <a:p>
            <a:r>
              <a:rPr lang="en-US" altLang="en-US" dirty="0"/>
              <a:t>Deliberation and transparency</a:t>
            </a:r>
          </a:p>
          <a:p>
            <a:r>
              <a:rPr lang="en-US" altLang="en-US" dirty="0"/>
              <a:t>Explanation </a:t>
            </a:r>
          </a:p>
          <a:p>
            <a:r>
              <a:rPr lang="en-US" altLang="en-US" dirty="0"/>
              <a:t>Rule of law</a:t>
            </a:r>
          </a:p>
          <a:p>
            <a:r>
              <a:rPr lang="en-US" altLang="en-US" dirty="0"/>
              <a:t>Conclusion</a:t>
            </a:r>
          </a:p>
          <a:p>
            <a:endParaRPr lang="en-US" alt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5413B86-A83E-AB79-2B7F-5DD358F032F0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9E86E6-F4B7-4A49-8458-6D0D14479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9A5B7-51CE-6B48-BB89-B5C3D66FDEBB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" name="Content Placeholder 2" descr="Two young children playing with slime, one very focused, one smiling a big smile. One slime is orange, the other teal. ">
            <a:extLst>
              <a:ext uri="{FF2B5EF4-FFF2-40B4-BE49-F238E27FC236}">
                <a16:creationId xmlns:a16="http://schemas.microsoft.com/office/drawing/2014/main" id="{721C452B-4DF0-7A17-08D4-C0ACFB5572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r="28624" b="1"/>
          <a:stretch/>
        </p:blipFill>
        <p:spPr bwMode="auto">
          <a:xfrm>
            <a:off x="4648200" y="2060616"/>
            <a:ext cx="4038600" cy="4062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65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9FAC-D4EC-FE3F-5F0E-65B9EFD0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5C585-245A-C508-39EA-B18F3E714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57400"/>
            <a:ext cx="4195763" cy="478722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Administrative law balances: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Effective government and other values – transparency, legitimacy, rights.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Expertise with democracy and oversight.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It’s imperfect, but important. 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DE1AE-3CA0-E579-8BA4-0B234149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0400" y="1600200"/>
            <a:ext cx="21336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619A5B7-51CE-6B48-BB89-B5C3D66FDEBB}" type="slidenum">
              <a:rPr lang="en-US" altLang="en-US" smtClean="0"/>
              <a:pPr>
                <a:spcAft>
                  <a:spcPts val="600"/>
                </a:spcAft>
              </a:pPr>
              <a:t>3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3462BD-4DEE-6A1E-C4C3-443825EAD3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CD613E7C-D4BD-8EE6-5B5B-F289F67C259C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959429"/>
            <a:ext cx="4195763" cy="4343400"/>
            <a:chOff x="-1" y="1200"/>
            <a:chExt cx="2643" cy="2736"/>
          </a:xfrm>
        </p:grpSpPr>
        <p:pic>
          <p:nvPicPr>
            <p:cNvPr id="12" name="Picture 6" descr="MCj04039090000[1]">
              <a:extLst>
                <a:ext uri="{FF2B5EF4-FFF2-40B4-BE49-F238E27FC236}">
                  <a16:creationId xmlns:a16="http://schemas.microsoft.com/office/drawing/2014/main" id="{C7DC0FD3-211A-B5AA-E857-5F847B9AB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200"/>
              <a:ext cx="2643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176DF570-6340-D13C-51CA-153BE8067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0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altLang="en-US" sz="45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Go Thata 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ADA68D-C826-F5BD-64B3-DB09719D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74638"/>
            <a:ext cx="6858000" cy="1143000"/>
          </a:xfrm>
        </p:spPr>
        <p:txBody>
          <a:bodyPr/>
          <a:lstStyle/>
          <a:p>
            <a:r>
              <a:rPr lang="en-US" dirty="0"/>
              <a:t>HHS is ignoring norms of good governance</a:t>
            </a:r>
          </a:p>
        </p:txBody>
      </p:sp>
      <p:pic>
        <p:nvPicPr>
          <p:cNvPr id="9" name="Content Placeholder 8" descr="Three men in suits with American flags in the background: &#10;Secretary Robert F. Kennedy Jr.&#10;Commissioner Marty Makary (FDA)&#10;Director Jay Bhattacharya (NIH)">
            <a:extLst>
              <a:ext uri="{FF2B5EF4-FFF2-40B4-BE49-F238E27FC236}">
                <a16:creationId xmlns:a16="http://schemas.microsoft.com/office/drawing/2014/main" id="{E5ECF8B2-8552-58FA-E01E-C9F9DF6E4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057400"/>
            <a:ext cx="8156805" cy="484534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EE0F7-199A-7582-0818-1372FD4A6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9A5B7-51CE-6B48-BB89-B5C3D66FDEB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1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6BF6-178D-2F96-4058-AB88DA52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74638"/>
            <a:ext cx="7010400" cy="1143000"/>
          </a:xfrm>
        </p:spPr>
        <p:txBody>
          <a:bodyPr/>
          <a:lstStyle/>
          <a:p>
            <a:r>
              <a:rPr lang="en-US" sz="4300" dirty="0"/>
              <a:t>Notice and Opportunity for Hearing: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B46F1-CD08-48C7-0436-1C84800D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7400"/>
            <a:ext cx="8991600" cy="4068763"/>
          </a:xfrm>
        </p:spPr>
        <p:txBody>
          <a:bodyPr/>
          <a:lstStyle/>
          <a:p>
            <a:r>
              <a:rPr lang="en-US" dirty="0"/>
              <a:t>Notice needs to be before the action, not with it. </a:t>
            </a:r>
          </a:p>
          <a:p>
            <a:endParaRPr lang="en-US" dirty="0"/>
          </a:p>
          <a:p>
            <a:r>
              <a:rPr lang="en-US" dirty="0"/>
              <a:t>Classic procedural norms.</a:t>
            </a:r>
          </a:p>
          <a:p>
            <a:endParaRPr lang="en-US" dirty="0"/>
          </a:p>
          <a:p>
            <a:r>
              <a:rPr lang="en-US" dirty="0"/>
              <a:t>Sometimes required by the due process clause.</a:t>
            </a:r>
          </a:p>
          <a:p>
            <a:endParaRPr lang="en-US" dirty="0"/>
          </a:p>
          <a:p>
            <a:r>
              <a:rPr lang="en-US" dirty="0"/>
              <a:t> Seen as part of basic fairness.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7524-B84A-C278-7DB1-86061DA6D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1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3E07-1491-1E57-A570-7A8C6479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HHS ignored notice and hearing: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DAA4-000C-8A50-F9A8-2E5D1838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221163"/>
          </a:xfrm>
        </p:spPr>
        <p:txBody>
          <a:bodyPr/>
          <a:lstStyle/>
          <a:p>
            <a:r>
              <a:rPr lang="en-US" dirty="0"/>
              <a:t>Officials fired: </a:t>
            </a:r>
          </a:p>
          <a:p>
            <a:pPr lvl="1"/>
            <a:r>
              <a:rPr lang="en-US" dirty="0"/>
              <a:t>Some found out when badges did not work. </a:t>
            </a:r>
          </a:p>
          <a:p>
            <a:pPr lvl="1"/>
            <a:r>
              <a:rPr lang="en-US" dirty="0"/>
              <a:t>No opportunity for hearing. </a:t>
            </a:r>
          </a:p>
          <a:p>
            <a:r>
              <a:rPr lang="en-US" dirty="0"/>
              <a:t>Grants rescinded: </a:t>
            </a:r>
          </a:p>
          <a:p>
            <a:pPr lvl="1"/>
            <a:r>
              <a:rPr lang="en-US" dirty="0"/>
              <a:t>No notice or hearing. </a:t>
            </a:r>
          </a:p>
          <a:p>
            <a:r>
              <a:rPr lang="en-US" dirty="0"/>
              <a:t>Rescinding Richardson Waiver (March 3): </a:t>
            </a:r>
          </a:p>
          <a:p>
            <a:pPr lvl="1"/>
            <a:r>
              <a:rPr lang="en-US" dirty="0"/>
              <a:t>Legal.</a:t>
            </a:r>
          </a:p>
          <a:p>
            <a:pPr lvl="1"/>
            <a:r>
              <a:rPr lang="en-US" dirty="0"/>
              <a:t>Problematic.</a:t>
            </a:r>
          </a:p>
          <a:p>
            <a:pPr lvl="1"/>
            <a:r>
              <a:rPr lang="en-US" dirty="0"/>
              <a:t>Also expanding good cause.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8308-D371-B6BC-6AC7-1B00953DBF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0278-DA3D-3BEE-AF8C-DD6DD066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74638"/>
            <a:ext cx="6858000" cy="1143000"/>
          </a:xfrm>
        </p:spPr>
        <p:txBody>
          <a:bodyPr/>
          <a:lstStyle/>
          <a:p>
            <a:r>
              <a:rPr lang="en-US" dirty="0"/>
              <a:t>Deliberation and Transparency: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5B31-0522-C0BE-3F33-ECB9B3ECA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7400"/>
            <a:ext cx="8458200" cy="4525962"/>
          </a:xfrm>
        </p:spPr>
        <p:txBody>
          <a:bodyPr/>
          <a:lstStyle/>
          <a:p>
            <a:r>
              <a:rPr lang="en-US" dirty="0"/>
              <a:t>Canceling VRBPAC meeting before selecting flu strains.</a:t>
            </a:r>
          </a:p>
          <a:p>
            <a:r>
              <a:rPr lang="en-US" dirty="0"/>
              <a:t>Holding ACIP, but not approving (or rejecting) two recommendations. </a:t>
            </a:r>
          </a:p>
          <a:p>
            <a:r>
              <a:rPr lang="en-US" dirty="0"/>
              <a:t>COVID-19 decisions announced in non-traditional forums.</a:t>
            </a:r>
          </a:p>
          <a:p>
            <a:r>
              <a:rPr lang="en-US" dirty="0"/>
              <a:t>No stakeholder input before decisions on COVID-19 vaccines.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CB94E-AE21-8980-131A-39F03C2E0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6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ACFB34-D625-75E2-DE64-2D606B56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Explanation: meeting hard look requirements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D4FFFA-1B49-EF51-4DD3-4E603F139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7E95A-1F30-64BC-FEC1-F3B8C07AB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915-EE6E-0A44-BFCC-6FAC6B77AAE7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 descr="Chimneys with smoke going out, language: &quot;Ohio v. EPA (citation) The Arbitrary &amp; Capricious&quot;">
            <a:extLst>
              <a:ext uri="{FF2B5EF4-FFF2-40B4-BE49-F238E27FC236}">
                <a16:creationId xmlns:a16="http://schemas.microsoft.com/office/drawing/2014/main" id="{952D99A4-A52B-D8CD-0A16-2042599C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06375"/>
            <a:ext cx="6079949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4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042C841-7B93-0D4A-BA19-278F35EAE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Chenery: (1943)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03D8B160-3905-6041-9CCE-38F438DF94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144963"/>
          </a:xfrm>
        </p:spPr>
        <p:txBody>
          <a:bodyPr/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Agency</a:t>
            </a:r>
            <a:r>
              <a:rPr lang="ja-JP" altLang="en-US" sz="2700">
                <a:ea typeface="ＭＳ Ｐゴシック" panose="020B0600070205080204" pitchFamily="34" charset="-128"/>
              </a:rPr>
              <a:t>’</a:t>
            </a:r>
            <a:r>
              <a:rPr lang="en-US" altLang="ja-JP" sz="2700" dirty="0">
                <a:ea typeface="ＭＳ Ｐゴシック" panose="020B0600070205080204" pitchFamily="34" charset="-128"/>
              </a:rPr>
              <a:t>s rule will be reviewed in light of its own, contemporary explanation.  </a:t>
            </a:r>
          </a:p>
          <a:p>
            <a:pPr lvl="1"/>
            <a:r>
              <a:rPr lang="en-US" altLang="ja-JP" sz="2700" dirty="0">
                <a:ea typeface="ＭＳ Ｐゴシック" panose="020B0600070205080204" pitchFamily="34" charset="-128"/>
              </a:rPr>
              <a:t>Agencies cannot come up with additional arguments during litigation.</a:t>
            </a:r>
          </a:p>
          <a:p>
            <a:pPr lvl="1"/>
            <a:r>
              <a:rPr lang="en-US" altLang="ja-JP" sz="2700" dirty="0">
                <a:ea typeface="ＭＳ Ｐゴシック" panose="020B0600070205080204" pitchFamily="34" charset="-128"/>
              </a:rPr>
              <a:t>The court will not offer an alternative explanation, even if it can see one from the materials. </a:t>
            </a:r>
          </a:p>
          <a:p>
            <a:r>
              <a:rPr lang="en-US" altLang="en-US" sz="2700" dirty="0">
                <a:ea typeface="ＭＳ Ｐゴシック" panose="020B0600070205080204" pitchFamily="34" charset="-128"/>
              </a:rPr>
              <a:t>But: </a:t>
            </a:r>
          </a:p>
          <a:p>
            <a:pPr lvl="1"/>
            <a:r>
              <a:rPr lang="en-US" altLang="en-US" sz="2700" dirty="0">
                <a:ea typeface="ＭＳ Ｐゴシック" panose="020B0600070205080204" pitchFamily="34" charset="-128"/>
              </a:rPr>
              <a:t>A less than clear explanation that shows the agency’s rational is fine (State Farm). </a:t>
            </a:r>
          </a:p>
          <a:p>
            <a:pPr lvl="1"/>
            <a:r>
              <a:rPr lang="en-US" altLang="en-US" sz="2700" dirty="0">
                <a:ea typeface="ＭＳ Ｐゴシック" panose="020B0600070205080204" pitchFamily="34" charset="-128"/>
              </a:rPr>
              <a:t>Adding support to a point made is fine. 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31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hastings_new">
  <a:themeElements>
    <a:clrScheme name="hastings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stings_new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astings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stings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stings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stings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stings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stings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stings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stings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stings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stings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stings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stings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CLSF_Template" id="{37210804-8883-714E-82F3-AE45DA06B1A0}" vid="{C84C33C1-E54C-9C41-AA9F-4D6651FB42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hastings_new</Template>
  <TotalTime>3199</TotalTime>
  <Words>796</Words>
  <Application>Microsoft Office PowerPoint</Application>
  <PresentationFormat>On-screen Show (4:3)</PresentationFormat>
  <Paragraphs>149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hastings_new</vt:lpstr>
      <vt:lpstr>HHS and Good Governance</vt:lpstr>
      <vt:lpstr>Presentation plan </vt:lpstr>
      <vt:lpstr>Introduction </vt:lpstr>
      <vt:lpstr>HHS is ignoring norms of good governance</vt:lpstr>
      <vt:lpstr>Notice and Opportunity for Hearing:  </vt:lpstr>
      <vt:lpstr>HHS ignored notice and hearing:</vt:lpstr>
      <vt:lpstr>Deliberation and Transparency: </vt:lpstr>
      <vt:lpstr>Explanation: meeting hard look requirements</vt:lpstr>
      <vt:lpstr>Chenery: (1943)</vt:lpstr>
      <vt:lpstr>State Farm: Under arbitrary and Capricious:</vt:lpstr>
      <vt:lpstr>Other reminders: </vt:lpstr>
      <vt:lpstr>Explanation:</vt:lpstr>
      <vt:lpstr>Explanation:</vt:lpstr>
      <vt:lpstr>Explanation:</vt:lpstr>
      <vt:lpstr>Rule of law: </vt:lpstr>
      <vt:lpstr>Rule of law: </vt:lpstr>
      <vt:lpstr>Rule of law: </vt:lpstr>
      <vt:lpstr>Concluding points: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Reiss, Dorit R.</dc:creator>
  <cp:lastModifiedBy>Reiss, Dorit R.</cp:lastModifiedBy>
  <cp:revision>12</cp:revision>
  <dcterms:created xsi:type="dcterms:W3CDTF">2025-06-02T12:45:56Z</dcterms:created>
  <dcterms:modified xsi:type="dcterms:W3CDTF">2025-06-05T11:08:42Z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381ce0-fc3e-40c2-99a9-650360871ac7_Enabled">
    <vt:lpwstr>true</vt:lpwstr>
  </property>
  <property fmtid="{D5CDD505-2E9C-101B-9397-08002B2CF9AE}" pid="3" name="MSIP_Label_e1381ce0-fc3e-40c2-99a9-650360871ac7_SetDate">
    <vt:lpwstr>2025-06-02T12:46:30Z</vt:lpwstr>
  </property>
  <property fmtid="{D5CDD505-2E9C-101B-9397-08002B2CF9AE}" pid="4" name="MSIP_Label_e1381ce0-fc3e-40c2-99a9-650360871ac7_Method">
    <vt:lpwstr>Standard</vt:lpwstr>
  </property>
  <property fmtid="{D5CDD505-2E9C-101B-9397-08002B2CF9AE}" pid="5" name="MSIP_Label_e1381ce0-fc3e-40c2-99a9-650360871ac7_Name">
    <vt:lpwstr>defa4170-0d19-0005-0004-bc88714345d2</vt:lpwstr>
  </property>
  <property fmtid="{D5CDD505-2E9C-101B-9397-08002B2CF9AE}" pid="6" name="MSIP_Label_e1381ce0-fc3e-40c2-99a9-650360871ac7_SiteId">
    <vt:lpwstr>b488661f-080d-4747-ad24-983fceb9dc48</vt:lpwstr>
  </property>
  <property fmtid="{D5CDD505-2E9C-101B-9397-08002B2CF9AE}" pid="7" name="MSIP_Label_e1381ce0-fc3e-40c2-99a9-650360871ac7_ActionId">
    <vt:lpwstr>d92d5b08-fa8b-40f1-a859-8e1f2a7533c6</vt:lpwstr>
  </property>
  <property fmtid="{D5CDD505-2E9C-101B-9397-08002B2CF9AE}" pid="8" name="MSIP_Label_e1381ce0-fc3e-40c2-99a9-650360871ac7_ContentBits">
    <vt:lpwstr>0</vt:lpwstr>
  </property>
  <property fmtid="{D5CDD505-2E9C-101B-9397-08002B2CF9AE}" pid="9" name="MSIP_Label_e1381ce0-fc3e-40c2-99a9-650360871ac7_Tag">
    <vt:lpwstr>50, 3, 0, 1</vt:lpwstr>
  </property>
</Properties>
</file>