
<file path=[Content_Types].xml><?xml version="1.0" encoding="utf-8"?>
<Types xmlns="http://schemas.openxmlformats.org/package/2006/content-types">
  <Default Extension="bin" ContentType="image/unknown"/>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handoutMasterIdLst>
    <p:handoutMasterId r:id="rId52"/>
  </p:handoutMasterIdLst>
  <p:sldIdLst>
    <p:sldId id="268" r:id="rId2"/>
    <p:sldId id="269" r:id="rId3"/>
    <p:sldId id="270" r:id="rId4"/>
    <p:sldId id="271" r:id="rId5"/>
    <p:sldId id="273" r:id="rId6"/>
    <p:sldId id="274" r:id="rId7"/>
    <p:sldId id="284" r:id="rId8"/>
    <p:sldId id="288" r:id="rId9"/>
    <p:sldId id="289" r:id="rId10"/>
    <p:sldId id="275" r:id="rId11"/>
    <p:sldId id="286" r:id="rId12"/>
    <p:sldId id="272" r:id="rId13"/>
    <p:sldId id="278" r:id="rId14"/>
    <p:sldId id="277" r:id="rId15"/>
    <p:sldId id="279" r:id="rId16"/>
    <p:sldId id="280" r:id="rId17"/>
    <p:sldId id="281" r:id="rId18"/>
    <p:sldId id="291" r:id="rId19"/>
    <p:sldId id="313" r:id="rId20"/>
    <p:sldId id="283" r:id="rId21"/>
    <p:sldId id="290" r:id="rId22"/>
    <p:sldId id="292" r:id="rId23"/>
    <p:sldId id="293" r:id="rId24"/>
    <p:sldId id="294" r:id="rId25"/>
    <p:sldId id="295" r:id="rId26"/>
    <p:sldId id="287" r:id="rId27"/>
    <p:sldId id="297" r:id="rId28"/>
    <p:sldId id="298" r:id="rId29"/>
    <p:sldId id="285" r:id="rId30"/>
    <p:sldId id="296" r:id="rId31"/>
    <p:sldId id="299" r:id="rId32"/>
    <p:sldId id="301" r:id="rId33"/>
    <p:sldId id="308" r:id="rId34"/>
    <p:sldId id="300" r:id="rId35"/>
    <p:sldId id="302" r:id="rId36"/>
    <p:sldId id="305" r:id="rId37"/>
    <p:sldId id="304" r:id="rId38"/>
    <p:sldId id="307" r:id="rId39"/>
    <p:sldId id="303" r:id="rId40"/>
    <p:sldId id="311" r:id="rId41"/>
    <p:sldId id="312" r:id="rId42"/>
    <p:sldId id="314" r:id="rId43"/>
    <p:sldId id="309" r:id="rId44"/>
    <p:sldId id="310" r:id="rId45"/>
    <p:sldId id="315" r:id="rId46"/>
    <p:sldId id="316" r:id="rId47"/>
    <p:sldId id="317" r:id="rId48"/>
    <p:sldId id="318" r:id="rId49"/>
    <p:sldId id="306"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showGuides="1">
      <p:cViewPr varScale="1">
        <p:scale>
          <a:sx n="77" d="100"/>
          <a:sy n="77" d="100"/>
        </p:scale>
        <p:origin x="62" y="322"/>
      </p:cViewPr>
      <p:guideLst>
        <p:guide orient="horz" pos="2160"/>
        <p:guide pos="3840"/>
      </p:guideLst>
    </p:cSldViewPr>
  </p:slideViewPr>
  <p:notesTextViewPr>
    <p:cViewPr>
      <p:scale>
        <a:sx n="1" d="1"/>
        <a:sy n="1" d="1"/>
      </p:scale>
      <p:origin x="0" y="0"/>
    </p:cViewPr>
  </p:notesTextViewPr>
  <p:notesViewPr>
    <p:cSldViewPr snapToGrid="0" showGuides="1">
      <p:cViewPr varScale="1">
        <p:scale>
          <a:sx n="95" d="100"/>
          <a:sy n="95" d="100"/>
        </p:scale>
        <p:origin x="3582" y="9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6F93605-0C0C-4258-9724-5F2F9BB3BC90}" type="datetimeFigureOut">
              <a:rPr lang="en-US" smtClean="0"/>
              <a:t>5/30/2025</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63FFE7F-C917-439A-8026-3D301EB5CC28}" type="slidenum">
              <a:rPr lang="en-US" smtClean="0"/>
              <a:t>‹#›</a:t>
            </a:fld>
            <a:endParaRPr lang="en-US"/>
          </a:p>
        </p:txBody>
      </p:sp>
    </p:spTree>
    <p:extLst>
      <p:ext uri="{BB962C8B-B14F-4D97-AF65-F5344CB8AC3E}">
        <p14:creationId xmlns:p14="http://schemas.microsoft.com/office/powerpoint/2010/main" val="7527998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F31B3D-E4E3-4A80-AB70-C5564C267266}" type="datetimeFigureOut">
              <a:rPr lang="en-US" smtClean="0"/>
              <a:t>5/30/2025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0861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EC0B30D-C07A-425B-A90C-BA7BEB191079}" type="slidenum">
              <a:rPr lang="en-US" smtClean="0"/>
              <a:t>‹#›</a:t>
            </a:fld>
            <a:endParaRPr lang="en-US"/>
          </a:p>
        </p:txBody>
      </p:sp>
    </p:spTree>
    <p:extLst>
      <p:ext uri="{BB962C8B-B14F-4D97-AF65-F5344CB8AC3E}">
        <p14:creationId xmlns:p14="http://schemas.microsoft.com/office/powerpoint/2010/main" val="37231904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4245434"/>
            <a:ext cx="8686800" cy="1464906"/>
          </a:xfrm>
        </p:spPr>
        <p:txBody>
          <a:bodyPr anchor="b">
            <a:normAutofit/>
          </a:bodyPr>
          <a:lstStyle>
            <a:lvl1pPr algn="l">
              <a:lnSpc>
                <a:spcPct val="80000"/>
              </a:lnSpc>
              <a:defRPr sz="4800">
                <a:solidFill>
                  <a:schemeClr val="bg1"/>
                </a:solidFill>
                <a:effectLst>
                  <a:outerShdw blurRad="63500" algn="ctr" rotWithShape="0">
                    <a:prstClr val="black">
                      <a:alpha val="40000"/>
                    </a:prst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1066800" y="5731795"/>
            <a:ext cx="8686800" cy="440405"/>
          </a:xfrm>
        </p:spPr>
        <p:txBody>
          <a:bodyPr/>
          <a:lstStyle>
            <a:lvl1pPr marL="0" indent="0" algn="l">
              <a:spcBef>
                <a:spcPts val="0"/>
              </a:spcBef>
              <a:buNone/>
              <a:defRPr sz="2400">
                <a:solidFill>
                  <a:schemeClr val="bg1"/>
                </a:solidFill>
                <a:effectLst>
                  <a:outerShdw blurRad="63500" algn="ctr" rotWithShape="0">
                    <a:prstClr val="black">
                      <a:alpha val="40000"/>
                    </a:prstClr>
                  </a:outerShdw>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798862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7CC0096-1860-4642-9CD2-0079EA5E7CD1}" type="datetimeFigureOut">
              <a:rPr lang="en-US" smtClean="0"/>
              <a:t>5/30/2025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477154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6400" y="457200"/>
            <a:ext cx="1828800" cy="57197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066800" y="457200"/>
            <a:ext cx="7955280" cy="5719762"/>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7CC0096-1860-4642-9CD2-0079EA5E7CD1}" type="datetimeFigureOut">
              <a:rPr lang="en-US" smtClean="0"/>
              <a:t>5/30/2025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5246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66800" y="457518"/>
            <a:ext cx="10058400" cy="1188720"/>
          </a:xfr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7CC0096-1860-4642-9CD2-0079EA5E7CD1}" type="datetimeFigureOut">
              <a:rPr lang="en-US" smtClean="0"/>
              <a:t>5/30/2025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112444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69848" y="4242816"/>
            <a:ext cx="8686800" cy="1463040"/>
          </a:xfrm>
        </p:spPr>
        <p:txBody>
          <a:bodyPr anchor="b">
            <a:normAutofit/>
          </a:bodyPr>
          <a:lstStyle>
            <a:lvl1pPr>
              <a:defRPr sz="4800"/>
            </a:lvl1pPr>
          </a:lstStyle>
          <a:p>
            <a:r>
              <a:rPr lang="en-US"/>
              <a:t>Click to edit Master title style</a:t>
            </a:r>
          </a:p>
        </p:txBody>
      </p:sp>
      <p:sp>
        <p:nvSpPr>
          <p:cNvPr id="3" name="Text Placeholder 2"/>
          <p:cNvSpPr>
            <a:spLocks noGrp="1"/>
          </p:cNvSpPr>
          <p:nvPr>
            <p:ph type="body" idx="1"/>
          </p:nvPr>
        </p:nvSpPr>
        <p:spPr>
          <a:xfrm>
            <a:off x="1066799" y="5733288"/>
            <a:ext cx="8686800" cy="438912"/>
          </a:xfrm>
        </p:spPr>
        <p:txBody>
          <a:bodyPr/>
          <a:lstStyle>
            <a:lvl1pPr marL="0" indent="0">
              <a:spcBef>
                <a:spcPts val="0"/>
              </a:spcBef>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Tree>
    <p:extLst>
      <p:ext uri="{BB962C8B-B14F-4D97-AF65-F5344CB8AC3E}">
        <p14:creationId xmlns:p14="http://schemas.microsoft.com/office/powerpoint/2010/main" val="3506778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66800" y="1904999"/>
            <a:ext cx="4800600" cy="4271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24600" y="1904999"/>
            <a:ext cx="4800600" cy="4271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7CC0096-1860-4642-9CD2-0079EA5E7CD1}" type="datetimeFigureOut">
              <a:rPr lang="en-US" smtClean="0"/>
              <a:t>5/30/2025</a:t>
            </a:fld>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4044567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1066800" y="1772815"/>
            <a:ext cx="4800600" cy="737121"/>
          </a:xfrm>
        </p:spPr>
        <p:txBody>
          <a:bodyPr anchor="ctr"/>
          <a:lstStyle>
            <a:lvl1pPr marL="0" indent="0">
              <a:spcBef>
                <a:spcPts val="0"/>
              </a:spcBef>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66800" y="2509937"/>
            <a:ext cx="4800600" cy="36622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24600" y="1772815"/>
            <a:ext cx="4800600" cy="737121"/>
          </a:xfrm>
        </p:spPr>
        <p:txBody>
          <a:bodyPr anchor="ctr"/>
          <a:lstStyle>
            <a:lvl1pPr marL="0" indent="0">
              <a:spcBef>
                <a:spcPts val="0"/>
              </a:spcBef>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324600" y="2509937"/>
            <a:ext cx="4800600" cy="36622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7CC0096-1860-4642-9CD2-0079EA5E7CD1}" type="datetimeFigureOut">
              <a:rPr lang="en-US" smtClean="0"/>
              <a:t>5/30/2025</a:t>
            </a:fld>
            <a:endParaRPr lang="en-US" dirty="0"/>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397906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7CC0096-1860-4642-9CD2-0079EA5E7CD1}" type="datetimeFigureOut">
              <a:rPr lang="en-US" smtClean="0"/>
              <a:t>5/30/2025</a:t>
            </a:fld>
            <a:endParaRPr lang="en-US"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238976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CC0096-1860-4642-9CD2-0079EA5E7CD1}" type="datetimeFigureOut">
              <a:rPr lang="en-US" smtClean="0"/>
              <a:t>5/30/2025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146817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760" y="3090672"/>
            <a:ext cx="4663440" cy="1828800"/>
          </a:xfrm>
        </p:spPr>
        <p:txBody>
          <a:bodyPr anchor="b">
            <a:normAutofit/>
          </a:bodyPr>
          <a:lstStyle>
            <a:lvl1pPr>
              <a:defRPr sz="3600"/>
            </a:lvl1pPr>
          </a:lstStyle>
          <a:p>
            <a:r>
              <a:rPr lang="en-US"/>
              <a:t>Click to edit Master title style</a:t>
            </a:r>
          </a:p>
        </p:txBody>
      </p:sp>
      <p:sp>
        <p:nvSpPr>
          <p:cNvPr id="3" name="Content Placeholder 2"/>
          <p:cNvSpPr>
            <a:spLocks noGrp="1"/>
          </p:cNvSpPr>
          <p:nvPr>
            <p:ph idx="1"/>
          </p:nvPr>
        </p:nvSpPr>
        <p:spPr>
          <a:xfrm>
            <a:off x="685799" y="457200"/>
            <a:ext cx="5410201" cy="5715000"/>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42760" y="4983480"/>
            <a:ext cx="4663440" cy="1188720"/>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7CC0096-1860-4642-9CD2-0079EA5E7CD1}" type="datetimeFigureOut">
              <a:rPr lang="en-US" smtClean="0"/>
              <a:t>5/30/2025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1667374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760" y="3093099"/>
            <a:ext cx="4663440" cy="1828800"/>
          </a:xfrm>
        </p:spPr>
        <p:txBody>
          <a:bodyPr anchor="b">
            <a:normAutofit/>
          </a:bodyPr>
          <a:lstStyle>
            <a:lvl1pPr>
              <a:defRPr sz="3600"/>
            </a:lvl1pPr>
          </a:lstStyle>
          <a:p>
            <a:r>
              <a:rPr lang="en-US"/>
              <a:t>Click to edit Master title style</a:t>
            </a:r>
            <a:endParaRPr lang="en-US" dirty="0"/>
          </a:p>
        </p:txBody>
      </p:sp>
      <p:sp>
        <p:nvSpPr>
          <p:cNvPr id="3" name="Picture Placeholder 2" descr="An empty placeholder to add an image. Click on the placeholder and select the image that you wish to add."/>
          <p:cNvSpPr>
            <a:spLocks noGrp="1"/>
          </p:cNvSpPr>
          <p:nvPr>
            <p:ph type="pic" idx="1"/>
          </p:nvPr>
        </p:nvSpPr>
        <p:spPr>
          <a:xfrm>
            <a:off x="0" y="0"/>
            <a:ext cx="6096000" cy="6858000"/>
          </a:xfrm>
        </p:spPr>
        <p:txBody>
          <a:bodyPr tIns="4572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842760" y="4983480"/>
            <a:ext cx="4663440" cy="1188720"/>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2977249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6800" y="457518"/>
            <a:ext cx="10058400" cy="118872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1905001"/>
            <a:ext cx="10058400" cy="4267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6800" y="6400800"/>
            <a:ext cx="1097280" cy="228600"/>
          </a:xfrm>
          <a:prstGeom prst="rect">
            <a:avLst/>
          </a:prstGeom>
        </p:spPr>
        <p:txBody>
          <a:bodyPr vert="horz" lIns="91440" tIns="45720" rIns="91440" bIns="45720" rtlCol="0" anchor="ctr"/>
          <a:lstStyle>
            <a:lvl1pPr algn="l">
              <a:defRPr sz="1100">
                <a:solidFill>
                  <a:schemeClr val="tx1"/>
                </a:solidFill>
              </a:defRPr>
            </a:lvl1pPr>
          </a:lstStyle>
          <a:p>
            <a:fld id="{37CC0096-1860-4642-9CD2-0079EA5E7CD1}" type="datetimeFigureOut">
              <a:rPr lang="en-US" smtClean="0"/>
              <a:pPr/>
              <a:t>5/30/2025</a:t>
            </a:fld>
            <a:endParaRPr lang="en-US" dirty="0"/>
          </a:p>
        </p:txBody>
      </p:sp>
      <p:sp>
        <p:nvSpPr>
          <p:cNvPr id="5" name="Footer Placeholder 4"/>
          <p:cNvSpPr>
            <a:spLocks noGrp="1"/>
          </p:cNvSpPr>
          <p:nvPr>
            <p:ph type="ftr" sz="quarter" idx="3"/>
          </p:nvPr>
        </p:nvSpPr>
        <p:spPr>
          <a:xfrm>
            <a:off x="2422849" y="6400800"/>
            <a:ext cx="7315200" cy="228600"/>
          </a:xfrm>
          <a:prstGeom prst="rect">
            <a:avLst/>
          </a:prstGeom>
        </p:spPr>
        <p:txBody>
          <a:bodyPr vert="horz" lIns="91440" tIns="45720" rIns="91440" bIns="45720" rtlCol="0" anchor="ctr"/>
          <a:lstStyle>
            <a:lvl1pPr algn="ctr">
              <a:defRPr sz="1100">
                <a:solidFill>
                  <a:schemeClr val="tx1"/>
                </a:solidFill>
              </a:defRPr>
            </a:lvl1pPr>
          </a:lstStyle>
          <a:p>
            <a:endParaRPr lang="en-US" dirty="0"/>
          </a:p>
        </p:txBody>
      </p:sp>
      <p:sp>
        <p:nvSpPr>
          <p:cNvPr id="6" name="Slide Number Placeholder 5"/>
          <p:cNvSpPr>
            <a:spLocks noGrp="1"/>
          </p:cNvSpPr>
          <p:nvPr>
            <p:ph type="sldNum" sz="quarter" idx="4"/>
          </p:nvPr>
        </p:nvSpPr>
        <p:spPr>
          <a:xfrm>
            <a:off x="10027920" y="6400800"/>
            <a:ext cx="1097280" cy="228600"/>
          </a:xfrm>
          <a:prstGeom prst="rect">
            <a:avLst/>
          </a:prstGeom>
        </p:spPr>
        <p:txBody>
          <a:bodyPr vert="horz" lIns="91440" tIns="45720" rIns="91440" bIns="45720" rtlCol="0" anchor="ctr"/>
          <a:lstStyle>
            <a:lvl1pPr algn="r">
              <a:defRPr sz="1100">
                <a:solidFill>
                  <a:schemeClr val="tx1"/>
                </a:solidFill>
              </a:defRPr>
            </a:lvl1pPr>
          </a:lstStyle>
          <a:p>
            <a:fld id="{E31375A4-56A4-47D6-9801-1991572033F7}" type="slidenum">
              <a:rPr lang="en-US" smtClean="0"/>
              <a:pPr/>
              <a:t>‹#›</a:t>
            </a:fld>
            <a:endParaRPr lang="en-US" dirty="0"/>
          </a:p>
        </p:txBody>
      </p:sp>
    </p:spTree>
    <p:extLst>
      <p:ext uri="{BB962C8B-B14F-4D97-AF65-F5344CB8AC3E}">
        <p14:creationId xmlns:p14="http://schemas.microsoft.com/office/powerpoint/2010/main" val="19432598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600" kern="1200">
          <a:solidFill>
            <a:schemeClr val="accent1">
              <a:lumMod val="75000"/>
            </a:schemeClr>
          </a:solidFill>
          <a:latin typeface="+mj-lt"/>
          <a:ea typeface="+mj-ea"/>
          <a:cs typeface="+mj-cs"/>
        </a:defRPr>
      </a:lvl1pPr>
    </p:titleStyle>
    <p:bodyStyle>
      <a:lvl1pPr marL="228600" indent="-228600" algn="l" defTabSz="914400" rtl="0" eaLnBrk="1" latinLnBrk="0" hangingPunct="1">
        <a:lnSpc>
          <a:spcPct val="90000"/>
        </a:lnSpc>
        <a:spcBef>
          <a:spcPts val="1800"/>
        </a:spcBef>
        <a:buClr>
          <a:schemeClr val="accent5"/>
        </a:buClr>
        <a:buSzPct val="90000"/>
        <a:buFont typeface="Arial" pitchFamily="34" charset="0"/>
        <a:buChar char="•"/>
        <a:defRPr sz="2400" kern="1200">
          <a:solidFill>
            <a:schemeClr val="tx1"/>
          </a:solidFill>
          <a:latin typeface="+mn-lt"/>
          <a:ea typeface="+mn-ea"/>
          <a:cs typeface="+mn-cs"/>
        </a:defRPr>
      </a:lvl1pPr>
      <a:lvl2pPr marL="548640" indent="-228600" algn="l" defTabSz="914400" rtl="0" eaLnBrk="1" latinLnBrk="0" hangingPunct="1">
        <a:lnSpc>
          <a:spcPct val="90000"/>
        </a:lnSpc>
        <a:spcBef>
          <a:spcPts val="1200"/>
        </a:spcBef>
        <a:buClr>
          <a:schemeClr val="accent5"/>
        </a:buClr>
        <a:buSzPct val="90000"/>
        <a:buFont typeface="Arial" pitchFamily="34" charset="0"/>
        <a:buChar char="•"/>
        <a:defRPr sz="2000" kern="1200">
          <a:solidFill>
            <a:schemeClr val="tx1"/>
          </a:solidFill>
          <a:latin typeface="+mn-lt"/>
          <a:ea typeface="+mn-ea"/>
          <a:cs typeface="+mn-cs"/>
        </a:defRPr>
      </a:lvl2pPr>
      <a:lvl3pPr marL="822960" indent="-228600" algn="l" defTabSz="914400" rtl="0" eaLnBrk="1" latinLnBrk="0" hangingPunct="1">
        <a:lnSpc>
          <a:spcPct val="90000"/>
        </a:lnSpc>
        <a:spcBef>
          <a:spcPts val="800"/>
        </a:spcBef>
        <a:buClr>
          <a:schemeClr val="accent5"/>
        </a:buClr>
        <a:buSzPct val="90000"/>
        <a:buFont typeface="Arial" pitchFamily="34" charset="0"/>
        <a:buChar char="•"/>
        <a:defRPr sz="1800" kern="1200">
          <a:solidFill>
            <a:schemeClr val="tx1"/>
          </a:solidFill>
          <a:latin typeface="+mn-lt"/>
          <a:ea typeface="+mn-ea"/>
          <a:cs typeface="+mn-cs"/>
        </a:defRPr>
      </a:lvl3pPr>
      <a:lvl4pPr marL="1097280" indent="-182880" algn="l" defTabSz="914400" rtl="0" eaLnBrk="1" latinLnBrk="0" hangingPunct="1">
        <a:lnSpc>
          <a:spcPct val="90000"/>
        </a:lnSpc>
        <a:spcBef>
          <a:spcPts val="800"/>
        </a:spcBef>
        <a:buClr>
          <a:schemeClr val="accent5"/>
        </a:buClr>
        <a:buSzPct val="90000"/>
        <a:buFont typeface="Arial" pitchFamily="34" charset="0"/>
        <a:buChar char="•"/>
        <a:defRPr sz="1600" kern="1200">
          <a:solidFill>
            <a:schemeClr val="tx1"/>
          </a:solidFill>
          <a:latin typeface="+mn-lt"/>
          <a:ea typeface="+mn-ea"/>
          <a:cs typeface="+mn-cs"/>
        </a:defRPr>
      </a:lvl4pPr>
      <a:lvl5pPr marL="1325880" indent="-137160" algn="l" defTabSz="914400" rtl="0" eaLnBrk="1" latinLnBrk="0" hangingPunct="1">
        <a:lnSpc>
          <a:spcPct val="90000"/>
        </a:lnSpc>
        <a:spcBef>
          <a:spcPts val="600"/>
        </a:spcBef>
        <a:buClr>
          <a:schemeClr val="accent5"/>
        </a:buClr>
        <a:buSzPct val="90000"/>
        <a:buFont typeface="Arial" pitchFamily="34" charset="0"/>
        <a:buChar char="•"/>
        <a:defRPr sz="1400" kern="1200">
          <a:solidFill>
            <a:schemeClr val="tx1"/>
          </a:solidFill>
          <a:latin typeface="+mn-lt"/>
          <a:ea typeface="+mn-ea"/>
          <a:cs typeface="+mn-cs"/>
        </a:defRPr>
      </a:lvl5pPr>
      <a:lvl6pPr marL="1554480" indent="-137160" algn="l" defTabSz="914400" rtl="0" eaLnBrk="1" latinLnBrk="0" hangingPunct="1">
        <a:lnSpc>
          <a:spcPct val="90000"/>
        </a:lnSpc>
        <a:spcBef>
          <a:spcPts val="600"/>
        </a:spcBef>
        <a:buClr>
          <a:schemeClr val="accent5"/>
        </a:buClr>
        <a:buSzPct val="90000"/>
        <a:buFont typeface="Arial" pitchFamily="34" charset="0"/>
        <a:buChar char="•"/>
        <a:defRPr sz="1400" kern="1200">
          <a:solidFill>
            <a:schemeClr val="tx1"/>
          </a:solidFill>
          <a:latin typeface="+mn-lt"/>
          <a:ea typeface="+mn-ea"/>
          <a:cs typeface="+mn-cs"/>
        </a:defRPr>
      </a:lvl6pPr>
      <a:lvl7pPr marL="1783080" indent="-137160" algn="l" defTabSz="914400" rtl="0" eaLnBrk="1" latinLnBrk="0" hangingPunct="1">
        <a:lnSpc>
          <a:spcPct val="90000"/>
        </a:lnSpc>
        <a:spcBef>
          <a:spcPts val="600"/>
        </a:spcBef>
        <a:buClr>
          <a:schemeClr val="accent5"/>
        </a:buClr>
        <a:buSzPct val="90000"/>
        <a:buFont typeface="Arial" pitchFamily="34" charset="0"/>
        <a:buChar char="•"/>
        <a:defRPr sz="1400" kern="1200">
          <a:solidFill>
            <a:schemeClr val="tx1"/>
          </a:solidFill>
          <a:latin typeface="+mn-lt"/>
          <a:ea typeface="+mn-ea"/>
          <a:cs typeface="+mn-cs"/>
        </a:defRPr>
      </a:lvl7pPr>
      <a:lvl8pPr marL="2011680" indent="-137160" algn="l" defTabSz="914400" rtl="0" eaLnBrk="1" latinLnBrk="0" hangingPunct="1">
        <a:lnSpc>
          <a:spcPct val="90000"/>
        </a:lnSpc>
        <a:spcBef>
          <a:spcPts val="600"/>
        </a:spcBef>
        <a:buClr>
          <a:schemeClr val="accent5"/>
        </a:buClr>
        <a:buSzPct val="90000"/>
        <a:buFont typeface="Arial" pitchFamily="34" charset="0"/>
        <a:buChar char="•"/>
        <a:defRPr sz="1400" kern="1200">
          <a:solidFill>
            <a:schemeClr val="tx1"/>
          </a:solidFill>
          <a:latin typeface="+mn-lt"/>
          <a:ea typeface="+mn-ea"/>
          <a:cs typeface="+mn-cs"/>
        </a:defRPr>
      </a:lvl8pPr>
      <a:lvl9pPr marL="2240280" indent="-137160" algn="l" defTabSz="914400" rtl="0" eaLnBrk="1" latinLnBrk="0" hangingPunct="1">
        <a:lnSpc>
          <a:spcPct val="90000"/>
        </a:lnSpc>
        <a:spcBef>
          <a:spcPts val="600"/>
        </a:spcBef>
        <a:buClr>
          <a:schemeClr val="accent5"/>
        </a:buClr>
        <a:buSzPct val="90000"/>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fcs.osu.edu/sites/fcs/files/imce/PDFs/afsb2-sandwich-generation.pdf"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pmc.ncbi.nlm.nih.gov/articles/PMC10023280/#R16" TargetMode="External"/><Relationship Id="rId2" Type="http://schemas.openxmlformats.org/officeDocument/2006/relationships/hyperlink" Target="https://pmc.ncbi.nlm.nih.gov/articles/PMC10023280/#R9" TargetMode="External"/><Relationship Id="rId1" Type="http://schemas.openxmlformats.org/officeDocument/2006/relationships/slideLayout" Target="../slideLayouts/slideLayout2.xml"/><Relationship Id="rId6" Type="http://schemas.openxmlformats.org/officeDocument/2006/relationships/hyperlink" Target="https://pmc.ncbi.nlm.nih.gov/articles/PMC10023280/" TargetMode="External"/><Relationship Id="rId5" Type="http://schemas.openxmlformats.org/officeDocument/2006/relationships/hyperlink" Target="https://pmc.ncbi.nlm.nih.gov/articles/PMC10023280/#R21" TargetMode="External"/><Relationship Id="rId4" Type="http://schemas.openxmlformats.org/officeDocument/2006/relationships/hyperlink" Target="https://pmc.ncbi.nlm.nih.gov/articles/PMC10023280/#R17"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7.bin"/><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hyperlink" Target="https://www.pewresearch.org/short-reads/2022/04/08/more-than-half-of-americans-in-their-40s-are-sandwiched-between-an-aging-parent-and-their-own-children/" TargetMode="Externa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hyperlink" Target="https://www.pewresearch.org/short-reads/2022/04/08/more-than-half-of-americans-in-their-40s-are-sandwiched-between-an-aging-parent-and-their-own-children/"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www.newyorklife.com/newsroom/2023/wealth-watch-survey-sandwich-generation-unable-to-meet-expenses-due-to-caregiving"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s://www.newyorklife.com/newsroom/2023/wealth-watch-survey-sandwich-generation-unable-to-meet-expenses-due-to-caregiving"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www.newsweek.com/gen-z-millennials-paid-time-off-caring-responsibilities-2001192"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video" Target="https://www.youtube.com/embed/KL2PAQDusLg" TargetMode="External"/></Relationships>
</file>

<file path=ppt/slides/_rels/slide20.xml.rels><?xml version="1.0" encoding="UTF-8" standalone="yes"?>
<Relationships xmlns="http://schemas.openxmlformats.org/package/2006/relationships"><Relationship Id="rId3" Type="http://schemas.openxmlformats.org/officeDocument/2006/relationships/hyperlink" Target="https://pmc.ncbi.nlm.nih.gov/articles/PMC10023280/" TargetMode="External"/><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hyperlink" Target="https://pmc.ncbi.nlm.nih.gov/articles/PMC10023280/"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s://www.newyorklife.com/newsroom/2023/wealth-watch-survey-sandwich-generation-unable-to-meet-expenses-due-to-caregiving"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s://www.newyorklife.com/newsroom/2023/wealth-watch-survey-sandwich-generation-unable-to-meet-expenses-due-to-caregiving"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s://www.newyorklife.com/newsroom/2023/wealth-watch-survey-sandwich-generation-unable-to-meet-expenses-due-to-caregiving"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s://pmc.ncbi.nlm.nih.gov/articles/PMC2811334/"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www.sciencedirect.com/science/article/pii/S2352827324000508" TargetMode="External"/><Relationship Id="rId2" Type="http://schemas.openxmlformats.org/officeDocument/2006/relationships/hyperlink" Target="https://www.sciencedirect.com/science/article/pii/S2352827324000508#bib12"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s://pmc.ncbi.nlm.nih.gov/articles/PMC10950688/"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pmc.ncbi.nlm.nih.gov/articles/PMC10950688/#bib25" TargetMode="External"/><Relationship Id="rId2" Type="http://schemas.openxmlformats.org/officeDocument/2006/relationships/hyperlink" Target="https://pmc.ncbi.nlm.nih.gov/articles/PMC10950688/#bib24" TargetMode="External"/><Relationship Id="rId1" Type="http://schemas.openxmlformats.org/officeDocument/2006/relationships/slideLayout" Target="../slideLayouts/slideLayout2.xml"/><Relationship Id="rId6" Type="http://schemas.openxmlformats.org/officeDocument/2006/relationships/hyperlink" Target="https://pmc.ncbi.nlm.nih.gov/articles/PMC10950688/" TargetMode="External"/><Relationship Id="rId5" Type="http://schemas.openxmlformats.org/officeDocument/2006/relationships/hyperlink" Target="https://pmc.ncbi.nlm.nih.gov/articles/PMC10950688/#bib12" TargetMode="External"/><Relationship Id="rId4" Type="http://schemas.openxmlformats.org/officeDocument/2006/relationships/hyperlink" Target="https://pmc.ncbi.nlm.nih.gov/articles/PMC10950688/#bib31" TargetMode="External"/></Relationships>
</file>

<file path=ppt/slides/_rels/slide29.xml.rels><?xml version="1.0" encoding="UTF-8" standalone="yes"?>
<Relationships xmlns="http://schemas.openxmlformats.org/package/2006/relationships"><Relationship Id="rId2" Type="http://schemas.openxmlformats.org/officeDocument/2006/relationships/hyperlink" Target="https://pmc.ncbi.nlm.nih.gov/articles/PMC10023280/"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hyperlink" Target="https://pmc.ncbi.nlm.nih.gov/articles/PMC10950688/"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hyperlink" Target="https://pmc.ncbi.nlm.nih.gov/articles/PMC10950688/"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https://pmc.ncbi.nlm.nih.gov/articles/PMC10950688/"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hyperlink" Target="https://www.forbes.com/sites/johnsamuels/2025/04/13/sandwich-generation-burnout-is-a-serious-threat-heres-how-to-prevent-it/"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s://bipartisanpolicy.org/download/?file=/wp-content/uploads/2020/02/Paid-Family-Leave-in-the-United-States.pdf" TargetMode="External"/><Relationship Id="rId2" Type="http://schemas.openxmlformats.org/officeDocument/2006/relationships/hyperlink" Target="https://www.opm.gov/policy-data-oversight/pay-leave/leave-administration/fact-sheets/family-and-medical-leave/"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hyperlink" Target="https://www.govdocs.com/paid-sick-leave-laws-by-state/#:~:text=While%20there%20is%20no%20federal,Vermont%2C%20Washington%2C%20and%20Washington%2C"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edd.ca.gov/en/disability/Am_I_Eligible_for_PFL_Benefits/" TargetMode="External"/><Relationship Id="rId2" Type="http://schemas.openxmlformats.org/officeDocument/2006/relationships/hyperlink" Target="https://edd.ca.gov/siteassets/files/pdf_pub_ctr/de2530.pdf"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s://www.tandfonline.com/doi/full/10.1080/08959420.2023.2226283" TargetMode="External"/><Relationship Id="rId2" Type="http://schemas.openxmlformats.org/officeDocument/2006/relationships/hyperlink" Target="https://doi.org/10.1080/08959420.2023.2226283"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fcs.osu.edu/sites/fcs/files/imce/PDFs/afsb2-sandwich-generation.pdf"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s://www.govexec.com/pay-benefits/2025/01/congressional-republicans-dial-multiple-bills-cull-telework-flexibility/402150/" TargetMode="External"/><Relationship Id="rId2" Type="http://schemas.openxmlformats.org/officeDocument/2006/relationships/hyperlink" Target="https://www.opm.gov/policy-data-oversight/pay-leave/work-schedules/fact-sheets/alternative-flexible-work-schedules/" TargetMode="External"/><Relationship Id="rId1" Type="http://schemas.openxmlformats.org/officeDocument/2006/relationships/slideLayout" Target="../slideLayouts/slideLayout2.xml"/><Relationship Id="rId4" Type="http://schemas.openxmlformats.org/officeDocument/2006/relationships/hyperlink" Target="https://fedscoop.com/military-spouses-federal-agencies-telework-remote-work-bill/" TargetMode="External"/></Relationships>
</file>

<file path=ppt/slides/_rels/slide41.xml.rels><?xml version="1.0" encoding="UTF-8" standalone="yes"?>
<Relationships xmlns="http://schemas.openxmlformats.org/package/2006/relationships"><Relationship Id="rId2" Type="http://schemas.openxmlformats.org/officeDocument/2006/relationships/hyperlink" Target="https://4dayweek.io/remote-work/remote-laws-by-state"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s://codes.ohio.gov/ohio-administrative-code/rule-3342-6-01.2" TargetMode="External"/><Relationship Id="rId2" Type="http://schemas.openxmlformats.org/officeDocument/2006/relationships/hyperlink" Target="https://codes.ohio.gov/ohio-administrative-code/rule-3349-7-151"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s://www.americanprogress.org/article/child-care-expenses-push-an-estimated-134000-families-into-poverty-each-year/" TargetMode="External"/><Relationship Id="rId2" Type="http://schemas.openxmlformats.org/officeDocument/2006/relationships/hyperlink" Target="https://www.ffyf.org/resources/2025/03/first-five-things-britt-kaine-child-care-plan/"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s://imprintnews.org/top-stories/months-of-turmoil-hasty-terminations/260982" TargetMode="External"/><Relationship Id="rId2" Type="http://schemas.openxmlformats.org/officeDocument/2006/relationships/hyperlink" Target="https://bipartisanpolicy.org/explainer/child-care-and-development-fund-ccdbg-cces/" TargetMode="External"/><Relationship Id="rId1" Type="http://schemas.openxmlformats.org/officeDocument/2006/relationships/slideLayout" Target="../slideLayouts/slideLayout2.xml"/><Relationship Id="rId4" Type="http://schemas.openxmlformats.org/officeDocument/2006/relationships/hyperlink" Target="https://www.irs.gov/credits-deductions/individuals/child-and-dependent-care-credit-information" TargetMode="External"/></Relationships>
</file>

<file path=ppt/slides/_rels/slide45.xml.rels><?xml version="1.0" encoding="UTF-8" standalone="yes"?>
<Relationships xmlns="http://schemas.openxmlformats.org/package/2006/relationships"><Relationship Id="rId3" Type="http://schemas.openxmlformats.org/officeDocument/2006/relationships/hyperlink" Target="https://www.congress.gov/bill/119th-congress/senate-bill/169" TargetMode="External"/><Relationship Id="rId2" Type="http://schemas.openxmlformats.org/officeDocument/2006/relationships/hyperlink" Target="https://www.congress.gov/bill/119th-congress/senate-bill/847"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hyperlink" Target="https://pn3policy.org/wp-content/uploads/2024/07/2024-6-Legislative-Round-Up-Brief_final.pdf" TargetMode="Externa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hyperlink" Target="https://pn3policy.org/wp-content/uploads/2024/07/2024-6-Legislative-Round-Up-Brief_final.pdf" TargetMode="Externa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hyperlink" Target="https://app.leg.wa.gov/billsummary?BillNumber=2124&amp;Year=2023&amp;Initiative=false" TargetMode="Externa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mailto:l.c.hoffman@csuohio.edu" TargetMode="Externa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hyperlink" Target="https://fcs.osu.edu/sites/fcs/files/imce/PDFs/afsb2-sandwich-generation.pdf" TargetMode="External"/><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pmc.ncbi.nlm.nih.gov/articles/PMC10023280/"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pmc.ncbi.nlm.nih.gov/articles/PMC10023280/"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pmc.ncbi.nlm.nih.gov/articles/PMC10023280/"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b="1" dirty="0">
                <a:effectLst/>
              </a:rPr>
              <a:t>Preventing Starvation: Policymaking to Feed the Sandwich Generation Caregiver</a:t>
            </a:r>
            <a:br>
              <a:rPr lang="en-US" dirty="0">
                <a:effectLst/>
              </a:rPr>
            </a:br>
            <a:endParaRPr lang="en-US" dirty="0"/>
          </a:p>
        </p:txBody>
      </p:sp>
      <p:sp>
        <p:nvSpPr>
          <p:cNvPr id="3" name="Subtitle 2"/>
          <p:cNvSpPr>
            <a:spLocks noGrp="1"/>
          </p:cNvSpPr>
          <p:nvPr>
            <p:ph type="subTitle" idx="1"/>
          </p:nvPr>
        </p:nvSpPr>
        <p:spPr/>
        <p:txBody>
          <a:bodyPr>
            <a:normAutofit fontScale="40000" lnSpcReduction="20000"/>
          </a:bodyPr>
          <a:lstStyle/>
          <a:p>
            <a:r>
              <a:rPr lang="en-US" dirty="0"/>
              <a:t>Dr. Laura C. Hoffman</a:t>
            </a:r>
          </a:p>
          <a:p>
            <a:endParaRPr lang="en-US" dirty="0"/>
          </a:p>
          <a:p>
            <a:r>
              <a:rPr lang="en-US" dirty="0"/>
              <a:t>Cleveland State University College of Law</a:t>
            </a:r>
          </a:p>
        </p:txBody>
      </p:sp>
    </p:spTree>
    <p:extLst>
      <p:ext uri="{BB962C8B-B14F-4D97-AF65-F5344CB8AC3E}">
        <p14:creationId xmlns:p14="http://schemas.microsoft.com/office/powerpoint/2010/main" val="2370110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Historically: Prevalence of the Sandwich Generation</a:t>
            </a:r>
          </a:p>
        </p:txBody>
      </p:sp>
      <p:sp>
        <p:nvSpPr>
          <p:cNvPr id="3" name="Content Placeholder 2"/>
          <p:cNvSpPr>
            <a:spLocks noGrp="1"/>
          </p:cNvSpPr>
          <p:nvPr>
            <p:ph idx="1"/>
          </p:nvPr>
        </p:nvSpPr>
        <p:spPr/>
        <p:txBody>
          <a:bodyPr/>
          <a:lstStyle/>
          <a:p>
            <a:endParaRPr lang="en-US" dirty="0"/>
          </a:p>
          <a:p>
            <a:r>
              <a:rPr lang="en-US" dirty="0"/>
              <a:t>“Most likely as a result of a definitional inconsistency, some controversy exists over the prevalence of a middle generation sandwiched between younger and older family members. Elaine Brody (1990) suggests that due to increased life expectancy and the need to provide care to aging parents, many middle-aged women will inevitably spend time as women in </a:t>
            </a:r>
            <a:r>
              <a:rPr lang="en-US"/>
              <a:t>the middle.” </a:t>
            </a:r>
            <a:r>
              <a:rPr lang="en-US">
                <a:hlinkClick r:id="rId2"/>
              </a:rPr>
              <a:t>https://fcs.osu.edu/sites/fcs/files/imce/PDFs/afsb2-sandwich-generation.pdf</a:t>
            </a:r>
            <a:r>
              <a:rPr lang="en-US"/>
              <a:t> </a:t>
            </a:r>
            <a:endParaRPr lang="en-US" dirty="0"/>
          </a:p>
        </p:txBody>
      </p:sp>
    </p:spTree>
    <p:extLst>
      <p:ext uri="{BB962C8B-B14F-4D97-AF65-F5344CB8AC3E}">
        <p14:creationId xmlns:p14="http://schemas.microsoft.com/office/powerpoint/2010/main" val="383509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Significant Research Gap on the Sandwich Generation</a:t>
            </a:r>
          </a:p>
        </p:txBody>
      </p:sp>
      <p:sp>
        <p:nvSpPr>
          <p:cNvPr id="3" name="Content Placeholder 2"/>
          <p:cNvSpPr>
            <a:spLocks noGrp="1"/>
          </p:cNvSpPr>
          <p:nvPr>
            <p:ph idx="1"/>
          </p:nvPr>
        </p:nvSpPr>
        <p:spPr/>
        <p:txBody>
          <a:bodyPr>
            <a:normAutofit/>
          </a:bodyPr>
          <a:lstStyle/>
          <a:p>
            <a:r>
              <a:rPr lang="en-US" dirty="0"/>
              <a:t>“And while these caregivers have received recent policy attention, </a:t>
            </a:r>
            <a:r>
              <a:rPr lang="en-US" b="1" dirty="0"/>
              <a:t>there is surprisingly little research specifically on the sandwich generation caregiving group</a:t>
            </a:r>
            <a:r>
              <a:rPr lang="en-US" dirty="0"/>
              <a:t>. The limited work available is based on interviews with relatively small samples,</a:t>
            </a:r>
            <a:r>
              <a:rPr lang="en-US" u="sng" baseline="30000" dirty="0">
                <a:hlinkClick r:id="rId2"/>
              </a:rPr>
              <a:t>9</a:t>
            </a:r>
            <a:r>
              <a:rPr lang="en-US" baseline="30000" dirty="0"/>
              <a:t>–</a:t>
            </a:r>
            <a:r>
              <a:rPr lang="en-US" u="sng" baseline="30000" dirty="0">
                <a:hlinkClick r:id="rId3"/>
              </a:rPr>
              <a:t>16</a:t>
            </a:r>
            <a:r>
              <a:rPr lang="en-US" dirty="0"/>
              <a:t> drawn from international cohorts,</a:t>
            </a:r>
            <a:r>
              <a:rPr lang="en-US" u="sng" baseline="30000" dirty="0">
                <a:hlinkClick r:id="rId4"/>
              </a:rPr>
              <a:t>17</a:t>
            </a:r>
            <a:r>
              <a:rPr lang="en-US" baseline="30000" dirty="0"/>
              <a:t>–</a:t>
            </a:r>
            <a:r>
              <a:rPr lang="en-US" u="sng" baseline="30000" dirty="0">
                <a:hlinkClick r:id="rId5"/>
              </a:rPr>
              <a:t>21</a:t>
            </a:r>
            <a:r>
              <a:rPr lang="en-US" dirty="0"/>
              <a:t> or uses an alternative definition of sandwich generation caregivers (e.g., including those caring for the same generation such as spouses or siblings).”</a:t>
            </a:r>
          </a:p>
          <a:p>
            <a:pPr marL="0" indent="0">
              <a:buNone/>
            </a:pPr>
            <a:r>
              <a:rPr lang="en-US" dirty="0"/>
              <a:t>Source: </a:t>
            </a:r>
            <a:r>
              <a:rPr lang="en-US" dirty="0">
                <a:hlinkClick r:id="rId6"/>
              </a:rPr>
              <a:t>https://pmc.ncbi.nlm.nih.gov/articles/PMC10023280/</a:t>
            </a:r>
            <a:r>
              <a:rPr lang="en-US" dirty="0"/>
              <a:t> </a:t>
            </a:r>
          </a:p>
        </p:txBody>
      </p:sp>
    </p:spTree>
    <p:extLst>
      <p:ext uri="{BB962C8B-B14F-4D97-AF65-F5344CB8AC3E}">
        <p14:creationId xmlns:p14="http://schemas.microsoft.com/office/powerpoint/2010/main" val="2536713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Growth of the Sandwich Generation Over Time</a:t>
            </a:r>
          </a:p>
        </p:txBody>
      </p:sp>
      <p:pic>
        <p:nvPicPr>
          <p:cNvPr id="4" name="Content Placeholder 3" descr="A chart comparing the sandwich generation in 2005 and 2012 as well as the financial contributions by the sandwich generation.  Both graphics show growth between those years."/>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479800" y="2159000"/>
            <a:ext cx="5232400" cy="3759200"/>
          </a:xfrm>
        </p:spPr>
      </p:pic>
    </p:spTree>
    <p:extLst>
      <p:ext uri="{BB962C8B-B14F-4D97-AF65-F5344CB8AC3E}">
        <p14:creationId xmlns:p14="http://schemas.microsoft.com/office/powerpoint/2010/main" val="879998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Growth of the Sandwich Generation: Forties and No So Fabulous</a:t>
            </a:r>
          </a:p>
        </p:txBody>
      </p:sp>
      <p:sp>
        <p:nvSpPr>
          <p:cNvPr id="3" name="Content Placeholder 2"/>
          <p:cNvSpPr>
            <a:spLocks noGrp="1"/>
          </p:cNvSpPr>
          <p:nvPr>
            <p:ph sz="half" idx="1"/>
          </p:nvPr>
        </p:nvSpPr>
        <p:spPr/>
        <p:txBody>
          <a:bodyPr>
            <a:normAutofit fontScale="70000" lnSpcReduction="20000"/>
          </a:bodyPr>
          <a:lstStyle/>
          <a:p>
            <a:endParaRPr lang="en-US" dirty="0"/>
          </a:p>
          <a:p>
            <a:r>
              <a:rPr lang="en-US" dirty="0"/>
              <a:t>Approximately 23% of U.S. Adults are part of the sandwich generation (October 2021, Pew Research Center survey)</a:t>
            </a:r>
          </a:p>
          <a:p>
            <a:r>
              <a:rPr lang="en-US" dirty="0"/>
              <a:t>Individuals in their 40s are the toughest hit </a:t>
            </a:r>
            <a:r>
              <a:rPr lang="en-US" b="1" dirty="0"/>
              <a:t>group-54% of them report being a part of the sandwich generation</a:t>
            </a:r>
          </a:p>
          <a:p>
            <a:pPr lvl="1"/>
            <a:r>
              <a:rPr lang="en-US" dirty="0"/>
              <a:t>36% for those in their 50s</a:t>
            </a:r>
          </a:p>
          <a:p>
            <a:pPr lvl="1"/>
            <a:r>
              <a:rPr lang="en-US" dirty="0"/>
              <a:t>27% of those in their 30s</a:t>
            </a:r>
          </a:p>
          <a:p>
            <a:pPr lvl="1"/>
            <a:r>
              <a:rPr lang="en-US" dirty="0"/>
              <a:t>7% of those 60 and older</a:t>
            </a:r>
          </a:p>
          <a:p>
            <a:pPr lvl="1"/>
            <a:r>
              <a:rPr lang="en-US" dirty="0"/>
              <a:t>Approximately 6% for those younger than 30</a:t>
            </a:r>
          </a:p>
          <a:p>
            <a:pPr marL="0" indent="0">
              <a:buNone/>
            </a:pPr>
            <a:r>
              <a:rPr lang="en-US" dirty="0">
                <a:hlinkClick r:id="rId2"/>
              </a:rPr>
              <a:t>https://www.pewresearch.org/short-reads/2022/04/08/more-than-half-of-americans-in-their-40s-are-sandwiched-between-an-aging-parent-and-their-own-children/</a:t>
            </a:r>
            <a:r>
              <a:rPr lang="en-US" dirty="0"/>
              <a:t>)</a:t>
            </a:r>
          </a:p>
          <a:p>
            <a:endParaRPr lang="en-US" dirty="0"/>
          </a:p>
        </p:txBody>
      </p:sp>
      <p:pic>
        <p:nvPicPr>
          <p:cNvPr id="5" name="Content Placeholder 4" descr="A small birthday cake with two birthday candles for age 40."/>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7415212" y="3169444"/>
            <a:ext cx="2619375" cy="1743075"/>
          </a:xfrm>
        </p:spPr>
      </p:pic>
    </p:spTree>
    <p:extLst>
      <p:ext uri="{BB962C8B-B14F-4D97-AF65-F5344CB8AC3E}">
        <p14:creationId xmlns:p14="http://schemas.microsoft.com/office/powerpoint/2010/main" val="474430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Growth of the Sandwich Generation: 40s and Fabulous?</a:t>
            </a:r>
          </a:p>
        </p:txBody>
      </p:sp>
      <p:sp>
        <p:nvSpPr>
          <p:cNvPr id="3" name="Content Placeholder 2"/>
          <p:cNvSpPr>
            <a:spLocks noGrp="1"/>
          </p:cNvSpPr>
          <p:nvPr>
            <p:ph idx="1"/>
          </p:nvPr>
        </p:nvSpPr>
        <p:spPr/>
        <p:txBody>
          <a:bodyPr>
            <a:normAutofit fontScale="92500" lnSpcReduction="20000"/>
          </a:bodyPr>
          <a:lstStyle/>
          <a:p>
            <a:endParaRPr lang="en-US" dirty="0"/>
          </a:p>
          <a:p>
            <a:r>
              <a:rPr lang="en-US" dirty="0"/>
              <a:t>Approximately 23% are part of the sandwich generation (October 2021, Pew Research Center survey, </a:t>
            </a:r>
          </a:p>
          <a:p>
            <a:r>
              <a:rPr lang="en-US" dirty="0"/>
              <a:t>Individuals in their 40s are the toughest hit group-54% of them report being a part of the sandwich generation</a:t>
            </a:r>
          </a:p>
          <a:p>
            <a:pPr lvl="1"/>
            <a:r>
              <a:rPr lang="en-US" dirty="0"/>
              <a:t>36% for those in their 50s</a:t>
            </a:r>
          </a:p>
          <a:p>
            <a:pPr lvl="1"/>
            <a:r>
              <a:rPr lang="en-US" dirty="0"/>
              <a:t>27% of those in their 30s</a:t>
            </a:r>
          </a:p>
          <a:p>
            <a:pPr lvl="1"/>
            <a:r>
              <a:rPr lang="en-US" dirty="0"/>
              <a:t>7% of those 60 and older</a:t>
            </a:r>
          </a:p>
          <a:p>
            <a:pPr lvl="1"/>
            <a:r>
              <a:rPr lang="en-US" dirty="0"/>
              <a:t>Approximately 6% for those younger than 30</a:t>
            </a:r>
          </a:p>
          <a:p>
            <a:r>
              <a:rPr lang="en-US" dirty="0">
                <a:hlinkClick r:id="rId2"/>
              </a:rPr>
              <a:t>https://www.pewresearch.org/short-reads/2022/04/08/more-than-half-of-americans-in-their-40s-are-sandwiched-between-an-aging-parent-and-their-own-children/</a:t>
            </a:r>
            <a:r>
              <a:rPr lang="en-US" dirty="0"/>
              <a:t>)</a:t>
            </a:r>
          </a:p>
        </p:txBody>
      </p:sp>
    </p:spTree>
    <p:extLst>
      <p:ext uri="{BB962C8B-B14F-4D97-AF65-F5344CB8AC3E}">
        <p14:creationId xmlns:p14="http://schemas.microsoft.com/office/powerpoint/2010/main" val="2951351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 Makes Up the Sandwich Generation?: </a:t>
            </a:r>
            <a:br>
              <a:rPr lang="en-US" dirty="0"/>
            </a:br>
            <a:r>
              <a:rPr lang="en-US" dirty="0"/>
              <a:t>Other Characteristics</a:t>
            </a:r>
          </a:p>
        </p:txBody>
      </p:sp>
      <p:sp>
        <p:nvSpPr>
          <p:cNvPr id="3" name="Content Placeholder 2"/>
          <p:cNvSpPr>
            <a:spLocks noGrp="1"/>
          </p:cNvSpPr>
          <p:nvPr>
            <p:ph idx="1"/>
          </p:nvPr>
        </p:nvSpPr>
        <p:spPr/>
        <p:txBody>
          <a:bodyPr>
            <a:normAutofit/>
          </a:bodyPr>
          <a:lstStyle/>
          <a:p>
            <a:endParaRPr lang="en-US" dirty="0"/>
          </a:p>
          <a:p>
            <a:r>
              <a:rPr lang="en-US" dirty="0"/>
              <a:t>Similar Levels</a:t>
            </a:r>
          </a:p>
          <a:p>
            <a:pPr lvl="1"/>
            <a:r>
              <a:rPr lang="en-US" dirty="0"/>
              <a:t>Men and women are evenly split (at least according to this Pew Research Center survey)</a:t>
            </a:r>
          </a:p>
          <a:p>
            <a:pPr lvl="1"/>
            <a:r>
              <a:rPr lang="en-US" dirty="0"/>
              <a:t>Racial and ethnic groups</a:t>
            </a:r>
          </a:p>
          <a:p>
            <a:r>
              <a:rPr lang="en-US" dirty="0"/>
              <a:t>Divisions</a:t>
            </a:r>
          </a:p>
          <a:p>
            <a:pPr lvl="1"/>
            <a:r>
              <a:rPr lang="en-US" dirty="0"/>
              <a:t>Educational Level</a:t>
            </a:r>
          </a:p>
          <a:p>
            <a:pPr lvl="2"/>
            <a:r>
              <a:rPr lang="en-US" dirty="0"/>
              <a:t>Bachelor’s degree or higher (30%)</a:t>
            </a:r>
          </a:p>
          <a:p>
            <a:pPr lvl="2"/>
            <a:r>
              <a:rPr lang="en-US" dirty="0"/>
              <a:t>Some college education or less (20%)</a:t>
            </a:r>
          </a:p>
        </p:txBody>
      </p:sp>
    </p:spTree>
    <p:extLst>
      <p:ext uri="{BB962C8B-B14F-4D97-AF65-F5344CB8AC3E}">
        <p14:creationId xmlns:p14="http://schemas.microsoft.com/office/powerpoint/2010/main" val="3264241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 Makes Up the Sandwich Generation?: Other Characteristics</a:t>
            </a:r>
          </a:p>
        </p:txBody>
      </p:sp>
      <p:sp>
        <p:nvSpPr>
          <p:cNvPr id="3" name="Content Placeholder 2"/>
          <p:cNvSpPr>
            <a:spLocks noGrp="1"/>
          </p:cNvSpPr>
          <p:nvPr>
            <p:ph idx="1"/>
          </p:nvPr>
        </p:nvSpPr>
        <p:spPr/>
        <p:txBody>
          <a:bodyPr>
            <a:normAutofit/>
          </a:bodyPr>
          <a:lstStyle/>
          <a:p>
            <a:r>
              <a:rPr lang="en-US" dirty="0"/>
              <a:t>Divisions (Continued)</a:t>
            </a:r>
          </a:p>
          <a:p>
            <a:pPr lvl="1"/>
            <a:r>
              <a:rPr lang="en-US" dirty="0"/>
              <a:t>Income </a:t>
            </a:r>
          </a:p>
          <a:p>
            <a:pPr lvl="2"/>
            <a:r>
              <a:rPr lang="en-US" dirty="0"/>
              <a:t>Upper incomes (27%)</a:t>
            </a:r>
          </a:p>
          <a:p>
            <a:pPr lvl="2"/>
            <a:r>
              <a:rPr lang="en-US" dirty="0"/>
              <a:t>Middle incomes (24%)</a:t>
            </a:r>
          </a:p>
          <a:p>
            <a:pPr lvl="2"/>
            <a:r>
              <a:rPr lang="en-US" dirty="0"/>
              <a:t>Lower incomes (21%)</a:t>
            </a:r>
          </a:p>
          <a:p>
            <a:pPr lvl="1"/>
            <a:r>
              <a:rPr lang="en-US" dirty="0"/>
              <a:t>Marital Status</a:t>
            </a:r>
          </a:p>
          <a:p>
            <a:pPr lvl="2"/>
            <a:r>
              <a:rPr lang="en-US" dirty="0"/>
              <a:t>Married adults (32%) </a:t>
            </a:r>
          </a:p>
          <a:p>
            <a:pPr lvl="2"/>
            <a:r>
              <a:rPr lang="en-US" dirty="0"/>
              <a:t>Divorced or separated (23%) </a:t>
            </a:r>
          </a:p>
          <a:p>
            <a:pPr lvl="2"/>
            <a:r>
              <a:rPr lang="en-US" dirty="0"/>
              <a:t>Living with a partner (20%)</a:t>
            </a:r>
          </a:p>
          <a:p>
            <a:pPr lvl="2"/>
            <a:r>
              <a:rPr lang="en-US" dirty="0"/>
              <a:t>Widowed or never married (7%)</a:t>
            </a:r>
          </a:p>
          <a:p>
            <a:pPr lvl="1"/>
            <a:endParaRPr lang="en-US" dirty="0"/>
          </a:p>
        </p:txBody>
      </p:sp>
    </p:spTree>
    <p:extLst>
      <p:ext uri="{BB962C8B-B14F-4D97-AF65-F5344CB8AC3E}">
        <p14:creationId xmlns:p14="http://schemas.microsoft.com/office/powerpoint/2010/main" val="162585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 is the Sandwich Generation?</a:t>
            </a:r>
          </a:p>
        </p:txBody>
      </p:sp>
      <p:sp>
        <p:nvSpPr>
          <p:cNvPr id="3" name="Content Placeholder 2"/>
          <p:cNvSpPr>
            <a:spLocks noGrp="1"/>
          </p:cNvSpPr>
          <p:nvPr>
            <p:ph idx="1"/>
          </p:nvPr>
        </p:nvSpPr>
        <p:spPr/>
        <p:txBody>
          <a:bodyPr>
            <a:normAutofit fontScale="92500" lnSpcReduction="20000"/>
          </a:bodyPr>
          <a:lstStyle/>
          <a:p>
            <a:r>
              <a:rPr lang="en-US" dirty="0"/>
              <a:t>New York Life’s Wealth Watch Survey (November 2023)</a:t>
            </a:r>
          </a:p>
          <a:p>
            <a:pPr lvl="1"/>
            <a:r>
              <a:rPr lang="en-US" dirty="0"/>
              <a:t>Still demonstrating a split between gender in the sandwich generation but more balance</a:t>
            </a:r>
          </a:p>
          <a:p>
            <a:pPr lvl="2"/>
            <a:r>
              <a:rPr lang="en-US" dirty="0"/>
              <a:t>Men (55%) ( 36%-2000 survey)</a:t>
            </a:r>
          </a:p>
          <a:p>
            <a:pPr lvl="2"/>
            <a:r>
              <a:rPr lang="en-US" dirty="0"/>
              <a:t>Women (45%) ( 64%-2000 survey)</a:t>
            </a:r>
          </a:p>
          <a:p>
            <a:pPr lvl="1"/>
            <a:r>
              <a:rPr lang="en-US" dirty="0"/>
              <a:t>Millennials (1981-1996) v. Gen X (1965-1980)</a:t>
            </a:r>
          </a:p>
          <a:p>
            <a:pPr lvl="2"/>
            <a:r>
              <a:rPr lang="en-US" dirty="0"/>
              <a:t>Millennials, 66% (2023) and 39% (2020) and In 2023, 66% of self-reported caregivers are Millennials and 23% are Gen Xers.</a:t>
            </a:r>
          </a:p>
          <a:p>
            <a:pPr lvl="2"/>
            <a:r>
              <a:rPr lang="en-US" dirty="0"/>
              <a:t>Gen X: 23% (2023) and 40% (2020)</a:t>
            </a:r>
          </a:p>
          <a:p>
            <a:pPr lvl="1"/>
            <a:r>
              <a:rPr lang="en-US" dirty="0"/>
              <a:t>Race/Ethnicity</a:t>
            </a:r>
          </a:p>
          <a:p>
            <a:pPr lvl="2"/>
            <a:r>
              <a:rPr lang="en-US" dirty="0"/>
              <a:t>Increase for Hispanic population from 15% (2020) to 25% (2023)</a:t>
            </a:r>
          </a:p>
          <a:p>
            <a:pPr marL="594360" lvl="2" indent="0">
              <a:buNone/>
            </a:pPr>
            <a:endParaRPr lang="en-US" dirty="0"/>
          </a:p>
          <a:p>
            <a:pPr marL="594360" lvl="2" indent="0">
              <a:buNone/>
            </a:pPr>
            <a:r>
              <a:rPr lang="en-US" dirty="0"/>
              <a:t>Source:</a:t>
            </a:r>
          </a:p>
          <a:p>
            <a:pPr marL="594360" lvl="2" indent="0">
              <a:buNone/>
            </a:pPr>
            <a:r>
              <a:rPr lang="en-US" dirty="0">
                <a:hlinkClick r:id="rId2"/>
              </a:rPr>
              <a:t>https://www.newyorklife.com/newsroom/2023/wealth-watch-survey-sandwich-generation-unable-to-meet-expenses-due-to-caregiving</a:t>
            </a:r>
            <a:r>
              <a:rPr lang="en-US" dirty="0"/>
              <a:t> </a:t>
            </a:r>
          </a:p>
        </p:txBody>
      </p:sp>
    </p:spTree>
    <p:extLst>
      <p:ext uri="{BB962C8B-B14F-4D97-AF65-F5344CB8AC3E}">
        <p14:creationId xmlns:p14="http://schemas.microsoft.com/office/powerpoint/2010/main" val="2958411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Does the Sandwich Generation Caregiving Look Like?</a:t>
            </a:r>
          </a:p>
        </p:txBody>
      </p:sp>
      <p:sp>
        <p:nvSpPr>
          <p:cNvPr id="3" name="Content Placeholder 2"/>
          <p:cNvSpPr>
            <a:spLocks noGrp="1"/>
          </p:cNvSpPr>
          <p:nvPr>
            <p:ph idx="1"/>
          </p:nvPr>
        </p:nvSpPr>
        <p:spPr/>
        <p:txBody>
          <a:bodyPr>
            <a:normAutofit fontScale="70000" lnSpcReduction="20000"/>
          </a:bodyPr>
          <a:lstStyle/>
          <a:p>
            <a:endParaRPr lang="en-US" b="1" i="1" dirty="0"/>
          </a:p>
          <a:p>
            <a:r>
              <a:rPr lang="en-US" dirty="0"/>
              <a:t>Impact on Women: Sandwich Generation adults report spending </a:t>
            </a:r>
            <a:r>
              <a:rPr lang="en-US" b="1" dirty="0"/>
              <a:t>50 hours per week </a:t>
            </a:r>
            <a:r>
              <a:rPr lang="en-US" dirty="0"/>
              <a:t>caregiving, </a:t>
            </a:r>
            <a:r>
              <a:rPr lang="en-US" b="1" dirty="0"/>
              <a:t>with women caregivers reporting a higher emotional and mental strain, and less financial confidence, than men</a:t>
            </a:r>
            <a:r>
              <a:rPr lang="en-US" dirty="0"/>
              <a:t>.</a:t>
            </a:r>
          </a:p>
          <a:p>
            <a:r>
              <a:rPr lang="en-US" dirty="0"/>
              <a:t>What is the division of time spent caretaking?</a:t>
            </a:r>
          </a:p>
          <a:p>
            <a:pPr lvl="1"/>
            <a:r>
              <a:rPr lang="en-US" dirty="0"/>
              <a:t>22 hours—aging relative</a:t>
            </a:r>
          </a:p>
          <a:p>
            <a:pPr lvl="1"/>
            <a:r>
              <a:rPr lang="en-US" dirty="0"/>
              <a:t>28 hours—child under 18</a:t>
            </a:r>
          </a:p>
          <a:p>
            <a:pPr lvl="1"/>
            <a:r>
              <a:rPr lang="en-US" b="1" dirty="0"/>
              <a:t>In total, this is more time in caretaking than a regular 9-5 job!</a:t>
            </a:r>
          </a:p>
          <a:p>
            <a:r>
              <a:rPr lang="en-US" dirty="0"/>
              <a:t>Aging relative </a:t>
            </a:r>
          </a:p>
          <a:p>
            <a:pPr lvl="1"/>
            <a:r>
              <a:rPr lang="en-US" dirty="0"/>
              <a:t>Financial support (45%)</a:t>
            </a:r>
          </a:p>
          <a:p>
            <a:pPr lvl="1"/>
            <a:r>
              <a:rPr lang="en-US" dirty="0"/>
              <a:t>Running errands on their behalf (45%), and </a:t>
            </a:r>
          </a:p>
          <a:p>
            <a:pPr lvl="1"/>
            <a:r>
              <a:rPr lang="en-US" dirty="0"/>
              <a:t>Preparing meals (44%)</a:t>
            </a:r>
          </a:p>
          <a:p>
            <a:pPr marL="320040" lvl="1" indent="0">
              <a:buNone/>
            </a:pPr>
            <a:r>
              <a:rPr lang="en-US" dirty="0"/>
              <a:t>Source: </a:t>
            </a:r>
            <a:r>
              <a:rPr lang="en-US" dirty="0">
                <a:hlinkClick r:id="rId2"/>
              </a:rPr>
              <a:t>https://www.newyorklife.com/newsroom/2023/wealth-watch-survey-sandwich-generation-unable-to-meet-expenses-due-to-caregiving</a:t>
            </a:r>
            <a:r>
              <a:rPr lang="en-US" dirty="0"/>
              <a:t> </a:t>
            </a:r>
          </a:p>
        </p:txBody>
      </p:sp>
    </p:spTree>
    <p:extLst>
      <p:ext uri="{BB962C8B-B14F-4D97-AF65-F5344CB8AC3E}">
        <p14:creationId xmlns:p14="http://schemas.microsoft.com/office/powerpoint/2010/main" val="3756825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Signs of Sandwich Generation Growth to Generation Z</a:t>
            </a:r>
          </a:p>
        </p:txBody>
      </p:sp>
      <p:sp>
        <p:nvSpPr>
          <p:cNvPr id="3" name="Content Placeholder 2"/>
          <p:cNvSpPr>
            <a:spLocks noGrp="1"/>
          </p:cNvSpPr>
          <p:nvPr>
            <p:ph idx="1"/>
          </p:nvPr>
        </p:nvSpPr>
        <p:spPr/>
        <p:txBody>
          <a:bodyPr/>
          <a:lstStyle/>
          <a:p>
            <a:endParaRPr lang="en-US" dirty="0"/>
          </a:p>
          <a:p>
            <a:r>
              <a:rPr lang="en-US" dirty="0"/>
              <a:t>More evidence is suggesting that Generation Z (1997-2012) is also joining the ranks of the sandwich generation</a:t>
            </a:r>
          </a:p>
          <a:p>
            <a:r>
              <a:rPr lang="en-US" dirty="0"/>
              <a:t>In December 2024, </a:t>
            </a:r>
            <a:r>
              <a:rPr lang="en-US" i="1" dirty="0"/>
              <a:t>Newsweek</a:t>
            </a:r>
            <a:r>
              <a:rPr lang="en-US" dirty="0"/>
              <a:t> highlighted that more Gen Z individuals are reporting using PTO (paid time off) for caregiving needs rather than vacations:</a:t>
            </a:r>
          </a:p>
          <a:p>
            <a:pPr lvl="1"/>
            <a:r>
              <a:rPr lang="en-US" dirty="0"/>
              <a:t>Family members</a:t>
            </a:r>
          </a:p>
          <a:p>
            <a:pPr lvl="1"/>
            <a:r>
              <a:rPr lang="en-US" dirty="0"/>
              <a:t>Children</a:t>
            </a:r>
          </a:p>
          <a:p>
            <a:pPr marL="320040" lvl="1" indent="0">
              <a:buNone/>
            </a:pPr>
            <a:r>
              <a:rPr lang="en-US" dirty="0"/>
              <a:t>Source: </a:t>
            </a:r>
            <a:r>
              <a:rPr lang="en-US" dirty="0">
                <a:hlinkClick r:id="rId2"/>
              </a:rPr>
              <a:t>https://www.newsweek.com/gen-z-millennials-paid-time-off-caring-responsibilities-2001192</a:t>
            </a:r>
            <a:r>
              <a:rPr lang="en-US" dirty="0"/>
              <a:t> </a:t>
            </a:r>
          </a:p>
        </p:txBody>
      </p:sp>
    </p:spTree>
    <p:extLst>
      <p:ext uri="{BB962C8B-B14F-4D97-AF65-F5344CB8AC3E}">
        <p14:creationId xmlns:p14="http://schemas.microsoft.com/office/powerpoint/2010/main" val="632825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What is the “Sandwich Generation” Dealing With?</a:t>
            </a:r>
          </a:p>
        </p:txBody>
      </p:sp>
      <p:pic>
        <p:nvPicPr>
          <p:cNvPr id="4" name="KL2PAQDusLg"/>
          <p:cNvPicPr>
            <a:picLocks noGrp="1" noRot="1" noChangeAspect="1"/>
          </p:cNvPicPr>
          <p:nvPr>
            <p:ph idx="1"/>
            <a:videoFile r:link="rId1"/>
          </p:nvPr>
        </p:nvPicPr>
        <p:blipFill>
          <a:blip r:embed="rId3"/>
          <a:stretch>
            <a:fillRect/>
          </a:stretch>
        </p:blipFill>
        <p:spPr>
          <a:xfrm>
            <a:off x="4572000" y="3181350"/>
            <a:ext cx="3048000" cy="1714500"/>
          </a:xfrm>
          <a:prstGeom prst="rect">
            <a:avLst/>
          </a:prstGeom>
        </p:spPr>
      </p:pic>
    </p:spTree>
    <p:extLst>
      <p:ext uri="{BB962C8B-B14F-4D97-AF65-F5344CB8AC3E}">
        <p14:creationId xmlns:p14="http://schemas.microsoft.com/office/powerpoint/2010/main" val="311598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the Impact of Caregiving on the Sandwich Generation? </a:t>
            </a:r>
          </a:p>
        </p:txBody>
      </p:sp>
      <p:pic>
        <p:nvPicPr>
          <p:cNvPr id="5" name="Content Placeholder 4" descr="A doctor's stethoscope on top of a pile of money"/>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1398155" y="2840069"/>
            <a:ext cx="4267200" cy="2401824"/>
          </a:xfrm>
        </p:spPr>
      </p:pic>
      <p:sp>
        <p:nvSpPr>
          <p:cNvPr id="4" name="Content Placeholder 3"/>
          <p:cNvSpPr>
            <a:spLocks noGrp="1"/>
          </p:cNvSpPr>
          <p:nvPr>
            <p:ph sz="half" idx="2"/>
          </p:nvPr>
        </p:nvSpPr>
        <p:spPr/>
        <p:txBody>
          <a:bodyPr>
            <a:normAutofit fontScale="92500" lnSpcReduction="10000"/>
          </a:bodyPr>
          <a:lstStyle/>
          <a:p>
            <a:endParaRPr lang="en-US" dirty="0"/>
          </a:p>
          <a:p>
            <a:r>
              <a:rPr lang="en-US" dirty="0"/>
              <a:t>“The trilemma of older adult care, child care, and employment may impose </a:t>
            </a:r>
            <a:r>
              <a:rPr lang="en-US" b="1" dirty="0"/>
              <a:t>unique challenges on the economic and health wellbeing </a:t>
            </a:r>
            <a:r>
              <a:rPr lang="en-US" dirty="0"/>
              <a:t>of sandwich generation caregivers.”</a:t>
            </a:r>
          </a:p>
          <a:p>
            <a:pPr marL="0" indent="0">
              <a:buNone/>
            </a:pPr>
            <a:r>
              <a:rPr lang="en-US" dirty="0"/>
              <a:t>Source: </a:t>
            </a:r>
            <a:r>
              <a:rPr lang="en-US" dirty="0">
                <a:hlinkClick r:id="rId3"/>
              </a:rPr>
              <a:t>https://pmc.ncbi.nlm.nih.gov/articles/PMC10023280/</a:t>
            </a:r>
            <a:endParaRPr lang="en-US" dirty="0"/>
          </a:p>
          <a:p>
            <a:pPr marL="0" indent="0">
              <a:buNone/>
            </a:pPr>
            <a:r>
              <a:rPr lang="en-US" dirty="0"/>
              <a:t>Primarily Two Areas</a:t>
            </a:r>
          </a:p>
          <a:p>
            <a:pPr lvl="1"/>
            <a:r>
              <a:rPr lang="en-US" dirty="0"/>
              <a:t>Financial</a:t>
            </a:r>
          </a:p>
          <a:p>
            <a:pPr lvl="1"/>
            <a:r>
              <a:rPr lang="en-US" dirty="0"/>
              <a:t>Health</a:t>
            </a:r>
          </a:p>
          <a:p>
            <a:endParaRPr lang="en-US" dirty="0"/>
          </a:p>
        </p:txBody>
      </p:sp>
    </p:spTree>
    <p:extLst>
      <p:ext uri="{BB962C8B-B14F-4D97-AF65-F5344CB8AC3E}">
        <p14:creationId xmlns:p14="http://schemas.microsoft.com/office/powerpoint/2010/main" val="173663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Financial Impact: 2015</a:t>
            </a:r>
          </a:p>
        </p:txBody>
      </p:sp>
      <p:sp>
        <p:nvSpPr>
          <p:cNvPr id="3" name="Content Placeholder 2"/>
          <p:cNvSpPr>
            <a:spLocks noGrp="1"/>
          </p:cNvSpPr>
          <p:nvPr>
            <p:ph idx="1"/>
          </p:nvPr>
        </p:nvSpPr>
        <p:spPr/>
        <p:txBody>
          <a:bodyPr>
            <a:normAutofit/>
          </a:bodyPr>
          <a:lstStyle/>
          <a:p>
            <a:endParaRPr lang="en-US" dirty="0"/>
          </a:p>
          <a:p>
            <a:r>
              <a:rPr lang="en-US" dirty="0"/>
              <a:t>Based on 2015 survey (Source: </a:t>
            </a:r>
            <a:r>
              <a:rPr lang="en-US" dirty="0">
                <a:hlinkClick r:id="rId2"/>
              </a:rPr>
              <a:t>https://pmc.ncbi.nlm.nih.gov/articles/PMC10023280/</a:t>
            </a:r>
            <a:r>
              <a:rPr lang="en-US" dirty="0"/>
              <a:t> </a:t>
            </a:r>
          </a:p>
          <a:p>
            <a:pPr lvl="1"/>
            <a:r>
              <a:rPr lang="en-US" dirty="0"/>
              <a:t>Almost 70% were employed</a:t>
            </a:r>
          </a:p>
          <a:p>
            <a:pPr lvl="1"/>
            <a:r>
              <a:rPr lang="en-US" dirty="0"/>
              <a:t>Almost 25% indicated extreme financial difficulties as a result of this caregiving situation</a:t>
            </a:r>
          </a:p>
          <a:p>
            <a:pPr lvl="1"/>
            <a:endParaRPr lang="en-US" dirty="0"/>
          </a:p>
          <a:p>
            <a:endParaRPr lang="en-US" dirty="0"/>
          </a:p>
        </p:txBody>
      </p:sp>
    </p:spTree>
    <p:extLst>
      <p:ext uri="{BB962C8B-B14F-4D97-AF65-F5344CB8AC3E}">
        <p14:creationId xmlns:p14="http://schemas.microsoft.com/office/powerpoint/2010/main" val="54477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Financial Impact: 2023</a:t>
            </a:r>
          </a:p>
        </p:txBody>
      </p:sp>
      <p:sp>
        <p:nvSpPr>
          <p:cNvPr id="3" name="Content Placeholder 2"/>
          <p:cNvSpPr>
            <a:spLocks noGrp="1"/>
          </p:cNvSpPr>
          <p:nvPr>
            <p:ph idx="1"/>
          </p:nvPr>
        </p:nvSpPr>
        <p:spPr/>
        <p:txBody>
          <a:bodyPr>
            <a:normAutofit/>
          </a:bodyPr>
          <a:lstStyle/>
          <a:p>
            <a:r>
              <a:rPr lang="en-US" dirty="0"/>
              <a:t>More recently </a:t>
            </a:r>
          </a:p>
          <a:p>
            <a:pPr lvl="1"/>
            <a:r>
              <a:rPr lang="en-US" dirty="0"/>
              <a:t>47% indicated being unable to meet regular expenses in the past year due to caretaking needs</a:t>
            </a:r>
          </a:p>
          <a:p>
            <a:pPr lvl="1"/>
            <a:r>
              <a:rPr lang="en-US" dirty="0"/>
              <a:t>“90% of Sandwich Generation adults report making a lifestyle change or financial decision because of caregiving responsibilities.”</a:t>
            </a:r>
          </a:p>
          <a:p>
            <a:pPr lvl="2"/>
            <a:r>
              <a:rPr lang="en-US" dirty="0"/>
              <a:t>Limiting other expenses (34%), </a:t>
            </a:r>
          </a:p>
          <a:p>
            <a:pPr lvl="2"/>
            <a:r>
              <a:rPr lang="en-US" dirty="0"/>
              <a:t>Adding less or nothing to emergency savings (26%), and</a:t>
            </a:r>
          </a:p>
          <a:p>
            <a:pPr lvl="2"/>
            <a:r>
              <a:rPr lang="en-US" dirty="0"/>
              <a:t>Accumulating more debt (26%) were the top reported financial changes.</a:t>
            </a:r>
          </a:p>
          <a:p>
            <a:pPr marL="594360" lvl="2" indent="0">
              <a:buNone/>
            </a:pPr>
            <a:endParaRPr lang="en-US" dirty="0"/>
          </a:p>
          <a:p>
            <a:pPr marL="594360" lvl="2" indent="0">
              <a:buNone/>
            </a:pPr>
            <a:r>
              <a:rPr lang="en-US" dirty="0"/>
              <a:t>Source: </a:t>
            </a:r>
            <a:r>
              <a:rPr lang="en-US" dirty="0">
                <a:hlinkClick r:id="rId2"/>
              </a:rPr>
              <a:t>https://www.newyorklife.com/newsroom/2023/wealth-watch-survey-sandwich-generation-unable-to-meet-expenses-due-to-caregiving</a:t>
            </a:r>
            <a:r>
              <a:rPr lang="en-US" dirty="0"/>
              <a:t> </a:t>
            </a:r>
          </a:p>
        </p:txBody>
      </p:sp>
    </p:spTree>
    <p:extLst>
      <p:ext uri="{BB962C8B-B14F-4D97-AF65-F5344CB8AC3E}">
        <p14:creationId xmlns:p14="http://schemas.microsoft.com/office/powerpoint/2010/main" val="2189580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Financial Impact</a:t>
            </a:r>
          </a:p>
        </p:txBody>
      </p:sp>
      <p:sp>
        <p:nvSpPr>
          <p:cNvPr id="3" name="Content Placeholder 2"/>
          <p:cNvSpPr>
            <a:spLocks noGrp="1"/>
          </p:cNvSpPr>
          <p:nvPr>
            <p:ph idx="1"/>
          </p:nvPr>
        </p:nvSpPr>
        <p:spPr/>
        <p:txBody>
          <a:bodyPr>
            <a:normAutofit lnSpcReduction="10000"/>
          </a:bodyPr>
          <a:lstStyle/>
          <a:p>
            <a:endParaRPr lang="en-US" dirty="0"/>
          </a:p>
          <a:p>
            <a:r>
              <a:rPr lang="en-US" dirty="0"/>
              <a:t>51% have sacrificed their own financial security to provide for care needs</a:t>
            </a:r>
          </a:p>
          <a:p>
            <a:r>
              <a:rPr lang="en-US" dirty="0"/>
              <a:t>45% have credit card </a:t>
            </a:r>
          </a:p>
          <a:p>
            <a:pPr lvl="1"/>
            <a:r>
              <a:rPr lang="en-US" dirty="0"/>
              <a:t>Average total credit card debt owed: </a:t>
            </a:r>
            <a:r>
              <a:rPr lang="en-US" b="1" dirty="0"/>
              <a:t>$12,662.33</a:t>
            </a:r>
          </a:p>
          <a:p>
            <a:pPr lvl="1"/>
            <a:r>
              <a:rPr lang="en-US" dirty="0"/>
              <a:t>42% are saving for their own care needs later in life. Average savings for their own care needs:</a:t>
            </a:r>
            <a:r>
              <a:rPr lang="en-US" b="1" dirty="0"/>
              <a:t> $43,136.67</a:t>
            </a:r>
            <a:endParaRPr lang="en-US" dirty="0"/>
          </a:p>
          <a:p>
            <a:r>
              <a:rPr lang="en-US" dirty="0"/>
              <a:t>40% indicated making a financial decision as a result of the mental strain from caregiving</a:t>
            </a:r>
          </a:p>
          <a:p>
            <a:pPr marL="0" indent="0">
              <a:buNone/>
            </a:pPr>
            <a:r>
              <a:rPr lang="en-US" dirty="0"/>
              <a:t>Source: </a:t>
            </a:r>
            <a:r>
              <a:rPr lang="en-US" dirty="0">
                <a:hlinkClick r:id="rId2"/>
              </a:rPr>
              <a:t>https://www.newyorklife.com/newsroom/2023/wealth-watch-survey-sandwich-generation-unable-to-meet-expenses-due-to-caregiving</a:t>
            </a:r>
            <a:r>
              <a:rPr lang="en-US" dirty="0"/>
              <a:t> </a:t>
            </a:r>
          </a:p>
        </p:txBody>
      </p:sp>
    </p:spTree>
    <p:extLst>
      <p:ext uri="{BB962C8B-B14F-4D97-AF65-F5344CB8AC3E}">
        <p14:creationId xmlns:p14="http://schemas.microsoft.com/office/powerpoint/2010/main" val="3182275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Financial Impact on Women</a:t>
            </a:r>
          </a:p>
        </p:txBody>
      </p:sp>
      <p:sp>
        <p:nvSpPr>
          <p:cNvPr id="3" name="Content Placeholder 2"/>
          <p:cNvSpPr>
            <a:spLocks noGrp="1"/>
          </p:cNvSpPr>
          <p:nvPr>
            <p:ph idx="1"/>
          </p:nvPr>
        </p:nvSpPr>
        <p:spPr/>
        <p:txBody>
          <a:bodyPr/>
          <a:lstStyle/>
          <a:p>
            <a:endParaRPr lang="en-US" dirty="0"/>
          </a:p>
          <a:p>
            <a:r>
              <a:rPr lang="en-US" dirty="0"/>
              <a:t>Women caregivers feel less prepared to continue providing financial support long-term:</a:t>
            </a:r>
          </a:p>
          <a:p>
            <a:pPr lvl="1"/>
            <a:r>
              <a:rPr lang="en-US" dirty="0"/>
              <a:t>“While 72% of men say they would be able to afford providing the same level of care for their loved ones for at least another year before adjusting their financial plan, only 54% of women say the same.”</a:t>
            </a:r>
          </a:p>
          <a:p>
            <a:pPr lvl="1"/>
            <a:r>
              <a:rPr lang="en-US" dirty="0"/>
              <a:t>“In fact, 14% of women say they only will be able to provide at most 6 months more of care (compared to 3% of men).”</a:t>
            </a:r>
          </a:p>
          <a:p>
            <a:pPr marL="320040" lvl="1" indent="0">
              <a:buNone/>
            </a:pPr>
            <a:r>
              <a:rPr lang="en-US" dirty="0"/>
              <a:t>Source: </a:t>
            </a:r>
            <a:r>
              <a:rPr lang="en-US" dirty="0">
                <a:hlinkClick r:id="rId2"/>
              </a:rPr>
              <a:t>https://www.newyorklife.com/newsroom/2023/wealth-watch-survey-sandwich-generation-unable-to-meet-expenses-due-to-caregiving</a:t>
            </a:r>
            <a:r>
              <a:rPr lang="en-US" dirty="0"/>
              <a:t> </a:t>
            </a:r>
          </a:p>
          <a:p>
            <a:endParaRPr lang="en-US" dirty="0"/>
          </a:p>
        </p:txBody>
      </p:sp>
    </p:spTree>
    <p:extLst>
      <p:ext uri="{BB962C8B-B14F-4D97-AF65-F5344CB8AC3E}">
        <p14:creationId xmlns:p14="http://schemas.microsoft.com/office/powerpoint/2010/main" val="906637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Potential Impact on Health Behavior</a:t>
            </a:r>
          </a:p>
        </p:txBody>
      </p:sp>
      <p:sp>
        <p:nvSpPr>
          <p:cNvPr id="3" name="Content Placeholder 2"/>
          <p:cNvSpPr>
            <a:spLocks noGrp="1"/>
          </p:cNvSpPr>
          <p:nvPr>
            <p:ph idx="1"/>
          </p:nvPr>
        </p:nvSpPr>
        <p:spPr/>
        <p:txBody>
          <a:bodyPr>
            <a:normAutofit fontScale="85000" lnSpcReduction="20000"/>
          </a:bodyPr>
          <a:lstStyle/>
          <a:p>
            <a:endParaRPr lang="en-US" dirty="0"/>
          </a:p>
          <a:p>
            <a:r>
              <a:rPr lang="en-US" b="1" dirty="0"/>
              <a:t>More likely to engage in bad food choice/eating habits:</a:t>
            </a:r>
            <a:r>
              <a:rPr lang="en-US" dirty="0"/>
              <a:t> Less likely to read nutrition labels or make healthy choices in eating</a:t>
            </a:r>
          </a:p>
          <a:p>
            <a:r>
              <a:rPr lang="en-US" b="1" dirty="0"/>
              <a:t>Vehicle safety: </a:t>
            </a:r>
            <a:r>
              <a:rPr lang="en-US" dirty="0"/>
              <a:t>Less likely to use seatbelts</a:t>
            </a:r>
          </a:p>
          <a:p>
            <a:r>
              <a:rPr lang="en-US" b="1" dirty="0"/>
              <a:t>Smoking cigarettes: </a:t>
            </a:r>
            <a:r>
              <a:rPr lang="en-US" dirty="0"/>
              <a:t>Slightly more likely to have greater cigarette use</a:t>
            </a:r>
          </a:p>
          <a:p>
            <a:r>
              <a:rPr lang="en-US" b="1" dirty="0"/>
              <a:t>Getting Physical: </a:t>
            </a:r>
            <a:r>
              <a:rPr lang="en-US" dirty="0"/>
              <a:t>Less likely to engage in regular exercise</a:t>
            </a:r>
          </a:p>
          <a:p>
            <a:pPr marL="0" indent="0">
              <a:buNone/>
            </a:pPr>
            <a:r>
              <a:rPr lang="en-US" b="1" dirty="0"/>
              <a:t>Conclusion: “Thus, in general, healthy behaviors were diminished for multigenerational caregivers.”</a:t>
            </a:r>
          </a:p>
          <a:p>
            <a:pPr marL="0" indent="0">
              <a:buNone/>
            </a:pPr>
            <a:r>
              <a:rPr lang="en-US" dirty="0"/>
              <a:t>*2010 study—comparison is against both other caregivers who are not sandwich generation (also called multigenerational caregivers) as well as non-caregivers </a:t>
            </a:r>
          </a:p>
          <a:p>
            <a:pPr marL="0" indent="0">
              <a:buNone/>
            </a:pPr>
            <a:r>
              <a:rPr lang="en-US" dirty="0"/>
              <a:t>Source: </a:t>
            </a:r>
            <a:r>
              <a:rPr lang="en-US" dirty="0">
                <a:hlinkClick r:id="rId2"/>
              </a:rPr>
              <a:t>https://pmc.ncbi.nlm.nih.gov/articles/PMC2811334/</a:t>
            </a:r>
            <a:endParaRPr lang="en-US" dirty="0"/>
          </a:p>
          <a:p>
            <a:pPr marL="0" indent="0">
              <a:buNone/>
            </a:pPr>
            <a:endParaRPr lang="en-US" dirty="0"/>
          </a:p>
        </p:txBody>
      </p:sp>
    </p:spTree>
    <p:extLst>
      <p:ext uri="{BB962C8B-B14F-4D97-AF65-F5344CB8AC3E}">
        <p14:creationId xmlns:p14="http://schemas.microsoft.com/office/powerpoint/2010/main" val="943698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Health of the Sandwich Generation</a:t>
            </a:r>
          </a:p>
        </p:txBody>
      </p:sp>
      <p:sp>
        <p:nvSpPr>
          <p:cNvPr id="3" name="Content Placeholder 2"/>
          <p:cNvSpPr>
            <a:spLocks noGrp="1"/>
          </p:cNvSpPr>
          <p:nvPr>
            <p:ph idx="1"/>
          </p:nvPr>
        </p:nvSpPr>
        <p:spPr/>
        <p:txBody>
          <a:bodyPr>
            <a:normAutofit/>
          </a:bodyPr>
          <a:lstStyle/>
          <a:p>
            <a:pPr marL="0" indent="0">
              <a:buNone/>
            </a:pPr>
            <a:endParaRPr lang="en-US" dirty="0"/>
          </a:p>
          <a:p>
            <a:pPr marL="0" indent="0">
              <a:buNone/>
            </a:pPr>
            <a:r>
              <a:rPr lang="en-US" dirty="0"/>
              <a:t>“While there is a growing body of scholarship on the sandwich generation, thus far, </a:t>
            </a:r>
            <a:r>
              <a:rPr lang="en-US" b="1" dirty="0"/>
              <a:t>the linkages between sandwiched caregiving and health is an area that warrants further exploration </a:t>
            </a:r>
            <a:r>
              <a:rPr lang="en-US" dirty="0"/>
              <a:t>(</a:t>
            </a:r>
            <a:r>
              <a:rPr lang="en-US" dirty="0" err="1">
                <a:hlinkClick r:id="rId2"/>
              </a:rPr>
              <a:t>Hodgdon</a:t>
            </a:r>
            <a:r>
              <a:rPr lang="en-US" dirty="0">
                <a:hlinkClick r:id="rId2"/>
              </a:rPr>
              <a:t> et al., 2023</a:t>
            </a:r>
            <a:r>
              <a:rPr lang="en-US" dirty="0"/>
              <a:t>). </a:t>
            </a:r>
            <a:r>
              <a:rPr lang="en-US" b="1" dirty="0"/>
              <a:t>Understanding the health of sandwiched </a:t>
            </a:r>
            <a:r>
              <a:rPr lang="en-US" b="1" dirty="0" err="1"/>
              <a:t>carers</a:t>
            </a:r>
            <a:r>
              <a:rPr lang="en-US" b="1" dirty="0"/>
              <a:t> is of high importance</a:t>
            </a:r>
            <a:r>
              <a:rPr lang="en-US" dirty="0"/>
              <a:t>, especially given their substantial prevalence in the U.S. and their role in supporting two (or more) dependent populations.”</a:t>
            </a:r>
          </a:p>
          <a:p>
            <a:pPr marL="0" indent="0">
              <a:buNone/>
            </a:pPr>
            <a:r>
              <a:rPr lang="en-US" dirty="0"/>
              <a:t>Source: </a:t>
            </a:r>
            <a:r>
              <a:rPr lang="en-US" dirty="0">
                <a:hlinkClick r:id="rId3"/>
              </a:rPr>
              <a:t>https://www.sciencedirect.com/science/article/pii/S2352827324000508</a:t>
            </a:r>
            <a:r>
              <a:rPr lang="en-US" dirty="0"/>
              <a:t> </a:t>
            </a:r>
          </a:p>
        </p:txBody>
      </p:sp>
    </p:spTree>
    <p:extLst>
      <p:ext uri="{BB962C8B-B14F-4D97-AF65-F5344CB8AC3E}">
        <p14:creationId xmlns:p14="http://schemas.microsoft.com/office/powerpoint/2010/main" val="1469728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Health of the Sandwich Generation</a:t>
            </a:r>
          </a:p>
        </p:txBody>
      </p:sp>
      <p:sp>
        <p:nvSpPr>
          <p:cNvPr id="3" name="Content Placeholder 2"/>
          <p:cNvSpPr>
            <a:spLocks noGrp="1"/>
          </p:cNvSpPr>
          <p:nvPr>
            <p:ph idx="1"/>
          </p:nvPr>
        </p:nvSpPr>
        <p:spPr/>
        <p:txBody>
          <a:bodyPr/>
          <a:lstStyle/>
          <a:p>
            <a:endParaRPr lang="en-US" dirty="0"/>
          </a:p>
          <a:p>
            <a:r>
              <a:rPr lang="en-US" dirty="0"/>
              <a:t>“Understanding the health of sandwiched </a:t>
            </a:r>
            <a:r>
              <a:rPr lang="en-US" dirty="0" err="1"/>
              <a:t>carers</a:t>
            </a:r>
            <a:r>
              <a:rPr lang="en-US" dirty="0"/>
              <a:t> is of high importance, especially given their substantial prevalence in the U.S. and their role in supporting two (or more) dependent populations.”</a:t>
            </a:r>
          </a:p>
          <a:p>
            <a:pPr marL="0" indent="0">
              <a:buNone/>
            </a:pPr>
            <a:r>
              <a:rPr lang="en-US" dirty="0"/>
              <a:t>Source: </a:t>
            </a:r>
            <a:r>
              <a:rPr lang="en-US" dirty="0">
                <a:hlinkClick r:id="rId2"/>
              </a:rPr>
              <a:t>https://pmc.ncbi.nlm.nih.gov/articles/PMC10950688/</a:t>
            </a:r>
            <a:r>
              <a:rPr lang="en-US" dirty="0"/>
              <a:t> </a:t>
            </a:r>
          </a:p>
        </p:txBody>
      </p:sp>
    </p:spTree>
    <p:extLst>
      <p:ext uri="{BB962C8B-B14F-4D97-AF65-F5344CB8AC3E}">
        <p14:creationId xmlns:p14="http://schemas.microsoft.com/office/powerpoint/2010/main" val="2344966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Broadly Speaking: Caretaking Causes Health Problems</a:t>
            </a:r>
          </a:p>
        </p:txBody>
      </p:sp>
      <p:sp>
        <p:nvSpPr>
          <p:cNvPr id="3" name="Content Placeholder 2"/>
          <p:cNvSpPr>
            <a:spLocks noGrp="1"/>
          </p:cNvSpPr>
          <p:nvPr>
            <p:ph idx="1"/>
          </p:nvPr>
        </p:nvSpPr>
        <p:spPr/>
        <p:txBody>
          <a:bodyPr/>
          <a:lstStyle/>
          <a:p>
            <a:r>
              <a:rPr lang="en-US" dirty="0"/>
              <a:t>“Past research has documented the negative health consequences of caregiver burden broadly – operating through both biological and psychosocial processes (</a:t>
            </a:r>
            <a:r>
              <a:rPr lang="en-US" u="sng" dirty="0" err="1">
                <a:hlinkClick r:id="rId2"/>
              </a:rPr>
              <a:t>Pinquart</a:t>
            </a:r>
            <a:r>
              <a:rPr lang="en-US" u="sng" dirty="0">
                <a:hlinkClick r:id="rId2"/>
              </a:rPr>
              <a:t> &amp; Sorensen, 2003</a:t>
            </a:r>
            <a:r>
              <a:rPr lang="en-US" dirty="0"/>
              <a:t>; </a:t>
            </a:r>
            <a:r>
              <a:rPr lang="en-US" u="sng" dirty="0">
                <a:hlinkClick r:id="rId3"/>
              </a:rPr>
              <a:t>2007</a:t>
            </a:r>
            <a:r>
              <a:rPr lang="en-US" dirty="0"/>
              <a:t>, </a:t>
            </a:r>
            <a:r>
              <a:rPr lang="en-US" u="sng" dirty="0" err="1">
                <a:hlinkClick r:id="rId4"/>
              </a:rPr>
              <a:t>Vitaliano</a:t>
            </a:r>
            <a:r>
              <a:rPr lang="en-US" u="sng" dirty="0">
                <a:hlinkClick r:id="rId4"/>
              </a:rPr>
              <a:t> et al., 2003</a:t>
            </a:r>
            <a:r>
              <a:rPr lang="en-US" dirty="0"/>
              <a:t>), in line with the stress process model. However, only a handful of studies have documented the health effects of caregiving burden while being ‘</a:t>
            </a:r>
            <a:r>
              <a:rPr lang="en-US" i="1" dirty="0"/>
              <a:t>sandwiched in</a:t>
            </a:r>
            <a:r>
              <a:rPr lang="en-US" dirty="0"/>
              <a:t>’ at the population level.”</a:t>
            </a:r>
          </a:p>
          <a:p>
            <a:r>
              <a:rPr lang="en-US" dirty="0"/>
              <a:t>“The limited evidence in this area suggests that being a sandwiched </a:t>
            </a:r>
            <a:r>
              <a:rPr lang="en-US" dirty="0" err="1"/>
              <a:t>carer</a:t>
            </a:r>
            <a:r>
              <a:rPr lang="en-US" dirty="0"/>
              <a:t> is deleterious to one's psychological and physical health (for a recent review, see </a:t>
            </a:r>
            <a:r>
              <a:rPr lang="en-US" u="sng" dirty="0" err="1">
                <a:hlinkClick r:id="rId5"/>
              </a:rPr>
              <a:t>Hodgdon</a:t>
            </a:r>
            <a:r>
              <a:rPr lang="en-US" u="sng" dirty="0">
                <a:hlinkClick r:id="rId5"/>
              </a:rPr>
              <a:t> et al., 2023</a:t>
            </a:r>
            <a:r>
              <a:rPr lang="en-US" dirty="0"/>
              <a:t>).”</a:t>
            </a:r>
          </a:p>
          <a:p>
            <a:pPr marL="0" indent="0">
              <a:buNone/>
            </a:pPr>
            <a:r>
              <a:rPr lang="en-US" dirty="0"/>
              <a:t>Source: </a:t>
            </a:r>
            <a:r>
              <a:rPr lang="en-US" dirty="0">
                <a:hlinkClick r:id="rId6"/>
              </a:rPr>
              <a:t>https://pmc.ncbi.nlm.nih.gov/articles/PMC10950688/</a:t>
            </a:r>
            <a:r>
              <a:rPr lang="en-US" dirty="0"/>
              <a:t> </a:t>
            </a:r>
          </a:p>
        </p:txBody>
      </p:sp>
    </p:spTree>
    <p:extLst>
      <p:ext uri="{BB962C8B-B14F-4D97-AF65-F5344CB8AC3E}">
        <p14:creationId xmlns:p14="http://schemas.microsoft.com/office/powerpoint/2010/main" val="3003198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Mental Health Impact</a:t>
            </a:r>
          </a:p>
        </p:txBody>
      </p:sp>
      <p:sp>
        <p:nvSpPr>
          <p:cNvPr id="3" name="Content Placeholder 2"/>
          <p:cNvSpPr>
            <a:spLocks noGrp="1"/>
          </p:cNvSpPr>
          <p:nvPr>
            <p:ph idx="1"/>
          </p:nvPr>
        </p:nvSpPr>
        <p:spPr/>
        <p:txBody>
          <a:bodyPr>
            <a:normAutofit/>
          </a:bodyPr>
          <a:lstStyle/>
          <a:p>
            <a:endParaRPr lang="en-US" dirty="0"/>
          </a:p>
          <a:p>
            <a:r>
              <a:rPr lang="en-US" dirty="0"/>
              <a:t>General Emotional Difficulties</a:t>
            </a:r>
          </a:p>
          <a:p>
            <a:pPr lvl="1"/>
            <a:r>
              <a:rPr lang="en-US" dirty="0"/>
              <a:t>Based on a 2015 survey, half experienced substantial emotional difficulty (source: </a:t>
            </a:r>
            <a:r>
              <a:rPr lang="en-US" dirty="0">
                <a:hlinkClick r:id="rId2"/>
              </a:rPr>
              <a:t>https://pmc.ncbi.nlm.nih.gov/articles/PMC10023280/</a:t>
            </a:r>
            <a:r>
              <a:rPr lang="en-US" dirty="0"/>
              <a:t> </a:t>
            </a:r>
          </a:p>
          <a:p>
            <a:r>
              <a:rPr lang="en-US" dirty="0"/>
              <a:t>Suicidal Ideation</a:t>
            </a:r>
          </a:p>
          <a:p>
            <a:pPr lvl="1"/>
            <a:r>
              <a:rPr lang="en-US" dirty="0"/>
              <a:t> ”51.5% of sandwich generation caregivers endorsed serious past-month suicidal ideation (compared to 16.0% of caregivers without a minor child), with odds eight times higher than respondents who were neither parents nor caregivers” (*note this was during the Covid-19 pandemic, source </a:t>
            </a:r>
            <a:r>
              <a:rPr lang="en-US" dirty="0">
                <a:hlinkClick r:id="rId2"/>
              </a:rPr>
              <a:t>https://pmc.ncbi.nlm.nih.gov/articles/PMC10023280/</a:t>
            </a:r>
            <a:r>
              <a:rPr lang="en-US" dirty="0"/>
              <a:t> )</a:t>
            </a:r>
          </a:p>
          <a:p>
            <a:pPr marL="320040" lvl="1" indent="0">
              <a:buNone/>
            </a:pPr>
            <a:endParaRPr lang="en-US" dirty="0"/>
          </a:p>
        </p:txBody>
      </p:sp>
    </p:spTree>
    <p:extLst>
      <p:ext uri="{BB962C8B-B14F-4D97-AF65-F5344CB8AC3E}">
        <p14:creationId xmlns:p14="http://schemas.microsoft.com/office/powerpoint/2010/main" val="1806473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Roadmap</a:t>
            </a:r>
          </a:p>
        </p:txBody>
      </p:sp>
      <p:sp>
        <p:nvSpPr>
          <p:cNvPr id="3" name="Content Placeholder 2"/>
          <p:cNvSpPr>
            <a:spLocks noGrp="1"/>
          </p:cNvSpPr>
          <p:nvPr>
            <p:ph sz="half" idx="1"/>
          </p:nvPr>
        </p:nvSpPr>
        <p:spPr>
          <a:xfrm>
            <a:off x="355406" y="1948360"/>
            <a:ext cx="4800600" cy="4271963"/>
          </a:xfrm>
        </p:spPr>
        <p:txBody>
          <a:bodyPr>
            <a:normAutofit fontScale="92500" lnSpcReduction="10000"/>
          </a:bodyPr>
          <a:lstStyle/>
          <a:p>
            <a:r>
              <a:rPr lang="en-US" dirty="0"/>
              <a:t>Defining the Sandwich Generation</a:t>
            </a:r>
          </a:p>
          <a:p>
            <a:r>
              <a:rPr lang="en-US" dirty="0"/>
              <a:t>Causes of the Sandwich Generation</a:t>
            </a:r>
          </a:p>
          <a:p>
            <a:r>
              <a:rPr lang="en-US" dirty="0"/>
              <a:t>Prevalence of the Sandwich Generation</a:t>
            </a:r>
          </a:p>
          <a:p>
            <a:r>
              <a:rPr lang="en-US" dirty="0"/>
              <a:t>What are the Challenges faced by the Sandwich Generation</a:t>
            </a:r>
          </a:p>
          <a:p>
            <a:pPr lvl="1"/>
            <a:r>
              <a:rPr lang="en-US" dirty="0"/>
              <a:t>Impact on Finances</a:t>
            </a:r>
          </a:p>
          <a:p>
            <a:pPr lvl="1"/>
            <a:r>
              <a:rPr lang="en-US" dirty="0"/>
              <a:t>Impact on Health</a:t>
            </a:r>
          </a:p>
          <a:p>
            <a:r>
              <a:rPr lang="en-US" dirty="0"/>
              <a:t>Paths of Policy and Law to Improve the Lives of the Sandwich Generation</a:t>
            </a:r>
          </a:p>
        </p:txBody>
      </p:sp>
      <p:pic>
        <p:nvPicPr>
          <p:cNvPr id="5" name="Content Placeholder 4" descr="A club sandwich"/>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370619" y="2401455"/>
            <a:ext cx="2425844" cy="3094181"/>
          </a:xfrm>
        </p:spPr>
      </p:pic>
    </p:spTree>
    <p:extLst>
      <p:ext uri="{BB962C8B-B14F-4D97-AF65-F5344CB8AC3E}">
        <p14:creationId xmlns:p14="http://schemas.microsoft.com/office/powerpoint/2010/main" val="915879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Connection Between the Investment &amp; Health: Time</a:t>
            </a:r>
          </a:p>
        </p:txBody>
      </p:sp>
      <p:sp>
        <p:nvSpPr>
          <p:cNvPr id="3" name="Content Placeholder 2"/>
          <p:cNvSpPr>
            <a:spLocks noGrp="1"/>
          </p:cNvSpPr>
          <p:nvPr>
            <p:ph idx="1"/>
          </p:nvPr>
        </p:nvSpPr>
        <p:spPr/>
        <p:txBody>
          <a:bodyPr/>
          <a:lstStyle/>
          <a:p>
            <a:r>
              <a:rPr lang="en-US" dirty="0"/>
              <a:t>Another Study on Health Overall:</a:t>
            </a:r>
          </a:p>
          <a:p>
            <a:pPr lvl="1"/>
            <a:r>
              <a:rPr lang="en-US" dirty="0"/>
              <a:t>“sandwiched individuals did not differ in terms of odds of reporting severe psychological distress (SPD) and poor/fair self-rated health (SRH) compared to respondents without potential care recipients”</a:t>
            </a:r>
          </a:p>
          <a:p>
            <a:r>
              <a:rPr lang="en-US" dirty="0"/>
              <a:t>However, Transfers Can Have Impact</a:t>
            </a:r>
          </a:p>
          <a:p>
            <a:pPr lvl="1"/>
            <a:r>
              <a:rPr lang="en-US" dirty="0"/>
              <a:t>Time Transfer (i.e. time spent on both aging relative and child)</a:t>
            </a:r>
          </a:p>
          <a:p>
            <a:pPr lvl="2"/>
            <a:r>
              <a:rPr lang="en-US" dirty="0"/>
              <a:t>“Providers of both upward and downward time transfers had almost twice the odds of SPD compared to those who do not provide any time transfers”</a:t>
            </a:r>
          </a:p>
          <a:p>
            <a:pPr lvl="3"/>
            <a:r>
              <a:rPr lang="en-US" dirty="0"/>
              <a:t>Mental health may have potentially greater consequences—”the caregiver burden”</a:t>
            </a:r>
          </a:p>
          <a:p>
            <a:pPr lvl="3"/>
            <a:r>
              <a:rPr lang="en-US" dirty="0"/>
              <a:t>Physical health—at least not reporting anything of significance </a:t>
            </a:r>
          </a:p>
          <a:p>
            <a:pPr marL="914400" lvl="3" indent="0">
              <a:buNone/>
            </a:pPr>
            <a:r>
              <a:rPr lang="en-US" dirty="0"/>
              <a:t>Source: </a:t>
            </a:r>
            <a:r>
              <a:rPr lang="en-US" dirty="0">
                <a:hlinkClick r:id="rId2"/>
              </a:rPr>
              <a:t>https://pmc.ncbi.nlm.nih.gov/articles/PMC10950688/</a:t>
            </a:r>
            <a:r>
              <a:rPr lang="en-US" dirty="0"/>
              <a:t> </a:t>
            </a:r>
          </a:p>
        </p:txBody>
      </p:sp>
    </p:spTree>
    <p:extLst>
      <p:ext uri="{BB962C8B-B14F-4D97-AF65-F5344CB8AC3E}">
        <p14:creationId xmlns:p14="http://schemas.microsoft.com/office/powerpoint/2010/main" val="795587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Connection Between the Investment &amp; Health: Financial</a:t>
            </a:r>
          </a:p>
        </p:txBody>
      </p:sp>
      <p:sp>
        <p:nvSpPr>
          <p:cNvPr id="3" name="Content Placeholder 2"/>
          <p:cNvSpPr>
            <a:spLocks noGrp="1"/>
          </p:cNvSpPr>
          <p:nvPr>
            <p:ph idx="1"/>
          </p:nvPr>
        </p:nvSpPr>
        <p:spPr/>
        <p:txBody>
          <a:bodyPr/>
          <a:lstStyle/>
          <a:p>
            <a:r>
              <a:rPr lang="en-US" dirty="0"/>
              <a:t>Financial Transfers and Impact on Well-Being</a:t>
            </a:r>
          </a:p>
          <a:p>
            <a:pPr lvl="1"/>
            <a:r>
              <a:rPr lang="en-US" dirty="0"/>
              <a:t>Very little on this—what we have are mixed on this issue (i.e. mental health may actually be better-no depression from knowing someone is provided for)</a:t>
            </a:r>
          </a:p>
          <a:p>
            <a:pPr lvl="1"/>
            <a:r>
              <a:rPr lang="en-US" dirty="0"/>
              <a:t>This study demonstrated no difference in physical health from providing financially for both parents and children</a:t>
            </a:r>
          </a:p>
          <a:p>
            <a:pPr lvl="1"/>
            <a:r>
              <a:rPr lang="en-US" dirty="0"/>
              <a:t>“upward money transfer providers were 1.6 times more likely to perceive their self-rated health as poor/fair” (“upward” here meaning transfer of money to a parent)</a:t>
            </a:r>
          </a:p>
          <a:p>
            <a:pPr marL="320040" lvl="1" indent="0">
              <a:buNone/>
            </a:pPr>
            <a:r>
              <a:rPr lang="en-US" dirty="0"/>
              <a:t>Source: </a:t>
            </a:r>
            <a:r>
              <a:rPr lang="en-US" dirty="0">
                <a:hlinkClick r:id="rId2"/>
              </a:rPr>
              <a:t>https://pmc.ncbi.nlm.nih.gov/articles/PMC10950688/</a:t>
            </a:r>
            <a:r>
              <a:rPr lang="en-US" dirty="0"/>
              <a:t> </a:t>
            </a:r>
          </a:p>
        </p:txBody>
      </p:sp>
    </p:spTree>
    <p:extLst>
      <p:ext uri="{BB962C8B-B14F-4D97-AF65-F5344CB8AC3E}">
        <p14:creationId xmlns:p14="http://schemas.microsoft.com/office/powerpoint/2010/main" val="2942245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Being a Sandwich Isn’t Always Bad to Health</a:t>
            </a:r>
          </a:p>
        </p:txBody>
      </p:sp>
      <p:sp>
        <p:nvSpPr>
          <p:cNvPr id="3" name="Content Placeholder 2"/>
          <p:cNvSpPr>
            <a:spLocks noGrp="1"/>
          </p:cNvSpPr>
          <p:nvPr>
            <p:ph idx="1"/>
          </p:nvPr>
        </p:nvSpPr>
        <p:spPr/>
        <p:txBody>
          <a:bodyPr/>
          <a:lstStyle/>
          <a:p>
            <a:r>
              <a:rPr lang="en-US" dirty="0"/>
              <a:t>Being “sandwiched” per se is not necessarily the problem</a:t>
            </a:r>
          </a:p>
          <a:p>
            <a:r>
              <a:rPr lang="en-US" dirty="0"/>
              <a:t>“Our findings dispel the notion that being part of the sandwich generation is automatically deleterious to mental and physical health. Rather, </a:t>
            </a:r>
            <a:r>
              <a:rPr lang="en-US" b="1" dirty="0"/>
              <a:t>it is the activation of the demands underlying this status such as the provision of certain transfers whilst being sandwiched is what is actually detrimental to mental and self-rated physical health</a:t>
            </a:r>
            <a:r>
              <a:rPr lang="en-US" dirty="0"/>
              <a:t>.”</a:t>
            </a:r>
          </a:p>
          <a:p>
            <a:pPr lvl="1"/>
            <a:r>
              <a:rPr lang="en-US" dirty="0"/>
              <a:t>What is the impact on the caregiver’s time?</a:t>
            </a:r>
          </a:p>
          <a:p>
            <a:pPr lvl="1"/>
            <a:r>
              <a:rPr lang="en-US" dirty="0"/>
              <a:t>What is the impact on the caregiver’s finances?</a:t>
            </a:r>
          </a:p>
          <a:p>
            <a:pPr lvl="1"/>
            <a:endParaRPr lang="en-US" dirty="0"/>
          </a:p>
          <a:p>
            <a:pPr marL="320040" lvl="1" indent="0">
              <a:buNone/>
            </a:pPr>
            <a:r>
              <a:rPr lang="en-US" dirty="0"/>
              <a:t>Source: </a:t>
            </a:r>
            <a:r>
              <a:rPr lang="en-US" dirty="0">
                <a:hlinkClick r:id="rId2"/>
              </a:rPr>
              <a:t>https://pmc.ncbi.nlm.nih.gov/articles/PMC10950688/</a:t>
            </a:r>
            <a:r>
              <a:rPr lang="en-US" dirty="0"/>
              <a:t> </a:t>
            </a:r>
          </a:p>
        </p:txBody>
      </p:sp>
    </p:spTree>
    <p:extLst>
      <p:ext uri="{BB962C8B-B14F-4D97-AF65-F5344CB8AC3E}">
        <p14:creationId xmlns:p14="http://schemas.microsoft.com/office/powerpoint/2010/main" val="425502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But the Potential Health Neglect of the Sandwich Caregiver…</a:t>
            </a:r>
          </a:p>
        </p:txBody>
      </p:sp>
      <p:sp>
        <p:nvSpPr>
          <p:cNvPr id="3" name="Content Placeholder 2"/>
          <p:cNvSpPr>
            <a:spLocks noGrp="1"/>
          </p:cNvSpPr>
          <p:nvPr>
            <p:ph idx="1"/>
          </p:nvPr>
        </p:nvSpPr>
        <p:spPr/>
        <p:txBody>
          <a:bodyPr/>
          <a:lstStyle/>
          <a:p>
            <a:r>
              <a:rPr lang="en-US" dirty="0"/>
              <a:t>In April 2025, Forbes did an article on the Sandwich Caregiving and asked:</a:t>
            </a:r>
          </a:p>
          <a:p>
            <a:pPr marL="0" indent="0">
              <a:buNone/>
            </a:pPr>
            <a:r>
              <a:rPr lang="en-US" dirty="0"/>
              <a:t>“Are caregivers skipping their own checkups because they’re too busy managing someone else’s? Are they ignoring warning signs in their partners because they have no bandwidth left? The result? Delayed diagnoses, unmanaged conditions and a growing silent crisis in caregiver health.”</a:t>
            </a:r>
          </a:p>
          <a:p>
            <a:pPr marL="0" indent="0">
              <a:buNone/>
            </a:pPr>
            <a:r>
              <a:rPr lang="en-US" dirty="0"/>
              <a:t>Source: </a:t>
            </a:r>
            <a:r>
              <a:rPr lang="en-US" dirty="0">
                <a:hlinkClick r:id="rId2"/>
              </a:rPr>
              <a:t>https://www.forbes.com/sites/johnsamuels/2025/04/13/sandwich-generation-burnout-is-a-serious-threat-heres-how-to-prevent-it/</a:t>
            </a:r>
            <a:r>
              <a:rPr lang="en-US" dirty="0"/>
              <a:t> </a:t>
            </a:r>
          </a:p>
        </p:txBody>
      </p:sp>
    </p:spTree>
    <p:extLst>
      <p:ext uri="{BB962C8B-B14F-4D97-AF65-F5344CB8AC3E}">
        <p14:creationId xmlns:p14="http://schemas.microsoft.com/office/powerpoint/2010/main" val="2827031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Does Law and Policy Come in?</a:t>
            </a:r>
          </a:p>
        </p:txBody>
      </p:sp>
      <p:sp>
        <p:nvSpPr>
          <p:cNvPr id="3" name="Content Placeholder 2"/>
          <p:cNvSpPr>
            <a:spLocks noGrp="1"/>
          </p:cNvSpPr>
          <p:nvPr>
            <p:ph idx="1"/>
          </p:nvPr>
        </p:nvSpPr>
        <p:spPr/>
        <p:txBody>
          <a:bodyPr/>
          <a:lstStyle/>
          <a:p>
            <a:r>
              <a:rPr lang="en-US" dirty="0"/>
              <a:t>What Does the Sandwich Generation Need?	</a:t>
            </a:r>
          </a:p>
          <a:p>
            <a:pPr lvl="1"/>
            <a:r>
              <a:rPr lang="en-US" dirty="0"/>
              <a:t>Research, without doubt, is definitely needed to better assess and understand the health impact of this dual caregiving role as numerous other studies have emphasized. While the initial research does provide insight, it is truly not enough and more is needed to digest this dynamic caregiving role.</a:t>
            </a:r>
          </a:p>
          <a:p>
            <a:pPr lvl="1"/>
            <a:endParaRPr lang="en-US" dirty="0"/>
          </a:p>
          <a:p>
            <a:pPr lvl="1"/>
            <a:r>
              <a:rPr lang="en-US" dirty="0"/>
              <a:t>Other Paths of Law and Policy</a:t>
            </a:r>
          </a:p>
          <a:p>
            <a:pPr lvl="2"/>
            <a:r>
              <a:rPr lang="en-US" b="1" dirty="0"/>
              <a:t>Paid Leave</a:t>
            </a:r>
          </a:p>
          <a:p>
            <a:pPr lvl="2"/>
            <a:r>
              <a:rPr lang="en-US" dirty="0"/>
              <a:t>Tax Benefits</a:t>
            </a:r>
          </a:p>
          <a:p>
            <a:pPr lvl="2"/>
            <a:r>
              <a:rPr lang="en-US" b="1" dirty="0"/>
              <a:t>Flexible Work Arrangements</a:t>
            </a:r>
          </a:p>
          <a:p>
            <a:pPr lvl="2"/>
            <a:r>
              <a:rPr lang="en-US" dirty="0"/>
              <a:t>Improving</a:t>
            </a:r>
            <a:r>
              <a:rPr lang="en-US" b="1" dirty="0"/>
              <a:t> </a:t>
            </a:r>
            <a:r>
              <a:rPr lang="en-US" dirty="0"/>
              <a:t>Respite Care</a:t>
            </a:r>
          </a:p>
          <a:p>
            <a:pPr lvl="2"/>
            <a:r>
              <a:rPr lang="en-US" b="1" dirty="0"/>
              <a:t>Childcare/Aging Adult Care</a:t>
            </a:r>
          </a:p>
          <a:p>
            <a:pPr lvl="2"/>
            <a:endParaRPr lang="en-US" dirty="0"/>
          </a:p>
        </p:txBody>
      </p:sp>
    </p:spTree>
    <p:extLst>
      <p:ext uri="{BB962C8B-B14F-4D97-AF65-F5344CB8AC3E}">
        <p14:creationId xmlns:p14="http://schemas.microsoft.com/office/powerpoint/2010/main" val="348266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Paid Leave</a:t>
            </a:r>
          </a:p>
        </p:txBody>
      </p:sp>
      <p:sp>
        <p:nvSpPr>
          <p:cNvPr id="3" name="Content Placeholder 2"/>
          <p:cNvSpPr>
            <a:spLocks noGrp="1"/>
          </p:cNvSpPr>
          <p:nvPr>
            <p:ph idx="1"/>
          </p:nvPr>
        </p:nvSpPr>
        <p:spPr/>
        <p:txBody>
          <a:bodyPr>
            <a:normAutofit lnSpcReduction="10000"/>
          </a:bodyPr>
          <a:lstStyle/>
          <a:p>
            <a:r>
              <a:rPr lang="en-US" dirty="0"/>
              <a:t>Federal Level</a:t>
            </a:r>
          </a:p>
          <a:p>
            <a:pPr lvl="1"/>
            <a:r>
              <a:rPr lang="en-US" dirty="0"/>
              <a:t>Fair Labor Standards Act (FLMA), 29 U.S.C.A. § 2612</a:t>
            </a:r>
          </a:p>
          <a:p>
            <a:pPr lvl="2"/>
            <a:r>
              <a:rPr lang="en-US" dirty="0"/>
              <a:t>Only covers medical leave involving family members that is unpaid—does not mandate paid leave</a:t>
            </a:r>
          </a:p>
          <a:p>
            <a:pPr lvl="2"/>
            <a:r>
              <a:rPr lang="en-US" dirty="0"/>
              <a:t>We have seen an increase for federal employees to 12 weeks of paid leave, 5 U.S.C. 6382(a)(1): </a:t>
            </a:r>
            <a:r>
              <a:rPr lang="en-US" dirty="0">
                <a:hlinkClick r:id="rId2"/>
              </a:rPr>
              <a:t>https://www.opm.gov/policy-data-oversight/pay-leave/leave-administration/fact-sheets/family-and-medical-leave/</a:t>
            </a:r>
            <a:endParaRPr lang="en-US" dirty="0"/>
          </a:p>
          <a:p>
            <a:pPr lvl="2"/>
            <a:r>
              <a:rPr lang="en-US" dirty="0"/>
              <a:t>However, this is not sufficient and the federal government needs to do more:</a:t>
            </a:r>
          </a:p>
          <a:p>
            <a:pPr marL="594360" lvl="2" indent="0">
              <a:buNone/>
            </a:pPr>
            <a:r>
              <a:rPr lang="en-US" dirty="0"/>
              <a:t>“But the federal government also has a role to play in addressing some of the shortcomings in our current system and extending leave protections to ensure that more working families have a fighting chance to achieve financial security while also providing the care their loved ones need.”</a:t>
            </a:r>
          </a:p>
          <a:p>
            <a:pPr marL="594360" lvl="2" indent="0">
              <a:buNone/>
            </a:pPr>
            <a:r>
              <a:rPr lang="en-US" dirty="0"/>
              <a:t> –Bipartisan Policy Center, </a:t>
            </a:r>
            <a:r>
              <a:rPr lang="en-US" i="1" dirty="0"/>
              <a:t>Paid Family Leave in the United States</a:t>
            </a:r>
            <a:r>
              <a:rPr lang="en-US" dirty="0"/>
              <a:t>, 2020, source: </a:t>
            </a:r>
            <a:r>
              <a:rPr lang="en-US" dirty="0">
                <a:hlinkClick r:id="rId3"/>
              </a:rPr>
              <a:t>https://bipartisanpolicy.org/download/?file=/wp-content/uploads/2020/02/Paid-Family-Leave-in-the-United-States.pdf</a:t>
            </a:r>
            <a:r>
              <a:rPr lang="en-US" dirty="0"/>
              <a:t> </a:t>
            </a:r>
          </a:p>
          <a:p>
            <a:pPr lvl="1"/>
            <a:endParaRPr lang="en-US" dirty="0"/>
          </a:p>
        </p:txBody>
      </p:sp>
    </p:spTree>
    <p:extLst>
      <p:ext uri="{BB962C8B-B14F-4D97-AF65-F5344CB8AC3E}">
        <p14:creationId xmlns:p14="http://schemas.microsoft.com/office/powerpoint/2010/main" val="1611118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Paid Leave</a:t>
            </a:r>
          </a:p>
        </p:txBody>
      </p:sp>
      <p:sp>
        <p:nvSpPr>
          <p:cNvPr id="3" name="Content Placeholder 2"/>
          <p:cNvSpPr>
            <a:spLocks noGrp="1"/>
          </p:cNvSpPr>
          <p:nvPr>
            <p:ph idx="1"/>
          </p:nvPr>
        </p:nvSpPr>
        <p:spPr/>
        <p:txBody>
          <a:bodyPr>
            <a:normAutofit fontScale="85000" lnSpcReduction="20000"/>
          </a:bodyPr>
          <a:lstStyle/>
          <a:p>
            <a:r>
              <a:rPr lang="en-US" dirty="0"/>
              <a:t>State/Local Level</a:t>
            </a:r>
          </a:p>
          <a:p>
            <a:pPr lvl="1"/>
            <a:r>
              <a:rPr lang="en-US" dirty="0"/>
              <a:t>States enacting or amending their laws to expand state paid leave for caregiving</a:t>
            </a:r>
          </a:p>
          <a:p>
            <a:pPr lvl="1"/>
            <a:r>
              <a:rPr lang="en-US" dirty="0"/>
              <a:t>California has the longest running state paid leave law with it passing in 2002 and being available in 2004, Cal. </a:t>
            </a:r>
            <a:r>
              <a:rPr lang="en-US" dirty="0" err="1"/>
              <a:t>Unemp</a:t>
            </a:r>
            <a:r>
              <a:rPr lang="en-US" dirty="0"/>
              <a:t>. Ins. §§ 3300-3306</a:t>
            </a:r>
          </a:p>
          <a:p>
            <a:pPr lvl="1"/>
            <a:r>
              <a:rPr lang="en-US" dirty="0"/>
              <a:t>As of February 2025, 15 states and the District of Columbia had state paid sick leave for private employers: Arizona, California, Colorado, Connecticut, Maryland, Massachusetts, Michigan, Minnesota, New Jersey, New Mexico, New York, Oregon, Rhode Island, Vermont, Washington, and Washington, D.C.</a:t>
            </a:r>
          </a:p>
          <a:p>
            <a:pPr lvl="1"/>
            <a:r>
              <a:rPr lang="en-US" dirty="0"/>
              <a:t>Additionally, 3 states have passed laws making mandatory paid leave for any reason: Illinois, Maine, and Nevada.</a:t>
            </a:r>
          </a:p>
          <a:p>
            <a:pPr lvl="1"/>
            <a:r>
              <a:rPr lang="en-US" dirty="0"/>
              <a:t>Local jurisdictions can have their own local paid leave laws: California for example- “Employers should also note that there are several local jurisdictions in California with their own paid leave laws, including industry-specific ordinances in Long Beach and Los Angeles, and other leave types in San Francisco.”</a:t>
            </a:r>
          </a:p>
          <a:p>
            <a:pPr marL="320040" lvl="1" indent="0">
              <a:buNone/>
            </a:pPr>
            <a:r>
              <a:rPr lang="en-US" dirty="0"/>
              <a:t>Source: </a:t>
            </a:r>
            <a:r>
              <a:rPr lang="en-US" dirty="0">
                <a:hlinkClick r:id="rId2"/>
              </a:rPr>
              <a:t>https://www.govdocs.com/paid-sick-leave-laws-by-state/#:~:text=While%20there%20is%20no%20federal,Vermont%2C%20Washington%2C%20and%20Washington%2C</a:t>
            </a:r>
            <a:r>
              <a:rPr lang="en-US" dirty="0"/>
              <a:t> </a:t>
            </a:r>
          </a:p>
        </p:txBody>
      </p:sp>
    </p:spTree>
    <p:extLst>
      <p:ext uri="{BB962C8B-B14F-4D97-AF65-F5344CB8AC3E}">
        <p14:creationId xmlns:p14="http://schemas.microsoft.com/office/powerpoint/2010/main" val="1304331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State Paid Leave Example: California</a:t>
            </a:r>
          </a:p>
        </p:txBody>
      </p:sp>
      <p:sp>
        <p:nvSpPr>
          <p:cNvPr id="3" name="Content Placeholder 2"/>
          <p:cNvSpPr>
            <a:spLocks noGrp="1"/>
          </p:cNvSpPr>
          <p:nvPr>
            <p:ph idx="1"/>
          </p:nvPr>
        </p:nvSpPr>
        <p:spPr/>
        <p:txBody>
          <a:bodyPr>
            <a:normAutofit fontScale="70000" lnSpcReduction="20000"/>
          </a:bodyPr>
          <a:lstStyle/>
          <a:p>
            <a:r>
              <a:rPr lang="en-US" dirty="0"/>
              <a:t>California Law, Cal. </a:t>
            </a:r>
            <a:r>
              <a:rPr lang="en-US" dirty="0" err="1"/>
              <a:t>Unemp</a:t>
            </a:r>
            <a:r>
              <a:rPr lang="en-US" dirty="0"/>
              <a:t>. Ins. §§ 3300-3306</a:t>
            </a:r>
          </a:p>
          <a:p>
            <a:r>
              <a:rPr lang="en-US" dirty="0"/>
              <a:t>“In 2002, Governor Gray Davis signed Senate Bill 1661 into law, creating the first PFL program in the nation. California’s PFL provides up to eight weeks of benefits to covered workers who need time off work to care for a seriously ill family member, to bond with a new child, or to participate in a qualifying military event. Although the legislation was enacted in 2002, PFL benefits officially became available to covered workers on July 1, 2004. To cover the initial costs to provide these new benefits, workers contributed more into the SDI Fund in 2004 and 2005.” </a:t>
            </a:r>
          </a:p>
          <a:p>
            <a:r>
              <a:rPr lang="en-US" dirty="0"/>
              <a:t>“Qualifying Conditions – Care, Bonding, and Military Assist Claims Customers are eligible for up to 8 weeks of PFL benefits within a 12-month period. The eight weeks of benefits can be paid consecutively or may be split up while the customer is working part-time or intermittently because of their family leave.” Source: </a:t>
            </a:r>
          </a:p>
          <a:p>
            <a:r>
              <a:rPr lang="en-US" dirty="0"/>
              <a:t>“Caregiving: Available to customers to care for a seriously ill child, parent, parent-in-law, grandparent, grandchild, sibling, spouse, or registered domestic partner.”</a:t>
            </a:r>
          </a:p>
          <a:p>
            <a:r>
              <a:rPr lang="en-US" dirty="0"/>
              <a:t>Source: </a:t>
            </a:r>
            <a:r>
              <a:rPr lang="en-US" dirty="0">
                <a:hlinkClick r:id="rId2"/>
              </a:rPr>
              <a:t>https://edd.ca.gov/siteassets/files/pdf_pub_ctr/de2530.pdf</a:t>
            </a:r>
            <a:r>
              <a:rPr lang="en-US" dirty="0"/>
              <a:t> </a:t>
            </a:r>
          </a:p>
          <a:p>
            <a:r>
              <a:rPr lang="en-US" dirty="0"/>
              <a:t>Website: </a:t>
            </a:r>
            <a:r>
              <a:rPr lang="en-US" dirty="0">
                <a:hlinkClick r:id="rId3"/>
              </a:rPr>
              <a:t>https://edd.ca.gov/en/disability/Am_I_Eligible_for_PFL_Benefits/</a:t>
            </a:r>
            <a:r>
              <a:rPr lang="en-US" dirty="0"/>
              <a:t> </a:t>
            </a:r>
          </a:p>
        </p:txBody>
      </p:sp>
    </p:spTree>
    <p:extLst>
      <p:ext uri="{BB962C8B-B14F-4D97-AF65-F5344CB8AC3E}">
        <p14:creationId xmlns:p14="http://schemas.microsoft.com/office/powerpoint/2010/main" val="1071455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California Family Paid Leave Law &amp; the Sandwich Generation </a:t>
            </a:r>
          </a:p>
        </p:txBody>
      </p:sp>
      <p:sp>
        <p:nvSpPr>
          <p:cNvPr id="3" name="Content Placeholder 2"/>
          <p:cNvSpPr>
            <a:spLocks noGrp="1"/>
          </p:cNvSpPr>
          <p:nvPr>
            <p:ph idx="1"/>
          </p:nvPr>
        </p:nvSpPr>
        <p:spPr/>
        <p:txBody>
          <a:bodyPr/>
          <a:lstStyle/>
          <a:p>
            <a:r>
              <a:rPr lang="en-US" dirty="0"/>
              <a:t>Research backs that it is helping older aging adults who are part of the sandwich generation by reducing the number of hours spent caring for grandchildren:</a:t>
            </a:r>
          </a:p>
          <a:p>
            <a:pPr marL="0" indent="0">
              <a:buNone/>
            </a:pPr>
            <a:r>
              <a:rPr lang="en-US" dirty="0"/>
              <a:t>Source: Joelle Abramowitz &amp; Marcus </a:t>
            </a:r>
            <a:r>
              <a:rPr lang="en-US" dirty="0" err="1"/>
              <a:t>Dillender</a:t>
            </a:r>
            <a:r>
              <a:rPr lang="en-US" dirty="0"/>
              <a:t> (2023). </a:t>
            </a:r>
            <a:r>
              <a:rPr lang="en-US" u="sng" dirty="0">
                <a:hlinkClick r:id="rId2"/>
              </a:rPr>
              <a:t>Effects of California’s Paid Family Leave Law on Caregiving by Older Adults</a:t>
            </a:r>
            <a:r>
              <a:rPr lang="en-US" dirty="0"/>
              <a:t>. Journal of Aging &amp; Social Policy, </a:t>
            </a:r>
            <a:r>
              <a:rPr lang="en-US" dirty="0">
                <a:hlinkClick r:id="rId3"/>
              </a:rPr>
              <a:t>https://www.tandfonline.com/doi/full/10.1080/08959420.2023.2226283</a:t>
            </a:r>
            <a:r>
              <a:rPr lang="en-US" dirty="0"/>
              <a:t> </a:t>
            </a:r>
          </a:p>
        </p:txBody>
      </p:sp>
    </p:spTree>
    <p:extLst>
      <p:ext uri="{BB962C8B-B14F-4D97-AF65-F5344CB8AC3E}">
        <p14:creationId xmlns:p14="http://schemas.microsoft.com/office/powerpoint/2010/main" val="1485917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Flexible Work Situations</a:t>
            </a:r>
          </a:p>
        </p:txBody>
      </p:sp>
      <p:sp>
        <p:nvSpPr>
          <p:cNvPr id="3" name="Content Placeholder 2"/>
          <p:cNvSpPr>
            <a:spLocks noGrp="1"/>
          </p:cNvSpPr>
          <p:nvPr>
            <p:ph idx="1"/>
          </p:nvPr>
        </p:nvSpPr>
        <p:spPr/>
        <p:txBody>
          <a:bodyPr/>
          <a:lstStyle/>
          <a:p>
            <a:endParaRPr lang="en-US" dirty="0"/>
          </a:p>
          <a:p>
            <a:r>
              <a:rPr lang="en-US" dirty="0"/>
              <a:t>The pandemic showed us that a lot of work can be done remotely, however, many employers have started requiring return to in-person work.  There are work schedule/location flexibilities that could benefit the Sandwich Generation.</a:t>
            </a:r>
          </a:p>
          <a:p>
            <a:pPr lvl="1"/>
            <a:r>
              <a:rPr lang="en-US" dirty="0"/>
              <a:t>Generally requiring flexible work schedules</a:t>
            </a:r>
          </a:p>
          <a:p>
            <a:pPr lvl="1"/>
            <a:r>
              <a:rPr lang="en-US" dirty="0"/>
              <a:t>Provide flexibility to allow remote work options (where possible) either completely (fully remote ) or hybrid (part in-person and part remote)</a:t>
            </a:r>
          </a:p>
          <a:p>
            <a:pPr lvl="1"/>
            <a:r>
              <a:rPr lang="en-US" dirty="0"/>
              <a:t>Compressed schedules (i.e. working four days for 10 hours instead each day to leave the 5</a:t>
            </a:r>
            <a:r>
              <a:rPr lang="en-US" baseline="30000" dirty="0"/>
              <a:t>th</a:t>
            </a:r>
            <a:r>
              <a:rPr lang="en-US" dirty="0"/>
              <a:t> day open known as a 4/10)</a:t>
            </a:r>
          </a:p>
        </p:txBody>
      </p:sp>
    </p:spTree>
    <p:extLst>
      <p:ext uri="{BB962C8B-B14F-4D97-AF65-F5344CB8AC3E}">
        <p14:creationId xmlns:p14="http://schemas.microsoft.com/office/powerpoint/2010/main" val="282238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Defining the Sandwich Generation</a:t>
            </a:r>
          </a:p>
        </p:txBody>
      </p:sp>
      <p:sp>
        <p:nvSpPr>
          <p:cNvPr id="3" name="Content Placeholder 2"/>
          <p:cNvSpPr>
            <a:spLocks noGrp="1"/>
          </p:cNvSpPr>
          <p:nvPr>
            <p:ph idx="1"/>
          </p:nvPr>
        </p:nvSpPr>
        <p:spPr/>
        <p:txBody>
          <a:bodyPr>
            <a:normAutofit lnSpcReduction="10000"/>
          </a:bodyPr>
          <a:lstStyle/>
          <a:p>
            <a:r>
              <a:rPr lang="en-US" dirty="0"/>
              <a:t>Who is the Sandwich Generation?</a:t>
            </a:r>
          </a:p>
          <a:p>
            <a:pPr lvl="1"/>
            <a:r>
              <a:rPr lang="en-US" sz="2400" dirty="0"/>
              <a:t>“In 1981, Dorothy Miller coined the term </a:t>
            </a:r>
            <a:r>
              <a:rPr lang="en-US" sz="2400" b="1" dirty="0"/>
              <a:t>sandwich generation</a:t>
            </a:r>
            <a:r>
              <a:rPr lang="en-US" sz="2400" dirty="0"/>
              <a:t> to refer to an </a:t>
            </a:r>
            <a:r>
              <a:rPr lang="en-US" sz="2400" b="1" dirty="0"/>
              <a:t>inequality</a:t>
            </a:r>
            <a:r>
              <a:rPr lang="en-US" sz="2400" dirty="0"/>
              <a:t> in the </a:t>
            </a:r>
            <a:r>
              <a:rPr lang="en-US" sz="2400" b="1" dirty="0"/>
              <a:t>exchange of resources and support between generations</a:t>
            </a:r>
            <a:r>
              <a:rPr lang="en-US" sz="2400" dirty="0"/>
              <a:t> (Raphael &amp; Schlesinger, 1994).” </a:t>
            </a:r>
            <a:r>
              <a:rPr lang="en-US" sz="2400" dirty="0">
                <a:hlinkClick r:id="rId2"/>
              </a:rPr>
              <a:t>https://fcs.osu.edu/sites/fcs/files/imce/PDFs/afsb2-sandwich-generation.pdf</a:t>
            </a:r>
            <a:r>
              <a:rPr lang="en-US" sz="2400" dirty="0"/>
              <a:t> </a:t>
            </a:r>
          </a:p>
          <a:p>
            <a:pPr lvl="2"/>
            <a:r>
              <a:rPr lang="en-US" sz="2400" dirty="0"/>
              <a:t>Part of the middle aged generation providing support to family members at both ends of the aging spectrum—youth and aging adults</a:t>
            </a:r>
          </a:p>
          <a:p>
            <a:pPr marL="594360" lvl="2" indent="0">
              <a:buNone/>
            </a:pPr>
            <a:r>
              <a:rPr lang="en-US" sz="2400" dirty="0"/>
              <a:t>   (I.e., I am 43 caring for a 12-year-old daughter and 76-year-old   Father)</a:t>
            </a:r>
          </a:p>
          <a:p>
            <a:pPr lvl="2"/>
            <a:r>
              <a:rPr lang="en-US" sz="2400" dirty="0"/>
              <a:t>However, this group is not receiving support in return</a:t>
            </a:r>
          </a:p>
          <a:p>
            <a:pPr lvl="2"/>
            <a:r>
              <a:rPr lang="en-US" sz="2400" dirty="0"/>
              <a:t>Multi-generational care &amp; lack of resources in the community</a:t>
            </a:r>
          </a:p>
          <a:p>
            <a:endParaRPr lang="en-US" dirty="0"/>
          </a:p>
        </p:txBody>
      </p:sp>
    </p:spTree>
    <p:extLst>
      <p:ext uri="{BB962C8B-B14F-4D97-AF65-F5344CB8AC3E}">
        <p14:creationId xmlns:p14="http://schemas.microsoft.com/office/powerpoint/2010/main" val="3432838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Federal Government: Flexible Work Schedules</a:t>
            </a:r>
          </a:p>
        </p:txBody>
      </p:sp>
      <p:sp>
        <p:nvSpPr>
          <p:cNvPr id="3" name="Content Placeholder 2"/>
          <p:cNvSpPr>
            <a:spLocks noGrp="1"/>
          </p:cNvSpPr>
          <p:nvPr>
            <p:ph idx="1"/>
          </p:nvPr>
        </p:nvSpPr>
        <p:spPr/>
        <p:txBody>
          <a:bodyPr>
            <a:normAutofit fontScale="92500" lnSpcReduction="20000"/>
          </a:bodyPr>
          <a:lstStyle/>
          <a:p>
            <a:endParaRPr lang="en-US" dirty="0"/>
          </a:p>
          <a:p>
            <a:r>
              <a:rPr lang="en-US" dirty="0"/>
              <a:t>FLMA does NOT create flexible work schedules for private employers</a:t>
            </a:r>
          </a:p>
          <a:p>
            <a:r>
              <a:rPr lang="en-US" dirty="0"/>
              <a:t>Federal Employees Flexible and Compressed Work Schedules Act (FEFCWA), 5 U.S.C. §§ 6120-6133: Enables federal agencies to create flexible work hours</a:t>
            </a:r>
          </a:p>
          <a:p>
            <a:pPr lvl="1"/>
            <a:r>
              <a:rPr lang="en-US" dirty="0"/>
              <a:t>Federal agencies and flexible work schedules: </a:t>
            </a:r>
            <a:r>
              <a:rPr lang="en-US" dirty="0">
                <a:hlinkClick r:id="rId2"/>
              </a:rPr>
              <a:t>https://www.opm.gov/policy-data-oversight/pay-leave/work-schedules/fact-sheets/alternative-flexible-work-schedules/</a:t>
            </a:r>
            <a:endParaRPr lang="en-US" dirty="0"/>
          </a:p>
          <a:p>
            <a:r>
              <a:rPr lang="en-US" dirty="0"/>
              <a:t>Proposed federal legislation to rollback telework flexibilities at the federal level, source: </a:t>
            </a:r>
            <a:r>
              <a:rPr lang="en-US" dirty="0">
                <a:hlinkClick r:id="rId3"/>
              </a:rPr>
              <a:t>https://www.govexec.com/pay-benefits/2025/01/congressional-republicans-dial-multiple-bills-cull-telework-flexibility/402150/</a:t>
            </a:r>
            <a:r>
              <a:rPr lang="en-US" dirty="0"/>
              <a:t> </a:t>
            </a:r>
          </a:p>
          <a:p>
            <a:r>
              <a:rPr lang="en-US" dirty="0"/>
              <a:t>One response—The Support Military Families Act—to allow spouses of military members who work in the federal government to continue telework.  Source: </a:t>
            </a:r>
            <a:r>
              <a:rPr lang="en-US" dirty="0">
                <a:hlinkClick r:id="rId4"/>
              </a:rPr>
              <a:t>https://fedscoop.com/military-spouses-federal-agencies-telework-remote-work-bill/</a:t>
            </a:r>
            <a:r>
              <a:rPr lang="en-US" dirty="0"/>
              <a:t> </a:t>
            </a:r>
          </a:p>
          <a:p>
            <a:endParaRPr lang="en-US" dirty="0"/>
          </a:p>
          <a:p>
            <a:endParaRPr lang="en-US" dirty="0"/>
          </a:p>
        </p:txBody>
      </p:sp>
    </p:spTree>
    <p:extLst>
      <p:ext uri="{BB962C8B-B14F-4D97-AF65-F5344CB8AC3E}">
        <p14:creationId xmlns:p14="http://schemas.microsoft.com/office/powerpoint/2010/main" val="3933463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Role of Remote &amp; Hybrid Work</a:t>
            </a:r>
          </a:p>
        </p:txBody>
      </p:sp>
      <p:sp>
        <p:nvSpPr>
          <p:cNvPr id="3" name="Content Placeholder 2"/>
          <p:cNvSpPr>
            <a:spLocks noGrp="1"/>
          </p:cNvSpPr>
          <p:nvPr>
            <p:ph idx="1"/>
          </p:nvPr>
        </p:nvSpPr>
        <p:spPr/>
        <p:txBody>
          <a:bodyPr/>
          <a:lstStyle/>
          <a:p>
            <a:r>
              <a:rPr lang="en-US" dirty="0"/>
              <a:t>While the pandemic has since ended sending many people back to work in-person, there are still a number of people working either entirely remotely or hybrid (approximately 27% nationally)</a:t>
            </a:r>
          </a:p>
          <a:p>
            <a:r>
              <a:rPr lang="en-US" dirty="0"/>
              <a:t>Remote work laws have developed on the state level and differ.  These could present work flexibilities that assist those in the sandwich generation for whom working either completely remotely or in hybrid form may be significantly advantageous.</a:t>
            </a:r>
          </a:p>
          <a:p>
            <a:r>
              <a:rPr lang="en-US" dirty="0"/>
              <a:t>Source: </a:t>
            </a:r>
            <a:r>
              <a:rPr lang="en-US" dirty="0">
                <a:hlinkClick r:id="rId2"/>
              </a:rPr>
              <a:t>https://4dayweek.io/remote-work/remote-laws-by-state</a:t>
            </a:r>
            <a:r>
              <a:rPr lang="en-US" dirty="0"/>
              <a:t> </a:t>
            </a:r>
          </a:p>
        </p:txBody>
      </p:sp>
    </p:spTree>
    <p:extLst>
      <p:ext uri="{BB962C8B-B14F-4D97-AF65-F5344CB8AC3E}">
        <p14:creationId xmlns:p14="http://schemas.microsoft.com/office/powerpoint/2010/main" val="744582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State Laws Impacting Work Flexibilities: Ohio</a:t>
            </a:r>
          </a:p>
        </p:txBody>
      </p:sp>
      <p:sp>
        <p:nvSpPr>
          <p:cNvPr id="3" name="Content Placeholder 2"/>
          <p:cNvSpPr>
            <a:spLocks noGrp="1"/>
          </p:cNvSpPr>
          <p:nvPr>
            <p:ph idx="1"/>
          </p:nvPr>
        </p:nvSpPr>
        <p:spPr/>
        <p:txBody>
          <a:bodyPr/>
          <a:lstStyle/>
          <a:p>
            <a:endParaRPr lang="en-US" dirty="0"/>
          </a:p>
          <a:p>
            <a:r>
              <a:rPr lang="en-US" dirty="0"/>
              <a:t>Work schedule flexibilities for Ohio state agencies: </a:t>
            </a:r>
            <a:r>
              <a:rPr lang="en-US" dirty="0">
                <a:hlinkClick r:id="rId2"/>
              </a:rPr>
              <a:t>https://codes.ohio.gov/ohio-administrative-code/rule-3349-7-151</a:t>
            </a:r>
            <a:r>
              <a:rPr lang="en-US" dirty="0"/>
              <a:t> </a:t>
            </a:r>
          </a:p>
          <a:p>
            <a:r>
              <a:rPr lang="en-US" dirty="0"/>
              <a:t>Some Ohio universities also have some policies in place creating flexible work schedules and remote work: </a:t>
            </a:r>
            <a:r>
              <a:rPr lang="en-US" dirty="0">
                <a:hlinkClick r:id="rId3"/>
              </a:rPr>
              <a:t>https://codes.ohio.gov/ohio-administrative-code/rule-3342-6-01.2</a:t>
            </a:r>
            <a:r>
              <a:rPr lang="en-US" dirty="0"/>
              <a:t> (Kent State University)</a:t>
            </a:r>
          </a:p>
          <a:p>
            <a:endParaRPr lang="en-US" dirty="0"/>
          </a:p>
        </p:txBody>
      </p:sp>
    </p:spTree>
    <p:extLst>
      <p:ext uri="{BB962C8B-B14F-4D97-AF65-F5344CB8AC3E}">
        <p14:creationId xmlns:p14="http://schemas.microsoft.com/office/powerpoint/2010/main" val="3806774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 Child Care Policy--Affordability</a:t>
            </a:r>
          </a:p>
        </p:txBody>
      </p:sp>
      <p:sp>
        <p:nvSpPr>
          <p:cNvPr id="3" name="Content Placeholder 2"/>
          <p:cNvSpPr>
            <a:spLocks noGrp="1"/>
          </p:cNvSpPr>
          <p:nvPr>
            <p:ph idx="1"/>
          </p:nvPr>
        </p:nvSpPr>
        <p:spPr/>
        <p:txBody>
          <a:bodyPr>
            <a:normAutofit fontScale="92500" lnSpcReduction="20000"/>
          </a:bodyPr>
          <a:lstStyle/>
          <a:p>
            <a:r>
              <a:rPr lang="en-US" dirty="0"/>
              <a:t>The cost of child care has increased astronomically-</a:t>
            </a:r>
            <a:br>
              <a:rPr lang="en-US" dirty="0"/>
            </a:br>
            <a:r>
              <a:rPr lang="en-US" dirty="0"/>
              <a:t>“Over the past few decades, the cost of child care has risen by an estimated 263%.” </a:t>
            </a:r>
            <a:r>
              <a:rPr lang="en-US" dirty="0">
                <a:hlinkClick r:id="rId2"/>
              </a:rPr>
              <a:t>https://www.ffyf.org/resources/2025/03/first-five-things-britt-kaine-child-care-plan/</a:t>
            </a:r>
            <a:r>
              <a:rPr lang="en-US" dirty="0"/>
              <a:t> </a:t>
            </a:r>
          </a:p>
          <a:p>
            <a:r>
              <a:rPr lang="en-US" dirty="0"/>
              <a:t>“Since 1990, child care expenses </a:t>
            </a:r>
            <a:r>
              <a:rPr lang="en-US" b="1" dirty="0"/>
              <a:t>have more than tripled</a:t>
            </a:r>
            <a:r>
              <a:rPr lang="en-US" dirty="0"/>
              <a:t>, outpacing wages, groceries, and even housing.” </a:t>
            </a:r>
          </a:p>
          <a:p>
            <a:r>
              <a:rPr lang="en-US" dirty="0"/>
              <a:t>What does the cost look like today and how it impacts family budget?</a:t>
            </a:r>
          </a:p>
          <a:p>
            <a:pPr lvl="1"/>
            <a:r>
              <a:rPr lang="en-US" dirty="0"/>
              <a:t>“Child care is one of the </a:t>
            </a:r>
            <a:r>
              <a:rPr lang="en-US" b="1" dirty="0"/>
              <a:t>most expensive </a:t>
            </a:r>
            <a:r>
              <a:rPr lang="en-US" dirty="0"/>
              <a:t>items in </a:t>
            </a:r>
            <a:r>
              <a:rPr lang="en-US" b="1" dirty="0"/>
              <a:t>family budgets</a:t>
            </a:r>
            <a:r>
              <a:rPr lang="en-US" dirty="0"/>
              <a:t>. The median amount parents pay has reached $800 per month, increasing to $1,100 for those who require 20 hours or more of child care each week. These costs are </a:t>
            </a:r>
            <a:r>
              <a:rPr lang="en-US" b="1" dirty="0"/>
              <a:t>typically around 50 percent to 70 percent of families’ total housing payments</a:t>
            </a:r>
            <a:r>
              <a:rPr lang="en-US" dirty="0"/>
              <a:t>, often making them the top expense for households.”</a:t>
            </a:r>
          </a:p>
          <a:p>
            <a:pPr marL="320040" lvl="1" indent="0">
              <a:buNone/>
            </a:pPr>
            <a:r>
              <a:rPr lang="en-US" dirty="0"/>
              <a:t>Source: </a:t>
            </a:r>
            <a:r>
              <a:rPr lang="en-US" dirty="0">
                <a:hlinkClick r:id="rId3"/>
              </a:rPr>
              <a:t>https://www.americanprogress.org/article/child-care-expenses-push-an-estimated-134000-families-into-poverty-each-year/</a:t>
            </a:r>
            <a:endParaRPr lang="en-US" dirty="0"/>
          </a:p>
          <a:p>
            <a:pPr marL="320040" lvl="1" indent="0">
              <a:buNone/>
            </a:pPr>
            <a:endParaRPr lang="en-US" dirty="0"/>
          </a:p>
          <a:p>
            <a:pPr marL="320040" lvl="1" indent="0">
              <a:buNone/>
            </a:pPr>
            <a:endParaRPr lang="en-US" dirty="0"/>
          </a:p>
        </p:txBody>
      </p:sp>
    </p:spTree>
    <p:extLst>
      <p:ext uri="{BB962C8B-B14F-4D97-AF65-F5344CB8AC3E}">
        <p14:creationId xmlns:p14="http://schemas.microsoft.com/office/powerpoint/2010/main" val="3452154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 Child Care Policy: Affordability</a:t>
            </a:r>
          </a:p>
        </p:txBody>
      </p:sp>
      <p:sp>
        <p:nvSpPr>
          <p:cNvPr id="3" name="Content Placeholder 2"/>
          <p:cNvSpPr>
            <a:spLocks noGrp="1"/>
          </p:cNvSpPr>
          <p:nvPr>
            <p:ph idx="1"/>
          </p:nvPr>
        </p:nvSpPr>
        <p:spPr/>
        <p:txBody>
          <a:bodyPr/>
          <a:lstStyle/>
          <a:p>
            <a:r>
              <a:rPr lang="en-US" dirty="0"/>
              <a:t>Federal Assistance</a:t>
            </a:r>
          </a:p>
          <a:p>
            <a:pPr lvl="1"/>
            <a:r>
              <a:rPr lang="en-US" dirty="0"/>
              <a:t>Child Care and Development Fund (CCDF): Largest federal funding that trickles down to the states to low-income families to provide child care assistance, source: </a:t>
            </a:r>
            <a:r>
              <a:rPr lang="en-US" dirty="0">
                <a:hlinkClick r:id="rId2"/>
              </a:rPr>
              <a:t>https://bipartisanpolicy.org/explainer/child-care-and-development-fund-ccdbg-cces/</a:t>
            </a:r>
            <a:r>
              <a:rPr lang="en-US" dirty="0"/>
              <a:t> </a:t>
            </a:r>
          </a:p>
          <a:p>
            <a:pPr lvl="2"/>
            <a:r>
              <a:rPr lang="en-US" dirty="0"/>
              <a:t>Administration of Children and Families (ACF), one of the agencies administering this program has seen massive cuts (40%) of employees under the Trump Administration: </a:t>
            </a:r>
            <a:r>
              <a:rPr lang="en-US" dirty="0">
                <a:hlinkClick r:id="rId3"/>
              </a:rPr>
              <a:t>https://imprintnews.org/top-stories/months-of-turmoil-hasty-terminations/260982</a:t>
            </a:r>
            <a:r>
              <a:rPr lang="en-US" dirty="0"/>
              <a:t> </a:t>
            </a:r>
          </a:p>
          <a:p>
            <a:pPr lvl="2"/>
            <a:r>
              <a:rPr lang="en-US" dirty="0"/>
              <a:t>This may significantly delay states from getting the money to provide child care services</a:t>
            </a:r>
          </a:p>
          <a:p>
            <a:pPr lvl="1"/>
            <a:r>
              <a:rPr lang="en-US" dirty="0"/>
              <a:t>Child and Dependent Care Tax Credit (CDCTC): This tax credit provides eligible families the ability to take a deduction of a percentage of their child care expenses resulting in a reduction of their tax burden.  Source: </a:t>
            </a:r>
            <a:r>
              <a:rPr lang="en-US" dirty="0">
                <a:hlinkClick r:id="rId4"/>
              </a:rPr>
              <a:t>https://www.irs.gov/credits-deductions/individuals/child-and-dependent-care-credit-information</a:t>
            </a:r>
            <a:r>
              <a:rPr lang="en-US" dirty="0"/>
              <a:t> </a:t>
            </a:r>
          </a:p>
        </p:txBody>
      </p:sp>
    </p:spTree>
    <p:extLst>
      <p:ext uri="{BB962C8B-B14F-4D97-AF65-F5344CB8AC3E}">
        <p14:creationId xmlns:p14="http://schemas.microsoft.com/office/powerpoint/2010/main" val="2059260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 Child Care Policy: Affordability </a:t>
            </a:r>
          </a:p>
        </p:txBody>
      </p:sp>
      <p:sp>
        <p:nvSpPr>
          <p:cNvPr id="3" name="Content Placeholder 2"/>
          <p:cNvSpPr>
            <a:spLocks noGrp="1"/>
          </p:cNvSpPr>
          <p:nvPr>
            <p:ph idx="1"/>
          </p:nvPr>
        </p:nvSpPr>
        <p:spPr/>
        <p:txBody>
          <a:bodyPr>
            <a:normAutofit lnSpcReduction="10000"/>
          </a:bodyPr>
          <a:lstStyle/>
          <a:p>
            <a:endParaRPr lang="en-US" dirty="0"/>
          </a:p>
          <a:p>
            <a:r>
              <a:rPr lang="en-US" dirty="0"/>
              <a:t>Child Care Availability and Affordability Act, </a:t>
            </a:r>
            <a:r>
              <a:rPr lang="en-US" dirty="0">
                <a:hlinkClick r:id="rId2"/>
              </a:rPr>
              <a:t>https://www.congress.gov/bill/119th-congress/senate-bill/847</a:t>
            </a:r>
            <a:r>
              <a:rPr lang="en-US" dirty="0"/>
              <a:t> </a:t>
            </a:r>
          </a:p>
          <a:p>
            <a:pPr lvl="1"/>
            <a:r>
              <a:rPr lang="en-US" dirty="0"/>
              <a:t>Federal bi-partisan proposal to advance the affordability of child care</a:t>
            </a:r>
          </a:p>
          <a:p>
            <a:pPr lvl="2"/>
            <a:r>
              <a:rPr lang="en-US" dirty="0"/>
              <a:t>Improving existing tax benefits</a:t>
            </a:r>
          </a:p>
          <a:p>
            <a:pPr lvl="3"/>
            <a:r>
              <a:rPr lang="en-US" dirty="0"/>
              <a:t>Expansion of Child and Dependent Care Tax Credit (CDCTC)</a:t>
            </a:r>
          </a:p>
          <a:p>
            <a:pPr lvl="3"/>
            <a:r>
              <a:rPr lang="en-US" dirty="0"/>
              <a:t>Expansion of Dependent Care Assistance Plans (DCAP)</a:t>
            </a:r>
          </a:p>
          <a:p>
            <a:r>
              <a:rPr lang="en-US" dirty="0"/>
              <a:t>Child Care Workforce And Facilities Act of 2025: </a:t>
            </a:r>
            <a:r>
              <a:rPr lang="en-US" dirty="0">
                <a:hlinkClick r:id="rId3"/>
              </a:rPr>
              <a:t>https://www.congress.gov/bill/119th-congress/senate-bill/169</a:t>
            </a:r>
            <a:endParaRPr lang="en-US" dirty="0"/>
          </a:p>
          <a:p>
            <a:pPr lvl="1"/>
            <a:r>
              <a:rPr lang="en-US" dirty="0"/>
              <a:t>Make competitive grants available to states to expand child care workers</a:t>
            </a:r>
          </a:p>
          <a:p>
            <a:pPr lvl="1"/>
            <a:r>
              <a:rPr lang="en-US" dirty="0"/>
              <a:t>Build and/or renovations/improvement of child care facilities </a:t>
            </a:r>
          </a:p>
          <a:p>
            <a:pPr lvl="1"/>
            <a:endParaRPr lang="en-US" dirty="0"/>
          </a:p>
          <a:p>
            <a:endParaRPr lang="en-US" dirty="0"/>
          </a:p>
        </p:txBody>
      </p:sp>
    </p:spTree>
    <p:extLst>
      <p:ext uri="{BB962C8B-B14F-4D97-AF65-F5344CB8AC3E}">
        <p14:creationId xmlns:p14="http://schemas.microsoft.com/office/powerpoint/2010/main" val="2199616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 Child Care Policy: Affordability </a:t>
            </a:r>
          </a:p>
        </p:txBody>
      </p:sp>
      <p:sp>
        <p:nvSpPr>
          <p:cNvPr id="3" name="Content Placeholder 2"/>
          <p:cNvSpPr>
            <a:spLocks noGrp="1"/>
          </p:cNvSpPr>
          <p:nvPr>
            <p:ph idx="1"/>
          </p:nvPr>
        </p:nvSpPr>
        <p:spPr/>
        <p:txBody>
          <a:bodyPr/>
          <a:lstStyle/>
          <a:p>
            <a:endParaRPr lang="en-US" dirty="0"/>
          </a:p>
          <a:p>
            <a:r>
              <a:rPr lang="en-US" dirty="0"/>
              <a:t>At the state level, legislative efforts are also being made as far as child care and state child tax credits:</a:t>
            </a:r>
          </a:p>
          <a:p>
            <a:pPr lvl="1"/>
            <a:r>
              <a:rPr lang="en-US" dirty="0"/>
              <a:t>“At least 26 states introduced, and 8 enacted, child care bills to expand subsidy eligibility for certain populations, create dedicated funding streams, or establish cost-sharing programs.” (2024) Child tax credits have also been an area of focus by states:</a:t>
            </a:r>
          </a:p>
          <a:p>
            <a:pPr lvl="1"/>
            <a:r>
              <a:rPr lang="en-US" dirty="0"/>
              <a:t>“At least 27 states introduced, and 4 enacted, bills to establish new state child tax credits or to expand eligibility for existing earned income and child tax credits.”  (2024)</a:t>
            </a:r>
          </a:p>
          <a:p>
            <a:pPr marL="320040" lvl="1" indent="0">
              <a:buNone/>
            </a:pPr>
            <a:r>
              <a:rPr lang="en-US" dirty="0"/>
              <a:t>Source: </a:t>
            </a:r>
            <a:r>
              <a:rPr lang="en-US" dirty="0">
                <a:hlinkClick r:id="rId2"/>
              </a:rPr>
              <a:t>https://pn3policy.org/wp-content/uploads/2024/07/2024-6-Legislative-Round-Up-Brief_final.pdf</a:t>
            </a:r>
            <a:r>
              <a:rPr lang="en-US" dirty="0"/>
              <a:t> </a:t>
            </a:r>
          </a:p>
          <a:p>
            <a:pPr marL="320040" lvl="1" indent="0">
              <a:buNone/>
            </a:pPr>
            <a:endParaRPr lang="en-US" dirty="0"/>
          </a:p>
        </p:txBody>
      </p:sp>
    </p:spTree>
    <p:extLst>
      <p:ext uri="{BB962C8B-B14F-4D97-AF65-F5344CB8AC3E}">
        <p14:creationId xmlns:p14="http://schemas.microsoft.com/office/powerpoint/2010/main" val="871481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 Child Care Policy: Affordability</a:t>
            </a:r>
          </a:p>
        </p:txBody>
      </p:sp>
      <p:sp>
        <p:nvSpPr>
          <p:cNvPr id="3" name="Content Placeholder 2"/>
          <p:cNvSpPr>
            <a:spLocks noGrp="1"/>
          </p:cNvSpPr>
          <p:nvPr>
            <p:ph idx="1"/>
          </p:nvPr>
        </p:nvSpPr>
        <p:spPr/>
        <p:txBody>
          <a:bodyPr/>
          <a:lstStyle/>
          <a:p>
            <a:endParaRPr lang="en-US" dirty="0"/>
          </a:p>
          <a:p>
            <a:r>
              <a:rPr lang="en-US" dirty="0"/>
              <a:t>A State Trend: Child Care </a:t>
            </a:r>
            <a:r>
              <a:rPr lang="en-US" dirty="0" err="1"/>
              <a:t>Subidity</a:t>
            </a:r>
            <a:r>
              <a:rPr lang="en-US" dirty="0"/>
              <a:t> </a:t>
            </a:r>
          </a:p>
          <a:p>
            <a:pPr lvl="1"/>
            <a:r>
              <a:rPr lang="en-US" dirty="0"/>
              <a:t>“a notable trend toward making child care workers—and families eligible for other benefit programs— categorically eligible for child care subsidies. At least 18 states introduced, and seven states enacted, legislation to this effect.”</a:t>
            </a:r>
          </a:p>
          <a:p>
            <a:pPr marL="320040" lvl="1" indent="0">
              <a:buNone/>
            </a:pPr>
            <a:r>
              <a:rPr lang="en-US" dirty="0"/>
              <a:t>Source: </a:t>
            </a:r>
            <a:r>
              <a:rPr lang="en-US" dirty="0">
                <a:hlinkClick r:id="rId2"/>
              </a:rPr>
              <a:t>https://pn3policy.org/wp-content/uploads/2024/07/2024-6-Legislative-Round-Up-Brief_final.pdf</a:t>
            </a:r>
            <a:r>
              <a:rPr lang="en-US" dirty="0"/>
              <a:t> </a:t>
            </a:r>
          </a:p>
          <a:p>
            <a:pPr marL="320040" lvl="1" indent="0">
              <a:buNone/>
            </a:pPr>
            <a:endParaRPr lang="en-US" dirty="0"/>
          </a:p>
          <a:p>
            <a:pPr lvl="1"/>
            <a:endParaRPr lang="en-US" dirty="0"/>
          </a:p>
        </p:txBody>
      </p:sp>
    </p:spTree>
    <p:extLst>
      <p:ext uri="{BB962C8B-B14F-4D97-AF65-F5344CB8AC3E}">
        <p14:creationId xmlns:p14="http://schemas.microsoft.com/office/powerpoint/2010/main" val="1748848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 Child Care Policy: Affordability </a:t>
            </a:r>
          </a:p>
        </p:txBody>
      </p:sp>
      <p:sp>
        <p:nvSpPr>
          <p:cNvPr id="3" name="Content Placeholder 2"/>
          <p:cNvSpPr>
            <a:spLocks noGrp="1"/>
          </p:cNvSpPr>
          <p:nvPr>
            <p:ph idx="1"/>
          </p:nvPr>
        </p:nvSpPr>
        <p:spPr/>
        <p:txBody>
          <a:bodyPr/>
          <a:lstStyle/>
          <a:p>
            <a:endParaRPr lang="en-US"/>
          </a:p>
          <a:p>
            <a:r>
              <a:rPr lang="en-US"/>
              <a:t>Example</a:t>
            </a:r>
            <a:r>
              <a:rPr lang="en-US" dirty="0"/>
              <a:t>: State of Washington, went into law November 2024, </a:t>
            </a:r>
            <a:r>
              <a:rPr lang="en-US" dirty="0">
                <a:hlinkClick r:id="rId2"/>
              </a:rPr>
              <a:t>https://app.leg.wa.gov/billsummary?BillNumber=2124&amp;Year=2023&amp;Initiative=false</a:t>
            </a:r>
            <a:r>
              <a:rPr lang="en-US" dirty="0"/>
              <a:t> </a:t>
            </a:r>
          </a:p>
          <a:p>
            <a:r>
              <a:rPr lang="en-US" dirty="0"/>
              <a:t>H.B. 2124 extends categorical eligibility for child care subsidies to employees working in early education programs, including Head Start and Early Head Start, beginning in November 2024. The bill also extends eligibility for child care subsidies to children already participating in those early education programs. H.B. 1945 allows receipt of food assistance through SNAP to satisfy the income requirements for child care subsidy eligibility beginning in June 2024.</a:t>
            </a:r>
          </a:p>
        </p:txBody>
      </p:sp>
    </p:spTree>
    <p:extLst>
      <p:ext uri="{BB962C8B-B14F-4D97-AF65-F5344CB8AC3E}">
        <p14:creationId xmlns:p14="http://schemas.microsoft.com/office/powerpoint/2010/main" val="3664132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Thank You!</a:t>
            </a:r>
          </a:p>
        </p:txBody>
      </p:sp>
      <p:sp>
        <p:nvSpPr>
          <p:cNvPr id="3" name="Content Placeholder 2"/>
          <p:cNvSpPr>
            <a:spLocks noGrp="1"/>
          </p:cNvSpPr>
          <p:nvPr>
            <p:ph sz="half" idx="1"/>
          </p:nvPr>
        </p:nvSpPr>
        <p:spPr/>
        <p:txBody>
          <a:bodyPr>
            <a:normAutofit/>
          </a:bodyPr>
          <a:lstStyle/>
          <a:p>
            <a:endParaRPr lang="en-US" dirty="0"/>
          </a:p>
          <a:p>
            <a:pPr marL="0" indent="0">
              <a:buNone/>
            </a:pPr>
            <a:r>
              <a:rPr lang="en-US" dirty="0"/>
              <a:t>Contact Information:</a:t>
            </a:r>
          </a:p>
          <a:p>
            <a:endParaRPr lang="en-US" dirty="0"/>
          </a:p>
          <a:p>
            <a:pPr marL="0" indent="0">
              <a:spcBef>
                <a:spcPts val="0"/>
              </a:spcBef>
              <a:buNone/>
            </a:pPr>
            <a:r>
              <a:rPr lang="en-US" b="1" dirty="0"/>
              <a:t>Dr. Laura C. Hoffman</a:t>
            </a:r>
          </a:p>
          <a:p>
            <a:pPr marL="0" indent="0">
              <a:spcBef>
                <a:spcPts val="0"/>
              </a:spcBef>
              <a:buNone/>
            </a:pPr>
            <a:r>
              <a:rPr lang="en-US" dirty="0"/>
              <a:t>Assistant Professor of Law</a:t>
            </a:r>
          </a:p>
          <a:p>
            <a:pPr marL="0" indent="0">
              <a:spcBef>
                <a:spcPts val="0"/>
              </a:spcBef>
              <a:buNone/>
            </a:pPr>
            <a:r>
              <a:rPr lang="en-US" dirty="0"/>
              <a:t>Director, Center for Health Law and Policy</a:t>
            </a:r>
          </a:p>
          <a:p>
            <a:pPr marL="0" indent="0">
              <a:spcBef>
                <a:spcPts val="0"/>
              </a:spcBef>
              <a:buNone/>
            </a:pPr>
            <a:r>
              <a:rPr lang="en-US" dirty="0"/>
              <a:t>Cleveland State University College of Law</a:t>
            </a:r>
          </a:p>
          <a:p>
            <a:pPr marL="0" indent="0">
              <a:spcBef>
                <a:spcPts val="0"/>
              </a:spcBef>
              <a:buNone/>
            </a:pPr>
            <a:r>
              <a:rPr lang="en-US" dirty="0"/>
              <a:t>E-mail: </a:t>
            </a:r>
            <a:r>
              <a:rPr lang="en-US" dirty="0">
                <a:hlinkClick r:id="rId2"/>
              </a:rPr>
              <a:t>l.c.hoffman@csuohio.edu</a:t>
            </a:r>
            <a:endParaRPr lang="en-US" dirty="0"/>
          </a:p>
          <a:p>
            <a:pPr marL="0" indent="0">
              <a:spcBef>
                <a:spcPts val="0"/>
              </a:spcBef>
              <a:buNone/>
            </a:pPr>
            <a:r>
              <a:rPr lang="en-US" dirty="0"/>
              <a:t>Phone: (216) 316-2382</a:t>
            </a:r>
          </a:p>
        </p:txBody>
      </p:sp>
      <p:pic>
        <p:nvPicPr>
          <p:cNvPr id="5" name="Content Placeholder 4" descr="A sandwich with the words &quot;thank you&quot; in the middle of the sandwich"/>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6324600" y="2832080"/>
            <a:ext cx="4800600" cy="2417802"/>
          </a:xfrm>
        </p:spPr>
      </p:pic>
    </p:spTree>
    <p:extLst>
      <p:ext uri="{BB962C8B-B14F-4D97-AF65-F5344CB8AC3E}">
        <p14:creationId xmlns:p14="http://schemas.microsoft.com/office/powerpoint/2010/main" val="354557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Women in the Middle</a:t>
            </a:r>
          </a:p>
        </p:txBody>
      </p:sp>
      <p:pic>
        <p:nvPicPr>
          <p:cNvPr id="5" name="Content Placeholder 4" descr="An aging adult relative watching a younger female relative become emotional and holding he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066800" y="2440000"/>
            <a:ext cx="4800600" cy="3201962"/>
          </a:xfrm>
        </p:spPr>
      </p:pic>
      <p:sp>
        <p:nvSpPr>
          <p:cNvPr id="4" name="Content Placeholder 3"/>
          <p:cNvSpPr>
            <a:spLocks noGrp="1"/>
          </p:cNvSpPr>
          <p:nvPr>
            <p:ph sz="half" idx="2"/>
          </p:nvPr>
        </p:nvSpPr>
        <p:spPr/>
        <p:txBody>
          <a:bodyPr>
            <a:normAutofit fontScale="92500" lnSpcReduction="10000"/>
          </a:bodyPr>
          <a:lstStyle/>
          <a:p>
            <a:r>
              <a:rPr lang="en-US" dirty="0"/>
              <a:t>“Because multigenerational caregivers are most often women dealing with complex role configurations of wife, mother, daughter, caregiver, and employee, some researchers use the phrase </a:t>
            </a:r>
            <a:r>
              <a:rPr lang="en-US" b="1" dirty="0"/>
              <a:t>women in the middle interchangeably with the sandwich generation </a:t>
            </a:r>
            <a:r>
              <a:rPr lang="en-US" dirty="0"/>
              <a:t>or sandwiched generation (</a:t>
            </a:r>
            <a:r>
              <a:rPr lang="en-US" dirty="0" err="1"/>
              <a:t>Dautzenberg</a:t>
            </a:r>
            <a:r>
              <a:rPr lang="en-US" dirty="0"/>
              <a:t>, </a:t>
            </a:r>
            <a:r>
              <a:rPr lang="en-US" dirty="0" err="1"/>
              <a:t>Diederiks</a:t>
            </a:r>
            <a:r>
              <a:rPr lang="en-US" dirty="0"/>
              <a:t>, </a:t>
            </a:r>
            <a:r>
              <a:rPr lang="en-US" dirty="0" err="1"/>
              <a:t>Philipsen</a:t>
            </a:r>
            <a:r>
              <a:rPr lang="en-US" dirty="0"/>
              <a:t>, &amp; Stevens, 1998).” </a:t>
            </a:r>
            <a:r>
              <a:rPr lang="en-US" dirty="0">
                <a:hlinkClick r:id="rId3"/>
              </a:rPr>
              <a:t>https://fcs.osu.edu/sites/fcs/files/imce/PDFs/afsb2-sandwich-generation.pdf</a:t>
            </a:r>
            <a:r>
              <a:rPr lang="en-US" dirty="0"/>
              <a:t> </a:t>
            </a:r>
          </a:p>
        </p:txBody>
      </p:sp>
    </p:spTree>
    <p:extLst>
      <p:ext uri="{BB962C8B-B14F-4D97-AF65-F5344CB8AC3E}">
        <p14:creationId xmlns:p14="http://schemas.microsoft.com/office/powerpoint/2010/main" val="267424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Differences in How We Define Sandwich Generation</a:t>
            </a:r>
          </a:p>
        </p:txBody>
      </p:sp>
      <p:sp>
        <p:nvSpPr>
          <p:cNvPr id="3" name="Content Placeholder 2"/>
          <p:cNvSpPr>
            <a:spLocks noGrp="1"/>
          </p:cNvSpPr>
          <p:nvPr>
            <p:ph idx="1"/>
          </p:nvPr>
        </p:nvSpPr>
        <p:spPr/>
        <p:txBody>
          <a:bodyPr/>
          <a:lstStyle/>
          <a:p>
            <a:r>
              <a:rPr lang="en-US" dirty="0"/>
              <a:t>Demographic implications</a:t>
            </a:r>
          </a:p>
          <a:p>
            <a:r>
              <a:rPr lang="en-US" dirty="0"/>
              <a:t>Impact on individual well-being and family functioning </a:t>
            </a:r>
            <a:r>
              <a:rPr lang="de-DE" dirty="0"/>
              <a:t>g (Dautzenberg et al.,1998)</a:t>
            </a:r>
          </a:p>
          <a:p>
            <a:r>
              <a:rPr lang="de-DE" dirty="0"/>
              <a:t>Other definitional differences:</a:t>
            </a:r>
          </a:p>
          <a:p>
            <a:pPr lvl="1"/>
            <a:r>
              <a:rPr lang="de-DE" dirty="0"/>
              <a:t>Age of the children involved (whether it is limited to just children under 18 or children older than 18 as well)</a:t>
            </a:r>
          </a:p>
          <a:p>
            <a:pPr lvl="1"/>
            <a:r>
              <a:rPr lang="de-DE" dirty="0"/>
              <a:t>Whether the children have to be living in the home of the caregiver or it is sufficient enough that the child(ren) are financially dependent on the caregiver adult</a:t>
            </a:r>
            <a:endParaRPr lang="en-US" dirty="0"/>
          </a:p>
        </p:txBody>
      </p:sp>
    </p:spTree>
    <p:extLst>
      <p:ext uri="{BB962C8B-B14F-4D97-AF65-F5344CB8AC3E}">
        <p14:creationId xmlns:p14="http://schemas.microsoft.com/office/powerpoint/2010/main" val="3571347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Has Caused the “Sandwich Generation”?</a:t>
            </a:r>
          </a:p>
        </p:txBody>
      </p:sp>
      <p:sp>
        <p:nvSpPr>
          <p:cNvPr id="3" name="Content Placeholder 2"/>
          <p:cNvSpPr>
            <a:spLocks noGrp="1"/>
          </p:cNvSpPr>
          <p:nvPr>
            <p:ph idx="1"/>
          </p:nvPr>
        </p:nvSpPr>
        <p:spPr/>
        <p:txBody>
          <a:bodyPr>
            <a:normAutofit/>
          </a:bodyPr>
          <a:lstStyle/>
          <a:p>
            <a:endParaRPr lang="en-US" dirty="0"/>
          </a:p>
          <a:p>
            <a:r>
              <a:rPr lang="en-US" dirty="0"/>
              <a:t>“Due to the demographic shifts such as delayed fertility and longer life expectancy, many caregivers in the U.S. provide care to both the generation above (i.e., older adult care) and below (i.e., child care) simultaneously, described as ‘sandwich’ generation caregivers.”</a:t>
            </a:r>
          </a:p>
          <a:p>
            <a:r>
              <a:rPr lang="en-US" dirty="0"/>
              <a:t>Additionally, the growth of children under 18 living with an adult caregiver has significantly increased by more than 50%:</a:t>
            </a:r>
          </a:p>
          <a:p>
            <a:pPr lvl="1"/>
            <a:r>
              <a:rPr lang="en-US" dirty="0"/>
              <a:t>12.6% (1999)</a:t>
            </a:r>
          </a:p>
          <a:p>
            <a:pPr lvl="1"/>
            <a:r>
              <a:rPr lang="en-US" dirty="0"/>
              <a:t>26.0% (2015)</a:t>
            </a:r>
          </a:p>
          <a:p>
            <a:pPr marL="320040" lvl="1" indent="0">
              <a:buNone/>
            </a:pPr>
            <a:r>
              <a:rPr lang="en-US" dirty="0"/>
              <a:t>Source: </a:t>
            </a:r>
            <a:r>
              <a:rPr lang="en-US" dirty="0">
                <a:hlinkClick r:id="rId2"/>
              </a:rPr>
              <a:t>https://pmc.ncbi.nlm.nih.gov/articles/PMC10023280/</a:t>
            </a:r>
            <a:r>
              <a:rPr lang="en-US" dirty="0"/>
              <a:t> </a:t>
            </a:r>
          </a:p>
        </p:txBody>
      </p:sp>
    </p:spTree>
    <p:extLst>
      <p:ext uri="{BB962C8B-B14F-4D97-AF65-F5344CB8AC3E}">
        <p14:creationId xmlns:p14="http://schemas.microsoft.com/office/powerpoint/2010/main" val="635793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Numbers</a:t>
            </a:r>
          </a:p>
        </p:txBody>
      </p:sp>
      <p:sp>
        <p:nvSpPr>
          <p:cNvPr id="3" name="Content Placeholder 2"/>
          <p:cNvSpPr>
            <a:spLocks noGrp="1"/>
          </p:cNvSpPr>
          <p:nvPr>
            <p:ph idx="1"/>
          </p:nvPr>
        </p:nvSpPr>
        <p:spPr/>
        <p:txBody>
          <a:bodyPr/>
          <a:lstStyle/>
          <a:p>
            <a:endParaRPr lang="en-US" dirty="0"/>
          </a:p>
          <a:p>
            <a:endParaRPr lang="en-US" dirty="0"/>
          </a:p>
          <a:p>
            <a:r>
              <a:rPr lang="en-US" dirty="0"/>
              <a:t>“2.5 million individuals and 24.3% of all adult child caregivers” (2015)</a:t>
            </a:r>
          </a:p>
          <a:p>
            <a:pPr marL="0" indent="0">
              <a:buNone/>
            </a:pPr>
            <a:r>
              <a:rPr lang="en-US" dirty="0"/>
              <a:t>Source: </a:t>
            </a:r>
            <a:r>
              <a:rPr lang="en-US" dirty="0">
                <a:hlinkClick r:id="rId2"/>
              </a:rPr>
              <a:t>https://pmc.ncbi.nlm.nih.gov/articles/PMC10023280/</a:t>
            </a:r>
            <a:r>
              <a:rPr lang="en-US" dirty="0"/>
              <a:t> </a:t>
            </a:r>
          </a:p>
        </p:txBody>
      </p:sp>
    </p:spTree>
    <p:extLst>
      <p:ext uri="{BB962C8B-B14F-4D97-AF65-F5344CB8AC3E}">
        <p14:creationId xmlns:p14="http://schemas.microsoft.com/office/powerpoint/2010/main" val="4063160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Sandwich Generation v. Non-Sandwich Generation</a:t>
            </a:r>
          </a:p>
        </p:txBody>
      </p:sp>
      <p:sp>
        <p:nvSpPr>
          <p:cNvPr id="3" name="Content Placeholder 2"/>
          <p:cNvSpPr>
            <a:spLocks noGrp="1"/>
          </p:cNvSpPr>
          <p:nvPr>
            <p:ph idx="1"/>
          </p:nvPr>
        </p:nvSpPr>
        <p:spPr/>
        <p:txBody>
          <a:bodyPr>
            <a:normAutofit/>
          </a:bodyPr>
          <a:lstStyle/>
          <a:p>
            <a:endParaRPr lang="en-US" dirty="0"/>
          </a:p>
          <a:p>
            <a:r>
              <a:rPr lang="en-US" dirty="0"/>
              <a:t>Sandwich generation is younger: 46.3 vs. 56.5 years</a:t>
            </a:r>
          </a:p>
          <a:p>
            <a:r>
              <a:rPr lang="en-US" dirty="0"/>
              <a:t>Medicaid recipients: 21.0% vs. 11.1%</a:t>
            </a:r>
          </a:p>
          <a:p>
            <a:r>
              <a:rPr lang="en-US" dirty="0"/>
              <a:t>Other factors had no variation</a:t>
            </a:r>
          </a:p>
          <a:p>
            <a:pPr lvl="1"/>
            <a:r>
              <a:rPr lang="en-US" dirty="0"/>
              <a:t>Demographic, </a:t>
            </a:r>
          </a:p>
          <a:p>
            <a:pPr lvl="1"/>
            <a:r>
              <a:rPr lang="en-US" dirty="0"/>
              <a:t>Socioeconomic, and </a:t>
            </a:r>
          </a:p>
          <a:p>
            <a:pPr lvl="1"/>
            <a:r>
              <a:rPr lang="en-US" dirty="0"/>
              <a:t>Health characteristics</a:t>
            </a:r>
          </a:p>
          <a:p>
            <a:pPr marL="320040" lvl="1" indent="0">
              <a:buNone/>
            </a:pPr>
            <a:r>
              <a:rPr lang="en-US" dirty="0"/>
              <a:t>*Note: This is based on a 2015 survey, source </a:t>
            </a:r>
            <a:r>
              <a:rPr lang="en-US" dirty="0">
                <a:hlinkClick r:id="rId2"/>
              </a:rPr>
              <a:t>https://pmc.ncbi.nlm.nih.gov/articles/PMC10023280/</a:t>
            </a:r>
            <a:r>
              <a:rPr lang="en-US" dirty="0"/>
              <a:t> </a:t>
            </a:r>
          </a:p>
        </p:txBody>
      </p:sp>
    </p:spTree>
    <p:extLst>
      <p:ext uri="{BB962C8B-B14F-4D97-AF65-F5344CB8AC3E}">
        <p14:creationId xmlns:p14="http://schemas.microsoft.com/office/powerpoint/2010/main" val="2658738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Cherry Blossom 16x9">
  <a:themeElements>
    <a:clrScheme name="CherryBlossom">
      <a:dk1>
        <a:srgbClr val="595959"/>
      </a:dk1>
      <a:lt1>
        <a:sysClr val="window" lastClr="FFFFFF"/>
      </a:lt1>
      <a:dk2>
        <a:srgbClr val="000000"/>
      </a:dk2>
      <a:lt2>
        <a:srgbClr val="F6F7E4"/>
      </a:lt2>
      <a:accent1>
        <a:srgbClr val="C44475"/>
      </a:accent1>
      <a:accent2>
        <a:srgbClr val="FA906A"/>
      </a:accent2>
      <a:accent3>
        <a:srgbClr val="FCB268"/>
      </a:accent3>
      <a:accent4>
        <a:srgbClr val="DB6B70"/>
      </a:accent4>
      <a:accent5>
        <a:srgbClr val="D680A5"/>
      </a:accent5>
      <a:accent6>
        <a:srgbClr val="BA7362"/>
      </a:accent6>
      <a:hlink>
        <a:srgbClr val="DB6B70"/>
      </a:hlink>
      <a:folHlink>
        <a:srgbClr val="969696"/>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0001117.potx" id="{A8D831F9-2DA4-4700-B230-431725864604}" vid="{ED9A2A59-32A4-4461-8593-D9E87F204B18}"/>
    </a:ext>
  </a:extLst>
</a:theme>
</file>

<file path=ppt/theme/theme2.xml><?xml version="1.0" encoding="utf-8"?>
<a:theme xmlns:a="http://schemas.openxmlformats.org/drawingml/2006/main" name="Office Theme">
  <a:themeElements>
    <a:clrScheme name="CherryBlossom">
      <a:dk1>
        <a:srgbClr val="595959"/>
      </a:dk1>
      <a:lt1>
        <a:sysClr val="window" lastClr="FFFFFF"/>
      </a:lt1>
      <a:dk2>
        <a:srgbClr val="000000"/>
      </a:dk2>
      <a:lt2>
        <a:srgbClr val="F6F7E4"/>
      </a:lt2>
      <a:accent1>
        <a:srgbClr val="C44475"/>
      </a:accent1>
      <a:accent2>
        <a:srgbClr val="FA906A"/>
      </a:accent2>
      <a:accent3>
        <a:srgbClr val="FCB268"/>
      </a:accent3>
      <a:accent4>
        <a:srgbClr val="DB6B70"/>
      </a:accent4>
      <a:accent5>
        <a:srgbClr val="D680A5"/>
      </a:accent5>
      <a:accent6>
        <a:srgbClr val="BA7362"/>
      </a:accent6>
      <a:hlink>
        <a:srgbClr val="DB6B70"/>
      </a:hlink>
      <a:folHlink>
        <a:srgbClr val="969696"/>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CherryBlossom">
      <a:dk1>
        <a:srgbClr val="595959"/>
      </a:dk1>
      <a:lt1>
        <a:sysClr val="window" lastClr="FFFFFF"/>
      </a:lt1>
      <a:dk2>
        <a:srgbClr val="000000"/>
      </a:dk2>
      <a:lt2>
        <a:srgbClr val="F6F7E4"/>
      </a:lt2>
      <a:accent1>
        <a:srgbClr val="C44475"/>
      </a:accent1>
      <a:accent2>
        <a:srgbClr val="FA906A"/>
      </a:accent2>
      <a:accent3>
        <a:srgbClr val="FCB268"/>
      </a:accent3>
      <a:accent4>
        <a:srgbClr val="DB6B70"/>
      </a:accent4>
      <a:accent5>
        <a:srgbClr val="D680A5"/>
      </a:accent5>
      <a:accent6>
        <a:srgbClr val="BA7362"/>
      </a:accent6>
      <a:hlink>
        <a:srgbClr val="DB6B70"/>
      </a:hlink>
      <a:folHlink>
        <a:srgbClr val="969696"/>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Cherry blossom nature presentation (widescreen)</Template>
  <TotalTime>1374</TotalTime>
  <Words>4767</Words>
  <Application>Microsoft Office PowerPoint</Application>
  <PresentationFormat>Widescreen</PresentationFormat>
  <Paragraphs>318</Paragraphs>
  <Slides>49</Slides>
  <Notes>0</Notes>
  <HiddenSlides>0</HiddenSlides>
  <MMClips>1</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49</vt:i4>
      </vt:variant>
    </vt:vector>
  </HeadingPairs>
  <TitlesOfParts>
    <vt:vector size="52" baseType="lpstr">
      <vt:lpstr>Arial</vt:lpstr>
      <vt:lpstr>Cambria</vt:lpstr>
      <vt:lpstr>Cherry Blossom 16x9</vt:lpstr>
      <vt:lpstr>Preventing Starvation: Policymaking to Feed the Sandwich Generation Caregiver </vt:lpstr>
      <vt:lpstr>Example: What is the “Sandwich Generation” Dealing With?</vt:lpstr>
      <vt:lpstr>Roadmap</vt:lpstr>
      <vt:lpstr>Defining the Sandwich Generation</vt:lpstr>
      <vt:lpstr>Women in the Middle</vt:lpstr>
      <vt:lpstr>Differences in How We Define Sandwich Generation</vt:lpstr>
      <vt:lpstr>What Has Caused the “Sandwich Generation”?</vt:lpstr>
      <vt:lpstr>The Numbers</vt:lpstr>
      <vt:lpstr>Sandwich Generation v. Non-Sandwich Generation</vt:lpstr>
      <vt:lpstr>Historically: Prevalence of the Sandwich Generation</vt:lpstr>
      <vt:lpstr>Significant Research Gap on the Sandwich Generation</vt:lpstr>
      <vt:lpstr>Growth of the Sandwich Generation Over Time</vt:lpstr>
      <vt:lpstr>Growth of the Sandwich Generation: Forties and No So Fabulous</vt:lpstr>
      <vt:lpstr>Growth of the Sandwich Generation: 40s and Fabulous?</vt:lpstr>
      <vt:lpstr>Who Makes Up the Sandwich Generation?:  Other Characteristics</vt:lpstr>
      <vt:lpstr>Who Makes Up the Sandwich Generation?: Other Characteristics</vt:lpstr>
      <vt:lpstr>Who is the Sandwich Generation?</vt:lpstr>
      <vt:lpstr>What Does the Sandwich Generation Caregiving Look Like?</vt:lpstr>
      <vt:lpstr>Signs of Sandwich Generation Growth to Generation Z</vt:lpstr>
      <vt:lpstr>What is the Impact of Caregiving on the Sandwich Generation? </vt:lpstr>
      <vt:lpstr>Financial Impact: 2015</vt:lpstr>
      <vt:lpstr>Financial Impact: 2023</vt:lpstr>
      <vt:lpstr>Financial Impact</vt:lpstr>
      <vt:lpstr>The Financial Impact on Women</vt:lpstr>
      <vt:lpstr>Potential Impact on Health Behavior</vt:lpstr>
      <vt:lpstr>Health of the Sandwich Generation</vt:lpstr>
      <vt:lpstr>Health of the Sandwich Generation</vt:lpstr>
      <vt:lpstr>Broadly Speaking: Caretaking Causes Health Problems</vt:lpstr>
      <vt:lpstr>Mental Health Impact</vt:lpstr>
      <vt:lpstr>The Connection Between the Investment &amp; Health: Time</vt:lpstr>
      <vt:lpstr>The Connection Between the Investment &amp; Health: Financial</vt:lpstr>
      <vt:lpstr>Being a Sandwich Isn’t Always Bad to Health</vt:lpstr>
      <vt:lpstr>But the Potential Health Neglect of the Sandwich Caregiver…</vt:lpstr>
      <vt:lpstr>How Does Law and Policy Come in?</vt:lpstr>
      <vt:lpstr>Paid Leave</vt:lpstr>
      <vt:lpstr>Paid Leave</vt:lpstr>
      <vt:lpstr>State Paid Leave Example: California</vt:lpstr>
      <vt:lpstr>California Family Paid Leave Law &amp; the Sandwich Generation </vt:lpstr>
      <vt:lpstr>Flexible Work Situations</vt:lpstr>
      <vt:lpstr>Federal Government: Flexible Work Schedules</vt:lpstr>
      <vt:lpstr>Role of Remote &amp; Hybrid Work</vt:lpstr>
      <vt:lpstr>State Laws Impacting Work Flexibilities: Ohio</vt:lpstr>
      <vt:lpstr>U.S. Child Care Policy--Affordability</vt:lpstr>
      <vt:lpstr>U.S. Child Care Policy: Affordability</vt:lpstr>
      <vt:lpstr>U.S. Child Care Policy: Affordability </vt:lpstr>
      <vt:lpstr>U.S. Child Care Policy: Affordability </vt:lpstr>
      <vt:lpstr>U.S. Child Care Policy: Affordability</vt:lpstr>
      <vt:lpstr>U.S. Child Care Policy: Affordability </vt:lpstr>
      <vt:lpstr>Thank You!</vt:lpstr>
    </vt:vector>
  </TitlesOfParts>
  <Company>Cleveland State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Preventing Starvation: Policymaking to Feed the Sandwich Generation Caregiver</dc:title>
  <dc:creator>Laura C Hoffman</dc:creator>
  <cp:lastModifiedBy>Laura C Hoffman</cp:lastModifiedBy>
  <cp:revision>194</cp:revision>
  <dcterms:created xsi:type="dcterms:W3CDTF">2025-05-23T14:45:51Z</dcterms:created>
  <dcterms:modified xsi:type="dcterms:W3CDTF">2025-05-30T22:34:45Z</dcterms:modified>
</cp:coreProperties>
</file>