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3"/>
  </p:notesMasterIdLst>
  <p:sldIdLst>
    <p:sldId id="256" r:id="rId5"/>
    <p:sldId id="988" r:id="rId6"/>
    <p:sldId id="984" r:id="rId7"/>
    <p:sldId id="985" r:id="rId8"/>
    <p:sldId id="986" r:id="rId9"/>
    <p:sldId id="987" r:id="rId10"/>
    <p:sldId id="386" r:id="rId11"/>
    <p:sldId id="1071" r:id="rId12"/>
    <p:sldId id="989" r:id="rId13"/>
    <p:sldId id="990" r:id="rId14"/>
    <p:sldId id="1072" r:id="rId15"/>
    <p:sldId id="273" r:id="rId16"/>
    <p:sldId id="274" r:id="rId17"/>
    <p:sldId id="971" r:id="rId18"/>
    <p:sldId id="275" r:id="rId19"/>
    <p:sldId id="276" r:id="rId20"/>
    <p:sldId id="263" r:id="rId21"/>
    <p:sldId id="278" r:id="rId22"/>
    <p:sldId id="1074" r:id="rId23"/>
    <p:sldId id="279" r:id="rId24"/>
    <p:sldId id="1073" r:id="rId25"/>
    <p:sldId id="282" r:id="rId26"/>
    <p:sldId id="283" r:id="rId27"/>
    <p:sldId id="285" r:id="rId28"/>
    <p:sldId id="287" r:id="rId29"/>
    <p:sldId id="288" r:id="rId30"/>
    <p:sldId id="1076" r:id="rId31"/>
    <p:sldId id="1021" r:id="rId32"/>
  </p:sldIdLst>
  <p:sldSz cx="12192000" cy="6858000"/>
  <p:notesSz cx="6858000" cy="9144000"/>
  <p:embeddedFontLst>
    <p:embeddedFont>
      <p:font typeface="Open Sans" panose="020B0606030504020204" pitchFamily="34" charset="0"/>
      <p:regular r:id="rId34"/>
      <p:bold r:id="rId35"/>
      <p:italic r:id="rId36"/>
      <p:boldItalic r:id="rId37"/>
    </p:embeddedFont>
    <p:embeddedFont>
      <p:font typeface="Raleway" pitchFamily="2" charset="77"/>
      <p:regular r:id="rId38"/>
      <p:bold r:id="rId39"/>
      <p:italic r:id="rId40"/>
      <p:boldItalic r:id="rId41"/>
    </p:embeddedFont>
    <p:embeddedFont>
      <p:font typeface="Raleway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D1543F-8906-6E86-BF1D-40C072DDACE6}" name="Yunus, Mahnoor" initials="" userId="S::yunusmahnoor@uclawsf.edu::11d470e2-dedc-43f1-a2f6-8c2c0ba0c39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BFC7"/>
    <a:srgbClr val="005492"/>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30"/>
    <p:restoredTop sz="55205"/>
  </p:normalViewPr>
  <p:slideViewPr>
    <p:cSldViewPr snapToGrid="0">
      <p:cViewPr varScale="1">
        <p:scale>
          <a:sx n="67" d="100"/>
          <a:sy n="67" d="100"/>
        </p:scale>
        <p:origin x="210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039E1-F7B7-4338-8506-32F394FA913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3F5DF8-5A42-4B7B-9D80-EF32A2782E34}">
      <dgm:prSet/>
      <dgm:spPr/>
      <dgm:t>
        <a:bodyPr/>
        <a:lstStyle/>
        <a:p>
          <a:pPr>
            <a:lnSpc>
              <a:spcPct val="100000"/>
            </a:lnSpc>
          </a:pPr>
          <a:r>
            <a:rPr lang="en-US" b="0" i="0"/>
            <a:t>Limited geriatrics training or focus among health professionals (less than 5% with geriatric licensing)</a:t>
          </a:r>
          <a:endParaRPr lang="en-US"/>
        </a:p>
      </dgm:t>
    </dgm:pt>
    <dgm:pt modelId="{344CA7ED-BD1F-4EE1-9D7A-3C467452F8D1}" type="parTrans" cxnId="{7BD3567E-1E66-4D62-90FD-31140715D18C}">
      <dgm:prSet/>
      <dgm:spPr/>
      <dgm:t>
        <a:bodyPr/>
        <a:lstStyle/>
        <a:p>
          <a:endParaRPr lang="en-US"/>
        </a:p>
      </dgm:t>
    </dgm:pt>
    <dgm:pt modelId="{D305C98D-DDF8-4F48-A07F-CFF7A6BF5F9E}" type="sibTrans" cxnId="{7BD3567E-1E66-4D62-90FD-31140715D18C}">
      <dgm:prSet/>
      <dgm:spPr/>
      <dgm:t>
        <a:bodyPr/>
        <a:lstStyle/>
        <a:p>
          <a:endParaRPr lang="en-US"/>
        </a:p>
      </dgm:t>
    </dgm:pt>
    <dgm:pt modelId="{A11467CB-B43F-474D-93E0-9F5955427B01}">
      <dgm:prSet/>
      <dgm:spPr/>
      <dgm:t>
        <a:bodyPr/>
        <a:lstStyle/>
        <a:p>
          <a:pPr>
            <a:lnSpc>
              <a:spcPct val="100000"/>
            </a:lnSpc>
          </a:pPr>
          <a:r>
            <a:rPr lang="en-US" b="0" i="0"/>
            <a:t>Primary care workforce lacks training, fears conversation, perceives time burden, stigma and discrimination still prevalent</a:t>
          </a:r>
          <a:endParaRPr lang="en-US"/>
        </a:p>
      </dgm:t>
    </dgm:pt>
    <dgm:pt modelId="{50E93063-E544-427D-BFE2-08EE3148A2D4}" type="parTrans" cxnId="{A4E21D05-3B3B-428D-B7FF-3D6556C28289}">
      <dgm:prSet/>
      <dgm:spPr/>
      <dgm:t>
        <a:bodyPr/>
        <a:lstStyle/>
        <a:p>
          <a:endParaRPr lang="en-US"/>
        </a:p>
      </dgm:t>
    </dgm:pt>
    <dgm:pt modelId="{148B9AB9-33C0-4706-B1E6-25AFCAC0A472}" type="sibTrans" cxnId="{A4E21D05-3B3B-428D-B7FF-3D6556C28289}">
      <dgm:prSet/>
      <dgm:spPr/>
      <dgm:t>
        <a:bodyPr/>
        <a:lstStyle/>
        <a:p>
          <a:endParaRPr lang="en-US"/>
        </a:p>
      </dgm:t>
    </dgm:pt>
    <dgm:pt modelId="{D0084820-2AE1-4DC2-904B-F82ADF33FCF3}">
      <dgm:prSet/>
      <dgm:spPr/>
      <dgm:t>
        <a:bodyPr/>
        <a:lstStyle/>
        <a:p>
          <a:pPr>
            <a:lnSpc>
              <a:spcPct val="100000"/>
            </a:lnSpc>
          </a:pPr>
          <a:r>
            <a:rPr lang="en-US" b="0" i="0"/>
            <a:t>Barriers to multidisciplinary, team-based care</a:t>
          </a:r>
          <a:endParaRPr lang="en-US"/>
        </a:p>
      </dgm:t>
    </dgm:pt>
    <dgm:pt modelId="{314C9C9F-5D04-4CBD-99C4-5899C950C064}" type="parTrans" cxnId="{CFFB84DD-4570-4DFF-A047-603DB8D2CC25}">
      <dgm:prSet/>
      <dgm:spPr/>
      <dgm:t>
        <a:bodyPr/>
        <a:lstStyle/>
        <a:p>
          <a:endParaRPr lang="en-US"/>
        </a:p>
      </dgm:t>
    </dgm:pt>
    <dgm:pt modelId="{718D6BAB-DAA5-4060-85AD-FABEC2927015}" type="sibTrans" cxnId="{CFFB84DD-4570-4DFF-A047-603DB8D2CC25}">
      <dgm:prSet/>
      <dgm:spPr/>
      <dgm:t>
        <a:bodyPr/>
        <a:lstStyle/>
        <a:p>
          <a:endParaRPr lang="en-US"/>
        </a:p>
      </dgm:t>
    </dgm:pt>
    <dgm:pt modelId="{3418FBC7-14CA-454C-89A8-96F0C186B25C}" type="pres">
      <dgm:prSet presAssocID="{0D1039E1-F7B7-4338-8506-32F394FA9131}" presName="root" presStyleCnt="0">
        <dgm:presLayoutVars>
          <dgm:dir/>
          <dgm:resizeHandles val="exact"/>
        </dgm:presLayoutVars>
      </dgm:prSet>
      <dgm:spPr/>
    </dgm:pt>
    <dgm:pt modelId="{64BC2454-81C8-4138-937E-7B040C50BE6D}" type="pres">
      <dgm:prSet presAssocID="{E03F5DF8-5A42-4B7B-9D80-EF32A2782E34}" presName="compNode" presStyleCnt="0"/>
      <dgm:spPr/>
    </dgm:pt>
    <dgm:pt modelId="{50661032-D344-43E9-A9D9-CFDC2E5CF4ED}" type="pres">
      <dgm:prSet presAssocID="{E03F5DF8-5A42-4B7B-9D80-EF32A2782E34}" presName="bgRect" presStyleLbl="bgShp" presStyleIdx="0" presStyleCnt="3"/>
      <dgm:spPr/>
    </dgm:pt>
    <dgm:pt modelId="{662B13DA-F893-4F78-8C65-57697A2D5DDB}" type="pres">
      <dgm:prSet presAssocID="{E03F5DF8-5A42-4B7B-9D80-EF32A2782E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7AB7A03D-A3BB-4BAB-8519-227E66EBA6CD}" type="pres">
      <dgm:prSet presAssocID="{E03F5DF8-5A42-4B7B-9D80-EF32A2782E34}" presName="spaceRect" presStyleCnt="0"/>
      <dgm:spPr/>
    </dgm:pt>
    <dgm:pt modelId="{E0B4987C-F709-4832-8A8D-A853BDD11E8B}" type="pres">
      <dgm:prSet presAssocID="{E03F5DF8-5A42-4B7B-9D80-EF32A2782E34}" presName="parTx" presStyleLbl="revTx" presStyleIdx="0" presStyleCnt="3">
        <dgm:presLayoutVars>
          <dgm:chMax val="0"/>
          <dgm:chPref val="0"/>
        </dgm:presLayoutVars>
      </dgm:prSet>
      <dgm:spPr/>
    </dgm:pt>
    <dgm:pt modelId="{484BE20B-3AB6-4201-83F7-8902E4F2D4AD}" type="pres">
      <dgm:prSet presAssocID="{D305C98D-DDF8-4F48-A07F-CFF7A6BF5F9E}" presName="sibTrans" presStyleCnt="0"/>
      <dgm:spPr/>
    </dgm:pt>
    <dgm:pt modelId="{50420E3E-E4A2-4585-BE49-7388091D5A02}" type="pres">
      <dgm:prSet presAssocID="{A11467CB-B43F-474D-93E0-9F5955427B01}" presName="compNode" presStyleCnt="0"/>
      <dgm:spPr/>
    </dgm:pt>
    <dgm:pt modelId="{8FB0DF86-27F7-4756-A504-9AF4DDC734A0}" type="pres">
      <dgm:prSet presAssocID="{A11467CB-B43F-474D-93E0-9F5955427B01}" presName="bgRect" presStyleLbl="bgShp" presStyleIdx="1" presStyleCnt="3"/>
      <dgm:spPr/>
    </dgm:pt>
    <dgm:pt modelId="{DFB5B81E-576C-4B0D-A0BB-77AA1DB61470}" type="pres">
      <dgm:prSet presAssocID="{A11467CB-B43F-474D-93E0-9F5955427B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36B206B-3469-41E6-A954-78A86362BEF4}" type="pres">
      <dgm:prSet presAssocID="{A11467CB-B43F-474D-93E0-9F5955427B01}" presName="spaceRect" presStyleCnt="0"/>
      <dgm:spPr/>
    </dgm:pt>
    <dgm:pt modelId="{E2155052-0D49-4C2D-858F-F15E2EAA7F6C}" type="pres">
      <dgm:prSet presAssocID="{A11467CB-B43F-474D-93E0-9F5955427B01}" presName="parTx" presStyleLbl="revTx" presStyleIdx="1" presStyleCnt="3">
        <dgm:presLayoutVars>
          <dgm:chMax val="0"/>
          <dgm:chPref val="0"/>
        </dgm:presLayoutVars>
      </dgm:prSet>
      <dgm:spPr/>
    </dgm:pt>
    <dgm:pt modelId="{BA26A805-8E63-44E7-BAC3-54BE2AF4F10E}" type="pres">
      <dgm:prSet presAssocID="{148B9AB9-33C0-4706-B1E6-25AFCAC0A472}" presName="sibTrans" presStyleCnt="0"/>
      <dgm:spPr/>
    </dgm:pt>
    <dgm:pt modelId="{7FF15716-C7EA-4D21-8B20-7AC6D39E8346}" type="pres">
      <dgm:prSet presAssocID="{D0084820-2AE1-4DC2-904B-F82ADF33FCF3}" presName="compNode" presStyleCnt="0"/>
      <dgm:spPr/>
    </dgm:pt>
    <dgm:pt modelId="{9C3ECA45-0C75-454F-9167-FD37A694CC64}" type="pres">
      <dgm:prSet presAssocID="{D0084820-2AE1-4DC2-904B-F82ADF33FCF3}" presName="bgRect" presStyleLbl="bgShp" presStyleIdx="2" presStyleCnt="3"/>
      <dgm:spPr/>
    </dgm:pt>
    <dgm:pt modelId="{1D73655B-7767-45E2-8E0C-887CB3A1AAD3}" type="pres">
      <dgm:prSet presAssocID="{D0084820-2AE1-4DC2-904B-F82ADF33FC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E6D33F8-2EBA-41DF-AE24-7C57759632CF}" type="pres">
      <dgm:prSet presAssocID="{D0084820-2AE1-4DC2-904B-F82ADF33FCF3}" presName="spaceRect" presStyleCnt="0"/>
      <dgm:spPr/>
    </dgm:pt>
    <dgm:pt modelId="{75D675C9-7276-4B14-A6E6-359381377594}" type="pres">
      <dgm:prSet presAssocID="{D0084820-2AE1-4DC2-904B-F82ADF33FCF3}" presName="parTx" presStyleLbl="revTx" presStyleIdx="2" presStyleCnt="3">
        <dgm:presLayoutVars>
          <dgm:chMax val="0"/>
          <dgm:chPref val="0"/>
        </dgm:presLayoutVars>
      </dgm:prSet>
      <dgm:spPr/>
    </dgm:pt>
  </dgm:ptLst>
  <dgm:cxnLst>
    <dgm:cxn modelId="{A4E21D05-3B3B-428D-B7FF-3D6556C28289}" srcId="{0D1039E1-F7B7-4338-8506-32F394FA9131}" destId="{A11467CB-B43F-474D-93E0-9F5955427B01}" srcOrd="1" destOrd="0" parTransId="{50E93063-E544-427D-BFE2-08EE3148A2D4}" sibTransId="{148B9AB9-33C0-4706-B1E6-25AFCAC0A472}"/>
    <dgm:cxn modelId="{A69AB37C-41CE-0B49-80C9-EECA03E3E36D}" type="presOf" srcId="{E03F5DF8-5A42-4B7B-9D80-EF32A2782E34}" destId="{E0B4987C-F709-4832-8A8D-A853BDD11E8B}" srcOrd="0" destOrd="0" presId="urn:microsoft.com/office/officeart/2018/2/layout/IconVerticalSolidList"/>
    <dgm:cxn modelId="{7BD3567E-1E66-4D62-90FD-31140715D18C}" srcId="{0D1039E1-F7B7-4338-8506-32F394FA9131}" destId="{E03F5DF8-5A42-4B7B-9D80-EF32A2782E34}" srcOrd="0" destOrd="0" parTransId="{344CA7ED-BD1F-4EE1-9D7A-3C467452F8D1}" sibTransId="{D305C98D-DDF8-4F48-A07F-CFF7A6BF5F9E}"/>
    <dgm:cxn modelId="{BC4B7CBF-2842-3C48-8925-87895C1FF731}" type="presOf" srcId="{D0084820-2AE1-4DC2-904B-F82ADF33FCF3}" destId="{75D675C9-7276-4B14-A6E6-359381377594}" srcOrd="0" destOrd="0" presId="urn:microsoft.com/office/officeart/2018/2/layout/IconVerticalSolidList"/>
    <dgm:cxn modelId="{1A240AD2-B502-1145-99BE-1818D17AA7DC}" type="presOf" srcId="{0D1039E1-F7B7-4338-8506-32F394FA9131}" destId="{3418FBC7-14CA-454C-89A8-96F0C186B25C}" srcOrd="0" destOrd="0" presId="urn:microsoft.com/office/officeart/2018/2/layout/IconVerticalSolidList"/>
    <dgm:cxn modelId="{CFFB84DD-4570-4DFF-A047-603DB8D2CC25}" srcId="{0D1039E1-F7B7-4338-8506-32F394FA9131}" destId="{D0084820-2AE1-4DC2-904B-F82ADF33FCF3}" srcOrd="2" destOrd="0" parTransId="{314C9C9F-5D04-4CBD-99C4-5899C950C064}" sibTransId="{718D6BAB-DAA5-4060-85AD-FABEC2927015}"/>
    <dgm:cxn modelId="{EC0171DF-706D-F545-ACCD-EA4ED765FBA6}" type="presOf" srcId="{A11467CB-B43F-474D-93E0-9F5955427B01}" destId="{E2155052-0D49-4C2D-858F-F15E2EAA7F6C}" srcOrd="0" destOrd="0" presId="urn:microsoft.com/office/officeart/2018/2/layout/IconVerticalSolidList"/>
    <dgm:cxn modelId="{306B53EB-3229-9648-855F-3AFF13BC8B00}" type="presParOf" srcId="{3418FBC7-14CA-454C-89A8-96F0C186B25C}" destId="{64BC2454-81C8-4138-937E-7B040C50BE6D}" srcOrd="0" destOrd="0" presId="urn:microsoft.com/office/officeart/2018/2/layout/IconVerticalSolidList"/>
    <dgm:cxn modelId="{4FDD8986-90D2-B94D-81D7-9BA389E79878}" type="presParOf" srcId="{64BC2454-81C8-4138-937E-7B040C50BE6D}" destId="{50661032-D344-43E9-A9D9-CFDC2E5CF4ED}" srcOrd="0" destOrd="0" presId="urn:microsoft.com/office/officeart/2018/2/layout/IconVerticalSolidList"/>
    <dgm:cxn modelId="{6289F341-1BE6-954D-AC20-B7877DBE2E1C}" type="presParOf" srcId="{64BC2454-81C8-4138-937E-7B040C50BE6D}" destId="{662B13DA-F893-4F78-8C65-57697A2D5DDB}" srcOrd="1" destOrd="0" presId="urn:microsoft.com/office/officeart/2018/2/layout/IconVerticalSolidList"/>
    <dgm:cxn modelId="{E4256C6B-6BC7-0D49-BBA1-1216C31F7C2A}" type="presParOf" srcId="{64BC2454-81C8-4138-937E-7B040C50BE6D}" destId="{7AB7A03D-A3BB-4BAB-8519-227E66EBA6CD}" srcOrd="2" destOrd="0" presId="urn:microsoft.com/office/officeart/2018/2/layout/IconVerticalSolidList"/>
    <dgm:cxn modelId="{3003B1F6-CC1F-B447-B3AC-A0B986D0F9C5}" type="presParOf" srcId="{64BC2454-81C8-4138-937E-7B040C50BE6D}" destId="{E0B4987C-F709-4832-8A8D-A853BDD11E8B}" srcOrd="3" destOrd="0" presId="urn:microsoft.com/office/officeart/2018/2/layout/IconVerticalSolidList"/>
    <dgm:cxn modelId="{0D314CE4-E92D-E346-83FC-83968C873DAB}" type="presParOf" srcId="{3418FBC7-14CA-454C-89A8-96F0C186B25C}" destId="{484BE20B-3AB6-4201-83F7-8902E4F2D4AD}" srcOrd="1" destOrd="0" presId="urn:microsoft.com/office/officeart/2018/2/layout/IconVerticalSolidList"/>
    <dgm:cxn modelId="{5C543313-1CC5-B446-BF79-1028FBBE8CE2}" type="presParOf" srcId="{3418FBC7-14CA-454C-89A8-96F0C186B25C}" destId="{50420E3E-E4A2-4585-BE49-7388091D5A02}" srcOrd="2" destOrd="0" presId="urn:microsoft.com/office/officeart/2018/2/layout/IconVerticalSolidList"/>
    <dgm:cxn modelId="{C85F3CB8-AE68-5746-A9E6-1BF81E6CF9CE}" type="presParOf" srcId="{50420E3E-E4A2-4585-BE49-7388091D5A02}" destId="{8FB0DF86-27F7-4756-A504-9AF4DDC734A0}" srcOrd="0" destOrd="0" presId="urn:microsoft.com/office/officeart/2018/2/layout/IconVerticalSolidList"/>
    <dgm:cxn modelId="{150138EE-8BAF-B441-A2F5-3E960D3DBA5A}" type="presParOf" srcId="{50420E3E-E4A2-4585-BE49-7388091D5A02}" destId="{DFB5B81E-576C-4B0D-A0BB-77AA1DB61470}" srcOrd="1" destOrd="0" presId="urn:microsoft.com/office/officeart/2018/2/layout/IconVerticalSolidList"/>
    <dgm:cxn modelId="{6C6DA730-E3A4-5A4E-92FB-8D93AFBAA2F1}" type="presParOf" srcId="{50420E3E-E4A2-4585-BE49-7388091D5A02}" destId="{236B206B-3469-41E6-A954-78A86362BEF4}" srcOrd="2" destOrd="0" presId="urn:microsoft.com/office/officeart/2018/2/layout/IconVerticalSolidList"/>
    <dgm:cxn modelId="{9EDA3524-266C-EC40-8B62-4C8C696B0A9A}" type="presParOf" srcId="{50420E3E-E4A2-4585-BE49-7388091D5A02}" destId="{E2155052-0D49-4C2D-858F-F15E2EAA7F6C}" srcOrd="3" destOrd="0" presId="urn:microsoft.com/office/officeart/2018/2/layout/IconVerticalSolidList"/>
    <dgm:cxn modelId="{49163FF6-24FE-8D4B-AA95-17D3DE9E273D}" type="presParOf" srcId="{3418FBC7-14CA-454C-89A8-96F0C186B25C}" destId="{BA26A805-8E63-44E7-BAC3-54BE2AF4F10E}" srcOrd="3" destOrd="0" presId="urn:microsoft.com/office/officeart/2018/2/layout/IconVerticalSolidList"/>
    <dgm:cxn modelId="{7BE75E23-CE07-BF48-A068-E89A528D0A69}" type="presParOf" srcId="{3418FBC7-14CA-454C-89A8-96F0C186B25C}" destId="{7FF15716-C7EA-4D21-8B20-7AC6D39E8346}" srcOrd="4" destOrd="0" presId="urn:microsoft.com/office/officeart/2018/2/layout/IconVerticalSolidList"/>
    <dgm:cxn modelId="{50499E2D-8FB4-F743-BF5B-B50C23ED15AB}" type="presParOf" srcId="{7FF15716-C7EA-4D21-8B20-7AC6D39E8346}" destId="{9C3ECA45-0C75-454F-9167-FD37A694CC64}" srcOrd="0" destOrd="0" presId="urn:microsoft.com/office/officeart/2018/2/layout/IconVerticalSolidList"/>
    <dgm:cxn modelId="{D333C530-0163-1740-BC49-37FEF2BA2C4C}" type="presParOf" srcId="{7FF15716-C7EA-4D21-8B20-7AC6D39E8346}" destId="{1D73655B-7767-45E2-8E0C-887CB3A1AAD3}" srcOrd="1" destOrd="0" presId="urn:microsoft.com/office/officeart/2018/2/layout/IconVerticalSolidList"/>
    <dgm:cxn modelId="{B192AA2D-6A05-B943-A2EB-787F01B1836F}" type="presParOf" srcId="{7FF15716-C7EA-4D21-8B20-7AC6D39E8346}" destId="{3E6D33F8-2EBA-41DF-AE24-7C57759632CF}" srcOrd="2" destOrd="0" presId="urn:microsoft.com/office/officeart/2018/2/layout/IconVerticalSolidList"/>
    <dgm:cxn modelId="{B1E5A095-5564-F547-9035-FCAA9BCF0CA1}" type="presParOf" srcId="{7FF15716-C7EA-4D21-8B20-7AC6D39E8346}" destId="{75D675C9-7276-4B14-A6E6-3593813775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C867B-94D6-4A1C-A714-E5CFAE1EE54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2711A766-C51C-49B9-9D5A-9B306FD20371}">
      <dgm:prSet/>
      <dgm:spPr/>
      <dgm:t>
        <a:bodyPr/>
        <a:lstStyle/>
        <a:p>
          <a:r>
            <a:rPr lang="en-US" b="0" i="0"/>
            <a:t>Master Plan for Aging (2019)</a:t>
          </a:r>
          <a:endParaRPr lang="en-US"/>
        </a:p>
      </dgm:t>
    </dgm:pt>
    <dgm:pt modelId="{3D05ADCA-0620-4CE2-BCB5-BD86DB946298}" type="parTrans" cxnId="{ECA632C3-06BB-427E-A116-BFAEC8B77FF4}">
      <dgm:prSet/>
      <dgm:spPr/>
      <dgm:t>
        <a:bodyPr/>
        <a:lstStyle/>
        <a:p>
          <a:endParaRPr lang="en-US"/>
        </a:p>
      </dgm:t>
    </dgm:pt>
    <dgm:pt modelId="{9C6473F5-CBA4-4F20-B527-14F938BA6509}" type="sibTrans" cxnId="{ECA632C3-06BB-427E-A116-BFAEC8B77FF4}">
      <dgm:prSet/>
      <dgm:spPr/>
      <dgm:t>
        <a:bodyPr/>
        <a:lstStyle/>
        <a:p>
          <a:endParaRPr lang="en-US"/>
        </a:p>
      </dgm:t>
    </dgm:pt>
    <dgm:pt modelId="{8DF50353-9118-4E5B-834F-ADABCA2C54A3}">
      <dgm:prSet/>
      <dgm:spPr/>
      <dgm:t>
        <a:bodyPr/>
        <a:lstStyle/>
        <a:p>
          <a:r>
            <a:rPr lang="en-US" b="0" i="0"/>
            <a:t>Alzheimer’s Task Force</a:t>
          </a:r>
          <a:endParaRPr lang="en-US"/>
        </a:p>
      </dgm:t>
    </dgm:pt>
    <dgm:pt modelId="{0E34E292-C351-4A2D-9623-C77E4FDBF1E3}" type="parTrans" cxnId="{F2D617A3-2381-4AD4-937B-38364307FC7D}">
      <dgm:prSet/>
      <dgm:spPr/>
      <dgm:t>
        <a:bodyPr/>
        <a:lstStyle/>
        <a:p>
          <a:endParaRPr lang="en-US"/>
        </a:p>
      </dgm:t>
    </dgm:pt>
    <dgm:pt modelId="{001E54A9-3631-4C9C-B814-B1BAA4E55124}" type="sibTrans" cxnId="{F2D617A3-2381-4AD4-937B-38364307FC7D}">
      <dgm:prSet/>
      <dgm:spPr/>
      <dgm:t>
        <a:bodyPr/>
        <a:lstStyle/>
        <a:p>
          <a:endParaRPr lang="en-US"/>
        </a:p>
      </dgm:t>
    </dgm:pt>
    <dgm:pt modelId="{1582B2D9-3B70-4562-8FC8-64B9AEDCB93C}">
      <dgm:prSet/>
      <dgm:spPr/>
      <dgm:t>
        <a:bodyPr/>
        <a:lstStyle/>
        <a:p>
          <a:r>
            <a:rPr lang="en-US" b="0" i="0"/>
            <a:t>SB 48 (2021)</a:t>
          </a:r>
          <a:endParaRPr lang="en-US"/>
        </a:p>
      </dgm:t>
    </dgm:pt>
    <dgm:pt modelId="{2C8BF95A-92F2-4B57-BDB4-307B64D2FEE4}" type="parTrans" cxnId="{5320B6F6-8F35-4FE5-BA06-59F855F7F79D}">
      <dgm:prSet/>
      <dgm:spPr/>
      <dgm:t>
        <a:bodyPr/>
        <a:lstStyle/>
        <a:p>
          <a:endParaRPr lang="en-US"/>
        </a:p>
      </dgm:t>
    </dgm:pt>
    <dgm:pt modelId="{6E8F23DD-C316-48F1-AD07-0791DC351E7C}" type="sibTrans" cxnId="{5320B6F6-8F35-4FE5-BA06-59F855F7F79D}">
      <dgm:prSet/>
      <dgm:spPr/>
      <dgm:t>
        <a:bodyPr/>
        <a:lstStyle/>
        <a:p>
          <a:endParaRPr lang="en-US"/>
        </a:p>
      </dgm:t>
    </dgm:pt>
    <dgm:pt modelId="{4E7FF36D-47A9-4EB9-951B-DF8546B0C360}">
      <dgm:prSet/>
      <dgm:spPr/>
      <dgm:t>
        <a:bodyPr/>
        <a:lstStyle/>
        <a:p>
          <a:r>
            <a:rPr lang="en-US" b="0" i="0"/>
            <a:t>DHCS-UCSF Dementia Care Aware</a:t>
          </a:r>
          <a:endParaRPr lang="en-US"/>
        </a:p>
      </dgm:t>
    </dgm:pt>
    <dgm:pt modelId="{1EC148E8-5087-4C6D-A37C-6D1118837FB1}" type="parTrans" cxnId="{D642B286-E6FC-4A08-B89B-302ADED18276}">
      <dgm:prSet/>
      <dgm:spPr/>
      <dgm:t>
        <a:bodyPr/>
        <a:lstStyle/>
        <a:p>
          <a:endParaRPr lang="en-US"/>
        </a:p>
      </dgm:t>
    </dgm:pt>
    <dgm:pt modelId="{FC146A1C-73DE-46F2-9083-BF527D3519C6}" type="sibTrans" cxnId="{D642B286-E6FC-4A08-B89B-302ADED18276}">
      <dgm:prSet/>
      <dgm:spPr/>
      <dgm:t>
        <a:bodyPr/>
        <a:lstStyle/>
        <a:p>
          <a:endParaRPr lang="en-US"/>
        </a:p>
      </dgm:t>
    </dgm:pt>
    <dgm:pt modelId="{ECC47BDA-AF27-4E4C-A8A7-E5901699AF70}" type="pres">
      <dgm:prSet presAssocID="{CE9C867B-94D6-4A1C-A714-E5CFAE1EE544}" presName="outerComposite" presStyleCnt="0">
        <dgm:presLayoutVars>
          <dgm:chMax val="5"/>
          <dgm:dir/>
          <dgm:resizeHandles val="exact"/>
        </dgm:presLayoutVars>
      </dgm:prSet>
      <dgm:spPr/>
    </dgm:pt>
    <dgm:pt modelId="{3503C869-9A2C-244A-93D1-89EF56AAE6D1}" type="pres">
      <dgm:prSet presAssocID="{CE9C867B-94D6-4A1C-A714-E5CFAE1EE544}" presName="dummyMaxCanvas" presStyleCnt="0">
        <dgm:presLayoutVars/>
      </dgm:prSet>
      <dgm:spPr/>
    </dgm:pt>
    <dgm:pt modelId="{803CE5A0-FDA8-F94B-B4CC-7F20AFA7D48D}" type="pres">
      <dgm:prSet presAssocID="{CE9C867B-94D6-4A1C-A714-E5CFAE1EE544}" presName="FourNodes_1" presStyleLbl="node1" presStyleIdx="0" presStyleCnt="4">
        <dgm:presLayoutVars>
          <dgm:bulletEnabled val="1"/>
        </dgm:presLayoutVars>
      </dgm:prSet>
      <dgm:spPr/>
    </dgm:pt>
    <dgm:pt modelId="{85D97E7D-B000-3A45-97AD-89D2EFC01CC7}" type="pres">
      <dgm:prSet presAssocID="{CE9C867B-94D6-4A1C-A714-E5CFAE1EE544}" presName="FourNodes_2" presStyleLbl="node1" presStyleIdx="1" presStyleCnt="4">
        <dgm:presLayoutVars>
          <dgm:bulletEnabled val="1"/>
        </dgm:presLayoutVars>
      </dgm:prSet>
      <dgm:spPr/>
    </dgm:pt>
    <dgm:pt modelId="{6D223D51-6799-004F-87A3-0654FE573AA2}" type="pres">
      <dgm:prSet presAssocID="{CE9C867B-94D6-4A1C-A714-E5CFAE1EE544}" presName="FourNodes_3" presStyleLbl="node1" presStyleIdx="2" presStyleCnt="4">
        <dgm:presLayoutVars>
          <dgm:bulletEnabled val="1"/>
        </dgm:presLayoutVars>
      </dgm:prSet>
      <dgm:spPr/>
    </dgm:pt>
    <dgm:pt modelId="{22B5EB57-4AC0-BD44-B280-95B5F251B3B9}" type="pres">
      <dgm:prSet presAssocID="{CE9C867B-94D6-4A1C-A714-E5CFAE1EE544}" presName="FourNodes_4" presStyleLbl="node1" presStyleIdx="3" presStyleCnt="4">
        <dgm:presLayoutVars>
          <dgm:bulletEnabled val="1"/>
        </dgm:presLayoutVars>
      </dgm:prSet>
      <dgm:spPr/>
    </dgm:pt>
    <dgm:pt modelId="{44A3B683-8724-564C-BEF9-348AB0117A58}" type="pres">
      <dgm:prSet presAssocID="{CE9C867B-94D6-4A1C-A714-E5CFAE1EE544}" presName="FourConn_1-2" presStyleLbl="fgAccFollowNode1" presStyleIdx="0" presStyleCnt="3">
        <dgm:presLayoutVars>
          <dgm:bulletEnabled val="1"/>
        </dgm:presLayoutVars>
      </dgm:prSet>
      <dgm:spPr/>
    </dgm:pt>
    <dgm:pt modelId="{E8AF03C0-B47F-EB4D-94BB-1A99AA0E94A6}" type="pres">
      <dgm:prSet presAssocID="{CE9C867B-94D6-4A1C-A714-E5CFAE1EE544}" presName="FourConn_2-3" presStyleLbl="fgAccFollowNode1" presStyleIdx="1" presStyleCnt="3">
        <dgm:presLayoutVars>
          <dgm:bulletEnabled val="1"/>
        </dgm:presLayoutVars>
      </dgm:prSet>
      <dgm:spPr/>
    </dgm:pt>
    <dgm:pt modelId="{2A4FC3A9-25B5-7340-8BB8-27F357D46E07}" type="pres">
      <dgm:prSet presAssocID="{CE9C867B-94D6-4A1C-A714-E5CFAE1EE544}" presName="FourConn_3-4" presStyleLbl="fgAccFollowNode1" presStyleIdx="2" presStyleCnt="3">
        <dgm:presLayoutVars>
          <dgm:bulletEnabled val="1"/>
        </dgm:presLayoutVars>
      </dgm:prSet>
      <dgm:spPr/>
    </dgm:pt>
    <dgm:pt modelId="{516F0DBA-9B43-EC4A-A8CE-8C9FE35B4F09}" type="pres">
      <dgm:prSet presAssocID="{CE9C867B-94D6-4A1C-A714-E5CFAE1EE544}" presName="FourNodes_1_text" presStyleLbl="node1" presStyleIdx="3" presStyleCnt="4">
        <dgm:presLayoutVars>
          <dgm:bulletEnabled val="1"/>
        </dgm:presLayoutVars>
      </dgm:prSet>
      <dgm:spPr/>
    </dgm:pt>
    <dgm:pt modelId="{BDE7DA4F-4CBD-E241-A60E-CE9B8F3C1541}" type="pres">
      <dgm:prSet presAssocID="{CE9C867B-94D6-4A1C-A714-E5CFAE1EE544}" presName="FourNodes_2_text" presStyleLbl="node1" presStyleIdx="3" presStyleCnt="4">
        <dgm:presLayoutVars>
          <dgm:bulletEnabled val="1"/>
        </dgm:presLayoutVars>
      </dgm:prSet>
      <dgm:spPr/>
    </dgm:pt>
    <dgm:pt modelId="{1E2822E0-80A3-4344-95F2-61318399A01C}" type="pres">
      <dgm:prSet presAssocID="{CE9C867B-94D6-4A1C-A714-E5CFAE1EE544}" presName="FourNodes_3_text" presStyleLbl="node1" presStyleIdx="3" presStyleCnt="4">
        <dgm:presLayoutVars>
          <dgm:bulletEnabled val="1"/>
        </dgm:presLayoutVars>
      </dgm:prSet>
      <dgm:spPr/>
    </dgm:pt>
    <dgm:pt modelId="{0D0AECDF-5206-3148-982C-8E3EF2266767}" type="pres">
      <dgm:prSet presAssocID="{CE9C867B-94D6-4A1C-A714-E5CFAE1EE544}" presName="FourNodes_4_text" presStyleLbl="node1" presStyleIdx="3" presStyleCnt="4">
        <dgm:presLayoutVars>
          <dgm:bulletEnabled val="1"/>
        </dgm:presLayoutVars>
      </dgm:prSet>
      <dgm:spPr/>
    </dgm:pt>
  </dgm:ptLst>
  <dgm:cxnLst>
    <dgm:cxn modelId="{627D3F1B-804C-9A48-92C9-F8AD0467393F}" type="presOf" srcId="{2711A766-C51C-49B9-9D5A-9B306FD20371}" destId="{516F0DBA-9B43-EC4A-A8CE-8C9FE35B4F09}" srcOrd="1" destOrd="0" presId="urn:microsoft.com/office/officeart/2005/8/layout/vProcess5"/>
    <dgm:cxn modelId="{3C5B0B3D-A561-424E-AA6C-6C87C3348D47}" type="presOf" srcId="{9C6473F5-CBA4-4F20-B527-14F938BA6509}" destId="{44A3B683-8724-564C-BEF9-348AB0117A58}" srcOrd="0" destOrd="0" presId="urn:microsoft.com/office/officeart/2005/8/layout/vProcess5"/>
    <dgm:cxn modelId="{632AEC54-2325-DB44-8842-E760C19F0C13}" type="presOf" srcId="{6E8F23DD-C316-48F1-AD07-0791DC351E7C}" destId="{2A4FC3A9-25B5-7340-8BB8-27F357D46E07}" srcOrd="0" destOrd="0" presId="urn:microsoft.com/office/officeart/2005/8/layout/vProcess5"/>
    <dgm:cxn modelId="{9ECD9E58-C631-DC49-968D-CFF46CB72443}" type="presOf" srcId="{CE9C867B-94D6-4A1C-A714-E5CFAE1EE544}" destId="{ECC47BDA-AF27-4E4C-A8A7-E5901699AF70}" srcOrd="0" destOrd="0" presId="urn:microsoft.com/office/officeart/2005/8/layout/vProcess5"/>
    <dgm:cxn modelId="{0B3A7066-BF54-1749-BC60-DC5834726F00}" type="presOf" srcId="{4E7FF36D-47A9-4EB9-951B-DF8546B0C360}" destId="{0D0AECDF-5206-3148-982C-8E3EF2266767}" srcOrd="1" destOrd="0" presId="urn:microsoft.com/office/officeart/2005/8/layout/vProcess5"/>
    <dgm:cxn modelId="{D642B286-E6FC-4A08-B89B-302ADED18276}" srcId="{CE9C867B-94D6-4A1C-A714-E5CFAE1EE544}" destId="{4E7FF36D-47A9-4EB9-951B-DF8546B0C360}" srcOrd="3" destOrd="0" parTransId="{1EC148E8-5087-4C6D-A37C-6D1118837FB1}" sibTransId="{FC146A1C-73DE-46F2-9083-BF527D3519C6}"/>
    <dgm:cxn modelId="{F2D617A3-2381-4AD4-937B-38364307FC7D}" srcId="{CE9C867B-94D6-4A1C-A714-E5CFAE1EE544}" destId="{8DF50353-9118-4E5B-834F-ADABCA2C54A3}" srcOrd="1" destOrd="0" parTransId="{0E34E292-C351-4A2D-9623-C77E4FDBF1E3}" sibTransId="{001E54A9-3631-4C9C-B814-B1BAA4E55124}"/>
    <dgm:cxn modelId="{A776F1AD-DA28-F14E-8783-93EABE5F0D2F}" type="presOf" srcId="{1582B2D9-3B70-4562-8FC8-64B9AEDCB93C}" destId="{6D223D51-6799-004F-87A3-0654FE573AA2}" srcOrd="0" destOrd="0" presId="urn:microsoft.com/office/officeart/2005/8/layout/vProcess5"/>
    <dgm:cxn modelId="{C8CFCDBF-2B4C-FD47-A48A-7B7719D9314A}" type="presOf" srcId="{001E54A9-3631-4C9C-B814-B1BAA4E55124}" destId="{E8AF03C0-B47F-EB4D-94BB-1A99AA0E94A6}" srcOrd="0" destOrd="0" presId="urn:microsoft.com/office/officeart/2005/8/layout/vProcess5"/>
    <dgm:cxn modelId="{ECA632C3-06BB-427E-A116-BFAEC8B77FF4}" srcId="{CE9C867B-94D6-4A1C-A714-E5CFAE1EE544}" destId="{2711A766-C51C-49B9-9D5A-9B306FD20371}" srcOrd="0" destOrd="0" parTransId="{3D05ADCA-0620-4CE2-BCB5-BD86DB946298}" sibTransId="{9C6473F5-CBA4-4F20-B527-14F938BA6509}"/>
    <dgm:cxn modelId="{4D0092D3-BB0C-F245-91B4-9441608028DE}" type="presOf" srcId="{1582B2D9-3B70-4562-8FC8-64B9AEDCB93C}" destId="{1E2822E0-80A3-4344-95F2-61318399A01C}" srcOrd="1" destOrd="0" presId="urn:microsoft.com/office/officeart/2005/8/layout/vProcess5"/>
    <dgm:cxn modelId="{F312DAD8-B189-0D49-A23B-3570B9E3A0E6}" type="presOf" srcId="{2711A766-C51C-49B9-9D5A-9B306FD20371}" destId="{803CE5A0-FDA8-F94B-B4CC-7F20AFA7D48D}" srcOrd="0" destOrd="0" presId="urn:microsoft.com/office/officeart/2005/8/layout/vProcess5"/>
    <dgm:cxn modelId="{851751E1-46BB-9045-A4BB-EEA8654CC364}" type="presOf" srcId="{8DF50353-9118-4E5B-834F-ADABCA2C54A3}" destId="{85D97E7D-B000-3A45-97AD-89D2EFC01CC7}" srcOrd="0" destOrd="0" presId="urn:microsoft.com/office/officeart/2005/8/layout/vProcess5"/>
    <dgm:cxn modelId="{5320B6F6-8F35-4FE5-BA06-59F855F7F79D}" srcId="{CE9C867B-94D6-4A1C-A714-E5CFAE1EE544}" destId="{1582B2D9-3B70-4562-8FC8-64B9AEDCB93C}" srcOrd="2" destOrd="0" parTransId="{2C8BF95A-92F2-4B57-BDB4-307B64D2FEE4}" sibTransId="{6E8F23DD-C316-48F1-AD07-0791DC351E7C}"/>
    <dgm:cxn modelId="{0B1333F9-A533-3648-A333-B7F6BAECE7FF}" type="presOf" srcId="{4E7FF36D-47A9-4EB9-951B-DF8546B0C360}" destId="{22B5EB57-4AC0-BD44-B280-95B5F251B3B9}" srcOrd="0" destOrd="0" presId="urn:microsoft.com/office/officeart/2005/8/layout/vProcess5"/>
    <dgm:cxn modelId="{245D4CFF-E712-784E-957A-FF5D4A67C6C3}" type="presOf" srcId="{8DF50353-9118-4E5B-834F-ADABCA2C54A3}" destId="{BDE7DA4F-4CBD-E241-A60E-CE9B8F3C1541}" srcOrd="1" destOrd="0" presId="urn:microsoft.com/office/officeart/2005/8/layout/vProcess5"/>
    <dgm:cxn modelId="{75A9BCFE-D37B-F04C-98E5-F3AB006140E4}" type="presParOf" srcId="{ECC47BDA-AF27-4E4C-A8A7-E5901699AF70}" destId="{3503C869-9A2C-244A-93D1-89EF56AAE6D1}" srcOrd="0" destOrd="0" presId="urn:microsoft.com/office/officeart/2005/8/layout/vProcess5"/>
    <dgm:cxn modelId="{D474956A-69CA-BD4E-B239-08EE550C83A5}" type="presParOf" srcId="{ECC47BDA-AF27-4E4C-A8A7-E5901699AF70}" destId="{803CE5A0-FDA8-F94B-B4CC-7F20AFA7D48D}" srcOrd="1" destOrd="0" presId="urn:microsoft.com/office/officeart/2005/8/layout/vProcess5"/>
    <dgm:cxn modelId="{A7418037-E01D-0E46-B2FD-DF5534EC4397}" type="presParOf" srcId="{ECC47BDA-AF27-4E4C-A8A7-E5901699AF70}" destId="{85D97E7D-B000-3A45-97AD-89D2EFC01CC7}" srcOrd="2" destOrd="0" presId="urn:microsoft.com/office/officeart/2005/8/layout/vProcess5"/>
    <dgm:cxn modelId="{C5BB9F53-F13A-A14B-BC9F-D6C27FC09748}" type="presParOf" srcId="{ECC47BDA-AF27-4E4C-A8A7-E5901699AF70}" destId="{6D223D51-6799-004F-87A3-0654FE573AA2}" srcOrd="3" destOrd="0" presId="urn:microsoft.com/office/officeart/2005/8/layout/vProcess5"/>
    <dgm:cxn modelId="{1D99EBE6-4E23-424C-9479-23075BDA1627}" type="presParOf" srcId="{ECC47BDA-AF27-4E4C-A8A7-E5901699AF70}" destId="{22B5EB57-4AC0-BD44-B280-95B5F251B3B9}" srcOrd="4" destOrd="0" presId="urn:microsoft.com/office/officeart/2005/8/layout/vProcess5"/>
    <dgm:cxn modelId="{7C1E6E70-B0EB-DD48-ABCE-0ACA7A4F3198}" type="presParOf" srcId="{ECC47BDA-AF27-4E4C-A8A7-E5901699AF70}" destId="{44A3B683-8724-564C-BEF9-348AB0117A58}" srcOrd="5" destOrd="0" presId="urn:microsoft.com/office/officeart/2005/8/layout/vProcess5"/>
    <dgm:cxn modelId="{C026BF47-FFBA-844E-BB4D-66AF44138CB6}" type="presParOf" srcId="{ECC47BDA-AF27-4E4C-A8A7-E5901699AF70}" destId="{E8AF03C0-B47F-EB4D-94BB-1A99AA0E94A6}" srcOrd="6" destOrd="0" presId="urn:microsoft.com/office/officeart/2005/8/layout/vProcess5"/>
    <dgm:cxn modelId="{238818B0-13C1-364B-9B3B-648368837322}" type="presParOf" srcId="{ECC47BDA-AF27-4E4C-A8A7-E5901699AF70}" destId="{2A4FC3A9-25B5-7340-8BB8-27F357D46E07}" srcOrd="7" destOrd="0" presId="urn:microsoft.com/office/officeart/2005/8/layout/vProcess5"/>
    <dgm:cxn modelId="{F7F71AEB-223F-4144-855D-F8C794D8A435}" type="presParOf" srcId="{ECC47BDA-AF27-4E4C-A8A7-E5901699AF70}" destId="{516F0DBA-9B43-EC4A-A8CE-8C9FE35B4F09}" srcOrd="8" destOrd="0" presId="urn:microsoft.com/office/officeart/2005/8/layout/vProcess5"/>
    <dgm:cxn modelId="{2AD22F59-2456-E040-BBB7-127161B98D14}" type="presParOf" srcId="{ECC47BDA-AF27-4E4C-A8A7-E5901699AF70}" destId="{BDE7DA4F-4CBD-E241-A60E-CE9B8F3C1541}" srcOrd="9" destOrd="0" presId="urn:microsoft.com/office/officeart/2005/8/layout/vProcess5"/>
    <dgm:cxn modelId="{B19498C5-3669-6345-B953-0D404E391B56}" type="presParOf" srcId="{ECC47BDA-AF27-4E4C-A8A7-E5901699AF70}" destId="{1E2822E0-80A3-4344-95F2-61318399A01C}" srcOrd="10" destOrd="0" presId="urn:microsoft.com/office/officeart/2005/8/layout/vProcess5"/>
    <dgm:cxn modelId="{83544B49-0D16-7941-8276-E28DD475C2A0}" type="presParOf" srcId="{ECC47BDA-AF27-4E4C-A8A7-E5901699AF70}" destId="{0D0AECDF-5206-3148-982C-8E3EF226676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61032-D344-43E9-A9D9-CFDC2E5CF4ED}">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B13DA-F893-4F78-8C65-57697A2D5DDB}">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B4987C-F709-4832-8A8D-A853BDD11E8B}">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en-US" sz="1900" b="0" i="0" kern="1200"/>
            <a:t>Limited geriatrics training or focus among health professionals (less than 5% with geriatric licensing)</a:t>
          </a:r>
          <a:endParaRPr lang="en-US" sz="1900" kern="1200"/>
        </a:p>
      </dsp:txBody>
      <dsp:txXfrm>
        <a:off x="1816103" y="671"/>
        <a:ext cx="4447536" cy="1572384"/>
      </dsp:txXfrm>
    </dsp:sp>
    <dsp:sp modelId="{8FB0DF86-27F7-4756-A504-9AF4DDC734A0}">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B5B81E-576C-4B0D-A0BB-77AA1DB61470}">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155052-0D49-4C2D-858F-F15E2EAA7F6C}">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en-US" sz="1900" b="0" i="0" kern="1200"/>
            <a:t>Primary care workforce lacks training, fears conversation, perceives time burden, stigma and discrimination still prevalent</a:t>
          </a:r>
          <a:endParaRPr lang="en-US" sz="1900" kern="1200"/>
        </a:p>
      </dsp:txBody>
      <dsp:txXfrm>
        <a:off x="1816103" y="1966151"/>
        <a:ext cx="4447536" cy="1572384"/>
      </dsp:txXfrm>
    </dsp:sp>
    <dsp:sp modelId="{9C3ECA45-0C75-454F-9167-FD37A694CC64}">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3655B-7767-45E2-8E0C-887CB3A1AAD3}">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D675C9-7276-4B14-A6E6-359381377594}">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en-US" sz="1900" b="0" i="0" kern="1200"/>
            <a:t>Barriers to multidisciplinary, team-based care</a:t>
          </a:r>
          <a:endParaRPr lang="en-US" sz="1900" kern="1200"/>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CE5A0-FDA8-F94B-B4CC-7F20AFA7D48D}">
      <dsp:nvSpPr>
        <dsp:cNvPr id="0" name=""/>
        <dsp:cNvSpPr/>
      </dsp:nvSpPr>
      <dsp:spPr>
        <a:xfrm>
          <a:off x="0" y="0"/>
          <a:ext cx="8742263" cy="811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a:t>Master Plan for Aging (2019)</a:t>
          </a:r>
          <a:endParaRPr lang="en-US" sz="3500" kern="1200"/>
        </a:p>
      </dsp:txBody>
      <dsp:txXfrm>
        <a:off x="23773" y="23773"/>
        <a:ext cx="7797822" cy="764123"/>
      </dsp:txXfrm>
    </dsp:sp>
    <dsp:sp modelId="{85D97E7D-B000-3A45-97AD-89D2EFC01CC7}">
      <dsp:nvSpPr>
        <dsp:cNvPr id="0" name=""/>
        <dsp:cNvSpPr/>
      </dsp:nvSpPr>
      <dsp:spPr>
        <a:xfrm>
          <a:off x="732164" y="959245"/>
          <a:ext cx="8742263" cy="811669"/>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a:t>Alzheimer’s Task Force</a:t>
          </a:r>
          <a:endParaRPr lang="en-US" sz="3500" kern="1200"/>
        </a:p>
      </dsp:txBody>
      <dsp:txXfrm>
        <a:off x="755937" y="983018"/>
        <a:ext cx="7434967" cy="764123"/>
      </dsp:txXfrm>
    </dsp:sp>
    <dsp:sp modelId="{6D223D51-6799-004F-87A3-0654FE573AA2}">
      <dsp:nvSpPr>
        <dsp:cNvPr id="0" name=""/>
        <dsp:cNvSpPr/>
      </dsp:nvSpPr>
      <dsp:spPr>
        <a:xfrm>
          <a:off x="1453401" y="1918490"/>
          <a:ext cx="8742263" cy="81166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a:t>SB 48 (2021)</a:t>
          </a:r>
          <a:endParaRPr lang="en-US" sz="3500" kern="1200"/>
        </a:p>
      </dsp:txBody>
      <dsp:txXfrm>
        <a:off x="1477174" y="1942263"/>
        <a:ext cx="7445895" cy="764123"/>
      </dsp:txXfrm>
    </dsp:sp>
    <dsp:sp modelId="{22B5EB57-4AC0-BD44-B280-95B5F251B3B9}">
      <dsp:nvSpPr>
        <dsp:cNvPr id="0" name=""/>
        <dsp:cNvSpPr/>
      </dsp:nvSpPr>
      <dsp:spPr>
        <a:xfrm>
          <a:off x="2185565" y="2877735"/>
          <a:ext cx="8742263" cy="81166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a:t>DHCS-UCSF Dementia Care Aware</a:t>
          </a:r>
          <a:endParaRPr lang="en-US" sz="3500" kern="1200"/>
        </a:p>
      </dsp:txBody>
      <dsp:txXfrm>
        <a:off x="2209338" y="2901508"/>
        <a:ext cx="7434967" cy="764123"/>
      </dsp:txXfrm>
    </dsp:sp>
    <dsp:sp modelId="{44A3B683-8724-564C-BEF9-348AB0117A58}">
      <dsp:nvSpPr>
        <dsp:cNvPr id="0" name=""/>
        <dsp:cNvSpPr/>
      </dsp:nvSpPr>
      <dsp:spPr>
        <a:xfrm>
          <a:off x="8214678" y="621664"/>
          <a:ext cx="527584" cy="52758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33384" y="621664"/>
        <a:ext cx="290172" cy="397007"/>
      </dsp:txXfrm>
    </dsp:sp>
    <dsp:sp modelId="{E8AF03C0-B47F-EB4D-94BB-1A99AA0E94A6}">
      <dsp:nvSpPr>
        <dsp:cNvPr id="0" name=""/>
        <dsp:cNvSpPr/>
      </dsp:nvSpPr>
      <dsp:spPr>
        <a:xfrm>
          <a:off x="8946842" y="1580910"/>
          <a:ext cx="527584" cy="527584"/>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65548" y="1580910"/>
        <a:ext cx="290172" cy="397007"/>
      </dsp:txXfrm>
    </dsp:sp>
    <dsp:sp modelId="{2A4FC3A9-25B5-7340-8BB8-27F357D46E07}">
      <dsp:nvSpPr>
        <dsp:cNvPr id="0" name=""/>
        <dsp:cNvSpPr/>
      </dsp:nvSpPr>
      <dsp:spPr>
        <a:xfrm>
          <a:off x="9668079" y="2540155"/>
          <a:ext cx="527584" cy="527584"/>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86785" y="2540155"/>
        <a:ext cx="290172" cy="3970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EEB8E-1B9B-9748-862D-26D4EE942E30}" type="datetimeFigureOut">
              <a:rPr lang="en-US" smtClean="0"/>
              <a:t>5/30/25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52C4-E830-AB42-9650-BBD6F1D8322B}" type="slidenum">
              <a:rPr lang="en-US" smtClean="0"/>
              <a:t>‹#›</a:t>
            </a:fld>
            <a:endParaRPr lang="en-US"/>
          </a:p>
        </p:txBody>
      </p:sp>
    </p:spTree>
    <p:extLst>
      <p:ext uri="{BB962C8B-B14F-4D97-AF65-F5344CB8AC3E}">
        <p14:creationId xmlns:p14="http://schemas.microsoft.com/office/powerpoint/2010/main" val="1877636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111/jgs.15924"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i.org/10.3390/medicina5807090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7A6852C4-E830-AB42-9650-BBD6F1D8322B}" type="slidenum">
              <a:rPr lang="en-US" smtClean="0"/>
              <a:t>1</a:t>
            </a:fld>
            <a:endParaRPr lang="en-US"/>
          </a:p>
        </p:txBody>
      </p:sp>
    </p:spTree>
    <p:extLst>
      <p:ext uri="{BB962C8B-B14F-4D97-AF65-F5344CB8AC3E}">
        <p14:creationId xmlns:p14="http://schemas.microsoft.com/office/powerpoint/2010/main" val="257124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MPA – created in 2019 with input of multiple stakeholders across the state. Resulted in a broad framework for improving aging across the state. Five goals: housing, health, inclusion and equity, caregiving, and economic security. Dementia is an issue that threads through all of these domains. </a:t>
            </a:r>
          </a:p>
          <a:p>
            <a:r>
              <a:rPr lang="en-US" dirty="0"/>
              <a:t>Task Force convened to focus specifically on dementia. </a:t>
            </a:r>
          </a:p>
          <a:p>
            <a:r>
              <a:rPr lang="en-US" dirty="0"/>
              <a:t>Among the products of this was Senate Bill 48, enacted in 2021. This provided a new Medi-Cal billing code for cognitive assessment, which providers could only bill to if they first had training in cognitive assessment. </a:t>
            </a:r>
          </a:p>
          <a:p>
            <a:r>
              <a:rPr lang="en-US" dirty="0"/>
              <a:t>The Department of Health Care </a:t>
            </a:r>
            <a:r>
              <a:rPr lang="en-US" dirty="0" err="1"/>
              <a:t>Serivces</a:t>
            </a:r>
            <a:r>
              <a:rPr lang="en-US" dirty="0"/>
              <a:t> (Medi-Cal agency) created Dementia Care Aware in partnership with UCSF to develop that training and outreach strategy. As one component of that strategy I had the opportunity to develop and lead a statewide medical-legal learning network.</a:t>
            </a:r>
          </a:p>
        </p:txBody>
      </p:sp>
      <p:sp>
        <p:nvSpPr>
          <p:cNvPr id="4" name="Slide Number Placeholder 3"/>
          <p:cNvSpPr>
            <a:spLocks noGrp="1"/>
          </p:cNvSpPr>
          <p:nvPr>
            <p:ph type="sldNum" sz="quarter" idx="5"/>
          </p:nvPr>
        </p:nvSpPr>
        <p:spPr/>
        <p:txBody>
          <a:bodyPr/>
          <a:lstStyle/>
          <a:p>
            <a:fld id="{7A6852C4-E830-AB42-9650-BBD6F1D8322B}" type="slidenum">
              <a:rPr lang="en-US" smtClean="0"/>
              <a:t>11</a:t>
            </a:fld>
            <a:endParaRPr lang="en-US"/>
          </a:p>
        </p:txBody>
      </p:sp>
    </p:spTree>
    <p:extLst>
      <p:ext uri="{BB962C8B-B14F-4D97-AF65-F5344CB8AC3E}">
        <p14:creationId xmlns:p14="http://schemas.microsoft.com/office/powerpoint/2010/main" val="233945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organizations across the state</a:t>
            </a:r>
          </a:p>
        </p:txBody>
      </p:sp>
      <p:sp>
        <p:nvSpPr>
          <p:cNvPr id="4" name="Slide Number Placeholder 3"/>
          <p:cNvSpPr>
            <a:spLocks noGrp="1"/>
          </p:cNvSpPr>
          <p:nvPr>
            <p:ph type="sldNum" sz="quarter" idx="5"/>
          </p:nvPr>
        </p:nvSpPr>
        <p:spPr/>
        <p:txBody>
          <a:bodyPr/>
          <a:lstStyle/>
          <a:p>
            <a:fld id="{7A6852C4-E830-AB42-9650-BBD6F1D8322B}" type="slidenum">
              <a:rPr lang="en-US" smtClean="0"/>
              <a:t>12</a:t>
            </a:fld>
            <a:endParaRPr lang="en-US"/>
          </a:p>
        </p:txBody>
      </p:sp>
    </p:spTree>
    <p:extLst>
      <p:ext uri="{BB962C8B-B14F-4D97-AF65-F5344CB8AC3E}">
        <p14:creationId xmlns:p14="http://schemas.microsoft.com/office/powerpoint/2010/main" val="170147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7A6852C4-E830-AB42-9650-BBD6F1D8322B}" type="slidenum">
              <a:rPr lang="en-US" smtClean="0"/>
              <a:t>17</a:t>
            </a:fld>
            <a:endParaRPr lang="en-US"/>
          </a:p>
        </p:txBody>
      </p:sp>
    </p:spTree>
    <p:extLst>
      <p:ext uri="{BB962C8B-B14F-4D97-AF65-F5344CB8AC3E}">
        <p14:creationId xmlns:p14="http://schemas.microsoft.com/office/powerpoint/2010/main" val="2639635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working meetings but training opportunities.</a:t>
            </a:r>
          </a:p>
        </p:txBody>
      </p:sp>
      <p:sp>
        <p:nvSpPr>
          <p:cNvPr id="4" name="Slide Number Placeholder 3"/>
          <p:cNvSpPr>
            <a:spLocks noGrp="1"/>
          </p:cNvSpPr>
          <p:nvPr>
            <p:ph type="sldNum" sz="quarter" idx="5"/>
          </p:nvPr>
        </p:nvSpPr>
        <p:spPr/>
        <p:txBody>
          <a:bodyPr/>
          <a:lstStyle/>
          <a:p>
            <a:fld id="{7A6852C4-E830-AB42-9650-BBD6F1D8322B}" type="slidenum">
              <a:rPr lang="en-US" smtClean="0"/>
              <a:t>18</a:t>
            </a:fld>
            <a:endParaRPr lang="en-US"/>
          </a:p>
        </p:txBody>
      </p:sp>
    </p:spTree>
    <p:extLst>
      <p:ext uri="{BB962C8B-B14F-4D97-AF65-F5344CB8AC3E}">
        <p14:creationId xmlns:p14="http://schemas.microsoft.com/office/powerpoint/2010/main" val="302576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we did it – how did we land on these topics?</a:t>
            </a:r>
          </a:p>
          <a:p>
            <a:r>
              <a:rPr lang="en-US" dirty="0"/>
              <a:t>Consensus, iterative rounds of review from stakeholders: clinicians, law faculty and legal aid attorneys</a:t>
            </a:r>
          </a:p>
        </p:txBody>
      </p:sp>
      <p:sp>
        <p:nvSpPr>
          <p:cNvPr id="4" name="Slide Number Placeholder 3"/>
          <p:cNvSpPr>
            <a:spLocks noGrp="1"/>
          </p:cNvSpPr>
          <p:nvPr>
            <p:ph type="sldNum" sz="quarter" idx="5"/>
          </p:nvPr>
        </p:nvSpPr>
        <p:spPr/>
        <p:txBody>
          <a:bodyPr/>
          <a:lstStyle/>
          <a:p>
            <a:fld id="{7A6852C4-E830-AB42-9650-BBD6F1D8322B}" type="slidenum">
              <a:rPr lang="en-US" smtClean="0"/>
              <a:t>20</a:t>
            </a:fld>
            <a:endParaRPr lang="en-US"/>
          </a:p>
        </p:txBody>
      </p:sp>
    </p:spTree>
    <p:extLst>
      <p:ext uri="{BB962C8B-B14F-4D97-AF65-F5344CB8AC3E}">
        <p14:creationId xmlns:p14="http://schemas.microsoft.com/office/powerpoint/2010/main" val="127051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Meant to be concrete and actionable. </a:t>
            </a:r>
          </a:p>
          <a:p>
            <a:endParaRPr lang="en-US" dirty="0"/>
          </a:p>
          <a:p>
            <a:r>
              <a:rPr lang="en-US" dirty="0"/>
              <a:t>Focus on agents instead of goals of care: recommendations to focus/prioritize agent over goals of care conversations. Too early in course of disease; practical considerations for PCPs. If they only do this one thing, it’s this.</a:t>
            </a:r>
          </a:p>
          <a:p>
            <a:r>
              <a:rPr lang="en-US" dirty="0"/>
              <a:t>Note the ”three kinds” includes health care agent, DPOAF, rep payee</a:t>
            </a:r>
          </a:p>
        </p:txBody>
      </p:sp>
      <p:sp>
        <p:nvSpPr>
          <p:cNvPr id="4" name="Slide Number Placeholder 3"/>
          <p:cNvSpPr>
            <a:spLocks noGrp="1"/>
          </p:cNvSpPr>
          <p:nvPr>
            <p:ph type="sldNum" sz="quarter" idx="5"/>
          </p:nvPr>
        </p:nvSpPr>
        <p:spPr/>
        <p:txBody>
          <a:bodyPr/>
          <a:lstStyle/>
          <a:p>
            <a:fld id="{7A6852C4-E830-AB42-9650-BBD6F1D8322B}" type="slidenum">
              <a:rPr lang="en-US" smtClean="0"/>
              <a:t>21</a:t>
            </a:fld>
            <a:endParaRPr lang="en-US"/>
          </a:p>
        </p:txBody>
      </p:sp>
    </p:spTree>
    <p:extLst>
      <p:ext uri="{BB962C8B-B14F-4D97-AF65-F5344CB8AC3E}">
        <p14:creationId xmlns:p14="http://schemas.microsoft.com/office/powerpoint/2010/main" val="2167292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months- this includes everyone we’ve reached through live trainings, convenings, and enduring materials such as webinars, podcasts asynchronous trainings</a:t>
            </a:r>
          </a:p>
        </p:txBody>
      </p:sp>
      <p:sp>
        <p:nvSpPr>
          <p:cNvPr id="4" name="Slide Number Placeholder 3"/>
          <p:cNvSpPr>
            <a:spLocks noGrp="1"/>
          </p:cNvSpPr>
          <p:nvPr>
            <p:ph type="sldNum" sz="quarter" idx="5"/>
          </p:nvPr>
        </p:nvSpPr>
        <p:spPr/>
        <p:txBody>
          <a:bodyPr/>
          <a:lstStyle/>
          <a:p>
            <a:fld id="{7A6852C4-E830-AB42-9650-BBD6F1D8322B}" type="slidenum">
              <a:rPr lang="en-US" smtClean="0"/>
              <a:t>22</a:t>
            </a:fld>
            <a:endParaRPr lang="en-US"/>
          </a:p>
        </p:txBody>
      </p:sp>
    </p:spTree>
    <p:extLst>
      <p:ext uri="{BB962C8B-B14F-4D97-AF65-F5344CB8AC3E}">
        <p14:creationId xmlns:p14="http://schemas.microsoft.com/office/powerpoint/2010/main" val="425000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1845" indent="-514350">
              <a:buFont typeface="+mj-lt"/>
              <a:buAutoNum type="arabicPeriod"/>
            </a:pPr>
            <a:r>
              <a:rPr lang="en-US" sz="1200" dirty="0">
                <a:solidFill>
                  <a:srgbClr val="44546A"/>
                </a:solidFill>
                <a:latin typeface="Raleway" pitchFamily="2" charset="77"/>
                <a:ea typeface="+mn-lt"/>
                <a:cs typeface="+mn-lt"/>
              </a:rPr>
              <a:t>Relationships, shared values- key to every single aspect from curriculum development to outreach strategy</a:t>
            </a:r>
            <a:br>
              <a:rPr lang="en-US" sz="1200" dirty="0">
                <a:solidFill>
                  <a:srgbClr val="44546A"/>
                </a:solidFill>
                <a:latin typeface="Raleway" pitchFamily="2" charset="77"/>
                <a:ea typeface="+mn-lt"/>
                <a:cs typeface="+mn-lt"/>
              </a:rPr>
            </a:br>
            <a:endParaRPr lang="en-US" sz="1200" dirty="0">
              <a:solidFill>
                <a:srgbClr val="44546A"/>
              </a:solidFill>
              <a:latin typeface="Raleway" pitchFamily="2" charset="77"/>
              <a:ea typeface="+mn-lt"/>
              <a:cs typeface="+mn-lt"/>
            </a:endParaRPr>
          </a:p>
          <a:p>
            <a:pPr marL="791845" indent="-514350">
              <a:buFont typeface="+mj-lt"/>
              <a:buAutoNum type="arabicPeriod"/>
            </a:pPr>
            <a:r>
              <a:rPr lang="en-US" sz="1200" dirty="0">
                <a:solidFill>
                  <a:srgbClr val="44546A"/>
                </a:solidFill>
                <a:latin typeface="Raleway" pitchFamily="2" charset="77"/>
                <a:ea typeface="+mn-lt"/>
                <a:cs typeface="+mn-lt"/>
              </a:rPr>
              <a:t>Culture of learning/learning mindset- ”training” vs conversation</a:t>
            </a:r>
            <a:br>
              <a:rPr lang="en-US" sz="1200" dirty="0">
                <a:solidFill>
                  <a:srgbClr val="44546A"/>
                </a:solidFill>
                <a:latin typeface="Raleway" pitchFamily="2" charset="77"/>
                <a:ea typeface="+mn-lt"/>
                <a:cs typeface="+mn-lt"/>
              </a:rPr>
            </a:br>
            <a:endParaRPr lang="en-US" sz="1200" dirty="0">
              <a:solidFill>
                <a:srgbClr val="44546A"/>
              </a:solidFill>
              <a:latin typeface="Raleway" pitchFamily="2" charset="77"/>
              <a:ea typeface="+mn-lt"/>
              <a:cs typeface="+mn-lt"/>
            </a:endParaRPr>
          </a:p>
          <a:p>
            <a:pPr marL="791845" indent="-514350">
              <a:buFont typeface="+mj-lt"/>
              <a:buAutoNum type="arabicPeriod"/>
            </a:pPr>
            <a:r>
              <a:rPr lang="en-US" sz="1200" dirty="0">
                <a:solidFill>
                  <a:srgbClr val="44546A"/>
                </a:solidFill>
                <a:latin typeface="Raleway" pitchFamily="2" charset="77"/>
                <a:ea typeface="+mn-lt"/>
                <a:cs typeface="+mn-lt"/>
              </a:rPr>
              <a:t>Case-based learning key- good interdisciplinary practice. People are coming with different conceptual frameworks and training. But present them with a real case and ask them to unpack it together and that’s where the juice happens. Forces everyone to really get concrete.</a:t>
            </a:r>
            <a:br>
              <a:rPr lang="en-US" sz="1200" dirty="0">
                <a:solidFill>
                  <a:srgbClr val="44546A"/>
                </a:solidFill>
                <a:latin typeface="Raleway" pitchFamily="2" charset="77"/>
                <a:ea typeface="+mn-lt"/>
                <a:cs typeface="+mn-lt"/>
              </a:rPr>
            </a:br>
            <a:endParaRPr lang="en-US" sz="1200" dirty="0">
              <a:solidFill>
                <a:srgbClr val="44546A"/>
              </a:solidFill>
              <a:latin typeface="Raleway" pitchFamily="2" charset="77"/>
              <a:ea typeface="+mn-lt"/>
              <a:cs typeface="+mn-lt"/>
            </a:endParaRPr>
          </a:p>
          <a:p>
            <a:pPr marL="791845" indent="-514350">
              <a:buFont typeface="+mj-lt"/>
              <a:buAutoNum type="arabicPeriod"/>
            </a:pPr>
            <a:r>
              <a:rPr lang="en-US" sz="1200" dirty="0">
                <a:solidFill>
                  <a:srgbClr val="44546A"/>
                </a:solidFill>
                <a:latin typeface="Raleway" pitchFamily="2" charset="77"/>
                <a:ea typeface="+mn-lt"/>
                <a:cs typeface="+mn-lt"/>
              </a:rPr>
              <a:t>The attention </a:t>
            </a:r>
            <a:r>
              <a:rPr lang="en-US" sz="1200" dirty="0" err="1">
                <a:solidFill>
                  <a:srgbClr val="44546A"/>
                </a:solidFill>
                <a:latin typeface="Raleway" pitchFamily="2" charset="77"/>
                <a:ea typeface="+mn-lt"/>
                <a:cs typeface="+mn-lt"/>
              </a:rPr>
              <a:t>economiy</a:t>
            </a:r>
            <a:r>
              <a:rPr lang="en-US" sz="1200" dirty="0">
                <a:solidFill>
                  <a:srgbClr val="44546A"/>
                </a:solidFill>
                <a:latin typeface="Raleway" pitchFamily="2" charset="77"/>
                <a:ea typeface="+mn-lt"/>
                <a:cs typeface="+mn-lt"/>
              </a:rPr>
              <a:t> and packaging: unfortunately there is still a lot of stigma and discrimination when it comes to older people, especially low income older people and especially with dementia. There are also huge competing demands on people’s time and attention, plus burnout in health workforce. So a huge challenge here is getting them to show up. Training is required to bill for these services, but reimbursement from Medi-Cal is not much of an incentive. What we learned is that extended length of stay is a big system </a:t>
            </a:r>
            <a:r>
              <a:rPr lang="en-US" sz="1200" dirty="0" err="1">
                <a:solidFill>
                  <a:srgbClr val="44546A"/>
                </a:solidFill>
                <a:latin typeface="Raleway" pitchFamily="2" charset="77"/>
                <a:ea typeface="+mn-lt"/>
                <a:cs typeface="+mn-lt"/>
              </a:rPr>
              <a:t>painpoint</a:t>
            </a:r>
            <a:r>
              <a:rPr lang="en-US" sz="1200" dirty="0">
                <a:solidFill>
                  <a:srgbClr val="44546A"/>
                </a:solidFill>
                <a:latin typeface="Raleway" pitchFamily="2" charset="77"/>
                <a:ea typeface="+mn-lt"/>
                <a:cs typeface="+mn-lt"/>
              </a:rPr>
              <a:t> and conservatorship is a big driver of that. So at a certain point in outreach we stopped talking about advance care planning and Medi-Cal HCBS and started talking about “strategies to prevent the need for </a:t>
            </a:r>
            <a:r>
              <a:rPr lang="en-US" sz="1200" dirty="0" err="1">
                <a:solidFill>
                  <a:srgbClr val="44546A"/>
                </a:solidFill>
                <a:latin typeface="Raleway" pitchFamily="2" charset="77"/>
                <a:ea typeface="+mn-lt"/>
                <a:cs typeface="+mn-lt"/>
              </a:rPr>
              <a:t>conservatorhip</a:t>
            </a:r>
            <a:r>
              <a:rPr lang="en-US" sz="1200" dirty="0">
                <a:solidFill>
                  <a:srgbClr val="44546A"/>
                </a:solidFill>
                <a:latin typeface="Raleway" pitchFamily="2" charset="77"/>
                <a:ea typeface="+mn-lt"/>
                <a:cs typeface="+mn-lt"/>
              </a:rPr>
              <a:t>”. That has gained greater </a:t>
            </a:r>
            <a:r>
              <a:rPr lang="en-US" sz="1200" dirty="0" err="1">
                <a:solidFill>
                  <a:srgbClr val="44546A"/>
                </a:solidFill>
                <a:latin typeface="Raleway" pitchFamily="2" charset="77"/>
                <a:ea typeface="+mn-lt"/>
                <a:cs typeface="+mn-lt"/>
              </a:rPr>
              <a:t>attention.j</a:t>
            </a:r>
            <a:endParaRPr lang="en-US" sz="1200" dirty="0">
              <a:solidFill>
                <a:srgbClr val="44546A"/>
              </a:solidFill>
              <a:latin typeface="Raleway" pitchFamily="2" charset="77"/>
              <a:ea typeface="+mn-lt"/>
              <a:cs typeface="+mn-lt"/>
            </a:endParaRPr>
          </a:p>
          <a:p>
            <a:pPr marL="791845" indent="-514350">
              <a:buFont typeface="+mj-lt"/>
              <a:buAutoNum type="arabicPeriod"/>
            </a:pPr>
            <a:r>
              <a:rPr lang="en-US" sz="1200" dirty="0">
                <a:solidFill>
                  <a:srgbClr val="44546A"/>
                </a:solidFill>
                <a:latin typeface="Raleway" pitchFamily="2" charset="77"/>
                <a:ea typeface="+mn-lt"/>
                <a:cs typeface="+mn-lt"/>
              </a:rPr>
              <a:t>Also no one knows what legal needs are so we started talking about social needs generally, with lawyers and legal knowledge as powerful instruments to address them.</a:t>
            </a:r>
          </a:p>
          <a:p>
            <a:endParaRPr lang="en-US" sz="1200" dirty="0">
              <a:solidFill>
                <a:srgbClr val="44546A"/>
              </a:solidFill>
              <a:ea typeface="+mn-lt"/>
              <a:cs typeface="+mn-lt"/>
            </a:endParaRPr>
          </a:p>
        </p:txBody>
      </p:sp>
      <p:sp>
        <p:nvSpPr>
          <p:cNvPr id="4" name="Slide Number Placeholder 3"/>
          <p:cNvSpPr>
            <a:spLocks noGrp="1"/>
          </p:cNvSpPr>
          <p:nvPr>
            <p:ph type="sldNum" sz="quarter" idx="5"/>
          </p:nvPr>
        </p:nvSpPr>
        <p:spPr/>
        <p:txBody>
          <a:bodyPr/>
          <a:lstStyle/>
          <a:p>
            <a:fld id="{7A6852C4-E830-AB42-9650-BBD6F1D8322B}" type="slidenum">
              <a:rPr lang="en-US" smtClean="0"/>
              <a:t>26</a:t>
            </a:fld>
            <a:endParaRPr lang="en-US"/>
          </a:p>
        </p:txBody>
      </p:sp>
    </p:spTree>
    <p:extLst>
      <p:ext uri="{BB962C8B-B14F-4D97-AF65-F5344CB8AC3E}">
        <p14:creationId xmlns:p14="http://schemas.microsoft.com/office/powerpoint/2010/main" val="157738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A25B-EEB4-E119-2623-59A74046C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7547C-5023-E58D-7E91-EAB54308A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4A39D-A588-184F-7C57-CECEF3590D78}"/>
              </a:ext>
            </a:extLst>
          </p:cNvPr>
          <p:cNvSpPr>
            <a:spLocks noGrp="1"/>
          </p:cNvSpPr>
          <p:nvPr>
            <p:ph type="body" idx="1"/>
          </p:nvPr>
        </p:nvSpPr>
        <p:spPr/>
        <p:txBody>
          <a:bodyPr/>
          <a:lstStyle/>
          <a:p>
            <a:endParaRPr lang="en-US" sz="1200" dirty="0">
              <a:solidFill>
                <a:srgbClr val="44546A"/>
              </a:solidFill>
              <a:ea typeface="+mn-lt"/>
              <a:cs typeface="+mn-lt"/>
            </a:endParaRPr>
          </a:p>
        </p:txBody>
      </p:sp>
      <p:sp>
        <p:nvSpPr>
          <p:cNvPr id="4" name="Slide Number Placeholder 3">
            <a:extLst>
              <a:ext uri="{FF2B5EF4-FFF2-40B4-BE49-F238E27FC236}">
                <a16:creationId xmlns:a16="http://schemas.microsoft.com/office/drawing/2014/main" id="{41C6361A-FDD8-2391-BEED-0574E6F6AA73}"/>
              </a:ext>
            </a:extLst>
          </p:cNvPr>
          <p:cNvSpPr>
            <a:spLocks noGrp="1"/>
          </p:cNvSpPr>
          <p:nvPr>
            <p:ph type="sldNum" sz="quarter" idx="5"/>
          </p:nvPr>
        </p:nvSpPr>
        <p:spPr/>
        <p:txBody>
          <a:bodyPr/>
          <a:lstStyle/>
          <a:p>
            <a:fld id="{7A6852C4-E830-AB42-9650-BBD6F1D8322B}" type="slidenum">
              <a:rPr lang="en-US" smtClean="0"/>
              <a:t>27</a:t>
            </a:fld>
            <a:endParaRPr lang="en-US"/>
          </a:p>
        </p:txBody>
      </p:sp>
    </p:spTree>
    <p:extLst>
      <p:ext uri="{BB962C8B-B14F-4D97-AF65-F5344CB8AC3E}">
        <p14:creationId xmlns:p14="http://schemas.microsoft.com/office/powerpoint/2010/main" val="105690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Font typeface="Helvetica Neue"/>
              <a:buNone/>
            </a:pPr>
            <a:fld id="{00000000-1234-1234-1234-123412341234}" type="slidenum">
              <a:rPr lang="en-US" sz="1200" b="0" i="0" u="none" strike="noStrike" cap="none" smtClean="0">
                <a:solidFill>
                  <a:srgbClr val="000000"/>
                </a:solidFill>
                <a:latin typeface="Helvetica Neue"/>
                <a:ea typeface="Helvetica Neue"/>
                <a:cs typeface="Helvetica Neue"/>
                <a:sym typeface="Helvetica Neue"/>
              </a:rPr>
              <a:t>28</a:t>
            </a:fld>
            <a:endParaRPr lang="en-US"/>
          </a:p>
        </p:txBody>
      </p:sp>
    </p:spTree>
    <p:extLst>
      <p:ext uri="{BB962C8B-B14F-4D97-AF65-F5344CB8AC3E}">
        <p14:creationId xmlns:p14="http://schemas.microsoft.com/office/powerpoint/2010/main" val="179368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B4B60E8-43E4-CD4C-917C-1F0C056A6E04}" type="slidenum">
              <a:rPr lang="en-US" smtClean="0"/>
              <a:t>3</a:t>
            </a:fld>
            <a:endParaRPr lang="en-US"/>
          </a:p>
        </p:txBody>
      </p:sp>
    </p:spTree>
    <p:extLst>
      <p:ext uri="{BB962C8B-B14F-4D97-AF65-F5344CB8AC3E}">
        <p14:creationId xmlns:p14="http://schemas.microsoft.com/office/powerpoint/2010/main" val="113374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A6852C4-E830-AB42-9650-BBD6F1D8322B}" type="slidenum">
              <a:rPr lang="en-US" smtClean="0"/>
              <a:t>4</a:t>
            </a:fld>
            <a:endParaRPr lang="en-US"/>
          </a:p>
        </p:txBody>
      </p:sp>
    </p:spTree>
    <p:extLst>
      <p:ext uri="{BB962C8B-B14F-4D97-AF65-F5344CB8AC3E}">
        <p14:creationId xmlns:p14="http://schemas.microsoft.com/office/powerpoint/2010/main" val="381015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 their lifetime, people who identify as African-American or Hispanic or Latinx have higher prevalence of Alzheimer's disease.  </a:t>
            </a:r>
          </a:p>
          <a:p>
            <a:r>
              <a:rPr lang="en-US" b="1">
                <a:cs typeface="Calibri"/>
              </a:rPr>
              <a:t>For all dementia</a:t>
            </a:r>
            <a:r>
              <a:rPr lang="en-US">
                <a:cs typeface="Calibri"/>
              </a:rPr>
              <a:t> in the US, is that </a:t>
            </a:r>
            <a:r>
              <a:rPr lang="en-US"/>
              <a:t>people who identify as African-American have about</a:t>
            </a:r>
            <a:r>
              <a:rPr lang="en-US">
                <a:cs typeface="Calibri"/>
              </a:rPr>
              <a:t> 2x the lifetime risk and people who identify as </a:t>
            </a:r>
            <a:r>
              <a:rPr lang="en-US"/>
              <a:t>Hispanic or Latinx have about 1.5x the lifetime risk compared to non-Hispanic white people.</a:t>
            </a:r>
            <a:endParaRPr lang="en-US">
              <a:cs typeface="Calibri"/>
            </a:endParaRPr>
          </a:p>
        </p:txBody>
      </p:sp>
      <p:sp>
        <p:nvSpPr>
          <p:cNvPr id="4" name="Slide Number Placeholder 3"/>
          <p:cNvSpPr>
            <a:spLocks noGrp="1"/>
          </p:cNvSpPr>
          <p:nvPr>
            <p:ph type="sldNum" sz="quarter" idx="5"/>
          </p:nvPr>
        </p:nvSpPr>
        <p:spPr/>
        <p:txBody>
          <a:bodyPr/>
          <a:lstStyle/>
          <a:p>
            <a:fld id="{FB4B60E8-43E4-CD4C-917C-1F0C056A6E04}" type="slidenum">
              <a:rPr lang="en-US" smtClean="0"/>
              <a:t>5</a:t>
            </a:fld>
            <a:endParaRPr lang="en-US"/>
          </a:p>
        </p:txBody>
      </p:sp>
    </p:spTree>
    <p:extLst>
      <p:ext uri="{BB962C8B-B14F-4D97-AF65-F5344CB8AC3E}">
        <p14:creationId xmlns:p14="http://schemas.microsoft.com/office/powerpoint/2010/main" val="68701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Women have a life time risk of Alzheimer's disease (shown here) that is twice as high as men.</a:t>
            </a:r>
          </a:p>
        </p:txBody>
      </p:sp>
      <p:sp>
        <p:nvSpPr>
          <p:cNvPr id="4" name="Slide Number Placeholder 3"/>
          <p:cNvSpPr>
            <a:spLocks noGrp="1"/>
          </p:cNvSpPr>
          <p:nvPr>
            <p:ph type="sldNum" sz="quarter" idx="5"/>
          </p:nvPr>
        </p:nvSpPr>
        <p:spPr/>
        <p:txBody>
          <a:bodyPr/>
          <a:lstStyle/>
          <a:p>
            <a:fld id="{FB4B60E8-43E4-CD4C-917C-1F0C056A6E04}" type="slidenum">
              <a:rPr lang="en-US" smtClean="0"/>
              <a:t>6</a:t>
            </a:fld>
            <a:endParaRPr lang="en-US"/>
          </a:p>
        </p:txBody>
      </p:sp>
    </p:spTree>
    <p:extLst>
      <p:ext uri="{BB962C8B-B14F-4D97-AF65-F5344CB8AC3E}">
        <p14:creationId xmlns:p14="http://schemas.microsoft.com/office/powerpoint/2010/main" val="320085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older American of color Mr. S was at higher risk of dementia, was unlikely to have that dementia diagnosed, and of course more likely to experience discrimination in his care. Structural racism also helps explain why his neighborhood didn’t have sufficient medical and social supports, why his retirement income was smaller relative to white peers, and why his social network no longer lived near him and had their own stressors inhibiting their ability to provide care and support. Lifetime factors such as housing segregation and employment discrimination set the conditions into which Mr. S lived, aged, and died.</a:t>
            </a:r>
          </a:p>
          <a:p>
            <a:endParaRPr lang="en-US" dirty="0"/>
          </a:p>
          <a:p>
            <a:endParaRPr lang="en-US" dirty="0"/>
          </a:p>
        </p:txBody>
      </p:sp>
      <p:sp>
        <p:nvSpPr>
          <p:cNvPr id="4" name="Slide Number Placeholder 3"/>
          <p:cNvSpPr>
            <a:spLocks noGrp="1"/>
          </p:cNvSpPr>
          <p:nvPr>
            <p:ph type="sldNum" sz="quarter" idx="5"/>
          </p:nvPr>
        </p:nvSpPr>
        <p:spPr/>
        <p:txBody>
          <a:bodyPr/>
          <a:lstStyle/>
          <a:p>
            <a:fld id="{5B7CAB53-4F67-4CAD-ABB0-E00BC402CB0D}" type="slidenum">
              <a:rPr lang="en-CA" smtClean="0"/>
              <a:t>7</a:t>
            </a:fld>
            <a:endParaRPr lang="en-CA"/>
          </a:p>
        </p:txBody>
      </p:sp>
    </p:spTree>
    <p:extLst>
      <p:ext uri="{BB962C8B-B14F-4D97-AF65-F5344CB8AC3E}">
        <p14:creationId xmlns:p14="http://schemas.microsoft.com/office/powerpoint/2010/main" val="369733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604A-9744-2EAA-A307-380B286E0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954D6-C877-F660-B823-114924E2EC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1498CC-4C69-F7C7-BB5D-2BFFF11FE0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A1539-1D79-C0A8-0C5F-B82FE848047D}"/>
              </a:ext>
            </a:extLst>
          </p:cNvPr>
          <p:cNvSpPr>
            <a:spLocks noGrp="1"/>
          </p:cNvSpPr>
          <p:nvPr>
            <p:ph type="sldNum" sz="quarter" idx="5"/>
          </p:nvPr>
        </p:nvSpPr>
        <p:spPr/>
        <p:txBody>
          <a:bodyPr/>
          <a:lstStyle/>
          <a:p>
            <a:fld id="{5B7CAB53-4F67-4CAD-ABB0-E00BC402CB0D}" type="slidenum">
              <a:rPr lang="en-CA" smtClean="0"/>
              <a:t>8</a:t>
            </a:fld>
            <a:endParaRPr lang="en-CA"/>
          </a:p>
        </p:txBody>
      </p:sp>
    </p:spTree>
    <p:extLst>
      <p:ext uri="{BB962C8B-B14F-4D97-AF65-F5344CB8AC3E}">
        <p14:creationId xmlns:p14="http://schemas.microsoft.com/office/powerpoint/2010/main" val="23809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852C4-E830-AB42-9650-BBD6F1D8322B}" type="slidenum">
              <a:rPr lang="en-US" smtClean="0"/>
              <a:t>9</a:t>
            </a:fld>
            <a:endParaRPr lang="en-US"/>
          </a:p>
        </p:txBody>
      </p:sp>
    </p:spTree>
    <p:extLst>
      <p:ext uri="{BB962C8B-B14F-4D97-AF65-F5344CB8AC3E}">
        <p14:creationId xmlns:p14="http://schemas.microsoft.com/office/powerpoint/2010/main" val="123083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Raleway" pitchFamily="2" charset="77"/>
              </a:rPr>
              <a:t>Flaherty, E., &amp; Bartels, S. J. (2019). Addressing the Community-Based Geriatric Healthcare Workforce Shortage by Leveraging the Potential of Interprofessional Teams. Journal of the American Geriatrics Society, 67(S2), S400–S408. </a:t>
            </a:r>
            <a:r>
              <a:rPr lang="en-US" dirty="0">
                <a:effectLst/>
                <a:latin typeface="Raleway" pitchFamily="2" charset="77"/>
                <a:hlinkClick r:id="rId3"/>
              </a:rPr>
              <a:t>https://doi.org/10.1111/jgs.15924</a:t>
            </a:r>
            <a:r>
              <a:rPr lang="en-US" dirty="0">
                <a:effectLst/>
                <a:latin typeface="Raleway" pitchFamily="2" charset="77"/>
              </a:rPr>
              <a:t>; de Levante Raphael, D. (2022). The Knowledge and Attitudes of Primary Care and the Barriers to Early Detection and Diagnosis of Alzheimer’s Disease. </a:t>
            </a:r>
            <a:r>
              <a:rPr lang="en-US" i="1" dirty="0">
                <a:effectLst/>
                <a:latin typeface="Raleway" pitchFamily="2" charset="77"/>
              </a:rPr>
              <a:t>Medicina</a:t>
            </a:r>
            <a:r>
              <a:rPr lang="en-US" dirty="0">
                <a:effectLst/>
                <a:latin typeface="Raleway" pitchFamily="2" charset="77"/>
              </a:rPr>
              <a:t>, </a:t>
            </a:r>
            <a:r>
              <a:rPr lang="en-US" i="1" dirty="0">
                <a:effectLst/>
                <a:latin typeface="Raleway" pitchFamily="2" charset="77"/>
              </a:rPr>
              <a:t>58</a:t>
            </a:r>
            <a:r>
              <a:rPr lang="en-US" dirty="0">
                <a:effectLst/>
                <a:latin typeface="Raleway" pitchFamily="2" charset="77"/>
              </a:rPr>
              <a:t>(7), 906. </a:t>
            </a:r>
            <a:r>
              <a:rPr lang="en-US" dirty="0">
                <a:effectLst/>
                <a:latin typeface="Raleway" pitchFamily="2" charset="77"/>
                <a:hlinkClick r:id="rId4"/>
              </a:rPr>
              <a:t>https://doi.org/10.3390/medicina58070906</a:t>
            </a:r>
            <a:endParaRPr lang="en-US" dirty="0">
              <a:effectLst/>
              <a:latin typeface="Raleway" pitchFamily="2" charset="77"/>
            </a:endParaRPr>
          </a:p>
          <a:p>
            <a:endParaRPr lang="en-US" dirty="0"/>
          </a:p>
        </p:txBody>
      </p:sp>
      <p:sp>
        <p:nvSpPr>
          <p:cNvPr id="4" name="Slide Number Placeholder 3"/>
          <p:cNvSpPr>
            <a:spLocks noGrp="1"/>
          </p:cNvSpPr>
          <p:nvPr>
            <p:ph type="sldNum" sz="quarter" idx="5"/>
          </p:nvPr>
        </p:nvSpPr>
        <p:spPr/>
        <p:txBody>
          <a:bodyPr/>
          <a:lstStyle/>
          <a:p>
            <a:fld id="{7A6852C4-E830-AB42-9650-BBD6F1D8322B}" type="slidenum">
              <a:rPr lang="en-US" smtClean="0"/>
              <a:t>10</a:t>
            </a:fld>
            <a:endParaRPr lang="en-US"/>
          </a:p>
        </p:txBody>
      </p:sp>
    </p:spTree>
    <p:extLst>
      <p:ext uri="{BB962C8B-B14F-4D97-AF65-F5344CB8AC3E}">
        <p14:creationId xmlns:p14="http://schemas.microsoft.com/office/powerpoint/2010/main" val="49025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emf"/><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emf"/><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53E1E-0335-BF29-6182-8296CF9C6C6D}"/>
              </a:ext>
            </a:extLst>
          </p:cNvPr>
          <p:cNvPicPr>
            <a:picLocks noChangeAspect="1"/>
          </p:cNvPicPr>
          <p:nvPr userDrawn="1"/>
        </p:nvPicPr>
        <p:blipFill>
          <a:blip r:embed="rId2"/>
          <a:stretch>
            <a:fillRect/>
          </a:stretch>
        </p:blipFill>
        <p:spPr>
          <a:xfrm>
            <a:off x="0" y="5969882"/>
            <a:ext cx="12192000" cy="888118"/>
          </a:xfrm>
          <a:prstGeom prst="rect">
            <a:avLst/>
          </a:prstGeom>
        </p:spPr>
      </p:pic>
      <p:pic>
        <p:nvPicPr>
          <p:cNvPr id="14" name="Picture 13">
            <a:extLst>
              <a:ext uri="{FF2B5EF4-FFF2-40B4-BE49-F238E27FC236}">
                <a16:creationId xmlns:a16="http://schemas.microsoft.com/office/drawing/2014/main" id="{E62ACE10-FB1D-F0B9-CDA8-83722052C51C}"/>
              </a:ext>
            </a:extLst>
          </p:cNvPr>
          <p:cNvPicPr>
            <a:picLocks noChangeAspect="1"/>
          </p:cNvPicPr>
          <p:nvPr userDrawn="1"/>
        </p:nvPicPr>
        <p:blipFill>
          <a:blip r:embed="rId3"/>
          <a:stretch>
            <a:fillRect/>
          </a:stretch>
        </p:blipFill>
        <p:spPr>
          <a:xfrm>
            <a:off x="0" y="2004746"/>
            <a:ext cx="5134232" cy="66367"/>
          </a:xfrm>
          <a:prstGeom prst="rect">
            <a:avLst/>
          </a:prstGeom>
        </p:spPr>
      </p:pic>
      <p:pic>
        <p:nvPicPr>
          <p:cNvPr id="11" name="Picture 10">
            <a:extLst>
              <a:ext uri="{FF2B5EF4-FFF2-40B4-BE49-F238E27FC236}">
                <a16:creationId xmlns:a16="http://schemas.microsoft.com/office/drawing/2014/main" id="{1D7D1565-41F1-7CC7-897D-A8ABADEDC567}"/>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772" b="-1180"/>
          <a:stretch/>
        </p:blipFill>
        <p:spPr>
          <a:xfrm>
            <a:off x="570016" y="445634"/>
            <a:ext cx="3740727" cy="1428237"/>
          </a:xfrm>
          <a:prstGeom prst="rect">
            <a:avLst/>
          </a:prstGeom>
        </p:spPr>
      </p:pic>
      <p:sp>
        <p:nvSpPr>
          <p:cNvPr id="2" name="Title 1">
            <a:extLst>
              <a:ext uri="{FF2B5EF4-FFF2-40B4-BE49-F238E27FC236}">
                <a16:creationId xmlns:a16="http://schemas.microsoft.com/office/drawing/2014/main" id="{204642F5-A415-1A62-4256-9AE6A6B083C0}"/>
              </a:ext>
            </a:extLst>
          </p:cNvPr>
          <p:cNvSpPr>
            <a:spLocks noGrp="1"/>
          </p:cNvSpPr>
          <p:nvPr>
            <p:ph type="title" hasCustomPrompt="1"/>
          </p:nvPr>
        </p:nvSpPr>
        <p:spPr>
          <a:xfrm>
            <a:off x="570016" y="4288756"/>
            <a:ext cx="6313714" cy="484063"/>
          </a:xfrm>
        </p:spPr>
        <p:txBody>
          <a:bodyPr>
            <a:normAutofit/>
          </a:bodyPr>
          <a:lstStyle>
            <a:lvl1pPr>
              <a:defRPr sz="4500" b="0" i="0">
                <a:solidFill>
                  <a:schemeClr val="tx1"/>
                </a:solidFill>
                <a:latin typeface="Raleway" panose="020B0503030101060003" pitchFamily="34" charset="77"/>
              </a:defRPr>
            </a:lvl1pPr>
          </a:lstStyle>
          <a:p>
            <a:r>
              <a:rPr lang="en-US" dirty="0" err="1"/>
              <a:t>Raleway</a:t>
            </a:r>
            <a:r>
              <a:rPr lang="en-US" dirty="0"/>
              <a:t> Regular 45</a:t>
            </a:r>
          </a:p>
        </p:txBody>
      </p:sp>
      <p:sp>
        <p:nvSpPr>
          <p:cNvPr id="12" name="Text Placeholder 2">
            <a:extLst>
              <a:ext uri="{FF2B5EF4-FFF2-40B4-BE49-F238E27FC236}">
                <a16:creationId xmlns:a16="http://schemas.microsoft.com/office/drawing/2014/main" id="{4D1C3C01-A1AE-1390-29B8-C17806E9D6B2}"/>
              </a:ext>
            </a:extLst>
          </p:cNvPr>
          <p:cNvSpPr>
            <a:spLocks noGrp="1"/>
          </p:cNvSpPr>
          <p:nvPr>
            <p:ph type="body" idx="1" hasCustomPrompt="1"/>
          </p:nvPr>
        </p:nvSpPr>
        <p:spPr>
          <a:xfrm>
            <a:off x="570016" y="4903694"/>
            <a:ext cx="5525984" cy="380694"/>
          </a:xfrm>
        </p:spPr>
        <p:txBody>
          <a:bodyPr anchor="b"/>
          <a:lstStyle>
            <a:lvl1pPr marL="0" indent="0">
              <a:buNone/>
              <a:defRPr sz="24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30</a:t>
            </a:r>
          </a:p>
        </p:txBody>
      </p:sp>
      <p:sp>
        <p:nvSpPr>
          <p:cNvPr id="13" name="Text Placeholder 2">
            <a:extLst>
              <a:ext uri="{FF2B5EF4-FFF2-40B4-BE49-F238E27FC236}">
                <a16:creationId xmlns:a16="http://schemas.microsoft.com/office/drawing/2014/main" id="{F3D854E1-15FA-F33D-D95B-F81FCC0A8E5F}"/>
              </a:ext>
            </a:extLst>
          </p:cNvPr>
          <p:cNvSpPr>
            <a:spLocks noGrp="1"/>
          </p:cNvSpPr>
          <p:nvPr>
            <p:ph type="body" idx="10" hasCustomPrompt="1"/>
          </p:nvPr>
        </p:nvSpPr>
        <p:spPr>
          <a:xfrm>
            <a:off x="4631384" y="6268717"/>
            <a:ext cx="1941167" cy="290448"/>
          </a:xfrm>
        </p:spPr>
        <p:txBody>
          <a:bodyPr anchor="b">
            <a:normAutofit/>
          </a:bodyPr>
          <a:lstStyle>
            <a:lvl1pPr marL="0" indent="0">
              <a:buNone/>
              <a:defRPr sz="1200" b="0" i="0">
                <a:solidFill>
                  <a:schemeClr val="bg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12</a:t>
            </a:r>
          </a:p>
        </p:txBody>
      </p:sp>
      <p:sp>
        <p:nvSpPr>
          <p:cNvPr id="23" name="Picture Placeholder 2">
            <a:extLst>
              <a:ext uri="{FF2B5EF4-FFF2-40B4-BE49-F238E27FC236}">
                <a16:creationId xmlns:a16="http://schemas.microsoft.com/office/drawing/2014/main" id="{7C65AE7C-E11D-6793-9249-A242AAF3B783}"/>
              </a:ext>
            </a:extLst>
          </p:cNvPr>
          <p:cNvSpPr>
            <a:spLocks noGrp="1"/>
          </p:cNvSpPr>
          <p:nvPr>
            <p:ph type="pic" idx="11"/>
          </p:nvPr>
        </p:nvSpPr>
        <p:spPr>
          <a:xfrm>
            <a:off x="6995115" y="888118"/>
            <a:ext cx="4626869" cy="4623954"/>
          </a:xfrm>
          <a:prstGeom prst="ellipse">
            <a:avLst/>
          </a:prstGeom>
          <a:ln w="76200">
            <a:noFill/>
          </a:ln>
        </p:spPr>
        <p:txBody>
          <a:bodyPr anchor="ctr">
            <a:normAutofit/>
          </a:bodyPr>
          <a:lstStyle>
            <a:lvl1pPr marL="0" indent="0" algn="ctr">
              <a:buNone/>
              <a:defRPr sz="1600" b="0" i="0">
                <a:latin typeface="Raleway" panose="020B05030301010600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28" name="Picture 27" descr="A picture containing text, clipart&#10;&#10;Description automatically generated">
            <a:extLst>
              <a:ext uri="{FF2B5EF4-FFF2-40B4-BE49-F238E27FC236}">
                <a16:creationId xmlns:a16="http://schemas.microsoft.com/office/drawing/2014/main" id="{C24C3538-C5C4-4808-1714-CA752CD7EEEF}"/>
              </a:ext>
            </a:extLst>
          </p:cNvPr>
          <p:cNvPicPr>
            <a:picLocks noChangeAspect="1"/>
          </p:cNvPicPr>
          <p:nvPr userDrawn="1"/>
        </p:nvPicPr>
        <p:blipFill>
          <a:blip r:embed="rId5"/>
          <a:stretch>
            <a:fillRect/>
          </a:stretch>
        </p:blipFill>
        <p:spPr>
          <a:xfrm>
            <a:off x="570016" y="6196384"/>
            <a:ext cx="945145" cy="456277"/>
          </a:xfrm>
          <a:prstGeom prst="rect">
            <a:avLst/>
          </a:prstGeom>
        </p:spPr>
      </p:pic>
      <p:sp>
        <p:nvSpPr>
          <p:cNvPr id="29" name="TextBox 28">
            <a:extLst>
              <a:ext uri="{FF2B5EF4-FFF2-40B4-BE49-F238E27FC236}">
                <a16:creationId xmlns:a16="http://schemas.microsoft.com/office/drawing/2014/main" id="{838A656C-68E9-CB39-DFD8-C82524B9A5F4}"/>
              </a:ext>
            </a:extLst>
          </p:cNvPr>
          <p:cNvSpPr txBox="1"/>
          <p:nvPr userDrawn="1"/>
        </p:nvSpPr>
        <p:spPr>
          <a:xfrm>
            <a:off x="1924929" y="6292747"/>
            <a:ext cx="39076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Raleway Light" panose="020B0403030101060003" pitchFamily="34" charset="77"/>
              </a:rPr>
              <a:t>University of California San Francisco | </a:t>
            </a:r>
          </a:p>
        </p:txBody>
      </p:sp>
      <p:pic>
        <p:nvPicPr>
          <p:cNvPr id="15" name="Picture 14" descr="Logo, icon&#10;&#10;Description automatically generated with medium confidence">
            <a:extLst>
              <a:ext uri="{FF2B5EF4-FFF2-40B4-BE49-F238E27FC236}">
                <a16:creationId xmlns:a16="http://schemas.microsoft.com/office/drawing/2014/main" id="{769C5BA5-1607-2D71-E32E-2D37B0E7C82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67071" y="6208201"/>
            <a:ext cx="1420270" cy="411480"/>
          </a:xfrm>
          <a:prstGeom prst="rect">
            <a:avLst/>
          </a:prstGeom>
        </p:spPr>
      </p:pic>
    </p:spTree>
    <p:extLst>
      <p:ext uri="{BB962C8B-B14F-4D97-AF65-F5344CB8AC3E}">
        <p14:creationId xmlns:p14="http://schemas.microsoft.com/office/powerpoint/2010/main" val="1008057340"/>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3CBA053-FCB4-83B7-B1C1-47375744CD1F}"/>
              </a:ext>
            </a:extLst>
          </p:cNvPr>
          <p:cNvSpPr>
            <a:spLocks noGrp="1"/>
          </p:cNvSpPr>
          <p:nvPr>
            <p:ph sz="quarter" idx="14"/>
          </p:nvPr>
        </p:nvSpPr>
        <p:spPr>
          <a:xfrm>
            <a:off x="446490" y="1551337"/>
            <a:ext cx="11299020" cy="3945223"/>
          </a:xfrm>
        </p:spPr>
        <p:txBody>
          <a:bodyPr/>
          <a:lstStyle>
            <a:lvl1pPr>
              <a:defRPr b="0" i="0">
                <a:solidFill>
                  <a:schemeClr val="tx1">
                    <a:lumMod val="65000"/>
                    <a:lumOff val="35000"/>
                  </a:schemeClr>
                </a:solidFill>
                <a:latin typeface="Raleway Light" panose="020B0403030101060003" pitchFamily="34" charset="77"/>
              </a:defRPr>
            </a:lvl1pPr>
            <a:lvl2pPr>
              <a:defRPr b="0" i="0">
                <a:solidFill>
                  <a:schemeClr val="tx1">
                    <a:lumMod val="65000"/>
                    <a:lumOff val="35000"/>
                  </a:schemeClr>
                </a:solidFill>
                <a:latin typeface="Raleway Light" panose="020B0403030101060003" pitchFamily="34" charset="77"/>
              </a:defRPr>
            </a:lvl2pPr>
            <a:lvl3pPr>
              <a:defRPr b="0" i="0">
                <a:solidFill>
                  <a:schemeClr val="tx1">
                    <a:lumMod val="65000"/>
                    <a:lumOff val="35000"/>
                  </a:schemeClr>
                </a:solidFill>
                <a:latin typeface="Raleway Light" panose="020B0403030101060003" pitchFamily="34" charset="77"/>
              </a:defRPr>
            </a:lvl3pPr>
            <a:lvl4pPr>
              <a:defRPr b="0" i="0">
                <a:solidFill>
                  <a:schemeClr val="tx1">
                    <a:lumMod val="65000"/>
                    <a:lumOff val="35000"/>
                  </a:schemeClr>
                </a:solidFill>
                <a:latin typeface="Raleway Light" panose="020B0403030101060003" pitchFamily="34" charset="77"/>
              </a:defRPr>
            </a:lvl4pPr>
            <a:lvl5pPr>
              <a:defRPr b="0" i="0">
                <a:solidFill>
                  <a:schemeClr val="tx1">
                    <a:lumMod val="65000"/>
                    <a:lumOff val="35000"/>
                  </a:schemeClr>
                </a:solidFill>
                <a:latin typeface="Raleway Light" panose="020B0403030101060003" pitchFamily="34" charset="77"/>
              </a:defRPr>
            </a:lvl5pPr>
            <a:lvl6pPr marL="2286000" indent="0">
              <a:buNone/>
              <a:defRPr/>
            </a:lvl6pPr>
            <a:lvl7pPr>
              <a:defRPr sz="1600" b="0" i="0">
                <a:latin typeface="Raleway Light" panose="020B0403030101060003" pitchFamily="34" charset="77"/>
              </a:defRPr>
            </a:lvl7pPr>
            <a:lvl8pPr>
              <a:defRPr sz="1600" b="0" i="0">
                <a:latin typeface="Raleway Light" panose="020B0403030101060003" pitchFamily="34" charset="77"/>
              </a:defRPr>
            </a:lvl8pPr>
            <a:lvl9pPr>
              <a:defRPr sz="1600" b="0" i="0">
                <a:latin typeface="Raleway Light" panose="020B0403030101060003" pitchFamily="34" charset="77"/>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Text&#10;&#10;Description automatically generated">
            <a:extLst>
              <a:ext uri="{FF2B5EF4-FFF2-40B4-BE49-F238E27FC236}">
                <a16:creationId xmlns:a16="http://schemas.microsoft.com/office/drawing/2014/main" id="{E7E1F379-9110-E9B7-6FD1-72AE44960FC0}"/>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7" name="Slide Number Placeholder 5">
            <a:extLst>
              <a:ext uri="{FF2B5EF4-FFF2-40B4-BE49-F238E27FC236}">
                <a16:creationId xmlns:a16="http://schemas.microsoft.com/office/drawing/2014/main" id="{2D7CCBD9-5259-EE24-303C-2D9EE5143CC8}"/>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pic>
        <p:nvPicPr>
          <p:cNvPr id="11" name="Picture 10">
            <a:extLst>
              <a:ext uri="{FF2B5EF4-FFF2-40B4-BE49-F238E27FC236}">
                <a16:creationId xmlns:a16="http://schemas.microsoft.com/office/drawing/2014/main" id="{4518908E-A4A9-12F3-8EB9-84011736B591}"/>
              </a:ext>
            </a:extLst>
          </p:cNvPr>
          <p:cNvPicPr>
            <a:picLocks noChangeAspect="1"/>
          </p:cNvPicPr>
          <p:nvPr userDrawn="1"/>
        </p:nvPicPr>
        <p:blipFill rotWithShape="1">
          <a:blip r:embed="rId3">
            <a:alphaModFix amt="10000"/>
            <a:extLst>
              <a:ext uri="{28A0092B-C50C-407E-A947-70E740481C1C}">
                <a14:useLocalDpi xmlns:a14="http://schemas.microsoft.com/office/drawing/2010/main"/>
              </a:ext>
            </a:extLst>
          </a:blip>
          <a:srcRect r="26938"/>
          <a:stretch/>
        </p:blipFill>
        <p:spPr>
          <a:xfrm>
            <a:off x="8319159" y="388174"/>
            <a:ext cx="3872841" cy="5300762"/>
          </a:xfrm>
          <a:prstGeom prst="rect">
            <a:avLst/>
          </a:prstGeom>
        </p:spPr>
      </p:pic>
      <p:sp>
        <p:nvSpPr>
          <p:cNvPr id="2" name="Text Placeholder 2">
            <a:extLst>
              <a:ext uri="{FF2B5EF4-FFF2-40B4-BE49-F238E27FC236}">
                <a16:creationId xmlns:a16="http://schemas.microsoft.com/office/drawing/2014/main" id="{A5E56A79-5DB7-9131-1919-9B2DD10B34E8}"/>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4" name="Text Placeholder 2">
            <a:extLst>
              <a:ext uri="{FF2B5EF4-FFF2-40B4-BE49-F238E27FC236}">
                <a16:creationId xmlns:a16="http://schemas.microsoft.com/office/drawing/2014/main" id="{9037532D-0C5C-7D52-4B6C-01013B1405AE}"/>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2" name="Picture 11">
            <a:extLst>
              <a:ext uri="{FF2B5EF4-FFF2-40B4-BE49-F238E27FC236}">
                <a16:creationId xmlns:a16="http://schemas.microsoft.com/office/drawing/2014/main" id="{73898BFA-DAE7-AEC8-CEC6-D7C9489CAA54}"/>
              </a:ext>
            </a:extLst>
          </p:cNvPr>
          <p:cNvPicPr>
            <a:picLocks noChangeAspect="1"/>
          </p:cNvPicPr>
          <p:nvPr userDrawn="1"/>
        </p:nvPicPr>
        <p:blipFill>
          <a:blip r:embed="rId4"/>
          <a:stretch>
            <a:fillRect/>
          </a:stretch>
        </p:blipFill>
        <p:spPr>
          <a:xfrm>
            <a:off x="0" y="5953635"/>
            <a:ext cx="12192000" cy="66368"/>
          </a:xfrm>
          <a:prstGeom prst="rect">
            <a:avLst/>
          </a:prstGeom>
        </p:spPr>
      </p:pic>
      <p:pic>
        <p:nvPicPr>
          <p:cNvPr id="14" name="Picture 13">
            <a:extLst>
              <a:ext uri="{FF2B5EF4-FFF2-40B4-BE49-F238E27FC236}">
                <a16:creationId xmlns:a16="http://schemas.microsoft.com/office/drawing/2014/main" id="{3BA54650-4121-5742-E6FA-AF725E6695C7}"/>
              </a:ext>
            </a:extLst>
          </p:cNvPr>
          <p:cNvPicPr>
            <a:picLocks noChangeAspect="1"/>
          </p:cNvPicPr>
          <p:nvPr userDrawn="1"/>
        </p:nvPicPr>
        <p:blipFill>
          <a:blip r:embed="rId5"/>
          <a:stretch>
            <a:fillRect/>
          </a:stretch>
        </p:blipFill>
        <p:spPr>
          <a:xfrm>
            <a:off x="310438" y="388174"/>
            <a:ext cx="95962" cy="853064"/>
          </a:xfrm>
          <a:prstGeom prst="rect">
            <a:avLst/>
          </a:prstGeom>
        </p:spPr>
      </p:pic>
      <p:pic>
        <p:nvPicPr>
          <p:cNvPr id="10" name="Picture 9" descr="Logo, icon&#10;&#10;Description automatically generated with medium confidence">
            <a:extLst>
              <a:ext uri="{FF2B5EF4-FFF2-40B4-BE49-F238E27FC236}">
                <a16:creationId xmlns:a16="http://schemas.microsoft.com/office/drawing/2014/main" id="{39D45593-CE8A-32B3-E6EE-AFF5117C0DE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2847956795"/>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NO Watermark">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7E1F379-9110-E9B7-6FD1-72AE44960FC0}"/>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7" name="Slide Number Placeholder 5">
            <a:extLst>
              <a:ext uri="{FF2B5EF4-FFF2-40B4-BE49-F238E27FC236}">
                <a16:creationId xmlns:a16="http://schemas.microsoft.com/office/drawing/2014/main" id="{2D7CCBD9-5259-EE24-303C-2D9EE5143CC8}"/>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9" name="Content Placeholder 12">
            <a:extLst>
              <a:ext uri="{FF2B5EF4-FFF2-40B4-BE49-F238E27FC236}">
                <a16:creationId xmlns:a16="http://schemas.microsoft.com/office/drawing/2014/main" id="{CECF1163-24CB-1ABF-E99B-5D1FB8269AE3}"/>
              </a:ext>
            </a:extLst>
          </p:cNvPr>
          <p:cNvSpPr>
            <a:spLocks noGrp="1"/>
          </p:cNvSpPr>
          <p:nvPr>
            <p:ph sz="quarter" idx="14"/>
          </p:nvPr>
        </p:nvSpPr>
        <p:spPr>
          <a:xfrm>
            <a:off x="446490" y="1551337"/>
            <a:ext cx="11299020" cy="3945223"/>
          </a:xfrm>
        </p:spPr>
        <p:txBody>
          <a:bodyPr/>
          <a:lstStyle>
            <a:lvl1pPr>
              <a:defRPr b="0" i="0">
                <a:solidFill>
                  <a:schemeClr val="tx1">
                    <a:lumMod val="65000"/>
                    <a:lumOff val="35000"/>
                  </a:schemeClr>
                </a:solidFill>
                <a:latin typeface="Raleway Light" panose="020B0403030101060003" pitchFamily="34" charset="77"/>
              </a:defRPr>
            </a:lvl1pPr>
            <a:lvl2pPr>
              <a:defRPr b="0" i="0">
                <a:solidFill>
                  <a:schemeClr val="tx1">
                    <a:lumMod val="65000"/>
                    <a:lumOff val="35000"/>
                  </a:schemeClr>
                </a:solidFill>
                <a:latin typeface="Raleway Light" panose="020B0403030101060003" pitchFamily="34" charset="77"/>
              </a:defRPr>
            </a:lvl2pPr>
            <a:lvl3pPr>
              <a:defRPr b="0" i="0">
                <a:solidFill>
                  <a:schemeClr val="tx1">
                    <a:lumMod val="65000"/>
                    <a:lumOff val="35000"/>
                  </a:schemeClr>
                </a:solidFill>
                <a:latin typeface="Raleway Light" panose="020B0403030101060003" pitchFamily="34" charset="77"/>
              </a:defRPr>
            </a:lvl3pPr>
            <a:lvl4pPr>
              <a:defRPr b="0" i="0">
                <a:solidFill>
                  <a:schemeClr val="tx1">
                    <a:lumMod val="65000"/>
                    <a:lumOff val="35000"/>
                  </a:schemeClr>
                </a:solidFill>
                <a:latin typeface="Raleway Light" panose="020B0403030101060003" pitchFamily="34" charset="77"/>
              </a:defRPr>
            </a:lvl4pPr>
            <a:lvl5pPr>
              <a:defRPr b="0" i="0">
                <a:solidFill>
                  <a:schemeClr val="tx1">
                    <a:lumMod val="65000"/>
                    <a:lumOff val="35000"/>
                  </a:schemeClr>
                </a:solidFill>
                <a:latin typeface="Raleway Light" panose="020B0403030101060003" pitchFamily="34" charset="77"/>
              </a:defRPr>
            </a:lvl5pPr>
            <a:lvl6pPr>
              <a:defRPr/>
            </a:lvl6pPr>
            <a:lvl7pPr>
              <a:defRPr sz="1600" b="0" i="0">
                <a:latin typeface="Raleway Light" panose="020B0403030101060003" pitchFamily="34" charset="77"/>
              </a:defRPr>
            </a:lvl7pPr>
            <a:lvl8pPr>
              <a:defRPr sz="1600" b="0" i="0">
                <a:latin typeface="Raleway Light" panose="020B0403030101060003" pitchFamily="34" charset="77"/>
              </a:defRPr>
            </a:lvl8pPr>
            <a:lvl9pPr>
              <a:defRPr sz="1600" b="0" i="0">
                <a:latin typeface="Raleway Light" panose="020B0403030101060003" pitchFamily="34" charset="77"/>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84F72CCC-D06A-94B8-59D6-0CB377B488F1}"/>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12" name="Text Placeholder 2">
            <a:extLst>
              <a:ext uri="{FF2B5EF4-FFF2-40B4-BE49-F238E27FC236}">
                <a16:creationId xmlns:a16="http://schemas.microsoft.com/office/drawing/2014/main" id="{1DF40EA8-03CA-94A2-FE49-B1F2661F87C3}"/>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1" name="Picture 10">
            <a:extLst>
              <a:ext uri="{FF2B5EF4-FFF2-40B4-BE49-F238E27FC236}">
                <a16:creationId xmlns:a16="http://schemas.microsoft.com/office/drawing/2014/main" id="{A5052ED2-CF8A-3792-0DB8-EE0526038AA2}"/>
              </a:ext>
            </a:extLst>
          </p:cNvPr>
          <p:cNvPicPr>
            <a:picLocks noChangeAspect="1"/>
          </p:cNvPicPr>
          <p:nvPr userDrawn="1"/>
        </p:nvPicPr>
        <p:blipFill>
          <a:blip r:embed="rId3"/>
          <a:stretch>
            <a:fillRect/>
          </a:stretch>
        </p:blipFill>
        <p:spPr>
          <a:xfrm>
            <a:off x="0" y="5953635"/>
            <a:ext cx="12192000" cy="66368"/>
          </a:xfrm>
          <a:prstGeom prst="rect">
            <a:avLst/>
          </a:prstGeom>
        </p:spPr>
      </p:pic>
      <p:pic>
        <p:nvPicPr>
          <p:cNvPr id="13" name="Picture 12">
            <a:extLst>
              <a:ext uri="{FF2B5EF4-FFF2-40B4-BE49-F238E27FC236}">
                <a16:creationId xmlns:a16="http://schemas.microsoft.com/office/drawing/2014/main" id="{042A8076-B290-734C-9B64-253621911659}"/>
              </a:ext>
            </a:extLst>
          </p:cNvPr>
          <p:cNvPicPr>
            <a:picLocks noChangeAspect="1"/>
          </p:cNvPicPr>
          <p:nvPr userDrawn="1"/>
        </p:nvPicPr>
        <p:blipFill>
          <a:blip r:embed="rId4"/>
          <a:stretch>
            <a:fillRect/>
          </a:stretch>
        </p:blipFill>
        <p:spPr>
          <a:xfrm>
            <a:off x="310438" y="388174"/>
            <a:ext cx="95962" cy="853064"/>
          </a:xfrm>
          <a:prstGeom prst="rect">
            <a:avLst/>
          </a:prstGeom>
        </p:spPr>
      </p:pic>
      <p:pic>
        <p:nvPicPr>
          <p:cNvPr id="14" name="Picture 13" descr="Logo, icon&#10;&#10;Description automatically generated with medium confidence">
            <a:extLst>
              <a:ext uri="{FF2B5EF4-FFF2-40B4-BE49-F238E27FC236}">
                <a16:creationId xmlns:a16="http://schemas.microsoft.com/office/drawing/2014/main" id="{AE22C5EE-ED40-BDC2-C1EF-DEE4435096A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3098892615"/>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448E17-0296-36BC-9AF4-BC4D2C735A5B}"/>
              </a:ext>
            </a:extLst>
          </p:cNvPr>
          <p:cNvSpPr/>
          <p:nvPr userDrawn="1"/>
        </p:nvSpPr>
        <p:spPr>
          <a:xfrm>
            <a:off x="0" y="4343400"/>
            <a:ext cx="12192000" cy="2514600"/>
          </a:xfrm>
          <a:prstGeom prst="rect">
            <a:avLst/>
          </a:prstGeom>
          <a:solidFill>
            <a:srgbClr val="0054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pic>
        <p:nvPicPr>
          <p:cNvPr id="9" name="Picture 8">
            <a:extLst>
              <a:ext uri="{FF2B5EF4-FFF2-40B4-BE49-F238E27FC236}">
                <a16:creationId xmlns:a16="http://schemas.microsoft.com/office/drawing/2014/main" id="{8728D5B7-6846-11C6-18F0-539C4EC5B489}"/>
              </a:ext>
            </a:extLst>
          </p:cNvPr>
          <p:cNvPicPr>
            <a:picLocks noChangeAspect="1"/>
          </p:cNvPicPr>
          <p:nvPr userDrawn="1"/>
        </p:nvPicPr>
        <p:blipFill>
          <a:blip r:embed="rId2"/>
          <a:stretch>
            <a:fillRect/>
          </a:stretch>
        </p:blipFill>
        <p:spPr>
          <a:xfrm>
            <a:off x="0" y="4343400"/>
            <a:ext cx="12192000" cy="2514600"/>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solidFill>
                  <a:schemeClr val="bg1"/>
                </a:solidFill>
                <a:latin typeface="Raleway Light" panose="020B0403030101060003" pitchFamily="34" charset="77"/>
              </a:defRPr>
            </a:lvl1pPr>
          </a:lstStyle>
          <a:p>
            <a:fld id="{C4DCA365-4C77-3F48-9E32-4CDD7280B8A6}" type="slidenum">
              <a:rPr lang="en-US" smtClean="0"/>
              <a:pPr/>
              <a:t>‹#›</a:t>
            </a:fld>
            <a:endParaRPr lang="en-US" dirty="0"/>
          </a:p>
        </p:txBody>
      </p:sp>
      <p:sp>
        <p:nvSpPr>
          <p:cNvPr id="5" name="Picture Placeholder 4">
            <a:extLst>
              <a:ext uri="{FF2B5EF4-FFF2-40B4-BE49-F238E27FC236}">
                <a16:creationId xmlns:a16="http://schemas.microsoft.com/office/drawing/2014/main" id="{8E3B8BB7-A731-4125-E09C-8B4BE6C5EF14}"/>
              </a:ext>
            </a:extLst>
          </p:cNvPr>
          <p:cNvSpPr>
            <a:spLocks noGrp="1"/>
          </p:cNvSpPr>
          <p:nvPr>
            <p:ph type="pic" sz="quarter" idx="13"/>
          </p:nvPr>
        </p:nvSpPr>
        <p:spPr>
          <a:xfrm>
            <a:off x="0" y="0"/>
            <a:ext cx="12192000" cy="4343400"/>
          </a:xfrm>
        </p:spPr>
        <p:txBody>
          <a:bodyPr anchor="ctr"/>
          <a:lstStyle>
            <a:lvl1pPr marL="0" indent="0" algn="ctr">
              <a:buNone/>
              <a:defRPr/>
            </a:lvl1pPr>
          </a:lstStyle>
          <a:p>
            <a:endParaRPr lang="en-US" dirty="0"/>
          </a:p>
        </p:txBody>
      </p:sp>
      <p:pic>
        <p:nvPicPr>
          <p:cNvPr id="6" name="Picture 5">
            <a:extLst>
              <a:ext uri="{FF2B5EF4-FFF2-40B4-BE49-F238E27FC236}">
                <a16:creationId xmlns:a16="http://schemas.microsoft.com/office/drawing/2014/main" id="{C72E9EA4-9533-B0D6-447D-5EFCD2CEA415}"/>
              </a:ext>
            </a:extLst>
          </p:cNvPr>
          <p:cNvPicPr>
            <a:picLocks noChangeAspect="1"/>
          </p:cNvPicPr>
          <p:nvPr userDrawn="1"/>
        </p:nvPicPr>
        <p:blipFill>
          <a:blip r:embed="rId3"/>
          <a:srcRect/>
          <a:stretch/>
        </p:blipFill>
        <p:spPr>
          <a:xfrm>
            <a:off x="570016" y="6214340"/>
            <a:ext cx="1502855" cy="462799"/>
          </a:xfrm>
          <a:prstGeom prst="rect">
            <a:avLst/>
          </a:prstGeom>
        </p:spPr>
      </p:pic>
      <p:sp>
        <p:nvSpPr>
          <p:cNvPr id="7" name="Title 1">
            <a:extLst>
              <a:ext uri="{FF2B5EF4-FFF2-40B4-BE49-F238E27FC236}">
                <a16:creationId xmlns:a16="http://schemas.microsoft.com/office/drawing/2014/main" id="{4735F998-5300-E853-1FF1-2DA9D5D364C4}"/>
              </a:ext>
            </a:extLst>
          </p:cNvPr>
          <p:cNvSpPr>
            <a:spLocks noGrp="1"/>
          </p:cNvSpPr>
          <p:nvPr>
            <p:ph type="title" hasCustomPrompt="1"/>
          </p:nvPr>
        </p:nvSpPr>
        <p:spPr>
          <a:xfrm>
            <a:off x="570016" y="4706199"/>
            <a:ext cx="11191288" cy="484063"/>
          </a:xfrm>
        </p:spPr>
        <p:txBody>
          <a:bodyPr>
            <a:noAutofit/>
          </a:bodyPr>
          <a:lstStyle>
            <a:lvl1pPr algn="ctr">
              <a:defRPr sz="4000" b="0" i="0">
                <a:solidFill>
                  <a:schemeClr val="bg1"/>
                </a:solidFill>
                <a:latin typeface="Raleway Light" panose="020B0403030101060003" pitchFamily="34" charset="77"/>
              </a:defRPr>
            </a:lvl1pPr>
          </a:lstStyle>
          <a:p>
            <a:r>
              <a:rPr lang="en-US" dirty="0" err="1"/>
              <a:t>Raleway</a:t>
            </a:r>
            <a:r>
              <a:rPr lang="en-US" dirty="0"/>
              <a:t> Light 40</a:t>
            </a:r>
          </a:p>
        </p:txBody>
      </p:sp>
      <p:pic>
        <p:nvPicPr>
          <p:cNvPr id="8" name="Picture 7" descr="A black and white logo&#10;&#10;Description automatically generated with low confidence">
            <a:extLst>
              <a:ext uri="{FF2B5EF4-FFF2-40B4-BE49-F238E27FC236}">
                <a16:creationId xmlns:a16="http://schemas.microsoft.com/office/drawing/2014/main" id="{560C26DF-174C-C460-4877-57E6CA6C28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96896" y="6236208"/>
            <a:ext cx="1420269" cy="411480"/>
          </a:xfrm>
          <a:prstGeom prst="rect">
            <a:avLst/>
          </a:prstGeom>
        </p:spPr>
      </p:pic>
    </p:spTree>
    <p:extLst>
      <p:ext uri="{BB962C8B-B14F-4D97-AF65-F5344CB8AC3E}">
        <p14:creationId xmlns:p14="http://schemas.microsoft.com/office/powerpoint/2010/main" val="59649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EC26D5-F6CB-70C5-E679-89878B624A85}"/>
              </a:ext>
            </a:extLst>
          </p:cNvPr>
          <p:cNvSpPr/>
          <p:nvPr userDrawn="1"/>
        </p:nvSpPr>
        <p:spPr>
          <a:xfrm>
            <a:off x="0" y="1376452"/>
            <a:ext cx="12192000" cy="5555976"/>
          </a:xfrm>
          <a:prstGeom prst="rect">
            <a:avLst/>
          </a:prstGeom>
          <a:solidFill>
            <a:srgbClr val="0054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7" name="Title 1">
            <a:extLst>
              <a:ext uri="{FF2B5EF4-FFF2-40B4-BE49-F238E27FC236}">
                <a16:creationId xmlns:a16="http://schemas.microsoft.com/office/drawing/2014/main" id="{4735F998-5300-E853-1FF1-2DA9D5D364C4}"/>
              </a:ext>
            </a:extLst>
          </p:cNvPr>
          <p:cNvSpPr>
            <a:spLocks noGrp="1"/>
          </p:cNvSpPr>
          <p:nvPr>
            <p:ph type="title" hasCustomPrompt="1"/>
          </p:nvPr>
        </p:nvSpPr>
        <p:spPr>
          <a:xfrm>
            <a:off x="0" y="519181"/>
            <a:ext cx="12192000" cy="484063"/>
          </a:xfrm>
        </p:spPr>
        <p:txBody>
          <a:bodyPr>
            <a:noAutofit/>
          </a:bodyPr>
          <a:lstStyle>
            <a:lvl1pPr algn="ctr">
              <a:defRPr sz="4000" b="0" i="0">
                <a:solidFill>
                  <a:srgbClr val="005492"/>
                </a:solidFill>
                <a:latin typeface="Raleway Light" panose="020B0403030101060003" pitchFamily="34" charset="77"/>
              </a:defRPr>
            </a:lvl1pPr>
          </a:lstStyle>
          <a:p>
            <a:r>
              <a:rPr lang="en-US" dirty="0" err="1"/>
              <a:t>Raleway</a:t>
            </a:r>
            <a:r>
              <a:rPr lang="en-US" dirty="0"/>
              <a:t> Light 40</a:t>
            </a:r>
          </a:p>
        </p:txBody>
      </p:sp>
      <p:pic>
        <p:nvPicPr>
          <p:cNvPr id="15" name="Picture 14">
            <a:extLst>
              <a:ext uri="{FF2B5EF4-FFF2-40B4-BE49-F238E27FC236}">
                <a16:creationId xmlns:a16="http://schemas.microsoft.com/office/drawing/2014/main" id="{149FDEC0-06E1-CDA5-8B9F-6574E25A5209}"/>
              </a:ext>
            </a:extLst>
          </p:cNvPr>
          <p:cNvPicPr>
            <a:picLocks noChangeAspect="1"/>
          </p:cNvPicPr>
          <p:nvPr userDrawn="1"/>
        </p:nvPicPr>
        <p:blipFill>
          <a:blip r:embed="rId2"/>
          <a:stretch>
            <a:fillRect/>
          </a:stretch>
        </p:blipFill>
        <p:spPr>
          <a:xfrm>
            <a:off x="-47922" y="1302025"/>
            <a:ext cx="12287844" cy="5630402"/>
          </a:xfrm>
          <a:prstGeom prst="rect">
            <a:avLst/>
          </a:prstGeom>
        </p:spPr>
      </p:pic>
      <p:sp>
        <p:nvSpPr>
          <p:cNvPr id="14" name="Subtitle 2">
            <a:extLst>
              <a:ext uri="{FF2B5EF4-FFF2-40B4-BE49-F238E27FC236}">
                <a16:creationId xmlns:a16="http://schemas.microsoft.com/office/drawing/2014/main" id="{238BD708-93C5-745A-7E5A-EC98CD74435A}"/>
              </a:ext>
            </a:extLst>
          </p:cNvPr>
          <p:cNvSpPr txBox="1">
            <a:spLocks/>
          </p:cNvSpPr>
          <p:nvPr userDrawn="1"/>
        </p:nvSpPr>
        <p:spPr>
          <a:xfrm>
            <a:off x="446489" y="1972605"/>
            <a:ext cx="5188998" cy="3478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Raleway Light" panose="020B04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Light" panose="020B04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Light" panose="020B04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Light" panose="020B04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Light" panose="020B04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Light" panose="020B0403030101060003" pitchFamily="34" charset="77"/>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i="0" dirty="0">
                <a:latin typeface="Raleway Light" panose="020B0403030101060003" pitchFamily="34" charset="77"/>
              </a:rPr>
              <a:t>For more information please contact:</a:t>
            </a:r>
          </a:p>
        </p:txBody>
      </p:sp>
      <p:pic>
        <p:nvPicPr>
          <p:cNvPr id="8" name="Picture 7">
            <a:extLst>
              <a:ext uri="{FF2B5EF4-FFF2-40B4-BE49-F238E27FC236}">
                <a16:creationId xmlns:a16="http://schemas.microsoft.com/office/drawing/2014/main" id="{7295D918-46D3-877E-B672-61E9AD6D9F6D}"/>
              </a:ext>
              <a:ext uri="{C183D7F6-B498-43B3-948B-1728B52AA6E4}">
                <adec:decorative xmlns:adec="http://schemas.microsoft.com/office/drawing/2017/decorative" val="1"/>
              </a:ext>
            </a:extLst>
          </p:cNvPr>
          <p:cNvPicPr>
            <a:picLocks noChangeAspect="1"/>
          </p:cNvPicPr>
          <p:nvPr userDrawn="1"/>
        </p:nvPicPr>
        <p:blipFill rotWithShape="1">
          <a:blip r:embed="rId3">
            <a:alphaModFix amt="10000"/>
            <a:extLst>
              <a:ext uri="{28A0092B-C50C-407E-A947-70E740481C1C}">
                <a14:useLocalDpi xmlns:a14="http://schemas.microsoft.com/office/drawing/2010/main"/>
              </a:ext>
            </a:extLst>
          </a:blip>
          <a:srcRect t="3529" r="16136" b="9421"/>
          <a:stretch/>
        </p:blipFill>
        <p:spPr>
          <a:xfrm>
            <a:off x="6796798" y="1302024"/>
            <a:ext cx="5424386" cy="5630402"/>
          </a:xfrm>
          <a:prstGeom prst="rect">
            <a:avLst/>
          </a:prstGeom>
        </p:spPr>
      </p:pic>
      <p:sp>
        <p:nvSpPr>
          <p:cNvPr id="10" name="TextBox 9">
            <a:extLst>
              <a:ext uri="{FF2B5EF4-FFF2-40B4-BE49-F238E27FC236}">
                <a16:creationId xmlns:a16="http://schemas.microsoft.com/office/drawing/2014/main" id="{9B15F977-4193-ACB5-F730-809F728E37B9}"/>
              </a:ext>
            </a:extLst>
          </p:cNvPr>
          <p:cNvSpPr txBox="1"/>
          <p:nvPr userDrawn="1"/>
        </p:nvSpPr>
        <p:spPr>
          <a:xfrm>
            <a:off x="2675308" y="6315445"/>
            <a:ext cx="68413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Raleway Light" panose="020B0403030101060003" pitchFamily="34" charset="77"/>
              </a:rPr>
              <a:t>Property of University of California San Francisco. All Rights Reserved 2022. </a:t>
            </a:r>
          </a:p>
        </p:txBody>
      </p:sp>
      <p:sp>
        <p:nvSpPr>
          <p:cNvPr id="11" name="Subtitle 2">
            <a:extLst>
              <a:ext uri="{FF2B5EF4-FFF2-40B4-BE49-F238E27FC236}">
                <a16:creationId xmlns:a16="http://schemas.microsoft.com/office/drawing/2014/main" id="{55578319-8481-D231-9FBE-93BDFAA28F2C}"/>
              </a:ext>
            </a:extLst>
          </p:cNvPr>
          <p:cNvSpPr>
            <a:spLocks noGrp="1"/>
          </p:cNvSpPr>
          <p:nvPr>
            <p:ph type="subTitle" idx="15" hasCustomPrompt="1"/>
          </p:nvPr>
        </p:nvSpPr>
        <p:spPr>
          <a:xfrm>
            <a:off x="446489" y="2478924"/>
            <a:ext cx="5188998" cy="347870"/>
          </a:xfrm>
        </p:spPr>
        <p:txBody>
          <a:bodyPr>
            <a:noAutofit/>
          </a:bodyPr>
          <a:lstStyle>
            <a:lvl1pPr marL="0" indent="0" algn="l">
              <a:buFont typeface="Arial" panose="020B0604020202020204" pitchFamily="34" charset="0"/>
              <a:buNone/>
              <a:defRPr sz="2000" b="0" i="0">
                <a:solidFill>
                  <a:schemeClr val="bg1"/>
                </a:solidFill>
                <a:latin typeface="Raleway Light" panose="020B04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yournamehere@email.edu</a:t>
            </a:r>
            <a:endParaRPr lang="en-US" dirty="0"/>
          </a:p>
        </p:txBody>
      </p:sp>
      <p:grpSp>
        <p:nvGrpSpPr>
          <p:cNvPr id="2" name="Group 1">
            <a:extLst>
              <a:ext uri="{FF2B5EF4-FFF2-40B4-BE49-F238E27FC236}">
                <a16:creationId xmlns:a16="http://schemas.microsoft.com/office/drawing/2014/main" id="{7F7E6447-E9C5-0F80-75E3-D86A2FA33F54}"/>
              </a:ext>
            </a:extLst>
          </p:cNvPr>
          <p:cNvGrpSpPr/>
          <p:nvPr userDrawn="1"/>
        </p:nvGrpSpPr>
        <p:grpSpPr>
          <a:xfrm>
            <a:off x="3242084" y="5357785"/>
            <a:ext cx="5707833" cy="710971"/>
            <a:chOff x="4404086" y="5357785"/>
            <a:chExt cx="5707833" cy="710971"/>
          </a:xfrm>
        </p:grpSpPr>
        <p:pic>
          <p:nvPicPr>
            <p:cNvPr id="9" name="Picture 8" descr="A picture containing text, clipart&#10;&#10;Description automatically generated">
              <a:extLst>
                <a:ext uri="{FF2B5EF4-FFF2-40B4-BE49-F238E27FC236}">
                  <a16:creationId xmlns:a16="http://schemas.microsoft.com/office/drawing/2014/main" id="{F45DDBCD-F4FB-1B43-5E78-4023F51054E2}"/>
                </a:ext>
              </a:extLst>
            </p:cNvPr>
            <p:cNvPicPr>
              <a:picLocks noChangeAspect="1"/>
            </p:cNvPicPr>
            <p:nvPr userDrawn="1"/>
          </p:nvPicPr>
          <p:blipFill>
            <a:blip r:embed="rId4"/>
            <a:stretch>
              <a:fillRect/>
            </a:stretch>
          </p:blipFill>
          <p:spPr>
            <a:xfrm>
              <a:off x="6796218" y="5485132"/>
              <a:ext cx="945145" cy="45627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8682895A-41C0-B92D-8C5C-AC8C3BB0EF47}"/>
                </a:ext>
              </a:extLst>
            </p:cNvPr>
            <p:cNvPicPr>
              <a:picLocks noChangeAspect="1"/>
            </p:cNvPicPr>
            <p:nvPr userDrawn="1"/>
          </p:nvPicPr>
          <p:blipFill>
            <a:blip r:embed="rId5"/>
            <a:stretch>
              <a:fillRect/>
            </a:stretch>
          </p:blipFill>
          <p:spPr>
            <a:xfrm>
              <a:off x="4404086" y="5357785"/>
              <a:ext cx="1915270" cy="710971"/>
            </a:xfrm>
            <a:prstGeom prst="rect">
              <a:avLst/>
            </a:prstGeom>
          </p:spPr>
        </p:pic>
        <p:sp>
          <p:nvSpPr>
            <p:cNvPr id="5" name="Rectangle 4">
              <a:extLst>
                <a:ext uri="{FF2B5EF4-FFF2-40B4-BE49-F238E27FC236}">
                  <a16:creationId xmlns:a16="http://schemas.microsoft.com/office/drawing/2014/main" id="{A9887D80-05AB-4BFC-8CA5-C60372B8E545}"/>
                </a:ext>
              </a:extLst>
            </p:cNvPr>
            <p:cNvSpPr>
              <a:spLocks/>
            </p:cNvSpPr>
            <p:nvPr userDrawn="1"/>
          </p:nvSpPr>
          <p:spPr>
            <a:xfrm>
              <a:off x="6553215" y="5421654"/>
              <a:ext cx="9144" cy="583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2A4558-AB37-DE11-645E-89298ABD0A1D}"/>
                </a:ext>
              </a:extLst>
            </p:cNvPr>
            <p:cNvSpPr>
              <a:spLocks/>
            </p:cNvSpPr>
            <p:nvPr userDrawn="1"/>
          </p:nvSpPr>
          <p:spPr>
            <a:xfrm>
              <a:off x="7975222" y="5421654"/>
              <a:ext cx="9144" cy="583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logo&#10;&#10;Description automatically generated with low confidence">
              <a:extLst>
                <a:ext uri="{FF2B5EF4-FFF2-40B4-BE49-F238E27FC236}">
                  <a16:creationId xmlns:a16="http://schemas.microsoft.com/office/drawing/2014/main" id="{200DFB37-A0A0-6116-E3B7-3E1C694B27A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218226" y="5438950"/>
              <a:ext cx="1893693" cy="548640"/>
            </a:xfrm>
            <a:prstGeom prst="rect">
              <a:avLst/>
            </a:prstGeom>
          </p:spPr>
        </p:pic>
      </p:grpSp>
    </p:spTree>
    <p:extLst>
      <p:ext uri="{BB962C8B-B14F-4D97-AF65-F5344CB8AC3E}">
        <p14:creationId xmlns:p14="http://schemas.microsoft.com/office/powerpoint/2010/main" val="31339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F312-5FCD-E349-AE38-A7BBD7C0D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F15AF-BC79-B542-9FC3-C755122BD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DD3DA-7E80-3F4F-9CB2-DBE0BFD8BE21}"/>
              </a:ext>
            </a:extLst>
          </p:cNvPr>
          <p:cNvSpPr>
            <a:spLocks noGrp="1"/>
          </p:cNvSpPr>
          <p:nvPr>
            <p:ph type="dt" sz="half" idx="10"/>
          </p:nvPr>
        </p:nvSpPr>
        <p:spPr/>
        <p:txBody>
          <a:bodyPr/>
          <a:lstStyle/>
          <a:p>
            <a:fld id="{7ACB144C-59E7-445D-879E-86AC54128F9E}" type="datetimeFigureOut">
              <a:rPr lang="en-CA" smtClean="0"/>
              <a:t>2025-05-30</a:t>
            </a:fld>
            <a:endParaRPr lang="en-CA"/>
          </a:p>
        </p:txBody>
      </p:sp>
      <p:sp>
        <p:nvSpPr>
          <p:cNvPr id="5" name="Footer Placeholder 4">
            <a:extLst>
              <a:ext uri="{FF2B5EF4-FFF2-40B4-BE49-F238E27FC236}">
                <a16:creationId xmlns:a16="http://schemas.microsoft.com/office/drawing/2014/main" id="{ABB578B9-98CC-CE40-A697-983042D4463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83E4092-DF83-DF40-AF29-DBEDEBEFE81F}"/>
              </a:ext>
            </a:extLst>
          </p:cNvPr>
          <p:cNvSpPr>
            <a:spLocks noGrp="1"/>
          </p:cNvSpPr>
          <p:nvPr>
            <p:ph type="sldNum" sz="quarter" idx="12"/>
          </p:nvPr>
        </p:nvSpPr>
        <p:spPr/>
        <p:txBody>
          <a:bodyPr/>
          <a:lstStyle/>
          <a:p>
            <a:fld id="{566256E3-FF52-4506-B02B-9C6662E771F6}" type="slidenum">
              <a:rPr lang="en-CA" smtClean="0"/>
              <a:t>‹#›</a:t>
            </a:fld>
            <a:endParaRPr lang="en-CA"/>
          </a:p>
        </p:txBody>
      </p:sp>
    </p:spTree>
    <p:extLst>
      <p:ext uri="{BB962C8B-B14F-4D97-AF65-F5344CB8AC3E}">
        <p14:creationId xmlns:p14="http://schemas.microsoft.com/office/powerpoint/2010/main" val="152125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ody Copy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B8ADFC-FA96-016C-CAF1-3A2D0A9D3B56}"/>
              </a:ext>
            </a:extLst>
          </p:cNvPr>
          <p:cNvPicPr>
            <a:picLocks noChangeAspect="1"/>
          </p:cNvPicPr>
          <p:nvPr userDrawn="1"/>
        </p:nvPicPr>
        <p:blipFill>
          <a:blip r:embed="rId2"/>
          <a:stretch>
            <a:fillRect/>
          </a:stretch>
        </p:blipFill>
        <p:spPr>
          <a:xfrm>
            <a:off x="0" y="5953635"/>
            <a:ext cx="12192000" cy="66368"/>
          </a:xfrm>
          <a:prstGeom prst="rect">
            <a:avLst/>
          </a:prstGeom>
        </p:spPr>
      </p:pic>
      <p:pic>
        <p:nvPicPr>
          <p:cNvPr id="21" name="Picture 20">
            <a:extLst>
              <a:ext uri="{FF2B5EF4-FFF2-40B4-BE49-F238E27FC236}">
                <a16:creationId xmlns:a16="http://schemas.microsoft.com/office/drawing/2014/main" id="{53B7A1D0-F9D1-AA5A-4738-FB1304ABF3CF}"/>
              </a:ext>
            </a:extLst>
          </p:cNvPr>
          <p:cNvPicPr>
            <a:picLocks noChangeAspect="1"/>
          </p:cNvPicPr>
          <p:nvPr userDrawn="1"/>
        </p:nvPicPr>
        <p:blipFill>
          <a:blip r:embed="rId3"/>
          <a:stretch>
            <a:fillRect/>
          </a:stretch>
        </p:blipFill>
        <p:spPr>
          <a:xfrm>
            <a:off x="310438" y="388174"/>
            <a:ext cx="95962" cy="853064"/>
          </a:xfrm>
          <a:prstGeom prst="rect">
            <a:avLst/>
          </a:prstGeom>
        </p:spPr>
      </p:pic>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4">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26" name="Text Placeholder 2">
            <a:extLst>
              <a:ext uri="{FF2B5EF4-FFF2-40B4-BE49-F238E27FC236}">
                <a16:creationId xmlns:a16="http://schemas.microsoft.com/office/drawing/2014/main" id="{2CAEAEA1-EF24-A706-F649-F0F5331408C6}"/>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Ralewey</a:t>
            </a:r>
            <a:r>
              <a:rPr lang="en-US" dirty="0"/>
              <a:t> Regular 30</a:t>
            </a:r>
          </a:p>
        </p:txBody>
      </p:sp>
      <p:sp>
        <p:nvSpPr>
          <p:cNvPr id="29" name="Text Placeholder 2">
            <a:extLst>
              <a:ext uri="{FF2B5EF4-FFF2-40B4-BE49-F238E27FC236}">
                <a16:creationId xmlns:a16="http://schemas.microsoft.com/office/drawing/2014/main" id="{2D99DE9D-2202-A747-B353-38FBB7AFCFD4}"/>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30" name="Picture 29">
            <a:extLst>
              <a:ext uri="{FF2B5EF4-FFF2-40B4-BE49-F238E27FC236}">
                <a16:creationId xmlns:a16="http://schemas.microsoft.com/office/drawing/2014/main" id="{846700AD-AC4D-9891-5779-8C0B8D227D22}"/>
              </a:ext>
            </a:extLst>
          </p:cNvPr>
          <p:cNvPicPr>
            <a:picLocks noChangeAspect="1"/>
          </p:cNvPicPr>
          <p:nvPr userDrawn="1"/>
        </p:nvPicPr>
        <p:blipFill rotWithShape="1">
          <a:blip r:embed="rId5">
            <a:alphaModFix amt="10000"/>
            <a:extLst>
              <a:ext uri="{28A0092B-C50C-407E-A947-70E740481C1C}">
                <a14:useLocalDpi xmlns:a14="http://schemas.microsoft.com/office/drawing/2010/main"/>
              </a:ext>
            </a:extLst>
          </a:blip>
          <a:srcRect r="26938"/>
          <a:stretch/>
        </p:blipFill>
        <p:spPr>
          <a:xfrm>
            <a:off x="8319159" y="388174"/>
            <a:ext cx="3872841" cy="5300762"/>
          </a:xfrm>
          <a:prstGeom prst="rect">
            <a:avLst/>
          </a:prstGeom>
        </p:spPr>
      </p:pic>
      <p:sp>
        <p:nvSpPr>
          <p:cNvPr id="40" name="Title 39">
            <a:extLst>
              <a:ext uri="{FF2B5EF4-FFF2-40B4-BE49-F238E27FC236}">
                <a16:creationId xmlns:a16="http://schemas.microsoft.com/office/drawing/2014/main" id="{F621EACB-76A6-B6C0-FCE8-333E8BB27993}"/>
              </a:ext>
            </a:extLst>
          </p:cNvPr>
          <p:cNvSpPr>
            <a:spLocks noGrp="1"/>
          </p:cNvSpPr>
          <p:nvPr>
            <p:ph type="title" hasCustomPrompt="1"/>
          </p:nvPr>
        </p:nvSpPr>
        <p:spPr>
          <a:xfrm>
            <a:off x="446488" y="1551337"/>
            <a:ext cx="11299019" cy="301430"/>
          </a:xfrm>
        </p:spPr>
        <p:txBody>
          <a:bodyPr>
            <a:normAutofit/>
          </a:bodyPr>
          <a:lstStyle>
            <a:lvl1pPr>
              <a:defRPr sz="1800" b="0" i="0">
                <a:solidFill>
                  <a:schemeClr val="tx1"/>
                </a:solidFill>
                <a:latin typeface="Raleway" panose="020B0503030101060003" pitchFamily="34" charset="77"/>
              </a:defRPr>
            </a:lvl1pPr>
          </a:lstStyle>
          <a:p>
            <a:r>
              <a:rPr lang="en-US" dirty="0"/>
              <a:t>Body Copy Headline </a:t>
            </a:r>
            <a:r>
              <a:rPr lang="en-US" dirty="0" err="1"/>
              <a:t>Raleway</a:t>
            </a:r>
            <a:r>
              <a:rPr lang="en-US" dirty="0"/>
              <a:t> Regular 18</a:t>
            </a:r>
          </a:p>
        </p:txBody>
      </p:sp>
      <p:sp>
        <p:nvSpPr>
          <p:cNvPr id="14" name="Subtitle 2">
            <a:extLst>
              <a:ext uri="{FF2B5EF4-FFF2-40B4-BE49-F238E27FC236}">
                <a16:creationId xmlns:a16="http://schemas.microsoft.com/office/drawing/2014/main" id="{2E38A19E-7A24-768E-F436-43BCD672D949}"/>
              </a:ext>
            </a:extLst>
          </p:cNvPr>
          <p:cNvSpPr>
            <a:spLocks noGrp="1"/>
          </p:cNvSpPr>
          <p:nvPr>
            <p:ph type="subTitle" idx="15" hasCustomPrompt="1"/>
          </p:nvPr>
        </p:nvSpPr>
        <p:spPr>
          <a:xfrm>
            <a:off x="437157" y="1947029"/>
            <a:ext cx="11299019" cy="3458092"/>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800100" indent="-34290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2743200" indent="0" algn="l">
              <a:buFont typeface="Arial" panose="020B0604020202020204" pitchFamily="34" charset="0"/>
              <a:buNone/>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pic>
        <p:nvPicPr>
          <p:cNvPr id="11" name="Picture 10" descr="Logo, icon&#10;&#10;Description automatically generated with medium confidence">
            <a:extLst>
              <a:ext uri="{FF2B5EF4-FFF2-40B4-BE49-F238E27FC236}">
                <a16:creationId xmlns:a16="http://schemas.microsoft.com/office/drawing/2014/main" id="{BFC54BD5-2032-30E8-2324-AAF49A9487E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1063157764"/>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ody Copy Content NO Watermar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A93FFE-5501-0F0B-C0EA-9B9FBC68C8DB}"/>
              </a:ext>
            </a:extLst>
          </p:cNvPr>
          <p:cNvPicPr>
            <a:picLocks noChangeAspect="1"/>
          </p:cNvPicPr>
          <p:nvPr userDrawn="1"/>
        </p:nvPicPr>
        <p:blipFill>
          <a:blip r:embed="rId2"/>
          <a:stretch>
            <a:fillRect/>
          </a:stretch>
        </p:blipFill>
        <p:spPr>
          <a:xfrm>
            <a:off x="0" y="5953635"/>
            <a:ext cx="12192000" cy="66368"/>
          </a:xfrm>
          <a:prstGeom prst="rect">
            <a:avLst/>
          </a:prstGeom>
        </p:spPr>
      </p:pic>
      <p:pic>
        <p:nvPicPr>
          <p:cNvPr id="17" name="Picture 16">
            <a:extLst>
              <a:ext uri="{FF2B5EF4-FFF2-40B4-BE49-F238E27FC236}">
                <a16:creationId xmlns:a16="http://schemas.microsoft.com/office/drawing/2014/main" id="{F36676EB-61D1-FE12-9504-6B39102CA5A7}"/>
              </a:ext>
            </a:extLst>
          </p:cNvPr>
          <p:cNvPicPr>
            <a:picLocks noChangeAspect="1"/>
          </p:cNvPicPr>
          <p:nvPr userDrawn="1"/>
        </p:nvPicPr>
        <p:blipFill>
          <a:blip r:embed="rId3"/>
          <a:stretch>
            <a:fillRect/>
          </a:stretch>
        </p:blipFill>
        <p:spPr>
          <a:xfrm>
            <a:off x="310438" y="388174"/>
            <a:ext cx="95962" cy="853064"/>
          </a:xfrm>
          <a:prstGeom prst="rect">
            <a:avLst/>
          </a:prstGeom>
        </p:spPr>
      </p:pic>
      <p:sp>
        <p:nvSpPr>
          <p:cNvPr id="21" name="Subtitle 2">
            <a:extLst>
              <a:ext uri="{FF2B5EF4-FFF2-40B4-BE49-F238E27FC236}">
                <a16:creationId xmlns:a16="http://schemas.microsoft.com/office/drawing/2014/main" id="{DF66DB37-0DD5-3C2C-DDAB-008561DB70C0}"/>
              </a:ext>
            </a:extLst>
          </p:cNvPr>
          <p:cNvSpPr>
            <a:spLocks noGrp="1"/>
          </p:cNvSpPr>
          <p:nvPr>
            <p:ph type="subTitle" idx="15" hasCustomPrompt="1"/>
          </p:nvPr>
        </p:nvSpPr>
        <p:spPr>
          <a:xfrm>
            <a:off x="437157" y="1947029"/>
            <a:ext cx="11299019" cy="3458092"/>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800100" indent="-34290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2743200" indent="0" algn="l">
              <a:buFont typeface="Arial" panose="020B0604020202020204" pitchFamily="34" charset="0"/>
              <a:buNone/>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4">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11" name="Text Placeholder 2">
            <a:extLst>
              <a:ext uri="{FF2B5EF4-FFF2-40B4-BE49-F238E27FC236}">
                <a16:creationId xmlns:a16="http://schemas.microsoft.com/office/drawing/2014/main" id="{AF1B69F0-458A-3EBE-928A-28E4E920686C}"/>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Ralewey</a:t>
            </a:r>
            <a:r>
              <a:rPr lang="en-US" dirty="0"/>
              <a:t> Regular 30</a:t>
            </a:r>
          </a:p>
        </p:txBody>
      </p:sp>
      <p:sp>
        <p:nvSpPr>
          <p:cNvPr id="12" name="Text Placeholder 2">
            <a:extLst>
              <a:ext uri="{FF2B5EF4-FFF2-40B4-BE49-F238E27FC236}">
                <a16:creationId xmlns:a16="http://schemas.microsoft.com/office/drawing/2014/main" id="{CD6D1DC4-F18D-A72F-04BA-50BEBEB98662}"/>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sp>
        <p:nvSpPr>
          <p:cNvPr id="13" name="Title 39">
            <a:extLst>
              <a:ext uri="{FF2B5EF4-FFF2-40B4-BE49-F238E27FC236}">
                <a16:creationId xmlns:a16="http://schemas.microsoft.com/office/drawing/2014/main" id="{4DAFC953-BDA7-30D9-366A-D5C6F2872136}"/>
              </a:ext>
            </a:extLst>
          </p:cNvPr>
          <p:cNvSpPr>
            <a:spLocks noGrp="1"/>
          </p:cNvSpPr>
          <p:nvPr>
            <p:ph type="title" hasCustomPrompt="1"/>
          </p:nvPr>
        </p:nvSpPr>
        <p:spPr>
          <a:xfrm>
            <a:off x="446488" y="1551337"/>
            <a:ext cx="11299019" cy="301430"/>
          </a:xfrm>
        </p:spPr>
        <p:txBody>
          <a:bodyPr>
            <a:normAutofit/>
          </a:bodyPr>
          <a:lstStyle>
            <a:lvl1pPr>
              <a:defRPr sz="1800" b="0" i="0">
                <a:solidFill>
                  <a:schemeClr val="tx1"/>
                </a:solidFill>
                <a:latin typeface="Raleway" panose="020B0503030101060003" pitchFamily="34" charset="77"/>
              </a:defRPr>
            </a:lvl1pPr>
          </a:lstStyle>
          <a:p>
            <a:r>
              <a:rPr lang="en-US" dirty="0"/>
              <a:t>Body Copy Headline </a:t>
            </a:r>
            <a:r>
              <a:rPr lang="en-US" dirty="0" err="1"/>
              <a:t>Raleway</a:t>
            </a:r>
            <a:r>
              <a:rPr lang="en-US" dirty="0"/>
              <a:t> Regular 18</a:t>
            </a:r>
          </a:p>
        </p:txBody>
      </p:sp>
      <p:pic>
        <p:nvPicPr>
          <p:cNvPr id="10" name="Picture 9" descr="Logo, icon&#10;&#10;Description automatically generated with medium confidence">
            <a:extLst>
              <a:ext uri="{FF2B5EF4-FFF2-40B4-BE49-F238E27FC236}">
                <a16:creationId xmlns:a16="http://schemas.microsoft.com/office/drawing/2014/main" id="{3DD43451-53B7-0AEA-BBB4-26A3D11B2A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2423248821"/>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ody Copy Content NO Sub">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3C0129-AF98-32A8-18EB-B53D5C860FC9}"/>
              </a:ext>
            </a:extLst>
          </p:cNvPr>
          <p:cNvPicPr>
            <a:picLocks noChangeAspect="1"/>
          </p:cNvPicPr>
          <p:nvPr userDrawn="1"/>
        </p:nvPicPr>
        <p:blipFill>
          <a:blip r:embed="rId2"/>
          <a:stretch>
            <a:fillRect/>
          </a:stretch>
        </p:blipFill>
        <p:spPr>
          <a:xfrm>
            <a:off x="0" y="5953635"/>
            <a:ext cx="12192000" cy="66368"/>
          </a:xfrm>
          <a:prstGeom prst="rect">
            <a:avLst/>
          </a:prstGeom>
        </p:spPr>
      </p:pic>
      <p:pic>
        <p:nvPicPr>
          <p:cNvPr id="12" name="Picture 11">
            <a:extLst>
              <a:ext uri="{FF2B5EF4-FFF2-40B4-BE49-F238E27FC236}">
                <a16:creationId xmlns:a16="http://schemas.microsoft.com/office/drawing/2014/main" id="{4F2F7F02-9730-64BF-68E2-87E62D58EF1D}"/>
              </a:ext>
            </a:extLst>
          </p:cNvPr>
          <p:cNvPicPr>
            <a:picLocks noChangeAspect="1"/>
          </p:cNvPicPr>
          <p:nvPr userDrawn="1"/>
        </p:nvPicPr>
        <p:blipFill>
          <a:blip r:embed="rId3"/>
          <a:stretch>
            <a:fillRect/>
          </a:stretch>
        </p:blipFill>
        <p:spPr>
          <a:xfrm>
            <a:off x="310438" y="388174"/>
            <a:ext cx="95962" cy="853064"/>
          </a:xfrm>
          <a:prstGeom prst="rect">
            <a:avLst/>
          </a:prstGeom>
        </p:spPr>
      </p:pic>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4">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26" name="Text Placeholder 2">
            <a:extLst>
              <a:ext uri="{FF2B5EF4-FFF2-40B4-BE49-F238E27FC236}">
                <a16:creationId xmlns:a16="http://schemas.microsoft.com/office/drawing/2014/main" id="{2CAEAEA1-EF24-A706-F649-F0F5331408C6}"/>
              </a:ext>
            </a:extLst>
          </p:cNvPr>
          <p:cNvSpPr>
            <a:spLocks noGrp="1"/>
          </p:cNvSpPr>
          <p:nvPr>
            <p:ph type="body" idx="1" hasCustomPrompt="1"/>
          </p:nvPr>
        </p:nvSpPr>
        <p:spPr>
          <a:xfrm>
            <a:off x="446490" y="576872"/>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Only </a:t>
            </a:r>
            <a:r>
              <a:rPr lang="en-US" dirty="0" err="1"/>
              <a:t>Raleway</a:t>
            </a:r>
            <a:r>
              <a:rPr lang="en-US" dirty="0"/>
              <a:t> Regular 30</a:t>
            </a:r>
          </a:p>
        </p:txBody>
      </p:sp>
      <p:pic>
        <p:nvPicPr>
          <p:cNvPr id="30" name="Picture 29">
            <a:extLst>
              <a:ext uri="{FF2B5EF4-FFF2-40B4-BE49-F238E27FC236}">
                <a16:creationId xmlns:a16="http://schemas.microsoft.com/office/drawing/2014/main" id="{846700AD-AC4D-9891-5779-8C0B8D227D22}"/>
              </a:ext>
            </a:extLst>
          </p:cNvPr>
          <p:cNvPicPr>
            <a:picLocks noChangeAspect="1"/>
          </p:cNvPicPr>
          <p:nvPr userDrawn="1"/>
        </p:nvPicPr>
        <p:blipFill rotWithShape="1">
          <a:blip r:embed="rId5">
            <a:alphaModFix amt="10000"/>
            <a:extLst>
              <a:ext uri="{28A0092B-C50C-407E-A947-70E740481C1C}">
                <a14:useLocalDpi xmlns:a14="http://schemas.microsoft.com/office/drawing/2010/main"/>
              </a:ext>
            </a:extLst>
          </a:blip>
          <a:srcRect r="26938"/>
          <a:stretch/>
        </p:blipFill>
        <p:spPr>
          <a:xfrm>
            <a:off x="8319159" y="388174"/>
            <a:ext cx="3872841" cy="5300762"/>
          </a:xfrm>
          <a:prstGeom prst="rect">
            <a:avLst/>
          </a:prstGeom>
        </p:spPr>
      </p:pic>
      <p:sp>
        <p:nvSpPr>
          <p:cNvPr id="35" name="Subtitle 2">
            <a:extLst>
              <a:ext uri="{FF2B5EF4-FFF2-40B4-BE49-F238E27FC236}">
                <a16:creationId xmlns:a16="http://schemas.microsoft.com/office/drawing/2014/main" id="{5555102A-818A-00FE-7074-1D541C0BFEE1}"/>
              </a:ext>
            </a:extLst>
          </p:cNvPr>
          <p:cNvSpPr>
            <a:spLocks noGrp="1"/>
          </p:cNvSpPr>
          <p:nvPr>
            <p:ph type="subTitle" idx="15" hasCustomPrompt="1"/>
          </p:nvPr>
        </p:nvSpPr>
        <p:spPr>
          <a:xfrm>
            <a:off x="446488" y="1551337"/>
            <a:ext cx="11299019" cy="3695438"/>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800100" indent="-34290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2743200" indent="0" algn="l">
              <a:buFont typeface="Arial" panose="020B0604020202020204" pitchFamily="34" charset="0"/>
              <a:buNone/>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pic>
        <p:nvPicPr>
          <p:cNvPr id="9" name="Picture 8" descr="Logo, icon&#10;&#10;Description automatically generated with medium confidence">
            <a:extLst>
              <a:ext uri="{FF2B5EF4-FFF2-40B4-BE49-F238E27FC236}">
                <a16:creationId xmlns:a16="http://schemas.microsoft.com/office/drawing/2014/main" id="{3208BAE4-85F0-6155-1BBC-46BFF7D3515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2390375093"/>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ody Copy Content No Sub No Watermark">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8" name="Text Placeholder 2">
            <a:extLst>
              <a:ext uri="{FF2B5EF4-FFF2-40B4-BE49-F238E27FC236}">
                <a16:creationId xmlns:a16="http://schemas.microsoft.com/office/drawing/2014/main" id="{692DEFB8-BB84-59A6-FF1C-C71D4E051E33}"/>
              </a:ext>
            </a:extLst>
          </p:cNvPr>
          <p:cNvSpPr>
            <a:spLocks noGrp="1"/>
          </p:cNvSpPr>
          <p:nvPr>
            <p:ph type="body" idx="1" hasCustomPrompt="1"/>
          </p:nvPr>
        </p:nvSpPr>
        <p:spPr>
          <a:xfrm>
            <a:off x="446490" y="576872"/>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Only </a:t>
            </a:r>
            <a:r>
              <a:rPr lang="en-US" dirty="0" err="1"/>
              <a:t>Raleway</a:t>
            </a:r>
            <a:r>
              <a:rPr lang="en-US" dirty="0"/>
              <a:t> Regular 30</a:t>
            </a:r>
          </a:p>
        </p:txBody>
      </p:sp>
      <p:sp>
        <p:nvSpPr>
          <p:cNvPr id="9" name="Subtitle 2">
            <a:extLst>
              <a:ext uri="{FF2B5EF4-FFF2-40B4-BE49-F238E27FC236}">
                <a16:creationId xmlns:a16="http://schemas.microsoft.com/office/drawing/2014/main" id="{6794D582-EFF2-31BE-4E30-831640F47E79}"/>
              </a:ext>
            </a:extLst>
          </p:cNvPr>
          <p:cNvSpPr>
            <a:spLocks noGrp="1"/>
          </p:cNvSpPr>
          <p:nvPr>
            <p:ph type="subTitle" idx="15" hasCustomPrompt="1"/>
          </p:nvPr>
        </p:nvSpPr>
        <p:spPr>
          <a:xfrm>
            <a:off x="446488" y="1551337"/>
            <a:ext cx="11299019" cy="3695438"/>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800100" indent="-34290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2743200" indent="0" algn="l">
              <a:buFont typeface="Arial" panose="020B0604020202020204" pitchFamily="34" charset="0"/>
              <a:buNone/>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pic>
        <p:nvPicPr>
          <p:cNvPr id="12" name="Picture 11">
            <a:extLst>
              <a:ext uri="{FF2B5EF4-FFF2-40B4-BE49-F238E27FC236}">
                <a16:creationId xmlns:a16="http://schemas.microsoft.com/office/drawing/2014/main" id="{C3F6D6D2-76DF-4C0D-F70D-2611BC7620A5}"/>
              </a:ext>
            </a:extLst>
          </p:cNvPr>
          <p:cNvPicPr>
            <a:picLocks noChangeAspect="1"/>
          </p:cNvPicPr>
          <p:nvPr userDrawn="1"/>
        </p:nvPicPr>
        <p:blipFill>
          <a:blip r:embed="rId3"/>
          <a:stretch>
            <a:fillRect/>
          </a:stretch>
        </p:blipFill>
        <p:spPr>
          <a:xfrm>
            <a:off x="0" y="5953635"/>
            <a:ext cx="12192000" cy="66368"/>
          </a:xfrm>
          <a:prstGeom prst="rect">
            <a:avLst/>
          </a:prstGeom>
        </p:spPr>
      </p:pic>
      <p:pic>
        <p:nvPicPr>
          <p:cNvPr id="13" name="Picture 12">
            <a:extLst>
              <a:ext uri="{FF2B5EF4-FFF2-40B4-BE49-F238E27FC236}">
                <a16:creationId xmlns:a16="http://schemas.microsoft.com/office/drawing/2014/main" id="{B8DD3D72-B334-B163-11B3-3A081D01D8D1}"/>
              </a:ext>
            </a:extLst>
          </p:cNvPr>
          <p:cNvPicPr>
            <a:picLocks noChangeAspect="1"/>
          </p:cNvPicPr>
          <p:nvPr userDrawn="1"/>
        </p:nvPicPr>
        <p:blipFill>
          <a:blip r:embed="rId4"/>
          <a:stretch>
            <a:fillRect/>
          </a:stretch>
        </p:blipFill>
        <p:spPr>
          <a:xfrm>
            <a:off x="310438" y="388174"/>
            <a:ext cx="95962" cy="853064"/>
          </a:xfrm>
          <a:prstGeom prst="rect">
            <a:avLst/>
          </a:prstGeom>
        </p:spPr>
      </p:pic>
      <p:pic>
        <p:nvPicPr>
          <p:cNvPr id="10" name="Picture 9" descr="Logo, icon&#10;&#10;Description automatically generated with medium confidence">
            <a:extLst>
              <a:ext uri="{FF2B5EF4-FFF2-40B4-BE49-F238E27FC236}">
                <a16:creationId xmlns:a16="http://schemas.microsoft.com/office/drawing/2014/main" id="{900C53DA-8472-C31E-DDB3-3F0CD740DCA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359704452"/>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ullet Point Content">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8C89495-F3F3-CB84-81EB-60F05BB2BAF7}"/>
              </a:ext>
            </a:extLst>
          </p:cNvPr>
          <p:cNvSpPr>
            <a:spLocks noGrp="1"/>
          </p:cNvSpPr>
          <p:nvPr>
            <p:ph type="subTitle" idx="14" hasCustomPrompt="1"/>
          </p:nvPr>
        </p:nvSpPr>
        <p:spPr>
          <a:xfrm>
            <a:off x="446489" y="1551337"/>
            <a:ext cx="11299018" cy="3398652"/>
          </a:xfrm>
        </p:spPr>
        <p:txBody>
          <a:bodyPr lIns="91440" tIns="0" rIns="91440" bIns="0">
            <a:normAutofit/>
          </a:bodyPr>
          <a:lstStyle>
            <a:lvl1pPr marL="285750" indent="-285750" algn="l">
              <a:buFont typeface="Arial" panose="020B0604020202020204" pitchFamily="34" charset="0"/>
              <a:buChar char="•"/>
              <a:defRPr sz="1600" b="0" i="0">
                <a:solidFill>
                  <a:schemeClr val="tx1"/>
                </a:solidFill>
                <a:latin typeface="Raleway Light" panose="020B0403030101060003" pitchFamily="34" charset="77"/>
              </a:defRPr>
            </a:lvl1pPr>
            <a:lvl2pPr marL="742950" indent="-285750" algn="l" defTabSz="228600">
              <a:buFont typeface="Arial" panose="020B0604020202020204" pitchFamily="34" charset="0"/>
              <a:buChar char="•"/>
              <a:tabLst>
                <a:tab pos="228600" algn="l"/>
              </a:tabLst>
              <a:defRPr sz="1600" b="0" i="0">
                <a:latin typeface="Raleway Light" panose="020B0403030101060003" pitchFamily="34" charset="77"/>
              </a:defRPr>
            </a:lvl2pPr>
            <a:lvl3pPr marL="1200150" indent="-285750" algn="l">
              <a:buFont typeface="Arial" panose="020B0604020202020204" pitchFamily="34" charset="0"/>
              <a:buChar char="•"/>
              <a:defRPr sz="1600" b="0" i="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3028950" indent="-285750" algn="l">
              <a:buFont typeface="Arial" panose="020B0604020202020204" pitchFamily="34" charset="0"/>
              <a:buChar char="•"/>
              <a:defRPr sz="1600" b="0" i="0">
                <a:latin typeface="Raleway Light" panose="020B0403030101060003" pitchFamily="34" charset="77"/>
              </a:defRPr>
            </a:lvl7pPr>
            <a:lvl8pPr marL="3486150" indent="-285750" algn="l">
              <a:buFont typeface="Arial" panose="020B0604020202020204" pitchFamily="34" charset="0"/>
              <a:buChar char="•"/>
              <a:defRPr sz="1600" b="0" i="0">
                <a:latin typeface="Raleway Light" panose="020B0403030101060003" pitchFamily="34" charset="77"/>
              </a:defRPr>
            </a:lvl8pPr>
            <a:lvl9pPr marL="3657600" indent="0" algn="ctr">
              <a:buNone/>
              <a:defRPr sz="1600"/>
            </a:lvl9pPr>
          </a:lstStyle>
          <a:p>
            <a:r>
              <a:rPr lang="en-US" dirty="0"/>
              <a:t>Bullet Point – </a:t>
            </a:r>
            <a:r>
              <a:rPr lang="en-US" dirty="0" err="1"/>
              <a:t>Raleway</a:t>
            </a:r>
            <a:r>
              <a:rPr lang="en-US" dirty="0"/>
              <a:t> Light 16</a:t>
            </a:r>
          </a:p>
          <a:p>
            <a:r>
              <a:rPr lang="en-US" dirty="0"/>
              <a:t>2nd Bullet Point</a:t>
            </a:r>
          </a:p>
          <a:p>
            <a:pPr lvl="1"/>
            <a:r>
              <a:rPr lang="en-US" dirty="0"/>
              <a:t>Sub bullet point</a:t>
            </a:r>
          </a:p>
          <a:p>
            <a:pPr lvl="1"/>
            <a:r>
              <a:rPr lang="en-US" dirty="0"/>
              <a:t>Sub bullet point 2</a:t>
            </a:r>
          </a:p>
          <a:p>
            <a:pPr lvl="1"/>
            <a:r>
              <a:rPr lang="en-US" dirty="0"/>
              <a:t>Sub bullet point 3</a:t>
            </a:r>
          </a:p>
        </p:txBody>
      </p:sp>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pic>
        <p:nvPicPr>
          <p:cNvPr id="30" name="Picture 29">
            <a:extLst>
              <a:ext uri="{FF2B5EF4-FFF2-40B4-BE49-F238E27FC236}">
                <a16:creationId xmlns:a16="http://schemas.microsoft.com/office/drawing/2014/main" id="{846700AD-AC4D-9891-5779-8C0B8D227D22}"/>
              </a:ext>
            </a:extLst>
          </p:cNvPr>
          <p:cNvPicPr>
            <a:picLocks noChangeAspect="1"/>
          </p:cNvPicPr>
          <p:nvPr userDrawn="1"/>
        </p:nvPicPr>
        <p:blipFill rotWithShape="1">
          <a:blip r:embed="rId3">
            <a:alphaModFix amt="10000"/>
            <a:extLst>
              <a:ext uri="{28A0092B-C50C-407E-A947-70E740481C1C}">
                <a14:useLocalDpi xmlns:a14="http://schemas.microsoft.com/office/drawing/2010/main"/>
              </a:ext>
            </a:extLst>
          </a:blip>
          <a:srcRect r="26938"/>
          <a:stretch/>
        </p:blipFill>
        <p:spPr>
          <a:xfrm>
            <a:off x="8319159" y="388174"/>
            <a:ext cx="3872841" cy="5300762"/>
          </a:xfrm>
          <a:prstGeom prst="rect">
            <a:avLst/>
          </a:prstGeom>
        </p:spPr>
      </p:pic>
      <p:sp>
        <p:nvSpPr>
          <p:cNvPr id="3" name="Text Placeholder 2">
            <a:extLst>
              <a:ext uri="{FF2B5EF4-FFF2-40B4-BE49-F238E27FC236}">
                <a16:creationId xmlns:a16="http://schemas.microsoft.com/office/drawing/2014/main" id="{CDAB5EF9-E9B9-47AC-7089-C2FC8991EC62}"/>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5" name="Text Placeholder 2">
            <a:extLst>
              <a:ext uri="{FF2B5EF4-FFF2-40B4-BE49-F238E27FC236}">
                <a16:creationId xmlns:a16="http://schemas.microsoft.com/office/drawing/2014/main" id="{1EC6E26F-7CD6-3E51-999C-8C4324CF909B}"/>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2" name="Picture 11">
            <a:extLst>
              <a:ext uri="{FF2B5EF4-FFF2-40B4-BE49-F238E27FC236}">
                <a16:creationId xmlns:a16="http://schemas.microsoft.com/office/drawing/2014/main" id="{F1D7EDAA-0CD8-8289-B5E4-B20B19F8D4C7}"/>
              </a:ext>
            </a:extLst>
          </p:cNvPr>
          <p:cNvPicPr>
            <a:picLocks noChangeAspect="1"/>
          </p:cNvPicPr>
          <p:nvPr userDrawn="1"/>
        </p:nvPicPr>
        <p:blipFill>
          <a:blip r:embed="rId4"/>
          <a:stretch>
            <a:fillRect/>
          </a:stretch>
        </p:blipFill>
        <p:spPr>
          <a:xfrm>
            <a:off x="0" y="5953635"/>
            <a:ext cx="12192000" cy="66368"/>
          </a:xfrm>
          <a:prstGeom prst="rect">
            <a:avLst/>
          </a:prstGeom>
        </p:spPr>
      </p:pic>
      <p:pic>
        <p:nvPicPr>
          <p:cNvPr id="13" name="Picture 12">
            <a:extLst>
              <a:ext uri="{FF2B5EF4-FFF2-40B4-BE49-F238E27FC236}">
                <a16:creationId xmlns:a16="http://schemas.microsoft.com/office/drawing/2014/main" id="{A07BF79B-ED1B-EFF6-3E25-C6179853EAF6}"/>
              </a:ext>
            </a:extLst>
          </p:cNvPr>
          <p:cNvPicPr>
            <a:picLocks noChangeAspect="1"/>
          </p:cNvPicPr>
          <p:nvPr userDrawn="1"/>
        </p:nvPicPr>
        <p:blipFill>
          <a:blip r:embed="rId5"/>
          <a:stretch>
            <a:fillRect/>
          </a:stretch>
        </p:blipFill>
        <p:spPr>
          <a:xfrm>
            <a:off x="310438" y="388174"/>
            <a:ext cx="95962" cy="853064"/>
          </a:xfrm>
          <a:prstGeom prst="rect">
            <a:avLst/>
          </a:prstGeom>
        </p:spPr>
      </p:pic>
      <p:pic>
        <p:nvPicPr>
          <p:cNvPr id="10" name="Picture 9" descr="Logo, icon&#10;&#10;Description automatically generated with medium confidence">
            <a:extLst>
              <a:ext uri="{FF2B5EF4-FFF2-40B4-BE49-F238E27FC236}">
                <a16:creationId xmlns:a16="http://schemas.microsoft.com/office/drawing/2014/main" id="{848DB9BD-FC9D-E5E8-747C-74D2E974890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2965101193"/>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ullet Point Content NO Watermark">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9" name="Subtitle 2">
            <a:extLst>
              <a:ext uri="{FF2B5EF4-FFF2-40B4-BE49-F238E27FC236}">
                <a16:creationId xmlns:a16="http://schemas.microsoft.com/office/drawing/2014/main" id="{D4AD704F-3023-44BF-DDB8-9257CB5E0CB6}"/>
              </a:ext>
            </a:extLst>
          </p:cNvPr>
          <p:cNvSpPr>
            <a:spLocks noGrp="1"/>
          </p:cNvSpPr>
          <p:nvPr>
            <p:ph type="subTitle" idx="14" hasCustomPrompt="1"/>
          </p:nvPr>
        </p:nvSpPr>
        <p:spPr>
          <a:xfrm>
            <a:off x="446489" y="1551337"/>
            <a:ext cx="11299018" cy="3398652"/>
          </a:xfrm>
        </p:spPr>
        <p:txBody>
          <a:bodyPr lIns="91440" tIns="0" rIns="91440" bIns="0">
            <a:normAutofit/>
          </a:bodyPr>
          <a:lstStyle>
            <a:lvl1pPr marL="285750" indent="-285750" algn="l">
              <a:buFont typeface="Arial" panose="020B0604020202020204" pitchFamily="34" charset="0"/>
              <a:buChar char="•"/>
              <a:defRPr sz="1600" b="0" i="0">
                <a:solidFill>
                  <a:schemeClr val="tx1"/>
                </a:solidFill>
                <a:latin typeface="Raleway Light" panose="020B0403030101060003" pitchFamily="34" charset="77"/>
              </a:defRPr>
            </a:lvl1pPr>
            <a:lvl2pPr marL="742950" indent="-285750" algn="l" defTabSz="228600">
              <a:buFont typeface="Arial" panose="020B0604020202020204" pitchFamily="34" charset="0"/>
              <a:buChar char="•"/>
              <a:tabLst>
                <a:tab pos="228600" algn="l"/>
              </a:tabLst>
              <a:defRPr sz="1600" b="0" i="0">
                <a:latin typeface="Raleway Light" panose="020B0403030101060003" pitchFamily="34" charset="77"/>
              </a:defRPr>
            </a:lvl2pPr>
            <a:lvl3pPr marL="1200150" indent="-285750" algn="l">
              <a:buFont typeface="Arial" panose="020B0604020202020204" pitchFamily="34" charset="0"/>
              <a:buChar char="•"/>
              <a:defRPr sz="1600" b="0" i="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3028950" indent="-285750" algn="l">
              <a:buFont typeface="Arial" panose="020B0604020202020204" pitchFamily="34" charset="0"/>
              <a:buChar char="•"/>
              <a:defRPr sz="1600" b="0" i="0">
                <a:latin typeface="Raleway Light" panose="020B0403030101060003" pitchFamily="34" charset="77"/>
              </a:defRPr>
            </a:lvl7pPr>
            <a:lvl8pPr marL="3486150" indent="-285750" algn="l">
              <a:buFont typeface="Arial" panose="020B0604020202020204" pitchFamily="34" charset="0"/>
              <a:buChar char="•"/>
              <a:defRPr sz="1600" b="0" i="0">
                <a:latin typeface="Raleway Light" panose="020B0403030101060003" pitchFamily="34" charset="77"/>
              </a:defRPr>
            </a:lvl8pPr>
            <a:lvl9pPr marL="3657600" indent="0" algn="ctr">
              <a:buNone/>
              <a:defRPr sz="1600"/>
            </a:lvl9pPr>
          </a:lstStyle>
          <a:p>
            <a:r>
              <a:rPr lang="en-US" dirty="0"/>
              <a:t>Bullet Point – </a:t>
            </a:r>
            <a:r>
              <a:rPr lang="en-US" dirty="0" err="1"/>
              <a:t>Raleway</a:t>
            </a:r>
            <a:r>
              <a:rPr lang="en-US" dirty="0"/>
              <a:t> Light 16</a:t>
            </a:r>
          </a:p>
          <a:p>
            <a:r>
              <a:rPr lang="en-US" dirty="0"/>
              <a:t>2nd Bullet Point</a:t>
            </a:r>
          </a:p>
          <a:p>
            <a:pPr lvl="1"/>
            <a:r>
              <a:rPr lang="en-US" dirty="0"/>
              <a:t>Sub bullet point</a:t>
            </a:r>
          </a:p>
          <a:p>
            <a:pPr lvl="1"/>
            <a:r>
              <a:rPr lang="en-US" dirty="0"/>
              <a:t>Sub bullet point 2</a:t>
            </a:r>
          </a:p>
          <a:p>
            <a:pPr lvl="1"/>
            <a:r>
              <a:rPr lang="en-US" dirty="0"/>
              <a:t>Sub bullet point 3</a:t>
            </a:r>
          </a:p>
        </p:txBody>
      </p:sp>
      <p:sp>
        <p:nvSpPr>
          <p:cNvPr id="10" name="Text Placeholder 2">
            <a:extLst>
              <a:ext uri="{FF2B5EF4-FFF2-40B4-BE49-F238E27FC236}">
                <a16:creationId xmlns:a16="http://schemas.microsoft.com/office/drawing/2014/main" id="{DC8C9487-2E1B-76A9-9007-494939E74CC5}"/>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11" name="Text Placeholder 2">
            <a:extLst>
              <a:ext uri="{FF2B5EF4-FFF2-40B4-BE49-F238E27FC236}">
                <a16:creationId xmlns:a16="http://schemas.microsoft.com/office/drawing/2014/main" id="{F56D8392-45C4-233D-C1E1-07D2377B6D3A}"/>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4" name="Picture 13">
            <a:extLst>
              <a:ext uri="{FF2B5EF4-FFF2-40B4-BE49-F238E27FC236}">
                <a16:creationId xmlns:a16="http://schemas.microsoft.com/office/drawing/2014/main" id="{B81F97DB-7377-9C11-0F10-33E5B69EF715}"/>
              </a:ext>
            </a:extLst>
          </p:cNvPr>
          <p:cNvPicPr>
            <a:picLocks noChangeAspect="1"/>
          </p:cNvPicPr>
          <p:nvPr userDrawn="1"/>
        </p:nvPicPr>
        <p:blipFill>
          <a:blip r:embed="rId3"/>
          <a:stretch>
            <a:fillRect/>
          </a:stretch>
        </p:blipFill>
        <p:spPr>
          <a:xfrm>
            <a:off x="0" y="5953635"/>
            <a:ext cx="12192000" cy="66368"/>
          </a:xfrm>
          <a:prstGeom prst="rect">
            <a:avLst/>
          </a:prstGeom>
        </p:spPr>
      </p:pic>
      <p:pic>
        <p:nvPicPr>
          <p:cNvPr id="16" name="Picture 15">
            <a:extLst>
              <a:ext uri="{FF2B5EF4-FFF2-40B4-BE49-F238E27FC236}">
                <a16:creationId xmlns:a16="http://schemas.microsoft.com/office/drawing/2014/main" id="{8983A08A-F7A5-DD2F-13C5-930F76E0E345}"/>
              </a:ext>
            </a:extLst>
          </p:cNvPr>
          <p:cNvPicPr>
            <a:picLocks noChangeAspect="1"/>
          </p:cNvPicPr>
          <p:nvPr userDrawn="1"/>
        </p:nvPicPr>
        <p:blipFill>
          <a:blip r:embed="rId4"/>
          <a:stretch>
            <a:fillRect/>
          </a:stretch>
        </p:blipFill>
        <p:spPr>
          <a:xfrm>
            <a:off x="310438" y="388174"/>
            <a:ext cx="95962" cy="853064"/>
          </a:xfrm>
          <a:prstGeom prst="rect">
            <a:avLst/>
          </a:prstGeom>
        </p:spPr>
      </p:pic>
      <p:pic>
        <p:nvPicPr>
          <p:cNvPr id="12" name="Picture 11" descr="Logo, icon&#10;&#10;Description automatically generated with medium confidence">
            <a:extLst>
              <a:ext uri="{FF2B5EF4-FFF2-40B4-BE49-F238E27FC236}">
                <a16:creationId xmlns:a16="http://schemas.microsoft.com/office/drawing/2014/main" id="{291794FF-4D6D-8C6C-0EAC-71F1C1C1DC8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3841667766"/>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pic>
        <p:nvPicPr>
          <p:cNvPr id="30" name="Picture 29">
            <a:extLst>
              <a:ext uri="{FF2B5EF4-FFF2-40B4-BE49-F238E27FC236}">
                <a16:creationId xmlns:a16="http://schemas.microsoft.com/office/drawing/2014/main" id="{846700AD-AC4D-9891-5779-8C0B8D227D22}"/>
              </a:ext>
            </a:extLst>
          </p:cNvPr>
          <p:cNvPicPr>
            <a:picLocks noChangeAspect="1"/>
          </p:cNvPicPr>
          <p:nvPr userDrawn="1"/>
        </p:nvPicPr>
        <p:blipFill rotWithShape="1">
          <a:blip r:embed="rId3">
            <a:alphaModFix amt="10000"/>
            <a:extLst>
              <a:ext uri="{28A0092B-C50C-407E-A947-70E740481C1C}">
                <a14:useLocalDpi xmlns:a14="http://schemas.microsoft.com/office/drawing/2010/main"/>
              </a:ext>
            </a:extLst>
          </a:blip>
          <a:srcRect r="26938"/>
          <a:stretch/>
        </p:blipFill>
        <p:spPr>
          <a:xfrm>
            <a:off x="8319159" y="388174"/>
            <a:ext cx="3872841" cy="5300762"/>
          </a:xfrm>
          <a:prstGeom prst="rect">
            <a:avLst/>
          </a:prstGeom>
        </p:spPr>
      </p:pic>
      <p:sp>
        <p:nvSpPr>
          <p:cNvPr id="35" name="Subtitle 2">
            <a:extLst>
              <a:ext uri="{FF2B5EF4-FFF2-40B4-BE49-F238E27FC236}">
                <a16:creationId xmlns:a16="http://schemas.microsoft.com/office/drawing/2014/main" id="{5555102A-818A-00FE-7074-1D541C0BFEE1}"/>
              </a:ext>
            </a:extLst>
          </p:cNvPr>
          <p:cNvSpPr>
            <a:spLocks noGrp="1"/>
          </p:cNvSpPr>
          <p:nvPr>
            <p:ph type="subTitle" idx="15" hasCustomPrompt="1"/>
          </p:nvPr>
        </p:nvSpPr>
        <p:spPr>
          <a:xfrm>
            <a:off x="446489" y="1546478"/>
            <a:ext cx="5188998" cy="3369364"/>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742950" indent="-28575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3028950" indent="-285750" algn="l">
              <a:buFont typeface="Arial" panose="020B0604020202020204" pitchFamily="34" charset="0"/>
              <a:buChar char="•"/>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endParaRPr lang="en-US" dirty="0"/>
          </a:p>
        </p:txBody>
      </p:sp>
      <p:sp>
        <p:nvSpPr>
          <p:cNvPr id="3" name="Picture Placeholder 2">
            <a:extLst>
              <a:ext uri="{FF2B5EF4-FFF2-40B4-BE49-F238E27FC236}">
                <a16:creationId xmlns:a16="http://schemas.microsoft.com/office/drawing/2014/main" id="{2B689DC5-54E1-109E-B9E4-123F05FBC459}"/>
              </a:ext>
            </a:extLst>
          </p:cNvPr>
          <p:cNvSpPr>
            <a:spLocks noGrp="1"/>
          </p:cNvSpPr>
          <p:nvPr>
            <p:ph type="pic" sz="quarter" idx="16"/>
          </p:nvPr>
        </p:nvSpPr>
        <p:spPr>
          <a:xfrm>
            <a:off x="6268636" y="1551337"/>
            <a:ext cx="5476875" cy="3369364"/>
          </a:xfrm>
        </p:spPr>
        <p:txBody>
          <a:bodyPr anchor="ctr">
            <a:normAutofit/>
          </a:bodyPr>
          <a:lstStyle>
            <a:lvl1pPr marL="0" indent="0" algn="ctr">
              <a:buNone/>
              <a:defRPr sz="1600" b="0" i="0">
                <a:solidFill>
                  <a:schemeClr val="tx1">
                    <a:lumMod val="65000"/>
                    <a:lumOff val="35000"/>
                  </a:schemeClr>
                </a:solidFill>
                <a:latin typeface="Raleway" panose="020B0503030101060003" pitchFamily="34" charset="77"/>
              </a:defRPr>
            </a:lvl1pPr>
          </a:lstStyle>
          <a:p>
            <a:endParaRPr lang="en-US" dirty="0"/>
          </a:p>
        </p:txBody>
      </p:sp>
      <p:sp>
        <p:nvSpPr>
          <p:cNvPr id="11" name="Text Placeholder 2">
            <a:extLst>
              <a:ext uri="{FF2B5EF4-FFF2-40B4-BE49-F238E27FC236}">
                <a16:creationId xmlns:a16="http://schemas.microsoft.com/office/drawing/2014/main" id="{512D8275-0051-E5FF-B6A6-D6AA39A37F40}"/>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12" name="Text Placeholder 2">
            <a:extLst>
              <a:ext uri="{FF2B5EF4-FFF2-40B4-BE49-F238E27FC236}">
                <a16:creationId xmlns:a16="http://schemas.microsoft.com/office/drawing/2014/main" id="{212EBD2A-8E17-F9A6-D009-14C9EB14CB41}"/>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6" name="Picture 15">
            <a:extLst>
              <a:ext uri="{FF2B5EF4-FFF2-40B4-BE49-F238E27FC236}">
                <a16:creationId xmlns:a16="http://schemas.microsoft.com/office/drawing/2014/main" id="{FD711ADF-FB9C-96C3-990E-EE4637BF1F24}"/>
              </a:ext>
            </a:extLst>
          </p:cNvPr>
          <p:cNvPicPr>
            <a:picLocks noChangeAspect="1"/>
          </p:cNvPicPr>
          <p:nvPr userDrawn="1"/>
        </p:nvPicPr>
        <p:blipFill>
          <a:blip r:embed="rId4"/>
          <a:stretch>
            <a:fillRect/>
          </a:stretch>
        </p:blipFill>
        <p:spPr>
          <a:xfrm>
            <a:off x="0" y="5953635"/>
            <a:ext cx="12192000" cy="66368"/>
          </a:xfrm>
          <a:prstGeom prst="rect">
            <a:avLst/>
          </a:prstGeom>
        </p:spPr>
      </p:pic>
      <p:pic>
        <p:nvPicPr>
          <p:cNvPr id="17" name="Picture 16">
            <a:extLst>
              <a:ext uri="{FF2B5EF4-FFF2-40B4-BE49-F238E27FC236}">
                <a16:creationId xmlns:a16="http://schemas.microsoft.com/office/drawing/2014/main" id="{E5107724-749A-E3F0-2BEE-B6462E4241C1}"/>
              </a:ext>
            </a:extLst>
          </p:cNvPr>
          <p:cNvPicPr>
            <a:picLocks noChangeAspect="1"/>
          </p:cNvPicPr>
          <p:nvPr userDrawn="1"/>
        </p:nvPicPr>
        <p:blipFill>
          <a:blip r:embed="rId5"/>
          <a:stretch>
            <a:fillRect/>
          </a:stretch>
        </p:blipFill>
        <p:spPr>
          <a:xfrm>
            <a:off x="310438" y="388174"/>
            <a:ext cx="95962" cy="853064"/>
          </a:xfrm>
          <a:prstGeom prst="rect">
            <a:avLst/>
          </a:prstGeom>
        </p:spPr>
      </p:pic>
      <p:pic>
        <p:nvPicPr>
          <p:cNvPr id="13" name="Picture 12" descr="Logo, icon&#10;&#10;Description automatically generated with medium confidence">
            <a:extLst>
              <a:ext uri="{FF2B5EF4-FFF2-40B4-BE49-F238E27FC236}">
                <a16:creationId xmlns:a16="http://schemas.microsoft.com/office/drawing/2014/main" id="{0D043215-A13F-2339-1A1D-B273F4DE302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4079442129"/>
      </p:ext>
    </p:extLst>
  </p:cSld>
  <p:clrMapOvr>
    <a:masterClrMapping/>
  </p:clrMapOvr>
  <p:extLst>
    <p:ext uri="{DCECCB84-F9BA-43D5-87BE-67443E8EF086}">
      <p15:sldGuideLst xmlns:p15="http://schemas.microsoft.com/office/powerpoint/2012/main">
        <p15:guide id="1" orient="horz" pos="3748"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NO Watermark">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D35DED96-CE8A-AE28-3235-B05479C47962}"/>
              </a:ext>
            </a:extLst>
          </p:cNvPr>
          <p:cNvPicPr>
            <a:picLocks noChangeAspect="1"/>
          </p:cNvPicPr>
          <p:nvPr userDrawn="1"/>
        </p:nvPicPr>
        <p:blipFill>
          <a:blip r:embed="rId2">
            <a:alphaModFix/>
          </a:blip>
          <a:stretch>
            <a:fillRect/>
          </a:stretch>
        </p:blipFill>
        <p:spPr>
          <a:xfrm>
            <a:off x="570016" y="6213571"/>
            <a:ext cx="1502855" cy="464337"/>
          </a:xfrm>
          <a:prstGeom prst="rect">
            <a:avLst/>
          </a:prstGeom>
        </p:spPr>
      </p:pic>
      <p:sp>
        <p:nvSpPr>
          <p:cNvPr id="25" name="Slide Number Placeholder 5">
            <a:extLst>
              <a:ext uri="{FF2B5EF4-FFF2-40B4-BE49-F238E27FC236}">
                <a16:creationId xmlns:a16="http://schemas.microsoft.com/office/drawing/2014/main" id="{CA498593-5DC2-927D-CAF3-EFBF58078304}"/>
              </a:ext>
            </a:extLst>
          </p:cNvPr>
          <p:cNvSpPr>
            <a:spLocks noGrp="1"/>
          </p:cNvSpPr>
          <p:nvPr>
            <p:ph type="sldNum" sz="quarter" idx="12"/>
          </p:nvPr>
        </p:nvSpPr>
        <p:spPr>
          <a:xfrm>
            <a:off x="9018105" y="6263176"/>
            <a:ext cx="2743200" cy="365125"/>
          </a:xfrm>
        </p:spPr>
        <p:txBody>
          <a:bodyPr/>
          <a:lstStyle>
            <a:lvl1pPr>
              <a:defRPr b="0" i="0">
                <a:latin typeface="Raleway Light" panose="020B0403030101060003" pitchFamily="34" charset="77"/>
              </a:defRPr>
            </a:lvl1pPr>
          </a:lstStyle>
          <a:p>
            <a:fld id="{C4DCA365-4C77-3F48-9E32-4CDD7280B8A6}" type="slidenum">
              <a:rPr lang="en-US" smtClean="0"/>
              <a:pPr/>
              <a:t>‹#›</a:t>
            </a:fld>
            <a:endParaRPr lang="en-US" dirty="0"/>
          </a:p>
        </p:txBody>
      </p:sp>
      <p:sp>
        <p:nvSpPr>
          <p:cNvPr id="10" name="Subtitle 2">
            <a:extLst>
              <a:ext uri="{FF2B5EF4-FFF2-40B4-BE49-F238E27FC236}">
                <a16:creationId xmlns:a16="http://schemas.microsoft.com/office/drawing/2014/main" id="{2D365B1B-FE82-BCE8-2257-6C4BD1DA8586}"/>
              </a:ext>
            </a:extLst>
          </p:cNvPr>
          <p:cNvSpPr>
            <a:spLocks noGrp="1"/>
          </p:cNvSpPr>
          <p:nvPr>
            <p:ph type="subTitle" idx="15" hasCustomPrompt="1"/>
          </p:nvPr>
        </p:nvSpPr>
        <p:spPr>
          <a:xfrm>
            <a:off x="446489" y="1546478"/>
            <a:ext cx="5188998" cy="3369364"/>
          </a:xfrm>
        </p:spPr>
        <p:txBody>
          <a:bodyPr>
            <a:normAutofit/>
          </a:bodyPr>
          <a:lstStyle>
            <a:lvl1pPr marL="0" indent="0" algn="l">
              <a:buFont typeface="Arial" panose="020B0604020202020204" pitchFamily="34" charset="0"/>
              <a:buNone/>
              <a:defRPr sz="1600" b="0" i="0">
                <a:solidFill>
                  <a:schemeClr val="tx1"/>
                </a:solidFill>
                <a:latin typeface="Raleway Light" panose="020B0403030101060003" pitchFamily="34" charset="77"/>
              </a:defRPr>
            </a:lvl1pPr>
            <a:lvl2pPr marL="742950" indent="-285750" algn="l">
              <a:buFont typeface="Arial" panose="020B0604020202020204" pitchFamily="34" charset="0"/>
              <a:buChar char="•"/>
              <a:defRPr sz="16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600"/>
            </a:lvl4pPr>
            <a:lvl5pPr marL="2114550" indent="-285750" algn="l">
              <a:buFont typeface="Arial" panose="020B0604020202020204" pitchFamily="34" charset="0"/>
              <a:buChar char="•"/>
              <a:defRPr sz="1600"/>
            </a:lvl5pPr>
            <a:lvl6pPr marL="2571750" indent="-285750" algn="l">
              <a:buFont typeface="Arial" panose="020B0604020202020204" pitchFamily="34" charset="0"/>
              <a:buChar char="•"/>
              <a:defRPr sz="1600"/>
            </a:lvl6pPr>
            <a:lvl7pPr marL="3028950" indent="-285750" algn="l">
              <a:buFont typeface="Arial" panose="020B0604020202020204" pitchFamily="34" charset="0"/>
              <a:buChar char="•"/>
              <a:defRPr sz="1600" b="0" i="0">
                <a:latin typeface="Raleway Light" panose="020B0403030101060003" pitchFamily="34" charset="77"/>
              </a:defRPr>
            </a:lvl7pPr>
            <a:lvl8pPr marL="3200400" indent="0" algn="ctr">
              <a:buNone/>
              <a:defRPr sz="1600"/>
            </a:lvl8pPr>
            <a:lvl9pPr marL="3657600" indent="0" algn="ctr">
              <a:buNone/>
              <a:defRPr sz="1600"/>
            </a:lvl9pPr>
          </a:lstStyle>
          <a:p>
            <a:r>
              <a:rPr lang="en-US" dirty="0"/>
              <a:t>Body Copy </a:t>
            </a:r>
            <a:r>
              <a:rPr lang="en-US" dirty="0" err="1"/>
              <a:t>Raleway</a:t>
            </a:r>
            <a:r>
              <a:rPr lang="en-US" dirty="0"/>
              <a:t> Light 16</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endParaRPr lang="en-US" dirty="0"/>
          </a:p>
        </p:txBody>
      </p:sp>
      <p:sp>
        <p:nvSpPr>
          <p:cNvPr id="11" name="Picture Placeholder 2">
            <a:extLst>
              <a:ext uri="{FF2B5EF4-FFF2-40B4-BE49-F238E27FC236}">
                <a16:creationId xmlns:a16="http://schemas.microsoft.com/office/drawing/2014/main" id="{8D21CE74-91D0-6485-D0C1-0A6B53AF0D28}"/>
              </a:ext>
            </a:extLst>
          </p:cNvPr>
          <p:cNvSpPr>
            <a:spLocks noGrp="1"/>
          </p:cNvSpPr>
          <p:nvPr>
            <p:ph type="pic" sz="quarter" idx="16"/>
          </p:nvPr>
        </p:nvSpPr>
        <p:spPr>
          <a:xfrm>
            <a:off x="6268636" y="1551337"/>
            <a:ext cx="5476875" cy="3369364"/>
          </a:xfrm>
        </p:spPr>
        <p:txBody>
          <a:bodyPr anchor="ctr">
            <a:normAutofit/>
          </a:bodyPr>
          <a:lstStyle>
            <a:lvl1pPr marL="0" indent="0" algn="ctr">
              <a:buNone/>
              <a:defRPr sz="1600" b="0" i="0">
                <a:solidFill>
                  <a:schemeClr val="tx1">
                    <a:lumMod val="65000"/>
                    <a:lumOff val="35000"/>
                  </a:schemeClr>
                </a:solidFill>
                <a:latin typeface="Raleway" panose="020B0503030101060003" pitchFamily="34" charset="77"/>
              </a:defRPr>
            </a:lvl1pPr>
          </a:lstStyle>
          <a:p>
            <a:endParaRPr lang="en-US" dirty="0"/>
          </a:p>
        </p:txBody>
      </p:sp>
      <p:sp>
        <p:nvSpPr>
          <p:cNvPr id="12" name="Text Placeholder 2">
            <a:extLst>
              <a:ext uri="{FF2B5EF4-FFF2-40B4-BE49-F238E27FC236}">
                <a16:creationId xmlns:a16="http://schemas.microsoft.com/office/drawing/2014/main" id="{7A06DA85-C9C5-01A7-8820-2B9B8C21286A}"/>
              </a:ext>
            </a:extLst>
          </p:cNvPr>
          <p:cNvSpPr>
            <a:spLocks noGrp="1"/>
          </p:cNvSpPr>
          <p:nvPr>
            <p:ph type="body" idx="1" hasCustomPrompt="1"/>
          </p:nvPr>
        </p:nvSpPr>
        <p:spPr>
          <a:xfrm>
            <a:off x="446490" y="388174"/>
            <a:ext cx="11299020" cy="444159"/>
          </a:xfrm>
        </p:spPr>
        <p:txBody>
          <a:bodyPr anchor="b">
            <a:noAutofit/>
          </a:bodyPr>
          <a:lstStyle>
            <a:lvl1pPr marL="0" indent="0">
              <a:buNone/>
              <a:defRPr sz="3000" b="0" i="0">
                <a:solidFill>
                  <a:schemeClr val="tx1"/>
                </a:solidFill>
                <a:latin typeface="Raleway" panose="020B05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Regular 30</a:t>
            </a:r>
          </a:p>
        </p:txBody>
      </p:sp>
      <p:sp>
        <p:nvSpPr>
          <p:cNvPr id="13" name="Text Placeholder 2">
            <a:extLst>
              <a:ext uri="{FF2B5EF4-FFF2-40B4-BE49-F238E27FC236}">
                <a16:creationId xmlns:a16="http://schemas.microsoft.com/office/drawing/2014/main" id="{3CE3F2BD-5D8A-2051-2027-41DFDEFE676C}"/>
              </a:ext>
            </a:extLst>
          </p:cNvPr>
          <p:cNvSpPr>
            <a:spLocks noGrp="1"/>
          </p:cNvSpPr>
          <p:nvPr>
            <p:ph type="body" idx="13" hasCustomPrompt="1"/>
          </p:nvPr>
        </p:nvSpPr>
        <p:spPr>
          <a:xfrm>
            <a:off x="446490" y="905478"/>
            <a:ext cx="11299020" cy="301430"/>
          </a:xfrm>
        </p:spPr>
        <p:txBody>
          <a:bodyPr anchor="b">
            <a:noAutofit/>
          </a:bodyPr>
          <a:lstStyle>
            <a:lvl1pPr marL="0" indent="0">
              <a:buNone/>
              <a:defRPr sz="1600" b="0" i="0">
                <a:solidFill>
                  <a:schemeClr val="tx1"/>
                </a:solidFill>
                <a:latin typeface="Raleway Light" panose="020B04030301010600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Raleway</a:t>
            </a:r>
            <a:r>
              <a:rPr lang="en-US" dirty="0"/>
              <a:t> Light 16</a:t>
            </a:r>
          </a:p>
        </p:txBody>
      </p:sp>
      <p:pic>
        <p:nvPicPr>
          <p:cNvPr id="17" name="Picture 16">
            <a:extLst>
              <a:ext uri="{FF2B5EF4-FFF2-40B4-BE49-F238E27FC236}">
                <a16:creationId xmlns:a16="http://schemas.microsoft.com/office/drawing/2014/main" id="{A86E81F1-907B-A4B9-1B35-569B993D4288}"/>
              </a:ext>
            </a:extLst>
          </p:cNvPr>
          <p:cNvPicPr>
            <a:picLocks noChangeAspect="1"/>
          </p:cNvPicPr>
          <p:nvPr userDrawn="1"/>
        </p:nvPicPr>
        <p:blipFill>
          <a:blip r:embed="rId3"/>
          <a:stretch>
            <a:fillRect/>
          </a:stretch>
        </p:blipFill>
        <p:spPr>
          <a:xfrm>
            <a:off x="0" y="5953635"/>
            <a:ext cx="12192000" cy="66368"/>
          </a:xfrm>
          <a:prstGeom prst="rect">
            <a:avLst/>
          </a:prstGeom>
        </p:spPr>
      </p:pic>
      <p:pic>
        <p:nvPicPr>
          <p:cNvPr id="18" name="Picture 17">
            <a:extLst>
              <a:ext uri="{FF2B5EF4-FFF2-40B4-BE49-F238E27FC236}">
                <a16:creationId xmlns:a16="http://schemas.microsoft.com/office/drawing/2014/main" id="{6720F4F0-169E-C0BE-A76B-B619CBD8A472}"/>
              </a:ext>
            </a:extLst>
          </p:cNvPr>
          <p:cNvPicPr>
            <a:picLocks noChangeAspect="1"/>
          </p:cNvPicPr>
          <p:nvPr userDrawn="1"/>
        </p:nvPicPr>
        <p:blipFill>
          <a:blip r:embed="rId4"/>
          <a:stretch>
            <a:fillRect/>
          </a:stretch>
        </p:blipFill>
        <p:spPr>
          <a:xfrm>
            <a:off x="310438" y="388174"/>
            <a:ext cx="95962" cy="853064"/>
          </a:xfrm>
          <a:prstGeom prst="rect">
            <a:avLst/>
          </a:prstGeom>
        </p:spPr>
      </p:pic>
      <p:pic>
        <p:nvPicPr>
          <p:cNvPr id="14" name="Picture 13" descr="Logo, icon&#10;&#10;Description automatically generated with medium confidence">
            <a:extLst>
              <a:ext uri="{FF2B5EF4-FFF2-40B4-BE49-F238E27FC236}">
                <a16:creationId xmlns:a16="http://schemas.microsoft.com/office/drawing/2014/main" id="{31C3A219-3482-ED3B-F38A-1D0C63A9630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95381" y="6239999"/>
            <a:ext cx="1420270" cy="411480"/>
          </a:xfrm>
          <a:prstGeom prst="rect">
            <a:avLst/>
          </a:prstGeom>
        </p:spPr>
      </p:pic>
    </p:spTree>
    <p:extLst>
      <p:ext uri="{BB962C8B-B14F-4D97-AF65-F5344CB8AC3E}">
        <p14:creationId xmlns:p14="http://schemas.microsoft.com/office/powerpoint/2010/main" val="3247183119"/>
      </p:ext>
    </p:extLst>
  </p:cSld>
  <p:clrMapOvr>
    <a:masterClrMapping/>
  </p:clrMapOvr>
  <p:extLst>
    <p:ext uri="{DCECCB84-F9BA-43D5-87BE-67443E8EF086}">
      <p15:sldGuideLst xmlns:p15="http://schemas.microsoft.com/office/powerpoint/2012/main">
        <p15:guide id="1" orient="horz" pos="374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6E26D-F877-DF58-3DD3-8E7F91F12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A6D65-D94A-624E-05E8-707D6DD97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0B74A7DE-78E6-07B5-D4F0-BFA3A07D62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Light" panose="020B0403030101060003" pitchFamily="34" charset="77"/>
              </a:defRPr>
            </a:lvl1pPr>
          </a:lstStyle>
          <a:p>
            <a:endParaRPr lang="en-US"/>
          </a:p>
        </p:txBody>
      </p:sp>
      <p:sp>
        <p:nvSpPr>
          <p:cNvPr id="5" name="Footer Placeholder 4">
            <a:extLst>
              <a:ext uri="{FF2B5EF4-FFF2-40B4-BE49-F238E27FC236}">
                <a16:creationId xmlns:a16="http://schemas.microsoft.com/office/drawing/2014/main" id="{040F70A7-58E9-D4F4-00C8-4C0F73E92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Light" panose="020B0403030101060003" pitchFamily="34" charset="77"/>
              </a:defRPr>
            </a:lvl1pPr>
          </a:lstStyle>
          <a:p>
            <a:endParaRPr lang="en-US"/>
          </a:p>
        </p:txBody>
      </p:sp>
      <p:sp>
        <p:nvSpPr>
          <p:cNvPr id="6" name="Slide Number Placeholder 5">
            <a:extLst>
              <a:ext uri="{FF2B5EF4-FFF2-40B4-BE49-F238E27FC236}">
                <a16:creationId xmlns:a16="http://schemas.microsoft.com/office/drawing/2014/main" id="{CC817C60-487E-2293-404A-40D6E7B25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Light" panose="020B0403030101060003" pitchFamily="34" charset="77"/>
              </a:defRPr>
            </a:lvl1pPr>
          </a:lstStyle>
          <a:p>
            <a:fld id="{834F8EE4-67D2-684B-81BF-C58682308C8D}" type="slidenum">
              <a:rPr lang="en-US" smtClean="0"/>
              <a:pPr/>
              <a:t>‹#›</a:t>
            </a:fld>
            <a:endParaRPr lang="en-US" dirty="0"/>
          </a:p>
        </p:txBody>
      </p:sp>
    </p:spTree>
    <p:extLst>
      <p:ext uri="{BB962C8B-B14F-4D97-AF65-F5344CB8AC3E}">
        <p14:creationId xmlns:p14="http://schemas.microsoft.com/office/powerpoint/2010/main" val="127652592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6" r:id="rId4"/>
    <p:sldLayoutId id="2147483668" r:id="rId5"/>
    <p:sldLayoutId id="2147483662" r:id="rId6"/>
    <p:sldLayoutId id="2147483669" r:id="rId7"/>
    <p:sldLayoutId id="2147483663" r:id="rId8"/>
    <p:sldLayoutId id="2147483670" r:id="rId9"/>
    <p:sldLayoutId id="2147483655" r:id="rId10"/>
    <p:sldLayoutId id="2147483671" r:id="rId11"/>
    <p:sldLayoutId id="2147483664" r:id="rId12"/>
    <p:sldLayoutId id="2147483665" r:id="rId13"/>
    <p:sldLayoutId id="2147483672" r:id="rId14"/>
  </p:sldLayoutIdLst>
  <p:hf hdr="0" ftr="0" dt="0"/>
  <p:txStyles>
    <p:titleStyle>
      <a:lvl1pPr algn="l" defTabSz="914400" rtl="0" eaLnBrk="1" latinLnBrk="0" hangingPunct="1">
        <a:lnSpc>
          <a:spcPct val="90000"/>
        </a:lnSpc>
        <a:spcBef>
          <a:spcPct val="0"/>
        </a:spcBef>
        <a:buNone/>
        <a:defRPr sz="4500" b="0"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5pPr>
      <a:lvl6pPr marL="25717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Light" panose="020B0403030101060003"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111/jgs.1592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doi.org/10.3390/medicina58070906"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ajmc.com/view/the-economic-and-societal-burden-of-alzheimer-disease-managed-care-consideration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7181CB5E-D5A4-C32B-79D6-470D5A7E93FD}"/>
              </a:ext>
            </a:extLst>
          </p:cNvPr>
          <p:cNvSpPr>
            <a:spLocks noGrp="1"/>
          </p:cNvSpPr>
          <p:nvPr>
            <p:ph type="title"/>
          </p:nvPr>
        </p:nvSpPr>
        <p:spPr>
          <a:xfrm>
            <a:off x="570015" y="2467988"/>
            <a:ext cx="6313714" cy="961012"/>
          </a:xfrm>
        </p:spPr>
        <p:txBody>
          <a:bodyPr>
            <a:normAutofit fontScale="90000"/>
          </a:bodyPr>
          <a:lstStyle/>
          <a:p>
            <a:r>
              <a:rPr lang="en-US" dirty="0"/>
              <a:t>Development of a Statewide Medical-Legal Curriculum to Improve Dementia Care and Address Social Needs</a:t>
            </a:r>
            <a:br>
              <a:rPr lang="en-US" dirty="0"/>
            </a:br>
            <a:endParaRPr lang="en-US" dirty="0"/>
          </a:p>
        </p:txBody>
      </p:sp>
      <p:sp>
        <p:nvSpPr>
          <p:cNvPr id="27" name="Text Placeholder 26">
            <a:extLst>
              <a:ext uri="{FF2B5EF4-FFF2-40B4-BE49-F238E27FC236}">
                <a16:creationId xmlns:a16="http://schemas.microsoft.com/office/drawing/2014/main" id="{57705E87-D724-EB1F-6929-2E4B9117600D}"/>
              </a:ext>
            </a:extLst>
          </p:cNvPr>
          <p:cNvSpPr>
            <a:spLocks noGrp="1"/>
          </p:cNvSpPr>
          <p:nvPr>
            <p:ph type="body" idx="1"/>
          </p:nvPr>
        </p:nvSpPr>
        <p:spPr>
          <a:xfrm>
            <a:off x="570015" y="4047565"/>
            <a:ext cx="8263741" cy="2511600"/>
          </a:xfrm>
        </p:spPr>
        <p:txBody>
          <a:bodyPr>
            <a:normAutofit fontScale="77500" lnSpcReduction="20000"/>
          </a:bodyPr>
          <a:lstStyle/>
          <a:p>
            <a:endParaRPr lang="en-US" sz="2900" b="1" dirty="0"/>
          </a:p>
          <a:p>
            <a:r>
              <a:rPr lang="en-US" sz="2900" b="1" dirty="0"/>
              <a:t>Sarah Hooper, JD</a:t>
            </a:r>
          </a:p>
          <a:p>
            <a:pPr>
              <a:lnSpc>
                <a:spcPct val="120000"/>
              </a:lnSpc>
            </a:pPr>
            <a:r>
              <a:rPr lang="en-US" sz="2900" dirty="0"/>
              <a:t>Associate Dean &amp; Professor of Practice </a:t>
            </a:r>
            <a:br>
              <a:rPr lang="en-US" sz="2900" dirty="0"/>
            </a:br>
            <a:r>
              <a:rPr lang="en-US" sz="2900" dirty="0"/>
              <a:t>UC Law San Francisco (formerly  known as “UC Hastings”)</a:t>
            </a:r>
            <a:br>
              <a:rPr lang="en-US" sz="2900" dirty="0"/>
            </a:br>
            <a:r>
              <a:rPr lang="en-US" sz="2900" dirty="0"/>
              <a:t>Executive Director</a:t>
            </a:r>
            <a:br>
              <a:rPr lang="en-US" sz="2900" dirty="0"/>
            </a:br>
            <a:r>
              <a:rPr lang="en-US" sz="2900" dirty="0"/>
              <a:t>UCSF – UC Law Consortium on Law, Science &amp; Health Policy</a:t>
            </a:r>
            <a:br>
              <a:rPr lang="en-US" sz="2900" dirty="0"/>
            </a:br>
            <a:endParaRPr lang="en-US" sz="2900" dirty="0"/>
          </a:p>
        </p:txBody>
      </p:sp>
      <p:sp>
        <p:nvSpPr>
          <p:cNvPr id="23" name="Text Placeholder 22">
            <a:extLst>
              <a:ext uri="{FF2B5EF4-FFF2-40B4-BE49-F238E27FC236}">
                <a16:creationId xmlns:a16="http://schemas.microsoft.com/office/drawing/2014/main" id="{FE742F6C-BDA5-6BAF-396E-6185202F8F4C}"/>
              </a:ext>
            </a:extLst>
          </p:cNvPr>
          <p:cNvSpPr>
            <a:spLocks noGrp="1"/>
          </p:cNvSpPr>
          <p:nvPr>
            <p:ph type="body" idx="10"/>
          </p:nvPr>
        </p:nvSpPr>
        <p:spPr/>
        <p:txBody>
          <a:bodyPr/>
          <a:lstStyle/>
          <a:p>
            <a:r>
              <a:rPr lang="en-US" dirty="0"/>
              <a:t>March 4, 2024</a:t>
            </a:r>
          </a:p>
        </p:txBody>
      </p:sp>
      <p:pic>
        <p:nvPicPr>
          <p:cNvPr id="21" name="Picture Placeholder 20">
            <a:extLst>
              <a:ext uri="{FF2B5EF4-FFF2-40B4-BE49-F238E27FC236}">
                <a16:creationId xmlns:a16="http://schemas.microsoft.com/office/drawing/2014/main" id="{541090E1-CFC1-7B03-6484-552B17604F48}"/>
              </a:ext>
              <a:ext uri="{C183D7F6-B498-43B3-948B-1728B52AA6E4}">
                <adec:decorative xmlns:adec="http://schemas.microsoft.com/office/drawing/2017/decorative" val="1"/>
              </a:ext>
            </a:extLst>
          </p:cNvPr>
          <p:cNvPicPr>
            <a:picLocks noGrp="1" noChangeAspect="1"/>
          </p:cNvPicPr>
          <p:nvPr>
            <p:ph type="pic" idx="11"/>
          </p:nvPr>
        </p:nvPicPr>
        <p:blipFill rotWithShape="1">
          <a:blip r:embed="rId3">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5011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E994B-A44A-E096-11E4-D291A88E559E}"/>
              </a:ext>
            </a:extLst>
          </p:cNvPr>
          <p:cNvSpPr>
            <a:spLocks noGrp="1"/>
          </p:cNvSpPr>
          <p:nvPr>
            <p:ph type="title"/>
          </p:nvPr>
        </p:nvSpPr>
        <p:spPr>
          <a:xfrm>
            <a:off x="838200" y="557189"/>
            <a:ext cx="3374136" cy="5567891"/>
          </a:xfrm>
        </p:spPr>
        <p:txBody>
          <a:bodyPr>
            <a:normAutofit/>
          </a:bodyPr>
          <a:lstStyle/>
          <a:p>
            <a:r>
              <a:rPr lang="en-US" sz="4400" dirty="0"/>
              <a:t>The Health Workforce is Unprepared</a:t>
            </a:r>
          </a:p>
        </p:txBody>
      </p:sp>
      <p:graphicFrame>
        <p:nvGraphicFramePr>
          <p:cNvPr id="7" name="Content Placeholder 2">
            <a:extLst>
              <a:ext uri="{FF2B5EF4-FFF2-40B4-BE49-F238E27FC236}">
                <a16:creationId xmlns:a16="http://schemas.microsoft.com/office/drawing/2014/main" id="{495BDDDD-AFC7-CD07-3208-F574354E83ED}"/>
              </a:ext>
            </a:extLst>
          </p:cNvPr>
          <p:cNvGraphicFramePr>
            <a:graphicFrameLocks noGrp="1"/>
          </p:cNvGraphicFramePr>
          <p:nvPr>
            <p:ph idx="1"/>
            <p:extLst>
              <p:ext uri="{D42A27DB-BD31-4B8C-83A1-F6EECF244321}">
                <p14:modId xmlns:p14="http://schemas.microsoft.com/office/powerpoint/2010/main" val="3017981761"/>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B5BF86C-F021-0103-92D7-6C4C6CE75F9F}"/>
              </a:ext>
            </a:extLst>
          </p:cNvPr>
          <p:cNvSpPr txBox="1"/>
          <p:nvPr/>
        </p:nvSpPr>
        <p:spPr>
          <a:xfrm>
            <a:off x="3048" y="6168374"/>
            <a:ext cx="121889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Raleway" pitchFamily="2" charset="77"/>
              </a:rPr>
              <a:t>Flaherty, E., &amp; Bartels, S. J. (2019). Addressing the Community-Based Geriatric Healthcare Workforce Shortage by Leveraging the Potential of Interprofessional Teams. Journal of the American Geriatrics Society, 67(S2), S400–S408. </a:t>
            </a:r>
            <a:r>
              <a:rPr lang="en-US" sz="1200" dirty="0">
                <a:effectLst/>
                <a:latin typeface="Raleway" pitchFamily="2" charset="77"/>
                <a:hlinkClick r:id="rId8"/>
              </a:rPr>
              <a:t>https://doi.org/10.1111/jgs.15924</a:t>
            </a:r>
            <a:r>
              <a:rPr lang="en-US" sz="1200" dirty="0">
                <a:effectLst/>
                <a:latin typeface="Raleway" pitchFamily="2" charset="77"/>
              </a:rPr>
              <a:t>; de Levante Raphael, D. (2022). The Knowledge and Attitudes of Primary Care and the Barriers to Early Detection and Diagnosis of Alzheimer’s Disease. </a:t>
            </a:r>
            <a:r>
              <a:rPr lang="en-US" sz="1200" i="1" dirty="0">
                <a:effectLst/>
                <a:latin typeface="Raleway" pitchFamily="2" charset="77"/>
              </a:rPr>
              <a:t>Medicina</a:t>
            </a:r>
            <a:r>
              <a:rPr lang="en-US" sz="1200" dirty="0">
                <a:effectLst/>
                <a:latin typeface="Raleway" pitchFamily="2" charset="77"/>
              </a:rPr>
              <a:t>, </a:t>
            </a:r>
            <a:r>
              <a:rPr lang="en-US" sz="1200" i="1" dirty="0">
                <a:effectLst/>
                <a:latin typeface="Raleway" pitchFamily="2" charset="77"/>
              </a:rPr>
              <a:t>58</a:t>
            </a:r>
            <a:r>
              <a:rPr lang="en-US" sz="1200" dirty="0">
                <a:effectLst/>
                <a:latin typeface="Raleway" pitchFamily="2" charset="77"/>
              </a:rPr>
              <a:t>(7), 906. </a:t>
            </a:r>
            <a:r>
              <a:rPr lang="en-US" sz="1200" dirty="0">
                <a:effectLst/>
                <a:latin typeface="Raleway" pitchFamily="2" charset="77"/>
                <a:hlinkClick r:id="rId9"/>
              </a:rPr>
              <a:t>https://doi.org/10.3390/medicina58070906</a:t>
            </a:r>
            <a:endParaRPr lang="en-US" sz="1200" dirty="0">
              <a:effectLst/>
              <a:latin typeface="Raleway" pitchFamily="2" charset="77"/>
            </a:endParaRPr>
          </a:p>
        </p:txBody>
      </p:sp>
    </p:spTree>
    <p:extLst>
      <p:ext uri="{BB962C8B-B14F-4D97-AF65-F5344CB8AC3E}">
        <p14:creationId xmlns:p14="http://schemas.microsoft.com/office/powerpoint/2010/main" val="2494436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2739DD-F4F6-DBD3-8536-EA3681906141}"/>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California State Policy Efforts</a:t>
            </a:r>
          </a:p>
        </p:txBody>
      </p:sp>
      <p:sp>
        <p:nvSpPr>
          <p:cNvPr id="4" name="Slide Number Placeholder 3">
            <a:extLst>
              <a:ext uri="{FF2B5EF4-FFF2-40B4-BE49-F238E27FC236}">
                <a16:creationId xmlns:a16="http://schemas.microsoft.com/office/drawing/2014/main" id="{5753A201-617B-50B5-B8C1-ABF4AFBC1B06}"/>
              </a:ext>
            </a:extLst>
          </p:cNvPr>
          <p:cNvSpPr>
            <a:spLocks noGrp="1"/>
          </p:cNvSpPr>
          <p:nvPr>
            <p:ph type="sldNum" sz="quarter" idx="12"/>
          </p:nvPr>
        </p:nvSpPr>
        <p:spPr>
          <a:xfrm>
            <a:off x="11704320" y="6455664"/>
            <a:ext cx="448056" cy="365125"/>
          </a:xfrm>
        </p:spPr>
        <p:txBody>
          <a:bodyPr>
            <a:normAutofit/>
          </a:bodyPr>
          <a:lstStyle/>
          <a:p>
            <a:pPr>
              <a:spcAft>
                <a:spcPts val="600"/>
              </a:spcAft>
            </a:pPr>
            <a:fld id="{566256E3-FF52-4506-B02B-9C6662E771F6}" type="slidenum">
              <a:rPr lang="en-CA" sz="1100">
                <a:solidFill>
                  <a:schemeClr val="tx1">
                    <a:lumMod val="50000"/>
                    <a:lumOff val="50000"/>
                  </a:schemeClr>
                </a:solidFill>
              </a:rPr>
              <a:pPr>
                <a:spcAft>
                  <a:spcPts val="600"/>
                </a:spcAft>
              </a:pPr>
              <a:t>11</a:t>
            </a:fld>
            <a:endParaRPr lang="en-CA"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0A69C1EF-767C-BE3E-ED40-3B8B2FD85E82}"/>
              </a:ext>
            </a:extLst>
          </p:cNvPr>
          <p:cNvGraphicFramePr>
            <a:graphicFrameLocks noGrp="1"/>
          </p:cNvGraphicFramePr>
          <p:nvPr>
            <p:ph idx="1"/>
            <p:extLst>
              <p:ext uri="{D42A27DB-BD31-4B8C-83A1-F6EECF244321}">
                <p14:modId xmlns:p14="http://schemas.microsoft.com/office/powerpoint/2010/main" val="199790962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22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0DCF1-E7D4-66CF-619B-CE699EFCF4E8}"/>
              </a:ext>
            </a:extLst>
          </p:cNvPr>
          <p:cNvSpPr>
            <a:spLocks noGrp="1"/>
          </p:cNvSpPr>
          <p:nvPr>
            <p:ph type="sldNum" sz="quarter" idx="12"/>
          </p:nvPr>
        </p:nvSpPr>
        <p:spPr/>
        <p:txBody>
          <a:bodyPr/>
          <a:lstStyle/>
          <a:p>
            <a:fld id="{C4DCA365-4C77-3F48-9E32-4CDD7280B8A6}" type="slidenum">
              <a:rPr lang="en-US" smtClean="0"/>
              <a:pPr/>
              <a:t>12</a:t>
            </a:fld>
            <a:endParaRPr lang="en-US" dirty="0"/>
          </a:p>
        </p:txBody>
      </p:sp>
      <p:pic>
        <p:nvPicPr>
          <p:cNvPr id="9" name="Picture 8" descr="Text, whiteboard&#10;&#10;Description automatically generated">
            <a:extLst>
              <a:ext uri="{FF2B5EF4-FFF2-40B4-BE49-F238E27FC236}">
                <a16:creationId xmlns:a16="http://schemas.microsoft.com/office/drawing/2014/main" id="{62983B78-D2B0-76EF-F761-7013B4CFAD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663" y="2416687"/>
            <a:ext cx="2904553" cy="786776"/>
          </a:xfrm>
          <a:prstGeom prst="rect">
            <a:avLst/>
          </a:prstGeom>
        </p:spPr>
      </p:pic>
      <p:pic>
        <p:nvPicPr>
          <p:cNvPr id="10" name="Picture 9" descr="Text&#10;&#10;Description automatically generated">
            <a:extLst>
              <a:ext uri="{FF2B5EF4-FFF2-40B4-BE49-F238E27FC236}">
                <a16:creationId xmlns:a16="http://schemas.microsoft.com/office/drawing/2014/main" id="{1E65630C-9C3B-4169-9378-ABED80C1B8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024" y="3365529"/>
            <a:ext cx="2569344" cy="1126526"/>
          </a:xfrm>
          <a:prstGeom prst="rect">
            <a:avLst/>
          </a:prstGeom>
        </p:spPr>
      </p:pic>
      <p:pic>
        <p:nvPicPr>
          <p:cNvPr id="11" name="Picture 10" descr="A red sign with white text&#10;&#10;Description automatically generated with low confidence">
            <a:extLst>
              <a:ext uri="{FF2B5EF4-FFF2-40B4-BE49-F238E27FC236}">
                <a16:creationId xmlns:a16="http://schemas.microsoft.com/office/drawing/2014/main" id="{0C6D0637-44B3-E366-C673-6C37882012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5800" y="1440898"/>
            <a:ext cx="1133511" cy="1086661"/>
          </a:xfrm>
          <a:prstGeom prst="rect">
            <a:avLst/>
          </a:prstGeom>
        </p:spPr>
      </p:pic>
      <p:pic>
        <p:nvPicPr>
          <p:cNvPr id="12" name="Picture 11" descr="Graphical user interface&#10;&#10;Description automatically generated with low confidence">
            <a:extLst>
              <a:ext uri="{FF2B5EF4-FFF2-40B4-BE49-F238E27FC236}">
                <a16:creationId xmlns:a16="http://schemas.microsoft.com/office/drawing/2014/main" id="{C36CEA65-880F-AE89-5EBE-D5CC5D6733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3752" y="1517217"/>
            <a:ext cx="2096352" cy="802517"/>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F2D0CF1-9867-7E02-DF4E-B2D4E81113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59837" y="2548983"/>
            <a:ext cx="3320267" cy="698500"/>
          </a:xfrm>
          <a:prstGeom prst="rect">
            <a:avLst/>
          </a:prstGeom>
        </p:spPr>
      </p:pic>
      <p:pic>
        <p:nvPicPr>
          <p:cNvPr id="14" name="Picture 13" descr="Text&#10;&#10;Description automatically generated">
            <a:extLst>
              <a:ext uri="{FF2B5EF4-FFF2-40B4-BE49-F238E27FC236}">
                <a16:creationId xmlns:a16="http://schemas.microsoft.com/office/drawing/2014/main" id="{06117BB7-22C8-6B19-8E5E-991A2EE723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17395" y="2460812"/>
            <a:ext cx="1573341" cy="1573341"/>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text, clipart&#10;&#10;Description automatically generated">
            <a:extLst>
              <a:ext uri="{FF2B5EF4-FFF2-40B4-BE49-F238E27FC236}">
                <a16:creationId xmlns:a16="http://schemas.microsoft.com/office/drawing/2014/main" id="{BD34B582-16C2-1923-892F-2C5664CD218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7425"/>
          <a:stretch/>
        </p:blipFill>
        <p:spPr>
          <a:xfrm>
            <a:off x="6850157" y="5377451"/>
            <a:ext cx="4064625" cy="572045"/>
          </a:xfrm>
          <a:prstGeom prst="rect">
            <a:avLst/>
          </a:prstGeom>
        </p:spPr>
      </p:pic>
      <p:pic>
        <p:nvPicPr>
          <p:cNvPr id="16" name="Picture 15" descr="Icon&#10;&#10;Description automatically generated">
            <a:extLst>
              <a:ext uri="{FF2B5EF4-FFF2-40B4-BE49-F238E27FC236}">
                <a16:creationId xmlns:a16="http://schemas.microsoft.com/office/drawing/2014/main" id="{68A26760-491B-F7BF-1695-CBD0590E78A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5117" b="12054"/>
          <a:stretch/>
        </p:blipFill>
        <p:spPr>
          <a:xfrm>
            <a:off x="3213695" y="2956421"/>
            <a:ext cx="1630644" cy="1563913"/>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03031614-0BF7-4C53-005B-FD121D11D31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12739" y="1480014"/>
            <a:ext cx="2615926" cy="707968"/>
          </a:xfrm>
          <a:prstGeom prst="rect">
            <a:avLst/>
          </a:prstGeom>
        </p:spPr>
      </p:pic>
      <p:pic>
        <p:nvPicPr>
          <p:cNvPr id="18" name="Picture 17" descr="Text&#10;&#10;Description automatically generated">
            <a:extLst>
              <a:ext uri="{FF2B5EF4-FFF2-40B4-BE49-F238E27FC236}">
                <a16:creationId xmlns:a16="http://schemas.microsoft.com/office/drawing/2014/main" id="{069FBEF5-6EC1-5C7B-4535-6568599B30B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94460" y="3383492"/>
            <a:ext cx="2751002" cy="905925"/>
          </a:xfrm>
          <a:prstGeom prst="rect">
            <a:avLst/>
          </a:prstGeom>
        </p:spPr>
      </p:pic>
      <p:pic>
        <p:nvPicPr>
          <p:cNvPr id="20" name="Picture 8" descr="News &amp; Press - NLSLA">
            <a:extLst>
              <a:ext uri="{FF2B5EF4-FFF2-40B4-BE49-F238E27FC236}">
                <a16:creationId xmlns:a16="http://schemas.microsoft.com/office/drawing/2014/main" id="{97F920F3-EDBA-9B6E-569B-683E77118C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574" y="1291650"/>
            <a:ext cx="2223824" cy="1084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logo for a company&#10;&#10;Description automatically generated">
            <a:extLst>
              <a:ext uri="{FF2B5EF4-FFF2-40B4-BE49-F238E27FC236}">
                <a16:creationId xmlns:a16="http://schemas.microsoft.com/office/drawing/2014/main" id="{BB66EA34-670F-E319-8F4E-7AE2DA666CAE}"/>
              </a:ext>
            </a:extLst>
          </p:cNvPr>
          <p:cNvPicPr>
            <a:picLocks noChangeAspect="1"/>
          </p:cNvPicPr>
          <p:nvPr/>
        </p:nvPicPr>
        <p:blipFill>
          <a:blip r:embed="rId14"/>
          <a:stretch>
            <a:fillRect/>
          </a:stretch>
        </p:blipFill>
        <p:spPr>
          <a:xfrm>
            <a:off x="413568" y="4496627"/>
            <a:ext cx="2590800" cy="1308100"/>
          </a:xfrm>
          <a:prstGeom prst="rect">
            <a:avLst/>
          </a:prstGeom>
        </p:spPr>
      </p:pic>
      <p:pic>
        <p:nvPicPr>
          <p:cNvPr id="22" name="Picture 21" descr="A logo of a farm&#10;&#10;Description automatically generated">
            <a:extLst>
              <a:ext uri="{FF2B5EF4-FFF2-40B4-BE49-F238E27FC236}">
                <a16:creationId xmlns:a16="http://schemas.microsoft.com/office/drawing/2014/main" id="{14DCB6A0-CE1F-45BA-4B78-7C0AD0215353}"/>
              </a:ext>
            </a:extLst>
          </p:cNvPr>
          <p:cNvPicPr>
            <a:picLocks noChangeAspect="1"/>
          </p:cNvPicPr>
          <p:nvPr/>
        </p:nvPicPr>
        <p:blipFill>
          <a:blip r:embed="rId15"/>
          <a:stretch>
            <a:fillRect/>
          </a:stretch>
        </p:blipFill>
        <p:spPr>
          <a:xfrm>
            <a:off x="3466044" y="4597555"/>
            <a:ext cx="1065174" cy="1037297"/>
          </a:xfrm>
          <a:prstGeom prst="rect">
            <a:avLst/>
          </a:prstGeom>
        </p:spPr>
      </p:pic>
      <p:pic>
        <p:nvPicPr>
          <p:cNvPr id="23" name="Picture 22" descr="A logo with blue text&#10;&#10;Description automatically generated">
            <a:extLst>
              <a:ext uri="{FF2B5EF4-FFF2-40B4-BE49-F238E27FC236}">
                <a16:creationId xmlns:a16="http://schemas.microsoft.com/office/drawing/2014/main" id="{0D3EB51E-7BDF-D82B-A82F-C25012047AB4}"/>
              </a:ext>
            </a:extLst>
          </p:cNvPr>
          <p:cNvPicPr>
            <a:picLocks noChangeAspect="1"/>
          </p:cNvPicPr>
          <p:nvPr/>
        </p:nvPicPr>
        <p:blipFill rotWithShape="1">
          <a:blip r:embed="rId16"/>
          <a:srcRect t="20708" r="-110" b="13300"/>
          <a:stretch/>
        </p:blipFill>
        <p:spPr>
          <a:xfrm>
            <a:off x="9729436" y="3206371"/>
            <a:ext cx="2120834" cy="1396726"/>
          </a:xfrm>
          <a:prstGeom prst="rect">
            <a:avLst/>
          </a:prstGeom>
        </p:spPr>
      </p:pic>
      <p:pic>
        <p:nvPicPr>
          <p:cNvPr id="24" name="Picture 23" descr="A close-up of a logo&#10;&#10;Description automatically generated">
            <a:extLst>
              <a:ext uri="{FF2B5EF4-FFF2-40B4-BE49-F238E27FC236}">
                <a16:creationId xmlns:a16="http://schemas.microsoft.com/office/drawing/2014/main" id="{D36C8EBE-4885-B62B-47C3-598DEF0C849C}"/>
              </a:ext>
            </a:extLst>
          </p:cNvPr>
          <p:cNvPicPr>
            <a:picLocks noChangeAspect="1"/>
          </p:cNvPicPr>
          <p:nvPr/>
        </p:nvPicPr>
        <p:blipFill>
          <a:blip r:embed="rId17"/>
          <a:stretch>
            <a:fillRect/>
          </a:stretch>
        </p:blipFill>
        <p:spPr>
          <a:xfrm>
            <a:off x="5122076" y="4597555"/>
            <a:ext cx="2193771" cy="602630"/>
          </a:xfrm>
          <a:prstGeom prst="rect">
            <a:avLst/>
          </a:prstGeom>
        </p:spPr>
      </p:pic>
      <p:pic>
        <p:nvPicPr>
          <p:cNvPr id="25" name="Picture 24" descr="A logo for a health partner&#10;&#10;Description automatically generated">
            <a:extLst>
              <a:ext uri="{FF2B5EF4-FFF2-40B4-BE49-F238E27FC236}">
                <a16:creationId xmlns:a16="http://schemas.microsoft.com/office/drawing/2014/main" id="{5CD67394-59FF-9EAC-D571-51C3A9A207F1}"/>
              </a:ext>
            </a:extLst>
          </p:cNvPr>
          <p:cNvPicPr>
            <a:picLocks noChangeAspect="1"/>
          </p:cNvPicPr>
          <p:nvPr/>
        </p:nvPicPr>
        <p:blipFill>
          <a:blip r:embed="rId18"/>
          <a:stretch>
            <a:fillRect/>
          </a:stretch>
        </p:blipFill>
        <p:spPr>
          <a:xfrm>
            <a:off x="8202586" y="4257210"/>
            <a:ext cx="2028825" cy="942975"/>
          </a:xfrm>
          <a:prstGeom prst="rect">
            <a:avLst/>
          </a:prstGeom>
        </p:spPr>
      </p:pic>
      <p:sp>
        <p:nvSpPr>
          <p:cNvPr id="4" name="Title Placeholder">
            <a:extLst>
              <a:ext uri="{FF2B5EF4-FFF2-40B4-BE49-F238E27FC236}">
                <a16:creationId xmlns:a16="http://schemas.microsoft.com/office/drawing/2014/main" id="{FB1C8A3C-12E0-9F9E-6551-7F16B2A17916}"/>
              </a:ext>
            </a:extLst>
          </p:cNvPr>
          <p:cNvSpPr txBox="1">
            <a:spLocks/>
          </p:cNvSpPr>
          <p:nvPr/>
        </p:nvSpPr>
        <p:spPr>
          <a:xfrm>
            <a:off x="597574" y="697475"/>
            <a:ext cx="11299825" cy="442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500" b="0" i="0" kern="1200">
                <a:solidFill>
                  <a:schemeClr val="tx1"/>
                </a:solidFill>
                <a:latin typeface="Raleway" panose="020B0503030101060003" pitchFamily="34" charset="77"/>
                <a:ea typeface="+mj-ea"/>
                <a:cs typeface="+mj-cs"/>
              </a:defRPr>
            </a:lvl1pPr>
          </a:lstStyle>
          <a:p>
            <a:pPr algn="ctr">
              <a:spcBef>
                <a:spcPts val="1000"/>
              </a:spcBef>
              <a:buFont typeface="Arial" panose="020B0604020202020204" pitchFamily="34" charset="0"/>
              <a:buNone/>
              <a:defRPr/>
            </a:pPr>
            <a:r>
              <a:rPr lang="en-US" sz="4000" dirty="0">
                <a:solidFill>
                  <a:srgbClr val="0070C0"/>
                </a:solidFill>
                <a:latin typeface="Raleway" pitchFamily="2" charset="77"/>
              </a:rPr>
              <a:t>DCA Medical-Legal Partnership Network</a:t>
            </a:r>
            <a:endParaRPr lang="en-US" sz="4000" dirty="0">
              <a:latin typeface="Raleway" pitchFamily="2" charset="77"/>
              <a:ea typeface="+mn-ea"/>
              <a:cs typeface="+mn-cs"/>
            </a:endParaRPr>
          </a:p>
        </p:txBody>
      </p:sp>
    </p:spTree>
    <p:extLst>
      <p:ext uri="{BB962C8B-B14F-4D97-AF65-F5344CB8AC3E}">
        <p14:creationId xmlns:p14="http://schemas.microsoft.com/office/powerpoint/2010/main" val="186712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719716-FBB3-BDC3-3FC7-816F850B0D0A}"/>
              </a:ext>
            </a:extLst>
          </p:cNvPr>
          <p:cNvSpPr txBox="1"/>
          <p:nvPr/>
        </p:nvSpPr>
        <p:spPr>
          <a:xfrm>
            <a:off x="624948" y="372777"/>
            <a:ext cx="850406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accent1"/>
                </a:solidFill>
                <a:latin typeface="Raleway" pitchFamily="2" charset="77"/>
                <a:ea typeface="+mn-lt"/>
                <a:cs typeface="+mn-lt"/>
              </a:rPr>
              <a:t>Why Medical-Legal Collaboration? </a:t>
            </a:r>
            <a:endParaRPr lang="en-US" sz="4000" dirty="0">
              <a:solidFill>
                <a:schemeClr val="accent1"/>
              </a:solidFill>
              <a:latin typeface="Raleway" pitchFamily="2" charset="77"/>
              <a:cs typeface="Calibri"/>
            </a:endParaRPr>
          </a:p>
        </p:txBody>
      </p:sp>
      <p:sp>
        <p:nvSpPr>
          <p:cNvPr id="2" name="Slide Number Placeholder 1">
            <a:extLst>
              <a:ext uri="{FF2B5EF4-FFF2-40B4-BE49-F238E27FC236}">
                <a16:creationId xmlns:a16="http://schemas.microsoft.com/office/drawing/2014/main" id="{E30E6EF7-B663-9083-4058-97152E34927C}"/>
              </a:ext>
            </a:extLst>
          </p:cNvPr>
          <p:cNvSpPr>
            <a:spLocks noGrp="1"/>
          </p:cNvSpPr>
          <p:nvPr>
            <p:ph type="sldNum" sz="quarter" idx="12"/>
          </p:nvPr>
        </p:nvSpPr>
        <p:spPr/>
        <p:txBody>
          <a:bodyPr/>
          <a:lstStyle/>
          <a:p>
            <a:fld id="{C4DCA365-4C77-3F48-9E32-4CDD7280B8A6}" type="slidenum">
              <a:rPr lang="en-US" smtClean="0"/>
              <a:pPr/>
              <a:t>13</a:t>
            </a:fld>
            <a:endParaRPr lang="en-US" dirty="0"/>
          </a:p>
        </p:txBody>
      </p:sp>
      <p:sp>
        <p:nvSpPr>
          <p:cNvPr id="7" name="Content Placeholder 11">
            <a:extLst>
              <a:ext uri="{FF2B5EF4-FFF2-40B4-BE49-F238E27FC236}">
                <a16:creationId xmlns:a16="http://schemas.microsoft.com/office/drawing/2014/main" id="{96BE1E56-EF75-83FC-410B-E3A4870185F7}"/>
              </a:ext>
            </a:extLst>
          </p:cNvPr>
          <p:cNvSpPr txBox="1">
            <a:spLocks/>
          </p:cNvSpPr>
          <p:nvPr/>
        </p:nvSpPr>
        <p:spPr>
          <a:xfrm>
            <a:off x="1116013" y="485418"/>
            <a:ext cx="9959975" cy="4278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a:solidFill>
                <a:srgbClr val="0070C0"/>
              </a:solidFill>
            </a:endParaRPr>
          </a:p>
          <a:p>
            <a:pPr marL="0" indent="0" algn="ctr">
              <a:buFont typeface="Arial" panose="020B0604020202020204" pitchFamily="34" charset="0"/>
              <a:buNone/>
            </a:pPr>
            <a:endParaRPr lang="en-US" sz="4000">
              <a:solidFill>
                <a:srgbClr val="0070C0"/>
              </a:solidFill>
              <a:latin typeface="Gotham Book"/>
            </a:endParaRPr>
          </a:p>
        </p:txBody>
      </p:sp>
      <p:pic>
        <p:nvPicPr>
          <p:cNvPr id="3" name="Google Shape;128;p22">
            <a:extLst>
              <a:ext uri="{FF2B5EF4-FFF2-40B4-BE49-F238E27FC236}">
                <a16:creationId xmlns:a16="http://schemas.microsoft.com/office/drawing/2014/main" id="{96F330E4-B996-CBB8-8C02-97C9AFBEFD29}"/>
              </a:ext>
            </a:extLst>
          </p:cNvPr>
          <p:cNvPicPr preferRelativeResize="0"/>
          <p:nvPr/>
        </p:nvPicPr>
        <p:blipFill rotWithShape="1">
          <a:blip r:embed="rId2"/>
          <a:srcRect l="2272" r="-4" b="-4"/>
          <a:stretch/>
        </p:blipFill>
        <p:spPr>
          <a:xfrm>
            <a:off x="8040319" y="3407386"/>
            <a:ext cx="4151681" cy="3026834"/>
          </a:xfrm>
          <a:prstGeom prst="rect">
            <a:avLst/>
          </a:prstGeom>
          <a:noFill/>
        </p:spPr>
      </p:pic>
      <p:pic>
        <p:nvPicPr>
          <p:cNvPr id="4" name="Google Shape;129;p22">
            <a:extLst>
              <a:ext uri="{FF2B5EF4-FFF2-40B4-BE49-F238E27FC236}">
                <a16:creationId xmlns:a16="http://schemas.microsoft.com/office/drawing/2014/main" id="{2DBFEEB5-0C4A-B06C-DCC8-6B34BE9349A5}"/>
              </a:ext>
            </a:extLst>
          </p:cNvPr>
          <p:cNvPicPr preferRelativeResize="0"/>
          <p:nvPr/>
        </p:nvPicPr>
        <p:blipFill rotWithShape="1">
          <a:blip r:embed="rId3"/>
          <a:srcRect r="-3" b="20826"/>
          <a:stretch/>
        </p:blipFill>
        <p:spPr>
          <a:xfrm>
            <a:off x="4416467" y="2245228"/>
            <a:ext cx="3535590" cy="2985818"/>
          </a:xfrm>
          <a:prstGeom prst="rect">
            <a:avLst/>
          </a:prstGeom>
          <a:noFill/>
        </p:spPr>
      </p:pic>
      <p:pic>
        <p:nvPicPr>
          <p:cNvPr id="5" name="Google Shape;187;p29">
            <a:extLst>
              <a:ext uri="{FF2B5EF4-FFF2-40B4-BE49-F238E27FC236}">
                <a16:creationId xmlns:a16="http://schemas.microsoft.com/office/drawing/2014/main" id="{B2FEB06F-2588-2CF3-E797-818E87754FB4}"/>
              </a:ext>
            </a:extLst>
          </p:cNvPr>
          <p:cNvPicPr preferRelativeResize="0"/>
          <p:nvPr/>
        </p:nvPicPr>
        <p:blipFill rotWithShape="1">
          <a:blip r:embed="rId4"/>
          <a:srcRect r="9626" b="1"/>
          <a:stretch/>
        </p:blipFill>
        <p:spPr>
          <a:xfrm>
            <a:off x="167753" y="1408780"/>
            <a:ext cx="4160452" cy="3026833"/>
          </a:xfrm>
          <a:prstGeom prst="rect">
            <a:avLst/>
          </a:prstGeom>
          <a:noFill/>
        </p:spPr>
      </p:pic>
      <p:pic>
        <p:nvPicPr>
          <p:cNvPr id="6" name="Picture 5" descr="A logo of a brain&#10;&#10;Description automatically generated">
            <a:extLst>
              <a:ext uri="{FF2B5EF4-FFF2-40B4-BE49-F238E27FC236}">
                <a16:creationId xmlns:a16="http://schemas.microsoft.com/office/drawing/2014/main" id="{435CE053-2448-ACF2-9770-5B6AFB9FAC21}"/>
              </a:ext>
            </a:extLst>
          </p:cNvPr>
          <p:cNvPicPr>
            <a:picLocks noChangeAspect="1"/>
          </p:cNvPicPr>
          <p:nvPr/>
        </p:nvPicPr>
        <p:blipFill>
          <a:blip r:embed="rId5"/>
          <a:stretch>
            <a:fillRect/>
          </a:stretch>
        </p:blipFill>
        <p:spPr>
          <a:xfrm>
            <a:off x="8874647" y="154407"/>
            <a:ext cx="3149600" cy="3098800"/>
          </a:xfrm>
          <a:prstGeom prst="rect">
            <a:avLst/>
          </a:prstGeom>
        </p:spPr>
      </p:pic>
    </p:spTree>
    <p:extLst>
      <p:ext uri="{BB962C8B-B14F-4D97-AF65-F5344CB8AC3E}">
        <p14:creationId xmlns:p14="http://schemas.microsoft.com/office/powerpoint/2010/main" val="5061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11CB80C-5DFC-453A-61F0-FA0C431FCA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EA314-FB8F-9237-F304-E08853CCB851}"/>
              </a:ext>
            </a:extLst>
          </p:cNvPr>
          <p:cNvSpPr>
            <a:spLocks noGrp="1"/>
          </p:cNvSpPr>
          <p:nvPr>
            <p:ph type="sldNum" sz="quarter" idx="12"/>
          </p:nvPr>
        </p:nvSpPr>
        <p:spPr/>
        <p:txBody>
          <a:bodyPr/>
          <a:lstStyle/>
          <a:p>
            <a:fld id="{C4DCA365-4C77-3F48-9E32-4CDD7280B8A6}" type="slidenum">
              <a:rPr lang="en-US" smtClean="0"/>
              <a:pPr/>
              <a:t>14</a:t>
            </a:fld>
            <a:endParaRPr lang="en-US" dirty="0"/>
          </a:p>
        </p:txBody>
      </p:sp>
      <p:sp>
        <p:nvSpPr>
          <p:cNvPr id="8" name="TextBox 7">
            <a:extLst>
              <a:ext uri="{FF2B5EF4-FFF2-40B4-BE49-F238E27FC236}">
                <a16:creationId xmlns:a16="http://schemas.microsoft.com/office/drawing/2014/main" id="{32AC5933-1D15-EEFA-0902-58F24F481A09}"/>
              </a:ext>
            </a:extLst>
          </p:cNvPr>
          <p:cNvSpPr txBox="1"/>
          <p:nvPr/>
        </p:nvSpPr>
        <p:spPr>
          <a:xfrm>
            <a:off x="621792" y="374904"/>
            <a:ext cx="10993212" cy="646331"/>
          </a:xfrm>
          <a:prstGeom prst="rect">
            <a:avLst/>
          </a:prstGeom>
          <a:noFill/>
        </p:spPr>
        <p:txBody>
          <a:bodyPr wrap="square">
            <a:spAutoFit/>
          </a:bodyPr>
          <a:lstStyle/>
          <a:p>
            <a:pPr marL="0" indent="0">
              <a:buNone/>
            </a:pPr>
            <a:r>
              <a:rPr lang="en-US" sz="3600" dirty="0">
                <a:solidFill>
                  <a:srgbClr val="0070C0"/>
                </a:solidFill>
                <a:latin typeface="Raleway" pitchFamily="2" charset="77"/>
              </a:rPr>
              <a:t>Legal Planning is Part of Quality Dementia Care</a:t>
            </a:r>
          </a:p>
        </p:txBody>
      </p:sp>
      <p:sp>
        <p:nvSpPr>
          <p:cNvPr id="3" name="Google Shape;101;p18">
            <a:extLst>
              <a:ext uri="{FF2B5EF4-FFF2-40B4-BE49-F238E27FC236}">
                <a16:creationId xmlns:a16="http://schemas.microsoft.com/office/drawing/2014/main" id="{BBA6F4AE-B505-4201-338F-64F0324F6AEC}"/>
              </a:ext>
            </a:extLst>
          </p:cNvPr>
          <p:cNvSpPr txBox="1"/>
          <p:nvPr/>
        </p:nvSpPr>
        <p:spPr>
          <a:xfrm>
            <a:off x="4704284" y="902039"/>
            <a:ext cx="7647611" cy="5480038"/>
          </a:xfrm>
          <a:prstGeom prst="rect">
            <a:avLst/>
          </a:prstGeom>
          <a:noFill/>
          <a:ln>
            <a:noFill/>
          </a:ln>
        </p:spPr>
        <p:txBody>
          <a:bodyPr spcFirstLastPara="1" wrap="square" lIns="121900" tIns="121900" rIns="121900" bIns="121900" anchor="ctr" anchorCtr="0">
            <a:noAutofit/>
          </a:bodyPr>
          <a:lstStyle/>
          <a:p>
            <a:r>
              <a:rPr lang="en" sz="2000" dirty="0">
                <a:latin typeface="Raleway" pitchFamily="2" charset="77"/>
              </a:rPr>
              <a:t>CLINICAL RECOMMENDATION STATEMENTS:</a:t>
            </a:r>
            <a:br>
              <a:rPr lang="en" sz="2000" dirty="0">
                <a:latin typeface="Raleway" pitchFamily="2" charset="77"/>
              </a:rPr>
            </a:br>
            <a:endParaRPr sz="2000" dirty="0">
              <a:latin typeface="Raleway" pitchFamily="2" charset="77"/>
            </a:endParaRPr>
          </a:p>
          <a:p>
            <a:r>
              <a:rPr lang="en" sz="2000" dirty="0">
                <a:latin typeface="Raleway" pitchFamily="2" charset="77"/>
              </a:rPr>
              <a:t>“Important aspects of psychiatric management include educating patients and families about the illness, its treatment, and sources of additional care and support (e.g., support groups, respite care, nursing homes, and other long-term- care facilities) and </a:t>
            </a:r>
            <a:r>
              <a:rPr lang="en" sz="2000" dirty="0">
                <a:highlight>
                  <a:srgbClr val="FFFF00"/>
                </a:highlight>
                <a:latin typeface="Raleway" pitchFamily="2" charset="77"/>
              </a:rPr>
              <a:t>advising patients and their families of the need for financial and legal planning due to the patient’s eventual incapacity (e.g., power of attorney for medical and financial decisions, an up-to-date will, and the cost of long-term care</a:t>
            </a:r>
            <a:r>
              <a:rPr lang="en" sz="2000" dirty="0">
                <a:latin typeface="Raleway" pitchFamily="2" charset="77"/>
              </a:rPr>
              <a:t>) (Category I)</a:t>
            </a:r>
            <a:endParaRPr sz="2000" dirty="0">
              <a:latin typeface="Raleway" pitchFamily="2" charset="77"/>
            </a:endParaRPr>
          </a:p>
        </p:txBody>
      </p:sp>
      <p:sp>
        <p:nvSpPr>
          <p:cNvPr id="4" name="Google Shape;102;p18">
            <a:extLst>
              <a:ext uri="{FF2B5EF4-FFF2-40B4-BE49-F238E27FC236}">
                <a16:creationId xmlns:a16="http://schemas.microsoft.com/office/drawing/2014/main" id="{F341A322-A281-C42C-3226-48A6A34DA630}"/>
              </a:ext>
            </a:extLst>
          </p:cNvPr>
          <p:cNvSpPr txBox="1"/>
          <p:nvPr/>
        </p:nvSpPr>
        <p:spPr>
          <a:xfrm>
            <a:off x="343038" y="2612743"/>
            <a:ext cx="4640000" cy="603200"/>
          </a:xfrm>
          <a:prstGeom prst="rect">
            <a:avLst/>
          </a:prstGeom>
          <a:noFill/>
          <a:ln>
            <a:noFill/>
          </a:ln>
        </p:spPr>
        <p:txBody>
          <a:bodyPr spcFirstLastPara="1" wrap="square" lIns="121900" tIns="121900" rIns="121900" bIns="121900" anchor="t" anchorCtr="0">
            <a:noAutofit/>
          </a:bodyPr>
          <a:lstStyle/>
          <a:p>
            <a:r>
              <a:rPr lang="en" sz="2400" dirty="0">
                <a:latin typeface="Raleway" pitchFamily="2" charset="77"/>
              </a:rPr>
              <a:t>MIPS High Priority Metric #288- Dementia: Caregiver Education &amp; Support:</a:t>
            </a:r>
            <a:endParaRPr sz="2400" dirty="0">
              <a:latin typeface="Raleway" pitchFamily="2" charset="77"/>
            </a:endParaRPr>
          </a:p>
        </p:txBody>
      </p:sp>
    </p:spTree>
    <p:extLst>
      <p:ext uri="{BB962C8B-B14F-4D97-AF65-F5344CB8AC3E}">
        <p14:creationId xmlns:p14="http://schemas.microsoft.com/office/powerpoint/2010/main" val="206610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A1EF8-68A5-F904-B47E-BC7D562F98F4}"/>
              </a:ext>
            </a:extLst>
          </p:cNvPr>
          <p:cNvSpPr>
            <a:spLocks noGrp="1"/>
          </p:cNvSpPr>
          <p:nvPr>
            <p:ph type="sldNum" sz="quarter" idx="12"/>
          </p:nvPr>
        </p:nvSpPr>
        <p:spPr/>
        <p:txBody>
          <a:bodyPr/>
          <a:lstStyle/>
          <a:p>
            <a:fld id="{C4DCA365-4C77-3F48-9E32-4CDD7280B8A6}" type="slidenum">
              <a:rPr lang="en-US" smtClean="0"/>
              <a:pPr/>
              <a:t>15</a:t>
            </a:fld>
            <a:endParaRPr lang="en-US" dirty="0"/>
          </a:p>
        </p:txBody>
      </p:sp>
      <p:sp>
        <p:nvSpPr>
          <p:cNvPr id="7" name="Content Placeholder 11">
            <a:extLst>
              <a:ext uri="{FF2B5EF4-FFF2-40B4-BE49-F238E27FC236}">
                <a16:creationId xmlns:a16="http://schemas.microsoft.com/office/drawing/2014/main" id="{9703EC10-A277-021E-CD12-02632E02C6A4}"/>
              </a:ext>
            </a:extLst>
          </p:cNvPr>
          <p:cNvSpPr txBox="1">
            <a:spLocks/>
          </p:cNvSpPr>
          <p:nvPr/>
        </p:nvSpPr>
        <p:spPr>
          <a:xfrm>
            <a:off x="4746357" y="1403615"/>
            <a:ext cx="6711053" cy="353015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0070C0"/>
              </a:solidFill>
              <a:latin typeface="Gotham Book"/>
            </a:endParaRPr>
          </a:p>
          <a:p>
            <a:r>
              <a:rPr lang="en-US" dirty="0">
                <a:latin typeface="Raleway" pitchFamily="2" charset="77"/>
              </a:rPr>
              <a:t>Increased confidence in providing patient care  </a:t>
            </a:r>
          </a:p>
          <a:p>
            <a:pPr>
              <a:lnSpc>
                <a:spcPct val="100000"/>
              </a:lnSpc>
            </a:pPr>
            <a:r>
              <a:rPr lang="en-US" dirty="0">
                <a:latin typeface="Raleway" pitchFamily="2" charset="77"/>
              </a:rPr>
              <a:t>Decreased clinician stress/burnout, particularly among providers working with older adults</a:t>
            </a:r>
          </a:p>
          <a:p>
            <a:pPr>
              <a:lnSpc>
                <a:spcPct val="100000"/>
              </a:lnSpc>
            </a:pPr>
            <a:r>
              <a:rPr lang="en-US" dirty="0">
                <a:latin typeface="Raleway" pitchFamily="2" charset="77"/>
              </a:rPr>
              <a:t>Increased clinician satisfaction</a:t>
            </a:r>
          </a:p>
          <a:p>
            <a:pPr>
              <a:lnSpc>
                <a:spcPct val="100000"/>
              </a:lnSpc>
            </a:pPr>
            <a:r>
              <a:rPr lang="en-US" dirty="0">
                <a:latin typeface="Raleway" pitchFamily="2" charset="77"/>
              </a:rPr>
              <a:t>Increased willingness to discuss SDOH and legal needs with patients </a:t>
            </a:r>
          </a:p>
          <a:p>
            <a:pPr>
              <a:lnSpc>
                <a:spcPct val="100000"/>
              </a:lnSpc>
            </a:pPr>
            <a:endParaRPr lang="en-US" dirty="0"/>
          </a:p>
          <a:p>
            <a:pPr marL="0" indent="0">
              <a:lnSpc>
                <a:spcPct val="100000"/>
              </a:lnSpc>
              <a:buFont typeface="Arial" panose="020B0604020202020204" pitchFamily="34" charset="0"/>
              <a:buNone/>
            </a:pPr>
            <a:endParaRPr lang="en-US" dirty="0">
              <a:latin typeface="Gotham Book"/>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8" name="Picture 7" descr="Close-up of two people holding hands">
            <a:extLst>
              <a:ext uri="{FF2B5EF4-FFF2-40B4-BE49-F238E27FC236}">
                <a16:creationId xmlns:a16="http://schemas.microsoft.com/office/drawing/2014/main" id="{837FB87E-22E6-015F-893A-8830486821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398" y="1942387"/>
            <a:ext cx="3674502" cy="2452611"/>
          </a:xfrm>
          <a:prstGeom prst="rect">
            <a:avLst/>
          </a:prstGeom>
        </p:spPr>
      </p:pic>
      <p:sp>
        <p:nvSpPr>
          <p:cNvPr id="9" name="TextBox 8">
            <a:extLst>
              <a:ext uri="{FF2B5EF4-FFF2-40B4-BE49-F238E27FC236}">
                <a16:creationId xmlns:a16="http://schemas.microsoft.com/office/drawing/2014/main" id="{A1D4CC78-A30D-A628-B9F7-98C983343110}"/>
              </a:ext>
            </a:extLst>
          </p:cNvPr>
          <p:cNvSpPr txBox="1"/>
          <p:nvPr/>
        </p:nvSpPr>
        <p:spPr>
          <a:xfrm>
            <a:off x="734590" y="374904"/>
            <a:ext cx="10725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accent1"/>
                </a:solidFill>
                <a:latin typeface="Raleway" pitchFamily="2" charset="77"/>
                <a:ea typeface="+mn-lt"/>
                <a:cs typeface="+mn-lt"/>
              </a:rPr>
              <a:t>Medical-Legal Partnerships Support Clinical Practice</a:t>
            </a:r>
            <a:endParaRPr lang="en-US" sz="3200" dirty="0">
              <a:solidFill>
                <a:schemeClr val="accent1"/>
              </a:solidFill>
              <a:latin typeface="Raleway" pitchFamily="2" charset="77"/>
              <a:cs typeface="Calibri"/>
            </a:endParaRPr>
          </a:p>
        </p:txBody>
      </p:sp>
      <p:sp>
        <p:nvSpPr>
          <p:cNvPr id="10" name="TextBox 9">
            <a:extLst>
              <a:ext uri="{FF2B5EF4-FFF2-40B4-BE49-F238E27FC236}">
                <a16:creationId xmlns:a16="http://schemas.microsoft.com/office/drawing/2014/main" id="{311DBDDA-488C-9768-52F7-010DA4F99360}"/>
              </a:ext>
            </a:extLst>
          </p:cNvPr>
          <p:cNvSpPr txBox="1"/>
          <p:nvPr/>
        </p:nvSpPr>
        <p:spPr>
          <a:xfrm>
            <a:off x="430695" y="5805988"/>
            <a:ext cx="6098720" cy="677108"/>
          </a:xfrm>
          <a:prstGeom prst="rect">
            <a:avLst/>
          </a:prstGeom>
          <a:noFill/>
        </p:spPr>
        <p:txBody>
          <a:bodyPr wrap="square">
            <a:spAutoFit/>
          </a:bodyPr>
          <a:lstStyle/>
          <a:p>
            <a:pPr marL="0" indent="0" algn="r">
              <a:buNone/>
            </a:pPr>
            <a:r>
              <a:rPr lang="en-US" sz="1800" dirty="0">
                <a:latin typeface="Raleway" pitchFamily="2" charset="77"/>
              </a:rPr>
              <a:t>(Tyler 2019; Davis, 2022; Edward, 2022, Conner 2024)</a:t>
            </a:r>
          </a:p>
          <a:p>
            <a:pPr marL="0" indent="0">
              <a:buNone/>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149957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D31EBD-9A34-42DA-712A-B0B13393AE0E}"/>
              </a:ext>
            </a:extLst>
          </p:cNvPr>
          <p:cNvSpPr>
            <a:spLocks noGrp="1"/>
          </p:cNvSpPr>
          <p:nvPr>
            <p:ph type="sldNum" sz="quarter" idx="12"/>
          </p:nvPr>
        </p:nvSpPr>
        <p:spPr/>
        <p:txBody>
          <a:bodyPr/>
          <a:lstStyle/>
          <a:p>
            <a:fld id="{C4DCA365-4C77-3F48-9E32-4CDD7280B8A6}" type="slidenum">
              <a:rPr lang="en-US" smtClean="0"/>
              <a:pPr/>
              <a:t>16</a:t>
            </a:fld>
            <a:endParaRPr lang="en-US" dirty="0"/>
          </a:p>
        </p:txBody>
      </p:sp>
      <p:sp>
        <p:nvSpPr>
          <p:cNvPr id="7" name="Content Placeholder 11">
            <a:extLst>
              <a:ext uri="{FF2B5EF4-FFF2-40B4-BE49-F238E27FC236}">
                <a16:creationId xmlns:a16="http://schemas.microsoft.com/office/drawing/2014/main" id="{3F2FC9DB-15E4-40D6-4462-A876703557B0}"/>
              </a:ext>
            </a:extLst>
          </p:cNvPr>
          <p:cNvSpPr txBox="1">
            <a:spLocks/>
          </p:cNvSpPr>
          <p:nvPr/>
        </p:nvSpPr>
        <p:spPr>
          <a:xfrm>
            <a:off x="695169" y="1654527"/>
            <a:ext cx="10409643" cy="3765042"/>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Raleway" pitchFamily="2" charset="77"/>
              </a:rPr>
              <a:t>Improved self-reported health outcomes</a:t>
            </a:r>
          </a:p>
          <a:p>
            <a:r>
              <a:rPr lang="en-US" sz="2400" dirty="0">
                <a:latin typeface="Raleway" pitchFamily="2" charset="77"/>
              </a:rPr>
              <a:t>Better health care compliance</a:t>
            </a:r>
          </a:p>
          <a:p>
            <a:r>
              <a:rPr lang="en-US" sz="2400" dirty="0">
                <a:latin typeface="Raleway" pitchFamily="2" charset="77"/>
              </a:rPr>
              <a:t>Improved access to public benefits</a:t>
            </a:r>
          </a:p>
          <a:p>
            <a:r>
              <a:rPr lang="en-US" sz="2400" dirty="0">
                <a:latin typeface="Raleway" pitchFamily="2" charset="77"/>
              </a:rPr>
              <a:t>Reduced stress</a:t>
            </a:r>
          </a:p>
          <a:p>
            <a:r>
              <a:rPr lang="en-US" sz="2400" dirty="0">
                <a:latin typeface="Raleway" pitchFamily="2" charset="77"/>
              </a:rPr>
              <a:t>Reduced health care utilization       						          (ex. Reduced hospital LOS, decrease in ER visits, readmission rates)</a:t>
            </a:r>
          </a:p>
          <a:p>
            <a:r>
              <a:rPr lang="en-US" sz="2400" dirty="0">
                <a:latin typeface="Raleway" pitchFamily="2" charset="77"/>
              </a:rPr>
              <a:t>Improvements in social determinants of health (such as housing, food, economic supports, reduced debt)		</a:t>
            </a:r>
          </a:p>
        </p:txBody>
      </p:sp>
      <p:sp>
        <p:nvSpPr>
          <p:cNvPr id="8" name="TextBox 7">
            <a:extLst>
              <a:ext uri="{FF2B5EF4-FFF2-40B4-BE49-F238E27FC236}">
                <a16:creationId xmlns:a16="http://schemas.microsoft.com/office/drawing/2014/main" id="{735950DB-7701-F243-5DE3-6D64170A7113}"/>
              </a:ext>
            </a:extLst>
          </p:cNvPr>
          <p:cNvSpPr txBox="1"/>
          <p:nvPr/>
        </p:nvSpPr>
        <p:spPr>
          <a:xfrm>
            <a:off x="621792" y="374904"/>
            <a:ext cx="10993212" cy="584775"/>
          </a:xfrm>
          <a:prstGeom prst="rect">
            <a:avLst/>
          </a:prstGeom>
          <a:noFill/>
        </p:spPr>
        <p:txBody>
          <a:bodyPr wrap="square">
            <a:spAutoFit/>
          </a:bodyPr>
          <a:lstStyle/>
          <a:p>
            <a:pPr marL="0" indent="0">
              <a:buNone/>
            </a:pPr>
            <a:r>
              <a:rPr lang="en-US" sz="3200" dirty="0">
                <a:solidFill>
                  <a:srgbClr val="0070C0"/>
                </a:solidFill>
                <a:latin typeface="Raleway" pitchFamily="2" charset="77"/>
              </a:rPr>
              <a:t>Medical-Legal Partnership Supports Patients</a:t>
            </a:r>
          </a:p>
        </p:txBody>
      </p:sp>
      <p:pic>
        <p:nvPicPr>
          <p:cNvPr id="9" name="Picture 8" descr="Smiling healthcare professional">
            <a:extLst>
              <a:ext uri="{FF2B5EF4-FFF2-40B4-BE49-F238E27FC236}">
                <a16:creationId xmlns:a16="http://schemas.microsoft.com/office/drawing/2014/main" id="{AC3BB410-3F56-5DFC-ED31-EBC9FE5E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6804" y="1154033"/>
            <a:ext cx="4331804" cy="2614106"/>
          </a:xfrm>
          <a:prstGeom prst="rect">
            <a:avLst/>
          </a:prstGeom>
        </p:spPr>
      </p:pic>
      <p:sp>
        <p:nvSpPr>
          <p:cNvPr id="10" name="TextBox 9">
            <a:extLst>
              <a:ext uri="{FF2B5EF4-FFF2-40B4-BE49-F238E27FC236}">
                <a16:creationId xmlns:a16="http://schemas.microsoft.com/office/drawing/2014/main" id="{E2F5F07B-68FE-911D-368A-492AD85C4914}"/>
              </a:ext>
            </a:extLst>
          </p:cNvPr>
          <p:cNvSpPr txBox="1"/>
          <p:nvPr/>
        </p:nvSpPr>
        <p:spPr>
          <a:xfrm>
            <a:off x="-1" y="5523406"/>
            <a:ext cx="8170985" cy="369332"/>
          </a:xfrm>
          <a:prstGeom prst="rect">
            <a:avLst/>
          </a:prstGeom>
          <a:noFill/>
        </p:spPr>
        <p:txBody>
          <a:bodyPr wrap="square">
            <a:spAutoFit/>
          </a:bodyPr>
          <a:lstStyle/>
          <a:p>
            <a:pPr marL="0" indent="0" algn="r">
              <a:buNone/>
            </a:pPr>
            <a:r>
              <a:rPr lang="en-US" sz="1800" dirty="0">
                <a:solidFill>
                  <a:schemeClr val="tx1">
                    <a:lumMod val="65000"/>
                    <a:lumOff val="35000"/>
                  </a:schemeClr>
                </a:solidFill>
                <a:latin typeface="Raleway" pitchFamily="2" charset="77"/>
              </a:rPr>
              <a:t>(Teufel, 2012; </a:t>
            </a:r>
            <a:r>
              <a:rPr lang="en-US" sz="1800" dirty="0" err="1">
                <a:solidFill>
                  <a:schemeClr val="tx1">
                    <a:lumMod val="65000"/>
                    <a:lumOff val="35000"/>
                  </a:schemeClr>
                </a:solidFill>
                <a:latin typeface="Raleway" pitchFamily="2" charset="77"/>
              </a:rPr>
              <a:t>Pettignano</a:t>
            </a:r>
            <a:r>
              <a:rPr lang="en-US" sz="1800" dirty="0">
                <a:solidFill>
                  <a:schemeClr val="tx1">
                    <a:lumMod val="65000"/>
                    <a:lumOff val="35000"/>
                  </a:schemeClr>
                </a:solidFill>
                <a:latin typeface="Raleway" pitchFamily="2" charset="77"/>
              </a:rPr>
              <a:t>, 2012; Martin, 2015; Davis, 2022 Edward, 2022)</a:t>
            </a:r>
          </a:p>
        </p:txBody>
      </p:sp>
    </p:spTree>
    <p:extLst>
      <p:ext uri="{BB962C8B-B14F-4D97-AF65-F5344CB8AC3E}">
        <p14:creationId xmlns:p14="http://schemas.microsoft.com/office/powerpoint/2010/main" val="986385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59323402-1C2D-55D9-71D4-914A77B48BCB}"/>
              </a:ext>
            </a:extLst>
          </p:cNvPr>
          <p:cNvSpPr>
            <a:spLocks noGrp="1"/>
          </p:cNvSpPr>
          <p:nvPr>
            <p:ph type="sldNum" sz="quarter" idx="12"/>
          </p:nvPr>
        </p:nvSpPr>
        <p:spPr/>
        <p:txBody>
          <a:bodyPr/>
          <a:lstStyle/>
          <a:p>
            <a:fld id="{C4DCA365-4C77-3F48-9E32-4CDD7280B8A6}" type="slidenum">
              <a:rPr lang="en-US" smtClean="0"/>
              <a:pPr/>
              <a:t>17</a:t>
            </a:fld>
            <a:endParaRPr lang="en-US" dirty="0"/>
          </a:p>
        </p:txBody>
      </p:sp>
      <p:sp>
        <p:nvSpPr>
          <p:cNvPr id="5" name="Title Placeholder">
            <a:extLst>
              <a:ext uri="{FF2B5EF4-FFF2-40B4-BE49-F238E27FC236}">
                <a16:creationId xmlns:a16="http://schemas.microsoft.com/office/drawing/2014/main" id="{45E71FD3-65C4-6347-4FD0-E1CCA3CDCD2B}"/>
              </a:ext>
            </a:extLst>
          </p:cNvPr>
          <p:cNvSpPr>
            <a:spLocks noGrp="1"/>
          </p:cNvSpPr>
          <p:nvPr>
            <p:ph type="title" idx="4294967295"/>
          </p:nvPr>
        </p:nvSpPr>
        <p:spPr>
          <a:xfrm>
            <a:off x="436351" y="646062"/>
            <a:ext cx="11299825" cy="442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solidFill>
                  <a:srgbClr val="0070C0"/>
                </a:solidFill>
                <a:latin typeface="Raleway" pitchFamily="2" charset="77"/>
              </a:rPr>
              <a:t>What Were the Goals of this Network?</a:t>
            </a:r>
            <a:endParaRPr kumimoji="0" lang="en-US" sz="3600" b="0" i="0" u="none" strike="noStrike" kern="1200" cap="none" spc="0" normalizeH="0" baseline="0" noProof="0" dirty="0">
              <a:ln>
                <a:noFill/>
              </a:ln>
              <a:solidFill>
                <a:schemeClr val="tx1"/>
              </a:solidFill>
              <a:effectLst/>
              <a:uLnTx/>
              <a:uFillTx/>
              <a:latin typeface="Raleway" pitchFamily="2" charset="77"/>
              <a:ea typeface="+mn-ea"/>
              <a:cs typeface="+mn-cs"/>
            </a:endParaRPr>
          </a:p>
        </p:txBody>
      </p:sp>
      <p:sp>
        <p:nvSpPr>
          <p:cNvPr id="12" name="Body Copy Placeholder">
            <a:extLst>
              <a:ext uri="{FF2B5EF4-FFF2-40B4-BE49-F238E27FC236}">
                <a16:creationId xmlns:a16="http://schemas.microsoft.com/office/drawing/2014/main" id="{9B46566C-6769-7A0C-768F-69842A9AE0C7}"/>
              </a:ext>
            </a:extLst>
          </p:cNvPr>
          <p:cNvSpPr>
            <a:spLocks noGrp="1"/>
          </p:cNvSpPr>
          <p:nvPr>
            <p:ph type="subTitle" idx="15"/>
          </p:nvPr>
        </p:nvSpPr>
        <p:spPr/>
        <p:txBody>
          <a:bodyPr>
            <a:normAutofit lnSpcReduction="10000"/>
          </a:bodyPr>
          <a:lstStyle/>
          <a:p>
            <a:pPr marL="514350" indent="-514350">
              <a:buAutoNum type="arabicPeriod"/>
            </a:pPr>
            <a:r>
              <a:rPr lang="en-US" sz="3200" dirty="0">
                <a:latin typeface="Raleway" pitchFamily="2" charset="77"/>
              </a:rPr>
              <a:t>Develop new statewide Medical-Legal Learning Network</a:t>
            </a:r>
          </a:p>
          <a:p>
            <a:pPr marL="514350" indent="-514350">
              <a:buAutoNum type="arabicPeriod"/>
            </a:pPr>
            <a:endParaRPr lang="en-US" sz="3200" dirty="0">
              <a:latin typeface="Raleway" pitchFamily="2" charset="77"/>
            </a:endParaRPr>
          </a:p>
          <a:p>
            <a:pPr marL="514350" indent="-514350">
              <a:buAutoNum type="arabicPeriod"/>
            </a:pPr>
            <a:r>
              <a:rPr lang="en-US" sz="3200" dirty="0">
                <a:latin typeface="Raleway" pitchFamily="2" charset="77"/>
              </a:rPr>
              <a:t>Develop curriculum for primary care</a:t>
            </a:r>
          </a:p>
          <a:p>
            <a:pPr marL="514350" indent="-514350">
              <a:buAutoNum type="arabicPeriod"/>
            </a:pPr>
            <a:endParaRPr lang="en-US" sz="3200" dirty="0">
              <a:latin typeface="Raleway" pitchFamily="2" charset="77"/>
            </a:endParaRPr>
          </a:p>
          <a:p>
            <a:pPr marL="514350" indent="-514350">
              <a:buAutoNum type="arabicPeriod"/>
            </a:pPr>
            <a:r>
              <a:rPr lang="en-US" sz="3200" dirty="0">
                <a:latin typeface="Raleway" pitchFamily="2" charset="77"/>
              </a:rPr>
              <a:t>Train primary care teams through live and asynchronous approaches</a:t>
            </a:r>
          </a:p>
          <a:p>
            <a:endParaRPr lang="en-MX" dirty="0"/>
          </a:p>
        </p:txBody>
      </p:sp>
    </p:spTree>
    <p:extLst>
      <p:ext uri="{BB962C8B-B14F-4D97-AF65-F5344CB8AC3E}">
        <p14:creationId xmlns:p14="http://schemas.microsoft.com/office/powerpoint/2010/main" val="367106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BB8836-84EA-6543-C0A2-2A39C3B21741}"/>
              </a:ext>
            </a:extLst>
          </p:cNvPr>
          <p:cNvSpPr>
            <a:spLocks noGrp="1"/>
          </p:cNvSpPr>
          <p:nvPr>
            <p:ph type="sldNum" sz="quarter" idx="12"/>
          </p:nvPr>
        </p:nvSpPr>
        <p:spPr/>
        <p:txBody>
          <a:bodyPr/>
          <a:lstStyle/>
          <a:p>
            <a:fld id="{C4DCA365-4C77-3F48-9E32-4CDD7280B8A6}" type="slidenum">
              <a:rPr lang="en-US" smtClean="0"/>
              <a:pPr/>
              <a:t>18</a:t>
            </a:fld>
            <a:endParaRPr lang="en-US" dirty="0"/>
          </a:p>
        </p:txBody>
      </p:sp>
      <p:sp>
        <p:nvSpPr>
          <p:cNvPr id="7" name="Content Placeholder 11">
            <a:extLst>
              <a:ext uri="{FF2B5EF4-FFF2-40B4-BE49-F238E27FC236}">
                <a16:creationId xmlns:a16="http://schemas.microsoft.com/office/drawing/2014/main" id="{40420399-849C-B7A4-1CAD-B7C3409E64B2}"/>
              </a:ext>
            </a:extLst>
          </p:cNvPr>
          <p:cNvSpPr txBox="1">
            <a:spLocks/>
          </p:cNvSpPr>
          <p:nvPr/>
        </p:nvSpPr>
        <p:spPr>
          <a:xfrm>
            <a:off x="796835" y="496389"/>
            <a:ext cx="7468624" cy="519575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0070C0"/>
                </a:solidFill>
                <a:latin typeface="Raleway" pitchFamily="2" charset="77"/>
              </a:rPr>
              <a:t>Goal 1: Formed Statewide Medical-Legal Partnership Network</a:t>
            </a:r>
          </a:p>
          <a:p>
            <a:pPr marL="0" indent="0">
              <a:buNone/>
            </a:pPr>
            <a:endParaRPr lang="en-US" sz="3200" dirty="0">
              <a:solidFill>
                <a:schemeClr val="tx2"/>
              </a:solidFill>
              <a:latin typeface="Gotham Book"/>
            </a:endParaRPr>
          </a:p>
          <a:p>
            <a:r>
              <a:rPr lang="en-US" dirty="0">
                <a:solidFill>
                  <a:schemeClr val="tx2"/>
                </a:solidFill>
                <a:latin typeface="Raleway" pitchFamily="2" charset="77"/>
              </a:rPr>
              <a:t>Network of 16 legal, community, and health care organizations around the state</a:t>
            </a:r>
          </a:p>
          <a:p>
            <a:r>
              <a:rPr lang="en-US" dirty="0">
                <a:solidFill>
                  <a:schemeClr val="tx2"/>
                </a:solidFill>
                <a:latin typeface="Raleway" pitchFamily="2" charset="77"/>
              </a:rPr>
              <a:t>3 In-Person Convenings</a:t>
            </a:r>
          </a:p>
          <a:p>
            <a:r>
              <a:rPr lang="en-US" dirty="0">
                <a:solidFill>
                  <a:schemeClr val="tx2"/>
                </a:solidFill>
                <a:latin typeface="Raleway" pitchFamily="2" charset="77"/>
              </a:rPr>
              <a:t>Monthly Zoom meetings (~25 regular attendees)</a:t>
            </a:r>
          </a:p>
          <a:p>
            <a:pPr marL="0" indent="0">
              <a:buNone/>
            </a:pPr>
            <a:endParaRPr lang="en-US" dirty="0">
              <a:solidFill>
                <a:schemeClr val="accent1"/>
              </a:solidFill>
              <a:latin typeface="Gotham Book"/>
            </a:endParaRPr>
          </a:p>
          <a:p>
            <a:pPr marL="457200" lvl="1" indent="0">
              <a:buFont typeface="Arial" panose="020B0604020202020204" pitchFamily="34" charset="0"/>
              <a:buNone/>
            </a:pPr>
            <a:endParaRPr lang="en-US" dirty="0">
              <a:solidFill>
                <a:schemeClr val="accent1"/>
              </a:solidFill>
            </a:endParaRPr>
          </a:p>
          <a:p>
            <a:pPr marL="457200" lvl="1" indent="0">
              <a:buFont typeface="Arial" panose="020B0604020202020204" pitchFamily="34" charset="0"/>
              <a:buNone/>
            </a:pPr>
            <a:endParaRPr lang="en-US" sz="3200" dirty="0">
              <a:solidFill>
                <a:srgbClr val="44546A"/>
              </a:solidFill>
            </a:endParaRPr>
          </a:p>
          <a:p>
            <a:endParaRPr lang="en-US" sz="3600" dirty="0">
              <a:solidFill>
                <a:srgbClr val="44546A"/>
              </a:solidFill>
            </a:endParaRPr>
          </a:p>
          <a:p>
            <a:endParaRPr lang="en-US" sz="3600" dirty="0">
              <a:solidFill>
                <a:srgbClr val="0070C0"/>
              </a:solidFill>
            </a:endParaRPr>
          </a:p>
        </p:txBody>
      </p:sp>
      <p:pic>
        <p:nvPicPr>
          <p:cNvPr id="8" name="Picture 7" descr="A group of people sitting in a room with a projector screen&#10;&#10;Description automatically generated">
            <a:extLst>
              <a:ext uri="{FF2B5EF4-FFF2-40B4-BE49-F238E27FC236}">
                <a16:creationId xmlns:a16="http://schemas.microsoft.com/office/drawing/2014/main" id="{CB93B6B7-1EB3-E30C-E498-51FAAFA57E14}"/>
              </a:ext>
            </a:extLst>
          </p:cNvPr>
          <p:cNvPicPr>
            <a:picLocks noChangeAspect="1"/>
          </p:cNvPicPr>
          <p:nvPr/>
        </p:nvPicPr>
        <p:blipFill>
          <a:blip r:embed="rId3"/>
          <a:stretch>
            <a:fillRect/>
          </a:stretch>
        </p:blipFill>
        <p:spPr>
          <a:xfrm>
            <a:off x="8268983" y="1806424"/>
            <a:ext cx="3739852" cy="3238500"/>
          </a:xfrm>
          <a:prstGeom prst="rect">
            <a:avLst/>
          </a:prstGeom>
        </p:spPr>
      </p:pic>
    </p:spTree>
    <p:extLst>
      <p:ext uri="{BB962C8B-B14F-4D97-AF65-F5344CB8AC3E}">
        <p14:creationId xmlns:p14="http://schemas.microsoft.com/office/powerpoint/2010/main" val="392359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8F5327-C8D8-9D0D-45F6-C688F83806AF}"/>
              </a:ext>
            </a:extLst>
          </p:cNvPr>
          <p:cNvSpPr>
            <a:spLocks noGrp="1"/>
          </p:cNvSpPr>
          <p:nvPr>
            <p:ph type="sldNum" sz="quarter" idx="12"/>
          </p:nvPr>
        </p:nvSpPr>
        <p:spPr/>
        <p:txBody>
          <a:bodyPr/>
          <a:lstStyle/>
          <a:p>
            <a:fld id="{C4DCA365-4C77-3F48-9E32-4CDD7280B8A6}" type="slidenum">
              <a:rPr lang="en-US" smtClean="0"/>
              <a:pPr/>
              <a:t>19</a:t>
            </a:fld>
            <a:endParaRPr lang="en-US" dirty="0"/>
          </a:p>
        </p:txBody>
      </p:sp>
      <p:sp>
        <p:nvSpPr>
          <p:cNvPr id="3" name="Text Placeholder 2">
            <a:extLst>
              <a:ext uri="{FF2B5EF4-FFF2-40B4-BE49-F238E27FC236}">
                <a16:creationId xmlns:a16="http://schemas.microsoft.com/office/drawing/2014/main" id="{8DE03100-8CA5-B9F6-9A29-B33DF92F217F}"/>
              </a:ext>
            </a:extLst>
          </p:cNvPr>
          <p:cNvSpPr>
            <a:spLocks noGrp="1"/>
          </p:cNvSpPr>
          <p:nvPr>
            <p:ph type="body" idx="1"/>
          </p:nvPr>
        </p:nvSpPr>
        <p:spPr>
          <a:xfrm>
            <a:off x="462285" y="572841"/>
            <a:ext cx="11299020" cy="444159"/>
          </a:xfrm>
        </p:spPr>
        <p:txBody>
          <a:bodyPr/>
          <a:lstStyle/>
          <a:p>
            <a:r>
              <a:rPr lang="en-US" dirty="0"/>
              <a:t>MLP Network Participants</a:t>
            </a:r>
          </a:p>
        </p:txBody>
      </p:sp>
      <p:pic>
        <p:nvPicPr>
          <p:cNvPr id="13" name="Picture 12" descr="A pie chart with different colored circles&#10;&#10;AI-generated content may be incorrect.">
            <a:extLst>
              <a:ext uri="{FF2B5EF4-FFF2-40B4-BE49-F238E27FC236}">
                <a16:creationId xmlns:a16="http://schemas.microsoft.com/office/drawing/2014/main" id="{1DF7CD2C-EA62-D322-67ED-E4B7A843A480}"/>
              </a:ext>
            </a:extLst>
          </p:cNvPr>
          <p:cNvPicPr>
            <a:picLocks noChangeAspect="1"/>
          </p:cNvPicPr>
          <p:nvPr/>
        </p:nvPicPr>
        <p:blipFill>
          <a:blip r:embed="rId2"/>
          <a:srcRect l="3013" t="4037" r="5106" b="4645"/>
          <a:stretch>
            <a:fillRect/>
          </a:stretch>
        </p:blipFill>
        <p:spPr>
          <a:xfrm>
            <a:off x="304800" y="1771650"/>
            <a:ext cx="5486400" cy="3292719"/>
          </a:xfrm>
          <a:prstGeom prst="rect">
            <a:avLst/>
          </a:prstGeom>
        </p:spPr>
      </p:pic>
      <p:pic>
        <p:nvPicPr>
          <p:cNvPr id="17" name="Picture 16" descr="A pie chart with different colored circles&#10;&#10;AI-generated content may be incorrect.">
            <a:extLst>
              <a:ext uri="{FF2B5EF4-FFF2-40B4-BE49-F238E27FC236}">
                <a16:creationId xmlns:a16="http://schemas.microsoft.com/office/drawing/2014/main" id="{ACD7F1EC-0CD1-FE4E-956C-E9D48CBD6AF8}"/>
              </a:ext>
            </a:extLst>
          </p:cNvPr>
          <p:cNvPicPr>
            <a:picLocks noChangeAspect="1"/>
          </p:cNvPicPr>
          <p:nvPr/>
        </p:nvPicPr>
        <p:blipFill>
          <a:blip r:embed="rId3"/>
          <a:srcRect l="3649" t="4037" r="6035" b="4645"/>
          <a:stretch>
            <a:fillRect/>
          </a:stretch>
        </p:blipFill>
        <p:spPr>
          <a:xfrm>
            <a:off x="6096000" y="1771649"/>
            <a:ext cx="5486400" cy="3292719"/>
          </a:xfrm>
          <a:prstGeom prst="rect">
            <a:avLst/>
          </a:prstGeom>
        </p:spPr>
      </p:pic>
    </p:spTree>
    <p:extLst>
      <p:ext uri="{BB962C8B-B14F-4D97-AF65-F5344CB8AC3E}">
        <p14:creationId xmlns:p14="http://schemas.microsoft.com/office/powerpoint/2010/main" val="383066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97C4FE-CDAB-ECC4-08B9-99D9AF1B122D}"/>
              </a:ext>
            </a:extLst>
          </p:cNvPr>
          <p:cNvSpPr>
            <a:spLocks noGrp="1"/>
          </p:cNvSpPr>
          <p:nvPr>
            <p:ph type="sldNum" sz="quarter" idx="12"/>
          </p:nvPr>
        </p:nvSpPr>
        <p:spPr>
          <a:xfrm>
            <a:off x="9018105" y="6263176"/>
            <a:ext cx="2743200" cy="365125"/>
          </a:xfrm>
        </p:spPr>
        <p:txBody>
          <a:bodyPr anchor="ctr">
            <a:normAutofit/>
          </a:bodyPr>
          <a:lstStyle/>
          <a:p>
            <a:pPr>
              <a:spcAft>
                <a:spcPts val="600"/>
              </a:spcAft>
            </a:pPr>
            <a:fld id="{C4DCA365-4C77-3F48-9E32-4CDD7280B8A6}" type="slidenum">
              <a:rPr lang="en-US" smtClean="0"/>
              <a:pPr>
                <a:spcAft>
                  <a:spcPts val="600"/>
                </a:spcAft>
              </a:pPr>
              <a:t>2</a:t>
            </a:fld>
            <a:endParaRPr lang="en-US"/>
          </a:p>
        </p:txBody>
      </p:sp>
      <p:sp>
        <p:nvSpPr>
          <p:cNvPr id="3" name="Subtitle 2">
            <a:extLst>
              <a:ext uri="{FF2B5EF4-FFF2-40B4-BE49-F238E27FC236}">
                <a16:creationId xmlns:a16="http://schemas.microsoft.com/office/drawing/2014/main" id="{26CF870B-7BE3-D72F-A631-213670836509}"/>
              </a:ext>
            </a:extLst>
          </p:cNvPr>
          <p:cNvSpPr>
            <a:spLocks noGrp="1"/>
          </p:cNvSpPr>
          <p:nvPr>
            <p:ph type="subTitle" idx="15"/>
          </p:nvPr>
        </p:nvSpPr>
        <p:spPr>
          <a:xfrm>
            <a:off x="446489" y="1546478"/>
            <a:ext cx="5822146" cy="3369364"/>
          </a:xfrm>
        </p:spPr>
        <p:txBody>
          <a:bodyPr>
            <a:normAutofit/>
          </a:bodyPr>
          <a:lstStyle/>
          <a:p>
            <a:pPr marL="342900" indent="-342900">
              <a:buAutoNum type="arabicPeriod"/>
            </a:pPr>
            <a:r>
              <a:rPr lang="en-US" sz="2400" dirty="0"/>
              <a:t>Why is dementia care a pressing national and state health policy issue? Why are law faculty and lawyers involved?</a:t>
            </a:r>
          </a:p>
          <a:p>
            <a:pPr marL="342900" indent="-342900">
              <a:buAutoNum type="arabicPeriod"/>
            </a:pPr>
            <a:r>
              <a:rPr lang="en-US" sz="2400" dirty="0"/>
              <a:t>How did we develop a statewide learning collaborative and curriculum?</a:t>
            </a:r>
          </a:p>
          <a:p>
            <a:pPr marL="342900" indent="-342900">
              <a:buAutoNum type="arabicPeriod"/>
            </a:pPr>
            <a:r>
              <a:rPr lang="en-US" sz="2400" dirty="0"/>
              <a:t>What did we learn?</a:t>
            </a:r>
          </a:p>
          <a:p>
            <a:endParaRPr lang="en-US" dirty="0"/>
          </a:p>
        </p:txBody>
      </p:sp>
      <p:sp>
        <p:nvSpPr>
          <p:cNvPr id="5" name="Text Placeholder 4">
            <a:extLst>
              <a:ext uri="{FF2B5EF4-FFF2-40B4-BE49-F238E27FC236}">
                <a16:creationId xmlns:a16="http://schemas.microsoft.com/office/drawing/2014/main" id="{696C5579-6CA4-7132-8C41-3E3A2E33FEAB}"/>
              </a:ext>
            </a:extLst>
          </p:cNvPr>
          <p:cNvSpPr>
            <a:spLocks noGrp="1"/>
          </p:cNvSpPr>
          <p:nvPr>
            <p:ph type="body" idx="1"/>
          </p:nvPr>
        </p:nvSpPr>
        <p:spPr>
          <a:xfrm>
            <a:off x="446490" y="388174"/>
            <a:ext cx="11299020" cy="444159"/>
          </a:xfrm>
        </p:spPr>
        <p:txBody>
          <a:bodyPr anchor="b">
            <a:normAutofit/>
          </a:bodyPr>
          <a:lstStyle/>
          <a:p>
            <a:r>
              <a:rPr lang="en-US" sz="2400" dirty="0"/>
              <a:t>What I’ll Attempt in 15 Mins</a:t>
            </a:r>
          </a:p>
        </p:txBody>
      </p:sp>
      <p:pic>
        <p:nvPicPr>
          <p:cNvPr id="11" name="Picture Placeholder 10" descr="Cartoon bird flying through the air&#10;&#10;AI-generated content may be incorrect.">
            <a:extLst>
              <a:ext uri="{FF2B5EF4-FFF2-40B4-BE49-F238E27FC236}">
                <a16:creationId xmlns:a16="http://schemas.microsoft.com/office/drawing/2014/main" id="{F8BD1FD8-5831-11AC-BEA6-F228E7DF633D}"/>
              </a:ext>
            </a:extLst>
          </p:cNvPr>
          <p:cNvPicPr>
            <a:picLocks noGrp="1" noChangeAspect="1"/>
          </p:cNvPicPr>
          <p:nvPr>
            <p:ph type="pic" sz="quarter" idx="16"/>
          </p:nvPr>
        </p:nvPicPr>
        <p:blipFill>
          <a:blip r:embed="rId2"/>
          <a:srcRect t="8485" b="8485"/>
          <a:stretch>
            <a:fillRect/>
          </a:stretch>
        </p:blipFill>
        <p:spPr>
          <a:xfrm>
            <a:off x="6268635" y="1744318"/>
            <a:ext cx="5476875" cy="3369364"/>
          </a:xfrm>
        </p:spPr>
      </p:pic>
    </p:spTree>
    <p:extLst>
      <p:ext uri="{BB962C8B-B14F-4D97-AF65-F5344CB8AC3E}">
        <p14:creationId xmlns:p14="http://schemas.microsoft.com/office/powerpoint/2010/main" val="162576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0493A-9A75-4B66-CF8D-D31E333B3B55}"/>
              </a:ext>
            </a:extLst>
          </p:cNvPr>
          <p:cNvSpPr>
            <a:spLocks noGrp="1"/>
          </p:cNvSpPr>
          <p:nvPr>
            <p:ph type="sldNum" sz="quarter" idx="12"/>
          </p:nvPr>
        </p:nvSpPr>
        <p:spPr/>
        <p:txBody>
          <a:bodyPr/>
          <a:lstStyle/>
          <a:p>
            <a:fld id="{C4DCA365-4C77-3F48-9E32-4CDD7280B8A6}" type="slidenum">
              <a:rPr lang="en-US" smtClean="0"/>
              <a:pPr/>
              <a:t>20</a:t>
            </a:fld>
            <a:endParaRPr lang="en-US" dirty="0"/>
          </a:p>
        </p:txBody>
      </p:sp>
      <p:sp>
        <p:nvSpPr>
          <p:cNvPr id="7" name="Content Placeholder 11">
            <a:extLst>
              <a:ext uri="{FF2B5EF4-FFF2-40B4-BE49-F238E27FC236}">
                <a16:creationId xmlns:a16="http://schemas.microsoft.com/office/drawing/2014/main" id="{49DD56F6-6262-5592-DFDC-8C61D85A0C4A}"/>
              </a:ext>
            </a:extLst>
          </p:cNvPr>
          <p:cNvSpPr txBox="1">
            <a:spLocks/>
          </p:cNvSpPr>
          <p:nvPr/>
        </p:nvSpPr>
        <p:spPr>
          <a:xfrm>
            <a:off x="796835" y="496389"/>
            <a:ext cx="10796064" cy="519575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700" dirty="0">
                <a:solidFill>
                  <a:srgbClr val="0070C0"/>
                </a:solidFill>
                <a:latin typeface="Raleway" pitchFamily="2" charset="77"/>
              </a:rPr>
              <a:t>Goal 2: Collaboratively Developed Medical-Legal Curriculum</a:t>
            </a:r>
            <a:endParaRPr lang="en-US" sz="3700" dirty="0">
              <a:solidFill>
                <a:schemeClr val="accent1"/>
              </a:solidFill>
              <a:latin typeface="Raleway" pitchFamily="2" charset="77"/>
            </a:endParaRPr>
          </a:p>
          <a:p>
            <a:pPr marL="457200" lvl="1" indent="0">
              <a:buFont typeface="Arial" panose="020B0604020202020204" pitchFamily="34" charset="0"/>
              <a:buNone/>
            </a:pPr>
            <a:endParaRPr lang="en-US" dirty="0">
              <a:solidFill>
                <a:schemeClr val="accent1"/>
              </a:solidFill>
            </a:endParaRPr>
          </a:p>
          <a:p>
            <a:pPr marL="457200" lvl="1" indent="0">
              <a:buFont typeface="Arial" panose="020B0604020202020204" pitchFamily="34" charset="0"/>
              <a:buNone/>
            </a:pPr>
            <a:endParaRPr lang="en-US" sz="3200" dirty="0">
              <a:solidFill>
                <a:srgbClr val="44546A"/>
              </a:solidFill>
            </a:endParaRPr>
          </a:p>
          <a:p>
            <a:endParaRPr lang="en-US" sz="3600" dirty="0">
              <a:solidFill>
                <a:srgbClr val="44546A"/>
              </a:solidFill>
            </a:endParaRPr>
          </a:p>
          <a:p>
            <a:endParaRPr lang="en-US" sz="3600" dirty="0">
              <a:solidFill>
                <a:srgbClr val="0070C0"/>
              </a:solidFill>
            </a:endParaRPr>
          </a:p>
        </p:txBody>
      </p:sp>
      <p:sp>
        <p:nvSpPr>
          <p:cNvPr id="8" name="Content Placeholder 3">
            <a:extLst>
              <a:ext uri="{FF2B5EF4-FFF2-40B4-BE49-F238E27FC236}">
                <a16:creationId xmlns:a16="http://schemas.microsoft.com/office/drawing/2014/main" id="{A94A05CE-92FD-4BFA-17A7-D9A2BD77D8C3}"/>
              </a:ext>
            </a:extLst>
          </p:cNvPr>
          <p:cNvSpPr txBox="1">
            <a:spLocks/>
          </p:cNvSpPr>
          <p:nvPr/>
        </p:nvSpPr>
        <p:spPr>
          <a:xfrm>
            <a:off x="796835" y="1648225"/>
            <a:ext cx="6366033" cy="420350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numCol="2"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endParaRPr lang="en-US" sz="1300" b="1" dirty="0">
              <a:solidFill>
                <a:schemeClr val="tx2"/>
              </a:solidFill>
              <a:latin typeface="Gotham Medium"/>
              <a:ea typeface="+mn-lt"/>
              <a:cs typeface="+mn-lt"/>
            </a:endParaRPr>
          </a:p>
          <a:p>
            <a:pPr marL="0" indent="0">
              <a:buNone/>
            </a:pPr>
            <a:r>
              <a:rPr lang="en-US" sz="3800" b="1" dirty="0">
                <a:solidFill>
                  <a:schemeClr val="tx2"/>
                </a:solidFill>
                <a:latin typeface="Raleway" pitchFamily="2" charset="77"/>
                <a:ea typeface="+mn-lt"/>
                <a:cs typeface="+mn-lt"/>
              </a:rPr>
              <a:t>Identified 11 training topics:</a:t>
            </a:r>
          </a:p>
          <a:p>
            <a:pPr marL="0" indent="0">
              <a:buNone/>
            </a:pPr>
            <a:endParaRPr lang="en-US" dirty="0">
              <a:solidFill>
                <a:schemeClr val="tx2"/>
              </a:solidFill>
              <a:latin typeface="Raleway" pitchFamily="2" charset="77"/>
              <a:ea typeface="+mn-lt"/>
              <a:cs typeface="+mn-lt"/>
            </a:endParaRPr>
          </a:p>
          <a:p>
            <a:r>
              <a:rPr lang="en-US" sz="3600" dirty="0">
                <a:solidFill>
                  <a:schemeClr val="tx2"/>
                </a:solidFill>
                <a:latin typeface="Raleway" pitchFamily="2" charset="77"/>
                <a:ea typeface="+mn-lt"/>
                <a:cs typeface="+mn-lt"/>
              </a:rPr>
              <a:t>Advance Care Planning</a:t>
            </a:r>
            <a:endParaRPr lang="en-US" sz="3600" dirty="0">
              <a:solidFill>
                <a:schemeClr val="tx2"/>
              </a:solidFill>
              <a:latin typeface="Raleway" pitchFamily="2" charset="77"/>
              <a:cs typeface="Calibri"/>
            </a:endParaRPr>
          </a:p>
          <a:p>
            <a:r>
              <a:rPr lang="en-US" sz="3600" dirty="0">
                <a:solidFill>
                  <a:schemeClr val="tx2"/>
                </a:solidFill>
                <a:latin typeface="Raleway" pitchFamily="2" charset="77"/>
                <a:ea typeface="+mn-lt"/>
                <a:cs typeface="+mn-lt"/>
              </a:rPr>
              <a:t>Capacity</a:t>
            </a:r>
          </a:p>
          <a:p>
            <a:r>
              <a:rPr lang="en-US" sz="3600" dirty="0">
                <a:solidFill>
                  <a:schemeClr val="tx2"/>
                </a:solidFill>
                <a:latin typeface="Raleway" pitchFamily="2" charset="77"/>
                <a:ea typeface="+mn-lt"/>
                <a:cs typeface="+mn-lt"/>
              </a:rPr>
              <a:t>Consumer Debt </a:t>
            </a:r>
          </a:p>
          <a:p>
            <a:r>
              <a:rPr lang="en-US" sz="3600" dirty="0">
                <a:solidFill>
                  <a:schemeClr val="tx2"/>
                </a:solidFill>
                <a:latin typeface="Raleway" pitchFamily="2" charset="77"/>
                <a:ea typeface="+mn-lt"/>
                <a:cs typeface="+mn-lt"/>
              </a:rPr>
              <a:t>Disability Forms</a:t>
            </a:r>
          </a:p>
          <a:p>
            <a:r>
              <a:rPr lang="en-US" sz="3600" dirty="0">
                <a:solidFill>
                  <a:schemeClr val="tx2"/>
                </a:solidFill>
                <a:latin typeface="Raleway" pitchFamily="2" charset="77"/>
                <a:ea typeface="+mn-lt"/>
                <a:cs typeface="+mn-lt"/>
              </a:rPr>
              <a:t>Elder Abuse &amp; Neglect</a:t>
            </a:r>
          </a:p>
          <a:p>
            <a:r>
              <a:rPr lang="en-US" sz="3600" dirty="0">
                <a:solidFill>
                  <a:schemeClr val="tx2"/>
                </a:solidFill>
                <a:latin typeface="Raleway" pitchFamily="2" charset="77"/>
                <a:ea typeface="+mn-lt"/>
                <a:cs typeface="+mn-lt"/>
              </a:rPr>
              <a:t>Housing</a:t>
            </a:r>
          </a:p>
          <a:p>
            <a:endParaRPr lang="en-US" sz="3600" dirty="0">
              <a:solidFill>
                <a:schemeClr val="tx2"/>
              </a:solidFill>
              <a:latin typeface="Raleway" pitchFamily="2" charset="77"/>
              <a:ea typeface="+mn-lt"/>
              <a:cs typeface="+mn-lt"/>
            </a:endParaRPr>
          </a:p>
          <a:p>
            <a:endParaRPr lang="en-US" sz="3600" dirty="0">
              <a:solidFill>
                <a:schemeClr val="tx2"/>
              </a:solidFill>
              <a:latin typeface="Raleway" pitchFamily="2" charset="77"/>
              <a:ea typeface="+mn-lt"/>
              <a:cs typeface="+mn-lt"/>
            </a:endParaRPr>
          </a:p>
          <a:p>
            <a:endParaRPr lang="en-US" sz="3600" dirty="0">
              <a:solidFill>
                <a:schemeClr val="tx2"/>
              </a:solidFill>
              <a:latin typeface="Raleway" pitchFamily="2" charset="77"/>
              <a:ea typeface="+mn-lt"/>
              <a:cs typeface="+mn-lt"/>
            </a:endParaRPr>
          </a:p>
          <a:p>
            <a:endParaRPr lang="en-US" sz="3600" dirty="0">
              <a:solidFill>
                <a:schemeClr val="tx2"/>
              </a:solidFill>
              <a:latin typeface="Raleway" pitchFamily="2" charset="77"/>
              <a:ea typeface="+mn-lt"/>
              <a:cs typeface="+mn-lt"/>
            </a:endParaRPr>
          </a:p>
          <a:p>
            <a:endParaRPr lang="en-US" sz="3600" dirty="0">
              <a:solidFill>
                <a:schemeClr val="tx2"/>
              </a:solidFill>
              <a:latin typeface="Raleway" pitchFamily="2" charset="77"/>
              <a:ea typeface="+mn-lt"/>
              <a:cs typeface="+mn-lt"/>
            </a:endParaRPr>
          </a:p>
          <a:p>
            <a:endParaRPr lang="en-US" sz="3600" dirty="0">
              <a:solidFill>
                <a:schemeClr val="tx2"/>
              </a:solidFill>
              <a:latin typeface="Raleway" pitchFamily="2" charset="77"/>
              <a:ea typeface="+mn-lt"/>
              <a:cs typeface="+mn-lt"/>
            </a:endParaRPr>
          </a:p>
          <a:p>
            <a:r>
              <a:rPr lang="en-US" sz="3600" dirty="0">
                <a:solidFill>
                  <a:schemeClr val="tx2"/>
                </a:solidFill>
                <a:latin typeface="Raleway" pitchFamily="2" charset="77"/>
                <a:ea typeface="+mn-lt"/>
                <a:cs typeface="+mn-lt"/>
              </a:rPr>
              <a:t>Income Supports</a:t>
            </a:r>
          </a:p>
          <a:p>
            <a:r>
              <a:rPr lang="en-US" sz="3600" dirty="0">
                <a:solidFill>
                  <a:schemeClr val="tx2"/>
                </a:solidFill>
                <a:latin typeface="Raleway" pitchFamily="2" charset="77"/>
                <a:ea typeface="+mn-lt"/>
                <a:cs typeface="+mn-lt"/>
              </a:rPr>
              <a:t>Medi-Cal/IHSS/Long-Term Care</a:t>
            </a:r>
          </a:p>
          <a:p>
            <a:r>
              <a:rPr lang="en-US" sz="3600" dirty="0">
                <a:solidFill>
                  <a:schemeClr val="tx2"/>
                </a:solidFill>
                <a:latin typeface="Raleway" pitchFamily="2" charset="77"/>
                <a:ea typeface="+mn-lt"/>
                <a:cs typeface="+mn-lt"/>
              </a:rPr>
              <a:t>Paid Family Leave </a:t>
            </a:r>
          </a:p>
          <a:p>
            <a:r>
              <a:rPr lang="en-US" sz="3600" dirty="0">
                <a:solidFill>
                  <a:schemeClr val="tx2"/>
                </a:solidFill>
                <a:latin typeface="Raleway" pitchFamily="2" charset="77"/>
                <a:ea typeface="+mn-lt"/>
                <a:cs typeface="+mn-lt"/>
              </a:rPr>
              <a:t>Planning Needs for Immigration</a:t>
            </a:r>
          </a:p>
          <a:p>
            <a:r>
              <a:rPr lang="en-US" sz="3600" dirty="0">
                <a:solidFill>
                  <a:schemeClr val="tx2"/>
                </a:solidFill>
                <a:latin typeface="Raleway" pitchFamily="2" charset="77"/>
                <a:ea typeface="+mn-lt"/>
                <a:cs typeface="+mn-lt"/>
              </a:rPr>
              <a:t>Preventing the Need for Conservatorship</a:t>
            </a:r>
          </a:p>
          <a:p>
            <a:pPr marL="0" indent="0">
              <a:buFont typeface="Arial" panose="020B0604020202020204" pitchFamily="34" charset="0"/>
              <a:buNone/>
            </a:pPr>
            <a:endParaRPr lang="en-US" dirty="0">
              <a:solidFill>
                <a:schemeClr val="tx2"/>
              </a:solidFill>
              <a:latin typeface="Gotham Light"/>
              <a:ea typeface="+mn-lt"/>
              <a:cs typeface="+mn-lt"/>
            </a:endParaRPr>
          </a:p>
        </p:txBody>
      </p:sp>
      <p:sp>
        <p:nvSpPr>
          <p:cNvPr id="9" name="Content Placeholder 11">
            <a:extLst>
              <a:ext uri="{FF2B5EF4-FFF2-40B4-BE49-F238E27FC236}">
                <a16:creationId xmlns:a16="http://schemas.microsoft.com/office/drawing/2014/main" id="{7EEBE510-20AD-98BB-B29F-46D03644EFD4}"/>
              </a:ext>
            </a:extLst>
          </p:cNvPr>
          <p:cNvSpPr txBox="1">
            <a:spLocks/>
          </p:cNvSpPr>
          <p:nvPr/>
        </p:nvSpPr>
        <p:spPr>
          <a:xfrm>
            <a:off x="7733003" y="1611875"/>
            <a:ext cx="4028302" cy="4239858"/>
          </a:xfrm>
          <a:prstGeom prst="rect">
            <a:avLst/>
          </a:prstGeom>
          <a:ln>
            <a:solidFill>
              <a:schemeClr val="accent1"/>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Gotham Medium" panose="020006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pPr>
            <a:r>
              <a:rPr lang="en-US" sz="2800" b="1" dirty="0">
                <a:solidFill>
                  <a:schemeClr val="tx2"/>
                </a:solidFill>
                <a:latin typeface="Raleway" pitchFamily="2" charset="77"/>
                <a:cs typeface="Calibri" panose="020F0502020204030204"/>
              </a:rPr>
              <a:t>Materials for Each:</a:t>
            </a:r>
            <a:endParaRPr lang="en-US" sz="2800" b="1" dirty="0">
              <a:solidFill>
                <a:schemeClr val="tx2"/>
              </a:solidFill>
              <a:latin typeface="Raleway" pitchFamily="2" charset="77"/>
            </a:endParaRPr>
          </a:p>
          <a:p>
            <a:pPr marL="457200" indent="-457200">
              <a:buFont typeface="Arial" panose="020B0604020202020204" pitchFamily="34" charset="0"/>
              <a:buChar char="•"/>
            </a:pPr>
            <a:r>
              <a:rPr lang="en-US" sz="2400" dirty="0">
                <a:solidFill>
                  <a:schemeClr val="tx2"/>
                </a:solidFill>
                <a:latin typeface="Raleway" pitchFamily="2" charset="77"/>
              </a:rPr>
              <a:t>PPT presentations</a:t>
            </a:r>
          </a:p>
          <a:p>
            <a:pPr marL="457200" indent="-457200">
              <a:buFont typeface="Arial" panose="020B0604020202020204" pitchFamily="34" charset="0"/>
              <a:buChar char="•"/>
            </a:pPr>
            <a:r>
              <a:rPr lang="en-US" sz="2400" dirty="0">
                <a:solidFill>
                  <a:schemeClr val="tx2"/>
                </a:solidFill>
                <a:latin typeface="Raleway" pitchFamily="2" charset="77"/>
              </a:rPr>
              <a:t>Teaching cases </a:t>
            </a:r>
          </a:p>
          <a:p>
            <a:pPr marL="457200" indent="-457200">
              <a:buFont typeface="Arial" panose="020B0604020202020204" pitchFamily="34" charset="0"/>
              <a:buChar char="•"/>
            </a:pPr>
            <a:r>
              <a:rPr lang="en-US" sz="2400" dirty="0">
                <a:solidFill>
                  <a:schemeClr val="tx2"/>
                </a:solidFill>
                <a:latin typeface="Raleway" pitchFamily="2" charset="77"/>
              </a:rPr>
              <a:t>One-page handouts</a:t>
            </a:r>
            <a:endParaRPr lang="en-US" sz="2400" dirty="0">
              <a:solidFill>
                <a:schemeClr val="tx2"/>
              </a:solidFill>
              <a:latin typeface="Raleway" pitchFamily="2" charset="77"/>
              <a:ea typeface="Calibri"/>
              <a:cs typeface="Calibri"/>
            </a:endParaRPr>
          </a:p>
          <a:p>
            <a:endParaRPr lang="en-US" dirty="0">
              <a:ea typeface="Calibri"/>
              <a:cs typeface="Calibri"/>
            </a:endParaRPr>
          </a:p>
        </p:txBody>
      </p:sp>
      <p:pic>
        <p:nvPicPr>
          <p:cNvPr id="10" name="Picture 9">
            <a:extLst>
              <a:ext uri="{FF2B5EF4-FFF2-40B4-BE49-F238E27FC236}">
                <a16:creationId xmlns:a16="http://schemas.microsoft.com/office/drawing/2014/main" id="{A82BED0E-7CFA-4BE7-2212-C7D9FFA686FD}"/>
              </a:ext>
            </a:extLst>
          </p:cNvPr>
          <p:cNvPicPr>
            <a:picLocks noChangeAspect="1"/>
          </p:cNvPicPr>
          <p:nvPr/>
        </p:nvPicPr>
        <p:blipFill>
          <a:blip r:embed="rId3"/>
          <a:stretch>
            <a:fillRect/>
          </a:stretch>
        </p:blipFill>
        <p:spPr>
          <a:xfrm>
            <a:off x="8692273" y="4135251"/>
            <a:ext cx="1697432" cy="1716482"/>
          </a:xfrm>
          <a:prstGeom prst="rect">
            <a:avLst/>
          </a:prstGeom>
        </p:spPr>
      </p:pic>
    </p:spTree>
    <p:extLst>
      <p:ext uri="{BB962C8B-B14F-4D97-AF65-F5344CB8AC3E}">
        <p14:creationId xmlns:p14="http://schemas.microsoft.com/office/powerpoint/2010/main" val="296617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0AEE91-28AA-4356-2CEC-80A8708E3215}"/>
              </a:ext>
            </a:extLst>
          </p:cNvPr>
          <p:cNvSpPr>
            <a:spLocks noGrp="1"/>
          </p:cNvSpPr>
          <p:nvPr>
            <p:ph type="sldNum" sz="quarter" idx="12"/>
          </p:nvPr>
        </p:nvSpPr>
        <p:spPr/>
        <p:txBody>
          <a:bodyPr/>
          <a:lstStyle/>
          <a:p>
            <a:fld id="{C4DCA365-4C77-3F48-9E32-4CDD7280B8A6}" type="slidenum">
              <a:rPr lang="en-US" smtClean="0"/>
              <a:pPr/>
              <a:t>21</a:t>
            </a:fld>
            <a:endParaRPr lang="en-US" dirty="0"/>
          </a:p>
        </p:txBody>
      </p:sp>
      <p:sp>
        <p:nvSpPr>
          <p:cNvPr id="3" name="Text Placeholder 2">
            <a:extLst>
              <a:ext uri="{FF2B5EF4-FFF2-40B4-BE49-F238E27FC236}">
                <a16:creationId xmlns:a16="http://schemas.microsoft.com/office/drawing/2014/main" id="{0E015AEB-2A22-C897-9AED-AC3E757BF9CA}"/>
              </a:ext>
            </a:extLst>
          </p:cNvPr>
          <p:cNvSpPr>
            <a:spLocks noGrp="1"/>
          </p:cNvSpPr>
          <p:nvPr>
            <p:ph type="body" idx="1"/>
          </p:nvPr>
        </p:nvSpPr>
        <p:spPr/>
        <p:txBody>
          <a:bodyPr/>
          <a:lstStyle/>
          <a:p>
            <a:r>
              <a:rPr lang="en-US" dirty="0"/>
              <a:t>Example: Advance Care Planning Learning Objectives</a:t>
            </a:r>
          </a:p>
        </p:txBody>
      </p:sp>
      <p:sp>
        <p:nvSpPr>
          <p:cNvPr id="6" name="Subtitle 5">
            <a:extLst>
              <a:ext uri="{FF2B5EF4-FFF2-40B4-BE49-F238E27FC236}">
                <a16:creationId xmlns:a16="http://schemas.microsoft.com/office/drawing/2014/main" id="{70BA873F-4003-5BCA-7CE9-C5749D7A3781}"/>
              </a:ext>
            </a:extLst>
          </p:cNvPr>
          <p:cNvSpPr>
            <a:spLocks noGrp="1"/>
          </p:cNvSpPr>
          <p:nvPr>
            <p:ph type="subTitle" idx="15"/>
          </p:nvPr>
        </p:nvSpPr>
        <p:spPr>
          <a:xfrm>
            <a:off x="1372107" y="1551852"/>
            <a:ext cx="9447786" cy="3379156"/>
          </a:xfrm>
          <a:solidFill>
            <a:schemeClr val="bg1"/>
          </a:solidFill>
          <a:ln w="38100">
            <a:solidFill>
              <a:schemeClr val="accent1">
                <a:alpha val="64000"/>
              </a:schemeClr>
            </a:solidFill>
          </a:ln>
        </p:spPr>
        <p:txBody>
          <a:bodyPr/>
          <a:lstStyle/>
          <a:p>
            <a:pPr fontAlgn="base"/>
            <a:r>
              <a:rPr lang="en-US" sz="2400" dirty="0"/>
              <a:t>At the end of this training, you will be able to: </a:t>
            </a:r>
          </a:p>
          <a:p>
            <a:pPr marL="285750" indent="-285750" fontAlgn="base">
              <a:buFont typeface="Arial" panose="020B0604020202020204" pitchFamily="34" charset="0"/>
              <a:buChar char="•"/>
            </a:pPr>
            <a:r>
              <a:rPr lang="en-US" sz="2400" dirty="0"/>
              <a:t>Define the purpose and components of advance care planning following a cognitive health assessment </a:t>
            </a:r>
          </a:p>
          <a:p>
            <a:pPr marL="285750" indent="-285750" fontAlgn="base">
              <a:buFont typeface="Arial" panose="020B0604020202020204" pitchFamily="34" charset="0"/>
              <a:buChar char="•"/>
            </a:pPr>
            <a:r>
              <a:rPr lang="en-US" sz="2400" dirty="0"/>
              <a:t>Name three kinds of legal decision supporters a Medi-Cal patient commonly needs </a:t>
            </a:r>
          </a:p>
          <a:p>
            <a:pPr marL="285750" indent="-285750" fontAlgn="base">
              <a:buFont typeface="Arial" panose="020B0604020202020204" pitchFamily="34" charset="0"/>
              <a:buChar char="•"/>
            </a:pPr>
            <a:r>
              <a:rPr lang="en-US" sz="2400" dirty="0"/>
              <a:t>Initiate a conversation about advance care planning and provide resources </a:t>
            </a:r>
          </a:p>
          <a:p>
            <a:endParaRPr lang="en-US" dirty="0"/>
          </a:p>
        </p:txBody>
      </p:sp>
    </p:spTree>
    <p:extLst>
      <p:ext uri="{BB962C8B-B14F-4D97-AF65-F5344CB8AC3E}">
        <p14:creationId xmlns:p14="http://schemas.microsoft.com/office/powerpoint/2010/main" val="62244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383CE-B28E-BA87-2D20-978C2C16FF1E}"/>
              </a:ext>
            </a:extLst>
          </p:cNvPr>
          <p:cNvSpPr>
            <a:spLocks noGrp="1"/>
          </p:cNvSpPr>
          <p:nvPr>
            <p:ph type="sldNum" sz="quarter" idx="12"/>
          </p:nvPr>
        </p:nvSpPr>
        <p:spPr/>
        <p:txBody>
          <a:bodyPr/>
          <a:lstStyle/>
          <a:p>
            <a:fld id="{C4DCA365-4C77-3F48-9E32-4CDD7280B8A6}" type="slidenum">
              <a:rPr lang="en-US" smtClean="0"/>
              <a:pPr/>
              <a:t>22</a:t>
            </a:fld>
            <a:endParaRPr lang="en-US" dirty="0"/>
          </a:p>
        </p:txBody>
      </p:sp>
      <p:sp>
        <p:nvSpPr>
          <p:cNvPr id="7" name="Content Placeholder 11">
            <a:extLst>
              <a:ext uri="{FF2B5EF4-FFF2-40B4-BE49-F238E27FC236}">
                <a16:creationId xmlns:a16="http://schemas.microsoft.com/office/drawing/2014/main" id="{BBF011D8-F768-824B-4B24-3E726F250F43}"/>
              </a:ext>
            </a:extLst>
          </p:cNvPr>
          <p:cNvSpPr txBox="1">
            <a:spLocks/>
          </p:cNvSpPr>
          <p:nvPr/>
        </p:nvSpPr>
        <p:spPr>
          <a:xfrm>
            <a:off x="796835" y="355712"/>
            <a:ext cx="10806160" cy="110000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70C0"/>
                </a:solidFill>
                <a:latin typeface="Raleway" pitchFamily="2" charset="77"/>
              </a:rPr>
              <a:t>Goal 3: Provided Training (June 2023 - February 2024)</a:t>
            </a:r>
            <a:endParaRPr lang="en-US" dirty="0">
              <a:latin typeface="Raleway" pitchFamily="2" charset="77"/>
            </a:endParaRPr>
          </a:p>
          <a:p>
            <a:pPr marL="0" indent="0">
              <a:buNone/>
            </a:pPr>
            <a:endParaRPr lang="en-US" sz="3300" dirty="0">
              <a:solidFill>
                <a:schemeClr val="tx2"/>
              </a:solidFill>
              <a:latin typeface="Gotham Book"/>
            </a:endParaRPr>
          </a:p>
          <a:p>
            <a:pPr marL="457200" lvl="1" indent="0">
              <a:buNone/>
            </a:pPr>
            <a:endParaRPr lang="en-US" sz="3300" dirty="0">
              <a:solidFill>
                <a:schemeClr val="tx2"/>
              </a:solidFill>
              <a:latin typeface="Calibri" panose="020F0502020204030204"/>
              <a:cs typeface="Calibri" panose="020F0502020204030204"/>
            </a:endParaRPr>
          </a:p>
          <a:p>
            <a:pPr>
              <a:buFont typeface="Arial" panose="020B0604020202020204" pitchFamily="34" charset="0"/>
              <a:buChar char="•"/>
            </a:pPr>
            <a:endParaRPr lang="en-US" sz="3300" dirty="0">
              <a:solidFill>
                <a:srgbClr val="44546A"/>
              </a:solidFill>
              <a:cs typeface="Calibri" panose="020F0502020204030204"/>
            </a:endParaRPr>
          </a:p>
          <a:p>
            <a:endParaRPr lang="en-US" sz="3300" dirty="0">
              <a:solidFill>
                <a:srgbClr val="0070C0"/>
              </a:solidFill>
              <a:cs typeface="Calibri" panose="020F0502020204030204"/>
            </a:endParaRPr>
          </a:p>
        </p:txBody>
      </p:sp>
      <p:pic>
        <p:nvPicPr>
          <p:cNvPr id="8" name="Picture 7" descr="A screenshot of a webinar&#10;&#10;Description automatically generated">
            <a:extLst>
              <a:ext uri="{FF2B5EF4-FFF2-40B4-BE49-F238E27FC236}">
                <a16:creationId xmlns:a16="http://schemas.microsoft.com/office/drawing/2014/main" id="{A1D9D09F-EEE7-460D-4552-99993B466AF7}"/>
              </a:ext>
            </a:extLst>
          </p:cNvPr>
          <p:cNvPicPr>
            <a:picLocks noChangeAspect="1"/>
          </p:cNvPicPr>
          <p:nvPr/>
        </p:nvPicPr>
        <p:blipFill rotWithShape="1">
          <a:blip r:embed="rId3"/>
          <a:srcRect t="3966" b="3103"/>
          <a:stretch/>
        </p:blipFill>
        <p:spPr>
          <a:xfrm>
            <a:off x="1259533" y="1062035"/>
            <a:ext cx="4353534" cy="4733929"/>
          </a:xfrm>
          <a:prstGeom prst="rect">
            <a:avLst/>
          </a:prstGeom>
        </p:spPr>
      </p:pic>
      <p:pic>
        <p:nvPicPr>
          <p:cNvPr id="3" name="Picture 2" descr="A diagram of a company&#10;&#10;Description automatically generated">
            <a:extLst>
              <a:ext uri="{FF2B5EF4-FFF2-40B4-BE49-F238E27FC236}">
                <a16:creationId xmlns:a16="http://schemas.microsoft.com/office/drawing/2014/main" id="{6E940CC5-2B59-2255-763F-BF9E1081C8EC}"/>
              </a:ext>
            </a:extLst>
          </p:cNvPr>
          <p:cNvPicPr>
            <a:picLocks noChangeAspect="1"/>
          </p:cNvPicPr>
          <p:nvPr/>
        </p:nvPicPr>
        <p:blipFill>
          <a:blip r:embed="rId4"/>
          <a:stretch>
            <a:fillRect/>
          </a:stretch>
        </p:blipFill>
        <p:spPr>
          <a:xfrm>
            <a:off x="6096000" y="1351855"/>
            <a:ext cx="5521227" cy="4154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340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52F7B-7B6B-5DB8-B1EB-72492F3A58F8}"/>
              </a:ext>
            </a:extLst>
          </p:cNvPr>
          <p:cNvSpPr>
            <a:spLocks noGrp="1"/>
          </p:cNvSpPr>
          <p:nvPr>
            <p:ph type="sldNum" sz="quarter" idx="12"/>
          </p:nvPr>
        </p:nvSpPr>
        <p:spPr/>
        <p:txBody>
          <a:bodyPr/>
          <a:lstStyle/>
          <a:p>
            <a:fld id="{C4DCA365-4C77-3F48-9E32-4CDD7280B8A6}" type="slidenum">
              <a:rPr lang="en-US" smtClean="0"/>
              <a:pPr/>
              <a:t>23</a:t>
            </a:fld>
            <a:endParaRPr lang="en-US" dirty="0"/>
          </a:p>
        </p:txBody>
      </p:sp>
      <p:sp>
        <p:nvSpPr>
          <p:cNvPr id="7" name="Content Placeholder 11">
            <a:extLst>
              <a:ext uri="{FF2B5EF4-FFF2-40B4-BE49-F238E27FC236}">
                <a16:creationId xmlns:a16="http://schemas.microsoft.com/office/drawing/2014/main" id="{3C659445-91F0-CE3D-E4D3-357F1312B8ED}"/>
              </a:ext>
            </a:extLst>
          </p:cNvPr>
          <p:cNvSpPr txBox="1">
            <a:spLocks/>
          </p:cNvSpPr>
          <p:nvPr/>
        </p:nvSpPr>
        <p:spPr>
          <a:xfrm>
            <a:off x="811921" y="420187"/>
            <a:ext cx="8968488" cy="542435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Raleway" pitchFamily="2" charset="77"/>
              </a:rPr>
              <a:t>Live Trainings: Geographic Reach</a:t>
            </a:r>
          </a:p>
          <a:p>
            <a:pPr marL="0" indent="0">
              <a:buNone/>
            </a:pPr>
            <a:r>
              <a:rPr lang="en-US" dirty="0">
                <a:solidFill>
                  <a:schemeClr val="tx2"/>
                </a:solidFill>
                <a:latin typeface="Raleway" pitchFamily="2" charset="77"/>
              </a:rPr>
              <a:t>23 counties:</a:t>
            </a:r>
          </a:p>
          <a:p>
            <a:pPr marL="457200" lvl="1" indent="0">
              <a:buNone/>
            </a:pPr>
            <a:endParaRPr lang="en-US" sz="2100" dirty="0">
              <a:solidFill>
                <a:schemeClr val="tx2"/>
              </a:solidFill>
              <a:latin typeface="Gotham Book"/>
              <a:cs typeface="Calibri" panose="020F0502020204030204"/>
            </a:endParaRPr>
          </a:p>
        </p:txBody>
      </p:sp>
      <p:sp>
        <p:nvSpPr>
          <p:cNvPr id="9" name="TextBox 8">
            <a:extLst>
              <a:ext uri="{FF2B5EF4-FFF2-40B4-BE49-F238E27FC236}">
                <a16:creationId xmlns:a16="http://schemas.microsoft.com/office/drawing/2014/main" id="{B609FCB2-571A-1850-C2CB-CA3E230F7524}"/>
              </a:ext>
            </a:extLst>
          </p:cNvPr>
          <p:cNvSpPr txBox="1"/>
          <p:nvPr/>
        </p:nvSpPr>
        <p:spPr>
          <a:xfrm>
            <a:off x="1418225" y="1652653"/>
            <a:ext cx="337548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rtl="0">
              <a:buFont typeface=""/>
              <a:buChar char="•"/>
            </a:pPr>
            <a:r>
              <a:rPr lang="en-US" sz="2000" dirty="0">
                <a:solidFill>
                  <a:srgbClr val="44546A"/>
                </a:solidFill>
                <a:latin typeface="Raleway" pitchFamily="2" charset="77"/>
                <a:cs typeface="Arial"/>
              </a:rPr>
              <a:t>Alameda County​</a:t>
            </a:r>
          </a:p>
          <a:p>
            <a:pPr marL="228600" lvl="1" indent="-228600">
              <a:buFont typeface=""/>
              <a:buChar char="•"/>
            </a:pPr>
            <a:r>
              <a:rPr lang="en-US" sz="2000" dirty="0">
                <a:solidFill>
                  <a:srgbClr val="44546A"/>
                </a:solidFill>
                <a:latin typeface="Raleway" pitchFamily="2" charset="77"/>
                <a:cs typeface="Arial"/>
              </a:rPr>
              <a:t>Butte County</a:t>
            </a:r>
          </a:p>
          <a:p>
            <a:pPr marL="228600" lvl="1" indent="-228600">
              <a:buFont typeface=""/>
              <a:buChar char="•"/>
            </a:pPr>
            <a:r>
              <a:rPr lang="en-US" sz="2000" dirty="0">
                <a:solidFill>
                  <a:srgbClr val="44546A"/>
                </a:solidFill>
                <a:latin typeface="Raleway" pitchFamily="2" charset="77"/>
                <a:cs typeface="Arial"/>
              </a:rPr>
              <a:t>Contra Costa County</a:t>
            </a:r>
          </a:p>
          <a:p>
            <a:pPr marL="228600" lvl="1" indent="-228600">
              <a:buFont typeface=""/>
              <a:buChar char="•"/>
            </a:pPr>
            <a:r>
              <a:rPr lang="en-US" sz="2000" dirty="0">
                <a:solidFill>
                  <a:srgbClr val="44546A"/>
                </a:solidFill>
                <a:latin typeface="Raleway" pitchFamily="2" charset="77"/>
                <a:cs typeface="Arial"/>
              </a:rPr>
              <a:t>Humboldt County​</a:t>
            </a:r>
          </a:p>
          <a:p>
            <a:pPr marL="228600" lvl="1" indent="-228600">
              <a:buFont typeface=""/>
              <a:buChar char="•"/>
            </a:pPr>
            <a:r>
              <a:rPr lang="en-US" sz="2000" dirty="0">
                <a:solidFill>
                  <a:srgbClr val="44546A"/>
                </a:solidFill>
                <a:latin typeface="Raleway" pitchFamily="2" charset="77"/>
                <a:cs typeface="Arial"/>
              </a:rPr>
              <a:t>Lake County</a:t>
            </a:r>
          </a:p>
          <a:p>
            <a:pPr marL="228600" lvl="1" indent="-228600" rtl="0">
              <a:buFont typeface=""/>
              <a:buChar char="•"/>
            </a:pPr>
            <a:r>
              <a:rPr lang="en-US" sz="2000" dirty="0">
                <a:solidFill>
                  <a:srgbClr val="44546A"/>
                </a:solidFill>
                <a:latin typeface="Raleway" pitchFamily="2" charset="77"/>
                <a:cs typeface="Arial"/>
              </a:rPr>
              <a:t>Los Angeles County​</a:t>
            </a:r>
          </a:p>
          <a:p>
            <a:pPr marL="228600" lvl="1" indent="-228600" rtl="0">
              <a:buFont typeface=""/>
              <a:buChar char="•"/>
            </a:pPr>
            <a:r>
              <a:rPr lang="en-US" sz="2000" dirty="0">
                <a:solidFill>
                  <a:srgbClr val="44546A"/>
                </a:solidFill>
                <a:latin typeface="Raleway" pitchFamily="2" charset="77"/>
                <a:cs typeface="Arial"/>
              </a:rPr>
              <a:t>Monterey County​</a:t>
            </a:r>
          </a:p>
          <a:p>
            <a:pPr marL="228600" lvl="1" indent="-228600" rtl="0">
              <a:buFont typeface=""/>
              <a:buChar char="•"/>
            </a:pPr>
            <a:r>
              <a:rPr lang="en-US" sz="2000" dirty="0">
                <a:solidFill>
                  <a:srgbClr val="44546A"/>
                </a:solidFill>
                <a:latin typeface="Raleway" pitchFamily="2" charset="77"/>
                <a:cs typeface="Arial"/>
              </a:rPr>
              <a:t>Napa County​</a:t>
            </a:r>
          </a:p>
          <a:p>
            <a:pPr marL="228600" lvl="1" indent="-228600" rtl="0">
              <a:buFont typeface=""/>
              <a:buChar char="•"/>
            </a:pPr>
            <a:r>
              <a:rPr lang="en-US" sz="2000" dirty="0">
                <a:solidFill>
                  <a:srgbClr val="44546A"/>
                </a:solidFill>
                <a:latin typeface="Raleway" pitchFamily="2" charset="77"/>
                <a:cs typeface="Arial"/>
              </a:rPr>
              <a:t>Orange County​</a:t>
            </a:r>
          </a:p>
          <a:p>
            <a:pPr marL="228600" lvl="1" indent="-228600">
              <a:buFont typeface=""/>
              <a:buChar char="•"/>
            </a:pPr>
            <a:r>
              <a:rPr lang="en-US" sz="2000" dirty="0">
                <a:solidFill>
                  <a:srgbClr val="44546A"/>
                </a:solidFill>
                <a:latin typeface="Raleway" pitchFamily="2" charset="77"/>
                <a:cs typeface="Arial"/>
              </a:rPr>
              <a:t>Sacramento County</a:t>
            </a:r>
          </a:p>
          <a:p>
            <a:pPr marL="228600" lvl="1" indent="-228600">
              <a:buFont typeface="Arial"/>
              <a:buChar char="•"/>
            </a:pPr>
            <a:r>
              <a:rPr lang="en-US" sz="2000" dirty="0">
                <a:solidFill>
                  <a:srgbClr val="44546A"/>
                </a:solidFill>
                <a:latin typeface="Raleway" pitchFamily="2" charset="77"/>
                <a:cs typeface="Arial"/>
              </a:rPr>
              <a:t>San Bernardino County</a:t>
            </a:r>
          </a:p>
          <a:p>
            <a:pPr marL="228600" lvl="1" indent="-228600">
              <a:buFont typeface="Arial"/>
              <a:buChar char="•"/>
            </a:pPr>
            <a:r>
              <a:rPr lang="en-US" sz="2000" dirty="0">
                <a:solidFill>
                  <a:srgbClr val="44546A"/>
                </a:solidFill>
                <a:latin typeface="Raleway" pitchFamily="2" charset="77"/>
                <a:cs typeface="Arial"/>
              </a:rPr>
              <a:t>San Diego County </a:t>
            </a:r>
          </a:p>
          <a:p>
            <a:pPr marL="228600" lvl="1" indent="-228600">
              <a:buFont typeface="Arial"/>
              <a:buChar char="•"/>
            </a:pPr>
            <a:r>
              <a:rPr lang="en-US" sz="2000" dirty="0">
                <a:solidFill>
                  <a:srgbClr val="44546A"/>
                </a:solidFill>
                <a:latin typeface="Raleway" pitchFamily="2" charset="77"/>
                <a:cs typeface="Arial"/>
              </a:rPr>
              <a:t>San Francisco County </a:t>
            </a:r>
          </a:p>
          <a:p>
            <a:pPr marL="0" lvl="1"/>
            <a:endParaRPr lang="en-US" sz="2000" dirty="0">
              <a:solidFill>
                <a:srgbClr val="44546A"/>
              </a:solidFill>
              <a:latin typeface="Gotham Book"/>
              <a:cs typeface="Arial"/>
            </a:endParaRPr>
          </a:p>
        </p:txBody>
      </p:sp>
      <p:sp>
        <p:nvSpPr>
          <p:cNvPr id="10" name="TextBox 9">
            <a:extLst>
              <a:ext uri="{FF2B5EF4-FFF2-40B4-BE49-F238E27FC236}">
                <a16:creationId xmlns:a16="http://schemas.microsoft.com/office/drawing/2014/main" id="{8AE82F01-69F4-6D3F-86C8-AB65D9AF8747}"/>
              </a:ext>
            </a:extLst>
          </p:cNvPr>
          <p:cNvSpPr txBox="1"/>
          <p:nvPr/>
        </p:nvSpPr>
        <p:spPr>
          <a:xfrm>
            <a:off x="4741891" y="1393424"/>
            <a:ext cx="337548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endParaRPr lang="en-US" sz="2000" dirty="0">
              <a:solidFill>
                <a:srgbClr val="44546A"/>
              </a:solidFill>
              <a:latin typeface="Gotham Book"/>
              <a:cs typeface="Arial"/>
            </a:endParaRPr>
          </a:p>
          <a:p>
            <a:pPr marL="228600" lvl="1" indent="-228600">
              <a:buFont typeface="Arial"/>
              <a:buChar char="•"/>
            </a:pPr>
            <a:r>
              <a:rPr lang="en-US" sz="2000" dirty="0">
                <a:solidFill>
                  <a:srgbClr val="44546A"/>
                </a:solidFill>
                <a:latin typeface="Raleway" pitchFamily="2" charset="77"/>
                <a:cs typeface="Arial"/>
              </a:rPr>
              <a:t>San Joaquin County</a:t>
            </a:r>
          </a:p>
          <a:p>
            <a:pPr marL="228600" lvl="1" indent="-228600">
              <a:buFont typeface="Arial"/>
              <a:buChar char="•"/>
            </a:pPr>
            <a:r>
              <a:rPr lang="en-US" sz="2000" dirty="0">
                <a:solidFill>
                  <a:srgbClr val="44546A"/>
                </a:solidFill>
                <a:latin typeface="Raleway" pitchFamily="2" charset="77"/>
                <a:cs typeface="Arial"/>
              </a:rPr>
              <a:t>San Mateo County </a:t>
            </a:r>
          </a:p>
          <a:p>
            <a:pPr marL="228600" lvl="1" indent="-228600">
              <a:buFont typeface="Arial"/>
              <a:buChar char="•"/>
            </a:pPr>
            <a:r>
              <a:rPr lang="en-US" sz="2000" dirty="0">
                <a:solidFill>
                  <a:srgbClr val="44546A"/>
                </a:solidFill>
                <a:latin typeface="Raleway" pitchFamily="2" charset="77"/>
                <a:cs typeface="Arial"/>
              </a:rPr>
              <a:t>Santa Clara County </a:t>
            </a:r>
          </a:p>
          <a:p>
            <a:pPr marL="228600" lvl="1" indent="-228600">
              <a:buFont typeface="Arial"/>
              <a:buChar char="•"/>
            </a:pPr>
            <a:r>
              <a:rPr lang="en-US" sz="2000" dirty="0">
                <a:solidFill>
                  <a:srgbClr val="44546A"/>
                </a:solidFill>
                <a:latin typeface="Raleway" pitchFamily="2" charset="77"/>
                <a:cs typeface="Arial"/>
              </a:rPr>
              <a:t>Santa Cruz County</a:t>
            </a:r>
          </a:p>
          <a:p>
            <a:pPr marL="228600" lvl="1" indent="-228600">
              <a:buFont typeface="Arial"/>
              <a:buChar char="•"/>
            </a:pPr>
            <a:r>
              <a:rPr lang="en-US" sz="2000" dirty="0">
                <a:solidFill>
                  <a:srgbClr val="44546A"/>
                </a:solidFill>
                <a:latin typeface="Raleway" pitchFamily="2" charset="77"/>
                <a:cs typeface="Arial"/>
              </a:rPr>
              <a:t>Shasta County</a:t>
            </a:r>
          </a:p>
          <a:p>
            <a:pPr marL="228600" lvl="1" indent="-228600">
              <a:buFont typeface="Arial"/>
              <a:buChar char="•"/>
            </a:pPr>
            <a:r>
              <a:rPr lang="en-US" sz="2000" dirty="0">
                <a:solidFill>
                  <a:srgbClr val="44546A"/>
                </a:solidFill>
                <a:latin typeface="Raleway" pitchFamily="2" charset="77"/>
                <a:cs typeface="Arial"/>
              </a:rPr>
              <a:t>Siskiyou County</a:t>
            </a:r>
          </a:p>
          <a:p>
            <a:pPr marL="228600" lvl="1" indent="-228600">
              <a:buFont typeface="Arial"/>
              <a:buChar char="•"/>
            </a:pPr>
            <a:r>
              <a:rPr lang="en-US" sz="2000" dirty="0">
                <a:solidFill>
                  <a:srgbClr val="44546A"/>
                </a:solidFill>
                <a:latin typeface="Raleway" pitchFamily="2" charset="77"/>
                <a:cs typeface="Arial"/>
              </a:rPr>
              <a:t>Solano County</a:t>
            </a:r>
          </a:p>
          <a:p>
            <a:pPr marL="228600" lvl="1" indent="-228600">
              <a:buFont typeface="Arial"/>
              <a:buChar char="•"/>
            </a:pPr>
            <a:r>
              <a:rPr lang="en-US" sz="2000" dirty="0">
                <a:solidFill>
                  <a:srgbClr val="44546A"/>
                </a:solidFill>
                <a:latin typeface="Raleway" pitchFamily="2" charset="77"/>
                <a:cs typeface="Arial"/>
              </a:rPr>
              <a:t>Sonoma County</a:t>
            </a:r>
          </a:p>
          <a:p>
            <a:pPr marL="228600" lvl="1" indent="-228600">
              <a:buFont typeface=""/>
              <a:buChar char="•"/>
            </a:pPr>
            <a:r>
              <a:rPr lang="en-US" sz="2000" dirty="0">
                <a:solidFill>
                  <a:srgbClr val="44546A"/>
                </a:solidFill>
                <a:latin typeface="Raleway" pitchFamily="2" charset="77"/>
                <a:cs typeface="Arial"/>
              </a:rPr>
              <a:t>Stanislaus County</a:t>
            </a:r>
          </a:p>
          <a:p>
            <a:pPr marL="228600" lvl="1" indent="-228600">
              <a:buFont typeface=""/>
              <a:buChar char="•"/>
            </a:pPr>
            <a:r>
              <a:rPr lang="en-US" sz="2000" dirty="0">
                <a:solidFill>
                  <a:srgbClr val="44546A"/>
                </a:solidFill>
                <a:latin typeface="Raleway" pitchFamily="2" charset="77"/>
                <a:cs typeface="Arial"/>
              </a:rPr>
              <a:t>Sutter County</a:t>
            </a:r>
          </a:p>
        </p:txBody>
      </p:sp>
      <p:pic>
        <p:nvPicPr>
          <p:cNvPr id="3" name="Picture 2" descr="Map&#10;&#10;Description automatically generated">
            <a:extLst>
              <a:ext uri="{FF2B5EF4-FFF2-40B4-BE49-F238E27FC236}">
                <a16:creationId xmlns:a16="http://schemas.microsoft.com/office/drawing/2014/main" id="{5A5CCB0E-5859-82F4-BF94-796AE7A0C2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1252" y="229699"/>
            <a:ext cx="5258314" cy="6118765"/>
          </a:xfrm>
          <a:prstGeom prst="rect">
            <a:avLst/>
          </a:prstGeom>
        </p:spPr>
      </p:pic>
    </p:spTree>
    <p:extLst>
      <p:ext uri="{BB962C8B-B14F-4D97-AF65-F5344CB8AC3E}">
        <p14:creationId xmlns:p14="http://schemas.microsoft.com/office/powerpoint/2010/main" val="2336693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5ACEB8-57A3-6000-C6B3-FC7D4887819D}"/>
              </a:ext>
            </a:extLst>
          </p:cNvPr>
          <p:cNvSpPr>
            <a:spLocks noGrp="1"/>
          </p:cNvSpPr>
          <p:nvPr>
            <p:ph type="sldNum" sz="quarter" idx="12"/>
          </p:nvPr>
        </p:nvSpPr>
        <p:spPr/>
        <p:txBody>
          <a:bodyPr/>
          <a:lstStyle/>
          <a:p>
            <a:fld id="{C4DCA365-4C77-3F48-9E32-4CDD7280B8A6}" type="slidenum">
              <a:rPr lang="en-US" smtClean="0"/>
              <a:pPr/>
              <a:t>24</a:t>
            </a:fld>
            <a:endParaRPr lang="en-US" dirty="0"/>
          </a:p>
        </p:txBody>
      </p:sp>
      <p:sp>
        <p:nvSpPr>
          <p:cNvPr id="7" name="Content Placeholder 11">
            <a:extLst>
              <a:ext uri="{FF2B5EF4-FFF2-40B4-BE49-F238E27FC236}">
                <a16:creationId xmlns:a16="http://schemas.microsoft.com/office/drawing/2014/main" id="{BFBC9242-76A3-899A-A118-49E99E9AA866}"/>
              </a:ext>
            </a:extLst>
          </p:cNvPr>
          <p:cNvSpPr txBox="1">
            <a:spLocks/>
          </p:cNvSpPr>
          <p:nvPr/>
        </p:nvSpPr>
        <p:spPr>
          <a:xfrm>
            <a:off x="796835" y="496390"/>
            <a:ext cx="10571381" cy="88756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700" dirty="0">
                <a:solidFill>
                  <a:srgbClr val="0070C0"/>
                </a:solidFill>
                <a:latin typeface="Raleway" pitchFamily="2" charset="77"/>
              </a:rPr>
              <a:t>Evaluation Survey Feedback</a:t>
            </a:r>
          </a:p>
          <a:p>
            <a:pPr marL="0" indent="0">
              <a:lnSpc>
                <a:spcPct val="10000"/>
              </a:lnSpc>
              <a:buFont typeface="Arial" panose="020B0604020202020204" pitchFamily="34" charset="0"/>
              <a:buNone/>
            </a:pPr>
            <a:endParaRPr lang="en-US" sz="3200" dirty="0">
              <a:latin typeface="Raleway" pitchFamily="2" charset="77"/>
            </a:endParaRPr>
          </a:p>
          <a:p>
            <a:endParaRPr lang="en-US" sz="3600" dirty="0"/>
          </a:p>
          <a:p>
            <a:pPr marL="0" indent="0">
              <a:buNone/>
            </a:pPr>
            <a:endParaRPr lang="en-US" sz="3600" dirty="0">
              <a:solidFill>
                <a:srgbClr val="0070C0"/>
              </a:solidFill>
            </a:endParaRPr>
          </a:p>
        </p:txBody>
      </p:sp>
      <p:sp>
        <p:nvSpPr>
          <p:cNvPr id="8" name="TextBox 7">
            <a:extLst>
              <a:ext uri="{FF2B5EF4-FFF2-40B4-BE49-F238E27FC236}">
                <a16:creationId xmlns:a16="http://schemas.microsoft.com/office/drawing/2014/main" id="{7CAE2B4C-EE63-8C4C-2F8C-F551B9F6B1F4}"/>
              </a:ext>
            </a:extLst>
          </p:cNvPr>
          <p:cNvSpPr txBox="1"/>
          <p:nvPr/>
        </p:nvSpPr>
        <p:spPr>
          <a:xfrm>
            <a:off x="4474854" y="1919446"/>
            <a:ext cx="6670320" cy="2728376"/>
          </a:xfrm>
          <a:prstGeom prst="rect">
            <a:avLst/>
          </a:prstGeom>
          <a:noFill/>
        </p:spPr>
        <p:txBody>
          <a:bodyPr wrap="square" lIns="91440" tIns="45720" rIns="91440" bIns="45720" rtlCol="0" anchor="t">
            <a:spAutoFit/>
          </a:bodyPr>
          <a:lstStyle/>
          <a:p>
            <a:pPr>
              <a:lnSpc>
                <a:spcPts val="2333"/>
              </a:lnSpc>
            </a:pPr>
            <a:r>
              <a:rPr lang="en-US" sz="2400" dirty="0">
                <a:latin typeface="Raleway" pitchFamily="2" charset="77"/>
                <a:ea typeface="Source Sans Pro"/>
              </a:rPr>
              <a:t>Average Score: 4.7 out of 5</a:t>
            </a:r>
            <a:endParaRPr lang="en-US" sz="2400" dirty="0">
              <a:latin typeface="Raleway" pitchFamily="2" charset="77"/>
            </a:endParaRPr>
          </a:p>
          <a:p>
            <a:pPr>
              <a:lnSpc>
                <a:spcPts val="2333"/>
              </a:lnSpc>
            </a:pPr>
            <a:endParaRPr lang="en-US" sz="1650" dirty="0">
              <a:latin typeface="Raleway" pitchFamily="2" charset="77"/>
              <a:ea typeface="Source Sans Pro"/>
            </a:endParaRPr>
          </a:p>
          <a:p>
            <a:pPr>
              <a:lnSpc>
                <a:spcPts val="2333"/>
              </a:lnSpc>
            </a:pPr>
            <a:r>
              <a:rPr lang="en-US" sz="1800" dirty="0">
                <a:latin typeface="Raleway" pitchFamily="2" charset="77"/>
              </a:rPr>
              <a:t>“I have much more confidence on what specific role I can play to help my patients.”</a:t>
            </a:r>
            <a:endParaRPr lang="en-US" sz="1800" dirty="0">
              <a:latin typeface="Raleway" pitchFamily="2" charset="77"/>
              <a:ea typeface="Source Sans Pro"/>
            </a:endParaRPr>
          </a:p>
          <a:p>
            <a:pPr>
              <a:lnSpc>
                <a:spcPts val="2333"/>
              </a:lnSpc>
            </a:pPr>
            <a:endParaRPr lang="en-US" sz="1667" dirty="0">
              <a:latin typeface="Raleway" pitchFamily="2" charset="77"/>
            </a:endParaRPr>
          </a:p>
          <a:p>
            <a:pPr>
              <a:lnSpc>
                <a:spcPts val="2333"/>
              </a:lnSpc>
            </a:pPr>
            <a:r>
              <a:rPr lang="en-US" sz="1800" dirty="0">
                <a:latin typeface="Raleway" pitchFamily="2" charset="77"/>
              </a:rPr>
              <a:t>“I enjoyed the discussion on evaluating capacity and the ways to evaluate capacity on a graduated continuum. Thank you!”</a:t>
            </a:r>
            <a:endParaRPr lang="en-US" sz="1800" b="1" dirty="0">
              <a:latin typeface="Raleway" pitchFamily="2" charset="77"/>
              <a:ea typeface="Source Sans Pro"/>
            </a:endParaRPr>
          </a:p>
          <a:p>
            <a:pPr>
              <a:lnSpc>
                <a:spcPts val="2333"/>
              </a:lnSpc>
            </a:pPr>
            <a:endParaRPr lang="en-US" dirty="0">
              <a:latin typeface="Raleway" pitchFamily="2" charset="77"/>
            </a:endParaRPr>
          </a:p>
        </p:txBody>
      </p:sp>
      <p:pic>
        <p:nvPicPr>
          <p:cNvPr id="9" name="Picture 8">
            <a:extLst>
              <a:ext uri="{FF2B5EF4-FFF2-40B4-BE49-F238E27FC236}">
                <a16:creationId xmlns:a16="http://schemas.microsoft.com/office/drawing/2014/main" id="{62DDFF31-F69E-6D99-5327-732ADB9B613C}"/>
              </a:ext>
            </a:extLst>
          </p:cNvPr>
          <p:cNvPicPr>
            <a:picLocks noChangeAspect="1"/>
          </p:cNvPicPr>
          <p:nvPr/>
        </p:nvPicPr>
        <p:blipFill rotWithShape="1">
          <a:blip r:embed="rId2"/>
          <a:srcRect l="5447" r="7805"/>
          <a:stretch/>
        </p:blipFill>
        <p:spPr>
          <a:xfrm>
            <a:off x="1196821" y="1379800"/>
            <a:ext cx="2756253" cy="1779303"/>
          </a:xfrm>
          <a:prstGeom prst="rect">
            <a:avLst/>
          </a:prstGeom>
        </p:spPr>
      </p:pic>
      <p:pic>
        <p:nvPicPr>
          <p:cNvPr id="10" name="Picture 9">
            <a:extLst>
              <a:ext uri="{FF2B5EF4-FFF2-40B4-BE49-F238E27FC236}">
                <a16:creationId xmlns:a16="http://schemas.microsoft.com/office/drawing/2014/main" id="{162FF185-1345-8F98-DE9B-390A5765FD55}"/>
              </a:ext>
            </a:extLst>
          </p:cNvPr>
          <p:cNvPicPr>
            <a:picLocks noChangeAspect="1"/>
          </p:cNvPicPr>
          <p:nvPr/>
        </p:nvPicPr>
        <p:blipFill rotWithShape="1">
          <a:blip r:embed="rId3"/>
          <a:srcRect r="11690"/>
          <a:stretch/>
        </p:blipFill>
        <p:spPr>
          <a:xfrm>
            <a:off x="614475" y="3429000"/>
            <a:ext cx="3487968" cy="2057400"/>
          </a:xfrm>
          <a:prstGeom prst="rect">
            <a:avLst/>
          </a:prstGeom>
        </p:spPr>
      </p:pic>
    </p:spTree>
    <p:extLst>
      <p:ext uri="{BB962C8B-B14F-4D97-AF65-F5344CB8AC3E}">
        <p14:creationId xmlns:p14="http://schemas.microsoft.com/office/powerpoint/2010/main" val="41014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E1091-EF1C-7A77-44AA-D285420B36FF}"/>
              </a:ext>
            </a:extLst>
          </p:cNvPr>
          <p:cNvSpPr>
            <a:spLocks noGrp="1"/>
          </p:cNvSpPr>
          <p:nvPr>
            <p:ph type="sldNum" sz="quarter" idx="12"/>
          </p:nvPr>
        </p:nvSpPr>
        <p:spPr/>
        <p:txBody>
          <a:bodyPr/>
          <a:lstStyle/>
          <a:p>
            <a:fld id="{C4DCA365-4C77-3F48-9E32-4CDD7280B8A6}" type="slidenum">
              <a:rPr lang="en-US" smtClean="0"/>
              <a:pPr/>
              <a:t>25</a:t>
            </a:fld>
            <a:endParaRPr lang="en-US" dirty="0"/>
          </a:p>
        </p:txBody>
      </p:sp>
      <p:pic>
        <p:nvPicPr>
          <p:cNvPr id="8" name="Picture 7" descr="A screenshot of a video&#10;&#10;Description automatically generated">
            <a:extLst>
              <a:ext uri="{FF2B5EF4-FFF2-40B4-BE49-F238E27FC236}">
                <a16:creationId xmlns:a16="http://schemas.microsoft.com/office/drawing/2014/main" id="{5F2E3CF8-8413-BC92-4FD2-2EBB02CA2683}"/>
              </a:ext>
            </a:extLst>
          </p:cNvPr>
          <p:cNvPicPr>
            <a:picLocks noChangeAspect="1"/>
          </p:cNvPicPr>
          <p:nvPr/>
        </p:nvPicPr>
        <p:blipFill>
          <a:blip r:embed="rId2"/>
          <a:stretch>
            <a:fillRect/>
          </a:stretch>
        </p:blipFill>
        <p:spPr>
          <a:xfrm>
            <a:off x="3222950" y="1827070"/>
            <a:ext cx="6801388" cy="4327272"/>
          </a:xfrm>
          <a:prstGeom prst="rect">
            <a:avLst/>
          </a:prstGeom>
        </p:spPr>
      </p:pic>
      <p:pic>
        <p:nvPicPr>
          <p:cNvPr id="9" name="Picture 8" descr="A screenshot of a video&#10;&#10;Description automatically generated">
            <a:extLst>
              <a:ext uri="{FF2B5EF4-FFF2-40B4-BE49-F238E27FC236}">
                <a16:creationId xmlns:a16="http://schemas.microsoft.com/office/drawing/2014/main" id="{38B3056A-890C-5747-609F-A836F8DA0853}"/>
              </a:ext>
            </a:extLst>
          </p:cNvPr>
          <p:cNvPicPr>
            <a:picLocks noChangeAspect="1"/>
          </p:cNvPicPr>
          <p:nvPr/>
        </p:nvPicPr>
        <p:blipFill>
          <a:blip r:embed="rId3"/>
          <a:stretch>
            <a:fillRect/>
          </a:stretch>
        </p:blipFill>
        <p:spPr>
          <a:xfrm>
            <a:off x="4411009" y="381310"/>
            <a:ext cx="3971925" cy="1291076"/>
          </a:xfrm>
          <a:prstGeom prst="rect">
            <a:avLst/>
          </a:prstGeom>
        </p:spPr>
      </p:pic>
      <p:sp>
        <p:nvSpPr>
          <p:cNvPr id="10" name="TextBox 9">
            <a:extLst>
              <a:ext uri="{FF2B5EF4-FFF2-40B4-BE49-F238E27FC236}">
                <a16:creationId xmlns:a16="http://schemas.microsoft.com/office/drawing/2014/main" id="{891001EB-AA68-4D71-A771-6CF2CB2A7A3F}"/>
              </a:ext>
            </a:extLst>
          </p:cNvPr>
          <p:cNvSpPr txBox="1"/>
          <p:nvPr/>
        </p:nvSpPr>
        <p:spPr>
          <a:xfrm>
            <a:off x="733128" y="53394"/>
            <a:ext cx="292447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dirty="0">
                <a:solidFill>
                  <a:srgbClr val="0070C0"/>
                </a:solidFill>
                <a:latin typeface="Raleway" pitchFamily="2" charset="77"/>
                <a:ea typeface="+mn-lt"/>
                <a:cs typeface="+mn-lt"/>
              </a:rPr>
              <a:t>MLP YouTube Video Series</a:t>
            </a:r>
          </a:p>
          <a:p>
            <a:r>
              <a:rPr lang="en-US" sz="3700" dirty="0">
                <a:solidFill>
                  <a:srgbClr val="0070C0"/>
                </a:solidFill>
                <a:latin typeface="Raleway" pitchFamily="2" charset="77"/>
                <a:ea typeface="+mn-lt"/>
                <a:cs typeface="+mn-lt"/>
              </a:rPr>
              <a:t>Launched February 2024 </a:t>
            </a:r>
            <a:endParaRPr lang="en-US" dirty="0">
              <a:latin typeface="Raleway" pitchFamily="2" charset="77"/>
            </a:endParaRPr>
          </a:p>
          <a:p>
            <a:pPr algn="l"/>
            <a:endParaRPr lang="en-US" dirty="0"/>
          </a:p>
        </p:txBody>
      </p:sp>
    </p:spTree>
    <p:extLst>
      <p:ext uri="{BB962C8B-B14F-4D97-AF65-F5344CB8AC3E}">
        <p14:creationId xmlns:p14="http://schemas.microsoft.com/office/powerpoint/2010/main" val="395867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DCB28B-CD62-0155-EDFA-D900C8630EFE}"/>
              </a:ext>
            </a:extLst>
          </p:cNvPr>
          <p:cNvSpPr>
            <a:spLocks noGrp="1"/>
          </p:cNvSpPr>
          <p:nvPr>
            <p:ph type="sldNum" sz="quarter" idx="12"/>
          </p:nvPr>
        </p:nvSpPr>
        <p:spPr/>
        <p:txBody>
          <a:bodyPr/>
          <a:lstStyle/>
          <a:p>
            <a:fld id="{C4DCA365-4C77-3F48-9E32-4CDD7280B8A6}" type="slidenum">
              <a:rPr lang="en-US" smtClean="0"/>
              <a:pPr/>
              <a:t>26</a:t>
            </a:fld>
            <a:endParaRPr lang="en-US" dirty="0"/>
          </a:p>
        </p:txBody>
      </p:sp>
      <p:sp>
        <p:nvSpPr>
          <p:cNvPr id="7" name="Content Placeholder 11">
            <a:extLst>
              <a:ext uri="{FF2B5EF4-FFF2-40B4-BE49-F238E27FC236}">
                <a16:creationId xmlns:a16="http://schemas.microsoft.com/office/drawing/2014/main" id="{7C9E99BF-6E67-C399-7799-AA76E722652E}"/>
              </a:ext>
            </a:extLst>
          </p:cNvPr>
          <p:cNvSpPr txBox="1">
            <a:spLocks/>
          </p:cNvSpPr>
          <p:nvPr/>
        </p:nvSpPr>
        <p:spPr>
          <a:xfrm>
            <a:off x="430695" y="496389"/>
            <a:ext cx="6594565" cy="576678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solidFill>
                  <a:srgbClr val="0070C0"/>
                </a:solidFill>
                <a:latin typeface="Raleway" pitchFamily="2" charset="77"/>
              </a:rPr>
              <a:t>Top Lessons Learned: Process</a:t>
            </a:r>
            <a:br>
              <a:rPr lang="en-US" sz="3700" dirty="0">
                <a:solidFill>
                  <a:srgbClr val="0070C0"/>
                </a:solidFill>
                <a:latin typeface="Gotham Book"/>
              </a:rPr>
            </a:br>
            <a:endParaRPr lang="en-US" sz="3700" dirty="0">
              <a:solidFill>
                <a:srgbClr val="0070C0"/>
              </a:solidFill>
              <a:latin typeface="Gotham Book"/>
            </a:endParaRPr>
          </a:p>
          <a:p>
            <a:pPr marL="791845" indent="-514350">
              <a:buFont typeface="+mj-lt"/>
              <a:buAutoNum type="arabicPeriod"/>
            </a:pPr>
            <a:r>
              <a:rPr lang="en-US" sz="2600" dirty="0">
                <a:solidFill>
                  <a:srgbClr val="44546A"/>
                </a:solidFill>
                <a:latin typeface="Raleway" pitchFamily="2" charset="77"/>
                <a:ea typeface="+mn-lt"/>
                <a:cs typeface="+mn-lt"/>
              </a:rPr>
              <a:t>Relationships, shared values</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Culture of learning/learning mindset</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Case-based learning critical</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The attention economy and packaging the value of training</a:t>
            </a:r>
          </a:p>
          <a:p>
            <a:pPr marL="734695" lvl="1" indent="0">
              <a:buNone/>
            </a:pPr>
            <a:r>
              <a:rPr lang="en-US" sz="2200" dirty="0">
                <a:solidFill>
                  <a:srgbClr val="44546A"/>
                </a:solidFill>
                <a:latin typeface="Raleway" pitchFamily="2" charset="77"/>
                <a:ea typeface="+mn-lt"/>
                <a:cs typeface="+mn-lt"/>
              </a:rPr>
              <a:t>  </a:t>
            </a:r>
          </a:p>
          <a:p>
            <a:pPr marL="791845" indent="-514350">
              <a:buFont typeface="+mj-lt"/>
              <a:buAutoNum type="arabicPeriod"/>
            </a:pPr>
            <a:endParaRPr lang="en-US" sz="2600" dirty="0">
              <a:solidFill>
                <a:srgbClr val="44546A"/>
              </a:solidFill>
              <a:ea typeface="+mn-lt"/>
              <a:cs typeface="+mn-lt"/>
            </a:endParaRPr>
          </a:p>
          <a:p>
            <a:pPr marL="0" indent="0">
              <a:buNone/>
            </a:pPr>
            <a:endParaRPr lang="en-US" sz="3600" dirty="0">
              <a:solidFill>
                <a:srgbClr val="0070C0"/>
              </a:solidFill>
              <a:ea typeface="Calibri" panose="020F0502020204030204"/>
              <a:cs typeface="Calibri" panose="020F0502020204030204"/>
            </a:endParaRPr>
          </a:p>
        </p:txBody>
      </p:sp>
      <p:pic>
        <p:nvPicPr>
          <p:cNvPr id="4" name="Picture 3" descr="A group of women standing together&#10;&#10;AI-generated content may be incorrect.">
            <a:extLst>
              <a:ext uri="{FF2B5EF4-FFF2-40B4-BE49-F238E27FC236}">
                <a16:creationId xmlns:a16="http://schemas.microsoft.com/office/drawing/2014/main" id="{E09B909C-4475-529A-30D8-CBC9F4628199}"/>
              </a:ext>
            </a:extLst>
          </p:cNvPr>
          <p:cNvPicPr>
            <a:picLocks noChangeAspect="1"/>
          </p:cNvPicPr>
          <p:nvPr/>
        </p:nvPicPr>
        <p:blipFill>
          <a:blip r:embed="rId3"/>
          <a:stretch>
            <a:fillRect/>
          </a:stretch>
        </p:blipFill>
        <p:spPr>
          <a:xfrm>
            <a:off x="7115282" y="1454150"/>
            <a:ext cx="5076718" cy="3403600"/>
          </a:xfrm>
          <a:prstGeom prst="rect">
            <a:avLst/>
          </a:prstGeom>
        </p:spPr>
      </p:pic>
    </p:spTree>
    <p:extLst>
      <p:ext uri="{BB962C8B-B14F-4D97-AF65-F5344CB8AC3E}">
        <p14:creationId xmlns:p14="http://schemas.microsoft.com/office/powerpoint/2010/main" val="4138747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1BE666-78E4-700C-4FB3-B5173BC83C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D3F98A-9DF1-DFFA-E954-5A21A5264245}"/>
              </a:ext>
            </a:extLst>
          </p:cNvPr>
          <p:cNvSpPr>
            <a:spLocks noGrp="1"/>
          </p:cNvSpPr>
          <p:nvPr>
            <p:ph type="sldNum" sz="quarter" idx="12"/>
          </p:nvPr>
        </p:nvSpPr>
        <p:spPr/>
        <p:txBody>
          <a:bodyPr/>
          <a:lstStyle/>
          <a:p>
            <a:fld id="{C4DCA365-4C77-3F48-9E32-4CDD7280B8A6}" type="slidenum">
              <a:rPr lang="en-US" smtClean="0"/>
              <a:pPr/>
              <a:t>27</a:t>
            </a:fld>
            <a:endParaRPr lang="en-US" dirty="0"/>
          </a:p>
        </p:txBody>
      </p:sp>
      <p:sp>
        <p:nvSpPr>
          <p:cNvPr id="7" name="Content Placeholder 11">
            <a:extLst>
              <a:ext uri="{FF2B5EF4-FFF2-40B4-BE49-F238E27FC236}">
                <a16:creationId xmlns:a16="http://schemas.microsoft.com/office/drawing/2014/main" id="{9C4DF841-D855-C4DA-59B0-1B94832DC5BD}"/>
              </a:ext>
            </a:extLst>
          </p:cNvPr>
          <p:cNvSpPr txBox="1">
            <a:spLocks/>
          </p:cNvSpPr>
          <p:nvPr/>
        </p:nvSpPr>
        <p:spPr>
          <a:xfrm>
            <a:off x="796835" y="496389"/>
            <a:ext cx="11395165" cy="5195751"/>
          </a:xfrm>
          <a:prstGeom prst="rect">
            <a:avLst/>
          </a:prstGeom>
          <a:ln>
            <a:no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solidFill>
                  <a:srgbClr val="0070C0"/>
                </a:solidFill>
                <a:latin typeface="Raleway" pitchFamily="2" charset="77"/>
              </a:rPr>
              <a:t>Top Lessons Learned: Substance</a:t>
            </a:r>
            <a:br>
              <a:rPr lang="en-US" sz="3700" dirty="0">
                <a:solidFill>
                  <a:srgbClr val="0070C0"/>
                </a:solidFill>
                <a:latin typeface="Gotham Book"/>
              </a:rPr>
            </a:br>
            <a:endParaRPr lang="en-US" sz="3700" dirty="0">
              <a:solidFill>
                <a:srgbClr val="0070C0"/>
              </a:solidFill>
              <a:latin typeface="Gotham Book"/>
            </a:endParaRPr>
          </a:p>
          <a:p>
            <a:pPr marL="791845" indent="-514350">
              <a:buFont typeface="+mj-lt"/>
              <a:buAutoNum type="arabicPeriod"/>
            </a:pPr>
            <a:r>
              <a:rPr lang="en-US" sz="2600" dirty="0">
                <a:solidFill>
                  <a:srgbClr val="44546A"/>
                </a:solidFill>
                <a:latin typeface="Raleway" pitchFamily="2" charset="77"/>
                <a:ea typeface="+mn-lt"/>
                <a:cs typeface="+mn-lt"/>
              </a:rPr>
              <a:t>Health care teams can and should identify need for financial planning (DPOAF) along with medical planning in ACP</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PCPs need training, support, and institutional guidance in writing capacity letters</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Legal workforce should have training in capacity and elder law issue-spotting</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r>
              <a:rPr lang="en-US" sz="2600" dirty="0">
                <a:solidFill>
                  <a:srgbClr val="44546A"/>
                </a:solidFill>
                <a:latin typeface="Raleway" pitchFamily="2" charset="77"/>
                <a:ea typeface="+mn-lt"/>
                <a:cs typeface="+mn-lt"/>
              </a:rPr>
              <a:t>All professions should be able to name at least four alternatives to guardianship</a:t>
            </a:r>
            <a:br>
              <a:rPr lang="en-US" sz="2600" dirty="0">
                <a:solidFill>
                  <a:srgbClr val="44546A"/>
                </a:solidFill>
                <a:latin typeface="Raleway" pitchFamily="2" charset="77"/>
                <a:ea typeface="+mn-lt"/>
                <a:cs typeface="+mn-lt"/>
              </a:rPr>
            </a:br>
            <a:endParaRPr lang="en-US" sz="2600" dirty="0">
              <a:solidFill>
                <a:srgbClr val="44546A"/>
              </a:solidFill>
              <a:latin typeface="Raleway" pitchFamily="2" charset="77"/>
              <a:ea typeface="+mn-lt"/>
              <a:cs typeface="+mn-lt"/>
            </a:endParaRPr>
          </a:p>
          <a:p>
            <a:pPr marL="791845" indent="-514350">
              <a:buFont typeface="+mj-lt"/>
              <a:buAutoNum type="arabicPeriod"/>
            </a:pPr>
            <a:endParaRPr lang="en-US" sz="2600" dirty="0">
              <a:solidFill>
                <a:srgbClr val="44546A"/>
              </a:solidFill>
              <a:ea typeface="+mn-lt"/>
              <a:cs typeface="+mn-lt"/>
            </a:endParaRPr>
          </a:p>
          <a:p>
            <a:pPr marL="0" indent="0">
              <a:buNone/>
            </a:pPr>
            <a:endParaRPr lang="en-US" sz="3600" dirty="0">
              <a:solidFill>
                <a:srgbClr val="0070C0"/>
              </a:solidFill>
              <a:ea typeface="Calibri" panose="020F0502020204030204"/>
              <a:cs typeface="Calibri" panose="020F0502020204030204"/>
            </a:endParaRPr>
          </a:p>
        </p:txBody>
      </p:sp>
    </p:spTree>
    <p:extLst>
      <p:ext uri="{BB962C8B-B14F-4D97-AF65-F5344CB8AC3E}">
        <p14:creationId xmlns:p14="http://schemas.microsoft.com/office/powerpoint/2010/main" val="1139686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4A4889-89BE-4644-89A2-DE220B9354D0}"/>
              </a:ext>
            </a:extLst>
          </p:cNvPr>
          <p:cNvSpPr>
            <a:spLocks noGrp="1"/>
          </p:cNvSpPr>
          <p:nvPr>
            <p:ph type="title"/>
          </p:nvPr>
        </p:nvSpPr>
        <p:spPr>
          <a:xfrm>
            <a:off x="460086" y="588751"/>
            <a:ext cx="3420050" cy="1624519"/>
          </a:xfrm>
        </p:spPr>
        <p:txBody>
          <a:bodyPr anchor="ctr">
            <a:normAutofit/>
          </a:bodyPr>
          <a:lstStyle/>
          <a:p>
            <a:r>
              <a:rPr lang="en-US" sz="3450" dirty="0">
                <a:latin typeface="Raleway" pitchFamily="2" charset="77"/>
              </a:rPr>
              <a:t>Thank you and Questions</a:t>
            </a:r>
          </a:p>
        </p:txBody>
      </p:sp>
      <p:sp>
        <p:nvSpPr>
          <p:cNvPr id="5" name="Content Placeholder 4">
            <a:extLst>
              <a:ext uri="{FF2B5EF4-FFF2-40B4-BE49-F238E27FC236}">
                <a16:creationId xmlns:a16="http://schemas.microsoft.com/office/drawing/2014/main" id="{E5D0F686-2217-83C4-8D11-5FF880D3E8A1}"/>
              </a:ext>
            </a:extLst>
          </p:cNvPr>
          <p:cNvSpPr>
            <a:spLocks noGrp="1"/>
          </p:cNvSpPr>
          <p:nvPr>
            <p:ph idx="1"/>
          </p:nvPr>
        </p:nvSpPr>
        <p:spPr>
          <a:xfrm>
            <a:off x="460086" y="1787488"/>
            <a:ext cx="3420051" cy="3613148"/>
          </a:xfrm>
        </p:spPr>
        <p:txBody>
          <a:bodyPr anchor="ctr">
            <a:normAutofit/>
          </a:bodyPr>
          <a:lstStyle/>
          <a:p>
            <a:pPr marL="0" indent="0">
              <a:buNone/>
            </a:pPr>
            <a:r>
              <a:rPr lang="en-US" sz="2000" dirty="0">
                <a:solidFill>
                  <a:srgbClr val="000000"/>
                </a:solidFill>
                <a:latin typeface="Raleway" pitchFamily="2" charset="77"/>
                <a:cs typeface="Arial" panose="020B0604020202020204" pitchFamily="34" charset="0"/>
              </a:rPr>
              <a:t>Sarah Hooper</a:t>
            </a:r>
          </a:p>
          <a:p>
            <a:pPr marL="0" indent="0">
              <a:buNone/>
            </a:pPr>
            <a:r>
              <a:rPr lang="en-US" sz="2000" dirty="0" err="1">
                <a:solidFill>
                  <a:srgbClr val="000000"/>
                </a:solidFill>
                <a:latin typeface="Raleway" pitchFamily="2" charset="77"/>
                <a:cs typeface="Arial" panose="020B0604020202020204" pitchFamily="34" charset="0"/>
              </a:rPr>
              <a:t>hoopers@uclawsf.edu</a:t>
            </a:r>
            <a:endParaRPr lang="en-US" sz="2000" dirty="0">
              <a:solidFill>
                <a:srgbClr val="000000"/>
              </a:solidFill>
              <a:latin typeface="Raleway" pitchFamily="2" charset="77"/>
              <a:cs typeface="Arial" panose="020B0604020202020204" pitchFamily="34" charset="0"/>
            </a:endParaRPr>
          </a:p>
          <a:p>
            <a:pPr marL="0" indent="0">
              <a:buNone/>
            </a:pPr>
            <a:r>
              <a:rPr lang="en-US" sz="2000" dirty="0">
                <a:latin typeface="Raleway" pitchFamily="2" charset="77"/>
              </a:rPr>
              <a:t>UC Law SF (formerly called UC Hastings)</a:t>
            </a:r>
          </a:p>
          <a:p>
            <a:pPr marL="0" indent="0">
              <a:buNone/>
            </a:pPr>
            <a:endParaRPr lang="en-US" sz="1725" dirty="0">
              <a:latin typeface="Raleway" pitchFamily="2" charset="77"/>
            </a:endParaRPr>
          </a:p>
        </p:txBody>
      </p:sp>
      <p:pic>
        <p:nvPicPr>
          <p:cNvPr id="24" name="Picture 23" descr="Sandy shore near the red bridge">
            <a:extLst>
              <a:ext uri="{FF2B5EF4-FFF2-40B4-BE49-F238E27FC236}">
                <a16:creationId xmlns:a16="http://schemas.microsoft.com/office/drawing/2014/main" id="{CB50C094-933D-3483-2905-4928F26DC55E}"/>
              </a:ext>
            </a:extLst>
          </p:cNvPr>
          <p:cNvPicPr>
            <a:picLocks noChangeAspect="1"/>
          </p:cNvPicPr>
          <p:nvPr/>
        </p:nvPicPr>
        <p:blipFill>
          <a:blip r:embed="rId3"/>
          <a:srcRect l="48176" r="11546"/>
          <a:stretch/>
        </p:blipFill>
        <p:spPr>
          <a:xfrm>
            <a:off x="6096000" y="1"/>
            <a:ext cx="4491586" cy="6858000"/>
          </a:xfrm>
          <a:prstGeom prst="rect">
            <a:avLst/>
          </a:prstGeom>
        </p:spPr>
      </p:pic>
      <p:pic>
        <p:nvPicPr>
          <p:cNvPr id="2" name="Picture 1">
            <a:extLst>
              <a:ext uri="{FF2B5EF4-FFF2-40B4-BE49-F238E27FC236}">
                <a16:creationId xmlns:a16="http://schemas.microsoft.com/office/drawing/2014/main" id="{D3E1451C-3961-C111-AA20-0489B3B56672}"/>
              </a:ext>
            </a:extLst>
          </p:cNvPr>
          <p:cNvPicPr>
            <a:picLocks noChangeAspect="1"/>
          </p:cNvPicPr>
          <p:nvPr/>
        </p:nvPicPr>
        <p:blipFill>
          <a:blip r:embed="rId4"/>
          <a:stretch>
            <a:fillRect/>
          </a:stretch>
        </p:blipFill>
        <p:spPr>
          <a:xfrm>
            <a:off x="518835" y="4532023"/>
            <a:ext cx="2583236" cy="1737226"/>
          </a:xfrm>
          <a:prstGeom prst="rect">
            <a:avLst/>
          </a:prstGeom>
        </p:spPr>
      </p:pic>
    </p:spTree>
    <p:extLst>
      <p:ext uri="{BB962C8B-B14F-4D97-AF65-F5344CB8AC3E}">
        <p14:creationId xmlns:p14="http://schemas.microsoft.com/office/powerpoint/2010/main" val="9287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1609A03F-61E6-F2FF-4B43-41779924E002}"/>
              </a:ext>
            </a:extLst>
          </p:cNvPr>
          <p:cNvSpPr>
            <a:spLocks noGrp="1"/>
          </p:cNvSpPr>
          <p:nvPr>
            <p:ph type="subTitle" idx="15"/>
          </p:nvPr>
        </p:nvSpPr>
        <p:spPr>
          <a:xfrm>
            <a:off x="356468" y="1744318"/>
            <a:ext cx="5188998" cy="3369364"/>
          </a:xfrm>
        </p:spPr>
        <p:txBody>
          <a:bodyPr>
            <a:normAutofit fontScale="92500"/>
          </a:bodyPr>
          <a:lstStyle/>
          <a:p>
            <a:pPr marL="0" indent="0">
              <a:lnSpc>
                <a:spcPct val="120000"/>
              </a:lnSpc>
              <a:spcBef>
                <a:spcPts val="0"/>
              </a:spcBef>
              <a:buNone/>
            </a:pPr>
            <a:r>
              <a:rPr lang="en-US" sz="2800" b="1" dirty="0">
                <a:latin typeface="Raleway" pitchFamily="2" charset="77"/>
              </a:rPr>
              <a:t>10.9% </a:t>
            </a:r>
            <a:r>
              <a:rPr lang="en-US" sz="2800" dirty="0">
                <a:latin typeface="Raleway" pitchFamily="2" charset="77"/>
              </a:rPr>
              <a:t>of the US population over 65 has Alzheimer’s Disease </a:t>
            </a:r>
          </a:p>
          <a:p>
            <a:pPr marL="0" indent="0">
              <a:lnSpc>
                <a:spcPct val="120000"/>
              </a:lnSpc>
              <a:spcBef>
                <a:spcPts val="0"/>
              </a:spcBef>
              <a:buNone/>
            </a:pPr>
            <a:endParaRPr lang="en-US" sz="2800" dirty="0">
              <a:latin typeface="Raleway" pitchFamily="2" charset="77"/>
            </a:endParaRPr>
          </a:p>
          <a:p>
            <a:pPr marL="0" indent="0">
              <a:lnSpc>
                <a:spcPct val="120000"/>
              </a:lnSpc>
              <a:spcBef>
                <a:spcPts val="0"/>
              </a:spcBef>
              <a:buNone/>
            </a:pPr>
            <a:r>
              <a:rPr lang="en-US" sz="2800" dirty="0">
                <a:latin typeface="Raleway" pitchFamily="2" charset="77"/>
              </a:rPr>
              <a:t>73% of those are age 75+. </a:t>
            </a:r>
          </a:p>
          <a:p>
            <a:pPr marL="0" indent="0">
              <a:lnSpc>
                <a:spcPct val="120000"/>
              </a:lnSpc>
              <a:spcBef>
                <a:spcPts val="0"/>
              </a:spcBef>
              <a:buNone/>
            </a:pPr>
            <a:endParaRPr lang="en-US" sz="2800" dirty="0">
              <a:latin typeface="Raleway" pitchFamily="2" charset="77"/>
            </a:endParaRPr>
          </a:p>
          <a:p>
            <a:pPr>
              <a:lnSpc>
                <a:spcPct val="120000"/>
              </a:lnSpc>
              <a:spcBef>
                <a:spcPts val="0"/>
              </a:spcBef>
            </a:pPr>
            <a:r>
              <a:rPr lang="en-US" sz="2800" dirty="0">
                <a:latin typeface="Raleway" pitchFamily="2" charset="77"/>
              </a:rPr>
              <a:t>720K live in California</a:t>
            </a:r>
          </a:p>
          <a:p>
            <a:endParaRPr lang="en-US" dirty="0"/>
          </a:p>
        </p:txBody>
      </p:sp>
      <p:sp>
        <p:nvSpPr>
          <p:cNvPr id="12" name="Text Placeholder 11">
            <a:extLst>
              <a:ext uri="{FF2B5EF4-FFF2-40B4-BE49-F238E27FC236}">
                <a16:creationId xmlns:a16="http://schemas.microsoft.com/office/drawing/2014/main" id="{B2119842-8E4B-4049-C394-4DFC8C27FA66}"/>
              </a:ext>
            </a:extLst>
          </p:cNvPr>
          <p:cNvSpPr>
            <a:spLocks noGrp="1"/>
          </p:cNvSpPr>
          <p:nvPr>
            <p:ph type="body" idx="1"/>
          </p:nvPr>
        </p:nvSpPr>
        <p:spPr>
          <a:xfrm>
            <a:off x="1932390" y="463877"/>
            <a:ext cx="11299020" cy="444159"/>
          </a:xfrm>
        </p:spPr>
        <p:txBody>
          <a:bodyPr/>
          <a:lstStyle/>
          <a:p>
            <a:r>
              <a:rPr lang="en-US" sz="3200" dirty="0">
                <a:latin typeface="Raleway" pitchFamily="2" charset="77"/>
              </a:rPr>
              <a:t>Alzheimer’s Dementia is Highly Prevalent</a:t>
            </a:r>
            <a:endParaRPr lang="en-US" b="1" dirty="0"/>
          </a:p>
        </p:txBody>
      </p:sp>
      <p:pic>
        <p:nvPicPr>
          <p:cNvPr id="10" name="Picture Placeholder 9" descr="A pie chart with numbers and a few percentages&#10;&#10;Description automatically generated">
            <a:extLst>
              <a:ext uri="{FF2B5EF4-FFF2-40B4-BE49-F238E27FC236}">
                <a16:creationId xmlns:a16="http://schemas.microsoft.com/office/drawing/2014/main" id="{7BB90ABB-2CEB-6E8E-E443-717AC944A9E1}"/>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11" name="TextBox 10">
            <a:extLst>
              <a:ext uri="{FF2B5EF4-FFF2-40B4-BE49-F238E27FC236}">
                <a16:creationId xmlns:a16="http://schemas.microsoft.com/office/drawing/2014/main" id="{4C693F84-D325-F5A9-36DF-948A0F5C56FA}"/>
              </a:ext>
            </a:extLst>
          </p:cNvPr>
          <p:cNvSpPr txBox="1"/>
          <p:nvPr/>
        </p:nvSpPr>
        <p:spPr>
          <a:xfrm>
            <a:off x="8306748" y="4920701"/>
            <a:ext cx="3438762" cy="276999"/>
          </a:xfrm>
          <a:prstGeom prst="rect">
            <a:avLst/>
          </a:prstGeom>
          <a:noFill/>
        </p:spPr>
        <p:txBody>
          <a:bodyPr wrap="none" rtlCol="0">
            <a:spAutoFit/>
          </a:bodyPr>
          <a:lstStyle/>
          <a:p>
            <a:r>
              <a:rPr lang="en-US" sz="1200">
                <a:latin typeface="Raleway" pitchFamily="2" charset="77"/>
              </a:rPr>
              <a:t>Source: </a:t>
            </a:r>
            <a:r>
              <a:rPr lang="en-US" sz="1200" b="0" i="0">
                <a:solidFill>
                  <a:srgbClr val="212121"/>
                </a:solidFill>
                <a:effectLst/>
                <a:latin typeface="Raleway" pitchFamily="2" charset="77"/>
              </a:rPr>
              <a:t>Rajan KB, et al. </a:t>
            </a:r>
            <a:r>
              <a:rPr lang="en-US" sz="1200" b="0" i="0" err="1">
                <a:solidFill>
                  <a:srgbClr val="212121"/>
                </a:solidFill>
                <a:effectLst/>
                <a:latin typeface="Raleway" pitchFamily="2" charset="77"/>
              </a:rPr>
              <a:t>doi</a:t>
            </a:r>
            <a:r>
              <a:rPr lang="en-US" sz="1200" b="0" i="0">
                <a:solidFill>
                  <a:srgbClr val="212121"/>
                </a:solidFill>
                <a:effectLst/>
                <a:latin typeface="Raleway" pitchFamily="2" charset="77"/>
              </a:rPr>
              <a:t>: 10.1002/alz.12362. </a:t>
            </a:r>
            <a:endParaRPr lang="en-US" sz="1200">
              <a:latin typeface="Raleway" pitchFamily="2" charset="77"/>
            </a:endParaRPr>
          </a:p>
        </p:txBody>
      </p:sp>
      <p:sp>
        <p:nvSpPr>
          <p:cNvPr id="2" name="TextBox 1">
            <a:extLst>
              <a:ext uri="{FF2B5EF4-FFF2-40B4-BE49-F238E27FC236}">
                <a16:creationId xmlns:a16="http://schemas.microsoft.com/office/drawing/2014/main" id="{00FC13DB-117B-6F6F-362B-7B929BB49DD4}"/>
              </a:ext>
            </a:extLst>
          </p:cNvPr>
          <p:cNvSpPr txBox="1"/>
          <p:nvPr/>
        </p:nvSpPr>
        <p:spPr>
          <a:xfrm>
            <a:off x="446490" y="6211669"/>
            <a:ext cx="11299020" cy="646331"/>
          </a:xfrm>
          <a:prstGeom prst="rect">
            <a:avLst/>
          </a:prstGeom>
          <a:noFill/>
        </p:spPr>
        <p:txBody>
          <a:bodyPr wrap="square" rtlCol="0">
            <a:spAutoFit/>
          </a:bodyPr>
          <a:lstStyle/>
          <a:p>
            <a:r>
              <a:rPr lang="en-US" dirty="0">
                <a:latin typeface="Raleway" pitchFamily="2" charset="77"/>
              </a:rPr>
              <a:t>Alzheimer’s Association. </a:t>
            </a:r>
            <a:r>
              <a:rPr lang="en-US" i="1" dirty="0">
                <a:latin typeface="Raleway" pitchFamily="2" charset="77"/>
              </a:rPr>
              <a:t>2021 Alzheimer’s Disease Facts and Figures</a:t>
            </a:r>
            <a:r>
              <a:rPr lang="en-US" dirty="0">
                <a:latin typeface="Raleway" pitchFamily="2" charset="77"/>
              </a:rPr>
              <a:t>. </a:t>
            </a:r>
            <a:r>
              <a:rPr lang="en-US" dirty="0" err="1">
                <a:latin typeface="Raleway" pitchFamily="2" charset="77"/>
              </a:rPr>
              <a:t>Alzheimers</a:t>
            </a:r>
            <a:r>
              <a:rPr lang="en-US" dirty="0">
                <a:latin typeface="Raleway" pitchFamily="2" charset="77"/>
              </a:rPr>
              <a:t> Dement 2021;17(3). </a:t>
            </a:r>
          </a:p>
          <a:p>
            <a:endParaRPr lang="en-US" dirty="0"/>
          </a:p>
        </p:txBody>
      </p:sp>
    </p:spTree>
    <p:extLst>
      <p:ext uri="{BB962C8B-B14F-4D97-AF65-F5344CB8AC3E}">
        <p14:creationId xmlns:p14="http://schemas.microsoft.com/office/powerpoint/2010/main" val="279679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E61BA-8A49-03A0-CE6E-28680ED4A5E2}"/>
              </a:ext>
            </a:extLst>
          </p:cNvPr>
          <p:cNvSpPr>
            <a:spLocks noGrp="1"/>
          </p:cNvSpPr>
          <p:nvPr>
            <p:ph type="sldNum" sz="quarter" idx="12"/>
          </p:nvPr>
        </p:nvSpPr>
        <p:spPr/>
        <p:txBody>
          <a:bodyPr/>
          <a:lstStyle/>
          <a:p>
            <a:fld id="{C4DCA365-4C77-3F48-9E32-4CDD7280B8A6}" type="slidenum">
              <a:rPr lang="en-US" smtClean="0"/>
              <a:pPr/>
              <a:t>4</a:t>
            </a:fld>
            <a:endParaRPr lang="en-US"/>
          </a:p>
        </p:txBody>
      </p:sp>
      <p:sp>
        <p:nvSpPr>
          <p:cNvPr id="3" name="Text Placeholder 2">
            <a:extLst>
              <a:ext uri="{FF2B5EF4-FFF2-40B4-BE49-F238E27FC236}">
                <a16:creationId xmlns:a16="http://schemas.microsoft.com/office/drawing/2014/main" id="{58DAA825-D786-7BF4-3831-8DF54E19169E}"/>
              </a:ext>
            </a:extLst>
          </p:cNvPr>
          <p:cNvSpPr>
            <a:spLocks noGrp="1"/>
          </p:cNvSpPr>
          <p:nvPr>
            <p:ph type="body" idx="1"/>
          </p:nvPr>
        </p:nvSpPr>
        <p:spPr>
          <a:xfrm>
            <a:off x="446490" y="388174"/>
            <a:ext cx="11559980" cy="584990"/>
          </a:xfrm>
        </p:spPr>
        <p:txBody>
          <a:bodyPr anchor="t"/>
          <a:lstStyle/>
          <a:p>
            <a:r>
              <a:rPr lang="en-US" dirty="0">
                <a:latin typeface="Raleway"/>
              </a:rPr>
              <a:t>Higher prevalence in low-income adults</a:t>
            </a:r>
            <a:endParaRPr lang="en-US" dirty="0"/>
          </a:p>
        </p:txBody>
      </p:sp>
      <p:sp>
        <p:nvSpPr>
          <p:cNvPr id="11" name="Text Placeholder 10">
            <a:extLst>
              <a:ext uri="{FF2B5EF4-FFF2-40B4-BE49-F238E27FC236}">
                <a16:creationId xmlns:a16="http://schemas.microsoft.com/office/drawing/2014/main" id="{92BD4332-4D87-B7CC-2A56-7E2E7726B3E4}"/>
              </a:ext>
            </a:extLst>
          </p:cNvPr>
          <p:cNvSpPr>
            <a:spLocks noGrp="1"/>
          </p:cNvSpPr>
          <p:nvPr>
            <p:ph type="body" idx="13"/>
          </p:nvPr>
        </p:nvSpPr>
        <p:spPr>
          <a:xfrm>
            <a:off x="446490" y="960688"/>
            <a:ext cx="11299020" cy="301430"/>
          </a:xfrm>
        </p:spPr>
        <p:txBody>
          <a:bodyPr/>
          <a:lstStyle/>
          <a:p>
            <a:r>
              <a:rPr lang="en-US" sz="2000">
                <a:latin typeface="Raleway"/>
              </a:rPr>
              <a:t>Dementia Diagnosis Data in Medi-Cal Beneficiaries 65+ show</a:t>
            </a:r>
            <a:endParaRPr lang="en-US" sz="2000"/>
          </a:p>
        </p:txBody>
      </p:sp>
      <p:sp>
        <p:nvSpPr>
          <p:cNvPr id="15" name="TextBox 14">
            <a:extLst>
              <a:ext uri="{FF2B5EF4-FFF2-40B4-BE49-F238E27FC236}">
                <a16:creationId xmlns:a16="http://schemas.microsoft.com/office/drawing/2014/main" id="{32312603-B6C9-0309-0FD5-1961B886B65B}"/>
              </a:ext>
            </a:extLst>
          </p:cNvPr>
          <p:cNvSpPr txBox="1"/>
          <p:nvPr/>
        </p:nvSpPr>
        <p:spPr>
          <a:xfrm>
            <a:off x="389201" y="5799407"/>
            <a:ext cx="11413597" cy="646331"/>
          </a:xfrm>
          <a:prstGeom prst="rect">
            <a:avLst/>
          </a:prstGeom>
          <a:noFill/>
        </p:spPr>
        <p:txBody>
          <a:bodyPr wrap="square" lIns="91440" tIns="45720" rIns="91440" bIns="45720" rtlCol="0" anchor="t">
            <a:spAutoFit/>
          </a:bodyPr>
          <a:lstStyle/>
          <a:p>
            <a:r>
              <a:rPr lang="en-US" sz="1200" i="1" dirty="0">
                <a:latin typeface="Raleway"/>
              </a:rPr>
              <a:t>Sources: </a:t>
            </a:r>
          </a:p>
          <a:p>
            <a:r>
              <a:rPr lang="en-US" sz="1200" i="1" dirty="0">
                <a:latin typeface="Raleway"/>
              </a:rPr>
              <a:t>DHCS: Prevalence of Alzheimer's Disease and Related Dementias Among California </a:t>
            </a:r>
            <a:r>
              <a:rPr lang="en-US" sz="1200" i="1" dirty="0" err="1">
                <a:latin typeface="Raleway"/>
              </a:rPr>
              <a:t>MediCal</a:t>
            </a:r>
            <a:r>
              <a:rPr lang="en-US" sz="1200" i="1" dirty="0">
                <a:latin typeface="Raleway"/>
              </a:rPr>
              <a:t> Beneficiaries Age 30 and Older, as of March 2021</a:t>
            </a:r>
          </a:p>
          <a:p>
            <a:r>
              <a:rPr lang="en-US" sz="1200" i="1" dirty="0">
                <a:latin typeface="Raleway"/>
              </a:rPr>
              <a:t>Alzheimer’s Association. 2024 Alzheimer’s Disease Facts and Figures. </a:t>
            </a:r>
          </a:p>
        </p:txBody>
      </p:sp>
      <p:graphicFrame>
        <p:nvGraphicFramePr>
          <p:cNvPr id="5" name="Table 6">
            <a:extLst>
              <a:ext uri="{FF2B5EF4-FFF2-40B4-BE49-F238E27FC236}">
                <a16:creationId xmlns:a16="http://schemas.microsoft.com/office/drawing/2014/main" id="{ED5F60BC-69D3-9B39-F4CE-A1F050C09B65}"/>
              </a:ext>
            </a:extLst>
          </p:cNvPr>
          <p:cNvGraphicFramePr>
            <a:graphicFrameLocks noGrp="1"/>
          </p:cNvGraphicFramePr>
          <p:nvPr>
            <p:extLst>
              <p:ext uri="{D42A27DB-BD31-4B8C-83A1-F6EECF244321}">
                <p14:modId xmlns:p14="http://schemas.microsoft.com/office/powerpoint/2010/main" val="708361203"/>
              </p:ext>
            </p:extLst>
          </p:nvPr>
        </p:nvGraphicFramePr>
        <p:xfrm>
          <a:off x="1029533" y="1888996"/>
          <a:ext cx="9663359" cy="2819802"/>
        </p:xfrm>
        <a:graphic>
          <a:graphicData uri="http://schemas.openxmlformats.org/drawingml/2006/table">
            <a:tbl>
              <a:tblPr firstRow="1" bandRow="1">
                <a:tableStyleId>{5A111915-BE36-4E01-A7E5-04B1672EAD32}</a:tableStyleId>
              </a:tblPr>
              <a:tblGrid>
                <a:gridCol w="5123617">
                  <a:extLst>
                    <a:ext uri="{9D8B030D-6E8A-4147-A177-3AD203B41FA5}">
                      <a16:colId xmlns:a16="http://schemas.microsoft.com/office/drawing/2014/main" val="1669662820"/>
                    </a:ext>
                  </a:extLst>
                </a:gridCol>
                <a:gridCol w="4539742">
                  <a:extLst>
                    <a:ext uri="{9D8B030D-6E8A-4147-A177-3AD203B41FA5}">
                      <a16:colId xmlns:a16="http://schemas.microsoft.com/office/drawing/2014/main" val="1592879887"/>
                    </a:ext>
                  </a:extLst>
                </a:gridCol>
              </a:tblGrid>
              <a:tr h="432485">
                <a:tc>
                  <a:txBody>
                    <a:bodyPr/>
                    <a:lstStyle/>
                    <a:p>
                      <a:pPr algn="ctr"/>
                      <a:r>
                        <a:rPr lang="en-US" sz="1800" b="1" i="0" u="none" strike="noStrike" noProof="0" dirty="0">
                          <a:solidFill>
                            <a:schemeClr val="bg1"/>
                          </a:solidFill>
                          <a:latin typeface="Raleway"/>
                        </a:rPr>
                        <a:t>% of Adults 65+ with </a:t>
                      </a:r>
                      <a:r>
                        <a:rPr lang="en-US" sz="1800" b="1" i="1" u="none" strike="noStrike" noProof="0" dirty="0">
                          <a:solidFill>
                            <a:schemeClr val="bg1"/>
                          </a:solidFill>
                          <a:latin typeface="Raleway"/>
                        </a:rPr>
                        <a:t>Alzheimer’s disease </a:t>
                      </a:r>
                      <a:r>
                        <a:rPr lang="en-US" sz="1800" b="1" i="0" u="none" strike="noStrike" noProof="0" dirty="0">
                          <a:solidFill>
                            <a:schemeClr val="bg1"/>
                          </a:solidFill>
                          <a:latin typeface="Raleway"/>
                        </a:rPr>
                        <a:t>or </a:t>
                      </a:r>
                      <a:r>
                        <a:rPr lang="en-US" sz="1800" b="1" i="1" u="none" strike="noStrike" noProof="0" dirty="0">
                          <a:solidFill>
                            <a:schemeClr val="bg1"/>
                          </a:solidFill>
                          <a:latin typeface="Raleway"/>
                        </a:rPr>
                        <a:t>Dementia</a:t>
                      </a:r>
                      <a:r>
                        <a:rPr lang="en-US" sz="1800" b="1" i="0" u="none" strike="noStrike" noProof="0" dirty="0">
                          <a:solidFill>
                            <a:schemeClr val="bg1"/>
                          </a:solidFill>
                          <a:latin typeface="Raleway"/>
                        </a:rPr>
                        <a:t> diagnosis and who are:</a:t>
                      </a:r>
                      <a:endParaRPr lang="en-US" dirty="0">
                        <a:solidFill>
                          <a:schemeClr val="bg1"/>
                        </a:solidFill>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Raleway"/>
                        </a:rPr>
                        <a:t>Prevalence</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71078"/>
                  </a:ext>
                </a:extLst>
              </a:tr>
              <a:tr h="1089861">
                <a:tc>
                  <a:txBody>
                    <a:bodyPr/>
                    <a:lstStyle/>
                    <a:p>
                      <a:pPr lvl="0" algn="ctr">
                        <a:buNone/>
                      </a:pPr>
                      <a:r>
                        <a:rPr lang="en-US" sz="1800" b="1" i="0" u="none" strike="noStrike" noProof="0">
                          <a:solidFill>
                            <a:schemeClr val="tx1"/>
                          </a:solidFill>
                          <a:latin typeface="Raleway"/>
                        </a:rPr>
                        <a:t>Dually-Eligible (with Medicare Fee For Service and Medi-Cal)</a:t>
                      </a:r>
                      <a:endParaRPr lang="en-US">
                        <a:solidFill>
                          <a:schemeClr val="tx1"/>
                        </a:solidFill>
                        <a:latin typeface="Raleway"/>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b="1">
                          <a:latin typeface="Raleway"/>
                        </a:rPr>
                        <a:t>18.1% </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528873"/>
                  </a:ext>
                </a:extLst>
              </a:tr>
              <a:tr h="1089861">
                <a:tc>
                  <a:txBody>
                    <a:bodyPr/>
                    <a:lstStyle/>
                    <a:p>
                      <a:pPr lvl="0" algn="ctr">
                        <a:buNone/>
                      </a:pPr>
                      <a:r>
                        <a:rPr lang="en-US" sz="1800" b="1" i="0" u="none" strike="noStrike" noProof="0" dirty="0">
                          <a:solidFill>
                            <a:schemeClr val="tx1"/>
                          </a:solidFill>
                          <a:latin typeface="Raleway"/>
                        </a:rPr>
                        <a:t>In the general U.S. population</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US" b="1" dirty="0">
                          <a:latin typeface="Raleway"/>
                        </a:rPr>
                        <a:t>10.9%</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1129852623"/>
                  </a:ext>
                </a:extLst>
              </a:tr>
            </a:tbl>
          </a:graphicData>
        </a:graphic>
      </p:graphicFrame>
    </p:spTree>
    <p:extLst>
      <p:ext uri="{BB962C8B-B14F-4D97-AF65-F5344CB8AC3E}">
        <p14:creationId xmlns:p14="http://schemas.microsoft.com/office/powerpoint/2010/main" val="4045816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6D074B-29EB-75F0-DFB3-B589159BDCB5}"/>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4DCA365-4C77-3F48-9E32-4CDD7280B8A6}" type="slidenum">
              <a:rPr kumimoji="0" lang="en-US" b="0" i="0" u="none" strike="noStrike" cap="none" spc="0" normalizeH="0" baseline="0" noProof="0" smtClean="0">
                <a:ln>
                  <a:noFill/>
                </a:ln>
                <a:effectLst/>
                <a:uLnTx/>
                <a:uFillTx/>
                <a:latin typeface="+mn-lt"/>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effectLst/>
              <a:uLnTx/>
              <a:uFillTx/>
              <a:latin typeface="+mn-lt"/>
            </a:endParaRPr>
          </a:p>
        </p:txBody>
      </p:sp>
      <p:sp>
        <p:nvSpPr>
          <p:cNvPr id="5" name="Text Placeholder 4">
            <a:extLst>
              <a:ext uri="{FF2B5EF4-FFF2-40B4-BE49-F238E27FC236}">
                <a16:creationId xmlns:a16="http://schemas.microsoft.com/office/drawing/2014/main" id="{BD733727-A1D2-FEF4-DB02-D570EBC2CC13}"/>
              </a:ext>
            </a:extLst>
          </p:cNvPr>
          <p:cNvSpPr>
            <a:spLocks noGrp="1"/>
          </p:cNvSpPr>
          <p:nvPr>
            <p:ph type="body" idx="1"/>
          </p:nvPr>
        </p:nvSpPr>
        <p:spPr>
          <a:xfrm>
            <a:off x="446490" y="388174"/>
            <a:ext cx="11299020" cy="842749"/>
          </a:xfrm>
        </p:spPr>
        <p:txBody>
          <a:bodyPr anchor="t"/>
          <a:lstStyle/>
          <a:p>
            <a:r>
              <a:rPr lang="en-US" dirty="0">
                <a:latin typeface="Raleway"/>
              </a:rPr>
              <a:t>Black, Latinx and some Asian groups are at higher risk</a:t>
            </a:r>
            <a:endParaRPr lang="en-US" dirty="0"/>
          </a:p>
        </p:txBody>
      </p:sp>
      <p:pic>
        <p:nvPicPr>
          <p:cNvPr id="1026" name="Picture 2" descr="Details are in the caption following the image">
            <a:extLst>
              <a:ext uri="{FF2B5EF4-FFF2-40B4-BE49-F238E27FC236}">
                <a16:creationId xmlns:a16="http://schemas.microsoft.com/office/drawing/2014/main" id="{E1F501DE-8478-F0B6-25BD-EB0CE040F2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3421" y="1479899"/>
            <a:ext cx="6283570" cy="42487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EC636-9B4E-C513-7DCE-8620D749B262}"/>
              </a:ext>
            </a:extLst>
          </p:cNvPr>
          <p:cNvSpPr txBox="1"/>
          <p:nvPr/>
        </p:nvSpPr>
        <p:spPr>
          <a:xfrm>
            <a:off x="7431381" y="5196863"/>
            <a:ext cx="4690277" cy="276999"/>
          </a:xfrm>
          <a:prstGeom prst="rect">
            <a:avLst/>
          </a:prstGeom>
          <a:noFill/>
        </p:spPr>
        <p:txBody>
          <a:bodyPr wrap="square">
            <a:spAutoFit/>
          </a:bodyPr>
          <a:lstStyle/>
          <a:p>
            <a:r>
              <a:rPr lang="en-US" sz="1200" b="0" i="0">
                <a:effectLst/>
                <a:latin typeface="Raleway" pitchFamily="2" charset="77"/>
              </a:rPr>
              <a:t>2. </a:t>
            </a:r>
            <a:r>
              <a:rPr lang="en-US" sz="1200" b="0" i="0" err="1">
                <a:effectLst/>
                <a:latin typeface="Raleway" pitchFamily="2" charset="77"/>
              </a:rPr>
              <a:t>Mayeda</a:t>
            </a:r>
            <a:r>
              <a:rPr lang="en-US" sz="1200" b="0" i="0">
                <a:effectLst/>
                <a:latin typeface="Raleway" pitchFamily="2" charset="77"/>
              </a:rPr>
              <a:t>, E.R., et al. </a:t>
            </a:r>
            <a:r>
              <a:rPr lang="en-US" sz="1200" b="0" i="0" u="none" strike="noStrike" err="1">
                <a:effectLst/>
                <a:latin typeface="Raleway" pitchFamily="2" charset="77"/>
              </a:rPr>
              <a:t>doi.org</a:t>
            </a:r>
            <a:r>
              <a:rPr lang="en-US" sz="1200" b="0" i="0" u="none" strike="noStrike">
                <a:effectLst/>
                <a:latin typeface="Raleway" pitchFamily="2" charset="77"/>
              </a:rPr>
              <a:t>/10.1016/j.jalz.2015.12.007</a:t>
            </a:r>
            <a:endParaRPr lang="en-US" sz="1200">
              <a:latin typeface="Raleway" pitchFamily="2" charset="77"/>
            </a:endParaRPr>
          </a:p>
        </p:txBody>
      </p:sp>
      <p:sp>
        <p:nvSpPr>
          <p:cNvPr id="8" name="TextBox 7">
            <a:extLst>
              <a:ext uri="{FF2B5EF4-FFF2-40B4-BE49-F238E27FC236}">
                <a16:creationId xmlns:a16="http://schemas.microsoft.com/office/drawing/2014/main" id="{5079B423-68F9-5E4B-C9CC-37C53F53525F}"/>
              </a:ext>
            </a:extLst>
          </p:cNvPr>
          <p:cNvSpPr txBox="1"/>
          <p:nvPr/>
        </p:nvSpPr>
        <p:spPr>
          <a:xfrm>
            <a:off x="7841077" y="1172273"/>
            <a:ext cx="4186800" cy="3693319"/>
          </a:xfrm>
          <a:prstGeom prst="rect">
            <a:avLst/>
          </a:prstGeom>
          <a:noFill/>
        </p:spPr>
        <p:txBody>
          <a:bodyPr wrap="square" rtlCol="0">
            <a:spAutoFit/>
          </a:bodyPr>
          <a:lstStyle/>
          <a:p>
            <a:r>
              <a:rPr lang="en-US">
                <a:latin typeface="Raleway" pitchFamily="2" charset="77"/>
              </a:rPr>
              <a:t>Compared to older adults who identify as white: </a:t>
            </a:r>
          </a:p>
          <a:p>
            <a:pPr marL="285750" indent="-285750">
              <a:buFont typeface="Arial" panose="020B0604020202020204" pitchFamily="34" charset="0"/>
              <a:buChar char="•"/>
            </a:pPr>
            <a:r>
              <a:rPr lang="en-US">
                <a:latin typeface="Raleway" pitchFamily="2" charset="77"/>
              </a:rPr>
              <a:t>Those who identify as Black have roughly </a:t>
            </a:r>
            <a:r>
              <a:rPr lang="en-US" b="1">
                <a:latin typeface="Raleway" pitchFamily="2" charset="77"/>
              </a:rPr>
              <a:t>2X</a:t>
            </a:r>
            <a:r>
              <a:rPr lang="en-US">
                <a:latin typeface="Raleway" pitchFamily="2" charset="77"/>
              </a:rPr>
              <a:t> the risk of dementia</a:t>
            </a:r>
          </a:p>
          <a:p>
            <a:pPr marL="285750" indent="-285750">
              <a:buFont typeface="Arial" panose="020B0604020202020204" pitchFamily="34" charset="0"/>
              <a:buChar char="•"/>
            </a:pPr>
            <a:r>
              <a:rPr lang="en-US">
                <a:latin typeface="Raleway" pitchFamily="2" charset="77"/>
              </a:rPr>
              <a:t>Those who identify as Latino/Hispanic have </a:t>
            </a:r>
            <a:r>
              <a:rPr lang="en-US" b="1">
                <a:latin typeface="Raleway" pitchFamily="2" charset="77"/>
              </a:rPr>
              <a:t>1.5X</a:t>
            </a:r>
            <a:r>
              <a:rPr lang="en-US">
                <a:latin typeface="Raleway" pitchFamily="2" charset="77"/>
              </a:rPr>
              <a:t> the risk</a:t>
            </a:r>
          </a:p>
          <a:p>
            <a:pPr marL="285750" indent="-285750">
              <a:buFont typeface="Arial" panose="020B0604020202020204" pitchFamily="34" charset="0"/>
              <a:buChar char="•"/>
            </a:pPr>
            <a:r>
              <a:rPr lang="en-US">
                <a:latin typeface="Raleway" pitchFamily="2" charset="77"/>
              </a:rPr>
              <a:t>Among Asian populations, different groups appear to have a different level of risk.</a:t>
            </a:r>
          </a:p>
          <a:p>
            <a:pPr marL="285750" indent="-285750">
              <a:buFont typeface="Arial" panose="020B0604020202020204" pitchFamily="34" charset="0"/>
              <a:buChar char="•"/>
            </a:pPr>
            <a:r>
              <a:rPr lang="en-US">
                <a:latin typeface="Raleway" pitchFamily="2" charset="77"/>
              </a:rPr>
              <a:t>In California, Asians experienced the sharpest rise in dementia prevalence (746%) of any group from 2000-2018. </a:t>
            </a:r>
          </a:p>
        </p:txBody>
      </p:sp>
      <p:sp>
        <p:nvSpPr>
          <p:cNvPr id="9" name="TextBox 8">
            <a:extLst>
              <a:ext uri="{FF2B5EF4-FFF2-40B4-BE49-F238E27FC236}">
                <a16:creationId xmlns:a16="http://schemas.microsoft.com/office/drawing/2014/main" id="{0B1AA1FA-4649-5037-16FB-74D9C44BBBE5}"/>
              </a:ext>
            </a:extLst>
          </p:cNvPr>
          <p:cNvSpPr txBox="1"/>
          <p:nvPr/>
        </p:nvSpPr>
        <p:spPr>
          <a:xfrm>
            <a:off x="7431382" y="4941934"/>
            <a:ext cx="3472425" cy="276999"/>
          </a:xfrm>
          <a:prstGeom prst="rect">
            <a:avLst/>
          </a:prstGeom>
          <a:noFill/>
        </p:spPr>
        <p:txBody>
          <a:bodyPr wrap="none" rtlCol="0">
            <a:spAutoFit/>
          </a:bodyPr>
          <a:lstStyle/>
          <a:p>
            <a:r>
              <a:rPr lang="en-US" sz="1200" b="0" i="0">
                <a:effectLst/>
                <a:latin typeface="Raleway" pitchFamily="2" charset="77"/>
              </a:rPr>
              <a:t>1. </a:t>
            </a:r>
            <a:r>
              <a:rPr lang="en-US" sz="1200" b="0" i="0" err="1">
                <a:effectLst/>
                <a:latin typeface="Raleway" pitchFamily="2" charset="77"/>
              </a:rPr>
              <a:t>Kornblith</a:t>
            </a:r>
            <a:r>
              <a:rPr lang="en-US" sz="1200" b="0" i="0">
                <a:effectLst/>
                <a:latin typeface="Raleway" pitchFamily="2" charset="77"/>
              </a:rPr>
              <a:t> E, et al. doi:10.1001/jama.2022.3550</a:t>
            </a:r>
            <a:endParaRPr lang="en-US" sz="1200">
              <a:latin typeface="Raleway" pitchFamily="2" charset="77"/>
            </a:endParaRPr>
          </a:p>
        </p:txBody>
      </p:sp>
      <p:sp>
        <p:nvSpPr>
          <p:cNvPr id="12" name="TextBox 11">
            <a:extLst>
              <a:ext uri="{FF2B5EF4-FFF2-40B4-BE49-F238E27FC236}">
                <a16:creationId xmlns:a16="http://schemas.microsoft.com/office/drawing/2014/main" id="{5DAB15AC-BC4C-CA0B-FFAA-AF5F4AB903D4}"/>
              </a:ext>
            </a:extLst>
          </p:cNvPr>
          <p:cNvSpPr txBox="1"/>
          <p:nvPr/>
        </p:nvSpPr>
        <p:spPr>
          <a:xfrm>
            <a:off x="7431382" y="5462567"/>
            <a:ext cx="4804666" cy="276999"/>
          </a:xfrm>
          <a:prstGeom prst="rect">
            <a:avLst/>
          </a:prstGeom>
          <a:noFill/>
        </p:spPr>
        <p:txBody>
          <a:bodyPr wrap="square">
            <a:spAutoFit/>
          </a:bodyPr>
          <a:lstStyle/>
          <a:p>
            <a:r>
              <a:rPr lang="en-US" sz="1200" b="0" i="0">
                <a:effectLst/>
                <a:latin typeface="Raleway" pitchFamily="2" charset="77"/>
              </a:rPr>
              <a:t>3. CA Alzheimer's Facts and Figures, 2021. Alzheimer’s Association</a:t>
            </a:r>
            <a:endParaRPr lang="en-US" sz="1200">
              <a:latin typeface="Raleway" pitchFamily="2" charset="77"/>
            </a:endParaRPr>
          </a:p>
        </p:txBody>
      </p:sp>
    </p:spTree>
    <p:extLst>
      <p:ext uri="{BB962C8B-B14F-4D97-AF65-F5344CB8AC3E}">
        <p14:creationId xmlns:p14="http://schemas.microsoft.com/office/powerpoint/2010/main" val="390429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6D074B-29EB-75F0-DFB3-B589159BDCB5}"/>
              </a:ext>
            </a:extLst>
          </p:cNvPr>
          <p:cNvSpPr>
            <a:spLocks noGrp="1"/>
          </p:cNvSpPr>
          <p:nvPr>
            <p:ph type="sldNum" sz="quarter" idx="12"/>
          </p:nvPr>
        </p:nvSpPr>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4DCA365-4C77-3F48-9E32-4CDD7280B8A6}" type="slidenum">
              <a:rPr kumimoji="0" lang="en-US" b="0" i="0" u="none" strike="noStrike" cap="none" spc="0" normalizeH="0" baseline="0" noProof="0" smtClean="0">
                <a:ln>
                  <a:noFill/>
                </a:ln>
                <a:effectLst/>
                <a:uLnTx/>
                <a:uFillTx/>
                <a:latin typeface="+mn-lt"/>
              </a:rPr>
              <a:pPr marR="0" lvl="0" indent="0" fontAlgn="auto">
                <a:spcBef>
                  <a:spcPts val="0"/>
                </a:spcBef>
                <a:spcAft>
                  <a:spcPts val="600"/>
                </a:spcAft>
                <a:buClrTx/>
                <a:buSzTx/>
                <a:buFontTx/>
                <a:buNone/>
                <a:tabLst/>
                <a:defRPr/>
              </a:pPr>
              <a:t>6</a:t>
            </a:fld>
            <a:endParaRPr kumimoji="0" lang="en-US" b="0" i="0" u="none" strike="noStrike" cap="none" spc="0" normalizeH="0" baseline="0" noProof="0">
              <a:ln>
                <a:noFill/>
              </a:ln>
              <a:effectLst/>
              <a:uLnTx/>
              <a:uFillTx/>
              <a:latin typeface="+mn-lt"/>
            </a:endParaRPr>
          </a:p>
        </p:txBody>
      </p:sp>
      <p:sp>
        <p:nvSpPr>
          <p:cNvPr id="5" name="Text Placeholder 4">
            <a:extLst>
              <a:ext uri="{FF2B5EF4-FFF2-40B4-BE49-F238E27FC236}">
                <a16:creationId xmlns:a16="http://schemas.microsoft.com/office/drawing/2014/main" id="{BD733727-A1D2-FEF4-DB02-D570EBC2CC13}"/>
              </a:ext>
            </a:extLst>
          </p:cNvPr>
          <p:cNvSpPr>
            <a:spLocks noGrp="1"/>
          </p:cNvSpPr>
          <p:nvPr>
            <p:ph type="body" idx="1"/>
          </p:nvPr>
        </p:nvSpPr>
        <p:spPr/>
        <p:txBody>
          <a:bodyPr/>
          <a:lstStyle/>
          <a:p>
            <a:r>
              <a:rPr lang="en-US" dirty="0">
                <a:latin typeface="Raleway"/>
              </a:rPr>
              <a:t>Women are at higher lifetime risk than men</a:t>
            </a:r>
            <a:endParaRPr lang="en-US" dirty="0"/>
          </a:p>
        </p:txBody>
      </p:sp>
      <p:pic>
        <p:nvPicPr>
          <p:cNvPr id="3" name="Picture 3" descr="Chart, bar chart&#10;&#10;Description automatically generated">
            <a:extLst>
              <a:ext uri="{FF2B5EF4-FFF2-40B4-BE49-F238E27FC236}">
                <a16:creationId xmlns:a16="http://schemas.microsoft.com/office/drawing/2014/main" id="{CE2932AE-1819-26DE-A4A6-8873C1B38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7394" y="958947"/>
            <a:ext cx="4788116" cy="4542903"/>
          </a:xfrm>
          <a:prstGeom prst="rect">
            <a:avLst/>
          </a:prstGeom>
        </p:spPr>
      </p:pic>
      <p:sp>
        <p:nvSpPr>
          <p:cNvPr id="10" name="TextBox 9">
            <a:extLst>
              <a:ext uri="{FF2B5EF4-FFF2-40B4-BE49-F238E27FC236}">
                <a16:creationId xmlns:a16="http://schemas.microsoft.com/office/drawing/2014/main" id="{D109FA18-38DA-579A-084B-432902C1CB60}"/>
              </a:ext>
            </a:extLst>
          </p:cNvPr>
          <p:cNvSpPr txBox="1"/>
          <p:nvPr/>
        </p:nvSpPr>
        <p:spPr>
          <a:xfrm>
            <a:off x="503626" y="1180415"/>
            <a:ext cx="6178528" cy="4154984"/>
          </a:xfrm>
          <a:prstGeom prst="rect">
            <a:avLst/>
          </a:prstGeom>
          <a:noFill/>
        </p:spPr>
        <p:txBody>
          <a:bodyPr wrap="square" rtlCol="0">
            <a:spAutoFit/>
          </a:bodyPr>
          <a:lstStyle/>
          <a:p>
            <a:r>
              <a:rPr lang="en-US" sz="2400" dirty="0">
                <a:latin typeface="Raleway" pitchFamily="2" charset="77"/>
              </a:rPr>
              <a:t>About 2/3 of people living with dementia are women.</a:t>
            </a:r>
          </a:p>
          <a:p>
            <a:endParaRPr lang="en-US" sz="2400" dirty="0">
              <a:latin typeface="Raleway" pitchFamily="2" charset="77"/>
            </a:endParaRPr>
          </a:p>
          <a:p>
            <a:r>
              <a:rPr lang="en-US" sz="2400" dirty="0">
                <a:latin typeface="Raleway" pitchFamily="2" charset="77"/>
              </a:rPr>
              <a:t>Women’s life-time risk is higher (see Figure):</a:t>
            </a:r>
          </a:p>
          <a:p>
            <a:pPr marL="342900" indent="-342900">
              <a:buFont typeface="Arial" panose="020B0604020202020204" pitchFamily="34" charset="0"/>
              <a:buChar char="•"/>
            </a:pPr>
            <a:r>
              <a:rPr lang="en-US" sz="2400" dirty="0">
                <a:latin typeface="Raleway" pitchFamily="2" charset="77"/>
              </a:rPr>
              <a:t>At age 45, a woman’s lifetime risk is 1:5 (compared to men, which is 1:10).</a:t>
            </a:r>
          </a:p>
          <a:p>
            <a:pPr marL="342900" indent="-342900">
              <a:buFont typeface="Arial" panose="020B0604020202020204" pitchFamily="34" charset="0"/>
              <a:buChar char="•"/>
            </a:pPr>
            <a:r>
              <a:rPr lang="en-US" sz="2400" dirty="0">
                <a:latin typeface="Raleway" pitchFamily="2" charset="77"/>
              </a:rPr>
              <a:t>At age 65, the risk is slightly higher for both sexes.</a:t>
            </a:r>
          </a:p>
          <a:p>
            <a:endParaRPr lang="en-US" sz="2400" dirty="0">
              <a:latin typeface="Raleway" pitchFamily="2" charset="77"/>
            </a:endParaRPr>
          </a:p>
          <a:p>
            <a:endParaRPr lang="en-US" sz="2400" dirty="0">
              <a:latin typeface="Raleway" pitchFamily="2" charset="77"/>
            </a:endParaRPr>
          </a:p>
        </p:txBody>
      </p:sp>
      <p:sp>
        <p:nvSpPr>
          <p:cNvPr id="12" name="TextBox 11">
            <a:extLst>
              <a:ext uri="{FF2B5EF4-FFF2-40B4-BE49-F238E27FC236}">
                <a16:creationId xmlns:a16="http://schemas.microsoft.com/office/drawing/2014/main" id="{E2F9B2F4-C762-9169-31FB-E3F065BBCB10}"/>
              </a:ext>
            </a:extLst>
          </p:cNvPr>
          <p:cNvSpPr txBox="1"/>
          <p:nvPr/>
        </p:nvSpPr>
        <p:spPr>
          <a:xfrm>
            <a:off x="8122919" y="5422080"/>
            <a:ext cx="3894213" cy="276999"/>
          </a:xfrm>
          <a:prstGeom prst="rect">
            <a:avLst/>
          </a:prstGeom>
          <a:noFill/>
        </p:spPr>
        <p:txBody>
          <a:bodyPr wrap="square">
            <a:spAutoFit/>
          </a:bodyPr>
          <a:lstStyle/>
          <a:p>
            <a:r>
              <a:rPr lang="en-US" sz="1200" b="0" i="0">
                <a:solidFill>
                  <a:srgbClr val="212121"/>
                </a:solidFill>
                <a:effectLst/>
                <a:latin typeface="Raleway" pitchFamily="2" charset="77"/>
              </a:rPr>
              <a:t>Source: Chene, et al.  </a:t>
            </a:r>
            <a:r>
              <a:rPr lang="en-US" sz="1200" b="0" i="0" err="1">
                <a:solidFill>
                  <a:srgbClr val="212121"/>
                </a:solidFill>
                <a:effectLst/>
                <a:latin typeface="Raleway" pitchFamily="2" charset="77"/>
              </a:rPr>
              <a:t>doi</a:t>
            </a:r>
            <a:r>
              <a:rPr lang="en-US" sz="1200" b="0" i="0">
                <a:solidFill>
                  <a:srgbClr val="212121"/>
                </a:solidFill>
                <a:effectLst/>
                <a:latin typeface="Raleway" pitchFamily="2" charset="77"/>
              </a:rPr>
              <a:t>: 10.1016/j.jalz.2013.10.005. </a:t>
            </a:r>
            <a:endParaRPr lang="en-US" sz="1200">
              <a:latin typeface="Raleway" pitchFamily="2" charset="77"/>
            </a:endParaRPr>
          </a:p>
        </p:txBody>
      </p:sp>
      <p:sp>
        <p:nvSpPr>
          <p:cNvPr id="4" name="TextBox 3">
            <a:extLst>
              <a:ext uri="{FF2B5EF4-FFF2-40B4-BE49-F238E27FC236}">
                <a16:creationId xmlns:a16="http://schemas.microsoft.com/office/drawing/2014/main" id="{7C587C60-FFE5-AED7-917E-0A3943ACCE4C}"/>
              </a:ext>
            </a:extLst>
          </p:cNvPr>
          <p:cNvSpPr txBox="1"/>
          <p:nvPr/>
        </p:nvSpPr>
        <p:spPr>
          <a:xfrm>
            <a:off x="430695" y="5984073"/>
            <a:ext cx="10446056" cy="923330"/>
          </a:xfrm>
          <a:prstGeom prst="rect">
            <a:avLst/>
          </a:prstGeom>
          <a:noFill/>
        </p:spPr>
        <p:txBody>
          <a:bodyPr wrap="square" rtlCol="0">
            <a:spAutoFit/>
          </a:bodyPr>
          <a:lstStyle/>
          <a:p>
            <a:r>
              <a:rPr lang="en-US" dirty="0">
                <a:latin typeface="Raleway" pitchFamily="2" charset="77"/>
              </a:rPr>
              <a:t>Alzheimer’s Association. </a:t>
            </a:r>
            <a:r>
              <a:rPr lang="en-US" i="1" dirty="0">
                <a:latin typeface="Raleway" pitchFamily="2" charset="77"/>
              </a:rPr>
              <a:t>2021 Alzheimer’s Disease Facts and Figures</a:t>
            </a:r>
            <a:r>
              <a:rPr lang="en-US" dirty="0">
                <a:latin typeface="Raleway" pitchFamily="2" charset="77"/>
              </a:rPr>
              <a:t>. </a:t>
            </a:r>
            <a:r>
              <a:rPr lang="en-US" dirty="0" err="1">
                <a:latin typeface="Raleway" pitchFamily="2" charset="77"/>
              </a:rPr>
              <a:t>Alzheimers</a:t>
            </a:r>
            <a:r>
              <a:rPr lang="en-US" dirty="0">
                <a:latin typeface="Raleway" pitchFamily="2" charset="77"/>
              </a:rPr>
              <a:t> Dement 2021;17(3). </a:t>
            </a:r>
          </a:p>
          <a:p>
            <a:endParaRPr lang="en-US" dirty="0"/>
          </a:p>
        </p:txBody>
      </p:sp>
    </p:spTree>
    <p:extLst>
      <p:ext uri="{BB962C8B-B14F-4D97-AF65-F5344CB8AC3E}">
        <p14:creationId xmlns:p14="http://schemas.microsoft.com/office/powerpoint/2010/main" val="225774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49921-4B1C-1544-88CB-FA8DB6AAFC1F}"/>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2800" kern="1200" dirty="0">
                <a:solidFill>
                  <a:schemeClr val="tx1"/>
                </a:solidFill>
                <a:latin typeface="Raleway" pitchFamily="2" charset="77"/>
              </a:rPr>
              <a:t>Racial and Ethnic Disparities in Dementia Care</a:t>
            </a:r>
          </a:p>
        </p:txBody>
      </p:sp>
      <p:sp>
        <p:nvSpPr>
          <p:cNvPr id="6" name="TextBox 5">
            <a:extLst>
              <a:ext uri="{FF2B5EF4-FFF2-40B4-BE49-F238E27FC236}">
                <a16:creationId xmlns:a16="http://schemas.microsoft.com/office/drawing/2014/main" id="{7A3759D2-86BB-CE48-9116-DB36E7C808BD}"/>
              </a:ext>
            </a:extLst>
          </p:cNvPr>
          <p:cNvSpPr txBox="1"/>
          <p:nvPr/>
        </p:nvSpPr>
        <p:spPr>
          <a:xfrm>
            <a:off x="648930" y="2438400"/>
            <a:ext cx="4944151" cy="3785419"/>
          </a:xfrm>
          <a:prstGeom prst="rect">
            <a:avLst/>
          </a:prstGeom>
        </p:spPr>
        <p:txBody>
          <a:bodyPr vert="horz" lIns="91440" tIns="45720" rIns="91440" bIns="45720" rtlCol="0">
            <a:normAutofit/>
          </a:bodyPr>
          <a:lstStyle/>
          <a:p>
            <a:pPr>
              <a:lnSpc>
                <a:spcPct val="90000"/>
              </a:lnSpc>
              <a:spcAft>
                <a:spcPts val="600"/>
              </a:spcAft>
            </a:pPr>
            <a:r>
              <a:rPr lang="en-US" sz="2400" dirty="0">
                <a:latin typeface="Raleway" pitchFamily="2" charset="77"/>
              </a:rPr>
              <a:t>Older Black and Hispanic Americans disproportionately more likely to:</a:t>
            </a:r>
          </a:p>
          <a:p>
            <a:pPr indent="-228600">
              <a:lnSpc>
                <a:spcPct val="90000"/>
              </a:lnSpc>
              <a:spcAft>
                <a:spcPts val="600"/>
              </a:spcAft>
              <a:buFont typeface="Arial" panose="020B0604020202020204" pitchFamily="34" charset="0"/>
              <a:buChar char="•"/>
            </a:pPr>
            <a:r>
              <a:rPr lang="en-US" sz="2400" dirty="0">
                <a:latin typeface="Raleway" pitchFamily="2" charset="77"/>
              </a:rPr>
              <a:t>never receive a diagnosis</a:t>
            </a:r>
          </a:p>
          <a:p>
            <a:pPr indent="-228600">
              <a:lnSpc>
                <a:spcPct val="90000"/>
              </a:lnSpc>
              <a:spcAft>
                <a:spcPts val="600"/>
              </a:spcAft>
              <a:buFont typeface="Arial" panose="020B0604020202020204" pitchFamily="34" charset="0"/>
              <a:buChar char="•"/>
            </a:pPr>
            <a:r>
              <a:rPr lang="en-US" sz="2400" dirty="0">
                <a:latin typeface="Raleway" pitchFamily="2" charset="77"/>
              </a:rPr>
              <a:t>report discrimination in accessing care for self or loved one</a:t>
            </a:r>
          </a:p>
        </p:txBody>
      </p:sp>
      <p:pic>
        <p:nvPicPr>
          <p:cNvPr id="5" name="Content Placeholder 4" descr="A picture containing text, person, outdoor&#10;&#10;Description automatically generated">
            <a:extLst>
              <a:ext uri="{FF2B5EF4-FFF2-40B4-BE49-F238E27FC236}">
                <a16:creationId xmlns:a16="http://schemas.microsoft.com/office/drawing/2014/main" id="{A55A7046-71CA-4441-8D21-A909E4092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8096" y="833418"/>
            <a:ext cx="3968756" cy="5187917"/>
          </a:xfrm>
          <a:prstGeom prst="rect">
            <a:avLst/>
          </a:prstGeom>
          <a:effectLst/>
        </p:spPr>
      </p:pic>
      <p:sp>
        <p:nvSpPr>
          <p:cNvPr id="7" name="TextBox 6">
            <a:extLst>
              <a:ext uri="{FF2B5EF4-FFF2-40B4-BE49-F238E27FC236}">
                <a16:creationId xmlns:a16="http://schemas.microsoft.com/office/drawing/2014/main" id="{4574EC5A-91DE-704D-9C4D-124FEB44C70D}"/>
              </a:ext>
            </a:extLst>
          </p:cNvPr>
          <p:cNvSpPr txBox="1"/>
          <p:nvPr/>
        </p:nvSpPr>
        <p:spPr>
          <a:xfrm>
            <a:off x="562121" y="6208148"/>
            <a:ext cx="10446056" cy="923330"/>
          </a:xfrm>
          <a:prstGeom prst="rect">
            <a:avLst/>
          </a:prstGeom>
          <a:noFill/>
        </p:spPr>
        <p:txBody>
          <a:bodyPr wrap="square" rtlCol="0">
            <a:spAutoFit/>
          </a:bodyPr>
          <a:lstStyle/>
          <a:p>
            <a:r>
              <a:rPr lang="en-US" dirty="0">
                <a:latin typeface="Raleway" pitchFamily="2" charset="77"/>
              </a:rPr>
              <a:t>Alzheimer’s Association. </a:t>
            </a:r>
            <a:r>
              <a:rPr lang="en-US" i="1" dirty="0">
                <a:latin typeface="Raleway" pitchFamily="2" charset="77"/>
              </a:rPr>
              <a:t>2021 Alzheimer’s Disease Facts and Figures</a:t>
            </a:r>
            <a:r>
              <a:rPr lang="en-US" dirty="0">
                <a:latin typeface="Raleway" pitchFamily="2" charset="77"/>
              </a:rPr>
              <a:t>. </a:t>
            </a:r>
            <a:r>
              <a:rPr lang="en-US" dirty="0" err="1">
                <a:latin typeface="Raleway" pitchFamily="2" charset="77"/>
              </a:rPr>
              <a:t>Alzheimers</a:t>
            </a:r>
            <a:r>
              <a:rPr lang="en-US" dirty="0">
                <a:latin typeface="Raleway" pitchFamily="2" charset="77"/>
              </a:rPr>
              <a:t> Dement 2021;17(3). </a:t>
            </a:r>
          </a:p>
          <a:p>
            <a:endParaRPr lang="en-US" dirty="0"/>
          </a:p>
        </p:txBody>
      </p:sp>
      <p:sp>
        <p:nvSpPr>
          <p:cNvPr id="8" name="Rectangle 7">
            <a:extLst>
              <a:ext uri="{FF2B5EF4-FFF2-40B4-BE49-F238E27FC236}">
                <a16:creationId xmlns:a16="http://schemas.microsoft.com/office/drawing/2014/main" id="{7D7FAE7C-FEFA-D342-89C1-CFFD77267949}"/>
              </a:ext>
            </a:extLst>
          </p:cNvPr>
          <p:cNvSpPr/>
          <p:nvPr/>
        </p:nvSpPr>
        <p:spPr>
          <a:xfrm>
            <a:off x="5977217" y="3244334"/>
            <a:ext cx="237566" cy="369332"/>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206749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65C74F-4B8B-0A13-3298-DDCDD3FAE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FD43D-4074-DC58-D90C-FA4A8B1EC336}"/>
              </a:ext>
            </a:extLst>
          </p:cNvPr>
          <p:cNvSpPr>
            <a:spLocks noGrp="1"/>
          </p:cNvSpPr>
          <p:nvPr>
            <p:ph type="title"/>
          </p:nvPr>
        </p:nvSpPr>
        <p:spPr>
          <a:xfrm>
            <a:off x="648928" y="629267"/>
            <a:ext cx="5447071" cy="1769159"/>
          </a:xfrm>
        </p:spPr>
        <p:txBody>
          <a:bodyPr spcFirstLastPara="1" vert="horz" wrap="square" lIns="91440" tIns="45720" rIns="91440" bIns="45720" rtlCol="0" anchor="ctr" anchorCtr="0">
            <a:normAutofit/>
          </a:bodyPr>
          <a:lstStyle/>
          <a:p>
            <a:r>
              <a:rPr lang="en-US" sz="3700" dirty="0">
                <a:latin typeface="Raleway" pitchFamily="2" charset="77"/>
                <a:ea typeface="Open Sans" panose="020B0606030504020204" pitchFamily="34" charset="0"/>
                <a:cs typeface="Open Sans" panose="020B0606030504020204" pitchFamily="34" charset="0"/>
              </a:rPr>
              <a:t>Cognitive Impairment Largely Undetected</a:t>
            </a:r>
          </a:p>
        </p:txBody>
      </p:sp>
      <p:sp>
        <p:nvSpPr>
          <p:cNvPr id="6" name="TextBox 5">
            <a:extLst>
              <a:ext uri="{FF2B5EF4-FFF2-40B4-BE49-F238E27FC236}">
                <a16:creationId xmlns:a16="http://schemas.microsoft.com/office/drawing/2014/main" id="{7D3B4142-54AA-BD8B-BA5F-E816AF28111C}"/>
              </a:ext>
            </a:extLst>
          </p:cNvPr>
          <p:cNvSpPr txBox="1"/>
          <p:nvPr/>
        </p:nvSpPr>
        <p:spPr>
          <a:xfrm>
            <a:off x="648930" y="2251589"/>
            <a:ext cx="4944151" cy="3785419"/>
          </a:xfrm>
          <a:prstGeom prst="rect">
            <a:avLst/>
          </a:prstGeom>
        </p:spPr>
        <p:txBody>
          <a:bodyPr vert="horz" lIns="91440" tIns="45720" rIns="91440" bIns="45720" rtlCol="0">
            <a:normAutofit/>
          </a:bodyPr>
          <a:lstStyle/>
          <a:p>
            <a:pPr>
              <a:lnSpc>
                <a:spcPct val="90000"/>
              </a:lnSpc>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81019" indent="-381019">
              <a:lnSpc>
                <a:spcPct val="90000"/>
              </a:lnSpc>
              <a:spcAft>
                <a:spcPts val="600"/>
              </a:spcAft>
              <a:buFont typeface="Arial" panose="020B0604020202020204" pitchFamily="34" charset="0"/>
              <a:buChar char="•"/>
            </a:pPr>
            <a:r>
              <a:rPr lang="en-US" sz="2667" dirty="0">
                <a:latin typeface="Raleway" pitchFamily="2" charset="77"/>
                <a:ea typeface="Open Sans" panose="020B0606030504020204" pitchFamily="34" charset="0"/>
                <a:cs typeface="Open Sans" panose="020B0606030504020204" pitchFamily="34" charset="0"/>
              </a:rPr>
              <a:t>204 adults 65+ w/o diagnosis</a:t>
            </a:r>
          </a:p>
          <a:p>
            <a:pPr marL="381019" indent="-381019">
              <a:lnSpc>
                <a:spcPct val="90000"/>
              </a:lnSpc>
              <a:spcAft>
                <a:spcPts val="600"/>
              </a:spcAft>
              <a:buFont typeface="Arial" panose="020B0604020202020204" pitchFamily="34" charset="0"/>
              <a:buChar char="•"/>
            </a:pPr>
            <a:r>
              <a:rPr lang="en-US" sz="2667" dirty="0">
                <a:latin typeface="Raleway" pitchFamily="2" charset="77"/>
                <a:ea typeface="Open Sans" panose="020B0606030504020204" pitchFamily="34" charset="0"/>
                <a:cs typeface="Open Sans" panose="020B0606030504020204" pitchFamily="34" charset="0"/>
              </a:rPr>
              <a:t>5 FQHCs in Indianapolis, Indiana (2023-2024)</a:t>
            </a:r>
          </a:p>
          <a:p>
            <a:pPr marL="381019" indent="-381019">
              <a:lnSpc>
                <a:spcPct val="90000"/>
              </a:lnSpc>
              <a:spcAft>
                <a:spcPts val="600"/>
              </a:spcAft>
              <a:buFont typeface="Arial" panose="020B0604020202020204" pitchFamily="34" charset="0"/>
              <a:buChar char="•"/>
            </a:pPr>
            <a:r>
              <a:rPr lang="en-US" sz="2667" dirty="0">
                <a:latin typeface="Raleway" pitchFamily="2" charset="77"/>
                <a:ea typeface="Open Sans" panose="020B0606030504020204" pitchFamily="34" charset="0"/>
                <a:cs typeface="Open Sans" panose="020B0606030504020204" pitchFamily="34" charset="0"/>
              </a:rPr>
              <a:t>62.3% mild cognitive impairment, 12.3% dementia</a:t>
            </a:r>
          </a:p>
          <a:p>
            <a:pPr>
              <a:lnSpc>
                <a:spcPct val="90000"/>
              </a:lnSpc>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D461819-B169-6F06-104D-5BAA3151A604}"/>
              </a:ext>
            </a:extLst>
          </p:cNvPr>
          <p:cNvSpPr txBox="1"/>
          <p:nvPr/>
        </p:nvSpPr>
        <p:spPr>
          <a:xfrm>
            <a:off x="239583" y="5890179"/>
            <a:ext cx="11821947" cy="707694"/>
          </a:xfrm>
          <a:prstGeom prst="rect">
            <a:avLst/>
          </a:prstGeom>
          <a:noFill/>
        </p:spPr>
        <p:txBody>
          <a:bodyPr wrap="square" rtlCol="0">
            <a:spAutoFit/>
          </a:bodyPr>
          <a:lstStyle/>
          <a:p>
            <a:r>
              <a:rPr lang="en-US" sz="1333" dirty="0">
                <a:solidFill>
                  <a:srgbClr val="1B1B1B"/>
                </a:solidFill>
                <a:latin typeface="Open Sans" panose="020B0606030504020204" pitchFamily="34" charset="0"/>
                <a:ea typeface="Open Sans" panose="020B0606030504020204" pitchFamily="34" charset="0"/>
                <a:cs typeface="Open Sans" panose="020B0606030504020204" pitchFamily="34" charset="0"/>
              </a:rPr>
              <a:t>Kulshreshtha A, et al. Prevalence of Unrecognized Cognitive Impairment in Federally Qualified Health Centers. JAMA </a:t>
            </a:r>
            <a:r>
              <a:rPr lang="en-US" sz="1333" dirty="0" err="1">
                <a:solidFill>
                  <a:srgbClr val="1B1B1B"/>
                </a:solidFill>
                <a:latin typeface="Open Sans" panose="020B0606030504020204" pitchFamily="34" charset="0"/>
                <a:ea typeface="Open Sans" panose="020B0606030504020204" pitchFamily="34" charset="0"/>
                <a:cs typeface="Open Sans" panose="020B0606030504020204" pitchFamily="34" charset="0"/>
              </a:rPr>
              <a:t>Netw</a:t>
            </a:r>
            <a:r>
              <a:rPr lang="en-US" sz="1333" dirty="0">
                <a:solidFill>
                  <a:srgbClr val="1B1B1B"/>
                </a:solidFill>
                <a:latin typeface="Open Sans" panose="020B0606030504020204" pitchFamily="34" charset="0"/>
                <a:ea typeface="Open Sans" panose="020B0606030504020204" pitchFamily="34" charset="0"/>
                <a:cs typeface="Open Sans" panose="020B0606030504020204" pitchFamily="34" charset="0"/>
              </a:rPr>
              <a:t> Open. 2024 Oct 1;7(10):e2440411. </a:t>
            </a:r>
            <a:r>
              <a:rPr lang="en-US" sz="1333" dirty="0" err="1">
                <a:solidFill>
                  <a:srgbClr val="1B1B1B"/>
                </a:solidFill>
                <a:latin typeface="Open Sans" panose="020B0606030504020204" pitchFamily="34" charset="0"/>
                <a:ea typeface="Open Sans" panose="020B0606030504020204" pitchFamily="34" charset="0"/>
                <a:cs typeface="Open Sans" panose="020B0606030504020204" pitchFamily="34" charset="0"/>
              </a:rPr>
              <a:t>doi</a:t>
            </a:r>
            <a:r>
              <a:rPr lang="en-US" sz="1333" dirty="0">
                <a:solidFill>
                  <a:srgbClr val="1B1B1B"/>
                </a:solidFill>
                <a:latin typeface="Open Sans" panose="020B0606030504020204" pitchFamily="34" charset="0"/>
                <a:ea typeface="Open Sans" panose="020B0606030504020204" pitchFamily="34" charset="0"/>
                <a:cs typeface="Open Sans" panose="020B0606030504020204" pitchFamily="34" charset="0"/>
              </a:rPr>
              <a:t>: 10.1001/jamanetworkopen.2024.40411. Erratum in: JAMA </a:t>
            </a:r>
            <a:r>
              <a:rPr lang="en-US" sz="1333" dirty="0" err="1">
                <a:solidFill>
                  <a:srgbClr val="1B1B1B"/>
                </a:solidFill>
                <a:latin typeface="Open Sans" panose="020B0606030504020204" pitchFamily="34" charset="0"/>
                <a:ea typeface="Open Sans" panose="020B0606030504020204" pitchFamily="34" charset="0"/>
                <a:cs typeface="Open Sans" panose="020B0606030504020204" pitchFamily="34" charset="0"/>
              </a:rPr>
              <a:t>Netw</a:t>
            </a:r>
            <a:r>
              <a:rPr lang="en-US" sz="1333" dirty="0">
                <a:solidFill>
                  <a:srgbClr val="1B1B1B"/>
                </a:solidFill>
                <a:latin typeface="Open Sans" panose="020B0606030504020204" pitchFamily="34" charset="0"/>
                <a:ea typeface="Open Sans" panose="020B0606030504020204" pitchFamily="34" charset="0"/>
                <a:cs typeface="Open Sans" panose="020B0606030504020204" pitchFamily="34" charset="0"/>
              </a:rPr>
              <a:t> Open. 2024 Nov 4;7(11):e2452012. </a:t>
            </a:r>
            <a:r>
              <a:rPr lang="en-US" sz="1333" dirty="0" err="1">
                <a:solidFill>
                  <a:srgbClr val="1B1B1B"/>
                </a:solidFill>
                <a:latin typeface="Open Sans" panose="020B0606030504020204" pitchFamily="34" charset="0"/>
                <a:ea typeface="Open Sans" panose="020B0606030504020204" pitchFamily="34" charset="0"/>
                <a:cs typeface="Open Sans" panose="020B0606030504020204" pitchFamily="34" charset="0"/>
              </a:rPr>
              <a:t>doi</a:t>
            </a:r>
            <a:r>
              <a:rPr lang="en-US" sz="1333" dirty="0">
                <a:solidFill>
                  <a:srgbClr val="1B1B1B"/>
                </a:solidFill>
                <a:latin typeface="Open Sans" panose="020B0606030504020204" pitchFamily="34" charset="0"/>
                <a:ea typeface="Open Sans" panose="020B0606030504020204" pitchFamily="34" charset="0"/>
                <a:cs typeface="Open Sans" panose="020B0606030504020204" pitchFamily="34" charset="0"/>
              </a:rPr>
              <a:t>: 10.1001/jamanetworkopen.2024.52012. PMID: 39436648; PMCID: PMC11581540.</a:t>
            </a:r>
            <a:endParaRPr lang="en-US" sz="1333"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A7BDF57A-32EB-2C36-BA38-4A0113AFF519}"/>
              </a:ext>
            </a:extLst>
          </p:cNvPr>
          <p:cNvSpPr/>
          <p:nvPr/>
        </p:nvSpPr>
        <p:spPr>
          <a:xfrm>
            <a:off x="5977217" y="3244334"/>
            <a:ext cx="231154" cy="307777"/>
          </a:xfrm>
          <a:prstGeom prst="rect">
            <a:avLst/>
          </a:prstGeom>
        </p:spPr>
        <p:txBody>
          <a:bodyPr wrap="non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Picture 2" descr="grayscale photography of man wearing shirt and eyeglasses">
            <a:extLst>
              <a:ext uri="{FF2B5EF4-FFF2-40B4-BE49-F238E27FC236}">
                <a16:creationId xmlns:a16="http://schemas.microsoft.com/office/drawing/2014/main" id="{2137259A-4D58-78F4-23C6-1793DBB531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04" r="10202" b="-1"/>
          <a:stretch/>
        </p:blipFill>
        <p:spPr bwMode="auto">
          <a:xfrm>
            <a:off x="7061684" y="466532"/>
            <a:ext cx="3472501" cy="476997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29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8E4F9-A8D2-1D79-77E3-85F32BE23B0F}"/>
              </a:ext>
            </a:extLst>
          </p:cNvPr>
          <p:cNvSpPr>
            <a:spLocks noGrp="1"/>
          </p:cNvSpPr>
          <p:nvPr>
            <p:ph type="title"/>
          </p:nvPr>
        </p:nvSpPr>
        <p:spPr>
          <a:xfrm>
            <a:off x="1136397" y="502020"/>
            <a:ext cx="5323715" cy="1642970"/>
          </a:xfrm>
        </p:spPr>
        <p:txBody>
          <a:bodyPr anchor="b">
            <a:normAutofit/>
          </a:bodyPr>
          <a:lstStyle/>
          <a:p>
            <a:r>
              <a:rPr lang="en-US" sz="3700"/>
              <a:t>High and growing cost to payors, including families</a:t>
            </a:r>
          </a:p>
        </p:txBody>
      </p:sp>
      <p:sp>
        <p:nvSpPr>
          <p:cNvPr id="10" name="Content Placeholder 9">
            <a:extLst>
              <a:ext uri="{FF2B5EF4-FFF2-40B4-BE49-F238E27FC236}">
                <a16:creationId xmlns:a16="http://schemas.microsoft.com/office/drawing/2014/main" id="{19179CF2-4B94-DA58-1701-5A83A6BC2AB5}"/>
              </a:ext>
            </a:extLst>
          </p:cNvPr>
          <p:cNvSpPr>
            <a:spLocks noGrp="1"/>
          </p:cNvSpPr>
          <p:nvPr>
            <p:ph idx="1"/>
          </p:nvPr>
        </p:nvSpPr>
        <p:spPr>
          <a:xfrm>
            <a:off x="1144923" y="2405894"/>
            <a:ext cx="5315189" cy="3535083"/>
          </a:xfrm>
        </p:spPr>
        <p:txBody>
          <a:bodyPr anchor="t">
            <a:normAutofit/>
          </a:bodyPr>
          <a:lstStyle/>
          <a:p>
            <a:r>
              <a:rPr lang="en-US" sz="2000"/>
              <a:t>Avg annual cost for Medicare beneficiary w/dementia 3x higher than without</a:t>
            </a:r>
          </a:p>
          <a:p>
            <a:r>
              <a:rPr lang="en-US" sz="2000"/>
              <a:t>Avg annual cost for Medicaid beneficiary/dementia 22x higher than without</a:t>
            </a:r>
          </a:p>
          <a:p>
            <a:r>
              <a:rPr lang="en-US" sz="2000"/>
              <a:t>Avg cost to family caregivers of PWD 2x that of nondementia caregivers</a:t>
            </a: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blue and orange graph&#10;&#10;AI-generated content may be incorrect.">
            <a:extLst>
              <a:ext uri="{FF2B5EF4-FFF2-40B4-BE49-F238E27FC236}">
                <a16:creationId xmlns:a16="http://schemas.microsoft.com/office/drawing/2014/main" id="{64EA8A7B-E9C3-5845-B163-B145243DCF19}"/>
              </a:ext>
            </a:extLst>
          </p:cNvPr>
          <p:cNvPicPr>
            <a:picLocks noChangeAspect="1"/>
          </p:cNvPicPr>
          <p:nvPr/>
        </p:nvPicPr>
        <p:blipFill>
          <a:blip r:embed="rId3"/>
          <a:stretch>
            <a:fillRect/>
          </a:stretch>
        </p:blipFill>
        <p:spPr>
          <a:xfrm>
            <a:off x="7075967" y="1311683"/>
            <a:ext cx="4170530" cy="4266526"/>
          </a:xfrm>
          <a:prstGeom prst="rect">
            <a:avLst/>
          </a:prstGeom>
        </p:spPr>
      </p:pic>
      <p:sp>
        <p:nvSpPr>
          <p:cNvPr id="4" name="Slide Number Placeholder 3">
            <a:extLst>
              <a:ext uri="{FF2B5EF4-FFF2-40B4-BE49-F238E27FC236}">
                <a16:creationId xmlns:a16="http://schemas.microsoft.com/office/drawing/2014/main" id="{059E1D4F-62E8-A691-DD52-D67D997F65CD}"/>
              </a:ext>
            </a:extLst>
          </p:cNvPr>
          <p:cNvSpPr>
            <a:spLocks noGrp="1"/>
          </p:cNvSpPr>
          <p:nvPr>
            <p:ph type="sldNum" sz="quarter" idx="12"/>
          </p:nvPr>
        </p:nvSpPr>
        <p:spPr>
          <a:xfrm>
            <a:off x="11704320" y="6459378"/>
            <a:ext cx="448056" cy="365125"/>
          </a:xfrm>
        </p:spPr>
        <p:txBody>
          <a:bodyPr>
            <a:normAutofit/>
          </a:bodyPr>
          <a:lstStyle/>
          <a:p>
            <a:pPr>
              <a:spcAft>
                <a:spcPts val="600"/>
              </a:spcAft>
            </a:pPr>
            <a:fld id="{566256E3-FF52-4506-B02B-9C6662E771F6}" type="slidenum">
              <a:rPr lang="en-CA" sz="1100">
                <a:solidFill>
                  <a:srgbClr val="FFFFFF"/>
                </a:solidFill>
              </a:rPr>
              <a:pPr>
                <a:spcAft>
                  <a:spcPts val="600"/>
                </a:spcAft>
              </a:pPr>
              <a:t>9</a:t>
            </a:fld>
            <a:endParaRPr lang="en-CA" sz="1100">
              <a:solidFill>
                <a:srgbClr val="FFFFFF"/>
              </a:solidFill>
            </a:endParaRPr>
          </a:p>
        </p:txBody>
      </p:sp>
      <p:sp>
        <p:nvSpPr>
          <p:cNvPr id="11" name="TextBox 10">
            <a:extLst>
              <a:ext uri="{FF2B5EF4-FFF2-40B4-BE49-F238E27FC236}">
                <a16:creationId xmlns:a16="http://schemas.microsoft.com/office/drawing/2014/main" id="{75CC9C08-E2B5-6B3C-6DDE-7701D4B0CE60}"/>
              </a:ext>
            </a:extLst>
          </p:cNvPr>
          <p:cNvSpPr txBox="1"/>
          <p:nvPr/>
        </p:nvSpPr>
        <p:spPr>
          <a:xfrm>
            <a:off x="404132" y="6208544"/>
            <a:ext cx="11156932" cy="584775"/>
          </a:xfrm>
          <a:prstGeom prst="rect">
            <a:avLst/>
          </a:prstGeom>
          <a:noFill/>
        </p:spPr>
        <p:txBody>
          <a:bodyPr wrap="square">
            <a:spAutoFit/>
          </a:bodyPr>
          <a:lstStyle/>
          <a:p>
            <a:pPr>
              <a:spcAft>
                <a:spcPts val="600"/>
              </a:spcAft>
            </a:pPr>
            <a:r>
              <a:rPr lang="en-US" sz="1600" dirty="0">
                <a:effectLst/>
              </a:rPr>
              <a:t>Skaria, A. (2022). </a:t>
            </a:r>
            <a:r>
              <a:rPr lang="en-US" sz="1600" i="1" dirty="0">
                <a:effectLst/>
              </a:rPr>
              <a:t>The Economic and Societal Burden of Alzheimer Disease: Managed Care Considerations</a:t>
            </a:r>
            <a:r>
              <a:rPr lang="en-US" sz="1600" dirty="0">
                <a:effectLst/>
              </a:rPr>
              <a:t>. </a:t>
            </a:r>
            <a:r>
              <a:rPr lang="en-US" sz="1600" i="1" dirty="0">
                <a:effectLst/>
              </a:rPr>
              <a:t>28</a:t>
            </a:r>
            <a:r>
              <a:rPr lang="en-US" sz="1600" dirty="0">
                <a:effectLst/>
              </a:rPr>
              <a:t>. </a:t>
            </a:r>
            <a:r>
              <a:rPr lang="en-US" sz="1600" dirty="0">
                <a:effectLst/>
                <a:hlinkClick r:id="rId4"/>
              </a:rPr>
              <a:t>https://www.ajmc.com/view/the-economic-and-societal-burden-of-alzheimer-disease-managed-care-considerations</a:t>
            </a:r>
            <a:endParaRPr lang="en-US" sz="1600">
              <a:effectLst/>
            </a:endParaRPr>
          </a:p>
        </p:txBody>
      </p:sp>
    </p:spTree>
    <p:extLst>
      <p:ext uri="{BB962C8B-B14F-4D97-AF65-F5344CB8AC3E}">
        <p14:creationId xmlns:p14="http://schemas.microsoft.com/office/powerpoint/2010/main" val="3527745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7624BF5AA3E4387FD850EC8513644" ma:contentTypeVersion="17" ma:contentTypeDescription="Create a new document." ma:contentTypeScope="" ma:versionID="9e8d62f8fa5e502d36352a006be3921e">
  <xsd:schema xmlns:xsd="http://www.w3.org/2001/XMLSchema" xmlns:xs="http://www.w3.org/2001/XMLSchema" xmlns:p="http://schemas.microsoft.com/office/2006/metadata/properties" xmlns:ns2="d7a059aa-19b1-4ea5-9107-01ef4171be5d" xmlns:ns3="b0c534ae-4a4d-4950-9a1b-d3aea2e6dcfd" targetNamespace="http://schemas.microsoft.com/office/2006/metadata/properties" ma:root="true" ma:fieldsID="3f14bef7705adf311e17bda9361cc972" ns2:_="" ns3:_="">
    <xsd:import namespace="d7a059aa-19b1-4ea5-9107-01ef4171be5d"/>
    <xsd:import namespace="b0c534ae-4a4d-4950-9a1b-d3aea2e6dc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9aa-19b1-4ea5-9107-01ef4171b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534ae-4a4d-4950-9a1b-d3aea2e6dcf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4f6174d-dd33-46eb-b5a7-dc27c2580f2c}" ma:internalName="TaxCatchAll" ma:showField="CatchAllData" ma:web="b0c534ae-4a4d-4950-9a1b-d3aea2e6dcf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0c534ae-4a4d-4950-9a1b-d3aea2e6dcfd" xsi:nil="true"/>
    <lcf76f155ced4ddcb4097134ff3c332f xmlns="d7a059aa-19b1-4ea5-9107-01ef4171be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032D19-ADDC-4589-BCBE-F0472A233C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9aa-19b1-4ea5-9107-01ef4171be5d"/>
    <ds:schemaRef ds:uri="b0c534ae-4a4d-4950-9a1b-d3aea2e6d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F9D7B9-5065-4BB1-9B64-1F2E018BAEF2}">
  <ds:schemaRefs>
    <ds:schemaRef ds:uri="http://schemas.microsoft.com/office/2006/documentManagement/types"/>
    <ds:schemaRef ds:uri="http://schemas.microsoft.com/office/infopath/2007/PartnerControls"/>
    <ds:schemaRef ds:uri="http://purl.org/dc/terms/"/>
    <ds:schemaRef ds:uri="d7a059aa-19b1-4ea5-9107-01ef4171be5d"/>
    <ds:schemaRef ds:uri="http://purl.org/dc/dcmitype/"/>
    <ds:schemaRef ds:uri="http://www.w3.org/XML/1998/namespace"/>
    <ds:schemaRef ds:uri="http://purl.org/dc/elements/1.1/"/>
    <ds:schemaRef ds:uri="http://schemas.microsoft.com/office/2006/metadata/properties"/>
    <ds:schemaRef ds:uri="http://schemas.openxmlformats.org/package/2006/metadata/core-properties"/>
    <ds:schemaRef ds:uri="b0c534ae-4a4d-4950-9a1b-d3aea2e6dcfd"/>
  </ds:schemaRefs>
</ds:datastoreItem>
</file>

<file path=customXml/itemProps3.xml><?xml version="1.0" encoding="utf-8"?>
<ds:datastoreItem xmlns:ds="http://schemas.openxmlformats.org/officeDocument/2006/customXml" ds:itemID="{068A9A1B-F252-40B1-B850-31522B7F48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3747</TotalTime>
  <Words>2404</Words>
  <Application>Microsoft Macintosh PowerPoint</Application>
  <PresentationFormat>Widescreen</PresentationFormat>
  <Paragraphs>260</Paragraphs>
  <Slides>28</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Helvetica Neue</vt:lpstr>
      <vt:lpstr>Gotham Medium</vt:lpstr>
      <vt:lpstr>Raleway</vt:lpstr>
      <vt:lpstr>Raleway Light</vt:lpstr>
      <vt:lpstr>Gotham Book</vt:lpstr>
      <vt:lpstr>Calibri</vt:lpstr>
      <vt:lpstr>Open Sans</vt:lpstr>
      <vt:lpstr>Gotham Light</vt:lpstr>
      <vt:lpstr>Office Theme</vt:lpstr>
      <vt:lpstr>Development of a Statewide Medical-Legal Curriculum to Improve Dementia Care and Address Social Needs </vt:lpstr>
      <vt:lpstr>PowerPoint Presentation</vt:lpstr>
      <vt:lpstr>PowerPoint Presentation</vt:lpstr>
      <vt:lpstr>PowerPoint Presentation</vt:lpstr>
      <vt:lpstr>PowerPoint Presentation</vt:lpstr>
      <vt:lpstr>PowerPoint Presentation</vt:lpstr>
      <vt:lpstr>Racial and Ethnic Disparities in Dementia Care</vt:lpstr>
      <vt:lpstr>Cognitive Impairment Largely Undetected</vt:lpstr>
      <vt:lpstr>High and growing cost to payors, including families</vt:lpstr>
      <vt:lpstr>The Health Workforce is Unprepared</vt:lpstr>
      <vt:lpstr>California State Policy Efforts</vt:lpstr>
      <vt:lpstr>PowerPoint Presentation</vt:lpstr>
      <vt:lpstr>PowerPoint Presentation</vt:lpstr>
      <vt:lpstr>PowerPoint Presentation</vt:lpstr>
      <vt:lpstr>PowerPoint Presentation</vt:lpstr>
      <vt:lpstr>PowerPoint Presentation</vt:lpstr>
      <vt:lpstr>What Were the Goals of this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Galvan</dc:creator>
  <cp:lastModifiedBy>Hooper, Sarah  M.</cp:lastModifiedBy>
  <cp:revision>61</cp:revision>
  <dcterms:created xsi:type="dcterms:W3CDTF">2022-07-27T19:11:47Z</dcterms:created>
  <dcterms:modified xsi:type="dcterms:W3CDTF">2025-05-30T21:49:07Z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0x01010022D7624BF5AA3E4387FD850EC8513644</vt:lpwstr>
  </property>
  <property fmtid="{D5CDD505-2E9C-101B-9397-08002B2CF9AE}" pid="3" name="MediaServiceImageTags">
    <vt:lpwstr/>
  </property>
  <property fmtid="{D5CDD505-2E9C-101B-9397-08002B2CF9AE}" pid="4" name="MSIP_Label_e1381ce0-fc3e-40c2-99a9-650360871ac7_Enabled">
    <vt:lpwstr>true</vt:lpwstr>
  </property>
  <property fmtid="{D5CDD505-2E9C-101B-9397-08002B2CF9AE}" pid="5" name="MSIP_Label_e1381ce0-fc3e-40c2-99a9-650360871ac7_SetDate">
    <vt:lpwstr>2025-05-30T17:47:15Z</vt:lpwstr>
  </property>
  <property fmtid="{D5CDD505-2E9C-101B-9397-08002B2CF9AE}" pid="6" name="MSIP_Label_e1381ce0-fc3e-40c2-99a9-650360871ac7_Method">
    <vt:lpwstr>Standard</vt:lpwstr>
  </property>
  <property fmtid="{D5CDD505-2E9C-101B-9397-08002B2CF9AE}" pid="7" name="MSIP_Label_e1381ce0-fc3e-40c2-99a9-650360871ac7_Name">
    <vt:lpwstr>defa4170-0d19-0005-0004-bc88714345d2</vt:lpwstr>
  </property>
  <property fmtid="{D5CDD505-2E9C-101B-9397-08002B2CF9AE}" pid="8" name="MSIP_Label_e1381ce0-fc3e-40c2-99a9-650360871ac7_SiteId">
    <vt:lpwstr>b488661f-080d-4747-ad24-983fceb9dc48</vt:lpwstr>
  </property>
  <property fmtid="{D5CDD505-2E9C-101B-9397-08002B2CF9AE}" pid="9" name="MSIP_Label_e1381ce0-fc3e-40c2-99a9-650360871ac7_ActionId">
    <vt:lpwstr>a3451503-5dcc-41bc-841d-ec343ad260ff</vt:lpwstr>
  </property>
  <property fmtid="{D5CDD505-2E9C-101B-9397-08002B2CF9AE}" pid="10" name="MSIP_Label_e1381ce0-fc3e-40c2-99a9-650360871ac7_ContentBits">
    <vt:lpwstr>0</vt:lpwstr>
  </property>
  <property fmtid="{D5CDD505-2E9C-101B-9397-08002B2CF9AE}" pid="11" name="MSIP_Label_e1381ce0-fc3e-40c2-99a9-650360871ac7_Tag">
    <vt:lpwstr>50, 3, 0, 1</vt:lpwstr>
  </property>
</Properties>
</file>