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73" r:id="rId4"/>
    <p:sldId id="276" r:id="rId5"/>
    <p:sldId id="259" r:id="rId6"/>
    <p:sldId id="272" r:id="rId7"/>
    <p:sldId id="261" r:id="rId8"/>
    <p:sldId id="270" r:id="rId9"/>
    <p:sldId id="278" r:id="rId10"/>
    <p:sldId id="269" r:id="rId11"/>
    <p:sldId id="279" r:id="rId12"/>
    <p:sldId id="281" r:id="rId13"/>
    <p:sldId id="262" r:id="rId14"/>
    <p:sldId id="280" r:id="rId15"/>
    <p:sldId id="263" r:id="rId16"/>
    <p:sldId id="268" r:id="rId17"/>
    <p:sldId id="265" r:id="rId18"/>
    <p:sldId id="282" r:id="rId19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296"/>
    <a:srgbClr val="5EEC3C"/>
    <a:srgbClr val="1D3A00"/>
    <a:srgbClr val="6C1A00"/>
    <a:srgbClr val="E39A39"/>
    <a:srgbClr val="FFC901"/>
    <a:srgbClr val="FE9202"/>
    <a:srgbClr val="FEA402"/>
    <a:srgbClr val="D68B1C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–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5758FB7-9AC5-4552-8A53-C91805E547FA}" styleName="Themed Style 1 –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>
      <p:cViewPr varScale="1">
        <p:scale>
          <a:sx n="127" d="100"/>
          <a:sy n="127" d="100"/>
        </p:scale>
        <p:origin x="136" y="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F4EA50-C727-4C21-ADAE-7358BEC09626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3C0180-3D1E-4CF8-AEE0-4BEB80CB1B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0080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3C0180-3D1E-4CF8-AEE0-4BEB80CB1B7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520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3C0180-3D1E-4CF8-AEE0-4BEB80CB1B7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0167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3C0180-3D1E-4CF8-AEE0-4BEB80CB1B7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5255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3C0180-3D1E-4CF8-AEE0-4BEB80CB1B7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2885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3C0180-3D1E-4CF8-AEE0-4BEB80CB1B7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7139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3C0180-3D1E-4CF8-AEE0-4BEB80CB1B7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0121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3C0180-3D1E-4CF8-AEE0-4BEB80CB1B7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5030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3C0180-3D1E-4CF8-AEE0-4BEB80CB1B7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3927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92245" y="433880"/>
            <a:ext cx="5650085" cy="763525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r">
              <a:defRPr sz="3600">
                <a:solidFill>
                  <a:srgbClr val="FFFF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92245" y="1197405"/>
            <a:ext cx="5650085" cy="610820"/>
          </a:xfrm>
        </p:spPr>
        <p:txBody>
          <a:bodyPr>
            <a:normAutofit/>
          </a:bodyPr>
          <a:lstStyle>
            <a:lvl1pPr marL="0" indent="0" algn="r">
              <a:buNone/>
              <a:defRPr sz="2800" b="0" i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E:\websites\free-power-point-templates\2012\logos.png">
            <a:extLst>
              <a:ext uri="{FF2B5EF4-FFF2-40B4-BE49-F238E27FC236}">
                <a16:creationId xmlns:a16="http://schemas.microsoft.com/office/drawing/2014/main" id="{2FF2FD40-53AF-40E2-A13F-8BABAB36E18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18306" y="2326213"/>
            <a:ext cx="1463784" cy="526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433880"/>
            <a:ext cx="8246070" cy="610821"/>
          </a:xfrm>
        </p:spPr>
        <p:txBody>
          <a:bodyPr>
            <a:normAutofit/>
          </a:bodyPr>
          <a:lstStyle>
            <a:lvl1pPr algn="l">
              <a:defRPr sz="3600" baseline="0"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6" y="1044701"/>
            <a:ext cx="8246070" cy="3817624"/>
          </a:xfrm>
        </p:spPr>
        <p:txBody>
          <a:bodyPr/>
          <a:lstStyle>
            <a:lvl1pPr algn="l">
              <a:defRPr sz="2800">
                <a:solidFill>
                  <a:schemeClr val="tx1"/>
                </a:solidFill>
              </a:defRPr>
            </a:lvl1pPr>
            <a:lvl2pPr algn="l">
              <a:defRPr>
                <a:solidFill>
                  <a:schemeClr val="tx1"/>
                </a:solidFill>
              </a:defRPr>
            </a:lvl2pPr>
            <a:lvl3pPr algn="l">
              <a:defRPr>
                <a:solidFill>
                  <a:schemeClr val="tx1"/>
                </a:solidFill>
              </a:defRPr>
            </a:lvl3pPr>
            <a:lvl4pPr algn="l">
              <a:defRPr>
                <a:solidFill>
                  <a:schemeClr val="tx1"/>
                </a:solidFill>
              </a:defRPr>
            </a:lvl4pPr>
            <a:lvl5pPr algn="l"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1425" y="281175"/>
            <a:ext cx="6108200" cy="572644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1425" y="1044701"/>
            <a:ext cx="6108200" cy="3663766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670" y="433880"/>
            <a:ext cx="8093365" cy="610820"/>
          </a:xfrm>
        </p:spPr>
        <p:txBody>
          <a:bodyPr>
            <a:normAutofit/>
          </a:bodyPr>
          <a:lstStyle>
            <a:lvl1pPr algn="l">
              <a:defRPr sz="3600" baseline="0"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880" y="1335828"/>
            <a:ext cx="4040188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880" y="1808225"/>
            <a:ext cx="4040188" cy="2276294"/>
          </a:xfrm>
        </p:spPr>
        <p:txBody>
          <a:bodyPr/>
          <a:lstStyle>
            <a:lvl1pPr algn="ctr">
              <a:defRPr sz="2400">
                <a:solidFill>
                  <a:schemeClr val="tx1"/>
                </a:solidFill>
              </a:defRPr>
            </a:lvl1pPr>
            <a:lvl2pPr algn="ctr">
              <a:defRPr sz="2000">
                <a:solidFill>
                  <a:schemeClr val="tx1"/>
                </a:solidFill>
              </a:defRPr>
            </a:lvl2pPr>
            <a:lvl3pPr algn="ctr">
              <a:defRPr sz="1800">
                <a:solidFill>
                  <a:schemeClr val="tx1"/>
                </a:solidFill>
              </a:defRPr>
            </a:lvl3pPr>
            <a:lvl4pPr algn="ctr">
              <a:defRPr sz="1600">
                <a:solidFill>
                  <a:schemeClr val="tx1"/>
                </a:solidFill>
              </a:defRPr>
            </a:lvl4pPr>
            <a:lvl5pPr algn="ctr"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1" y="1335828"/>
            <a:ext cx="4041775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1" y="1808225"/>
            <a:ext cx="4041775" cy="2276294"/>
          </a:xfrm>
        </p:spPr>
        <p:txBody>
          <a:bodyPr/>
          <a:lstStyle>
            <a:lvl1pPr algn="ctr">
              <a:defRPr sz="2400">
                <a:solidFill>
                  <a:schemeClr val="tx1"/>
                </a:solidFill>
              </a:defRPr>
            </a:lvl1pPr>
            <a:lvl2pPr algn="ctr">
              <a:defRPr sz="2000">
                <a:solidFill>
                  <a:schemeClr val="tx1"/>
                </a:solidFill>
              </a:defRPr>
            </a:lvl2pPr>
            <a:lvl3pPr algn="ctr">
              <a:defRPr sz="1800">
                <a:solidFill>
                  <a:schemeClr val="tx1"/>
                </a:solidFill>
              </a:defRPr>
            </a:lvl3pPr>
            <a:lvl4pPr algn="ctr">
              <a:defRPr sz="1600">
                <a:solidFill>
                  <a:schemeClr val="tx1"/>
                </a:solidFill>
              </a:defRPr>
            </a:lvl4pPr>
            <a:lvl5pPr algn="ctr"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5/30/2025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5/30/2025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5/30/2025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5/30/2025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C36905C-C2C2-43A4-A6D9-5CA2ED246A55}"/>
              </a:ext>
            </a:extLst>
          </p:cNvPr>
          <p:cNvSpPr txBox="1"/>
          <p:nvPr userDrawn="1"/>
        </p:nvSpPr>
        <p:spPr>
          <a:xfrm>
            <a:off x="-9150" y="5213747"/>
            <a:ext cx="8389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chemeClr val="bg1">
                    <a:lumMod val="65000"/>
                  </a:schemeClr>
                </a:solidFill>
              </a:rPr>
              <a:t>This presentation uses a free template provided by FPPT.com</a:t>
            </a:r>
          </a:p>
          <a:p>
            <a:r>
              <a:rPr lang="en-US" sz="1400">
                <a:solidFill>
                  <a:schemeClr val="bg1">
                    <a:lumMod val="65000"/>
                  </a:schemeClr>
                </a:solidFill>
              </a:rPr>
              <a:t>www.free-power-point-templates.com</a:t>
            </a:r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sv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6260" y="586585"/>
            <a:ext cx="9143999" cy="725348"/>
          </a:xfrm>
        </p:spPr>
        <p:txBody>
          <a:bodyPr>
            <a:noAutofit/>
          </a:bodyPr>
          <a:lstStyle/>
          <a:p>
            <a:pPr algn="l"/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Justice through Equality for Older Patients in Meso-Level Healthcare Resource Allocation within the NHS of England</a:t>
            </a:r>
            <a:endParaRPr lang="en-US" sz="4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4" descr="Scales of justice on blue background">
            <a:extLst>
              <a:ext uri="{FF2B5EF4-FFF2-40B4-BE49-F238E27FC236}">
                <a16:creationId xmlns:a16="http://schemas.microsoft.com/office/drawing/2014/main" id="{784C2063-486F-4996-77EE-456B6A516B2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2" r="3377" b="1"/>
          <a:stretch/>
        </p:blipFill>
        <p:spPr>
          <a:xfrm>
            <a:off x="20" y="10"/>
            <a:ext cx="7252212" cy="51434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843764" y="0"/>
            <a:ext cx="5300233" cy="51435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DFE0F7-34BD-C240-9938-F475AA2A24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48707" y="273843"/>
            <a:ext cx="2866642" cy="1424934"/>
          </a:xfrm>
        </p:spPr>
        <p:txBody>
          <a:bodyPr>
            <a:normAutofit/>
          </a:bodyPr>
          <a:lstStyle/>
          <a:p>
            <a:pPr algn="just"/>
            <a:r>
              <a:rPr lang="en-GB" sz="3000" b="1" dirty="0"/>
              <a:t>The ‘due regard’ standard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95A2EF4-D4E4-366C-66AF-4A343EA5F0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48707" y="1808225"/>
            <a:ext cx="3360046" cy="3265187"/>
          </a:xfrm>
        </p:spPr>
        <p:txBody>
          <a:bodyPr>
            <a:normAutofit/>
          </a:bodyPr>
          <a:lstStyle/>
          <a:p>
            <a:r>
              <a:rPr lang="en-US" sz="2000" dirty="0"/>
              <a:t>Non-prescriptive language</a:t>
            </a:r>
          </a:p>
          <a:p>
            <a:r>
              <a:rPr lang="en-US" sz="2000" dirty="0"/>
              <a:t>A consideration of equality in decision-making is enough</a:t>
            </a:r>
          </a:p>
          <a:p>
            <a:r>
              <a:rPr lang="en-US" sz="2000" dirty="0"/>
              <a:t>No need to achieve the equality objectives</a:t>
            </a:r>
          </a:p>
        </p:txBody>
      </p:sp>
    </p:spTree>
    <p:extLst>
      <p:ext uri="{BB962C8B-B14F-4D97-AF65-F5344CB8AC3E}">
        <p14:creationId xmlns:p14="http://schemas.microsoft.com/office/powerpoint/2010/main" val="11868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4" descr="Scales of justice on blue background">
            <a:extLst>
              <a:ext uri="{FF2B5EF4-FFF2-40B4-BE49-F238E27FC236}">
                <a16:creationId xmlns:a16="http://schemas.microsoft.com/office/drawing/2014/main" id="{784C2063-486F-4996-77EE-456B6A516B2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2" r="3377" b="1"/>
          <a:stretch/>
        </p:blipFill>
        <p:spPr>
          <a:xfrm>
            <a:off x="20" y="10"/>
            <a:ext cx="7252212" cy="51434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843764" y="0"/>
            <a:ext cx="5300233" cy="51435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DFE0F7-34BD-C240-9938-F475AA2A24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48706" y="273843"/>
            <a:ext cx="3504443" cy="1424934"/>
          </a:xfrm>
        </p:spPr>
        <p:txBody>
          <a:bodyPr>
            <a:noAutofit/>
          </a:bodyPr>
          <a:lstStyle/>
          <a:p>
            <a:pPr algn="just"/>
            <a:r>
              <a:rPr lang="en-GB" sz="2500" b="1" dirty="0"/>
              <a:t>Judicial interpretation of the ‘due regard’ standard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95A2EF4-D4E4-366C-66AF-4A343EA5F0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48707" y="1808225"/>
            <a:ext cx="3360046" cy="326518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000" u="sng" dirty="0"/>
              <a:t>The </a:t>
            </a:r>
            <a:r>
              <a:rPr lang="en-US" sz="2000" i="1" u="sng" dirty="0"/>
              <a:t>Brown</a:t>
            </a:r>
            <a:r>
              <a:rPr lang="en-US" sz="2000" u="sng" dirty="0"/>
              <a:t> Principles</a:t>
            </a:r>
            <a:r>
              <a:rPr lang="en-US" sz="2000" dirty="0"/>
              <a:t>:</a:t>
            </a:r>
          </a:p>
          <a:p>
            <a:pPr marL="0" indent="0">
              <a:buNone/>
            </a:pPr>
            <a:r>
              <a:rPr lang="en-US" sz="2000" dirty="0" err="1"/>
              <a:t>i</a:t>
            </a:r>
            <a:r>
              <a:rPr lang="en-US" sz="2000" dirty="0"/>
              <a:t>) ‘Due regard’ standard must take place before and during the policy in question</a:t>
            </a:r>
          </a:p>
          <a:p>
            <a:pPr marL="0" indent="0">
              <a:buNone/>
            </a:pPr>
            <a:r>
              <a:rPr lang="en-US" sz="2000" dirty="0"/>
              <a:t>ii) The duty must be exercised in substance – not a box-ticking exercise </a:t>
            </a:r>
          </a:p>
          <a:p>
            <a:pPr marL="0" indent="0">
              <a:buNone/>
            </a:pPr>
            <a:r>
              <a:rPr lang="en-US" sz="2000" dirty="0"/>
              <a:t>iii) Good practice to keep records showing consideration of the equality duty</a:t>
            </a:r>
          </a:p>
          <a:p>
            <a:pPr marL="0" indent="0">
              <a:buNone/>
            </a:pPr>
            <a:r>
              <a:rPr lang="en-US" sz="2000" dirty="0"/>
              <a:t>iv) A continuing duty</a:t>
            </a:r>
          </a:p>
        </p:txBody>
      </p:sp>
    </p:spTree>
    <p:extLst>
      <p:ext uri="{BB962C8B-B14F-4D97-AF65-F5344CB8AC3E}">
        <p14:creationId xmlns:p14="http://schemas.microsoft.com/office/powerpoint/2010/main" val="33360915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F64EAD-8F51-F9F2-A05A-6C5CF2C897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000" b="1" dirty="0"/>
              <a:t>Commissioning guide featuring Equality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73ABC71-BA84-BC71-1A12-65DD4BA2340C}"/>
              </a:ext>
            </a:extLst>
          </p:cNvPr>
          <p:cNvSpPr txBox="1"/>
          <p:nvPr/>
        </p:nvSpPr>
        <p:spPr>
          <a:xfrm>
            <a:off x="666376" y="1978685"/>
            <a:ext cx="1679756" cy="64633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The </a:t>
            </a:r>
            <a:r>
              <a:rPr lang="en-GB" i="1" dirty="0"/>
              <a:t>Brown</a:t>
            </a:r>
            <a:r>
              <a:rPr lang="en-GB" dirty="0"/>
              <a:t> Principles</a:t>
            </a:r>
          </a:p>
        </p:txBody>
      </p:sp>
      <p:sp>
        <p:nvSpPr>
          <p:cNvPr id="10" name="Equals 9">
            <a:extLst>
              <a:ext uri="{FF2B5EF4-FFF2-40B4-BE49-F238E27FC236}">
                <a16:creationId xmlns:a16="http://schemas.microsoft.com/office/drawing/2014/main" id="{008C602A-8B5A-C057-7B58-0D959242E48D}"/>
              </a:ext>
            </a:extLst>
          </p:cNvPr>
          <p:cNvSpPr/>
          <p:nvPr/>
        </p:nvSpPr>
        <p:spPr>
          <a:xfrm>
            <a:off x="5335525" y="1978683"/>
            <a:ext cx="610820" cy="646331"/>
          </a:xfrm>
          <a:prstGeom prst="mathEqual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655CA7-F77C-F5FC-54CB-774595C66360}"/>
              </a:ext>
            </a:extLst>
          </p:cNvPr>
          <p:cNvSpPr txBox="1"/>
          <p:nvPr/>
        </p:nvSpPr>
        <p:spPr>
          <a:xfrm>
            <a:off x="6485911" y="1563183"/>
            <a:ext cx="2184001" cy="147732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Commissioning Guide to implementing the PSED</a:t>
            </a:r>
          </a:p>
          <a:p>
            <a:endParaRPr lang="en-GB" dirty="0"/>
          </a:p>
        </p:txBody>
      </p:sp>
      <p:sp>
        <p:nvSpPr>
          <p:cNvPr id="16" name="Plus Sign 15">
            <a:extLst>
              <a:ext uri="{FF2B5EF4-FFF2-40B4-BE49-F238E27FC236}">
                <a16:creationId xmlns:a16="http://schemas.microsoft.com/office/drawing/2014/main" id="{68AD6F50-83A5-9B75-C819-A7F045F4F80A}"/>
              </a:ext>
            </a:extLst>
          </p:cNvPr>
          <p:cNvSpPr/>
          <p:nvPr/>
        </p:nvSpPr>
        <p:spPr>
          <a:xfrm>
            <a:off x="2892245" y="2072790"/>
            <a:ext cx="458115" cy="458115"/>
          </a:xfrm>
          <a:prstGeom prst="mathPlus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7" name="Content Placeholder 5" descr="Magnifying glass">
            <a:extLst>
              <a:ext uri="{FF2B5EF4-FFF2-40B4-BE49-F238E27FC236}">
                <a16:creationId xmlns:a16="http://schemas.microsoft.com/office/drawing/2014/main" id="{53FAF6D5-C847-80D9-36E3-A504DD9330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6057" y="1666191"/>
            <a:ext cx="1819929" cy="1271312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8E062B33-F3D8-37BC-6C75-64990042CBF5}"/>
              </a:ext>
            </a:extLst>
          </p:cNvPr>
          <p:cNvSpPr txBox="1"/>
          <p:nvPr/>
        </p:nvSpPr>
        <p:spPr>
          <a:xfrm>
            <a:off x="3867320" y="1903238"/>
            <a:ext cx="7635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Lens of Justice</a:t>
            </a:r>
          </a:p>
        </p:txBody>
      </p:sp>
    </p:spTree>
    <p:extLst>
      <p:ext uri="{BB962C8B-B14F-4D97-AF65-F5344CB8AC3E}">
        <p14:creationId xmlns:p14="http://schemas.microsoft.com/office/powerpoint/2010/main" val="11097603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88E7EF-3460-EF88-519D-F0F7D6FE65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260" y="281174"/>
            <a:ext cx="8246070" cy="610821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Q1) Commissioning Guide on the application of the PSED – Action-based vs ‘due regard’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1D9502-D086-8B32-113C-B36104BE50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6842" y="1195573"/>
            <a:ext cx="8856890" cy="2517801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u="sng" dirty="0"/>
              <a:t>4 elements: </a:t>
            </a:r>
          </a:p>
          <a:p>
            <a:pPr marL="514350" indent="-514350">
              <a:buAutoNum type="alphaLcParenR"/>
            </a:pPr>
            <a:r>
              <a:rPr lang="en-GB" dirty="0"/>
              <a:t>Proactiveness - evidence</a:t>
            </a:r>
          </a:p>
          <a:p>
            <a:pPr marL="514350" indent="-514350">
              <a:buAutoNum type="alphaLcParenR"/>
            </a:pPr>
            <a:r>
              <a:rPr lang="en-GB" dirty="0"/>
              <a:t>Substance - strategic objectives</a:t>
            </a:r>
          </a:p>
          <a:p>
            <a:pPr marL="514350" indent="-514350">
              <a:buAutoNum type="alphaLcParenR"/>
            </a:pPr>
            <a:r>
              <a:rPr lang="en-GB" dirty="0"/>
              <a:t>Record-keeping - obligation</a:t>
            </a:r>
          </a:p>
          <a:p>
            <a:pPr marL="514350" indent="-514350">
              <a:buAutoNum type="alphaLcParenR"/>
            </a:pPr>
            <a:r>
              <a:rPr lang="en-GB" dirty="0"/>
              <a:t>Continuing Duty - review plans</a:t>
            </a:r>
          </a:p>
        </p:txBody>
      </p:sp>
      <p:pic>
        <p:nvPicPr>
          <p:cNvPr id="5" name="Graphic 4" descr="Aspiration with solid fill">
            <a:extLst>
              <a:ext uri="{FF2B5EF4-FFF2-40B4-BE49-F238E27FC236}">
                <a16:creationId xmlns:a16="http://schemas.microsoft.com/office/drawing/2014/main" id="{B2198277-F938-89F9-E83B-9247E50CAE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652614" y="1197403"/>
            <a:ext cx="914400" cy="914400"/>
          </a:xfrm>
          <a:prstGeom prst="rect">
            <a:avLst/>
          </a:prstGeom>
        </p:spPr>
      </p:pic>
      <p:pic>
        <p:nvPicPr>
          <p:cNvPr id="7" name="Picture 6" descr="Paper head with rainbow gears">
            <a:extLst>
              <a:ext uri="{FF2B5EF4-FFF2-40B4-BE49-F238E27FC236}">
                <a16:creationId xmlns:a16="http://schemas.microsoft.com/office/drawing/2014/main" id="{F3BF12A4-E315-0604-725F-2648255D05C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70549" y="1195573"/>
            <a:ext cx="1221520" cy="1832460"/>
          </a:xfrm>
          <a:prstGeom prst="rect">
            <a:avLst/>
          </a:prstGeom>
        </p:spPr>
      </p:pic>
      <p:pic>
        <p:nvPicPr>
          <p:cNvPr id="9" name="Picture 8" descr="Stack of file folders">
            <a:extLst>
              <a:ext uri="{FF2B5EF4-FFF2-40B4-BE49-F238E27FC236}">
                <a16:creationId xmlns:a16="http://schemas.microsoft.com/office/drawing/2014/main" id="{E09CA039-1F97-B10E-8AE6-7FB6F26E555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0917" y="1195573"/>
            <a:ext cx="1451263" cy="2176895"/>
          </a:xfrm>
          <a:prstGeom prst="rect">
            <a:avLst/>
          </a:prstGeom>
        </p:spPr>
      </p:pic>
      <p:pic>
        <p:nvPicPr>
          <p:cNvPr id="11" name="Graphic 10" descr="Continuous Improvement with solid fill">
            <a:extLst>
              <a:ext uri="{FF2B5EF4-FFF2-40B4-BE49-F238E27FC236}">
                <a16:creationId xmlns:a16="http://schemas.microsoft.com/office/drawing/2014/main" id="{1E4B8555-0A66-FA85-468B-EA8AF9B4899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282180" y="3028033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30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7A1959-B9D4-AFF3-A1C4-F87485417F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/>
              <a:t>Q2) Justice in Practice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A019C4-1570-582A-B89D-C8827DB430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Selection of 10 Clinical Commissioning Groups (CCGs) from different regions of England</a:t>
            </a:r>
          </a:p>
          <a:p>
            <a:r>
              <a:rPr lang="en-GB" dirty="0"/>
              <a:t>Analysis of general operational plans</a:t>
            </a:r>
          </a:p>
          <a:p>
            <a:r>
              <a:rPr lang="en-GB" dirty="0"/>
              <a:t>Policies between 2016-2019</a:t>
            </a:r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17039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7A1959-B9D4-AFF3-A1C4-F87485417F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Q2) Commissioning Plans</a:t>
            </a:r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8933279D-D31A-8012-E4CB-97D73EED7E3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5793690"/>
              </p:ext>
            </p:extLst>
          </p:nvPr>
        </p:nvGraphicFramePr>
        <p:xfrm>
          <a:off x="2434130" y="853819"/>
          <a:ext cx="6260905" cy="42329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9755">
                  <a:extLst>
                    <a:ext uri="{9D8B030D-6E8A-4147-A177-3AD203B41FA5}">
                      <a16:colId xmlns:a16="http://schemas.microsoft.com/office/drawing/2014/main" val="3550451631"/>
                    </a:ext>
                  </a:extLst>
                </a:gridCol>
                <a:gridCol w="1068935">
                  <a:extLst>
                    <a:ext uri="{9D8B030D-6E8A-4147-A177-3AD203B41FA5}">
                      <a16:colId xmlns:a16="http://schemas.microsoft.com/office/drawing/2014/main" val="930295885"/>
                    </a:ext>
                  </a:extLst>
                </a:gridCol>
                <a:gridCol w="1191099">
                  <a:extLst>
                    <a:ext uri="{9D8B030D-6E8A-4147-A177-3AD203B41FA5}">
                      <a16:colId xmlns:a16="http://schemas.microsoft.com/office/drawing/2014/main" val="3453880158"/>
                    </a:ext>
                  </a:extLst>
                </a:gridCol>
                <a:gridCol w="1099476">
                  <a:extLst>
                    <a:ext uri="{9D8B030D-6E8A-4147-A177-3AD203B41FA5}">
                      <a16:colId xmlns:a16="http://schemas.microsoft.com/office/drawing/2014/main" val="2314348144"/>
                    </a:ext>
                  </a:extLst>
                </a:gridCol>
                <a:gridCol w="1221640">
                  <a:extLst>
                    <a:ext uri="{9D8B030D-6E8A-4147-A177-3AD203B41FA5}">
                      <a16:colId xmlns:a16="http://schemas.microsoft.com/office/drawing/2014/main" val="911997266"/>
                    </a:ext>
                  </a:extLst>
                </a:gridCol>
              </a:tblGrid>
              <a:tr h="586988">
                <a:tc rowSpan="2">
                  <a:txBody>
                    <a:bodyPr/>
                    <a:lstStyle/>
                    <a:p>
                      <a:r>
                        <a:rPr lang="en-GB" dirty="0"/>
                        <a:t>CCGs</a:t>
                      </a: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GB" dirty="0"/>
                        <a:t>Legal Standard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5036037"/>
                  </a:ext>
                </a:extLst>
              </a:tr>
              <a:tr h="595139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b="1" dirty="0"/>
                        <a:t>Proactive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b="1" dirty="0"/>
                        <a:t>Substance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b="1" dirty="0"/>
                        <a:t>Record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b="1" dirty="0"/>
                        <a:t>Review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1047689"/>
                  </a:ext>
                </a:extLst>
              </a:tr>
              <a:tr h="595139">
                <a:tc>
                  <a:txBody>
                    <a:bodyPr/>
                    <a:lstStyle/>
                    <a:p>
                      <a:r>
                        <a:rPr lang="en-GB" sz="1700" dirty="0"/>
                        <a:t>BNSSG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000" b="1" dirty="0"/>
                        <a:t>√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000" b="1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000" b="1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000" b="1" dirty="0"/>
                        <a:t>√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1717100"/>
                  </a:ext>
                </a:extLst>
              </a:tr>
              <a:tr h="67030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700" dirty="0"/>
                        <a:t>Knowsley</a:t>
                      </a:r>
                    </a:p>
                    <a:p>
                      <a:endParaRPr lang="en-GB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000" b="1" dirty="0"/>
                        <a:t>√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000" b="1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000" b="1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000" b="1" dirty="0"/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2966817"/>
                  </a:ext>
                </a:extLst>
              </a:tr>
              <a:tr h="595139">
                <a:tc>
                  <a:txBody>
                    <a:bodyPr/>
                    <a:lstStyle/>
                    <a:p>
                      <a:r>
                        <a:rPr lang="en-GB" sz="1700" dirty="0"/>
                        <a:t>NE Lincolnshire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000" b="1" dirty="0"/>
                        <a:t>√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000" b="1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000" b="1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000" b="1" dirty="0"/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692755"/>
                  </a:ext>
                </a:extLst>
              </a:tr>
              <a:tr h="595139">
                <a:tc>
                  <a:txBody>
                    <a:bodyPr/>
                    <a:lstStyle/>
                    <a:p>
                      <a:r>
                        <a:rPr lang="en-GB" sz="1700" dirty="0"/>
                        <a:t>Northumberland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000" b="1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000" b="1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000" b="1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000" b="1" dirty="0"/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1422062"/>
                  </a:ext>
                </a:extLst>
              </a:tr>
              <a:tr h="595139">
                <a:tc>
                  <a:txBody>
                    <a:bodyPr/>
                    <a:lstStyle/>
                    <a:p>
                      <a:r>
                        <a:rPr lang="en-GB" sz="1700" dirty="0"/>
                        <a:t>Oxfordshire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000" b="1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000" b="1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000" b="1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000" b="1" dirty="0"/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1419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39348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CB4771-0B59-2DC9-CD33-73C991C53D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Q2) Commissioning Plans (cont.)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5221A035-D1C8-C089-6648-77657063E7D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71799848"/>
              </p:ext>
            </p:extLst>
          </p:nvPr>
        </p:nvGraphicFramePr>
        <p:xfrm>
          <a:off x="2434130" y="853819"/>
          <a:ext cx="6566314" cy="41174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2460">
                  <a:extLst>
                    <a:ext uri="{9D8B030D-6E8A-4147-A177-3AD203B41FA5}">
                      <a16:colId xmlns:a16="http://schemas.microsoft.com/office/drawing/2014/main" val="3998720695"/>
                    </a:ext>
                  </a:extLst>
                </a:gridCol>
                <a:gridCol w="1221640">
                  <a:extLst>
                    <a:ext uri="{9D8B030D-6E8A-4147-A177-3AD203B41FA5}">
                      <a16:colId xmlns:a16="http://schemas.microsoft.com/office/drawing/2014/main" val="2490605185"/>
                    </a:ext>
                  </a:extLst>
                </a:gridCol>
                <a:gridCol w="1221640">
                  <a:extLst>
                    <a:ext uri="{9D8B030D-6E8A-4147-A177-3AD203B41FA5}">
                      <a16:colId xmlns:a16="http://schemas.microsoft.com/office/drawing/2014/main" val="1741118340"/>
                    </a:ext>
                  </a:extLst>
                </a:gridCol>
                <a:gridCol w="1068935">
                  <a:extLst>
                    <a:ext uri="{9D8B030D-6E8A-4147-A177-3AD203B41FA5}">
                      <a16:colId xmlns:a16="http://schemas.microsoft.com/office/drawing/2014/main" val="4073263015"/>
                    </a:ext>
                  </a:extLst>
                </a:gridCol>
                <a:gridCol w="1221639">
                  <a:extLst>
                    <a:ext uri="{9D8B030D-6E8A-4147-A177-3AD203B41FA5}">
                      <a16:colId xmlns:a16="http://schemas.microsoft.com/office/drawing/2014/main" val="1289697777"/>
                    </a:ext>
                  </a:extLst>
                </a:gridCol>
              </a:tblGrid>
              <a:tr h="420674">
                <a:tc rowSpan="2">
                  <a:txBody>
                    <a:bodyPr/>
                    <a:lstStyle/>
                    <a:p>
                      <a:r>
                        <a:rPr lang="en-GB" dirty="0"/>
                        <a:t>CCGs</a:t>
                      </a: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GB" dirty="0"/>
                        <a:t>Legal Standard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5731062"/>
                  </a:ext>
                </a:extLst>
              </a:tr>
              <a:tr h="420674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/>
                        <a:t>Proactive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/>
                        <a:t>Substance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/>
                        <a:t>Record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/>
                        <a:t>Review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4014826"/>
                  </a:ext>
                </a:extLst>
              </a:tr>
              <a:tr h="726094">
                <a:tc>
                  <a:txBody>
                    <a:bodyPr/>
                    <a:lstStyle/>
                    <a:p>
                      <a:r>
                        <a:rPr lang="en-GB" dirty="0"/>
                        <a:t>Sheffield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000" b="1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000" b="1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000" b="1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000" b="1" dirty="0"/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3682394"/>
                  </a:ext>
                </a:extLst>
              </a:tr>
              <a:tr h="420674">
                <a:tc>
                  <a:txBody>
                    <a:bodyPr/>
                    <a:lstStyle/>
                    <a:p>
                      <a:r>
                        <a:rPr lang="en-GB" dirty="0"/>
                        <a:t>SE London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000" b="1" dirty="0"/>
                        <a:t>√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000" b="1" dirty="0"/>
                        <a:t>√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000" b="1" dirty="0"/>
                        <a:t>√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000" b="1" dirty="0"/>
                        <a:t>√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5900917"/>
                  </a:ext>
                </a:extLst>
              </a:tr>
              <a:tr h="726623">
                <a:tc>
                  <a:txBody>
                    <a:bodyPr/>
                    <a:lstStyle/>
                    <a:p>
                      <a:r>
                        <a:rPr lang="en-GB" dirty="0"/>
                        <a:t>Stafford and Surrounds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000" b="1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000" b="1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000" b="1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000" b="1" dirty="0"/>
                        <a:t>X</a:t>
                      </a:r>
                      <a:endParaRPr lang="en-GB" sz="3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4482718"/>
                  </a:ext>
                </a:extLst>
              </a:tr>
              <a:tr h="420674">
                <a:tc>
                  <a:txBody>
                    <a:bodyPr/>
                    <a:lstStyle/>
                    <a:p>
                      <a:r>
                        <a:rPr lang="en-GB" dirty="0"/>
                        <a:t>Sunderland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000" b="1" dirty="0"/>
                        <a:t>√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000" b="1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000" b="1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000" b="1" dirty="0"/>
                        <a:t>X</a:t>
                      </a:r>
                      <a:endParaRPr lang="en-GB" sz="3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4671428"/>
                  </a:ext>
                </a:extLst>
              </a:tr>
              <a:tr h="726094">
                <a:tc>
                  <a:txBody>
                    <a:bodyPr/>
                    <a:lstStyle/>
                    <a:p>
                      <a:r>
                        <a:rPr lang="en-GB" dirty="0"/>
                        <a:t>West Essex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000" b="1" dirty="0"/>
                        <a:t>√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000" b="1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000" b="1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000" b="1" dirty="0"/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12686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06356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9A504A-2CD9-4B98-C921-799E824E9A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Conclusion and Impact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8DEBE1-1C94-4BB9-FF01-09FBF830BF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965" y="1044700"/>
            <a:ext cx="8551480" cy="2901394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2400" u="sng" dirty="0">
                <a:solidFill>
                  <a:schemeClr val="bg1"/>
                </a:solidFill>
              </a:rPr>
              <a:t>Findings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</a:p>
          <a:p>
            <a:r>
              <a:rPr lang="en-GB" sz="2400" dirty="0">
                <a:solidFill>
                  <a:schemeClr val="bg1"/>
                </a:solidFill>
              </a:rPr>
              <a:t>Inconsistency</a:t>
            </a:r>
          </a:p>
          <a:p>
            <a:r>
              <a:rPr lang="en-GB" sz="2400" dirty="0">
                <a:solidFill>
                  <a:schemeClr val="bg1"/>
                </a:solidFill>
              </a:rPr>
              <a:t>Lack of clear factors in decision-making</a:t>
            </a:r>
          </a:p>
          <a:p>
            <a:pPr marL="0" indent="0">
              <a:buNone/>
            </a:pPr>
            <a:r>
              <a:rPr lang="en-GB" sz="2400" u="sng" dirty="0">
                <a:solidFill>
                  <a:schemeClr val="bg1"/>
                </a:solidFill>
              </a:rPr>
              <a:t>Impact</a:t>
            </a:r>
          </a:p>
          <a:p>
            <a:r>
              <a:rPr lang="en-GB" sz="2400" dirty="0">
                <a:solidFill>
                  <a:schemeClr val="bg1"/>
                </a:solidFill>
              </a:rPr>
              <a:t>Creation of commissioning guide promoting justice for older patients</a:t>
            </a:r>
          </a:p>
          <a:p>
            <a:r>
              <a:rPr lang="en-GB" sz="2400" dirty="0">
                <a:solidFill>
                  <a:schemeClr val="bg1"/>
                </a:solidFill>
              </a:rPr>
              <a:t>Insight for new commissioning bodies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15052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75D7ED3-1A1E-41C8-77B4-104F689CBDCE}"/>
              </a:ext>
            </a:extLst>
          </p:cNvPr>
          <p:cNvSpPr/>
          <p:nvPr/>
        </p:nvSpPr>
        <p:spPr>
          <a:xfrm>
            <a:off x="3767108" y="1808225"/>
            <a:ext cx="33928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Thank you!</a:t>
            </a:r>
            <a:endParaRPr lang="en-GB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D32FB20-E681-A3F7-76D1-E27A9AB4AED2}"/>
              </a:ext>
            </a:extLst>
          </p:cNvPr>
          <p:cNvSpPr txBox="1"/>
          <p:nvPr/>
        </p:nvSpPr>
        <p:spPr>
          <a:xfrm>
            <a:off x="4572001" y="3487981"/>
            <a:ext cx="39703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Email address: y.komodromou@londonmet.ac.uk</a:t>
            </a:r>
          </a:p>
        </p:txBody>
      </p:sp>
    </p:spTree>
    <p:extLst>
      <p:ext uri="{BB962C8B-B14F-4D97-AF65-F5344CB8AC3E}">
        <p14:creationId xmlns:p14="http://schemas.microsoft.com/office/powerpoint/2010/main" val="21476279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670" y="433880"/>
            <a:ext cx="7940660" cy="763525"/>
          </a:xfrm>
        </p:spPr>
        <p:txBody>
          <a:bodyPr>
            <a:normAutofit/>
          </a:bodyPr>
          <a:lstStyle/>
          <a:p>
            <a:r>
              <a:rPr lang="en-US" b="1" dirty="0"/>
              <a:t>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1197406"/>
            <a:ext cx="8246071" cy="2443280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rmAutofit lnSpcReduction="10000"/>
          </a:bodyPr>
          <a:lstStyle/>
          <a:p>
            <a:r>
              <a:rPr lang="en-US" dirty="0"/>
              <a:t>Context and inquiry</a:t>
            </a:r>
          </a:p>
          <a:p>
            <a:r>
              <a:rPr lang="en-US" dirty="0"/>
              <a:t>Lens of justice</a:t>
            </a:r>
          </a:p>
          <a:p>
            <a:r>
              <a:rPr lang="en-US" dirty="0"/>
              <a:t>The Public Sector Equality Duty (PSED) and its assessment based on the lens of justice</a:t>
            </a:r>
          </a:p>
          <a:p>
            <a:r>
              <a:rPr lang="en-US" dirty="0"/>
              <a:t>Evaluation of commissioning plans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B79D4F-DDF0-804C-99C0-C2BD7AE520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556" y="244026"/>
            <a:ext cx="3612956" cy="1397778"/>
          </a:xfrm>
        </p:spPr>
        <p:txBody>
          <a:bodyPr anchor="b">
            <a:normAutofit/>
          </a:bodyPr>
          <a:lstStyle/>
          <a:p>
            <a:pPr algn="ctr"/>
            <a:r>
              <a:rPr lang="en-GB" sz="5000" b="1" dirty="0">
                <a:solidFill>
                  <a:schemeClr val="tx1"/>
                </a:solidFill>
              </a:rPr>
              <a:t>Context</a:t>
            </a:r>
          </a:p>
        </p:txBody>
      </p:sp>
      <p:sp>
        <p:nvSpPr>
          <p:cNvPr id="14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0060" y="1940245"/>
            <a:ext cx="2606040" cy="13716"/>
          </a:xfrm>
          <a:custGeom>
            <a:avLst/>
            <a:gdLst>
              <a:gd name="connsiteX0" fmla="*/ 0 w 2606040"/>
              <a:gd name="connsiteY0" fmla="*/ 0 h 13716"/>
              <a:gd name="connsiteX1" fmla="*/ 625450 w 2606040"/>
              <a:gd name="connsiteY1" fmla="*/ 0 h 13716"/>
              <a:gd name="connsiteX2" fmla="*/ 1224839 w 2606040"/>
              <a:gd name="connsiteY2" fmla="*/ 0 h 13716"/>
              <a:gd name="connsiteX3" fmla="*/ 1824228 w 2606040"/>
              <a:gd name="connsiteY3" fmla="*/ 0 h 13716"/>
              <a:gd name="connsiteX4" fmla="*/ 2606040 w 2606040"/>
              <a:gd name="connsiteY4" fmla="*/ 0 h 13716"/>
              <a:gd name="connsiteX5" fmla="*/ 2606040 w 2606040"/>
              <a:gd name="connsiteY5" fmla="*/ 13716 h 13716"/>
              <a:gd name="connsiteX6" fmla="*/ 1902409 w 2606040"/>
              <a:gd name="connsiteY6" fmla="*/ 13716 h 13716"/>
              <a:gd name="connsiteX7" fmla="*/ 1276960 w 2606040"/>
              <a:gd name="connsiteY7" fmla="*/ 13716 h 13716"/>
              <a:gd name="connsiteX8" fmla="*/ 677570 w 2606040"/>
              <a:gd name="connsiteY8" fmla="*/ 13716 h 13716"/>
              <a:gd name="connsiteX9" fmla="*/ 0 w 2606040"/>
              <a:gd name="connsiteY9" fmla="*/ 13716 h 13716"/>
              <a:gd name="connsiteX10" fmla="*/ 0 w 2606040"/>
              <a:gd name="connsiteY10" fmla="*/ 0 h 13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06040" h="13716" fill="none" extrusionOk="0">
                <a:moveTo>
                  <a:pt x="0" y="0"/>
                </a:moveTo>
                <a:cubicBezTo>
                  <a:pt x="266776" y="-600"/>
                  <a:pt x="322756" y="3201"/>
                  <a:pt x="625450" y="0"/>
                </a:cubicBezTo>
                <a:cubicBezTo>
                  <a:pt x="928144" y="-3201"/>
                  <a:pt x="968141" y="9269"/>
                  <a:pt x="1224839" y="0"/>
                </a:cubicBezTo>
                <a:cubicBezTo>
                  <a:pt x="1481537" y="-9269"/>
                  <a:pt x="1569059" y="21947"/>
                  <a:pt x="1824228" y="0"/>
                </a:cubicBezTo>
                <a:cubicBezTo>
                  <a:pt x="2079397" y="-21947"/>
                  <a:pt x="2326053" y="-10194"/>
                  <a:pt x="2606040" y="0"/>
                </a:cubicBezTo>
                <a:cubicBezTo>
                  <a:pt x="2605690" y="5728"/>
                  <a:pt x="2605650" y="7624"/>
                  <a:pt x="2606040" y="13716"/>
                </a:cubicBezTo>
                <a:cubicBezTo>
                  <a:pt x="2256758" y="26838"/>
                  <a:pt x="2173673" y="-17450"/>
                  <a:pt x="1902409" y="13716"/>
                </a:cubicBezTo>
                <a:cubicBezTo>
                  <a:pt x="1631145" y="44882"/>
                  <a:pt x="1461378" y="894"/>
                  <a:pt x="1276960" y="13716"/>
                </a:cubicBezTo>
                <a:cubicBezTo>
                  <a:pt x="1092542" y="26538"/>
                  <a:pt x="890442" y="8641"/>
                  <a:pt x="677570" y="13716"/>
                </a:cubicBezTo>
                <a:cubicBezTo>
                  <a:pt x="464698" y="18792"/>
                  <a:pt x="187648" y="31265"/>
                  <a:pt x="0" y="13716"/>
                </a:cubicBezTo>
                <a:cubicBezTo>
                  <a:pt x="-302" y="10335"/>
                  <a:pt x="417" y="4724"/>
                  <a:pt x="0" y="0"/>
                </a:cubicBezTo>
                <a:close/>
              </a:path>
              <a:path w="2606040" h="13716" stroke="0" extrusionOk="0">
                <a:moveTo>
                  <a:pt x="0" y="0"/>
                </a:moveTo>
                <a:cubicBezTo>
                  <a:pt x="197231" y="3803"/>
                  <a:pt x="358914" y="-9291"/>
                  <a:pt x="599389" y="0"/>
                </a:cubicBezTo>
                <a:cubicBezTo>
                  <a:pt x="839864" y="9291"/>
                  <a:pt x="979371" y="8509"/>
                  <a:pt x="1303020" y="0"/>
                </a:cubicBezTo>
                <a:cubicBezTo>
                  <a:pt x="1626669" y="-8509"/>
                  <a:pt x="1726300" y="7440"/>
                  <a:pt x="1876349" y="0"/>
                </a:cubicBezTo>
                <a:cubicBezTo>
                  <a:pt x="2026398" y="-7440"/>
                  <a:pt x="2430712" y="17957"/>
                  <a:pt x="2606040" y="0"/>
                </a:cubicBezTo>
                <a:cubicBezTo>
                  <a:pt x="2606569" y="5071"/>
                  <a:pt x="2606315" y="7437"/>
                  <a:pt x="2606040" y="13716"/>
                </a:cubicBezTo>
                <a:cubicBezTo>
                  <a:pt x="2393024" y="-2332"/>
                  <a:pt x="2191161" y="34687"/>
                  <a:pt x="1980590" y="13716"/>
                </a:cubicBezTo>
                <a:cubicBezTo>
                  <a:pt x="1770019" y="-7255"/>
                  <a:pt x="1476440" y="31542"/>
                  <a:pt x="1276960" y="13716"/>
                </a:cubicBezTo>
                <a:cubicBezTo>
                  <a:pt x="1077480" y="-4110"/>
                  <a:pt x="880988" y="37553"/>
                  <a:pt x="651510" y="13716"/>
                </a:cubicBezTo>
                <a:cubicBezTo>
                  <a:pt x="422032" y="-10121"/>
                  <a:pt x="130744" y="-6519"/>
                  <a:pt x="0" y="13716"/>
                </a:cubicBezTo>
                <a:cubicBezTo>
                  <a:pt x="198" y="8947"/>
                  <a:pt x="304" y="52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8">
            <a:extLst>
              <a:ext uri="{FF2B5EF4-FFF2-40B4-BE49-F238E27FC236}">
                <a16:creationId xmlns:a16="http://schemas.microsoft.com/office/drawing/2014/main" id="{14C37595-C4CB-A813-36FE-BF952D50F0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060" y="1967677"/>
            <a:ext cx="3328415" cy="3033637"/>
          </a:xfrm>
        </p:spPr>
        <p:txBody>
          <a:bodyPr>
            <a:normAutofit fontScale="92500" lnSpcReduction="10000"/>
          </a:bodyPr>
          <a:lstStyle/>
          <a:p>
            <a:r>
              <a:rPr lang="en-US" sz="1700" dirty="0"/>
              <a:t>Advancements in medicine</a:t>
            </a:r>
          </a:p>
          <a:p>
            <a:r>
              <a:rPr lang="en-US" sz="1700" dirty="0"/>
              <a:t>Longer life expectancy</a:t>
            </a:r>
          </a:p>
          <a:p>
            <a:r>
              <a:rPr lang="en-US" sz="1700" dirty="0"/>
              <a:t>Increasing older population</a:t>
            </a:r>
          </a:p>
          <a:p>
            <a:endParaRPr lang="en-US" sz="1700" dirty="0"/>
          </a:p>
          <a:p>
            <a:endParaRPr lang="en-US" sz="1700" dirty="0"/>
          </a:p>
          <a:p>
            <a:r>
              <a:rPr lang="en-US" sz="1700" dirty="0"/>
              <a:t>Imbalance in supply-demand</a:t>
            </a:r>
          </a:p>
          <a:p>
            <a:r>
              <a:rPr lang="en-US" sz="1700" dirty="0"/>
              <a:t>Limited budgets </a:t>
            </a:r>
          </a:p>
          <a:p>
            <a:r>
              <a:rPr lang="en-US" sz="1700" dirty="0"/>
              <a:t>Calls for rationing (including age-based)</a:t>
            </a:r>
          </a:p>
          <a:p>
            <a:r>
              <a:rPr lang="en-US" sz="1700" b="1" dirty="0"/>
              <a:t>How should we allocate resources?</a:t>
            </a:r>
          </a:p>
        </p:txBody>
      </p:sp>
      <p:pic>
        <p:nvPicPr>
          <p:cNvPr id="5" name="Content Placeholder 4" descr="Nurse helping old woman">
            <a:extLst>
              <a:ext uri="{FF2B5EF4-FFF2-40B4-BE49-F238E27FC236}">
                <a16:creationId xmlns:a16="http://schemas.microsoft.com/office/drawing/2014/main" id="{22B7C942-FC2F-ECC3-2EAD-72FC7B907FB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45" r="14107" b="1"/>
          <a:stretch/>
        </p:blipFill>
        <p:spPr>
          <a:xfrm>
            <a:off x="3983776" y="10"/>
            <a:ext cx="5159081" cy="51434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8" name="Arrow: Down 7">
            <a:extLst>
              <a:ext uri="{FF2B5EF4-FFF2-40B4-BE49-F238E27FC236}">
                <a16:creationId xmlns:a16="http://schemas.microsoft.com/office/drawing/2014/main" id="{2742FCDF-D580-631A-FA8D-1DB22FC287B8}"/>
              </a:ext>
            </a:extLst>
          </p:cNvPr>
          <p:cNvSpPr/>
          <p:nvPr/>
        </p:nvSpPr>
        <p:spPr>
          <a:xfrm>
            <a:off x="1823310" y="2877160"/>
            <a:ext cx="305410" cy="458115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60600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3BB77B-D3D9-AA09-CC10-9C6F84A814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4130" y="281175"/>
            <a:ext cx="6108200" cy="572644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What is Commissioning?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322B50-62A8-F8FC-1DBB-F01CD860D7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300" dirty="0"/>
              <a:t>The process of arranging for the provision of healthcare services for local areas. </a:t>
            </a:r>
          </a:p>
          <a:p>
            <a:r>
              <a:rPr lang="en-GB" sz="2300" dirty="0"/>
              <a:t>Planning, prioritising needs, and purchasing healthcare services for these areas.</a:t>
            </a:r>
          </a:p>
          <a:p>
            <a:r>
              <a:rPr lang="en-GB" sz="2300" dirty="0"/>
              <a:t>State bodies decide on whether to purchase these services on patients’ behalf.</a:t>
            </a:r>
          </a:p>
          <a:p>
            <a:r>
              <a:rPr lang="en-GB" sz="2300"/>
              <a:t>Obligation </a:t>
            </a:r>
            <a:r>
              <a:rPr lang="en-GB" sz="2300" dirty="0"/>
              <a:t>to implement the Public Sector Equality Duty when commissioning </a:t>
            </a:r>
          </a:p>
        </p:txBody>
      </p:sp>
    </p:spTree>
    <p:extLst>
      <p:ext uri="{BB962C8B-B14F-4D97-AF65-F5344CB8AC3E}">
        <p14:creationId xmlns:p14="http://schemas.microsoft.com/office/powerpoint/2010/main" val="11766025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434128" y="281175"/>
            <a:ext cx="6260907" cy="763525"/>
          </a:xfrm>
        </p:spPr>
        <p:txBody>
          <a:bodyPr>
            <a:normAutofit/>
          </a:bodyPr>
          <a:lstStyle/>
          <a:p>
            <a:pPr algn="l"/>
            <a:r>
              <a:rPr lang="en-US" b="1" dirty="0"/>
              <a:t>Inquiry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434130" y="891995"/>
            <a:ext cx="6260906" cy="4123036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Is justice being achieved for older people in the NHS through the Public Sector Equality Duty?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1) Does the legal framework on equality reflect justice towards older patients in healthcare resource allocation? 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2) Do healthcare resource allocation decisions illustrate justice towards age in practice?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1633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282117" y="-190252"/>
            <a:ext cx="1370728" cy="1032741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668730" y="316609"/>
            <a:ext cx="484026" cy="484026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7532611" y="491355"/>
            <a:ext cx="515604" cy="515604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7017482" y="0"/>
            <a:ext cx="2126518" cy="111062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982258" y="4586625"/>
            <a:ext cx="1120884" cy="556875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5" descr="Magnifying glass">
            <a:extLst>
              <a:ext uri="{FF2B5EF4-FFF2-40B4-BE49-F238E27FC236}">
                <a16:creationId xmlns:a16="http://schemas.microsoft.com/office/drawing/2014/main" id="{2C6814E3-333F-B7C6-B9A4-725EB4C43A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5572" y="457395"/>
            <a:ext cx="4612311" cy="4178299"/>
          </a:xfrm>
          <a:prstGeom prst="rect">
            <a:avLst/>
          </a:prstGeom>
          <a:ln>
            <a:noFill/>
          </a:ln>
        </p:spPr>
      </p:pic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703060" y="4839857"/>
            <a:ext cx="611177" cy="303643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3C41C3F-10A6-7925-86F3-1D5847FD6CC1}"/>
              </a:ext>
            </a:extLst>
          </p:cNvPr>
          <p:cNvSpPr txBox="1"/>
          <p:nvPr/>
        </p:nvSpPr>
        <p:spPr>
          <a:xfrm>
            <a:off x="3044950" y="1655520"/>
            <a:ext cx="1985164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900" b="1" dirty="0"/>
              <a:t>Lens of Justice</a:t>
            </a:r>
          </a:p>
        </p:txBody>
      </p:sp>
    </p:spTree>
    <p:extLst>
      <p:ext uri="{BB962C8B-B14F-4D97-AF65-F5344CB8AC3E}">
        <p14:creationId xmlns:p14="http://schemas.microsoft.com/office/powerpoint/2010/main" val="18688291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A4B189-EB5E-59C5-3C22-CA1C84A844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/>
              <a:t>Lens of Justice</a:t>
            </a:r>
          </a:p>
        </p:txBody>
      </p:sp>
      <p:pic>
        <p:nvPicPr>
          <p:cNvPr id="6" name="Content Placeholder 5" descr="Magnifying glass">
            <a:extLst>
              <a:ext uri="{FF2B5EF4-FFF2-40B4-BE49-F238E27FC236}">
                <a16:creationId xmlns:a16="http://schemas.microsoft.com/office/drawing/2014/main" id="{443B4B14-912C-1D86-D358-A86CBE0DB9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4950" y="227684"/>
            <a:ext cx="1388559" cy="1023212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5DFFF35-8294-B321-5C0F-77EA72CAAA63}"/>
              </a:ext>
            </a:extLst>
          </p:cNvPr>
          <p:cNvSpPr txBox="1"/>
          <p:nvPr/>
        </p:nvSpPr>
        <p:spPr>
          <a:xfrm>
            <a:off x="448965" y="984662"/>
            <a:ext cx="4127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Assessing commissioning decisions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48C3FDD0-F58E-891A-248F-EF986070D8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0129071"/>
              </p:ext>
            </p:extLst>
          </p:nvPr>
        </p:nvGraphicFramePr>
        <p:xfrm>
          <a:off x="463178" y="1386441"/>
          <a:ext cx="8079153" cy="2291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3051">
                  <a:extLst>
                    <a:ext uri="{9D8B030D-6E8A-4147-A177-3AD203B41FA5}">
                      <a16:colId xmlns:a16="http://schemas.microsoft.com/office/drawing/2014/main" val="296583583"/>
                    </a:ext>
                  </a:extLst>
                </a:gridCol>
                <a:gridCol w="2693051">
                  <a:extLst>
                    <a:ext uri="{9D8B030D-6E8A-4147-A177-3AD203B41FA5}">
                      <a16:colId xmlns:a16="http://schemas.microsoft.com/office/drawing/2014/main" val="1174142102"/>
                    </a:ext>
                  </a:extLst>
                </a:gridCol>
                <a:gridCol w="2693051">
                  <a:extLst>
                    <a:ext uri="{9D8B030D-6E8A-4147-A177-3AD203B41FA5}">
                      <a16:colId xmlns:a16="http://schemas.microsoft.com/office/drawing/2014/main" val="28266728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Redistribution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Procedural Justice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Recognition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96001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a) Needs-based approach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a) Involvement of stakeholders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a) Active steps mitigating discrimination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6349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b) Ending suffering and harm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b) Clear reasoning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b) Mechanisms assessing individual patients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43752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c) Promoting equality of opportunity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c) Publicly available reasoning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37755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98047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>
            <a:extLst>
              <a:ext uri="{FF2B5EF4-FFF2-40B4-BE49-F238E27FC236}">
                <a16:creationId xmlns:a16="http://schemas.microsoft.com/office/drawing/2014/main" id="{3B337C2F-F4B9-764C-45E5-86A1306E17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7633" y="4003983"/>
            <a:ext cx="9151633" cy="1139516"/>
            <a:chOff x="-10176" y="5338644"/>
            <a:chExt cx="12202176" cy="1519355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DE1E11FF-4A87-A65F-DAEC-E20057A3F9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 flipV="1">
              <a:off x="5331238" y="-2767"/>
              <a:ext cx="1519350" cy="12202174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0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719AAC3-64F6-CEDF-0B56-5C0C6BD3C6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 flipV="1">
              <a:off x="8906919" y="3566802"/>
              <a:ext cx="1507122" cy="5063040"/>
            </a:xfrm>
            <a:prstGeom prst="rect">
              <a:avLst/>
            </a:prstGeom>
            <a:gradFill>
              <a:gsLst>
                <a:gs pos="59000">
                  <a:schemeClr val="accent5">
                    <a:lumMod val="60000"/>
                    <a:lumOff val="40000"/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1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BA0DE637-E8FB-63A7-A5E2-E28DBE1A41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 flipV="1">
              <a:off x="3921534" y="1406934"/>
              <a:ext cx="1519355" cy="9382775"/>
            </a:xfrm>
            <a:prstGeom prst="rect">
              <a:avLst/>
            </a:prstGeom>
            <a:gradFill>
              <a:gsLst>
                <a:gs pos="29000">
                  <a:schemeClr val="accent5">
                    <a:lumMod val="60000"/>
                    <a:lumOff val="40000"/>
                    <a:alpha val="0"/>
                  </a:schemeClr>
                </a:gs>
                <a:gs pos="100000">
                  <a:schemeClr val="accent5">
                    <a:lumMod val="75000"/>
                  </a:schemeClr>
                </a:gs>
              </a:gsLst>
              <a:lin ang="9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5531F67-5999-A5C9-9F4B-637D396EA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196710"/>
            <a:ext cx="5137866" cy="685481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Equality through the Public Sector Equality Duty (PSED)</a:t>
            </a:r>
          </a:p>
        </p:txBody>
      </p:sp>
      <p:pic>
        <p:nvPicPr>
          <p:cNvPr id="5" name="Content Placeholder 4" descr="Scales of justice on blue background">
            <a:extLst>
              <a:ext uri="{FF2B5EF4-FFF2-40B4-BE49-F238E27FC236}">
                <a16:creationId xmlns:a16="http://schemas.microsoft.com/office/drawing/2014/main" id="{A5161B79-FBFD-8801-9305-998F09AD9E7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2" r="3377" b="1"/>
          <a:stretch/>
        </p:blipFill>
        <p:spPr>
          <a:xfrm>
            <a:off x="663882" y="681036"/>
            <a:ext cx="3812136" cy="2703680"/>
          </a:xfrm>
          <a:prstGeom prst="rect">
            <a:avLst/>
          </a:prstGeom>
        </p:spPr>
      </p:pic>
      <p:pic>
        <p:nvPicPr>
          <p:cNvPr id="7" name="Content Placeholder 6" descr="Scales of justice on blue background">
            <a:extLst>
              <a:ext uri="{FF2B5EF4-FFF2-40B4-BE49-F238E27FC236}">
                <a16:creationId xmlns:a16="http://schemas.microsoft.com/office/drawing/2014/main" id="{C334DF9F-68DE-53DB-803C-F729866D3E9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638" y="760909"/>
            <a:ext cx="3811137" cy="2543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844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Slide Background">
            <a:extLst>
              <a:ext uri="{FF2B5EF4-FFF2-40B4-BE49-F238E27FC236}">
                <a16:creationId xmlns:a16="http://schemas.microsoft.com/office/drawing/2014/main" id="{9F7D5CDA-D291-4307-BF55-1381FED29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0F98A8-5380-5F44-C0A5-B4313EDA9F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260" y="571500"/>
            <a:ext cx="4275737" cy="625905"/>
          </a:xfrm>
        </p:spPr>
        <p:txBody>
          <a:bodyPr anchor="ctr">
            <a:normAutofit fontScale="90000"/>
          </a:bodyPr>
          <a:lstStyle/>
          <a:p>
            <a:r>
              <a:rPr lang="en-GB" sz="3000" b="1" dirty="0"/>
              <a:t>Public Sector Equality Duty (PSED)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B99C829-8A23-20F8-B8FB-856B969193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556" y="1502814"/>
            <a:ext cx="4886560" cy="3512215"/>
          </a:xfrm>
        </p:spPr>
        <p:txBody>
          <a:bodyPr anchor="ctr">
            <a:normAutofit fontScale="92500"/>
          </a:bodyPr>
          <a:lstStyle/>
          <a:p>
            <a:pPr marL="0" indent="0" algn="l">
              <a:buNone/>
            </a:pPr>
            <a:r>
              <a:rPr lang="en-US" sz="1700" b="1" dirty="0">
                <a:latin typeface="arial" panose="020B0604020202020204" pitchFamily="34" charset="0"/>
              </a:rPr>
              <a:t>Equality Act 2010 s.149:</a:t>
            </a:r>
            <a:endParaRPr lang="en-US" sz="1700" b="1" i="0" dirty="0">
              <a:effectLst/>
              <a:latin typeface="arial" panose="020B0604020202020204" pitchFamily="34" charset="0"/>
            </a:endParaRPr>
          </a:p>
          <a:p>
            <a:pPr marL="0" indent="0" algn="l">
              <a:buNone/>
            </a:pPr>
            <a:r>
              <a:rPr lang="en-US" sz="1700" b="1" i="1" dirty="0">
                <a:latin typeface="arial" panose="020B0604020202020204" pitchFamily="34" charset="0"/>
              </a:rPr>
              <a:t>“</a:t>
            </a:r>
            <a:r>
              <a:rPr lang="en-US" sz="1700" b="1" i="1" dirty="0">
                <a:effectLst/>
                <a:latin typeface="arial" panose="020B0604020202020204" pitchFamily="34" charset="0"/>
              </a:rPr>
              <a:t>(1) A public authority must, in the exercise of its functions, have due regard to the need to—</a:t>
            </a:r>
          </a:p>
          <a:p>
            <a:pPr marL="0" indent="0" algn="l">
              <a:buNone/>
            </a:pPr>
            <a:r>
              <a:rPr lang="en-US" sz="1700" b="1" i="1" dirty="0">
                <a:effectLst/>
                <a:latin typeface="arial" panose="020B0604020202020204" pitchFamily="34" charset="0"/>
              </a:rPr>
              <a:t>      (a) eliminate discrimination, harassment, </a:t>
            </a:r>
            <a:r>
              <a:rPr lang="en-GB" sz="1700" b="1" i="1" dirty="0">
                <a:effectLst/>
                <a:latin typeface="arial" panose="020B0604020202020204" pitchFamily="34" charset="0"/>
              </a:rPr>
              <a:t>victimisation </a:t>
            </a:r>
            <a:r>
              <a:rPr lang="en-US" sz="1700" b="1" i="1" dirty="0">
                <a:effectLst/>
                <a:latin typeface="arial" panose="020B0604020202020204" pitchFamily="34" charset="0"/>
              </a:rPr>
              <a:t>and any other conduct that is prohibited by or under this Act;</a:t>
            </a:r>
          </a:p>
          <a:p>
            <a:pPr marL="0" indent="0" algn="l">
              <a:buNone/>
            </a:pPr>
            <a:r>
              <a:rPr lang="en-US" sz="1700" b="1" i="1" dirty="0">
                <a:effectLst/>
                <a:latin typeface="arial" panose="020B0604020202020204" pitchFamily="34" charset="0"/>
              </a:rPr>
              <a:t>      (b) advance equality of opportunity between persons who share a relevant protected characteristic and persons who do not share it;</a:t>
            </a:r>
          </a:p>
          <a:p>
            <a:pPr marL="0" indent="0" algn="l">
              <a:buNone/>
            </a:pPr>
            <a:r>
              <a:rPr lang="en-US" sz="1700" b="1" i="1" dirty="0">
                <a:effectLst/>
                <a:latin typeface="arial" panose="020B0604020202020204" pitchFamily="34" charset="0"/>
              </a:rPr>
              <a:t>      (c) foster good relations between persons who share a relevant protected characteristic and persons who do not share it.” </a:t>
            </a:r>
          </a:p>
          <a:p>
            <a:pPr marL="0" indent="0">
              <a:buNone/>
            </a:pPr>
            <a:endParaRPr lang="en-US" sz="1500" dirty="0"/>
          </a:p>
        </p:txBody>
      </p:sp>
      <p:pic>
        <p:nvPicPr>
          <p:cNvPr id="5" name="Content Placeholder 4" descr="Scales of justice on blue background">
            <a:extLst>
              <a:ext uri="{FF2B5EF4-FFF2-40B4-BE49-F238E27FC236}">
                <a16:creationId xmlns:a16="http://schemas.microsoft.com/office/drawing/2014/main" id="{3A53922C-B61A-CA4B-8546-CB69985B563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15" r="24450" b="2"/>
          <a:stretch/>
        </p:blipFill>
        <p:spPr>
          <a:xfrm>
            <a:off x="5143347" y="-8164"/>
            <a:ext cx="4000653" cy="5151664"/>
          </a:xfrm>
          <a:prstGeom prst="rect">
            <a:avLst/>
          </a:prstGeom>
          <a:effectLst>
            <a:outerShdw blurRad="127000" dist="50800" dir="10800000" sx="99000" sy="99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82186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641</Words>
  <Application>Microsoft Office PowerPoint</Application>
  <PresentationFormat>On-screen Show (16:9)</PresentationFormat>
  <Paragraphs>157</Paragraphs>
  <Slides>18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arial</vt:lpstr>
      <vt:lpstr>Calibri</vt:lpstr>
      <vt:lpstr>Office Theme</vt:lpstr>
      <vt:lpstr>Justice through Equality for Older Patients in Meso-Level Healthcare Resource Allocation within the NHS of England</vt:lpstr>
      <vt:lpstr>Overview</vt:lpstr>
      <vt:lpstr>Context</vt:lpstr>
      <vt:lpstr>What is Commissioning? </vt:lpstr>
      <vt:lpstr>Inquiry</vt:lpstr>
      <vt:lpstr>PowerPoint Presentation</vt:lpstr>
      <vt:lpstr>Lens of Justice</vt:lpstr>
      <vt:lpstr>Equality through the Public Sector Equality Duty (PSED)</vt:lpstr>
      <vt:lpstr>Public Sector Equality Duty (PSED)</vt:lpstr>
      <vt:lpstr>The ‘due regard’ standard</vt:lpstr>
      <vt:lpstr>Judicial interpretation of the ‘due regard’ standard</vt:lpstr>
      <vt:lpstr>Commissioning guide featuring Equality </vt:lpstr>
      <vt:lpstr>Q1) Commissioning Guide on the application of the PSED – Action-based vs ‘due regard’</vt:lpstr>
      <vt:lpstr>Q2) Justice in Practice</vt:lpstr>
      <vt:lpstr>Q2) Commissioning Plans</vt:lpstr>
      <vt:lpstr>Q2) Commissioning Plans (cont.)</vt:lpstr>
      <vt:lpstr>Conclusion and Impact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Yvoni Komodromou</dc:creator>
  <cp:lastModifiedBy>Yvoni Komodromou</cp:lastModifiedBy>
  <cp:revision>8</cp:revision>
  <dcterms:created xsi:type="dcterms:W3CDTF">2017-07-17T19:56:08Z</dcterms:created>
  <dcterms:modified xsi:type="dcterms:W3CDTF">2025-05-30T21:03:33Z</dcterms:modified>
</cp:coreProperties>
</file>