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65" r:id="rId5"/>
    <p:sldMasterId id="2147483667" r:id="rId6"/>
    <p:sldMasterId id="2147483669" r:id="rId7"/>
  </p:sldMasterIdLst>
  <p:notesMasterIdLst>
    <p:notesMasterId r:id="rId21"/>
  </p:notesMasterIdLst>
  <p:sldIdLst>
    <p:sldId id="256" r:id="rId8"/>
    <p:sldId id="272" r:id="rId9"/>
    <p:sldId id="273" r:id="rId10"/>
    <p:sldId id="261" r:id="rId11"/>
    <p:sldId id="262" r:id="rId12"/>
    <p:sldId id="275" r:id="rId13"/>
    <p:sldId id="276" r:id="rId14"/>
    <p:sldId id="274" r:id="rId15"/>
    <p:sldId id="277" r:id="rId16"/>
    <p:sldId id="278" r:id="rId17"/>
    <p:sldId id="281" r:id="rId18"/>
    <p:sldId id="279" r:id="rId19"/>
    <p:sldId id="280"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0039A6"/>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87956" autoAdjust="0"/>
  </p:normalViewPr>
  <p:slideViewPr>
    <p:cSldViewPr snapToGrid="0" snapToObjects="1" showGuides="1">
      <p:cViewPr varScale="1">
        <p:scale>
          <a:sx n="82" d="100"/>
          <a:sy n="82"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manchester\OneDrive%20-%20Georgia%20State%20University\LTC%20Paper%202.0\ASLME\Criteria%20counts%20for%209%20zones%20of%20comprehensive%20ca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Georgia: Regulation Aligned to Comprehensive Care RecoMMendations </a:t>
            </a:r>
          </a:p>
        </c:rich>
      </c:tx>
      <c:overlay val="0"/>
      <c:spPr>
        <a:noFill/>
        <a:ln>
          <a:noFill/>
        </a:ln>
        <a:effectLst/>
      </c:spPr>
      <c:txPr>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radarChart>
        <c:radarStyle val="filled"/>
        <c:varyColors val="0"/>
        <c:ser>
          <c:idx val="0"/>
          <c:order val="0"/>
          <c:tx>
            <c:strRef>
              <c:f>'Spider Charts'!$B$22</c:f>
              <c:strCache>
                <c:ptCount val="1"/>
                <c:pt idx="0">
                  <c:v>Georgia: Regulation Aligned to Comprehensive Care RecoMMendations </c:v>
                </c:pt>
              </c:strCache>
            </c:strRef>
          </c:tx>
          <c:spPr>
            <a:solidFill>
              <a:srgbClr val="2F5597">
                <a:alpha val="50196"/>
              </a:srgbClr>
            </a:solidFill>
            <a:ln w="25400">
              <a:solidFill>
                <a:schemeClr val="accent1"/>
              </a:solidFill>
              <a:prstDash val="sysDot"/>
            </a:ln>
            <a:effectLst/>
          </c:spPr>
          <c:cat>
            <c:strRef>
              <c:f>'Spider Charts'!$A$23:$A$31</c:f>
              <c:strCache>
                <c:ptCount val="9"/>
                <c:pt idx="0">
                  <c:v>Person-Centered Care 50%</c:v>
                </c:pt>
                <c:pt idx="1">
                  <c:v>Detection &amp; Diagnosis 57%</c:v>
                </c:pt>
                <c:pt idx="2">
                  <c:v>Person-Centered Assessment &amp; Care Planning 40%</c:v>
                </c:pt>
                <c:pt idx="3">
                  <c:v>Medical Management 29%</c:v>
                </c:pt>
                <c:pt idx="4">
                  <c:v>Information, Education, and Support 67%</c:v>
                </c:pt>
                <c:pt idx="5">
                  <c:v>Ongoing Care 50%</c:v>
                </c:pt>
                <c:pt idx="6">
                  <c:v>Staffing 67%</c:v>
                </c:pt>
                <c:pt idx="7">
                  <c:v>Supportive and Therapeutic Environment and Safety 60%</c:v>
                </c:pt>
                <c:pt idx="8">
                  <c:v>Transitions &amp; Coordination of Care 20%</c:v>
                </c:pt>
              </c:strCache>
            </c:strRef>
          </c:cat>
          <c:val>
            <c:numRef>
              <c:f>'Spider Charts'!$B$23:$B$31</c:f>
              <c:numCache>
                <c:formatCode>0.00%</c:formatCode>
                <c:ptCount val="9"/>
                <c:pt idx="0">
                  <c:v>0.5</c:v>
                </c:pt>
                <c:pt idx="1">
                  <c:v>0.5714285714285714</c:v>
                </c:pt>
                <c:pt idx="2">
                  <c:v>0.4</c:v>
                </c:pt>
                <c:pt idx="3">
                  <c:v>0.2857142857142857</c:v>
                </c:pt>
                <c:pt idx="4">
                  <c:v>0.66666666666666663</c:v>
                </c:pt>
                <c:pt idx="5">
                  <c:v>0.5</c:v>
                </c:pt>
                <c:pt idx="6">
                  <c:v>0.66666666666666663</c:v>
                </c:pt>
                <c:pt idx="7">
                  <c:v>0.6</c:v>
                </c:pt>
                <c:pt idx="8">
                  <c:v>0.2</c:v>
                </c:pt>
              </c:numCache>
            </c:numRef>
          </c:val>
          <c:extLst>
            <c:ext xmlns:c16="http://schemas.microsoft.com/office/drawing/2014/chart" uri="{C3380CC4-5D6E-409C-BE32-E72D297353CC}">
              <c16:uniqueId val="{00000000-2664-4501-8529-87FE88949541}"/>
            </c:ext>
          </c:extLst>
        </c:ser>
        <c:dLbls>
          <c:showLegendKey val="0"/>
          <c:showVal val="0"/>
          <c:showCatName val="0"/>
          <c:showSerName val="0"/>
          <c:showPercent val="0"/>
          <c:showBubbleSize val="0"/>
        </c:dLbls>
        <c:axId val="1801639808"/>
        <c:axId val="1801638368"/>
      </c:radarChart>
      <c:catAx>
        <c:axId val="180163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01638368"/>
        <c:crosses val="autoZero"/>
        <c:auto val="1"/>
        <c:lblAlgn val="ctr"/>
        <c:lblOffset val="100"/>
        <c:noMultiLvlLbl val="0"/>
      </c:catAx>
      <c:valAx>
        <c:axId val="1801638368"/>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801639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cap="all" spc="15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radarChart>
        <c:radarStyle val="filled"/>
        <c:varyColors val="0"/>
        <c:ser>
          <c:idx val="0"/>
          <c:order val="0"/>
          <c:tx>
            <c:strRef>
              <c:f>'Spider Charts'!$B$41</c:f>
              <c:strCache>
                <c:ptCount val="1"/>
                <c:pt idx="0">
                  <c:v>Missouri: Regulation Aligned to Comprehensive Care Recommendations </c:v>
                </c:pt>
              </c:strCache>
            </c:strRef>
          </c:tx>
          <c:spPr>
            <a:solidFill>
              <a:srgbClr val="2F5597">
                <a:alpha val="50196"/>
              </a:srgbClr>
            </a:solidFill>
            <a:ln w="25400">
              <a:solidFill>
                <a:schemeClr val="accent1"/>
              </a:solidFill>
              <a:prstDash val="sysDot"/>
            </a:ln>
            <a:effectLst/>
          </c:spPr>
          <c:cat>
            <c:strRef>
              <c:f>'Spider Charts'!$A$42:$A$50</c:f>
              <c:strCache>
                <c:ptCount val="9"/>
                <c:pt idx="0">
                  <c:v>Person-Centered Care 60%</c:v>
                </c:pt>
                <c:pt idx="1">
                  <c:v>Detection &amp; Diagnosis 57%</c:v>
                </c:pt>
                <c:pt idx="2">
                  <c:v>Person-Centered Assessment &amp; Care Planning 60%</c:v>
                </c:pt>
                <c:pt idx="3">
                  <c:v>Medical Management 42%</c:v>
                </c:pt>
                <c:pt idx="4">
                  <c:v>Information, Education, and Support 60%</c:v>
                </c:pt>
                <c:pt idx="5">
                  <c:v>Ongoing Care 80%</c:v>
                </c:pt>
                <c:pt idx="6">
                  <c:v>Staffing 67%</c:v>
                </c:pt>
                <c:pt idx="7">
                  <c:v>Supportive and Therapeutic Environment and Safety 100%</c:v>
                </c:pt>
                <c:pt idx="8">
                  <c:v>Transitions &amp; Coordination of Care 60%</c:v>
                </c:pt>
              </c:strCache>
            </c:strRef>
          </c:cat>
          <c:val>
            <c:numRef>
              <c:f>'Spider Charts'!$B$42:$B$50</c:f>
              <c:numCache>
                <c:formatCode>0.00%</c:formatCode>
                <c:ptCount val="9"/>
                <c:pt idx="0">
                  <c:v>0.6</c:v>
                </c:pt>
                <c:pt idx="1">
                  <c:v>0.5714285714285714</c:v>
                </c:pt>
                <c:pt idx="2">
                  <c:v>0.6</c:v>
                </c:pt>
                <c:pt idx="3">
                  <c:v>0.42857142857142855</c:v>
                </c:pt>
                <c:pt idx="4">
                  <c:v>0.6</c:v>
                </c:pt>
                <c:pt idx="5">
                  <c:v>0.8</c:v>
                </c:pt>
                <c:pt idx="6">
                  <c:v>0.66666666666666663</c:v>
                </c:pt>
                <c:pt idx="7">
                  <c:v>1</c:v>
                </c:pt>
                <c:pt idx="8">
                  <c:v>0.6</c:v>
                </c:pt>
              </c:numCache>
            </c:numRef>
          </c:val>
          <c:extLst>
            <c:ext xmlns:c16="http://schemas.microsoft.com/office/drawing/2014/chart" uri="{C3380CC4-5D6E-409C-BE32-E72D297353CC}">
              <c16:uniqueId val="{00000000-96FE-4468-9FA8-B659BA581A67}"/>
            </c:ext>
          </c:extLst>
        </c:ser>
        <c:dLbls>
          <c:showLegendKey val="0"/>
          <c:showVal val="0"/>
          <c:showCatName val="0"/>
          <c:showSerName val="0"/>
          <c:showPercent val="0"/>
          <c:showBubbleSize val="0"/>
        </c:dLbls>
        <c:axId val="506179264"/>
        <c:axId val="506176384"/>
      </c:radarChart>
      <c:catAx>
        <c:axId val="50617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06176384"/>
        <c:crosses val="autoZero"/>
        <c:auto val="1"/>
        <c:lblAlgn val="ctr"/>
        <c:lblOffset val="100"/>
        <c:noMultiLvlLbl val="0"/>
      </c:catAx>
      <c:valAx>
        <c:axId val="50617638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0617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cap="all" spc="15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radarChart>
        <c:radarStyle val="filled"/>
        <c:varyColors val="0"/>
        <c:ser>
          <c:idx val="0"/>
          <c:order val="0"/>
          <c:tx>
            <c:strRef>
              <c:f>'Spider Charts'!$B$59</c:f>
              <c:strCache>
                <c:ptCount val="1"/>
                <c:pt idx="0">
                  <c:v>Kentucky: Regulation Aligned to Comprehensive Care Recommendations </c:v>
                </c:pt>
              </c:strCache>
            </c:strRef>
          </c:tx>
          <c:spPr>
            <a:solidFill>
              <a:srgbClr val="2F5597">
                <a:alpha val="50196"/>
              </a:srgbClr>
            </a:solidFill>
            <a:ln w="25400">
              <a:solidFill>
                <a:schemeClr val="accent1"/>
              </a:solidFill>
              <a:prstDash val="sysDot"/>
            </a:ln>
            <a:effectLst/>
          </c:spPr>
          <c:cat>
            <c:strRef>
              <c:f>'Spider Charts'!$A$60:$A$68</c:f>
              <c:strCache>
                <c:ptCount val="9"/>
                <c:pt idx="0">
                  <c:v>Person-Centered Care 100%</c:v>
                </c:pt>
                <c:pt idx="1">
                  <c:v>Detection &amp; Diagnosis 86%</c:v>
                </c:pt>
                <c:pt idx="2">
                  <c:v>Person-Centered Assessment &amp; Care Planning 100%</c:v>
                </c:pt>
                <c:pt idx="3">
                  <c:v>Medical Management 86%</c:v>
                </c:pt>
                <c:pt idx="4">
                  <c:v>Information, Education, and Support 80%</c:v>
                </c:pt>
                <c:pt idx="5">
                  <c:v>Ongoing Care 100%</c:v>
                </c:pt>
                <c:pt idx="6">
                  <c:v>Staffing 100%</c:v>
                </c:pt>
                <c:pt idx="7">
                  <c:v>Supportive and Therapeutic Environment and Safety 100%</c:v>
                </c:pt>
                <c:pt idx="8">
                  <c:v>Transitions &amp; Coordination of Care 100%</c:v>
                </c:pt>
              </c:strCache>
            </c:strRef>
          </c:cat>
          <c:val>
            <c:numRef>
              <c:f>'Spider Charts'!$B$60:$B$68</c:f>
              <c:numCache>
                <c:formatCode>0.00%</c:formatCode>
                <c:ptCount val="9"/>
                <c:pt idx="0">
                  <c:v>1</c:v>
                </c:pt>
                <c:pt idx="1">
                  <c:v>0.8571428571428571</c:v>
                </c:pt>
                <c:pt idx="2">
                  <c:v>1</c:v>
                </c:pt>
                <c:pt idx="3">
                  <c:v>0.8571428571428571</c:v>
                </c:pt>
                <c:pt idx="4">
                  <c:v>0.8</c:v>
                </c:pt>
                <c:pt idx="5">
                  <c:v>1</c:v>
                </c:pt>
                <c:pt idx="6">
                  <c:v>1</c:v>
                </c:pt>
                <c:pt idx="7">
                  <c:v>1</c:v>
                </c:pt>
                <c:pt idx="8">
                  <c:v>1</c:v>
                </c:pt>
              </c:numCache>
            </c:numRef>
          </c:val>
          <c:extLst>
            <c:ext xmlns:c16="http://schemas.microsoft.com/office/drawing/2014/chart" uri="{C3380CC4-5D6E-409C-BE32-E72D297353CC}">
              <c16:uniqueId val="{00000000-680B-4F9F-B2CC-E1A77630987F}"/>
            </c:ext>
          </c:extLst>
        </c:ser>
        <c:dLbls>
          <c:showLegendKey val="0"/>
          <c:showVal val="0"/>
          <c:showCatName val="0"/>
          <c:showSerName val="0"/>
          <c:showPercent val="0"/>
          <c:showBubbleSize val="0"/>
        </c:dLbls>
        <c:axId val="955707536"/>
        <c:axId val="955724816"/>
      </c:radarChart>
      <c:catAx>
        <c:axId val="95570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55724816"/>
        <c:crosses val="autoZero"/>
        <c:auto val="1"/>
        <c:lblAlgn val="ctr"/>
        <c:lblOffset val="100"/>
        <c:noMultiLvlLbl val="0"/>
      </c:catAx>
      <c:valAx>
        <c:axId val="955724816"/>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95570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
  <cs:dataPoint3D>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3D>
  <cs:dataPointLine>
    <cs:lnRef idx="0">
      <cs:styleClr val="auto"/>
    </cs:lnRef>
    <cs:fillRef idx="0"/>
    <cs:effectRef idx="0"/>
    <cs:fontRef idx="minor">
      <a:schemeClr val="tx1"/>
    </cs:fontRef>
    <cs:spPr>
      <a:ln w="25400" cap="rnd" cmpd="sng" algn="ctr">
        <a:solidFill>
          <a:schemeClr val="phClr"/>
        </a:solidFill>
        <a:prstDash val="sysDot"/>
        <a:round/>
      </a:ln>
    </cs:spPr>
  </cs:dataPointLine>
  <cs:dataPointMarker>
    <cs:lnRef idx="0">
      <cs:styleClr val="auto"/>
    </cs:lnRef>
    <cs:fillRef idx="0">
      <cs:styleClr val="auto"/>
    </cs:fillRef>
    <cs:effectRef idx="0"/>
    <cs:fontRef idx="minor">
      <a:schemeClr val="tx1"/>
    </cs:fontRef>
    <cs:spPr>
      <a:solidFill>
        <a:schemeClr val="phClr"/>
      </a:solidFill>
    </cs:spPr>
  </cs:dataPointMarker>
  <cs:dataPointMarkerLayout symbol="circle" size="6"/>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1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
  <cs:dataPoint3D>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3D>
  <cs:dataPointLine>
    <cs:lnRef idx="0">
      <cs:styleClr val="auto"/>
    </cs:lnRef>
    <cs:fillRef idx="0"/>
    <cs:effectRef idx="0"/>
    <cs:fontRef idx="minor">
      <a:schemeClr val="tx1"/>
    </cs:fontRef>
    <cs:spPr>
      <a:ln w="25400" cap="rnd" cmpd="sng" algn="ctr">
        <a:solidFill>
          <a:schemeClr val="phClr"/>
        </a:solidFill>
        <a:prstDash val="sysDot"/>
        <a:round/>
      </a:ln>
    </cs:spPr>
  </cs:dataPointLine>
  <cs:dataPointMarker>
    <cs:lnRef idx="0">
      <cs:styleClr val="auto"/>
    </cs:lnRef>
    <cs:fillRef idx="0">
      <cs:styleClr val="auto"/>
    </cs:fillRef>
    <cs:effectRef idx="0"/>
    <cs:fontRef idx="minor">
      <a:schemeClr val="tx1"/>
    </cs:fontRef>
    <cs:spPr>
      <a:solidFill>
        <a:schemeClr val="phClr"/>
      </a:solidFill>
    </cs:spPr>
  </cs:dataPointMarker>
  <cs:dataPointMarkerLayout symbol="circle" size="6"/>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
  <cs:dataPoint3D>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3D>
  <cs:dataPointLine>
    <cs:lnRef idx="0">
      <cs:styleClr val="auto"/>
    </cs:lnRef>
    <cs:fillRef idx="0"/>
    <cs:effectRef idx="0"/>
    <cs:fontRef idx="minor">
      <a:schemeClr val="tx1"/>
    </cs:fontRef>
    <cs:spPr>
      <a:ln w="25400" cap="rnd" cmpd="sng" algn="ctr">
        <a:solidFill>
          <a:schemeClr val="phClr"/>
        </a:solidFill>
        <a:prstDash val="sysDot"/>
        <a:round/>
      </a:ln>
    </cs:spPr>
  </cs:dataPointLine>
  <cs:dataPointMarker>
    <cs:lnRef idx="0">
      <cs:styleClr val="auto"/>
    </cs:lnRef>
    <cs:fillRef idx="0">
      <cs:styleClr val="auto"/>
    </cs:fillRef>
    <cs:effectRef idx="0"/>
    <cs:fontRef idx="minor">
      <a:schemeClr val="tx1"/>
    </cs:fontRef>
    <cs:spPr>
      <a:solidFill>
        <a:schemeClr val="phClr"/>
      </a:solidFill>
    </cs:spPr>
  </cs:dataPointMarker>
  <cs:dataPointMarkerLayout symbol="circle" size="6"/>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438F9-814D-4E94-8A64-7D5250D81656}"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61E16-2F9F-4A2D-9990-2FB25B35A325}" type="slidenum">
              <a:rPr lang="en-US" smtClean="0"/>
              <a:t>‹#›</a:t>
            </a:fld>
            <a:endParaRPr lang="en-US"/>
          </a:p>
        </p:txBody>
      </p:sp>
    </p:spTree>
    <p:extLst>
      <p:ext uri="{BB962C8B-B14F-4D97-AF65-F5344CB8AC3E}">
        <p14:creationId xmlns:p14="http://schemas.microsoft.com/office/powerpoint/2010/main" val="352737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a part of my job for I am generally familiar with aging policy at the federal level. </a:t>
            </a:r>
            <a:br>
              <a:rPr lang="en-US" dirty="0"/>
            </a:br>
            <a:r>
              <a:rPr lang="en-US" dirty="0"/>
              <a:t>Skilled Nursing Facilities across all states have the benefit of staffing and memory care standards that are regulated by CMS (and which are outlined in Title 42 (Subpart B))</a:t>
            </a:r>
            <a:br>
              <a:rPr lang="en-US" dirty="0"/>
            </a:br>
            <a:endParaRPr lang="en-US" dirty="0"/>
          </a:p>
          <a:p>
            <a:r>
              <a:rPr lang="en-US" dirty="0"/>
              <a:t>Assisted living facilities, also often called community care homes, do NOT fall under federal jurisdiction. </a:t>
            </a:r>
          </a:p>
          <a:p>
            <a:endParaRPr lang="en-US" dirty="0"/>
          </a:p>
          <a:p>
            <a:r>
              <a:rPr lang="en-US" dirty="0"/>
              <a:t>This ongoing project is an exploration of memory care and workforce standards that have been set in states’ assisted living facility regulation. </a:t>
            </a:r>
            <a:br>
              <a:rPr lang="en-US" dirty="0"/>
            </a:br>
            <a:endParaRPr lang="en-US" dirty="0"/>
          </a:p>
        </p:txBody>
      </p:sp>
      <p:sp>
        <p:nvSpPr>
          <p:cNvPr id="4" name="Slide Number Placeholder 3"/>
          <p:cNvSpPr>
            <a:spLocks noGrp="1"/>
          </p:cNvSpPr>
          <p:nvPr>
            <p:ph type="sldNum" sz="quarter" idx="5"/>
          </p:nvPr>
        </p:nvSpPr>
        <p:spPr/>
        <p:txBody>
          <a:bodyPr/>
          <a:lstStyle/>
          <a:p>
            <a:fld id="{B6C61E16-2F9F-4A2D-9990-2FB25B35A325}" type="slidenum">
              <a:rPr lang="en-US" smtClean="0"/>
              <a:t>1</a:t>
            </a:fld>
            <a:endParaRPr lang="en-US"/>
          </a:p>
        </p:txBody>
      </p:sp>
    </p:spTree>
    <p:extLst>
      <p:ext uri="{BB962C8B-B14F-4D97-AF65-F5344CB8AC3E}">
        <p14:creationId xmlns:p14="http://schemas.microsoft.com/office/powerpoint/2010/main" val="274783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3B4D4-63CE-22F8-80F8-F8EC111E3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DBC9B-E459-4D0F-4669-C7201C587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90B53-F747-1BDF-EF1D-82033199E1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3E6953-3E44-AB88-755A-00F23E69C3A4}"/>
              </a:ext>
            </a:extLst>
          </p:cNvPr>
          <p:cNvSpPr>
            <a:spLocks noGrp="1"/>
          </p:cNvSpPr>
          <p:nvPr>
            <p:ph type="sldNum" sz="quarter" idx="5"/>
          </p:nvPr>
        </p:nvSpPr>
        <p:spPr/>
        <p:txBody>
          <a:bodyPr/>
          <a:lstStyle/>
          <a:p>
            <a:fld id="{B6C61E16-2F9F-4A2D-9990-2FB25B35A325}" type="slidenum">
              <a:rPr lang="en-US" smtClean="0"/>
              <a:t>10</a:t>
            </a:fld>
            <a:endParaRPr lang="en-US"/>
          </a:p>
        </p:txBody>
      </p:sp>
    </p:spTree>
    <p:extLst>
      <p:ext uri="{BB962C8B-B14F-4D97-AF65-F5344CB8AC3E}">
        <p14:creationId xmlns:p14="http://schemas.microsoft.com/office/powerpoint/2010/main" val="333351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61E16-2F9F-4A2D-9990-2FB25B35A325}" type="slidenum">
              <a:rPr lang="en-US" smtClean="0"/>
              <a:t>11</a:t>
            </a:fld>
            <a:endParaRPr lang="en-US"/>
          </a:p>
        </p:txBody>
      </p:sp>
    </p:spTree>
    <p:extLst>
      <p:ext uri="{BB962C8B-B14F-4D97-AF65-F5344CB8AC3E}">
        <p14:creationId xmlns:p14="http://schemas.microsoft.com/office/powerpoint/2010/main" val="196187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ABAB7-ED3B-6833-38AD-F97135A1F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B8CDE-9E0F-F24C-DC29-845CE53AB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31FEC-0F52-6F99-A959-A0EA40F87A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NPALS: national post-acute and long term care study</a:t>
            </a:r>
            <a:br>
              <a:rPr lang="en-US" dirty="0"/>
            </a:br>
            <a:endParaRPr lang="en-US" dirty="0"/>
          </a:p>
          <a:p>
            <a:pPr lvl="2"/>
            <a:r>
              <a:rPr lang="en-US" dirty="0"/>
              <a:t>Memory Care Variables:</a:t>
            </a:r>
            <a:br>
              <a:rPr lang="en-US" dirty="0"/>
            </a:br>
            <a:r>
              <a:rPr lang="en-US" dirty="0"/>
              <a:t>Dementia Care Units within Assisted Living Facilities count</a:t>
            </a:r>
          </a:p>
          <a:p>
            <a:pPr lvl="2"/>
            <a:r>
              <a:rPr lang="en-US" dirty="0"/>
              <a:t>Dementia Diagnosis rates</a:t>
            </a:r>
          </a:p>
          <a:p>
            <a:pPr lvl="2"/>
            <a:r>
              <a:rPr lang="en-US" dirty="0"/>
              <a:t>Proportion of Residents with Dementia Diagnosis</a:t>
            </a:r>
          </a:p>
          <a:p>
            <a:pPr lvl="2"/>
            <a:endParaRPr lang="en-US" dirty="0"/>
          </a:p>
          <a:p>
            <a:pPr lvl="2"/>
            <a:r>
              <a:rPr lang="en-US" dirty="0"/>
              <a:t>Adverse Medical Event Variables:</a:t>
            </a:r>
            <a:br>
              <a:rPr lang="en-US" dirty="0"/>
            </a:br>
            <a:r>
              <a:rPr lang="en-US" dirty="0"/>
              <a:t>Emergency Department Visit rates </a:t>
            </a:r>
          </a:p>
          <a:p>
            <a:pPr lvl="2"/>
            <a:r>
              <a:rPr lang="en-US" dirty="0"/>
              <a:t>Hospital Admission rates</a:t>
            </a:r>
          </a:p>
          <a:p>
            <a:pPr lvl="2"/>
            <a:r>
              <a:rPr lang="en-US" dirty="0"/>
              <a:t>Falls</a:t>
            </a:r>
            <a:br>
              <a:rPr lang="en-US" dirty="0"/>
            </a:br>
            <a:br>
              <a:rPr lang="en-US" dirty="0"/>
            </a:br>
            <a:r>
              <a:rPr lang="en-US" dirty="0"/>
              <a:t>Workforce Variables</a:t>
            </a:r>
            <a:br>
              <a:rPr lang="en-US" dirty="0"/>
            </a:br>
            <a:r>
              <a:rPr lang="en-US" dirty="0"/>
              <a:t>Average Direct Care Staff Hours spent per Resident per Day</a:t>
            </a:r>
          </a:p>
          <a:p>
            <a:pPr lvl="2"/>
            <a:r>
              <a:rPr lang="en-US" dirty="0"/>
              <a:t>Compare State Regulation Required Staff Ratios to Observed Staff </a:t>
            </a:r>
          </a:p>
          <a:p>
            <a:endParaRPr lang="en-US" dirty="0"/>
          </a:p>
        </p:txBody>
      </p:sp>
      <p:sp>
        <p:nvSpPr>
          <p:cNvPr id="4" name="Slide Number Placeholder 3">
            <a:extLst>
              <a:ext uri="{FF2B5EF4-FFF2-40B4-BE49-F238E27FC236}">
                <a16:creationId xmlns:a16="http://schemas.microsoft.com/office/drawing/2014/main" id="{B06E1EE6-22FF-222B-0646-754D6C6F6C8F}"/>
              </a:ext>
            </a:extLst>
          </p:cNvPr>
          <p:cNvSpPr>
            <a:spLocks noGrp="1"/>
          </p:cNvSpPr>
          <p:nvPr>
            <p:ph type="sldNum" sz="quarter" idx="5"/>
          </p:nvPr>
        </p:nvSpPr>
        <p:spPr/>
        <p:txBody>
          <a:bodyPr/>
          <a:lstStyle/>
          <a:p>
            <a:fld id="{B6C61E16-2F9F-4A2D-9990-2FB25B35A325}" type="slidenum">
              <a:rPr lang="en-US" smtClean="0"/>
              <a:t>12</a:t>
            </a:fld>
            <a:endParaRPr lang="en-US"/>
          </a:p>
        </p:txBody>
      </p:sp>
    </p:spTree>
    <p:extLst>
      <p:ext uri="{BB962C8B-B14F-4D97-AF65-F5344CB8AC3E}">
        <p14:creationId xmlns:p14="http://schemas.microsoft.com/office/powerpoint/2010/main" val="652672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D4AD2-51CD-2BEC-7EB0-F43730C1F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37395-7D68-B93B-B569-150F27F69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29D90-725D-8252-E13C-6603E8797C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F2BF08-252F-D179-6F47-F338DB6FE9E4}"/>
              </a:ext>
            </a:extLst>
          </p:cNvPr>
          <p:cNvSpPr>
            <a:spLocks noGrp="1"/>
          </p:cNvSpPr>
          <p:nvPr>
            <p:ph type="sldNum" sz="quarter" idx="5"/>
          </p:nvPr>
        </p:nvSpPr>
        <p:spPr/>
        <p:txBody>
          <a:bodyPr/>
          <a:lstStyle/>
          <a:p>
            <a:fld id="{B6C61E16-2F9F-4A2D-9990-2FB25B35A325}" type="slidenum">
              <a:rPr lang="en-US" smtClean="0"/>
              <a:t>13</a:t>
            </a:fld>
            <a:endParaRPr lang="en-US"/>
          </a:p>
        </p:txBody>
      </p:sp>
    </p:spTree>
    <p:extLst>
      <p:ext uri="{BB962C8B-B14F-4D97-AF65-F5344CB8AC3E}">
        <p14:creationId xmlns:p14="http://schemas.microsoft.com/office/powerpoint/2010/main" val="10905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are expected to and regulated to be equipped with memory care, usually in the specific memory care unit of the facility</a:t>
            </a:r>
          </a:p>
          <a:p>
            <a:endParaRPr lang="en-US" dirty="0"/>
          </a:p>
          <a:p>
            <a:r>
              <a:rPr lang="en-US" dirty="0"/>
              <a:t>SMF: Full-time medical care and includes high barrier for permanent residence, especially after three months of stay due to the stop in Medicare coverage, oftentimes after an elder adult is hospitalized and is recovering in a SNF, the care team’s goal is to make them well enough to be placed in assisted living facilities. Historically, Various Quality Measures have been collected and are publicly available in an organized format from CMS and CDC, somewhat easier to identify gaps in care quality when regulations are not met.</a:t>
            </a:r>
            <a:br>
              <a:rPr lang="en-US" dirty="0"/>
            </a:br>
            <a:endParaRPr lang="en-US" dirty="0"/>
          </a:p>
          <a:p>
            <a:r>
              <a:rPr lang="en-US" dirty="0"/>
              <a:t>So, Assisted living facilities. </a:t>
            </a:r>
          </a:p>
          <a:p>
            <a:endParaRPr lang="en-US" dirty="0"/>
          </a:p>
          <a:p>
            <a:r>
              <a:rPr lang="en-US" dirty="0"/>
              <a:t>General definition across states includes- residents likely need mild to moderate assistance with daily activities, mild to moderate care provided by caregivers often nurse aides or others with slightly less formal education training, of which supervised by nurse practitioners. Residents are ambulatory, sometimes with assistance. What I am focusing on, is the memory care. Assisted living facilities will often have separate memory care units where staff training and resident needs are greater and more specific and therefor are further defined in state regulation. They’re licensed and regulated at the state level, and a state agency is in charge of collecting quality measures, so, it’s more </a:t>
            </a:r>
            <a:r>
              <a:rPr lang="en-US" dirty="0" err="1"/>
              <a:t>diffucult</a:t>
            </a:r>
            <a:r>
              <a:rPr lang="en-US" dirty="0"/>
              <a:t> to find and gather this data and organize it in a way that’s comparable across states.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Both kinds of facilities have a spectrum of residents with mild cognitive impairment to those with fully diagnosed with Alzheimer’s, dementia, related conditions, it’s just a matter of difference in timeline of residency or, often, memory care is not the primary focus of care in the SNF, or is perhaps just treated as symptom that is exacerbating a more urgent medical issue that’s the primary focus.</a:t>
            </a:r>
          </a:p>
          <a:p>
            <a:endParaRPr lang="en-US" dirty="0"/>
          </a:p>
          <a:p>
            <a:r>
              <a:rPr lang="en-US" dirty="0"/>
              <a:t>So in the ALF setting, memory care can me the primary focus. A person may or may not present cognitive impairment upon taking residency in an assisted living facility, symptoms could progress as residency </a:t>
            </a:r>
            <a:r>
              <a:rPr lang="en-US" dirty="0" err="1"/>
              <a:t>continues,and</a:t>
            </a:r>
            <a:r>
              <a:rPr lang="en-US" dirty="0"/>
              <a:t> eventually are transferred into memory care units within the assisted living facility, usually when diagnosis has been confirmed. So the care really have the responsibility of knowing and recognizing all stages of dementia, the different kinds, and care needs across the progression of the condition.</a:t>
            </a:r>
          </a:p>
          <a:p>
            <a:endParaRPr lang="en-US" dirty="0"/>
          </a:p>
          <a:p>
            <a:r>
              <a:rPr lang="en-US" dirty="0"/>
              <a:t>We also know that Comprehensive Care Models have been integrated across all medical settings at an increasing rate, and the Alzheimer's Association has really promoted that trend in the sphere for care older adults for a while now. </a:t>
            </a:r>
          </a:p>
          <a:p>
            <a:endParaRPr lang="en-US" dirty="0"/>
          </a:p>
          <a:p>
            <a:r>
              <a:rPr lang="en-US" dirty="0"/>
              <a:t>All of this background knowledge that I’ve gathered has lead to me having ongoing work as a research Coordinator at GSU that allows me to address my, research question: How do state regulations on workforce requirements in assisted living facilities align with best practices for comprehensive memory care?</a:t>
            </a:r>
          </a:p>
          <a:p>
            <a:endParaRPr lang="en-US" dirty="0"/>
          </a:p>
          <a:p>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6C61E16-2F9F-4A2D-9990-2FB25B35A325}" type="slidenum">
              <a:rPr lang="en-US" smtClean="0"/>
              <a:t>2</a:t>
            </a:fld>
            <a:endParaRPr lang="en-US"/>
          </a:p>
        </p:txBody>
      </p:sp>
    </p:spTree>
    <p:extLst>
      <p:ext uri="{BB962C8B-B14F-4D97-AF65-F5344CB8AC3E}">
        <p14:creationId xmlns:p14="http://schemas.microsoft.com/office/powerpoint/2010/main" val="287935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methods so far have been </a:t>
            </a:r>
            <a:r>
              <a:rPr lang="en-US" dirty="0" err="1"/>
              <a:t>Twoin</a:t>
            </a:r>
            <a:r>
              <a:rPr lang="en-US" dirty="0"/>
              <a:t> two parts.</a:t>
            </a:r>
          </a:p>
          <a:p>
            <a:endParaRPr lang="en-US" dirty="0"/>
          </a:p>
          <a:p>
            <a:r>
              <a:rPr lang="en-US" dirty="0"/>
              <a:t>1.Conducted legal search for state regulations and extracted anything regarding Residential Care Facilities for the Elderly – Most often found these as Chapters or Articles within Administrative Regulations for State Public Health Departments or Social Security Departments.</a:t>
            </a:r>
          </a:p>
          <a:p>
            <a:endParaRPr lang="en-US" dirty="0"/>
          </a:p>
          <a:p>
            <a:r>
              <a:rPr lang="en-US" dirty="0"/>
              <a:t>2. Determined what material in research and academia has given the best representation of comprehensive care standards for people living with dementia</a:t>
            </a:r>
          </a:p>
        </p:txBody>
      </p:sp>
      <p:sp>
        <p:nvSpPr>
          <p:cNvPr id="4" name="Slide Number Placeholder 3"/>
          <p:cNvSpPr>
            <a:spLocks noGrp="1"/>
          </p:cNvSpPr>
          <p:nvPr>
            <p:ph type="sldNum" sz="quarter" idx="5"/>
          </p:nvPr>
        </p:nvSpPr>
        <p:spPr/>
        <p:txBody>
          <a:bodyPr/>
          <a:lstStyle/>
          <a:p>
            <a:fld id="{B6C61E16-2F9F-4A2D-9990-2FB25B35A325}" type="slidenum">
              <a:rPr lang="en-US" smtClean="0"/>
              <a:t>3</a:t>
            </a:fld>
            <a:endParaRPr lang="en-US"/>
          </a:p>
        </p:txBody>
      </p:sp>
    </p:spTree>
    <p:extLst>
      <p:ext uri="{BB962C8B-B14F-4D97-AF65-F5344CB8AC3E}">
        <p14:creationId xmlns:p14="http://schemas.microsoft.com/office/powerpoint/2010/main" val="279522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 have ten states. I selected states for full analysis based first on need to support other research and grant applications within my team, and then selected for geographic and socioeconomic distribution.</a:t>
            </a:r>
          </a:p>
          <a:p>
            <a:endParaRPr lang="en-US" dirty="0"/>
          </a:p>
          <a:p>
            <a:r>
              <a:rPr lang="en-US" dirty="0"/>
              <a:t>Three example states I will be using are Georgia, Missouri, Kentucky – really only a coincidence that these are all in south/eastern united states. Generally, they’re a good representation of what I’ve found so far</a:t>
            </a:r>
          </a:p>
        </p:txBody>
      </p:sp>
      <p:sp>
        <p:nvSpPr>
          <p:cNvPr id="4" name="Slide Number Placeholder 3"/>
          <p:cNvSpPr>
            <a:spLocks noGrp="1"/>
          </p:cNvSpPr>
          <p:nvPr>
            <p:ph type="sldNum" sz="quarter" idx="5"/>
          </p:nvPr>
        </p:nvSpPr>
        <p:spPr/>
        <p:txBody>
          <a:bodyPr/>
          <a:lstStyle/>
          <a:p>
            <a:fld id="{B6C61E16-2F9F-4A2D-9990-2FB25B35A325}" type="slidenum">
              <a:rPr lang="en-US" smtClean="0"/>
              <a:t>4</a:t>
            </a:fld>
            <a:endParaRPr lang="en-US"/>
          </a:p>
        </p:txBody>
      </p:sp>
    </p:spTree>
    <p:extLst>
      <p:ext uri="{BB962C8B-B14F-4D97-AF65-F5344CB8AC3E}">
        <p14:creationId xmlns:p14="http://schemas.microsoft.com/office/powerpoint/2010/main" val="106216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did I compare regulation content to?</a:t>
            </a:r>
          </a:p>
          <a:p>
            <a:endParaRPr lang="en-US" dirty="0"/>
          </a:p>
          <a:p>
            <a:r>
              <a:rPr lang="en-US" dirty="0"/>
              <a:t>Each zone of care has 5-10 detailed criteria, 61 total across all zones,</a:t>
            </a:r>
          </a:p>
          <a:p>
            <a:r>
              <a:rPr lang="en-US" dirty="0"/>
              <a:t>For purpose of this project, I considered a zone adequately “filled” if a states’ regulation content matched at least half or more of a zone’s criteria.</a:t>
            </a:r>
          </a:p>
          <a:p>
            <a:endParaRPr lang="en-US" dirty="0"/>
          </a:p>
          <a:p>
            <a:r>
              <a:rPr lang="en-US" dirty="0"/>
              <a:t>Get down to the detailed criteria of each zone in later slides.</a:t>
            </a:r>
          </a:p>
          <a:p>
            <a:endParaRPr lang="en-US" dirty="0"/>
          </a:p>
          <a:p>
            <a:r>
              <a:rPr lang="en-US" dirty="0"/>
              <a:t>But to give a short example, Staffing, since my focus is on workforce expectations and training standards for memory care:</a:t>
            </a:r>
          </a:p>
          <a:p>
            <a:endParaRPr lang="en-US" dirty="0"/>
          </a:p>
          <a:p>
            <a:r>
              <a:rPr lang="en-US" sz="1800" b="0" i="0" u="none" strike="noStrike" dirty="0">
                <a:solidFill>
                  <a:srgbClr val="000000"/>
                </a:solidFill>
                <a:effectLst/>
                <a:latin typeface="Aptos" panose="020B0004020202020204" pitchFamily="34" charset="0"/>
              </a:rPr>
              <a:t>6 criteria some of which are </a:t>
            </a:r>
          </a:p>
          <a:p>
            <a:r>
              <a:rPr lang="en-US" sz="1800" b="0" i="0" u="none" strike="noStrike" dirty="0">
                <a:solidFill>
                  <a:srgbClr val="000000"/>
                </a:solidFill>
                <a:effectLst/>
                <a:latin typeface="Aptos" panose="020B0004020202020204" pitchFamily="34" charset="0"/>
              </a:rPr>
              <a:t>Provide a thorough orientation and training program for new staff, as well as ongoing training</a:t>
            </a:r>
            <a:r>
              <a:rPr lang="en-US" dirty="0"/>
              <a:t> </a:t>
            </a:r>
            <a:br>
              <a:rPr lang="en-US" dirty="0"/>
            </a:br>
            <a:r>
              <a:rPr lang="en-US" sz="1800" b="0" i="0" u="none" strike="noStrike" dirty="0">
                <a:solidFill>
                  <a:srgbClr val="000000"/>
                </a:solidFill>
                <a:effectLst/>
                <a:latin typeface="Aptos" panose="020B0004020202020204" pitchFamily="34" charset="0"/>
              </a:rPr>
              <a:t>Develop systems for collecting and disseminating person-centered information</a:t>
            </a:r>
            <a:r>
              <a:rPr lang="en-US" dirty="0"/>
              <a:t> </a:t>
            </a:r>
            <a:br>
              <a:rPr lang="en-US" dirty="0"/>
            </a:br>
            <a:r>
              <a:rPr lang="en-US" sz="1800" b="0" i="0" u="none" strike="noStrike" dirty="0">
                <a:solidFill>
                  <a:srgbClr val="000000"/>
                </a:solidFill>
                <a:effectLst/>
                <a:latin typeface="Aptos" panose="020B0004020202020204" pitchFamily="34" charset="0"/>
              </a:rPr>
              <a:t>Encourage communication, teamwork, and interdepartmental/interdisciplinary collaboration</a:t>
            </a:r>
            <a:r>
              <a:rPr lang="en-US" dirty="0"/>
              <a:t> </a:t>
            </a:r>
            <a:br>
              <a:rPr lang="en-US" dirty="0"/>
            </a:br>
            <a:r>
              <a:rPr lang="en-US" sz="1800" b="0" i="0" u="none" strike="noStrike" dirty="0">
                <a:solidFill>
                  <a:srgbClr val="000000"/>
                </a:solidFill>
                <a:effectLst/>
                <a:latin typeface="Aptos" panose="020B0004020202020204" pitchFamily="34" charset="0"/>
              </a:rPr>
              <a:t>Establish an involved, caring and supportive leadership team</a:t>
            </a:r>
            <a:r>
              <a:rPr lang="en-US" dirty="0"/>
              <a:t> </a:t>
            </a:r>
            <a:br>
              <a:rPr lang="en-US" dirty="0"/>
            </a:br>
            <a:r>
              <a:rPr lang="en-US" sz="1800" b="0" i="0" u="none" strike="noStrike" dirty="0">
                <a:solidFill>
                  <a:srgbClr val="000000"/>
                </a:solidFill>
                <a:effectLst/>
                <a:latin typeface="Aptos" panose="020B0004020202020204" pitchFamily="34" charset="0"/>
              </a:rPr>
              <a:t>Promote and encourage resident, staff, and family relationships</a:t>
            </a:r>
            <a:r>
              <a:rPr lang="en-US" dirty="0"/>
              <a:t> </a:t>
            </a:r>
            <a:br>
              <a:rPr lang="en-US" dirty="0"/>
            </a:br>
            <a:r>
              <a:rPr lang="en-US" sz="1800" b="0" i="0" u="none" strike="noStrike" dirty="0">
                <a:solidFill>
                  <a:srgbClr val="000000"/>
                </a:solidFill>
                <a:effectLst/>
                <a:latin typeface="Aptos" panose="020B0004020202020204" pitchFamily="34" charset="0"/>
              </a:rPr>
              <a:t>Evaluate systems and progress routinely for continuous improvement</a:t>
            </a:r>
            <a:r>
              <a:rPr lang="en-US" dirty="0"/>
              <a:t> </a:t>
            </a:r>
          </a:p>
          <a:p>
            <a:endParaRPr lang="en-US" dirty="0"/>
          </a:p>
        </p:txBody>
      </p:sp>
      <p:sp>
        <p:nvSpPr>
          <p:cNvPr id="4" name="Slide Number Placeholder 3"/>
          <p:cNvSpPr>
            <a:spLocks noGrp="1"/>
          </p:cNvSpPr>
          <p:nvPr>
            <p:ph type="sldNum" sz="quarter" idx="5"/>
          </p:nvPr>
        </p:nvSpPr>
        <p:spPr/>
        <p:txBody>
          <a:bodyPr/>
          <a:lstStyle/>
          <a:p>
            <a:fld id="{B6C61E16-2F9F-4A2D-9990-2FB25B35A325}" type="slidenum">
              <a:rPr lang="en-US" smtClean="0"/>
              <a:t>5</a:t>
            </a:fld>
            <a:endParaRPr lang="en-US"/>
          </a:p>
        </p:txBody>
      </p:sp>
    </p:spTree>
    <p:extLst>
      <p:ext uri="{BB962C8B-B14F-4D97-AF65-F5344CB8AC3E}">
        <p14:creationId xmlns:p14="http://schemas.microsoft.com/office/powerpoint/2010/main" val="2609269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04323-94C1-CE75-4434-89A97A49A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F632F-C21B-64F5-DF30-9FEB5B22D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55CE2-28E6-9134-E305-756CCFB44465}"/>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Notable Criteria of these 3 Zones: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High Frequency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Support courtesy, concern, and safety within the care community (Zone 1.)</a:t>
            </a:r>
          </a:p>
          <a:p>
            <a:pPr marL="285750" indent="-285750">
              <a:buFont typeface="Arial" panose="020B0604020202020204" pitchFamily="34" charset="0"/>
              <a:buChar char="•"/>
            </a:pPr>
            <a:r>
              <a:rPr lang="en-US" sz="1200" b="0" i="0" u="none" strike="noStrike" dirty="0">
                <a:solidFill>
                  <a:srgbClr val="000000"/>
                </a:solidFill>
                <a:effectLst/>
                <a:latin typeface="Arial" panose="020B0604020202020204" pitchFamily="34" charset="0"/>
                <a:cs typeface="Arial" panose="020B0604020202020204" pitchFamily="34" charset="0"/>
              </a:rPr>
              <a:t>Provide a thorough orientation and training program for new staff, as well as ongoing training (Zone 2.)</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Use documentation and communication systems to facilitate the delivery of person-centered information between all care providers</a:t>
            </a:r>
            <a:r>
              <a:rPr lang="en-US" sz="1200" dirty="0">
                <a:latin typeface="Arial" panose="020B0604020202020204" pitchFamily="34" charset="0"/>
                <a:cs typeface="Arial" panose="020B0604020202020204" pitchFamily="34" charset="0"/>
              </a:rPr>
              <a:t> (Zone 3.)</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Low Frequency</a:t>
            </a:r>
          </a:p>
          <a:p>
            <a:pPr marL="285750" indent="-285750">
              <a:buFont typeface="Arial" panose="020B0604020202020204" pitchFamily="34" charset="0"/>
              <a:buChar char="•"/>
            </a:pPr>
            <a:r>
              <a:rPr lang="en-US" sz="1200" b="0" i="0" u="none" strike="noStrike" dirty="0">
                <a:solidFill>
                  <a:srgbClr val="000000"/>
                </a:solidFill>
                <a:effectLst/>
                <a:latin typeface="Arial" panose="020B0604020202020204" pitchFamily="34" charset="0"/>
                <a:cs typeface="Arial" panose="020B0604020202020204" pitchFamily="34" charset="0"/>
              </a:rPr>
              <a:t> Create a sense of community within the care environment</a:t>
            </a:r>
            <a:r>
              <a:rPr lang="en-US" sz="1200" dirty="0">
                <a:latin typeface="Arial" panose="020B0604020202020204" pitchFamily="34" charset="0"/>
                <a:cs typeface="Arial" panose="020B0604020202020204" pitchFamily="34" charset="0"/>
              </a:rPr>
              <a:t> (Zone 1.)</a:t>
            </a:r>
          </a:p>
          <a:p>
            <a:pPr marL="285750" indent="-285750">
              <a:buFont typeface="Arial" panose="020B0604020202020204" pitchFamily="34" charset="0"/>
              <a:buChar char="•"/>
            </a:pPr>
            <a:r>
              <a:rPr lang="en-US" sz="1200" b="0" i="0" u="none" strike="noStrike" dirty="0">
                <a:solidFill>
                  <a:srgbClr val="000000"/>
                </a:solidFill>
                <a:effectLst/>
                <a:latin typeface="Arial" panose="020B0604020202020204" pitchFamily="34" charset="0"/>
                <a:cs typeface="Arial" panose="020B0604020202020204" pitchFamily="34" charset="0"/>
              </a:rPr>
              <a:t>Develop systems for collecting and disseminating person-centered information (to residents, caregivers, family members, legal representatives, etc.)</a:t>
            </a:r>
            <a:r>
              <a:rPr lang="en-US" sz="1200" dirty="0">
                <a:latin typeface="Arial" panose="020B0604020202020204" pitchFamily="34" charset="0"/>
                <a:cs typeface="Arial" panose="020B0604020202020204" pitchFamily="34" charset="0"/>
              </a:rPr>
              <a:t>  (Zone 2.)</a:t>
            </a:r>
          </a:p>
          <a:p>
            <a:pPr marL="285750" indent="-285750">
              <a:buFont typeface="Arial" panose="020B0604020202020204" pitchFamily="34" charset="0"/>
              <a:buChar char="•"/>
            </a:pPr>
            <a:r>
              <a:rPr lang="en-US" sz="1200" b="0" i="0" u="none" strike="noStrike" dirty="0">
                <a:solidFill>
                  <a:srgbClr val="000000"/>
                </a:solidFill>
                <a:effectLst/>
                <a:latin typeface="Arial" panose="020B0604020202020204" pitchFamily="34" charset="0"/>
                <a:cs typeface="Arial" panose="020B0604020202020204" pitchFamily="34" charset="0"/>
              </a:rPr>
              <a:t>Use assessments as an opportunity for information gathering, relationship-building, education, and support</a:t>
            </a:r>
            <a:r>
              <a:rPr lang="en-US" sz="1200" dirty="0">
                <a:latin typeface="Arial" panose="020B0604020202020204" pitchFamily="34" charset="0"/>
                <a:cs typeface="Arial" panose="020B0604020202020204" pitchFamily="34" charset="0"/>
              </a:rPr>
              <a:t> (Zone 3.)</a:t>
            </a:r>
          </a:p>
          <a:p>
            <a:endParaRPr lang="en-US" dirty="0"/>
          </a:p>
        </p:txBody>
      </p:sp>
      <p:sp>
        <p:nvSpPr>
          <p:cNvPr id="4" name="Slide Number Placeholder 3">
            <a:extLst>
              <a:ext uri="{FF2B5EF4-FFF2-40B4-BE49-F238E27FC236}">
                <a16:creationId xmlns:a16="http://schemas.microsoft.com/office/drawing/2014/main" id="{DD477F62-76BC-F603-D3E4-3FE7B7631EDB}"/>
              </a:ext>
            </a:extLst>
          </p:cNvPr>
          <p:cNvSpPr>
            <a:spLocks noGrp="1"/>
          </p:cNvSpPr>
          <p:nvPr>
            <p:ph type="sldNum" sz="quarter" idx="5"/>
          </p:nvPr>
        </p:nvSpPr>
        <p:spPr/>
        <p:txBody>
          <a:bodyPr/>
          <a:lstStyle/>
          <a:p>
            <a:fld id="{B6C61E16-2F9F-4A2D-9990-2FB25B35A325}" type="slidenum">
              <a:rPr lang="en-US" smtClean="0"/>
              <a:t>6</a:t>
            </a:fld>
            <a:endParaRPr lang="en-US"/>
          </a:p>
        </p:txBody>
      </p:sp>
    </p:spTree>
    <p:extLst>
      <p:ext uri="{BB962C8B-B14F-4D97-AF65-F5344CB8AC3E}">
        <p14:creationId xmlns:p14="http://schemas.microsoft.com/office/powerpoint/2010/main" val="1047358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8C37E-E730-1EC4-6768-7534E4DAF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9E5B5-A91E-96AD-3371-E64DDC53A4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C0336-6CE2-20EE-7358-397D8F8A588C}"/>
              </a:ext>
            </a:extLst>
          </p:cNvPr>
          <p:cNvSpPr>
            <a:spLocks noGrp="1"/>
          </p:cNvSpPr>
          <p:nvPr>
            <p:ph type="body" idx="1"/>
          </p:nvPr>
        </p:nvSpPr>
        <p:spPr/>
        <p:txBody>
          <a:bodyPr/>
          <a:lstStyle/>
          <a:p>
            <a:r>
              <a:rPr lang="en-US" dirty="0"/>
              <a:t>High frequency</a:t>
            </a:r>
            <a:br>
              <a:rPr lang="en-US" dirty="0"/>
            </a:br>
            <a:br>
              <a:rPr lang="en-US" dirty="0"/>
            </a:br>
            <a:r>
              <a:rPr lang="en-US" dirty="0"/>
              <a:t>Low frequency</a:t>
            </a:r>
          </a:p>
          <a:p>
            <a:endParaRPr lang="en-US" dirty="0"/>
          </a:p>
          <a:p>
            <a:r>
              <a:rPr lang="en-US" dirty="0"/>
              <a:t>Something also to note, out of the 10 states, most direct care staff who were not designated to work in the memory care unit were not required to have any memory care training as far as recognizing symptoms, progression, immediate care needs, knowing how to perform a brief cognitive assessment if they are allowed to do so. So, it’s possible trigger for diagnosis comes during an annual physical, where often, as we’ve covered, still does not guarantee it will be addressed.  </a:t>
            </a:r>
          </a:p>
          <a:p>
            <a:endParaRPr lang="en-US" dirty="0"/>
          </a:p>
          <a:p>
            <a:r>
              <a:rPr lang="en-US" dirty="0"/>
              <a:t>Beginning stages of dementia may not be dealt with appropriately for caregivers outside of memory care units, nor may residents be aware of signs and symptoms to look for and communicate and provide transitional care and activities.</a:t>
            </a:r>
          </a:p>
          <a:p>
            <a:endParaRPr lang="en-US" dirty="0"/>
          </a:p>
          <a:p>
            <a:endParaRPr lang="en-US" dirty="0"/>
          </a:p>
        </p:txBody>
      </p:sp>
      <p:sp>
        <p:nvSpPr>
          <p:cNvPr id="4" name="Slide Number Placeholder 3">
            <a:extLst>
              <a:ext uri="{FF2B5EF4-FFF2-40B4-BE49-F238E27FC236}">
                <a16:creationId xmlns:a16="http://schemas.microsoft.com/office/drawing/2014/main" id="{359D27DC-42C3-E442-81F1-ED6834AD24CD}"/>
              </a:ext>
            </a:extLst>
          </p:cNvPr>
          <p:cNvSpPr>
            <a:spLocks noGrp="1"/>
          </p:cNvSpPr>
          <p:nvPr>
            <p:ph type="sldNum" sz="quarter" idx="5"/>
          </p:nvPr>
        </p:nvSpPr>
        <p:spPr/>
        <p:txBody>
          <a:bodyPr/>
          <a:lstStyle/>
          <a:p>
            <a:fld id="{B6C61E16-2F9F-4A2D-9990-2FB25B35A325}" type="slidenum">
              <a:rPr lang="en-US" smtClean="0"/>
              <a:t>7</a:t>
            </a:fld>
            <a:endParaRPr lang="en-US"/>
          </a:p>
        </p:txBody>
      </p:sp>
    </p:spTree>
    <p:extLst>
      <p:ext uri="{BB962C8B-B14F-4D97-AF65-F5344CB8AC3E}">
        <p14:creationId xmlns:p14="http://schemas.microsoft.com/office/powerpoint/2010/main" val="3425408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AC51-B71F-3C8E-1212-1229CE0FE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A5F4A-C51D-8DE0-FF8B-50B047A9B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72B94-86EE-F3A5-4A38-E201780E2FBC}"/>
              </a:ext>
            </a:extLst>
          </p:cNvPr>
          <p:cNvSpPr>
            <a:spLocks noGrp="1"/>
          </p:cNvSpPr>
          <p:nvPr>
            <p:ph type="body" idx="1"/>
          </p:nvPr>
        </p:nvSpPr>
        <p:spPr/>
        <p:txBody>
          <a:bodyPr/>
          <a:lstStyle/>
          <a:p>
            <a:endParaRPr lang="en-US" dirty="0"/>
          </a:p>
          <a:p>
            <a:r>
              <a:rPr lang="en-US" dirty="0"/>
              <a:t>% alignment:</a:t>
            </a:r>
          </a:p>
          <a:p>
            <a:endParaRPr lang="en-US" dirty="0"/>
          </a:p>
          <a:p>
            <a:r>
              <a:rPr lang="en-US" dirty="0"/>
              <a:t>12% difference in alignment between low, moderate, and high performance</a:t>
            </a:r>
          </a:p>
          <a:p>
            <a:endParaRPr lang="en-US" dirty="0"/>
          </a:p>
          <a:p>
            <a:r>
              <a:rPr lang="en-US" dirty="0"/>
              <a:t>Low in the sense that zones are being addressed quite well, just not as well as most other states</a:t>
            </a:r>
          </a:p>
          <a:p>
            <a:endParaRPr lang="en-US" dirty="0"/>
          </a:p>
          <a:p>
            <a:r>
              <a:rPr lang="en-US" dirty="0"/>
              <a:t>Strong in 2/3 of expected zones: </a:t>
            </a:r>
            <a:br>
              <a:rPr lang="en-US" dirty="0"/>
            </a:br>
            <a:r>
              <a:rPr lang="en-US" dirty="0"/>
              <a:t>Supportive and Therapeutic Environment</a:t>
            </a:r>
            <a:br>
              <a:rPr lang="en-US" dirty="0"/>
            </a:br>
            <a:r>
              <a:rPr lang="en-US" dirty="0"/>
              <a:t>Staffing</a:t>
            </a:r>
            <a:br>
              <a:rPr lang="en-US" dirty="0"/>
            </a:br>
            <a:r>
              <a:rPr lang="en-US" dirty="0"/>
              <a:t>Information, Education, and Support (for staff)</a:t>
            </a:r>
          </a:p>
          <a:p>
            <a:endParaRPr lang="en-US" dirty="0"/>
          </a:p>
          <a:p>
            <a:r>
              <a:rPr lang="en-US" dirty="0"/>
              <a:t>But: also strong in Information, Education, &amp; Support (only difference here is that this is frequently a zone where most criteria is unmet in other low performing states)</a:t>
            </a:r>
          </a:p>
          <a:p>
            <a:endParaRPr lang="en-US" dirty="0"/>
          </a:p>
          <a:p>
            <a:r>
              <a:rPr lang="en-US" dirty="0"/>
              <a:t>Moderately weak in Person-Centered Care and Very Weak in Medical Management (of dementia and other medical needs)</a:t>
            </a:r>
          </a:p>
          <a:p>
            <a:endParaRPr lang="en-US" dirty="0"/>
          </a:p>
        </p:txBody>
      </p:sp>
      <p:sp>
        <p:nvSpPr>
          <p:cNvPr id="4" name="Slide Number Placeholder 3">
            <a:extLst>
              <a:ext uri="{FF2B5EF4-FFF2-40B4-BE49-F238E27FC236}">
                <a16:creationId xmlns:a16="http://schemas.microsoft.com/office/drawing/2014/main" id="{9C6294D7-7DFC-2942-59BF-3FF7B0FDE22F}"/>
              </a:ext>
            </a:extLst>
          </p:cNvPr>
          <p:cNvSpPr>
            <a:spLocks noGrp="1"/>
          </p:cNvSpPr>
          <p:nvPr>
            <p:ph type="sldNum" sz="quarter" idx="5"/>
          </p:nvPr>
        </p:nvSpPr>
        <p:spPr/>
        <p:txBody>
          <a:bodyPr/>
          <a:lstStyle/>
          <a:p>
            <a:fld id="{B6C61E16-2F9F-4A2D-9990-2FB25B35A325}" type="slidenum">
              <a:rPr lang="en-US" smtClean="0"/>
              <a:t>8</a:t>
            </a:fld>
            <a:endParaRPr lang="en-US"/>
          </a:p>
        </p:txBody>
      </p:sp>
    </p:spTree>
    <p:extLst>
      <p:ext uri="{BB962C8B-B14F-4D97-AF65-F5344CB8AC3E}">
        <p14:creationId xmlns:p14="http://schemas.microsoft.com/office/powerpoint/2010/main" val="325759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0B6D1-20A6-8A65-9207-F4D94AA02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2D76B-EC2C-D9AB-269E-44D6E0E2D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E753E-18DE-D64A-3F70-457D9A811C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C5BD3-202F-AEFE-D4E5-BEDCB65A82CE}"/>
              </a:ext>
            </a:extLst>
          </p:cNvPr>
          <p:cNvSpPr>
            <a:spLocks noGrp="1"/>
          </p:cNvSpPr>
          <p:nvPr>
            <p:ph type="sldNum" sz="quarter" idx="5"/>
          </p:nvPr>
        </p:nvSpPr>
        <p:spPr/>
        <p:txBody>
          <a:bodyPr/>
          <a:lstStyle/>
          <a:p>
            <a:fld id="{B6C61E16-2F9F-4A2D-9990-2FB25B35A325}" type="slidenum">
              <a:rPr lang="en-US" smtClean="0"/>
              <a:t>9</a:t>
            </a:fld>
            <a:endParaRPr lang="en-US"/>
          </a:p>
        </p:txBody>
      </p:sp>
    </p:spTree>
    <p:extLst>
      <p:ext uri="{BB962C8B-B14F-4D97-AF65-F5344CB8AC3E}">
        <p14:creationId xmlns:p14="http://schemas.microsoft.com/office/powerpoint/2010/main" val="297305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6799-9F06-BD45-B457-F9162566071E}"/>
              </a:ext>
            </a:extLst>
          </p:cNvPr>
          <p:cNvSpPr>
            <a:spLocks noGrp="1"/>
          </p:cNvSpPr>
          <p:nvPr>
            <p:ph type="title" hasCustomPrompt="1"/>
          </p:nvPr>
        </p:nvSpPr>
        <p:spPr>
          <a:xfrm>
            <a:off x="628650" y="1391340"/>
            <a:ext cx="7886700" cy="575025"/>
          </a:xfrm>
          <a:prstGeom prst="rect">
            <a:avLst/>
          </a:prstGeom>
        </p:spPr>
        <p:txBody>
          <a:bodyPr/>
          <a:lstStyle>
            <a:lvl1pPr>
              <a:defRPr sz="2800" b="0" i="0">
                <a:solidFill>
                  <a:srgbClr val="0039A6"/>
                </a:solidFill>
                <a:latin typeface="Century Gothic" panose="020B0502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BB71B2C-BF3A-224A-A28E-194D373074A1}"/>
              </a:ext>
            </a:extLst>
          </p:cNvPr>
          <p:cNvSpPr>
            <a:spLocks noGrp="1"/>
          </p:cNvSpPr>
          <p:nvPr>
            <p:ph idx="1"/>
          </p:nvPr>
        </p:nvSpPr>
        <p:spPr>
          <a:xfrm>
            <a:off x="628650" y="2025469"/>
            <a:ext cx="7886700" cy="2748832"/>
          </a:xfrm>
          <a:prstGeom prst="rect">
            <a:avLst/>
          </a:prstGeom>
        </p:spPr>
        <p:txBody>
          <a:bodyPr/>
          <a:lstStyle>
            <a:lvl1pPr>
              <a:defRPr sz="2400" b="0" i="0">
                <a:solidFill>
                  <a:srgbClr val="0039A6"/>
                </a:solidFill>
                <a:latin typeface="Century Gothic" panose="020B0502020202020204" pitchFamily="34" charset="0"/>
              </a:defRPr>
            </a:lvl1pPr>
            <a:lvl2pPr>
              <a:defRPr sz="2000" b="0" i="0">
                <a:solidFill>
                  <a:srgbClr val="0039A6"/>
                </a:solidFill>
                <a:latin typeface="Century Gothic" panose="020B0502020202020204" pitchFamily="34" charset="0"/>
              </a:defRPr>
            </a:lvl2pPr>
            <a:lvl3pPr>
              <a:defRPr sz="1800" b="0" i="0">
                <a:solidFill>
                  <a:srgbClr val="0039A6"/>
                </a:solidFill>
                <a:latin typeface="Century Gothic" panose="020B0502020202020204" pitchFamily="34" charset="0"/>
              </a:defRPr>
            </a:lvl3pPr>
            <a:lvl4pPr>
              <a:defRPr sz="1600" b="0" i="0">
                <a:solidFill>
                  <a:srgbClr val="0039A6"/>
                </a:solidFill>
                <a:latin typeface="Century Gothic" panose="020B0502020202020204" pitchFamily="34" charset="0"/>
              </a:defRPr>
            </a:lvl4pPr>
            <a:lvl5pPr>
              <a:defRPr sz="1600" b="0" i="0">
                <a:solidFill>
                  <a:srgbClr val="0039A6"/>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20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63E4-807F-394F-8457-BD1A70808CA6}"/>
              </a:ext>
            </a:extLst>
          </p:cNvPr>
          <p:cNvSpPr>
            <a:spLocks noGrp="1"/>
          </p:cNvSpPr>
          <p:nvPr>
            <p:ph type="title" hasCustomPrompt="1"/>
          </p:nvPr>
        </p:nvSpPr>
        <p:spPr>
          <a:xfrm>
            <a:off x="1173934" y="1264540"/>
            <a:ext cx="7584172" cy="709482"/>
          </a:xfrm>
          <a:prstGeom prst="rect">
            <a:avLst/>
          </a:prstGeom>
        </p:spPr>
        <p:txBody>
          <a:bodyPr/>
          <a:lstStyle>
            <a:lvl1pPr>
              <a:defRPr sz="3200" b="0" i="0">
                <a:solidFill>
                  <a:srgbClr val="0039A6"/>
                </a:solidFill>
                <a:latin typeface="Century Gothic" panose="020B0502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5A9DA98-5D64-E240-BA27-6C2FD7754363}"/>
              </a:ext>
            </a:extLst>
          </p:cNvPr>
          <p:cNvSpPr>
            <a:spLocks noGrp="1"/>
          </p:cNvSpPr>
          <p:nvPr>
            <p:ph idx="1"/>
          </p:nvPr>
        </p:nvSpPr>
        <p:spPr>
          <a:xfrm>
            <a:off x="1173934" y="1974021"/>
            <a:ext cx="7584172" cy="3068811"/>
          </a:xfrm>
          <a:prstGeom prst="rect">
            <a:avLst/>
          </a:prstGeom>
        </p:spPr>
        <p:txBody>
          <a:bodyPr/>
          <a:lstStyle>
            <a:lvl1pPr>
              <a:defRPr sz="2400" b="0" i="0">
                <a:solidFill>
                  <a:srgbClr val="0039A6"/>
                </a:solidFill>
                <a:latin typeface="Century Gothic" panose="020B0502020202020204" pitchFamily="34" charset="0"/>
              </a:defRPr>
            </a:lvl1pPr>
            <a:lvl2pPr>
              <a:defRPr sz="2000" b="0" i="0">
                <a:solidFill>
                  <a:srgbClr val="0039A6"/>
                </a:solidFill>
                <a:latin typeface="Century Gothic" panose="020B0502020202020204" pitchFamily="34" charset="0"/>
              </a:defRPr>
            </a:lvl2pPr>
            <a:lvl3pPr>
              <a:defRPr sz="1800" b="0" i="0">
                <a:solidFill>
                  <a:srgbClr val="0039A6"/>
                </a:solidFill>
                <a:latin typeface="Century Gothic" panose="020B0502020202020204" pitchFamily="34" charset="0"/>
              </a:defRPr>
            </a:lvl3pPr>
            <a:lvl4pPr>
              <a:defRPr sz="1600" b="0" i="0">
                <a:solidFill>
                  <a:srgbClr val="0039A6"/>
                </a:solidFill>
                <a:latin typeface="Century Gothic" panose="020B0502020202020204" pitchFamily="34" charset="0"/>
              </a:defRPr>
            </a:lvl4pPr>
            <a:lvl5pPr>
              <a:defRPr sz="1600" b="0" i="0">
                <a:solidFill>
                  <a:srgbClr val="0039A6"/>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79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2C6C-9E7C-424F-AD8D-B4EE4302B510}"/>
              </a:ext>
            </a:extLst>
          </p:cNvPr>
          <p:cNvSpPr>
            <a:spLocks noGrp="1"/>
          </p:cNvSpPr>
          <p:nvPr>
            <p:ph type="title" hasCustomPrompt="1"/>
          </p:nvPr>
        </p:nvSpPr>
        <p:spPr>
          <a:xfrm>
            <a:off x="565589" y="704961"/>
            <a:ext cx="8378714" cy="871592"/>
          </a:xfrm>
          <a:prstGeom prst="rect">
            <a:avLst/>
          </a:prstGeom>
        </p:spPr>
        <p:txBody>
          <a:bodyPr/>
          <a:lstStyle>
            <a:lvl1pPr>
              <a:defRPr sz="3600" b="0" i="0">
                <a:solidFill>
                  <a:srgbClr val="0039A6"/>
                </a:solidFill>
                <a:latin typeface="Century Gothic" panose="020B0502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E7D4433-E831-2946-BCD6-DEBBCF50E0FF}"/>
              </a:ext>
            </a:extLst>
          </p:cNvPr>
          <p:cNvSpPr>
            <a:spLocks noGrp="1"/>
          </p:cNvSpPr>
          <p:nvPr>
            <p:ph idx="1"/>
          </p:nvPr>
        </p:nvSpPr>
        <p:spPr>
          <a:xfrm>
            <a:off x="1112125" y="1611589"/>
            <a:ext cx="6171543" cy="3262312"/>
          </a:xfrm>
          <a:prstGeom prst="rect">
            <a:avLst/>
          </a:prstGeom>
        </p:spPr>
        <p:txBody>
          <a:bodyPr/>
          <a:lstStyle>
            <a:lvl1pPr>
              <a:defRPr b="0" i="0">
                <a:solidFill>
                  <a:srgbClr val="0039A6"/>
                </a:solidFill>
                <a:latin typeface="Century Gothic" panose="020B0502020202020204" pitchFamily="34" charset="0"/>
              </a:defRPr>
            </a:lvl1pPr>
            <a:lvl2pPr>
              <a:defRPr b="0" i="0">
                <a:solidFill>
                  <a:srgbClr val="0039A6"/>
                </a:solidFill>
                <a:latin typeface="Century Gothic" panose="020B0502020202020204" pitchFamily="34" charset="0"/>
              </a:defRPr>
            </a:lvl2pPr>
            <a:lvl3pPr>
              <a:defRPr b="0" i="0">
                <a:solidFill>
                  <a:srgbClr val="0039A6"/>
                </a:solidFill>
                <a:latin typeface="Century Gothic" panose="020B0502020202020204" pitchFamily="34" charset="0"/>
              </a:defRPr>
            </a:lvl3pPr>
            <a:lvl4pPr>
              <a:defRPr b="0" i="0">
                <a:solidFill>
                  <a:srgbClr val="0039A6"/>
                </a:solidFill>
                <a:latin typeface="Century Gothic" panose="020B0502020202020204" pitchFamily="34" charset="0"/>
              </a:defRPr>
            </a:lvl4pPr>
            <a:lvl5pPr>
              <a:defRPr b="0" i="0">
                <a:solidFill>
                  <a:srgbClr val="0039A6"/>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346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Placeholder 1"/>
          <p:cNvSpPr>
            <a:spLocks noGrp="1"/>
          </p:cNvSpPr>
          <p:nvPr>
            <p:ph type="title"/>
          </p:nvPr>
        </p:nvSpPr>
        <p:spPr>
          <a:xfrm>
            <a:off x="628650" y="1815050"/>
            <a:ext cx="7886700" cy="9941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4252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628650" y="89490"/>
            <a:ext cx="7886700" cy="994172"/>
          </a:xfrm>
        </p:spPr>
        <p:txBody>
          <a:bodyPr/>
          <a:lstStyle>
            <a:lvl1pPr algn="l">
              <a:defRPr>
                <a:solidFill>
                  <a:schemeClr val="bg1"/>
                </a:solidFill>
                <a:latin typeface="Arial" charset="0"/>
                <a:ea typeface="Arial" charset="0"/>
                <a:cs typeface="Arial" charset="0"/>
              </a:defRPr>
            </a:lvl1pPr>
          </a:lstStyle>
          <a:p>
            <a:r>
              <a:rPr lang="en-US" dirty="0"/>
              <a:t>Click to edit Master title style</a:t>
            </a:r>
          </a:p>
        </p:txBody>
      </p:sp>
      <p:sp>
        <p:nvSpPr>
          <p:cNvPr id="8" name="Content Placeholder 2"/>
          <p:cNvSpPr>
            <a:spLocks noGrp="1"/>
          </p:cNvSpPr>
          <p:nvPr>
            <p:ph idx="1" hasCustomPrompt="1"/>
          </p:nvPr>
        </p:nvSpPr>
        <p:spPr>
          <a:xfrm>
            <a:off x="628650" y="1369219"/>
            <a:ext cx="7886700" cy="3263504"/>
          </a:xfrm>
          <a:prstGeom prst="rect">
            <a:avLst/>
          </a:prstGeom>
        </p:spPr>
        <p:txBody>
          <a:bodyPr/>
          <a:lstStyle>
            <a:lvl1pPr>
              <a:defRPr lang="en-US" smtClean="0">
                <a:effectLst/>
              </a:defRPr>
            </a:lvl1pPr>
          </a:lstStyle>
          <a:p>
            <a:r>
              <a:rPr lang="en-US" dirty="0" err="1">
                <a:effectLst/>
                <a:latin typeface="Arial" charset="0"/>
              </a:rPr>
              <a:t>Nequiam</a:t>
            </a:r>
            <a:r>
              <a:rPr lang="en-US" dirty="0">
                <a:effectLst/>
                <a:latin typeface="Arial" charset="0"/>
              </a:rPr>
              <a:t> </a:t>
            </a:r>
            <a:r>
              <a:rPr lang="en-US" dirty="0" err="1">
                <a:effectLst/>
                <a:latin typeface="Arial" charset="0"/>
              </a:rPr>
              <a:t>dere</a:t>
            </a:r>
            <a:r>
              <a:rPr lang="en-US" dirty="0">
                <a:effectLst/>
                <a:latin typeface="Arial" charset="0"/>
              </a:rPr>
              <a:t> </a:t>
            </a:r>
            <a:r>
              <a:rPr lang="en-US" dirty="0" err="1">
                <a:effectLst/>
                <a:latin typeface="Arial" charset="0"/>
              </a:rPr>
              <a:t>reiunt</a:t>
            </a:r>
            <a:r>
              <a:rPr lang="en-US" dirty="0">
                <a:effectLst/>
                <a:latin typeface="Arial" charset="0"/>
              </a:rPr>
              <a:t> </a:t>
            </a:r>
            <a:r>
              <a:rPr lang="en-US" dirty="0" err="1">
                <a:effectLst/>
                <a:latin typeface="Arial" charset="0"/>
              </a:rPr>
              <a:t>officiae</a:t>
            </a:r>
            <a:r>
              <a:rPr lang="en-US" dirty="0">
                <a:effectLst/>
                <a:latin typeface="Arial" charset="0"/>
              </a:rPr>
              <a:t> </a:t>
            </a:r>
            <a:r>
              <a:rPr lang="en-US" dirty="0" err="1">
                <a:effectLst/>
                <a:latin typeface="Arial" charset="0"/>
              </a:rPr>
              <a:t>officia</a:t>
            </a:r>
            <a:r>
              <a:rPr lang="en-US" dirty="0">
                <a:effectLst/>
                <a:latin typeface="Arial" charset="0"/>
              </a:rPr>
              <a:t> </a:t>
            </a:r>
            <a:r>
              <a:rPr lang="en-US" dirty="0" err="1">
                <a:effectLst/>
                <a:latin typeface="Arial" charset="0"/>
              </a:rPr>
              <a:t>nimiligentia</a:t>
            </a:r>
            <a:r>
              <a:rPr lang="en-US" dirty="0">
                <a:effectLst/>
                <a:latin typeface="Arial" charset="0"/>
              </a:rPr>
              <a:t> </a:t>
            </a:r>
            <a:r>
              <a:rPr lang="en-US" dirty="0" err="1">
                <a:effectLst/>
                <a:latin typeface="Arial" charset="0"/>
              </a:rPr>
              <a:t>nobit</a:t>
            </a:r>
            <a:r>
              <a:rPr lang="en-US" dirty="0">
                <a:effectLst/>
                <a:latin typeface="Arial" charset="0"/>
              </a:rPr>
              <a:t> </a:t>
            </a:r>
            <a:r>
              <a:rPr lang="en-US" dirty="0" err="1">
                <a:effectLst/>
                <a:latin typeface="Arial" charset="0"/>
              </a:rPr>
              <a:t>omnimendis</a:t>
            </a:r>
            <a:r>
              <a:rPr lang="en-US" dirty="0">
                <a:effectLst/>
                <a:latin typeface="Arial" charset="0"/>
              </a:rPr>
              <a:t> in </a:t>
            </a:r>
            <a:r>
              <a:rPr lang="en-US" dirty="0" err="1">
                <a:effectLst/>
                <a:latin typeface="Arial" charset="0"/>
              </a:rPr>
              <a:t>conserf</a:t>
            </a:r>
            <a:r>
              <a:rPr lang="en-US" dirty="0">
                <a:effectLst/>
                <a:latin typeface="Arial" charset="0"/>
              </a:rPr>
              <a:t> </a:t>
            </a:r>
            <a:r>
              <a:rPr lang="en-US" dirty="0" err="1">
                <a:effectLst/>
                <a:latin typeface="Arial" charset="0"/>
              </a:rPr>
              <a:t>erciendam</a:t>
            </a:r>
            <a:r>
              <a:rPr lang="en-US" dirty="0">
                <a:effectLst/>
                <a:latin typeface="Arial" charset="0"/>
              </a:rPr>
              <a:t>, </a:t>
            </a:r>
            <a:r>
              <a:rPr lang="en-US" dirty="0" err="1">
                <a:effectLst/>
                <a:latin typeface="Arial" charset="0"/>
              </a:rPr>
              <a:t>consed</a:t>
            </a:r>
            <a:r>
              <a:rPr lang="en-US" dirty="0">
                <a:effectLst/>
                <a:latin typeface="Arial" charset="0"/>
              </a:rPr>
              <a:t> </a:t>
            </a:r>
            <a:r>
              <a:rPr lang="en-US" dirty="0" err="1">
                <a:effectLst/>
                <a:latin typeface="Arial" charset="0"/>
              </a:rPr>
              <a:t>maios</a:t>
            </a:r>
            <a:r>
              <a:rPr lang="en-US" dirty="0">
                <a:effectLst/>
                <a:latin typeface="Arial" charset="0"/>
              </a:rPr>
              <a:t> </a:t>
            </a:r>
            <a:r>
              <a:rPr lang="en-US" dirty="0" err="1">
                <a:effectLst/>
                <a:latin typeface="Arial" charset="0"/>
              </a:rPr>
              <a:t>eos</a:t>
            </a:r>
            <a:r>
              <a:rPr lang="en-US" dirty="0">
                <a:effectLst/>
                <a:latin typeface="Arial" charset="0"/>
              </a:rPr>
              <a:t> </a:t>
            </a:r>
            <a:r>
              <a:rPr lang="en-US" dirty="0" err="1">
                <a:effectLst/>
                <a:latin typeface="Arial" charset="0"/>
              </a:rPr>
              <a:t>quia</a:t>
            </a:r>
            <a:r>
              <a:rPr lang="en-US" dirty="0">
                <a:effectLst/>
                <a:latin typeface="Arial" charset="0"/>
              </a:rPr>
              <a:t> </a:t>
            </a:r>
            <a:r>
              <a:rPr lang="en-US" dirty="0" err="1">
                <a:effectLst/>
                <a:latin typeface="Arial" charset="0"/>
              </a:rPr>
              <a:t>sam</a:t>
            </a:r>
            <a:r>
              <a:rPr lang="en-US" dirty="0">
                <a:effectLst/>
                <a:latin typeface="Arial" charset="0"/>
              </a:rPr>
              <a:t> </a:t>
            </a:r>
            <a:r>
              <a:rPr lang="en-US" dirty="0" err="1">
                <a:effectLst/>
                <a:latin typeface="Arial" charset="0"/>
              </a:rPr>
              <a:t>quidererfero</a:t>
            </a:r>
            <a:r>
              <a:rPr lang="en-US" dirty="0">
                <a:effectLst/>
                <a:latin typeface="Arial" charset="0"/>
              </a:rPr>
              <a:t> </a:t>
            </a:r>
            <a:r>
              <a:rPr lang="en-US" dirty="0" err="1">
                <a:effectLst/>
                <a:latin typeface="Arial" charset="0"/>
              </a:rPr>
              <a:t>eaque</a:t>
            </a:r>
            <a:r>
              <a:rPr lang="en-US" dirty="0">
                <a:effectLst/>
                <a:latin typeface="Arial" charset="0"/>
              </a:rPr>
              <a:t> </a:t>
            </a:r>
            <a:r>
              <a:rPr lang="en-US" dirty="0" err="1">
                <a:effectLst/>
                <a:latin typeface="Arial" charset="0"/>
              </a:rPr>
              <a:t>eaquo</a:t>
            </a:r>
            <a:r>
              <a:rPr lang="en-US" dirty="0">
                <a:effectLst/>
                <a:latin typeface="Arial" charset="0"/>
              </a:rPr>
              <a:t> </a:t>
            </a:r>
            <a:r>
              <a:rPr lang="en-US" dirty="0" err="1">
                <a:effectLst/>
                <a:latin typeface="Arial" charset="0"/>
              </a:rPr>
              <a:t>dolorempos</a:t>
            </a:r>
            <a:r>
              <a:rPr lang="en-US" dirty="0">
                <a:effectLst/>
                <a:latin typeface="Arial" charset="0"/>
              </a:rPr>
              <a:t> </a:t>
            </a:r>
            <a:r>
              <a:rPr lang="en-US" dirty="0" err="1">
                <a:effectLst/>
                <a:latin typeface="Arial" charset="0"/>
              </a:rPr>
              <a:t>aute</a:t>
            </a:r>
            <a:r>
              <a:rPr lang="en-US" dirty="0">
                <a:effectLst/>
                <a:latin typeface="Arial" charset="0"/>
              </a:rPr>
              <a:t> </a:t>
            </a:r>
            <a:r>
              <a:rPr lang="en-US" dirty="0" err="1">
                <a:effectLst/>
                <a:latin typeface="Arial" charset="0"/>
              </a:rPr>
              <a:t>maior</a:t>
            </a:r>
            <a:r>
              <a:rPr lang="en-US" dirty="0">
                <a:effectLst/>
                <a:latin typeface="Arial" charset="0"/>
              </a:rPr>
              <a:t> </a:t>
            </a:r>
            <a:r>
              <a:rPr lang="en-US" dirty="0" err="1">
                <a:effectLst/>
                <a:latin typeface="Arial" charset="0"/>
              </a:rPr>
              <a:t>aut</a:t>
            </a:r>
            <a:r>
              <a:rPr lang="en-US" dirty="0">
                <a:effectLst/>
                <a:latin typeface="Arial" charset="0"/>
              </a:rPr>
              <a:t> lit </a:t>
            </a:r>
            <a:r>
              <a:rPr lang="en-US" dirty="0" err="1">
                <a:effectLst/>
                <a:latin typeface="Arial" charset="0"/>
              </a:rPr>
              <a:t>destibe</a:t>
            </a:r>
            <a:r>
              <a:rPr lang="en-US" dirty="0">
                <a:effectLst/>
                <a:latin typeface="Arial" charset="0"/>
              </a:rPr>
              <a:t> </a:t>
            </a:r>
            <a:r>
              <a:rPr lang="en-US" dirty="0" err="1">
                <a:effectLst/>
                <a:latin typeface="Arial" charset="0"/>
              </a:rPr>
              <a:t>arundam</a:t>
            </a:r>
            <a:r>
              <a:rPr lang="en-US" dirty="0">
                <a:effectLst/>
                <a:latin typeface="Arial" charset="0"/>
              </a:rPr>
              <a:t> et qui </a:t>
            </a:r>
            <a:r>
              <a:rPr lang="en-US" dirty="0" err="1">
                <a:effectLst/>
                <a:latin typeface="Arial" charset="0"/>
              </a:rPr>
              <a:t>delitae</a:t>
            </a:r>
            <a:r>
              <a:rPr lang="en-US" dirty="0">
                <a:effectLst/>
                <a:latin typeface="Arial" charset="0"/>
              </a:rPr>
              <a:t> </a:t>
            </a:r>
            <a:r>
              <a:rPr lang="en-US" dirty="0" err="1">
                <a:effectLst/>
                <a:latin typeface="Arial" charset="0"/>
              </a:rPr>
              <a:t>dolectur</a:t>
            </a:r>
            <a:r>
              <a:rPr lang="en-US" dirty="0">
                <a:effectLst/>
                <a:latin typeface="Arial" charset="0"/>
              </a:rPr>
              <a:t>?</a:t>
            </a:r>
          </a:p>
          <a:p>
            <a:endParaRPr lang="en-US" dirty="0">
              <a:effectLst/>
              <a:latin typeface="Arial" charset="0"/>
            </a:endParaRPr>
          </a:p>
          <a:p>
            <a:r>
              <a:rPr lang="en-US" dirty="0" err="1">
                <a:effectLst/>
                <a:latin typeface="Arial" charset="0"/>
              </a:rPr>
              <a:t>Agnisit</a:t>
            </a:r>
            <a:r>
              <a:rPr lang="en-US" dirty="0">
                <a:effectLst/>
                <a:latin typeface="Arial" charset="0"/>
              </a:rPr>
              <a:t> </a:t>
            </a:r>
            <a:r>
              <a:rPr lang="en-US" dirty="0" err="1">
                <a:effectLst/>
                <a:latin typeface="Arial" charset="0"/>
              </a:rPr>
              <a:t>asitem</a:t>
            </a:r>
            <a:r>
              <a:rPr lang="en-US" dirty="0">
                <a:effectLst/>
                <a:latin typeface="Arial" charset="0"/>
              </a:rPr>
              <a:t> </a:t>
            </a:r>
            <a:r>
              <a:rPr lang="en-US" dirty="0" err="1">
                <a:effectLst/>
                <a:latin typeface="Arial" charset="0"/>
              </a:rPr>
              <a:t>si</a:t>
            </a:r>
            <a:r>
              <a:rPr lang="en-US" dirty="0">
                <a:effectLst/>
                <a:latin typeface="Arial" charset="0"/>
              </a:rPr>
              <a:t> </a:t>
            </a:r>
            <a:r>
              <a:rPr lang="en-US" dirty="0" err="1">
                <a:effectLst/>
                <a:latin typeface="Arial" charset="0"/>
              </a:rPr>
              <a:t>corro</a:t>
            </a:r>
            <a:r>
              <a:rPr lang="en-US" dirty="0">
                <a:effectLst/>
                <a:latin typeface="Arial" charset="0"/>
              </a:rPr>
              <a:t> </a:t>
            </a:r>
            <a:r>
              <a:rPr lang="en-US" dirty="0" err="1">
                <a:effectLst/>
                <a:latin typeface="Arial" charset="0"/>
              </a:rPr>
              <a:t>conseque</a:t>
            </a:r>
            <a:r>
              <a:rPr lang="en-US" dirty="0">
                <a:effectLst/>
                <a:latin typeface="Arial" charset="0"/>
              </a:rPr>
              <a:t> </a:t>
            </a:r>
            <a:r>
              <a:rPr lang="en-US" dirty="0" err="1">
                <a:effectLst/>
                <a:latin typeface="Arial" charset="0"/>
              </a:rPr>
              <a:t>delicitat</a:t>
            </a:r>
            <a:r>
              <a:rPr lang="en-US" dirty="0">
                <a:effectLst/>
                <a:latin typeface="Arial" charset="0"/>
              </a:rPr>
              <a:t> la </a:t>
            </a:r>
            <a:r>
              <a:rPr lang="en-US" dirty="0" err="1">
                <a:effectLst/>
                <a:latin typeface="Arial" charset="0"/>
              </a:rPr>
              <a:t>volupta</a:t>
            </a:r>
            <a:r>
              <a:rPr lang="en-US" dirty="0">
                <a:effectLst/>
                <a:latin typeface="Arial" charset="0"/>
              </a:rPr>
              <a:t> id </a:t>
            </a:r>
            <a:r>
              <a:rPr lang="en-US" dirty="0" err="1">
                <a:effectLst/>
                <a:latin typeface="Arial" charset="0"/>
              </a:rPr>
              <a:t>quat</a:t>
            </a:r>
            <a:r>
              <a:rPr lang="en-US" dirty="0">
                <a:effectLst/>
                <a:latin typeface="Arial" charset="0"/>
              </a:rPr>
              <a:t> </a:t>
            </a:r>
            <a:r>
              <a:rPr lang="en-US" dirty="0" err="1">
                <a:effectLst/>
                <a:latin typeface="Arial" charset="0"/>
              </a:rPr>
              <a:t>harchil</a:t>
            </a:r>
            <a:r>
              <a:rPr lang="en-US" dirty="0">
                <a:effectLst/>
                <a:latin typeface="Arial" charset="0"/>
              </a:rPr>
              <a:t> </a:t>
            </a:r>
            <a:r>
              <a:rPr lang="en-US" dirty="0" err="1">
                <a:effectLst/>
                <a:latin typeface="Arial" charset="0"/>
              </a:rPr>
              <a:t>inciunt</a:t>
            </a:r>
            <a:r>
              <a:rPr lang="en-US" dirty="0">
                <a:effectLst/>
                <a:latin typeface="Arial" charset="0"/>
              </a:rPr>
              <a:t>.</a:t>
            </a:r>
          </a:p>
        </p:txBody>
      </p:sp>
    </p:spTree>
    <p:extLst>
      <p:ext uri="{BB962C8B-B14F-4D97-AF65-F5344CB8AC3E}">
        <p14:creationId xmlns:p14="http://schemas.microsoft.com/office/powerpoint/2010/main" val="107373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rea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3945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85619"/>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8113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738929"/>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1815050"/>
            <a:ext cx="7886700" cy="9941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775506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ctr" defTabSz="685800" rtl="0" eaLnBrk="1" latinLnBrk="0" hangingPunct="1">
        <a:lnSpc>
          <a:spcPct val="90000"/>
        </a:lnSpc>
        <a:spcBef>
          <a:spcPct val="0"/>
        </a:spcBef>
        <a:buNone/>
        <a:defRPr sz="330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n w="3175">
                  <a:solidFill>
                    <a:srgbClr val="0039A6"/>
                  </a:solidFill>
                </a:ln>
              </a:rPr>
              <a:t>A Snapshot of Memory Care: Regulation, Staffing, and Adverse Events in Memory Care Units within Assisted Living Facilities</a:t>
            </a:r>
          </a:p>
        </p:txBody>
      </p:sp>
      <p:sp>
        <p:nvSpPr>
          <p:cNvPr id="3" name="Title 1"/>
          <p:cNvSpPr txBox="1">
            <a:spLocks/>
          </p:cNvSpPr>
          <p:nvPr/>
        </p:nvSpPr>
        <p:spPr>
          <a:xfrm>
            <a:off x="1605178" y="4279428"/>
            <a:ext cx="5636450" cy="375085"/>
          </a:xfrm>
          <a:prstGeom prst="rect">
            <a:avLst/>
          </a:prstGeom>
          <a:ln w="635">
            <a:noFill/>
          </a:ln>
        </p:spPr>
        <p:txBody>
          <a:bodyPr vert="horz" lIns="91440" tIns="45720" rIns="91440" bIns="45720" rtlCol="0" anchor="ctr">
            <a:noAutofit/>
          </a:bodyPr>
          <a:lstStyle>
            <a:lvl1pPr algn="ctr" defTabSz="685800" rtl="0" eaLnBrk="1" latinLnBrk="0" hangingPunct="1">
              <a:lnSpc>
                <a:spcPct val="90000"/>
              </a:lnSpc>
              <a:spcBef>
                <a:spcPct val="0"/>
              </a:spcBef>
              <a:buNone/>
              <a:defRPr sz="3300" kern="1200">
                <a:solidFill>
                  <a:schemeClr val="bg1"/>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i="0" u="none" strike="noStrike" kern="1200" cap="none" spc="0" normalizeH="0" baseline="0" noProof="0" dirty="0">
                <a:ln w="127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uLnTx/>
                <a:uFillTx/>
                <a:latin typeface="Arial" panose="020B0604020202020204" pitchFamily="34" charset="0"/>
                <a:cs typeface="Arial" panose="020B0604020202020204" pitchFamily="34" charset="0"/>
              </a:rPr>
              <a:t>Mary Manchester, MPH</a:t>
            </a:r>
            <a:br>
              <a:rPr kumimoji="0" lang="en-US" sz="1400" i="0" u="none" strike="noStrike" kern="1200" cap="none" spc="0" normalizeH="0" baseline="0" noProof="0" dirty="0">
                <a:ln w="127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uLnTx/>
                <a:uFillTx/>
                <a:latin typeface="Arial" panose="020B0604020202020204" pitchFamily="34" charset="0"/>
                <a:cs typeface="Arial" panose="020B0604020202020204" pitchFamily="34" charset="0"/>
              </a:rPr>
            </a:br>
            <a:r>
              <a:rPr lang="en-US" sz="1400" dirty="0">
                <a:ln w="127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Arial" panose="020B0604020202020204" pitchFamily="34" charset="0"/>
                <a:cs typeface="Arial" panose="020B0604020202020204" pitchFamily="34" charset="0"/>
              </a:rPr>
              <a:t>Center for Aging, Law &amp; Ethics | School of Public Health</a:t>
            </a:r>
            <a:endParaRPr kumimoji="0" lang="en-US" sz="1400" i="0" u="none" strike="noStrike" kern="1200" cap="none" spc="0" normalizeH="0" baseline="0" noProof="0" dirty="0">
              <a:ln w="127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52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E7B5C-4084-3EA5-5EE7-61D3A490E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9B448-3732-91BA-DFD5-56F89F820F48}"/>
              </a:ext>
            </a:extLst>
          </p:cNvPr>
          <p:cNvSpPr>
            <a:spLocks noGrp="1"/>
          </p:cNvSpPr>
          <p:nvPr>
            <p:ph type="title"/>
          </p:nvPr>
        </p:nvSpPr>
        <p:spPr>
          <a:xfrm>
            <a:off x="39370" y="-4313"/>
            <a:ext cx="9104630" cy="994172"/>
          </a:xfrm>
        </p:spPr>
        <p:txBody>
          <a:bodyPr>
            <a:noAutofit/>
          </a:bodyPr>
          <a:lstStyle/>
          <a:p>
            <a:r>
              <a:rPr lang="en-US" sz="3000" dirty="0"/>
              <a:t>Example State: High Performance </a:t>
            </a:r>
          </a:p>
        </p:txBody>
      </p:sp>
      <p:graphicFrame>
        <p:nvGraphicFramePr>
          <p:cNvPr id="3" name="Content Placeholder 2">
            <a:extLst>
              <a:ext uri="{FF2B5EF4-FFF2-40B4-BE49-F238E27FC236}">
                <a16:creationId xmlns:a16="http://schemas.microsoft.com/office/drawing/2014/main" id="{F5288ED9-D037-6F94-387E-F097C5DBC472}"/>
              </a:ext>
            </a:extLst>
          </p:cNvPr>
          <p:cNvGraphicFramePr>
            <a:graphicFrameLocks noGrp="1"/>
          </p:cNvGraphicFramePr>
          <p:nvPr>
            <p:ph idx="1"/>
            <p:extLst>
              <p:ext uri="{D42A27DB-BD31-4B8C-83A1-F6EECF244321}">
                <p14:modId xmlns:p14="http://schemas.microsoft.com/office/powerpoint/2010/main" val="2272648013"/>
              </p:ext>
            </p:extLst>
          </p:nvPr>
        </p:nvGraphicFramePr>
        <p:xfrm>
          <a:off x="0" y="837282"/>
          <a:ext cx="9144000" cy="4306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72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281C-1E1C-301B-300A-6ADBBCED9EA8}"/>
              </a:ext>
            </a:extLst>
          </p:cNvPr>
          <p:cNvSpPr>
            <a:spLocks noGrp="1"/>
          </p:cNvSpPr>
          <p:nvPr>
            <p:ph type="title"/>
          </p:nvPr>
        </p:nvSpPr>
        <p:spPr>
          <a:xfrm>
            <a:off x="0" y="-22860"/>
            <a:ext cx="7886700" cy="994172"/>
          </a:xfrm>
        </p:spPr>
        <p:txBody>
          <a:bodyPr/>
          <a:lstStyle/>
          <a:p>
            <a:r>
              <a:rPr lang="en-US" dirty="0"/>
              <a:t>Example States</a:t>
            </a:r>
          </a:p>
        </p:txBody>
      </p:sp>
      <p:pic>
        <p:nvPicPr>
          <p:cNvPr id="12" name="Picture 11">
            <a:extLst>
              <a:ext uri="{FF2B5EF4-FFF2-40B4-BE49-F238E27FC236}">
                <a16:creationId xmlns:a16="http://schemas.microsoft.com/office/drawing/2014/main" id="{C1033EE1-9332-F8D7-00FE-4848A1610C3D}"/>
              </a:ext>
            </a:extLst>
          </p:cNvPr>
          <p:cNvPicPr>
            <a:picLocks noChangeAspect="1"/>
          </p:cNvPicPr>
          <p:nvPr/>
        </p:nvPicPr>
        <p:blipFill>
          <a:blip r:embed="rId3"/>
          <a:stretch>
            <a:fillRect/>
          </a:stretch>
        </p:blipFill>
        <p:spPr>
          <a:xfrm>
            <a:off x="254973" y="1490208"/>
            <a:ext cx="4280043" cy="2510026"/>
          </a:xfrm>
          <a:prstGeom prst="rect">
            <a:avLst/>
          </a:prstGeom>
          <a:ln w="12700">
            <a:solidFill>
              <a:schemeClr val="tx1"/>
            </a:solidFill>
          </a:ln>
        </p:spPr>
      </p:pic>
      <p:pic>
        <p:nvPicPr>
          <p:cNvPr id="14" name="Picture 13">
            <a:extLst>
              <a:ext uri="{FF2B5EF4-FFF2-40B4-BE49-F238E27FC236}">
                <a16:creationId xmlns:a16="http://schemas.microsoft.com/office/drawing/2014/main" id="{B8E320D0-29BF-6D45-6AB2-A616FE31CA54}"/>
              </a:ext>
            </a:extLst>
          </p:cNvPr>
          <p:cNvPicPr>
            <a:picLocks noChangeAspect="1"/>
          </p:cNvPicPr>
          <p:nvPr/>
        </p:nvPicPr>
        <p:blipFill>
          <a:blip r:embed="rId4"/>
          <a:stretch>
            <a:fillRect/>
          </a:stretch>
        </p:blipFill>
        <p:spPr>
          <a:xfrm>
            <a:off x="4642945" y="76035"/>
            <a:ext cx="4246082" cy="2383436"/>
          </a:xfrm>
          <a:prstGeom prst="rect">
            <a:avLst/>
          </a:prstGeom>
          <a:ln w="12700">
            <a:solidFill>
              <a:schemeClr val="tx1"/>
            </a:solidFill>
          </a:ln>
        </p:spPr>
      </p:pic>
      <p:pic>
        <p:nvPicPr>
          <p:cNvPr id="18" name="Picture 17">
            <a:extLst>
              <a:ext uri="{FF2B5EF4-FFF2-40B4-BE49-F238E27FC236}">
                <a16:creationId xmlns:a16="http://schemas.microsoft.com/office/drawing/2014/main" id="{F5822CED-E4E3-0678-EFDF-16E97408FFF7}"/>
              </a:ext>
            </a:extLst>
          </p:cNvPr>
          <p:cNvPicPr>
            <a:picLocks noChangeAspect="1"/>
          </p:cNvPicPr>
          <p:nvPr/>
        </p:nvPicPr>
        <p:blipFill>
          <a:blip r:embed="rId5"/>
          <a:stretch>
            <a:fillRect/>
          </a:stretch>
        </p:blipFill>
        <p:spPr>
          <a:xfrm>
            <a:off x="4645265" y="2598368"/>
            <a:ext cx="4243762" cy="2469097"/>
          </a:xfrm>
          <a:prstGeom prst="rect">
            <a:avLst/>
          </a:prstGeom>
          <a:ln w="12700">
            <a:solidFill>
              <a:schemeClr val="tx1"/>
            </a:solidFill>
          </a:ln>
        </p:spPr>
      </p:pic>
    </p:spTree>
    <p:extLst>
      <p:ext uri="{BB962C8B-B14F-4D97-AF65-F5344CB8AC3E}">
        <p14:creationId xmlns:p14="http://schemas.microsoft.com/office/powerpoint/2010/main" val="246928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9A8D-A7B2-1D00-D5DD-CED83B0E7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1E3D2-A58B-E68D-443F-D3A8D97C27BE}"/>
              </a:ext>
            </a:extLst>
          </p:cNvPr>
          <p:cNvSpPr>
            <a:spLocks noGrp="1"/>
          </p:cNvSpPr>
          <p:nvPr>
            <p:ph type="title"/>
          </p:nvPr>
        </p:nvSpPr>
        <p:spPr>
          <a:xfrm>
            <a:off x="39370" y="-4313"/>
            <a:ext cx="9104630" cy="994172"/>
          </a:xfrm>
        </p:spPr>
        <p:txBody>
          <a:bodyPr>
            <a:noAutofit/>
          </a:bodyPr>
          <a:lstStyle/>
          <a:p>
            <a:r>
              <a:rPr lang="en-US" sz="3000" dirty="0"/>
              <a:t>Ongoing/Future Work</a:t>
            </a:r>
          </a:p>
        </p:txBody>
      </p:sp>
      <p:sp>
        <p:nvSpPr>
          <p:cNvPr id="7" name="Content Placeholder 6">
            <a:extLst>
              <a:ext uri="{FF2B5EF4-FFF2-40B4-BE49-F238E27FC236}">
                <a16:creationId xmlns:a16="http://schemas.microsoft.com/office/drawing/2014/main" id="{BC5531B6-B2C3-CB2E-9F75-6E419D7327F1}"/>
              </a:ext>
            </a:extLst>
          </p:cNvPr>
          <p:cNvSpPr>
            <a:spLocks noGrp="1"/>
          </p:cNvSpPr>
          <p:nvPr>
            <p:ph idx="1"/>
          </p:nvPr>
        </p:nvSpPr>
        <p:spPr>
          <a:xfrm>
            <a:off x="111792" y="989859"/>
            <a:ext cx="4247374" cy="3986728"/>
          </a:xfrm>
        </p:spPr>
        <p:txBody>
          <a:bodyPr/>
          <a:lstStyle/>
          <a:p>
            <a:pPr marL="0" indent="0">
              <a:buNone/>
            </a:pPr>
            <a:r>
              <a:rPr lang="en-US" dirty="0"/>
              <a:t>Integrate Care Quality Measures – NPALS: uniform report of states</a:t>
            </a:r>
          </a:p>
          <a:p>
            <a:pPr marL="0" indent="0">
              <a:buNone/>
            </a:pPr>
            <a:endParaRPr lang="en-US" dirty="0"/>
          </a:p>
          <a:p>
            <a:pPr lvl="1"/>
            <a:r>
              <a:rPr lang="en-US" dirty="0"/>
              <a:t>Memory Care Variables</a:t>
            </a:r>
          </a:p>
          <a:p>
            <a:pPr marL="342900" lvl="1" indent="0">
              <a:buNone/>
            </a:pPr>
            <a:endParaRPr lang="en-US" dirty="0"/>
          </a:p>
          <a:p>
            <a:pPr marL="342900" lvl="1" indent="0">
              <a:buNone/>
            </a:pPr>
            <a:endParaRPr lang="en-US" dirty="0"/>
          </a:p>
          <a:p>
            <a:pPr lvl="1"/>
            <a:r>
              <a:rPr lang="en-US" dirty="0"/>
              <a:t>Adverse Medical Event Variables</a:t>
            </a:r>
          </a:p>
          <a:p>
            <a:pPr marL="342900" lvl="1" indent="0">
              <a:buNone/>
            </a:pPr>
            <a:endParaRPr lang="en-US" dirty="0"/>
          </a:p>
          <a:p>
            <a:pPr lvl="1"/>
            <a:endParaRPr lang="en-US" dirty="0"/>
          </a:p>
          <a:p>
            <a:pPr lvl="1"/>
            <a:r>
              <a:rPr lang="en-US" dirty="0"/>
              <a:t>Workforce Variables</a:t>
            </a:r>
          </a:p>
          <a:p>
            <a:pPr marL="0" indent="0">
              <a:buNone/>
            </a:pPr>
            <a:endParaRPr lang="en-US" dirty="0"/>
          </a:p>
        </p:txBody>
      </p:sp>
      <p:pic>
        <p:nvPicPr>
          <p:cNvPr id="5" name="Picture 4">
            <a:extLst>
              <a:ext uri="{FF2B5EF4-FFF2-40B4-BE49-F238E27FC236}">
                <a16:creationId xmlns:a16="http://schemas.microsoft.com/office/drawing/2014/main" id="{E39A1EF0-401F-E88F-EA73-DA70D9C93DFD}"/>
              </a:ext>
            </a:extLst>
          </p:cNvPr>
          <p:cNvPicPr>
            <a:picLocks noChangeAspect="1"/>
          </p:cNvPicPr>
          <p:nvPr/>
        </p:nvPicPr>
        <p:blipFill>
          <a:blip r:embed="rId3"/>
          <a:srcRect l="7067"/>
          <a:stretch/>
        </p:blipFill>
        <p:spPr>
          <a:xfrm>
            <a:off x="3010964" y="3279227"/>
            <a:ext cx="2448563" cy="1750185"/>
          </a:xfrm>
          <a:prstGeom prst="rect">
            <a:avLst/>
          </a:prstGeom>
        </p:spPr>
      </p:pic>
      <p:pic>
        <p:nvPicPr>
          <p:cNvPr id="8" name="Picture 7">
            <a:extLst>
              <a:ext uri="{FF2B5EF4-FFF2-40B4-BE49-F238E27FC236}">
                <a16:creationId xmlns:a16="http://schemas.microsoft.com/office/drawing/2014/main" id="{390A6762-5551-4B70-E1FC-F547F033EC9D}"/>
              </a:ext>
            </a:extLst>
          </p:cNvPr>
          <p:cNvPicPr>
            <a:picLocks noChangeAspect="1"/>
          </p:cNvPicPr>
          <p:nvPr/>
        </p:nvPicPr>
        <p:blipFill>
          <a:blip r:embed="rId4"/>
          <a:stretch>
            <a:fillRect/>
          </a:stretch>
        </p:blipFill>
        <p:spPr>
          <a:xfrm>
            <a:off x="5828497" y="2571750"/>
            <a:ext cx="2859681" cy="1860449"/>
          </a:xfrm>
          <a:prstGeom prst="rect">
            <a:avLst/>
          </a:prstGeom>
        </p:spPr>
      </p:pic>
      <p:pic>
        <p:nvPicPr>
          <p:cNvPr id="10" name="Picture 9">
            <a:extLst>
              <a:ext uri="{FF2B5EF4-FFF2-40B4-BE49-F238E27FC236}">
                <a16:creationId xmlns:a16="http://schemas.microsoft.com/office/drawing/2014/main" id="{431E232C-BD75-C1BA-BAE9-4CC9ACDB085F}"/>
              </a:ext>
            </a:extLst>
          </p:cNvPr>
          <p:cNvPicPr>
            <a:picLocks noChangeAspect="1"/>
          </p:cNvPicPr>
          <p:nvPr/>
        </p:nvPicPr>
        <p:blipFill>
          <a:blip r:embed="rId5"/>
          <a:stretch>
            <a:fillRect/>
          </a:stretch>
        </p:blipFill>
        <p:spPr>
          <a:xfrm>
            <a:off x="4077309" y="417752"/>
            <a:ext cx="3098912" cy="1947076"/>
          </a:xfrm>
          <a:prstGeom prst="rect">
            <a:avLst/>
          </a:prstGeom>
        </p:spPr>
      </p:pic>
    </p:spTree>
    <p:extLst>
      <p:ext uri="{BB962C8B-B14F-4D97-AF65-F5344CB8AC3E}">
        <p14:creationId xmlns:p14="http://schemas.microsoft.com/office/powerpoint/2010/main" val="256061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8EEC-2D64-2E4C-CA1C-7D49B1F64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CC7B3-24CC-BDE9-5AAB-DF234C536644}"/>
              </a:ext>
            </a:extLst>
          </p:cNvPr>
          <p:cNvSpPr>
            <a:spLocks noGrp="1"/>
          </p:cNvSpPr>
          <p:nvPr>
            <p:ph type="title"/>
          </p:nvPr>
        </p:nvSpPr>
        <p:spPr>
          <a:xfrm>
            <a:off x="39370" y="-4313"/>
            <a:ext cx="9104630" cy="994172"/>
          </a:xfrm>
        </p:spPr>
        <p:txBody>
          <a:bodyPr>
            <a:noAutofit/>
          </a:bodyPr>
          <a:lstStyle/>
          <a:p>
            <a:r>
              <a:rPr lang="en-US" sz="3000" dirty="0"/>
              <a:t>Thanks</a:t>
            </a:r>
          </a:p>
        </p:txBody>
      </p:sp>
      <p:sp>
        <p:nvSpPr>
          <p:cNvPr id="7" name="Content Placeholder 6">
            <a:extLst>
              <a:ext uri="{FF2B5EF4-FFF2-40B4-BE49-F238E27FC236}">
                <a16:creationId xmlns:a16="http://schemas.microsoft.com/office/drawing/2014/main" id="{FAE52967-1F2A-9EBE-6537-1EDEE4C10984}"/>
              </a:ext>
            </a:extLst>
          </p:cNvPr>
          <p:cNvSpPr>
            <a:spLocks noGrp="1"/>
          </p:cNvSpPr>
          <p:nvPr>
            <p:ph idx="1"/>
          </p:nvPr>
        </p:nvSpPr>
        <p:spPr/>
        <p:txBody>
          <a:bodyPr/>
          <a:lstStyle/>
          <a:p>
            <a:pPr marL="0" indent="0">
              <a:buNone/>
            </a:pPr>
            <a:r>
              <a:rPr lang="en-US" dirty="0" err="1"/>
              <a:t>Olusheun</a:t>
            </a:r>
            <a:r>
              <a:rPr lang="en-US" dirty="0"/>
              <a:t> </a:t>
            </a:r>
            <a:r>
              <a:rPr lang="en-US" dirty="0" err="1"/>
              <a:t>Olupitan</a:t>
            </a:r>
            <a:r>
              <a:rPr lang="en-US" dirty="0"/>
              <a:t>, (soon to be) JD</a:t>
            </a:r>
          </a:p>
          <a:p>
            <a:pPr marL="0" indent="0">
              <a:buNone/>
            </a:pPr>
            <a:r>
              <a:rPr lang="en-US" dirty="0"/>
              <a:t>Jalayne Arias, JD, MA</a:t>
            </a:r>
          </a:p>
          <a:p>
            <a:pPr marL="0" indent="0">
              <a:buNone/>
            </a:pPr>
            <a:r>
              <a:rPr lang="en-US" dirty="0"/>
              <a:t>Leslie Wolf, JD, MPH</a:t>
            </a:r>
          </a:p>
          <a:p>
            <a:pPr marL="0" indent="0">
              <a:buNone/>
            </a:pPr>
            <a:endParaRPr lang="en-US" dirty="0"/>
          </a:p>
          <a:p>
            <a:pPr marL="0" indent="0">
              <a:buNone/>
            </a:pPr>
            <a:endParaRPr lang="en-US" dirty="0"/>
          </a:p>
          <a:p>
            <a:pPr marL="0" indent="0">
              <a:buNone/>
            </a:pPr>
            <a:endParaRPr lang="en-US" dirty="0"/>
          </a:p>
          <a:p>
            <a:pPr marL="0" indent="0">
              <a:buNone/>
            </a:pPr>
            <a:r>
              <a:rPr lang="en-US" dirty="0"/>
              <a:t>Contact: </a:t>
            </a:r>
          </a:p>
          <a:p>
            <a:pPr marL="0" indent="0">
              <a:buNone/>
            </a:pPr>
            <a:r>
              <a:rPr lang="en-US" dirty="0"/>
              <a:t>Mary Manchester</a:t>
            </a:r>
            <a:br>
              <a:rPr lang="en-US" dirty="0"/>
            </a:br>
            <a:r>
              <a:rPr lang="en-US" dirty="0"/>
              <a:t>mmanchester@gsu.edu</a:t>
            </a:r>
          </a:p>
          <a:p>
            <a:pPr marL="0" indent="0">
              <a:buNone/>
            </a:pPr>
            <a:endParaRPr lang="en-US" dirty="0"/>
          </a:p>
        </p:txBody>
      </p:sp>
      <p:pic>
        <p:nvPicPr>
          <p:cNvPr id="4" name="Picture 3" descr="A group of women posing for a photo&#10;&#10;AI-generated content may be incorrect.">
            <a:extLst>
              <a:ext uri="{FF2B5EF4-FFF2-40B4-BE49-F238E27FC236}">
                <a16:creationId xmlns:a16="http://schemas.microsoft.com/office/drawing/2014/main" id="{247066C1-E14D-2968-0A73-1BB443817116}"/>
              </a:ext>
            </a:extLst>
          </p:cNvPr>
          <p:cNvPicPr>
            <a:picLocks noChangeAspect="1"/>
          </p:cNvPicPr>
          <p:nvPr/>
        </p:nvPicPr>
        <p:blipFill>
          <a:blip r:embed="rId3"/>
          <a:stretch>
            <a:fillRect/>
          </a:stretch>
        </p:blipFill>
        <p:spPr>
          <a:xfrm>
            <a:off x="3909270" y="1890087"/>
            <a:ext cx="4331189" cy="2480466"/>
          </a:xfrm>
          <a:prstGeom prst="rect">
            <a:avLst/>
          </a:prstGeom>
        </p:spPr>
      </p:pic>
    </p:spTree>
    <p:extLst>
      <p:ext uri="{BB962C8B-B14F-4D97-AF65-F5344CB8AC3E}">
        <p14:creationId xmlns:p14="http://schemas.microsoft.com/office/powerpoint/2010/main" val="392019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0D76-57BF-D023-49B8-E78096A04173}"/>
              </a:ext>
            </a:extLst>
          </p:cNvPr>
          <p:cNvSpPr>
            <a:spLocks noGrp="1"/>
          </p:cNvSpPr>
          <p:nvPr>
            <p:ph type="title"/>
          </p:nvPr>
        </p:nvSpPr>
        <p:spPr>
          <a:xfrm>
            <a:off x="628650" y="1815050"/>
            <a:ext cx="7886700" cy="994172"/>
          </a:xfrm>
        </p:spPr>
        <p:txBody>
          <a:bodyPr anchor="ctr">
            <a:normAutofit/>
          </a:bodyPr>
          <a:lstStyle/>
          <a:p>
            <a:r>
              <a:rPr lang="en-US" dirty="0"/>
              <a:t>Background &amp; Research Question</a:t>
            </a:r>
          </a:p>
        </p:txBody>
      </p:sp>
      <p:sp>
        <p:nvSpPr>
          <p:cNvPr id="3" name="Content Placeholder 2">
            <a:extLst>
              <a:ext uri="{FF2B5EF4-FFF2-40B4-BE49-F238E27FC236}">
                <a16:creationId xmlns:a16="http://schemas.microsoft.com/office/drawing/2014/main" id="{A39E6037-6BE7-A85F-F3CE-18A7E0101F99}"/>
              </a:ext>
            </a:extLst>
          </p:cNvPr>
          <p:cNvSpPr>
            <a:spLocks noGrp="1"/>
          </p:cNvSpPr>
          <p:nvPr>
            <p:ph idx="1"/>
          </p:nvPr>
        </p:nvSpPr>
        <p:spPr>
          <a:xfrm>
            <a:off x="423746" y="1103971"/>
            <a:ext cx="4148254" cy="3802566"/>
          </a:xfrm>
        </p:spPr>
        <p:txBody>
          <a:bodyPr>
            <a:normAutofit/>
          </a:bodyPr>
          <a:lstStyle/>
          <a:p>
            <a:pPr marL="0" indent="0">
              <a:buNone/>
            </a:pPr>
            <a:r>
              <a:rPr lang="en-US" sz="1600" b="1" dirty="0"/>
              <a:t>How do state regulations on workforce requirements in assisted living facilities align with best practices for comprehensive memory care?</a:t>
            </a:r>
          </a:p>
          <a:p>
            <a:pPr marL="0" indent="0">
              <a:buNone/>
            </a:pPr>
            <a:endParaRPr lang="en-US" sz="1600" dirty="0"/>
          </a:p>
          <a:p>
            <a:r>
              <a:rPr lang="en-US" sz="1600" dirty="0"/>
              <a:t>Skilled Nursing Facility Regulation (CMS) </a:t>
            </a:r>
          </a:p>
          <a:p>
            <a:pPr marL="0" indent="0">
              <a:buNone/>
            </a:pPr>
            <a:r>
              <a:rPr lang="en-US" sz="1600" dirty="0"/>
              <a:t>	versus:</a:t>
            </a:r>
          </a:p>
          <a:p>
            <a:r>
              <a:rPr lang="en-US" sz="1600" dirty="0"/>
              <a:t>Assisted Living Facility Regulation (state)</a:t>
            </a:r>
          </a:p>
          <a:p>
            <a:endParaRPr lang="en-US" sz="1600" dirty="0"/>
          </a:p>
          <a:p>
            <a:r>
              <a:rPr lang="en-US" sz="1600" dirty="0"/>
              <a:t>Both have: </a:t>
            </a:r>
            <a:br>
              <a:rPr lang="en-US" sz="1600" dirty="0"/>
            </a:br>
            <a:r>
              <a:rPr lang="en-US" sz="1600" dirty="0"/>
              <a:t>Standards for Workforce and Memory Care</a:t>
            </a:r>
          </a:p>
          <a:p>
            <a:r>
              <a:rPr lang="en-US" sz="1600" dirty="0"/>
              <a:t>Observed trend: </a:t>
            </a:r>
            <a:br>
              <a:rPr lang="en-US" sz="1600" dirty="0"/>
            </a:br>
            <a:r>
              <a:rPr lang="en-US" sz="1600" dirty="0"/>
              <a:t>Demand for Comprehensive Care</a:t>
            </a:r>
          </a:p>
        </p:txBody>
      </p:sp>
      <p:pic>
        <p:nvPicPr>
          <p:cNvPr id="7" name="Picture 6">
            <a:extLst>
              <a:ext uri="{FF2B5EF4-FFF2-40B4-BE49-F238E27FC236}">
                <a16:creationId xmlns:a16="http://schemas.microsoft.com/office/drawing/2014/main" id="{5A3F9CFD-934B-E560-B1EA-22EF2BC91BD3}"/>
              </a:ext>
            </a:extLst>
          </p:cNvPr>
          <p:cNvPicPr>
            <a:picLocks noChangeAspect="1"/>
          </p:cNvPicPr>
          <p:nvPr/>
        </p:nvPicPr>
        <p:blipFill>
          <a:blip r:embed="rId3"/>
          <a:stretch>
            <a:fillRect/>
          </a:stretch>
        </p:blipFill>
        <p:spPr>
          <a:xfrm>
            <a:off x="0" y="-2307"/>
            <a:ext cx="9144000" cy="982513"/>
          </a:xfrm>
          <a:prstGeom prst="rect">
            <a:avLst/>
          </a:prstGeom>
        </p:spPr>
      </p:pic>
      <p:sp>
        <p:nvSpPr>
          <p:cNvPr id="9" name="Rectangle 8">
            <a:extLst>
              <a:ext uri="{FF2B5EF4-FFF2-40B4-BE49-F238E27FC236}">
                <a16:creationId xmlns:a16="http://schemas.microsoft.com/office/drawing/2014/main" id="{352222D5-7C59-0948-4905-AA79293DBE58}"/>
              </a:ext>
            </a:extLst>
          </p:cNvPr>
          <p:cNvSpPr/>
          <p:nvPr/>
        </p:nvSpPr>
        <p:spPr>
          <a:xfrm>
            <a:off x="7037493" y="2571750"/>
            <a:ext cx="480907" cy="1146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7741303-0F11-65B9-53D4-DF768AD828DD}"/>
              </a:ext>
            </a:extLst>
          </p:cNvPr>
          <p:cNvPicPr>
            <a:picLocks noChangeAspect="1"/>
          </p:cNvPicPr>
          <p:nvPr/>
        </p:nvPicPr>
        <p:blipFill>
          <a:blip r:embed="rId4"/>
          <a:stretch>
            <a:fillRect/>
          </a:stretch>
        </p:blipFill>
        <p:spPr>
          <a:xfrm>
            <a:off x="5371254" y="2462630"/>
            <a:ext cx="3650648" cy="2890097"/>
          </a:xfrm>
          <a:prstGeom prst="rect">
            <a:avLst/>
          </a:prstGeom>
        </p:spPr>
      </p:pic>
      <p:pic>
        <p:nvPicPr>
          <p:cNvPr id="11" name="Picture 10">
            <a:extLst>
              <a:ext uri="{FF2B5EF4-FFF2-40B4-BE49-F238E27FC236}">
                <a16:creationId xmlns:a16="http://schemas.microsoft.com/office/drawing/2014/main" id="{C4A4A419-B273-A052-3BC1-C21859D6B722}"/>
              </a:ext>
            </a:extLst>
          </p:cNvPr>
          <p:cNvPicPr>
            <a:picLocks noChangeAspect="1"/>
          </p:cNvPicPr>
          <p:nvPr/>
        </p:nvPicPr>
        <p:blipFill>
          <a:blip r:embed="rId5"/>
          <a:stretch>
            <a:fillRect/>
          </a:stretch>
        </p:blipFill>
        <p:spPr>
          <a:xfrm>
            <a:off x="4572000" y="909565"/>
            <a:ext cx="2500265" cy="1623707"/>
          </a:xfrm>
          <a:prstGeom prst="rect">
            <a:avLst/>
          </a:prstGeom>
        </p:spPr>
      </p:pic>
    </p:spTree>
    <p:extLst>
      <p:ext uri="{BB962C8B-B14F-4D97-AF65-F5344CB8AC3E}">
        <p14:creationId xmlns:p14="http://schemas.microsoft.com/office/powerpoint/2010/main" val="337654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E9F1-6E89-21D0-0185-20DFA9A7A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C5164-FED7-555C-8B9A-00B193D950DF}"/>
              </a:ext>
            </a:extLst>
          </p:cNvPr>
          <p:cNvSpPr>
            <a:spLocks noGrp="1"/>
          </p:cNvSpPr>
          <p:nvPr>
            <p:ph type="title"/>
          </p:nvPr>
        </p:nvSpPr>
        <p:spPr>
          <a:xfrm>
            <a:off x="628650" y="1815050"/>
            <a:ext cx="7886700" cy="994172"/>
          </a:xfrm>
        </p:spPr>
        <p:txBody>
          <a:bodyPr anchor="ctr">
            <a:normAutofit/>
          </a:bodyPr>
          <a:lstStyle/>
          <a:p>
            <a:r>
              <a:rPr lang="en-US" sz="3100" dirty="0"/>
              <a:t>Methods: Legal Mapping of State Regulations</a:t>
            </a:r>
          </a:p>
        </p:txBody>
      </p:sp>
      <p:sp>
        <p:nvSpPr>
          <p:cNvPr id="7" name="Content Placeholder 6">
            <a:extLst>
              <a:ext uri="{FF2B5EF4-FFF2-40B4-BE49-F238E27FC236}">
                <a16:creationId xmlns:a16="http://schemas.microsoft.com/office/drawing/2014/main" id="{1AD184D9-895F-6193-25E5-4B86D63DF5D1}"/>
              </a:ext>
            </a:extLst>
          </p:cNvPr>
          <p:cNvSpPr>
            <a:spLocks noGrp="1"/>
          </p:cNvSpPr>
          <p:nvPr>
            <p:ph idx="1"/>
          </p:nvPr>
        </p:nvSpPr>
        <p:spPr>
          <a:xfrm>
            <a:off x="628650" y="1369219"/>
            <a:ext cx="5387340" cy="3263504"/>
          </a:xfrm>
        </p:spPr>
        <p:txBody>
          <a:bodyPr>
            <a:normAutofit/>
          </a:bodyPr>
          <a:lstStyle/>
          <a:p>
            <a:pPr marL="457200" indent="-457200">
              <a:buAutoNum type="arabicPeriod"/>
            </a:pPr>
            <a:r>
              <a:rPr lang="en-US" sz="1900" dirty="0"/>
              <a:t>Investigate Legal Standards:</a:t>
            </a:r>
          </a:p>
          <a:p>
            <a:pPr marL="342900" lvl="1" indent="0">
              <a:buNone/>
            </a:pPr>
            <a:r>
              <a:rPr lang="en-US" sz="1900" dirty="0"/>
              <a:t>Content Analysis of States’ Regulation – Public Health &amp; Social Security Chapters </a:t>
            </a:r>
          </a:p>
          <a:p>
            <a:pPr marL="342900" lvl="1" indent="0">
              <a:buNone/>
            </a:pPr>
            <a:endParaRPr lang="en-US" sz="1900" dirty="0"/>
          </a:p>
          <a:p>
            <a:pPr marL="457200" indent="-457200">
              <a:buAutoNum type="arabicPeriod"/>
            </a:pPr>
            <a:r>
              <a:rPr lang="en-US" sz="1900" dirty="0"/>
              <a:t>Investigate Memory Care Subject Matter:</a:t>
            </a:r>
          </a:p>
          <a:p>
            <a:pPr marL="342900" lvl="1" indent="0">
              <a:buNone/>
            </a:pPr>
            <a:r>
              <a:rPr lang="en-US" sz="1900" dirty="0"/>
              <a:t>Alzheimer’s Association 2018 Dementia Care Practice Recommendations </a:t>
            </a:r>
            <a:br>
              <a:rPr lang="en-US" sz="1900" dirty="0"/>
            </a:br>
            <a:r>
              <a:rPr lang="en-US" sz="1100" dirty="0"/>
              <a:t>(Fazio S, Pace D, Maslow K, Zimmerman S, Kallmyer B.) Dementia Care Practice Recommendations. Gerontologist. 2018 Jan 18.</a:t>
            </a:r>
          </a:p>
        </p:txBody>
      </p:sp>
      <p:pic>
        <p:nvPicPr>
          <p:cNvPr id="4" name="Picture 3" descr="Magnifying glasses on yellow backdrop">
            <a:extLst>
              <a:ext uri="{FF2B5EF4-FFF2-40B4-BE49-F238E27FC236}">
                <a16:creationId xmlns:a16="http://schemas.microsoft.com/office/drawing/2014/main" id="{EDE01D6F-58B9-C498-935C-A20BDF8C54D4}"/>
              </a:ext>
            </a:extLst>
          </p:cNvPr>
          <p:cNvPicPr>
            <a:picLocks noChangeAspect="1"/>
          </p:cNvPicPr>
          <p:nvPr/>
        </p:nvPicPr>
        <p:blipFill>
          <a:blip r:embed="rId3"/>
          <a:srcRect l="30048" r="22728" b="1"/>
          <a:stretch>
            <a:fillRect/>
          </a:stretch>
        </p:blipFill>
        <p:spPr>
          <a:xfrm>
            <a:off x="6206490" y="1369219"/>
            <a:ext cx="2308859" cy="3263504"/>
          </a:xfrm>
          <a:prstGeom prst="rect">
            <a:avLst/>
          </a:prstGeom>
          <a:noFill/>
        </p:spPr>
      </p:pic>
      <p:sp>
        <p:nvSpPr>
          <p:cNvPr id="6" name="TextBox 5">
            <a:extLst>
              <a:ext uri="{FF2B5EF4-FFF2-40B4-BE49-F238E27FC236}">
                <a16:creationId xmlns:a16="http://schemas.microsoft.com/office/drawing/2014/main" id="{0043D43B-2AB9-D712-130B-D6F5CAF02EB2}"/>
              </a:ext>
            </a:extLst>
          </p:cNvPr>
          <p:cNvSpPr txBox="1"/>
          <p:nvPr/>
        </p:nvSpPr>
        <p:spPr>
          <a:xfrm>
            <a:off x="0" y="249167"/>
            <a:ext cx="8515350"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Methods: Legal Mapping of State Regulations</a:t>
            </a:r>
          </a:p>
        </p:txBody>
      </p:sp>
    </p:spTree>
    <p:extLst>
      <p:ext uri="{BB962C8B-B14F-4D97-AF65-F5344CB8AC3E}">
        <p14:creationId xmlns:p14="http://schemas.microsoft.com/office/powerpoint/2010/main" val="1869729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327"/>
            <a:ext cx="7886700" cy="994172"/>
          </a:xfrm>
        </p:spPr>
        <p:txBody>
          <a:bodyPr/>
          <a:lstStyle/>
          <a:p>
            <a:r>
              <a:rPr lang="en-US" dirty="0"/>
              <a:t>10 States Examined</a:t>
            </a:r>
          </a:p>
        </p:txBody>
      </p:sp>
      <p:pic>
        <p:nvPicPr>
          <p:cNvPr id="5" name="Content Placeholder 4" descr="A map of the united states&#10;&#10;AI-generated content may be incorrect.">
            <a:extLst>
              <a:ext uri="{FF2B5EF4-FFF2-40B4-BE49-F238E27FC236}">
                <a16:creationId xmlns:a16="http://schemas.microsoft.com/office/drawing/2014/main" id="{6158E43D-FED4-BDDA-24E5-930AD34430D6}"/>
              </a:ext>
            </a:extLst>
          </p:cNvPr>
          <p:cNvPicPr>
            <a:picLocks noGrp="1" noChangeAspect="1"/>
          </p:cNvPicPr>
          <p:nvPr>
            <p:ph idx="1"/>
          </p:nvPr>
        </p:nvPicPr>
        <p:blipFill>
          <a:blip r:embed="rId3"/>
          <a:srcRect b="8694"/>
          <a:stretch/>
        </p:blipFill>
        <p:spPr>
          <a:xfrm>
            <a:off x="1970310" y="804763"/>
            <a:ext cx="5983789" cy="4014645"/>
          </a:xfrm>
        </p:spPr>
      </p:pic>
      <p:sp>
        <p:nvSpPr>
          <p:cNvPr id="7" name="TextBox 6">
            <a:extLst>
              <a:ext uri="{FF2B5EF4-FFF2-40B4-BE49-F238E27FC236}">
                <a16:creationId xmlns:a16="http://schemas.microsoft.com/office/drawing/2014/main" id="{6FD6FCFD-9D9A-23B1-CDE9-60A4BD3F0209}"/>
              </a:ext>
            </a:extLst>
          </p:cNvPr>
          <p:cNvSpPr txBox="1"/>
          <p:nvPr/>
        </p:nvSpPr>
        <p:spPr>
          <a:xfrm>
            <a:off x="587613" y="4580286"/>
            <a:ext cx="7861063" cy="300082"/>
          </a:xfrm>
          <a:prstGeom prst="rect">
            <a:avLst/>
          </a:prstGeom>
          <a:noFill/>
        </p:spPr>
        <p:txBody>
          <a:bodyPr wrap="none" rtlCol="0">
            <a:spAutoFit/>
          </a:bodyPr>
          <a:lstStyle/>
          <a:p>
            <a:pPr algn="ctr"/>
            <a:r>
              <a:rPr lang="en-US" dirty="0"/>
              <a:t>California | New Mexico | Texas |Wisconsin |</a:t>
            </a:r>
            <a:r>
              <a:rPr lang="en-US" b="1" dirty="0"/>
              <a:t>Missouri</a:t>
            </a:r>
            <a:r>
              <a:rPr lang="en-US" dirty="0"/>
              <a:t> |Indiana |</a:t>
            </a:r>
            <a:r>
              <a:rPr lang="en-US" b="1" dirty="0"/>
              <a:t>Kentucky</a:t>
            </a:r>
            <a:r>
              <a:rPr lang="en-US" dirty="0"/>
              <a:t> |</a:t>
            </a:r>
            <a:r>
              <a:rPr lang="en-US" b="1" dirty="0"/>
              <a:t>Georgia</a:t>
            </a:r>
            <a:r>
              <a:rPr lang="en-US" dirty="0"/>
              <a:t> |New York |Connecticut </a:t>
            </a:r>
          </a:p>
        </p:txBody>
      </p:sp>
    </p:spTree>
    <p:extLst>
      <p:ext uri="{BB962C8B-B14F-4D97-AF65-F5344CB8AC3E}">
        <p14:creationId xmlns:p14="http://schemas.microsoft.com/office/powerpoint/2010/main" val="234326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8CFA-8A28-65BB-348D-ED7324817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96052-E7E9-BC1D-D60F-18C6F6EF93CC}"/>
              </a:ext>
            </a:extLst>
          </p:cNvPr>
          <p:cNvSpPr>
            <a:spLocks noGrp="1"/>
          </p:cNvSpPr>
          <p:nvPr>
            <p:ph type="title"/>
          </p:nvPr>
        </p:nvSpPr>
        <p:spPr>
          <a:xfrm>
            <a:off x="39370" y="-4313"/>
            <a:ext cx="9104630" cy="994172"/>
          </a:xfrm>
        </p:spPr>
        <p:txBody>
          <a:bodyPr>
            <a:noAutofit/>
          </a:bodyPr>
          <a:lstStyle/>
          <a:p>
            <a:endParaRPr lang="en-US" sz="3000" dirty="0"/>
          </a:p>
        </p:txBody>
      </p:sp>
      <p:pic>
        <p:nvPicPr>
          <p:cNvPr id="8" name="Content Placeholder 7">
            <a:extLst>
              <a:ext uri="{FF2B5EF4-FFF2-40B4-BE49-F238E27FC236}">
                <a16:creationId xmlns:a16="http://schemas.microsoft.com/office/drawing/2014/main" id="{216C9054-3CDB-C544-5BD0-AF782B5ACAE3}"/>
              </a:ext>
            </a:extLst>
          </p:cNvPr>
          <p:cNvPicPr>
            <a:picLocks noGrp="1" noChangeAspect="1"/>
          </p:cNvPicPr>
          <p:nvPr>
            <p:ph idx="1"/>
          </p:nvPr>
        </p:nvPicPr>
        <p:blipFill>
          <a:blip r:embed="rId3"/>
          <a:srcRect t="2093"/>
          <a:stretch/>
        </p:blipFill>
        <p:spPr>
          <a:xfrm>
            <a:off x="1968986" y="792243"/>
            <a:ext cx="5206027" cy="4452007"/>
          </a:xfrm>
          <a:prstGeom prst="rect">
            <a:avLst/>
          </a:prstGeom>
        </p:spPr>
      </p:pic>
    </p:spTree>
    <p:extLst>
      <p:ext uri="{BB962C8B-B14F-4D97-AF65-F5344CB8AC3E}">
        <p14:creationId xmlns:p14="http://schemas.microsoft.com/office/powerpoint/2010/main" val="127025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384A9-8B84-07D4-BB84-108D2F868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410CD-A73D-84A7-DFE8-9C945D307039}"/>
              </a:ext>
            </a:extLst>
          </p:cNvPr>
          <p:cNvSpPr>
            <a:spLocks noGrp="1"/>
          </p:cNvSpPr>
          <p:nvPr>
            <p:ph type="title"/>
          </p:nvPr>
        </p:nvSpPr>
        <p:spPr>
          <a:xfrm>
            <a:off x="0" y="-4313"/>
            <a:ext cx="9104630" cy="994172"/>
          </a:xfrm>
        </p:spPr>
        <p:txBody>
          <a:bodyPr>
            <a:noAutofit/>
          </a:bodyPr>
          <a:lstStyle/>
          <a:p>
            <a:r>
              <a:rPr lang="en-US" sz="2600" dirty="0"/>
              <a:t>Frequently Filled Care Zones in State Regulation</a:t>
            </a:r>
          </a:p>
        </p:txBody>
      </p:sp>
      <p:graphicFrame>
        <p:nvGraphicFramePr>
          <p:cNvPr id="18" name="Content Placeholder 17">
            <a:extLst>
              <a:ext uri="{FF2B5EF4-FFF2-40B4-BE49-F238E27FC236}">
                <a16:creationId xmlns:a16="http://schemas.microsoft.com/office/drawing/2014/main" id="{F1445CCC-E9F5-7074-9B5E-1556BFA5DEAD}"/>
              </a:ext>
            </a:extLst>
          </p:cNvPr>
          <p:cNvGraphicFramePr>
            <a:graphicFrameLocks noGrp="1"/>
          </p:cNvGraphicFramePr>
          <p:nvPr>
            <p:ph idx="1"/>
            <p:extLst>
              <p:ext uri="{D42A27DB-BD31-4B8C-83A1-F6EECF244321}">
                <p14:modId xmlns:p14="http://schemas.microsoft.com/office/powerpoint/2010/main" val="1740152015"/>
              </p:ext>
            </p:extLst>
          </p:nvPr>
        </p:nvGraphicFramePr>
        <p:xfrm>
          <a:off x="1399141" y="989859"/>
          <a:ext cx="6400801" cy="1786392"/>
        </p:xfrm>
        <a:graphic>
          <a:graphicData uri="http://schemas.openxmlformats.org/drawingml/2006/table">
            <a:tbl>
              <a:tblPr/>
              <a:tblGrid>
                <a:gridCol w="4990642">
                  <a:extLst>
                    <a:ext uri="{9D8B030D-6E8A-4147-A177-3AD203B41FA5}">
                      <a16:colId xmlns:a16="http://schemas.microsoft.com/office/drawing/2014/main" val="3491573481"/>
                    </a:ext>
                  </a:extLst>
                </a:gridCol>
                <a:gridCol w="1410159">
                  <a:extLst>
                    <a:ext uri="{9D8B030D-6E8A-4147-A177-3AD203B41FA5}">
                      <a16:colId xmlns:a16="http://schemas.microsoft.com/office/drawing/2014/main" val="2757925562"/>
                    </a:ext>
                  </a:extLst>
                </a:gridCol>
              </a:tblGrid>
              <a:tr h="446598">
                <a:tc>
                  <a:txBody>
                    <a:bodyPr/>
                    <a:lstStyle/>
                    <a:p>
                      <a:pPr algn="l" fontAlgn="b"/>
                      <a:r>
                        <a:rPr lang="en-US" sz="1400" b="1" i="0" u="sng" strike="noStrike" dirty="0">
                          <a:solidFill>
                            <a:srgbClr val="000000"/>
                          </a:solidFill>
                          <a:effectLst/>
                          <a:latin typeface="Arial" panose="020B0604020202020204" pitchFamily="34" charset="0"/>
                          <a:cs typeface="Arial" panose="020B0604020202020204" pitchFamily="34" charset="0"/>
                        </a:rPr>
                        <a:t> </a:t>
                      </a:r>
                    </a:p>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 </a:t>
                      </a:r>
                      <a:r>
                        <a:rPr lang="en-US" sz="1400" b="1" i="0" u="sng" strike="noStrike" dirty="0">
                          <a:solidFill>
                            <a:srgbClr val="000000"/>
                          </a:solidFill>
                          <a:effectLst/>
                          <a:latin typeface="Arial" panose="020B0604020202020204" pitchFamily="34" charset="0"/>
                          <a:cs typeface="Arial" panose="020B0604020202020204" pitchFamily="34" charset="0"/>
                        </a:rPr>
                        <a:t>Care Zone</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1400" b="1" i="0" u="sng" strike="noStrike" dirty="0">
                          <a:solidFill>
                            <a:srgbClr val="000000"/>
                          </a:solidFill>
                          <a:effectLst/>
                          <a:latin typeface="Arial" panose="020B0604020202020204" pitchFamily="34" charset="0"/>
                          <a:cs typeface="Arial" panose="020B0604020202020204" pitchFamily="34" charset="0"/>
                        </a:rPr>
                        <a:t>% Criteria Met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3857131414"/>
                  </a:ext>
                </a:extLst>
              </a:tr>
              <a:tr h="44659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1. Supportive and Therapeutic Environment and Safety</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83%</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63BE7B"/>
                    </a:solidFill>
                  </a:tcPr>
                </a:tc>
                <a:extLst>
                  <a:ext uri="{0D108BD9-81ED-4DB2-BD59-A6C34878D82A}">
                    <a16:rowId xmlns:a16="http://schemas.microsoft.com/office/drawing/2014/main" val="1140321676"/>
                  </a:ext>
                </a:extLst>
              </a:tr>
              <a:tr h="44659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2. Staffing</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76%</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91CC7E"/>
                    </a:solidFill>
                  </a:tcPr>
                </a:tc>
                <a:extLst>
                  <a:ext uri="{0D108BD9-81ED-4DB2-BD59-A6C34878D82A}">
                    <a16:rowId xmlns:a16="http://schemas.microsoft.com/office/drawing/2014/main" val="4018346523"/>
                  </a:ext>
                </a:extLst>
              </a:tr>
              <a:tr h="44659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3. Person-Centered Assessment &amp; Care Planning</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71%</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B1D580"/>
                    </a:solidFill>
                  </a:tcPr>
                </a:tc>
                <a:extLst>
                  <a:ext uri="{0D108BD9-81ED-4DB2-BD59-A6C34878D82A}">
                    <a16:rowId xmlns:a16="http://schemas.microsoft.com/office/drawing/2014/main" val="1421819732"/>
                  </a:ext>
                </a:extLst>
              </a:tr>
            </a:tbl>
          </a:graphicData>
        </a:graphic>
      </p:graphicFrame>
      <p:sp>
        <p:nvSpPr>
          <p:cNvPr id="19" name="TextBox 18">
            <a:extLst>
              <a:ext uri="{FF2B5EF4-FFF2-40B4-BE49-F238E27FC236}">
                <a16:creationId xmlns:a16="http://schemas.microsoft.com/office/drawing/2014/main" id="{D339AC46-5D9C-AE0A-1ED1-E247EE86B045}"/>
              </a:ext>
            </a:extLst>
          </p:cNvPr>
          <p:cNvSpPr txBox="1"/>
          <p:nvPr/>
        </p:nvSpPr>
        <p:spPr>
          <a:xfrm>
            <a:off x="363556" y="2880734"/>
            <a:ext cx="8053331" cy="255454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Notable Criteria:</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High Frequency across 10 states</a:t>
            </a:r>
          </a:p>
          <a:p>
            <a:pPr marL="285750" indent="-285750">
              <a:buFont typeface="Arial" panose="020B0604020202020204" pitchFamily="34" charset="0"/>
              <a:buChar char="•"/>
            </a:pPr>
            <a:r>
              <a:rPr lang="en-US" sz="1400" b="0" i="0" u="none" strike="noStrike" dirty="0">
                <a:solidFill>
                  <a:srgbClr val="000000"/>
                </a:solidFill>
                <a:effectLst/>
                <a:latin typeface="Arial" panose="020B0604020202020204" pitchFamily="34" charset="0"/>
                <a:cs typeface="Arial" panose="020B0604020202020204" pitchFamily="34" charset="0"/>
              </a:rPr>
              <a:t>Provide a thorough orientation and training program for new staff, as well as ongoing training (Zone 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Low Frequency across 10 states</a:t>
            </a:r>
          </a:p>
          <a:p>
            <a:pPr marL="285750" indent="-285750">
              <a:buFont typeface="Arial" panose="020B0604020202020204" pitchFamily="34" charset="0"/>
              <a:buChar char="•"/>
            </a:pPr>
            <a:r>
              <a:rPr lang="en-US" sz="1400" b="0" i="0" u="none" strike="noStrike" dirty="0">
                <a:solidFill>
                  <a:srgbClr val="000000"/>
                </a:solidFill>
                <a:effectLst/>
                <a:latin typeface="Arial" panose="020B0604020202020204" pitchFamily="34" charset="0"/>
                <a:cs typeface="Arial" panose="020B0604020202020204" pitchFamily="34" charset="0"/>
              </a:rPr>
              <a:t>Use assessments as an opportunity for information gathering, relationship-building, education, and support</a:t>
            </a:r>
            <a:r>
              <a:rPr lang="en-US" sz="1400" dirty="0">
                <a:latin typeface="Arial" panose="020B0604020202020204" pitchFamily="34" charset="0"/>
                <a:cs typeface="Arial" panose="020B0604020202020204" pitchFamily="34" charset="0"/>
              </a:rPr>
              <a:t> (Zone 3.)</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556932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5E30-67DB-2E98-E6F2-CDB6E7D29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430D4-01AD-827E-ECD7-C64DBE90E094}"/>
              </a:ext>
            </a:extLst>
          </p:cNvPr>
          <p:cNvSpPr>
            <a:spLocks noGrp="1"/>
          </p:cNvSpPr>
          <p:nvPr>
            <p:ph type="title"/>
          </p:nvPr>
        </p:nvSpPr>
        <p:spPr>
          <a:xfrm>
            <a:off x="0" y="-4313"/>
            <a:ext cx="10118182" cy="994172"/>
          </a:xfrm>
        </p:spPr>
        <p:txBody>
          <a:bodyPr>
            <a:noAutofit/>
          </a:bodyPr>
          <a:lstStyle/>
          <a:p>
            <a:r>
              <a:rPr lang="en-US" sz="2500" dirty="0"/>
              <a:t>Least Frequently Filled Care Zones in State Regulation</a:t>
            </a:r>
          </a:p>
        </p:txBody>
      </p:sp>
      <p:graphicFrame>
        <p:nvGraphicFramePr>
          <p:cNvPr id="3" name="Content Placeholder 2">
            <a:extLst>
              <a:ext uri="{FF2B5EF4-FFF2-40B4-BE49-F238E27FC236}">
                <a16:creationId xmlns:a16="http://schemas.microsoft.com/office/drawing/2014/main" id="{98EF5B79-DFCD-EE3E-E21C-38027699AB46}"/>
              </a:ext>
            </a:extLst>
          </p:cNvPr>
          <p:cNvGraphicFramePr>
            <a:graphicFrameLocks noGrp="1"/>
          </p:cNvGraphicFramePr>
          <p:nvPr>
            <p:ph idx="1"/>
            <p:extLst>
              <p:ext uri="{D42A27DB-BD31-4B8C-83A1-F6EECF244321}">
                <p14:modId xmlns:p14="http://schemas.microsoft.com/office/powerpoint/2010/main" val="1620909406"/>
              </p:ext>
            </p:extLst>
          </p:nvPr>
        </p:nvGraphicFramePr>
        <p:xfrm>
          <a:off x="1399141" y="989859"/>
          <a:ext cx="6389783" cy="1733580"/>
        </p:xfrm>
        <a:graphic>
          <a:graphicData uri="http://schemas.openxmlformats.org/drawingml/2006/table">
            <a:tbl>
              <a:tblPr/>
              <a:tblGrid>
                <a:gridCol w="5115318">
                  <a:extLst>
                    <a:ext uri="{9D8B030D-6E8A-4147-A177-3AD203B41FA5}">
                      <a16:colId xmlns:a16="http://schemas.microsoft.com/office/drawing/2014/main" val="1792579672"/>
                    </a:ext>
                  </a:extLst>
                </a:gridCol>
                <a:gridCol w="1274465">
                  <a:extLst>
                    <a:ext uri="{9D8B030D-6E8A-4147-A177-3AD203B41FA5}">
                      <a16:colId xmlns:a16="http://schemas.microsoft.com/office/drawing/2014/main" val="917336497"/>
                    </a:ext>
                  </a:extLst>
                </a:gridCol>
              </a:tblGrid>
              <a:tr h="431764">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 </a:t>
                      </a:r>
                      <a:r>
                        <a:rPr lang="en-US" sz="1400" b="1" i="0" u="sng" strike="noStrike" dirty="0">
                          <a:solidFill>
                            <a:srgbClr val="000000"/>
                          </a:solidFill>
                          <a:effectLst/>
                          <a:latin typeface="Arial" panose="020B0604020202020204" pitchFamily="34" charset="0"/>
                          <a:cs typeface="Arial" panose="020B0604020202020204" pitchFamily="34" charset="0"/>
                        </a:rPr>
                        <a:t>Care Zone</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400" b="1" i="0" u="sng" strike="noStrike" dirty="0">
                          <a:solidFill>
                            <a:srgbClr val="000000"/>
                          </a:solidFill>
                          <a:effectLst/>
                          <a:latin typeface="Arial" panose="020B0604020202020204" pitchFamily="34" charset="0"/>
                          <a:cs typeface="Arial" panose="020B0604020202020204" pitchFamily="34" charset="0"/>
                        </a:rPr>
                        <a:t>% Criteria Met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3584965575"/>
                  </a:ext>
                </a:extLst>
              </a:tr>
              <a:tr h="431764">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1. Person-Centered Care</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55%</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98871"/>
                    </a:solidFill>
                  </a:tcPr>
                </a:tc>
                <a:extLst>
                  <a:ext uri="{0D108BD9-81ED-4DB2-BD59-A6C34878D82A}">
                    <a16:rowId xmlns:a16="http://schemas.microsoft.com/office/drawing/2014/main" val="3415477835"/>
                  </a:ext>
                </a:extLst>
              </a:tr>
              <a:tr h="458849">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2. Information, Education, and Support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97F6F"/>
                    </a:solidFill>
                  </a:tcPr>
                </a:tc>
                <a:extLst>
                  <a:ext uri="{0D108BD9-81ED-4DB2-BD59-A6C34878D82A}">
                    <a16:rowId xmlns:a16="http://schemas.microsoft.com/office/drawing/2014/main" val="3327717444"/>
                  </a:ext>
                </a:extLst>
              </a:tr>
              <a:tr h="41120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3. Medical Management</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53%</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3987185964"/>
                  </a:ext>
                </a:extLst>
              </a:tr>
            </a:tbl>
          </a:graphicData>
        </a:graphic>
      </p:graphicFrame>
      <p:sp>
        <p:nvSpPr>
          <p:cNvPr id="5" name="TextBox 4">
            <a:extLst>
              <a:ext uri="{FF2B5EF4-FFF2-40B4-BE49-F238E27FC236}">
                <a16:creationId xmlns:a16="http://schemas.microsoft.com/office/drawing/2014/main" id="{DD6C31D8-C233-29BD-DC82-55515A1D1F6F}"/>
              </a:ext>
            </a:extLst>
          </p:cNvPr>
          <p:cNvSpPr txBox="1"/>
          <p:nvPr/>
        </p:nvSpPr>
        <p:spPr>
          <a:xfrm>
            <a:off x="347031" y="2880734"/>
            <a:ext cx="8053331" cy="1600438"/>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Notable Criteria:</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High Frequency across 10 states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Evaluate care practices regularly and make appropriate changes (Zone 1.)</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Low Frequency across 10 states</a:t>
            </a:r>
          </a:p>
          <a:p>
            <a:pPr marL="285750" indent="-285750">
              <a:buFont typeface="Arial" panose="020B0604020202020204" pitchFamily="34" charset="0"/>
              <a:buChar char="•"/>
            </a:pPr>
            <a:r>
              <a:rPr lang="en-US" sz="1400" b="0" i="0" u="none" strike="noStrike" dirty="0">
                <a:solidFill>
                  <a:srgbClr val="000000"/>
                </a:solidFill>
                <a:effectLst/>
                <a:latin typeface="Arial" panose="020B0604020202020204" pitchFamily="34" charset="0"/>
                <a:cs typeface="Arial" panose="020B0604020202020204" pitchFamily="34" charset="0"/>
              </a:rPr>
              <a:t> Provide education and support early in the disease to prepare for the future</a:t>
            </a:r>
            <a:r>
              <a:rPr lang="en-US" sz="1400" dirty="0">
                <a:latin typeface="Arial" panose="020B0604020202020204" pitchFamily="34" charset="0"/>
                <a:cs typeface="Arial" panose="020B0604020202020204" pitchFamily="34" charset="0"/>
              </a:rPr>
              <a:t> (Zone 2.)</a:t>
            </a:r>
          </a:p>
        </p:txBody>
      </p:sp>
    </p:spTree>
    <p:extLst>
      <p:ext uri="{BB962C8B-B14F-4D97-AF65-F5344CB8AC3E}">
        <p14:creationId xmlns:p14="http://schemas.microsoft.com/office/powerpoint/2010/main" val="243914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EDB34-8A7F-F631-4868-41AB87770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3251C-E53F-DEEE-4C25-59C38B812672}"/>
              </a:ext>
            </a:extLst>
          </p:cNvPr>
          <p:cNvSpPr>
            <a:spLocks noGrp="1"/>
          </p:cNvSpPr>
          <p:nvPr>
            <p:ph type="title"/>
          </p:nvPr>
        </p:nvSpPr>
        <p:spPr>
          <a:xfrm>
            <a:off x="39370" y="-4313"/>
            <a:ext cx="9104630" cy="994172"/>
          </a:xfrm>
        </p:spPr>
        <p:txBody>
          <a:bodyPr>
            <a:noAutofit/>
          </a:bodyPr>
          <a:lstStyle/>
          <a:p>
            <a:r>
              <a:rPr lang="en-US" sz="3000" dirty="0"/>
              <a:t>Example State: Low Performance</a:t>
            </a:r>
          </a:p>
        </p:txBody>
      </p:sp>
      <p:graphicFrame>
        <p:nvGraphicFramePr>
          <p:cNvPr id="6" name="Chart 5">
            <a:extLst>
              <a:ext uri="{FF2B5EF4-FFF2-40B4-BE49-F238E27FC236}">
                <a16:creationId xmlns:a16="http://schemas.microsoft.com/office/drawing/2014/main" id="{9921EC56-B33E-4D68-7F88-83E11F88E190}"/>
              </a:ext>
            </a:extLst>
          </p:cNvPr>
          <p:cNvGraphicFramePr>
            <a:graphicFrameLocks/>
          </p:cNvGraphicFramePr>
          <p:nvPr>
            <p:extLst>
              <p:ext uri="{D42A27DB-BD31-4B8C-83A1-F6EECF244321}">
                <p14:modId xmlns:p14="http://schemas.microsoft.com/office/powerpoint/2010/main" val="197999323"/>
              </p:ext>
            </p:extLst>
          </p:nvPr>
        </p:nvGraphicFramePr>
        <p:xfrm>
          <a:off x="0" y="858645"/>
          <a:ext cx="9144000" cy="42848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0808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F3900-FC37-4A89-71D1-47BF43D5D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20FE5-52E3-9F08-29B8-4DAAC4CEEEF4}"/>
              </a:ext>
            </a:extLst>
          </p:cNvPr>
          <p:cNvSpPr>
            <a:spLocks noGrp="1"/>
          </p:cNvSpPr>
          <p:nvPr>
            <p:ph type="title"/>
          </p:nvPr>
        </p:nvSpPr>
        <p:spPr>
          <a:xfrm>
            <a:off x="39370" y="-4313"/>
            <a:ext cx="9104630" cy="994172"/>
          </a:xfrm>
        </p:spPr>
        <p:txBody>
          <a:bodyPr>
            <a:noAutofit/>
          </a:bodyPr>
          <a:lstStyle/>
          <a:p>
            <a:r>
              <a:rPr lang="en-US" sz="3000" dirty="0"/>
              <a:t>Example State: Moderate Performance </a:t>
            </a:r>
          </a:p>
        </p:txBody>
      </p:sp>
      <p:graphicFrame>
        <p:nvGraphicFramePr>
          <p:cNvPr id="3" name="Content Placeholder 2">
            <a:extLst>
              <a:ext uri="{FF2B5EF4-FFF2-40B4-BE49-F238E27FC236}">
                <a16:creationId xmlns:a16="http://schemas.microsoft.com/office/drawing/2014/main" id="{5D68524C-B54C-93AD-80DE-90EE65705D42}"/>
              </a:ext>
            </a:extLst>
          </p:cNvPr>
          <p:cNvGraphicFramePr>
            <a:graphicFrameLocks noGrp="1"/>
          </p:cNvGraphicFramePr>
          <p:nvPr>
            <p:ph idx="1"/>
            <p:extLst>
              <p:ext uri="{D42A27DB-BD31-4B8C-83A1-F6EECF244321}">
                <p14:modId xmlns:p14="http://schemas.microsoft.com/office/powerpoint/2010/main" val="357187257"/>
              </p:ext>
            </p:extLst>
          </p:nvPr>
        </p:nvGraphicFramePr>
        <p:xfrm>
          <a:off x="0" y="837282"/>
          <a:ext cx="9144000" cy="4306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655055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5DB07A855F7E4AA4C17DE4CA81637F" ma:contentTypeVersion="15" ma:contentTypeDescription="Create a new document." ma:contentTypeScope="" ma:versionID="6c58551802e4880f5dcb54b29c70a7a4">
  <xsd:schema xmlns:xsd="http://www.w3.org/2001/XMLSchema" xmlns:xs="http://www.w3.org/2001/XMLSchema" xmlns:p="http://schemas.microsoft.com/office/2006/metadata/properties" xmlns:ns3="811542ba-cf66-42c2-838a-cfbc0954ef8c" xmlns:ns4="2c815987-8171-4017-81fd-64c85ac58835" targetNamespace="http://schemas.microsoft.com/office/2006/metadata/properties" ma:root="true" ma:fieldsID="399f4fc272b8828293db23ca9676fe1d" ns3:_="" ns4:_="">
    <xsd:import namespace="811542ba-cf66-42c2-838a-cfbc0954ef8c"/>
    <xsd:import namespace="2c815987-8171-4017-81fd-64c85ac5883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CR"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1542ba-cf66-42c2-838a-cfbc0954ef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815987-8171-4017-81fd-64c85ac588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11542ba-cf66-42c2-838a-cfbc0954ef8c" xsi:nil="true"/>
  </documentManagement>
</p:properties>
</file>

<file path=customXml/itemProps1.xml><?xml version="1.0" encoding="utf-8"?>
<ds:datastoreItem xmlns:ds="http://schemas.openxmlformats.org/officeDocument/2006/customXml" ds:itemID="{DF44A012-D2E6-47DB-B9D5-D74E85C14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1542ba-cf66-42c2-838a-cfbc0954ef8c"/>
    <ds:schemaRef ds:uri="2c815987-8171-4017-81fd-64c85ac588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159505-88A8-4941-9BA2-6A2C0C21D138}">
  <ds:schemaRefs>
    <ds:schemaRef ds:uri="http://schemas.microsoft.com/sharepoint/v3/contenttype/forms"/>
  </ds:schemaRefs>
</ds:datastoreItem>
</file>

<file path=customXml/itemProps3.xml><?xml version="1.0" encoding="utf-8"?>
<ds:datastoreItem xmlns:ds="http://schemas.openxmlformats.org/officeDocument/2006/customXml" ds:itemID="{2CE139D4-222F-4BF6-9ACB-425BBAB86502}">
  <ds:schemaRefs>
    <ds:schemaRef ds:uri="2c815987-8171-4017-81fd-64c85ac58835"/>
    <ds:schemaRef ds:uri="http://schemas.openxmlformats.org/package/2006/metadata/core-properties"/>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811542ba-cf66-42c2-838a-cfbc0954ef8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926</TotalTime>
  <Words>1852</Words>
  <Application>Microsoft Office PowerPoint</Application>
  <PresentationFormat>On-screen Show (16:9)</PresentationFormat>
  <Paragraphs>169</Paragraphs>
  <Slides>13</Slides>
  <Notes>13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13</vt:i4>
      </vt:variant>
    </vt:vector>
  </HeadingPairs>
  <TitlesOfParts>
    <vt:vector size="20" baseType="lpstr">
      <vt:lpstr>Aptos</vt:lpstr>
      <vt:lpstr>Arial</vt:lpstr>
      <vt:lpstr>Century Gothic</vt:lpstr>
      <vt:lpstr>Custom Design</vt:lpstr>
      <vt:lpstr>1_Custom Design</vt:lpstr>
      <vt:lpstr>2_Custom Design</vt:lpstr>
      <vt:lpstr>1_Office Theme</vt:lpstr>
      <vt:lpstr>A Snapshot of Memory Care: Regulation, Staffing, and Adverse Events in Memory Care Units within Assisted Living Facilities</vt:lpstr>
      <vt:lpstr>Background &amp; Research Question</vt:lpstr>
      <vt:lpstr>Methods: Legal Mapping of State Regulations</vt:lpstr>
      <vt:lpstr>10 States Examined</vt:lpstr>
      <vt:lpstr>PowerPoint Presentation</vt:lpstr>
      <vt:lpstr>Frequently Filled Care Zones in State Regulation</vt:lpstr>
      <vt:lpstr>Least Frequently Filled Care Zones in State Regulation</vt:lpstr>
      <vt:lpstr>Example State: Low Performance</vt:lpstr>
      <vt:lpstr>Example State: Moderate Performance </vt:lpstr>
      <vt:lpstr>Example State: High Performance </vt:lpstr>
      <vt:lpstr>Example States</vt:lpstr>
      <vt:lpstr>Ongoing/Future Work</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Anne Lang</dc:creator>
  <cp:lastModifiedBy>Margaret Amy Manchester</cp:lastModifiedBy>
  <cp:revision>12</cp:revision>
  <dcterms:created xsi:type="dcterms:W3CDTF">2018-03-15T16:24:42Z</dcterms:created>
  <dcterms:modified xsi:type="dcterms:W3CDTF">2025-06-04T13:12:12Z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0x010100B45DB07A855F7E4AA4C17DE4CA81637F</vt:lpwstr>
  </property>
</Properties>
</file>