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43"/>
  </p:notesMasterIdLst>
  <p:sldIdLst>
    <p:sldId id="256" r:id="rId3"/>
    <p:sldId id="290" r:id="rId4"/>
    <p:sldId id="1014" r:id="rId5"/>
    <p:sldId id="1142" r:id="rId6"/>
    <p:sldId id="1121" r:id="rId7"/>
    <p:sldId id="1132" r:id="rId8"/>
    <p:sldId id="1131" r:id="rId9"/>
    <p:sldId id="1127" r:id="rId10"/>
    <p:sldId id="1071" r:id="rId11"/>
    <p:sldId id="1140" r:id="rId12"/>
    <p:sldId id="1113" r:id="rId13"/>
    <p:sldId id="258" r:id="rId14"/>
    <p:sldId id="1092" r:id="rId15"/>
    <p:sldId id="1091" r:id="rId16"/>
    <p:sldId id="1072" r:id="rId17"/>
    <p:sldId id="1146" r:id="rId18"/>
    <p:sldId id="1102" r:id="rId19"/>
    <p:sldId id="1136" r:id="rId20"/>
    <p:sldId id="1073" r:id="rId21"/>
    <p:sldId id="1117" r:id="rId22"/>
    <p:sldId id="1141" r:id="rId23"/>
    <p:sldId id="1126" r:id="rId24"/>
    <p:sldId id="1105" r:id="rId25"/>
    <p:sldId id="1138" r:id="rId26"/>
    <p:sldId id="1119" r:id="rId27"/>
    <p:sldId id="1137" r:id="rId28"/>
    <p:sldId id="1079" r:id="rId29"/>
    <p:sldId id="1130" r:id="rId30"/>
    <p:sldId id="1078" r:id="rId31"/>
    <p:sldId id="1125" r:id="rId32"/>
    <p:sldId id="1068" r:id="rId33"/>
    <p:sldId id="1070" r:id="rId34"/>
    <p:sldId id="1143" r:id="rId35"/>
    <p:sldId id="1145" r:id="rId36"/>
    <p:sldId id="1111" r:id="rId37"/>
    <p:sldId id="1148" r:id="rId38"/>
    <p:sldId id="1144" r:id="rId39"/>
    <p:sldId id="1135" r:id="rId40"/>
    <p:sldId id="1147" r:id="rId41"/>
    <p:sldId id="110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151B4B-4EC5-606B-CF97-51983E63311E}" name="Solorzano Barrera, Camila" initials="" userId="S::camila.solorzanobarrera@ucsf.edu::c9dbeb89-c327-410d-a84d-7fe369de6be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FE5E5"/>
    <a:srgbClr val="EEECE1"/>
    <a:srgbClr val="D3E2D2"/>
    <a:srgbClr val="CDCDCD"/>
    <a:srgbClr val="5484AB"/>
    <a:srgbClr val="7EA1BE"/>
    <a:srgbClr val="4D799D"/>
    <a:srgbClr val="F68D1E"/>
    <a:srgbClr val="F4850A"/>
    <a:srgbClr val="99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63"/>
    <p:restoredTop sz="88746" autoAdjust="0"/>
  </p:normalViewPr>
  <p:slideViewPr>
    <p:cSldViewPr snapToGrid="0">
      <p:cViewPr varScale="1">
        <p:scale>
          <a:sx n="53" d="100"/>
          <a:sy n="53" d="100"/>
        </p:scale>
        <p:origin x="4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7A33F-7E60-423C-875D-14BE5A3B8406}" type="datetimeFigureOut">
              <a:rPr lang="en-US" smtClean="0"/>
              <a:t>5/31/2025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A68F2-3F58-4E09-900C-7555C9F4BB53}" type="slidenum">
              <a:rPr lang="en-US" smtClean="0"/>
              <a:t>‹#›</a:t>
            </a:fld>
            <a:endParaRPr lang="en-US"/>
          </a:p>
        </p:txBody>
      </p:sp>
    </p:spTree>
    <p:extLst>
      <p:ext uri="{BB962C8B-B14F-4D97-AF65-F5344CB8AC3E}">
        <p14:creationId xmlns:p14="http://schemas.microsoft.com/office/powerpoint/2010/main" val="364948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http://www.freepik.com/</a:t>
            </a:r>
          </a:p>
          <a:p>
            <a:pPr marL="0" marR="0">
              <a:lnSpc>
                <a:spcPct val="115000"/>
              </a:lnSpc>
              <a:spcAft>
                <a:spcPts val="800"/>
              </a:spcAft>
              <a:buNone/>
            </a:pPr>
            <a:endParaRPr lang="en-US" sz="1800" u="sng"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7A7DE44-D440-F547-BDE0-AA10523B1856}" type="slidenum">
              <a:rPr lang="en-US" smtClean="0"/>
              <a:t>1</a:t>
            </a:fld>
            <a:endParaRPr lang="en-US"/>
          </a:p>
        </p:txBody>
      </p:sp>
    </p:spTree>
    <p:extLst>
      <p:ext uri="{BB962C8B-B14F-4D97-AF65-F5344CB8AC3E}">
        <p14:creationId xmlns:p14="http://schemas.microsoft.com/office/powerpoint/2010/main" val="3400881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5C74A-E2FF-6334-F66B-6F82C4AEF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DDAA1-3572-E12F-AF59-0FA05DECA8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1A117-55CE-DF6A-5442-112E68E1F4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82503095-7FD8-6E82-02A1-AD26BB7B08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42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77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Abadi Extra Light" panose="020B0204020104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D2927E-E0FB-433C-A9B4-728F8B9F271C}" type="slidenum">
              <a:rPr lang="en-US" smtClean="0"/>
              <a:t>12</a:t>
            </a:fld>
            <a:endParaRPr lang="en-US"/>
          </a:p>
        </p:txBody>
      </p:sp>
    </p:spTree>
    <p:extLst>
      <p:ext uri="{BB962C8B-B14F-4D97-AF65-F5344CB8AC3E}">
        <p14:creationId xmlns:p14="http://schemas.microsoft.com/office/powerpoint/2010/main" val="2520909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419D0-5DEA-13F4-8161-344347F92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CFB49-C009-F3C3-D9F0-5F20E4997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CB738-695B-0860-B5A5-0CA834FCC6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27565D-BE25-E1F8-FEA6-CCDD06B3E2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50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607CE-BDC5-F45E-D1D7-78FAE4AF4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E676A-C45D-CFDF-78AA-BBAE850C0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08A8C-CC78-ABA1-B2E5-D4DECDF359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8230EC-3437-A335-4849-B7B87470C4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675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69C8-9C80-9B4B-A4D1-F3B595A5D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96BD10-A640-104D-0F5A-6FBD03EEE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5B910-234A-1D43-C59E-66E34A3F12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F032BD-2C2B-365C-BF6B-D9159E6E2F6E}"/>
              </a:ext>
            </a:extLst>
          </p:cNvPr>
          <p:cNvSpPr>
            <a:spLocks noGrp="1"/>
          </p:cNvSpPr>
          <p:nvPr>
            <p:ph type="sldNum" sz="quarter" idx="5"/>
          </p:nvPr>
        </p:nvSpPr>
        <p:spPr/>
        <p:txBody>
          <a:bodyPr/>
          <a:lstStyle/>
          <a:p>
            <a:fld id="{97A7DE44-D440-F547-BDE0-AA10523B1856}" type="slidenum">
              <a:rPr lang="en-US" smtClean="0"/>
              <a:t>15</a:t>
            </a:fld>
            <a:endParaRPr lang="en-US"/>
          </a:p>
        </p:txBody>
      </p:sp>
    </p:spTree>
    <p:extLst>
      <p:ext uri="{BB962C8B-B14F-4D97-AF65-F5344CB8AC3E}">
        <p14:creationId xmlns:p14="http://schemas.microsoft.com/office/powerpoint/2010/main" val="417908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900A8-DD9A-022E-36AD-5C4C8C17E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B8E5F-DCB7-5ED0-9136-7D2F4C74E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845EE-478F-E2CA-9D4A-0E916F6D1609}"/>
              </a:ext>
            </a:extLst>
          </p:cNvPr>
          <p:cNvSpPr>
            <a:spLocks noGrp="1"/>
          </p:cNvSpPr>
          <p:nvPr>
            <p:ph type="body" idx="1"/>
          </p:nvPr>
        </p:nvSpPr>
        <p:spPr/>
        <p:txBody>
          <a:bodyPr/>
          <a:lstStyle/>
          <a:p>
            <a:r>
              <a:rPr lang="en-US" sz="1800" kern="0" dirty="0">
                <a:effectLst/>
                <a:latin typeface="Times New Roman" panose="02020603050405020304" pitchFamily="18" charset="0"/>
                <a:ea typeface="Calibri" panose="020F0502020204030204" pitchFamily="34" charset="0"/>
              </a:rPr>
              <a:t>Community health centers were first sponsored by President Johnson in 1965 based on a successful model of neighborhood health centers in South Africa during Apartheid</a:t>
            </a:r>
            <a:endParaRPr lang="en-US" dirty="0"/>
          </a:p>
        </p:txBody>
      </p:sp>
      <p:sp>
        <p:nvSpPr>
          <p:cNvPr id="4" name="Slide Number Placeholder 3">
            <a:extLst>
              <a:ext uri="{FF2B5EF4-FFF2-40B4-BE49-F238E27FC236}">
                <a16:creationId xmlns:a16="http://schemas.microsoft.com/office/drawing/2014/main" id="{E1E7B634-E23C-3486-3FCA-F18059A9A0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1286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50ECB-9F94-301F-20C1-03B7180E5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0BE07-B3FB-B5E3-E655-B93DCC5C6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7A560-362B-73FD-A2F5-A3A3B883A7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C8ADFF-1C47-557E-9C29-F6208F2308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29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98E8C-69FD-0F1E-82F5-EFFBC3165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A1774-F25B-94E4-B301-D8FCE26120F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7C1B01C-00D9-6E95-B996-18A0FA193091}"/>
              </a:ext>
            </a:extLst>
          </p:cNvPr>
          <p:cNvSpPr>
            <a:spLocks noGrp="1"/>
          </p:cNvSpPr>
          <p:nvPr>
            <p:ph type="body" idx="1"/>
          </p:nvPr>
        </p:nvSpPr>
        <p:spPr/>
        <p:txBody>
          <a:bodyPr/>
          <a:lstStyle/>
          <a:p>
            <a:pPr algn="l"/>
            <a:endParaRPr lang="en-US"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l">
              <a:buFont typeface="Arial" panose="020B0604020202020204" pitchFamily="34" charset="0"/>
              <a:buNone/>
            </a:pPr>
            <a:endParaRPr lang="en-US" sz="1800" dirty="0"/>
          </a:p>
        </p:txBody>
      </p:sp>
      <p:sp>
        <p:nvSpPr>
          <p:cNvPr id="4" name="Slide Number Placeholder 3">
            <a:extLst>
              <a:ext uri="{FF2B5EF4-FFF2-40B4-BE49-F238E27FC236}">
                <a16:creationId xmlns:a16="http://schemas.microsoft.com/office/drawing/2014/main" id="{3376EAE9-EEA8-86C0-3CE1-291821C76C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774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D9EB5-1B63-E9FC-ADC3-A418FCA8F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AF559-F0D6-C5B4-AEA3-46C62CBD3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DC731-BF59-60E0-0E42-08E1155485D6}"/>
              </a:ext>
            </a:extLst>
          </p:cNvPr>
          <p:cNvSpPr>
            <a:spLocks noGrp="1"/>
          </p:cNvSpPr>
          <p:nvPr>
            <p:ph type="body" idx="1"/>
          </p:nvPr>
        </p:nvSpPr>
        <p:spPr/>
        <p:txBody>
          <a:bodyPr/>
          <a:lstStyle/>
          <a:p>
            <a:pPr rtl="0">
              <a:buNone/>
            </a:pPr>
            <a:endParaRPr lang="en-US" sz="1200" b="0" dirty="0">
              <a:effectLst/>
              <a:latin typeface="Avenir Book" panose="02000503020000020003" pitchFamily="2"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8D40C9B-BCAB-8998-2A4F-85602955B5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31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775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43">
              <a:lnSpc>
                <a:spcPct val="100000"/>
              </a:lnSpc>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2927E-E0FB-433C-A9B4-728F8B9F27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889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6D889-F790-B9A1-860F-78F8C3505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656B7-6242-3976-9A9A-848E951F70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18426-B1DA-907D-F287-EB616A0F81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Google Sans"/>
              </a:rPr>
              <a:t>Bianca Chiu &lt;biancachiu@berkeley.edu&gt;,</a:t>
            </a:r>
            <a:br>
              <a:rPr lang="en-US" dirty="0"/>
            </a:br>
            <a:r>
              <a:rPr lang="en-US" b="0" i="0" dirty="0">
                <a:solidFill>
                  <a:srgbClr val="222222"/>
                </a:solidFill>
                <a:effectLst/>
                <a:latin typeface="Google Sans"/>
              </a:rPr>
              <a:t>Grecia Garcia &lt;grecia.garcia@berkeley.edu&gt;,</a:t>
            </a:r>
            <a:br>
              <a:rPr lang="en-US" dirty="0"/>
            </a:br>
            <a:r>
              <a:rPr lang="en-US" b="0" i="0" dirty="0">
                <a:solidFill>
                  <a:srgbClr val="222222"/>
                </a:solidFill>
                <a:effectLst/>
                <a:latin typeface="Google Sans"/>
              </a:rPr>
              <a:t>Ellie Hamm &lt;elliehamm@berkeley.edu&gt;,</a:t>
            </a:r>
            <a:br>
              <a:rPr lang="en-US" dirty="0"/>
            </a:br>
            <a:r>
              <a:rPr lang="en-US" b="0" i="0" dirty="0">
                <a:solidFill>
                  <a:srgbClr val="222222"/>
                </a:solidFill>
                <a:effectLst/>
                <a:latin typeface="Google Sans"/>
              </a:rPr>
              <a:t>Sophia Levin &lt;sophialevin@berkeley.edu&gt;,</a:t>
            </a:r>
            <a:br>
              <a:rPr lang="en-US" dirty="0"/>
            </a:br>
            <a:r>
              <a:rPr lang="en-US" b="0" i="0" dirty="0">
                <a:solidFill>
                  <a:srgbClr val="222222"/>
                </a:solidFill>
                <a:effectLst/>
                <a:latin typeface="Google Sans"/>
              </a:rPr>
              <a:t>Ashley Ribeiro &lt;aribeiro@berkeley.edu&gt;,</a:t>
            </a:r>
            <a:br>
              <a:rPr lang="en-US" dirty="0"/>
            </a:br>
            <a:r>
              <a:rPr lang="en-US" b="0" i="0" dirty="0">
                <a:solidFill>
                  <a:srgbClr val="5E5E5E"/>
                </a:solidFill>
                <a:effectLst/>
                <a:latin typeface="Google Sans"/>
              </a:rPr>
              <a:t>Nysa Sakari nysas@berkeley.edu</a:t>
            </a:r>
            <a:endParaRPr lang="en-US" dirty="0"/>
          </a:p>
          <a:p>
            <a:r>
              <a:rPr lang="en-US" b="0" i="0" dirty="0">
                <a:solidFill>
                  <a:srgbClr val="222222"/>
                </a:solidFill>
                <a:effectLst/>
                <a:latin typeface="Google Sans"/>
              </a:rPr>
              <a:t>Thiri Than &lt;ththan@berkeley.edu&gt;</a:t>
            </a:r>
          </a:p>
        </p:txBody>
      </p:sp>
      <p:sp>
        <p:nvSpPr>
          <p:cNvPr id="4" name="Slide Number Placeholder 3">
            <a:extLst>
              <a:ext uri="{FF2B5EF4-FFF2-40B4-BE49-F238E27FC236}">
                <a16:creationId xmlns:a16="http://schemas.microsoft.com/office/drawing/2014/main" id="{57B3583E-285F-3891-677A-0B5CF5707C80}"/>
              </a:ext>
            </a:extLst>
          </p:cNvPr>
          <p:cNvSpPr>
            <a:spLocks noGrp="1"/>
          </p:cNvSpPr>
          <p:nvPr>
            <p:ph type="sldNum" sz="quarter" idx="5"/>
          </p:nvPr>
        </p:nvSpPr>
        <p:spPr/>
        <p:txBody>
          <a:bodyPr/>
          <a:lstStyle/>
          <a:p>
            <a:fld id="{97A7DE44-D440-F547-BDE0-AA10523B1856}" type="slidenum">
              <a:rPr lang="en-US" smtClean="0"/>
              <a:t>22</a:t>
            </a:fld>
            <a:endParaRPr lang="en-US"/>
          </a:p>
        </p:txBody>
      </p:sp>
    </p:spTree>
    <p:extLst>
      <p:ext uri="{BB962C8B-B14F-4D97-AF65-F5344CB8AC3E}">
        <p14:creationId xmlns:p14="http://schemas.microsoft.com/office/powerpoint/2010/main" val="3247136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56218-1AEE-9825-E312-0D03A845F1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20FB3-3DED-CB15-5B87-A4FB3C3FB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F848A-18A9-DCCD-EB8C-3F0762B75B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B56085-081E-81A4-A489-435AA6E7B429}"/>
              </a:ext>
            </a:extLst>
          </p:cNvPr>
          <p:cNvSpPr>
            <a:spLocks noGrp="1"/>
          </p:cNvSpPr>
          <p:nvPr>
            <p:ph type="sldNum" sz="quarter" idx="5"/>
          </p:nvPr>
        </p:nvSpPr>
        <p:spPr/>
        <p:txBody>
          <a:bodyPr/>
          <a:lstStyle/>
          <a:p>
            <a:fld id="{97A7DE44-D440-F547-BDE0-AA10523B1856}" type="slidenum">
              <a:rPr lang="en-US" smtClean="0"/>
              <a:t>23</a:t>
            </a:fld>
            <a:endParaRPr lang="en-US"/>
          </a:p>
        </p:txBody>
      </p:sp>
    </p:spTree>
    <p:extLst>
      <p:ext uri="{BB962C8B-B14F-4D97-AF65-F5344CB8AC3E}">
        <p14:creationId xmlns:p14="http://schemas.microsoft.com/office/powerpoint/2010/main" val="1766417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513F6-06D0-43AF-1FBE-08C6490A5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AF47A-9026-D5C5-09C8-04B996A6C8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939C93-1039-B9C2-8522-3BF54F86C9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E7FB3C-D69C-FA7C-5963-B15EC9F7F282}"/>
              </a:ext>
            </a:extLst>
          </p:cNvPr>
          <p:cNvSpPr>
            <a:spLocks noGrp="1"/>
          </p:cNvSpPr>
          <p:nvPr>
            <p:ph type="sldNum" sz="quarter" idx="5"/>
          </p:nvPr>
        </p:nvSpPr>
        <p:spPr/>
        <p:txBody>
          <a:bodyPr/>
          <a:lstStyle/>
          <a:p>
            <a:fld id="{C3D2927E-E0FB-433C-A9B4-728F8B9F271C}" type="slidenum">
              <a:rPr lang="en-US" smtClean="0"/>
              <a:t>24</a:t>
            </a:fld>
            <a:endParaRPr lang="en-US"/>
          </a:p>
        </p:txBody>
      </p:sp>
    </p:spTree>
    <p:extLst>
      <p:ext uri="{BB962C8B-B14F-4D97-AF65-F5344CB8AC3E}">
        <p14:creationId xmlns:p14="http://schemas.microsoft.com/office/powerpoint/2010/main" val="1748756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2927E-E0FB-433C-A9B4-728F8B9F271C}" type="slidenum">
              <a:rPr lang="en-US" smtClean="0"/>
              <a:t>25</a:t>
            </a:fld>
            <a:endParaRPr lang="en-US"/>
          </a:p>
        </p:txBody>
      </p:sp>
    </p:spTree>
    <p:extLst>
      <p:ext uri="{BB962C8B-B14F-4D97-AF65-F5344CB8AC3E}">
        <p14:creationId xmlns:p14="http://schemas.microsoft.com/office/powerpoint/2010/main" val="955206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6AB16-F6ED-E5FA-F1FF-091573A4C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104B3-A4D1-BBA2-8811-667412B76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CAF46-7806-C44F-C83A-98AEB91FE5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8D6242-D521-01FA-BF72-158A1F709764}"/>
              </a:ext>
            </a:extLst>
          </p:cNvPr>
          <p:cNvSpPr>
            <a:spLocks noGrp="1"/>
          </p:cNvSpPr>
          <p:nvPr>
            <p:ph type="sldNum" sz="quarter" idx="5"/>
          </p:nvPr>
        </p:nvSpPr>
        <p:spPr/>
        <p:txBody>
          <a:bodyPr/>
          <a:lstStyle/>
          <a:p>
            <a:fld id="{C3D2927E-E0FB-433C-A9B4-728F8B9F271C}" type="slidenum">
              <a:rPr lang="en-US" smtClean="0"/>
              <a:t>26</a:t>
            </a:fld>
            <a:endParaRPr lang="en-US"/>
          </a:p>
        </p:txBody>
      </p:sp>
    </p:spTree>
    <p:extLst>
      <p:ext uri="{BB962C8B-B14F-4D97-AF65-F5344CB8AC3E}">
        <p14:creationId xmlns:p14="http://schemas.microsoft.com/office/powerpoint/2010/main" val="3204197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8B4A-1F9D-B616-1F55-09134FFC3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0CE09-644D-5902-2514-BF986131C84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D7063F5-F374-B404-9F71-B86CFDE52F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0C2CBF-F720-C105-C7C6-D0F50F1A3B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038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8B4A-1F9D-B616-1F55-09134FFC3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0CE09-644D-5902-2514-BF986131C84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D7063F5-F374-B404-9F71-B86CFDE52F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0C2CBF-F720-C105-C7C6-D0F50F1A3B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038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8B4A-1F9D-B616-1F55-09134FFC3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0CE09-644D-5902-2514-BF986131C8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063F5-F374-B404-9F71-B86CFDE52F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0C2CBF-F720-C105-C7C6-D0F50F1A3B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065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5276B-35F1-C5BA-2F45-2988FDFA90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20C3D-8D44-4833-D67E-4899AE753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D35DD-34A2-38B0-A957-B1229005B5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9F66E-D97D-EEFF-8FC5-68EE59FB510F}"/>
              </a:ext>
            </a:extLst>
          </p:cNvPr>
          <p:cNvSpPr>
            <a:spLocks noGrp="1"/>
          </p:cNvSpPr>
          <p:nvPr>
            <p:ph type="sldNum" sz="quarter" idx="5"/>
          </p:nvPr>
        </p:nvSpPr>
        <p:spPr/>
        <p:txBody>
          <a:bodyPr/>
          <a:lstStyle/>
          <a:p>
            <a:fld id="{C3D2927E-E0FB-433C-A9B4-728F8B9F271C}" type="slidenum">
              <a:rPr lang="en-US" smtClean="0"/>
              <a:t>30</a:t>
            </a:fld>
            <a:endParaRPr lang="en-US"/>
          </a:p>
        </p:txBody>
      </p:sp>
    </p:spTree>
    <p:extLst>
      <p:ext uri="{BB962C8B-B14F-4D97-AF65-F5344CB8AC3E}">
        <p14:creationId xmlns:p14="http://schemas.microsoft.com/office/powerpoint/2010/main" val="189500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65887"/>
            <a:endParaRPr lang="en-US" dirty="0">
              <a:latin typeface="+mj-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833E5-FC54-4706-B129-E5EFFB8CFC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577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09150-AA2B-71FC-FE05-C74894C8B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125B9-2CCD-9F15-D411-8EF2328AE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952F6-3309-1353-6693-DA9EC79A82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Dr. Logan-Participant 211. Black physician at </a:t>
            </a:r>
            <a:r>
              <a:rPr lang="en-US" sz="1200" dirty="0" err="1">
                <a:solidFill>
                  <a:prstClr val="black"/>
                </a:solidFill>
                <a:latin typeface="Calibri" panose="020F0502020204030204" pitchFamily="34" charset="0"/>
                <a:ea typeface="Calibri" panose="020F0502020204030204" pitchFamily="34" charset="0"/>
                <a:cs typeface="Calibri" panose="020F0502020204030204" pitchFamily="34" charset="0"/>
              </a:rPr>
              <a:t>i</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ntegrated</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Site.</a:t>
            </a:r>
          </a:p>
        </p:txBody>
      </p:sp>
      <p:sp>
        <p:nvSpPr>
          <p:cNvPr id="4" name="Slide Number Placeholder 3">
            <a:extLst>
              <a:ext uri="{FF2B5EF4-FFF2-40B4-BE49-F238E27FC236}">
                <a16:creationId xmlns:a16="http://schemas.microsoft.com/office/drawing/2014/main" id="{37562306-A2E5-40D1-0D9B-BA2D7AEABC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951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E5756-0C66-5F1A-52B3-D2CCEC7CC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5694F-60E2-38E7-3CB3-B171538D7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CA499-38A4-1A5D-3709-C746940947B4}"/>
              </a:ext>
            </a:extLst>
          </p:cNvPr>
          <p:cNvSpPr>
            <a:spLocks noGrp="1"/>
          </p:cNvSpPr>
          <p:nvPr>
            <p:ph type="body" idx="1"/>
          </p:nvPr>
        </p:nvSpPr>
        <p:spPr/>
        <p:txBody>
          <a:bodyPr/>
          <a:lstStyle/>
          <a:p>
            <a:r>
              <a:rPr lang="en-US" sz="1200" kern="100" dirty="0">
                <a:effectLst/>
                <a:latin typeface="Abadi Extra Light" panose="020B0204020104020204" pitchFamily="34" charset="0"/>
                <a:ea typeface="Aptos" panose="020B0004020202020204" pitchFamily="34" charset="0"/>
                <a:cs typeface="Times New Roman" panose="02020603050405020304" pitchFamily="18" charset="0"/>
              </a:rPr>
              <a:t>Dr. Bailey. Participant 218. OBGYN Attending at Payer Integrated Site</a:t>
            </a:r>
            <a:endParaRPr lang="en-US" dirty="0"/>
          </a:p>
        </p:txBody>
      </p:sp>
      <p:sp>
        <p:nvSpPr>
          <p:cNvPr id="4" name="Slide Number Placeholder 3">
            <a:extLst>
              <a:ext uri="{FF2B5EF4-FFF2-40B4-BE49-F238E27FC236}">
                <a16:creationId xmlns:a16="http://schemas.microsoft.com/office/drawing/2014/main" id="{291291B0-37CA-F697-855A-30448236E1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331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FF781-D6CE-342D-6259-87376B094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21C18-5AA9-D551-58EB-C1A1303A1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11E09-60AF-F569-B367-F4E7B1F861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237367-7C4B-0010-8CD5-FBC22ACA9F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709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3BCC2-1C3A-C9FF-28E6-194A7F47C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13E29-A235-656A-04AB-5486ADBDE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13AF7-D8AC-8ABD-E1F3-6D266290CC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88B6D48-9F16-63AE-5537-6FAEFEBB1B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198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2927E-E0FB-433C-A9B4-728F8B9F271C}" type="slidenum">
              <a:rPr lang="en-US" smtClean="0"/>
              <a:t>35</a:t>
            </a:fld>
            <a:endParaRPr lang="en-US"/>
          </a:p>
        </p:txBody>
      </p:sp>
    </p:spTree>
    <p:extLst>
      <p:ext uri="{BB962C8B-B14F-4D97-AF65-F5344CB8AC3E}">
        <p14:creationId xmlns:p14="http://schemas.microsoft.com/office/powerpoint/2010/main" val="955206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A43E9-850C-DF27-0139-C3C679369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68272-E13A-32E9-B3D6-AB944A8CC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95EAE-FF2A-100A-FBA8-7F8670FBDB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881F20-820F-62B7-808C-7EC878C7BB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6844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BBF5E-AE75-FB94-4721-DDBD61703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C1303-0F98-93C6-6A9A-65526AE8C6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2A3E68-FCAE-66D4-57E1-E2315B6E79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37E437-D4A3-453A-C877-11359D95E921}"/>
              </a:ext>
            </a:extLst>
          </p:cNvPr>
          <p:cNvSpPr>
            <a:spLocks noGrp="1"/>
          </p:cNvSpPr>
          <p:nvPr>
            <p:ph type="sldNum" sz="quarter" idx="5"/>
          </p:nvPr>
        </p:nvSpPr>
        <p:spPr/>
        <p:txBody>
          <a:bodyPr/>
          <a:lstStyle/>
          <a:p>
            <a:fld id="{97A7DE44-D440-F547-BDE0-AA10523B1856}" type="slidenum">
              <a:rPr lang="en-US" smtClean="0"/>
              <a:t>37</a:t>
            </a:fld>
            <a:endParaRPr lang="en-US"/>
          </a:p>
        </p:txBody>
      </p:sp>
    </p:spTree>
    <p:extLst>
      <p:ext uri="{BB962C8B-B14F-4D97-AF65-F5344CB8AC3E}">
        <p14:creationId xmlns:p14="http://schemas.microsoft.com/office/powerpoint/2010/main" val="2931139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EC382-8038-C340-D538-76AFAE9F9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CBC29-92DB-CCB4-BCD7-5271070BD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DA2F3-2BBE-6851-F0EB-E65098F06A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8C5C36-9497-8C8A-151B-C6BAAA747FC0}"/>
              </a:ext>
            </a:extLst>
          </p:cNvPr>
          <p:cNvSpPr>
            <a:spLocks noGrp="1"/>
          </p:cNvSpPr>
          <p:nvPr>
            <p:ph type="sldNum" sz="quarter" idx="5"/>
          </p:nvPr>
        </p:nvSpPr>
        <p:spPr/>
        <p:txBody>
          <a:bodyPr/>
          <a:lstStyle/>
          <a:p>
            <a:fld id="{97A7DE44-D440-F547-BDE0-AA10523B1856}" type="slidenum">
              <a:rPr lang="en-US" smtClean="0"/>
              <a:t>38</a:t>
            </a:fld>
            <a:endParaRPr lang="en-US"/>
          </a:p>
        </p:txBody>
      </p:sp>
    </p:spTree>
    <p:extLst>
      <p:ext uri="{BB962C8B-B14F-4D97-AF65-F5344CB8AC3E}">
        <p14:creationId xmlns:p14="http://schemas.microsoft.com/office/powerpoint/2010/main" val="218999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B88FC-EF45-6440-83FE-ED6F13D87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D55DF-B4AF-FDD6-9464-F38C52DA4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E873E-386E-8219-AA9E-D63EC38AE147}"/>
              </a:ext>
            </a:extLst>
          </p:cNvPr>
          <p:cNvSpPr>
            <a:spLocks noGrp="1"/>
          </p:cNvSpPr>
          <p:nvPr>
            <p:ph type="body" idx="1"/>
          </p:nvPr>
        </p:nvSpPr>
        <p:spPr/>
        <p:txBody>
          <a:bodyPr/>
          <a:lstStyle/>
          <a:p>
            <a:r>
              <a:rPr lang="en-US" sz="1800" kern="0" dirty="0">
                <a:effectLst/>
                <a:latin typeface="Times New Roman" panose="02020603050405020304" pitchFamily="18" charset="0"/>
                <a:ea typeface="Calibri" panose="020F0502020204030204" pitchFamily="34" charset="0"/>
              </a:rPr>
              <a:t>Community health centers were first sponsored by President Johnson in 1965 based on a successful model of neighborhood health centers in South Africa during Apartheid</a:t>
            </a:r>
            <a:endParaRPr lang="en-US" dirty="0"/>
          </a:p>
        </p:txBody>
      </p:sp>
      <p:sp>
        <p:nvSpPr>
          <p:cNvPr id="4" name="Slide Number Placeholder 3">
            <a:extLst>
              <a:ext uri="{FF2B5EF4-FFF2-40B4-BE49-F238E27FC236}">
                <a16:creationId xmlns:a16="http://schemas.microsoft.com/office/drawing/2014/main" id="{C7D89ECF-6A38-C6D7-3596-B86C75FFDA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39385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D05B4-4411-0FA3-30C3-46E8996E3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20E8A-3371-3924-8EA3-D3B44D0C5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8A2CB-093C-1C61-DC75-B38F23E3FF8A}"/>
              </a:ext>
            </a:extLst>
          </p:cNvPr>
          <p:cNvSpPr>
            <a:spLocks noGrp="1"/>
          </p:cNvSpPr>
          <p:nvPr>
            <p:ph type="body" idx="1"/>
          </p:nvPr>
        </p:nvSpPr>
        <p:spPr/>
        <p:txBody>
          <a:bodyPr/>
          <a:lstStyle/>
          <a:p>
            <a:r>
              <a:rPr lang="en-US" dirty="0" err="1"/>
              <a:t>Flexnor</a:t>
            </a:r>
            <a:r>
              <a:rPr lang="en-US" dirty="0"/>
              <a:t> report: impact on Black physicians (closure of all but 2 black medical schools) and female physicians.</a:t>
            </a:r>
          </a:p>
          <a:p>
            <a:endParaRPr lang="en-US" dirty="0"/>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Shift from Home to Hospital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Midwifery was criminalized in the U.S. between 1900-1930. Before 1900, most babies were delivered by midwives who were usually part of the community, neighbors, and friends. They stayed with the woman from labor and attended her through the post-partum period. In 1900, this number had been reduced to 50%, and by 1930, the practice of midwifery was virtually eliminated in the United States. Labor and delivery moved to the hospital setting rather than in the home, and the bias shifted to more surgical intervention (knife or forceps), more drugs, and minimal or no post-partum care. The U.S. shifted to physician delivery as the primary birth attendant, although physicians were less likely to be present, even during labor.</a:t>
            </a:r>
            <a:r>
              <a:rPr lang="en-US" sz="1800" kern="0" baseline="30000" dirty="0">
                <a:effectLst/>
                <a:latin typeface="Times New Roman" panose="02020603050405020304" pitchFamily="18" charset="0"/>
                <a:ea typeface="Aptos" panose="020B0004020202020204" pitchFamily="34" charset="0"/>
                <a:cs typeface="Times New Roman" panose="02020603050405020304" pitchFamily="18" charset="0"/>
              </a:rPr>
              <a:t>1–3</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Pregnant People as “Clinical Material” for Training Medical Students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Dr. Ziegler, professor of obstetrics at the University of Pittsburg was a vocal opponent of the midwife, proposing a plan to eliminate the midwife and transition low income midwifery clients to teaching hospitals as training material for medical students. Acknowledging the fault in his plan to eliminate midwifery -- that poor communities would not be able to afford a private obstetrician if the midwife were no longer in practice -- he proposed using poor birthing women as training “material” for medical students: “If the midwife cases and such others as are dependent on public charity were used for teaching purposes, not only would the patients themselves receive excellent care but also sufficient clinical material would be available to give every graduate in medicine such obstetric training as would make him a safe and efficient practitioner.”</a:t>
            </a:r>
            <a:r>
              <a:rPr lang="en-US" sz="1800" kern="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Thus, eliminating the midwife was seen as a win-win for obstetricians and medical schools.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“Elimination of the Midwife” and Removal of the Competition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Even Dr. Ziegler admitted that the risks to a woman’s health or mortality from a midwife or a physician during the early 20</a:t>
            </a:r>
            <a:r>
              <a:rPr lang="en-US" sz="1800" kern="100" baseline="30000" dirty="0">
                <a:effectLst/>
                <a:latin typeface="Times New Roman" panose="02020603050405020304" pitchFamily="18" charset="0"/>
                <a:ea typeface="Aptos" panose="020B0004020202020204" pitchFamily="34" charset="0"/>
                <a:cs typeface="Times New Roman" panose="02020603050405020304" pitchFamily="18" charset="0"/>
              </a:rPr>
              <a:t>th</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Century were similar; however, U.S. physicians were increasingly concerned about the professional risk of allowing midwifery to continue in the United States and the risk that training and licensing midwives could have on competition for patients. Dr. Ziegler warned his physician colleagues in an article in JAMA in 1913 that the U.S. was facing the risk that midwives would become fixed within the U.S. health system as they already had been the UK and Europe: “the great danger lies in the possibility of attempting to educate the midwife and in licensing her to practice midwifery, giving her thereby a legal status which later cannot perhaps be altered. If she once becomes a fixed element in our social and economic system, as she now is in the British Isles and on the Continent, we may never be able to get rid of her.”</a:t>
            </a:r>
            <a:r>
              <a:rPr lang="en-US" sz="1800" kern="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Dr. Ziegler continued, “The argument that large numbers of physicians do as poor obstetrics as the midwives is entirely beside the question. We are quite ready to admit this, but to claim that for this reason we must retain the midwife, if we retain the physician, is absurd.”</a:t>
            </a:r>
            <a:r>
              <a:rPr lang="en-US" sz="1800" kern="0" baseline="30000" dirty="0">
                <a:effectLst/>
                <a:latin typeface="Times New Roman" panose="02020603050405020304" pitchFamily="18" charset="0"/>
                <a:ea typeface="Aptos" panose="020B0004020202020204" pitchFamily="34" charset="0"/>
                <a:cs typeface="Times New Roman" panose="02020603050405020304" pitchFamily="18" charset="0"/>
              </a:rPr>
              <a:t>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REFERENCES TO CHAPTER 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1	Radosh PF. Midwives in the United States: past and present. </a:t>
            </a:r>
            <a:r>
              <a:rPr lang="en-US" sz="1800" i="1" kern="100" dirty="0" err="1">
                <a:effectLst/>
                <a:latin typeface="Times New Roman" panose="02020603050405020304" pitchFamily="18" charset="0"/>
                <a:ea typeface="Aptos" panose="020B0004020202020204" pitchFamily="34" charset="0"/>
                <a:cs typeface="Times New Roman" panose="02020603050405020304" pitchFamily="18" charset="0"/>
              </a:rPr>
              <a:t>Popul</a:t>
            </a:r>
            <a:r>
              <a:rPr lang="en-US" sz="1800" i="1" kern="100" dirty="0">
                <a:effectLst/>
                <a:latin typeface="Times New Roman" panose="02020603050405020304" pitchFamily="18" charset="0"/>
                <a:ea typeface="Aptos" panose="020B0004020202020204" pitchFamily="34" charset="0"/>
                <a:cs typeface="Times New Roman" panose="02020603050405020304" pitchFamily="18" charset="0"/>
              </a:rPr>
              <a:t> Res Policy Rev</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1986;</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5</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:129–46. https://doi.org/10.1007/BF00137177.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2	ZIEGLER CE. THE ELIMINATION OF THE MIDWIFE. </a:t>
            </a:r>
            <a:r>
              <a:rPr lang="en-US" sz="1800" i="1" kern="100" dirty="0">
                <a:effectLst/>
                <a:latin typeface="Times New Roman" panose="02020603050405020304" pitchFamily="18" charset="0"/>
                <a:ea typeface="Aptos" panose="020B0004020202020204" pitchFamily="34" charset="0"/>
                <a:cs typeface="Times New Roman" panose="02020603050405020304" pitchFamily="18" charset="0"/>
              </a:rPr>
              <a:t>Journal of the American Medical Association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1913;</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60</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:32–8. https://doi.org/10.1001/jama.1913.04340010034013.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3	Ehrenreich B, English D. </a:t>
            </a:r>
            <a:r>
              <a:rPr lang="en-US" sz="1800" i="1" kern="100" dirty="0">
                <a:effectLst/>
                <a:latin typeface="Times New Roman" panose="02020603050405020304" pitchFamily="18" charset="0"/>
                <a:ea typeface="Aptos" panose="020B0004020202020204" pitchFamily="34" charset="0"/>
                <a:cs typeface="Times New Roman" panose="02020603050405020304" pitchFamily="18" charset="0"/>
              </a:rPr>
              <a:t>For her own good: two centuries of the experts’ advice to women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2013.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A8DCFA8-03D7-8404-4179-0F4206D8AB83}"/>
              </a:ext>
            </a:extLst>
          </p:cNvPr>
          <p:cNvSpPr>
            <a:spLocks noGrp="1"/>
          </p:cNvSpPr>
          <p:nvPr>
            <p:ph type="sldNum" sz="quarter" idx="5"/>
          </p:nvPr>
        </p:nvSpPr>
        <p:spPr/>
        <p:txBody>
          <a:bodyPr/>
          <a:lstStyle/>
          <a:p>
            <a:fld id="{304A68F2-3F58-4E09-900C-7555C9F4BB53}" type="slidenum">
              <a:rPr lang="en-US" smtClean="0"/>
              <a:t>40</a:t>
            </a:fld>
            <a:endParaRPr lang="en-US"/>
          </a:p>
        </p:txBody>
      </p:sp>
    </p:spTree>
    <p:extLst>
      <p:ext uri="{BB962C8B-B14F-4D97-AF65-F5344CB8AC3E}">
        <p14:creationId xmlns:p14="http://schemas.microsoft.com/office/powerpoint/2010/main" val="514831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29511-C830-0182-30DA-9EBAD36CE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784A2-394E-D8B5-9BFD-4F9D733E6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60832-69AB-7D23-29BC-30B4A9AD61A3}"/>
              </a:ext>
            </a:extLst>
          </p:cNvPr>
          <p:cNvSpPr>
            <a:spLocks noGrp="1"/>
          </p:cNvSpPr>
          <p:nvPr>
            <p:ph type="body" idx="1"/>
          </p:nvPr>
        </p:nvSpPr>
        <p:spPr/>
        <p:txBody>
          <a:bodyPr/>
          <a:lstStyle/>
          <a:p>
            <a:pPr indent="232943">
              <a:lnSpc>
                <a:spcPct val="100000"/>
              </a:lnSpc>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2DE7B13-E3F9-8B26-9B9D-FA2455DA23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2927E-E0FB-433C-A9B4-728F8B9F27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08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8B4A-1F9D-B616-1F55-09134FFC3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0CE09-644D-5902-2514-BF986131C8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063F5-F374-B404-9F71-B86CFDE52F34}"/>
              </a:ext>
            </a:extLst>
          </p:cNvPr>
          <p:cNvSpPr>
            <a:spLocks noGrp="1"/>
          </p:cNvSpPr>
          <p:nvPr>
            <p:ph type="body" idx="1"/>
          </p:nvPr>
        </p:nvSpPr>
        <p:spPr/>
        <p:txBody>
          <a:bodyPr/>
          <a:lstStyle/>
          <a:p>
            <a:r>
              <a:rPr lang="en-US" dirty="0"/>
              <a:t>Skip slide</a:t>
            </a:r>
          </a:p>
        </p:txBody>
      </p:sp>
      <p:sp>
        <p:nvSpPr>
          <p:cNvPr id="4" name="Slide Number Placeholder 3">
            <a:extLst>
              <a:ext uri="{FF2B5EF4-FFF2-40B4-BE49-F238E27FC236}">
                <a16:creationId xmlns:a16="http://schemas.microsoft.com/office/drawing/2014/main" id="{290C2CBF-F720-C105-C7C6-D0F50F1A3B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03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D3491-92EF-0437-618C-E33585EA7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2AB80-60B6-5130-E7DB-14681795427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4DB6A93-5350-E4DA-05BE-7539EA81756D}"/>
              </a:ext>
            </a:extLst>
          </p:cNvPr>
          <p:cNvSpPr>
            <a:spLocks noGrp="1"/>
          </p:cNvSpPr>
          <p:nvPr>
            <p:ph type="body" idx="1"/>
          </p:nvPr>
        </p:nvSpPr>
        <p:spPr/>
        <p:txBody>
          <a:bodyPr/>
          <a:lstStyle/>
          <a:p>
            <a:pPr marL="0" marR="0">
              <a:spcAft>
                <a:spcPts val="600"/>
              </a:spcAft>
              <a:buNone/>
            </a:pP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Skip this slide -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7830F2C-9FDE-E686-8A5A-7FD0AB5CB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0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70C82-3D46-41A5-4770-26D78CAD7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4FC33-34E6-36DA-A244-C72B776A81E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0D715B7-B32D-AE90-740B-F9C2280BC75B}"/>
              </a:ext>
            </a:extLst>
          </p:cNvPr>
          <p:cNvSpPr>
            <a:spLocks noGrp="1"/>
          </p:cNvSpPr>
          <p:nvPr>
            <p:ph type="body" idx="1"/>
          </p:nvPr>
        </p:nvSpPr>
        <p:spPr/>
        <p:txBody>
          <a:bodyPr/>
          <a:lstStyle/>
          <a:p>
            <a:r>
              <a:rPr lang="en-US" dirty="0"/>
              <a:t>Skip slide</a:t>
            </a:r>
          </a:p>
        </p:txBody>
      </p:sp>
      <p:sp>
        <p:nvSpPr>
          <p:cNvPr id="4" name="Slide Number Placeholder 3">
            <a:extLst>
              <a:ext uri="{FF2B5EF4-FFF2-40B4-BE49-F238E27FC236}">
                <a16:creationId xmlns:a16="http://schemas.microsoft.com/office/drawing/2014/main" id="{153C4F50-B347-5D8F-388B-7B6065C091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3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8B4A-1F9D-B616-1F55-09134FFC3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0CE09-644D-5902-2514-BF986131C8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063F5-F374-B404-9F71-B86CFDE52F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badi Extra Light" panose="020B0204020104020204" pitchFamily="34" charset="0"/>
                <a:ea typeface="Arial" panose="020B0604020202020204" pitchFamily="34" charset="0"/>
              </a:rPr>
              <a:t>“Segregated pregnancy care” is the separation or “sorting” of pregnant people into different clinical spaces (for example a resident clinic or county hospital compared to a midwifery or obstetrics private practice clinic), standards of care (for example, different screening and treatment protocols), or distinct provider categories (resident vs. physician or midwife) based on race, ethnicity, economic status, or other criteria unrelated to clinical indications or patient preference. </a:t>
            </a:r>
          </a:p>
          <a:p>
            <a:endParaRPr lang="en-US" dirty="0"/>
          </a:p>
          <a:p>
            <a:endParaRPr lang="en-US" dirty="0"/>
          </a:p>
          <a:p>
            <a:r>
              <a:rPr lang="en-US" dirty="0">
                <a:latin typeface="Times New Roman" panose="02020603050405020304" pitchFamily="18" charset="0"/>
                <a:ea typeface="Arial" panose="020B0604020202020204" pitchFamily="34" charset="0"/>
              </a:rPr>
              <a:t>The term “segregated” or “segregation” is frequently linked with residential segregation or segregation in educational settings to describe spatial segregation or separation into different neighborhoods or institutions based on race or ethnicity. </a:t>
            </a:r>
          </a:p>
          <a:p>
            <a:endParaRPr lang="en-US" dirty="0">
              <a:latin typeface="Times New Roman" panose="02020603050405020304" pitchFamily="18" charset="0"/>
              <a:ea typeface="Arial" panose="020B0604020202020204" pitchFamily="34" charset="0"/>
            </a:endParaRPr>
          </a:p>
          <a:p>
            <a:r>
              <a:rPr lang="en-US" dirty="0">
                <a:latin typeface="Times New Roman" panose="02020603050405020304" pitchFamily="18" charset="0"/>
                <a:ea typeface="Arial" panose="020B0604020202020204" pitchFamily="34" charset="0"/>
              </a:rPr>
              <a:t>The term segregation is less commonly used in discussing healthcare or healthcare systems in the U.S. </a:t>
            </a:r>
          </a:p>
          <a:p>
            <a:endParaRPr lang="en-US" dirty="0">
              <a:latin typeface="Times New Roman" panose="02020603050405020304" pitchFamily="18" charset="0"/>
              <a:ea typeface="Arial" panose="020B0604020202020204" pitchFamily="34" charset="0"/>
            </a:endParaRPr>
          </a:p>
          <a:p>
            <a:r>
              <a:rPr lang="en-US" dirty="0">
                <a:latin typeface="Times New Roman" panose="02020603050405020304" pitchFamily="18" charset="0"/>
                <a:ea typeface="Arial" panose="020B0604020202020204" pitchFamily="34" charset="0"/>
              </a:rPr>
              <a:t>Instead, we use terms such as “two-tiered system,” “siloed care,” or “health equity” to describe racial and economic segregation within our health system, and we attribute racial and ethnic stratification in health care settings to neutral economic systems. </a:t>
            </a:r>
          </a:p>
          <a:p>
            <a:endParaRPr lang="en-US" dirty="0">
              <a:latin typeface="Times New Roman" panose="02020603050405020304" pitchFamily="18" charset="0"/>
              <a:ea typeface="Arial" panose="020B0604020202020204" pitchFamily="34" charset="0"/>
            </a:endParaRPr>
          </a:p>
          <a:p>
            <a:r>
              <a:rPr lang="en-US" dirty="0">
                <a:latin typeface="Times New Roman" panose="02020603050405020304" pitchFamily="18" charset="0"/>
                <a:ea typeface="Arial" panose="020B0604020202020204" pitchFamily="34" charset="0"/>
              </a:rPr>
              <a:t>However, segregated healthcare is deeply embedded within the foundations of the U.S. healthcare system and health professional training. </a:t>
            </a:r>
          </a:p>
          <a:p>
            <a:endParaRPr lang="en-US" dirty="0">
              <a:latin typeface="Times New Roman" panose="02020603050405020304" pitchFamily="18" charset="0"/>
              <a:ea typeface="Arial" panose="020B0604020202020204" pitchFamily="34" charset="0"/>
            </a:endParaRPr>
          </a:p>
          <a:p>
            <a:r>
              <a:rPr lang="en-US" dirty="0">
                <a:latin typeface="Times New Roman" panose="02020603050405020304" pitchFamily="18" charset="0"/>
                <a:ea typeface="Arial" panose="020B0604020202020204" pitchFamily="34" charset="0"/>
              </a:rPr>
              <a:t>And our “two-tiered system” disproportionately impacts people who are Black and Latinx.</a:t>
            </a:r>
          </a:p>
          <a:p>
            <a:endParaRPr lang="en-US" dirty="0"/>
          </a:p>
        </p:txBody>
      </p:sp>
      <p:sp>
        <p:nvSpPr>
          <p:cNvPr id="4" name="Slide Number Placeholder 3">
            <a:extLst>
              <a:ext uri="{FF2B5EF4-FFF2-40B4-BE49-F238E27FC236}">
                <a16:creationId xmlns:a16="http://schemas.microsoft.com/office/drawing/2014/main" id="{290C2CBF-F720-C105-C7C6-D0F50F1A3B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03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BC3F2-978D-BAAA-DBCC-5F3234957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8F0AD-66DF-6EC0-4771-27B715E95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808A4-5946-D839-1D1A-4628CD55AD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4698791C-EB1F-2034-4AC7-31D777A776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7DE44-D440-F547-BDE0-AA10523B18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05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CA72FA-6FAE-4032-A267-DC31D2F41623}"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C072-CA49-413C-B8C6-CA46630B3F33}" type="slidenum">
              <a:rPr lang="en-US" smtClean="0"/>
              <a:t>‹#›</a:t>
            </a:fld>
            <a:endParaRPr lang="en-US"/>
          </a:p>
        </p:txBody>
      </p:sp>
    </p:spTree>
    <p:extLst>
      <p:ext uri="{BB962C8B-B14F-4D97-AF65-F5344CB8AC3E}">
        <p14:creationId xmlns:p14="http://schemas.microsoft.com/office/powerpoint/2010/main" val="83561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CA72FA-6FAE-4032-A267-DC31D2F41623}"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C072-CA49-413C-B8C6-CA46630B3F33}" type="slidenum">
              <a:rPr lang="en-US" smtClean="0"/>
              <a:t>‹#›</a:t>
            </a:fld>
            <a:endParaRPr lang="en-US"/>
          </a:p>
        </p:txBody>
      </p:sp>
    </p:spTree>
    <p:extLst>
      <p:ext uri="{BB962C8B-B14F-4D97-AF65-F5344CB8AC3E}">
        <p14:creationId xmlns:p14="http://schemas.microsoft.com/office/powerpoint/2010/main" val="190225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CA72FA-6FAE-4032-A267-DC31D2F41623}"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C072-CA49-413C-B8C6-CA46630B3F33}" type="slidenum">
              <a:rPr lang="en-US" smtClean="0"/>
              <a:t>‹#›</a:t>
            </a:fld>
            <a:endParaRPr lang="en-US"/>
          </a:p>
        </p:txBody>
      </p:sp>
    </p:spTree>
    <p:extLst>
      <p:ext uri="{BB962C8B-B14F-4D97-AF65-F5344CB8AC3E}">
        <p14:creationId xmlns:p14="http://schemas.microsoft.com/office/powerpoint/2010/main" val="3820156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14005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88165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18823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2535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67915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1265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2926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626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CA72FA-6FAE-4032-A267-DC31D2F41623}"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C072-CA49-413C-B8C6-CA46630B3F33}" type="slidenum">
              <a:rPr lang="en-US" smtClean="0"/>
              <a:t>‹#›</a:t>
            </a:fld>
            <a:endParaRPr lang="en-US"/>
          </a:p>
        </p:txBody>
      </p:sp>
    </p:spTree>
    <p:extLst>
      <p:ext uri="{BB962C8B-B14F-4D97-AF65-F5344CB8AC3E}">
        <p14:creationId xmlns:p14="http://schemas.microsoft.com/office/powerpoint/2010/main" val="1696301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02534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51042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0776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CA72FA-6FAE-4032-A267-DC31D2F41623}"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C072-CA49-413C-B8C6-CA46630B3F33}" type="slidenum">
              <a:rPr lang="en-US" smtClean="0"/>
              <a:t>‹#›</a:t>
            </a:fld>
            <a:endParaRPr lang="en-US"/>
          </a:p>
        </p:txBody>
      </p:sp>
    </p:spTree>
    <p:extLst>
      <p:ext uri="{BB962C8B-B14F-4D97-AF65-F5344CB8AC3E}">
        <p14:creationId xmlns:p14="http://schemas.microsoft.com/office/powerpoint/2010/main" val="110597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CA72FA-6FAE-4032-A267-DC31D2F41623}"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EC072-CA49-413C-B8C6-CA46630B3F33}" type="slidenum">
              <a:rPr lang="en-US" smtClean="0"/>
              <a:t>‹#›</a:t>
            </a:fld>
            <a:endParaRPr lang="en-US"/>
          </a:p>
        </p:txBody>
      </p:sp>
    </p:spTree>
    <p:extLst>
      <p:ext uri="{BB962C8B-B14F-4D97-AF65-F5344CB8AC3E}">
        <p14:creationId xmlns:p14="http://schemas.microsoft.com/office/powerpoint/2010/main" val="2397675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CA72FA-6FAE-4032-A267-DC31D2F41623}" type="datetimeFigureOut">
              <a:rPr lang="en-US" smtClean="0"/>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EC072-CA49-413C-B8C6-CA46630B3F33}" type="slidenum">
              <a:rPr lang="en-US" smtClean="0"/>
              <a:t>‹#›</a:t>
            </a:fld>
            <a:endParaRPr lang="en-US"/>
          </a:p>
        </p:txBody>
      </p:sp>
    </p:spTree>
    <p:extLst>
      <p:ext uri="{BB962C8B-B14F-4D97-AF65-F5344CB8AC3E}">
        <p14:creationId xmlns:p14="http://schemas.microsoft.com/office/powerpoint/2010/main" val="247006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CA72FA-6FAE-4032-A267-DC31D2F41623}" type="datetimeFigureOut">
              <a:rPr lang="en-US" smtClean="0"/>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EC072-CA49-413C-B8C6-CA46630B3F33}" type="slidenum">
              <a:rPr lang="en-US" smtClean="0"/>
              <a:t>‹#›</a:t>
            </a:fld>
            <a:endParaRPr lang="en-US"/>
          </a:p>
        </p:txBody>
      </p:sp>
    </p:spTree>
    <p:extLst>
      <p:ext uri="{BB962C8B-B14F-4D97-AF65-F5344CB8AC3E}">
        <p14:creationId xmlns:p14="http://schemas.microsoft.com/office/powerpoint/2010/main" val="140156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A72FA-6FAE-4032-A267-DC31D2F41623}" type="datetimeFigureOut">
              <a:rPr lang="en-US" smtClean="0"/>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EC072-CA49-413C-B8C6-CA46630B3F33}" type="slidenum">
              <a:rPr lang="en-US" smtClean="0"/>
              <a:t>‹#›</a:t>
            </a:fld>
            <a:endParaRPr lang="en-US"/>
          </a:p>
        </p:txBody>
      </p:sp>
    </p:spTree>
    <p:extLst>
      <p:ext uri="{BB962C8B-B14F-4D97-AF65-F5344CB8AC3E}">
        <p14:creationId xmlns:p14="http://schemas.microsoft.com/office/powerpoint/2010/main" val="407435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CA72FA-6FAE-4032-A267-DC31D2F41623}"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EC072-CA49-413C-B8C6-CA46630B3F33}" type="slidenum">
              <a:rPr lang="en-US" smtClean="0"/>
              <a:t>‹#›</a:t>
            </a:fld>
            <a:endParaRPr lang="en-US"/>
          </a:p>
        </p:txBody>
      </p:sp>
    </p:spTree>
    <p:extLst>
      <p:ext uri="{BB962C8B-B14F-4D97-AF65-F5344CB8AC3E}">
        <p14:creationId xmlns:p14="http://schemas.microsoft.com/office/powerpoint/2010/main" val="327195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CA72FA-6FAE-4032-A267-DC31D2F41623}"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EC072-CA49-413C-B8C6-CA46630B3F33}" type="slidenum">
              <a:rPr lang="en-US" smtClean="0"/>
              <a:t>‹#›</a:t>
            </a:fld>
            <a:endParaRPr lang="en-US"/>
          </a:p>
        </p:txBody>
      </p:sp>
    </p:spTree>
    <p:extLst>
      <p:ext uri="{BB962C8B-B14F-4D97-AF65-F5344CB8AC3E}">
        <p14:creationId xmlns:p14="http://schemas.microsoft.com/office/powerpoint/2010/main" val="92694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0CF523-C030-4DEB-8264-047C54B93B5A}" type="datetimeFigureOut">
              <a:rPr lang="en-US" smtClean="0"/>
              <a:t>5/31/2025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B1E235-2061-4F14-9A51-25E66B1A5624}" type="slidenum">
              <a:rPr lang="en-US" smtClean="0"/>
              <a:t>‹#›</a:t>
            </a:fld>
            <a:endParaRPr lang="en-US"/>
          </a:p>
        </p:txBody>
      </p:sp>
    </p:spTree>
    <p:extLst>
      <p:ext uri="{BB962C8B-B14F-4D97-AF65-F5344CB8AC3E}">
        <p14:creationId xmlns:p14="http://schemas.microsoft.com/office/powerpoint/2010/main" val="37434760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5/31/2025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3164324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36.jp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7.jpg"/><Relationship Id="rId7" Type="http://schemas.openxmlformats.org/officeDocument/2006/relationships/image" Target="../media/image4.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56/NEJMp120211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723658C3-209F-D6B7-8DEA-C09FB4AD2451}"/>
              </a:ext>
            </a:extLst>
          </p:cNvPr>
          <p:cNvSpPr/>
          <p:nvPr/>
        </p:nvSpPr>
        <p:spPr>
          <a:xfrm rot="5400000">
            <a:off x="2022426" y="-1999924"/>
            <a:ext cx="4583176" cy="8628026"/>
          </a:xfrm>
          <a:custGeom>
            <a:avLst/>
            <a:gdLst/>
            <a:ahLst/>
            <a:cxnLst/>
            <a:rect l="l" t="t" r="r" b="b"/>
            <a:pathLst>
              <a:path w="13865227" h="17060123">
                <a:moveTo>
                  <a:pt x="0" y="0"/>
                </a:moveTo>
                <a:lnTo>
                  <a:pt x="13865228" y="0"/>
                </a:lnTo>
                <a:lnTo>
                  <a:pt x="13865228" y="17060123"/>
                </a:lnTo>
                <a:lnTo>
                  <a:pt x="0" y="17060123"/>
                </a:lnTo>
                <a:lnTo>
                  <a:pt x="0" y="0"/>
                </a:lnTo>
                <a:close/>
              </a:path>
            </a:pathLst>
          </a:custGeom>
          <a:noFill/>
          <a:ln>
            <a:noFill/>
          </a:ln>
        </p:spPr>
        <p:txBody>
          <a:bodyPr/>
          <a:lstStyle/>
          <a:p>
            <a:endParaRPr lang="en-US" sz="1200" dirty="0"/>
          </a:p>
        </p:txBody>
      </p:sp>
      <p:grpSp>
        <p:nvGrpSpPr>
          <p:cNvPr id="5" name="Group 5"/>
          <p:cNvGrpSpPr/>
          <p:nvPr/>
        </p:nvGrpSpPr>
        <p:grpSpPr>
          <a:xfrm>
            <a:off x="336298" y="288214"/>
            <a:ext cx="11480576" cy="3270565"/>
            <a:chOff x="-272818" y="-300370"/>
            <a:chExt cx="18241560" cy="5041257"/>
          </a:xfrm>
        </p:grpSpPr>
        <p:sp>
          <p:nvSpPr>
            <p:cNvPr id="6" name="TextBox 6"/>
            <p:cNvSpPr txBox="1"/>
            <p:nvPr/>
          </p:nvSpPr>
          <p:spPr>
            <a:xfrm>
              <a:off x="-272818" y="-300370"/>
              <a:ext cx="17354035" cy="948815"/>
            </a:xfrm>
            <a:prstGeom prst="rect">
              <a:avLst/>
            </a:prstGeom>
          </p:spPr>
          <p:txBody>
            <a:bodyPr wrap="square" lIns="0" tIns="0" rIns="0" bIns="0" rtlCol="0" anchor="t">
              <a:spAutoFit/>
            </a:bodyPr>
            <a:lstStyle/>
            <a:p>
              <a:r>
                <a:rPr lang="en-US" sz="4000" b="1" dirty="0">
                  <a:solidFill>
                    <a:srgbClr val="000000"/>
                  </a:solidFill>
                  <a:latin typeface="Avenir Book" panose="02000503020000020003" pitchFamily="2" charset="0"/>
                </a:rPr>
                <a:t>Sorting Pregnancy Bodies</a:t>
              </a:r>
            </a:p>
          </p:txBody>
        </p:sp>
        <p:sp>
          <p:nvSpPr>
            <p:cNvPr id="7" name="TextBox 7"/>
            <p:cNvSpPr txBox="1"/>
            <p:nvPr/>
          </p:nvSpPr>
          <p:spPr>
            <a:xfrm>
              <a:off x="0" y="4153412"/>
              <a:ext cx="17968742" cy="587475"/>
            </a:xfrm>
            <a:prstGeom prst="rect">
              <a:avLst/>
            </a:prstGeom>
          </p:spPr>
          <p:txBody>
            <a:bodyPr lIns="0" tIns="0" rIns="0" bIns="0" rtlCol="0" anchor="t">
              <a:spAutoFit/>
            </a:bodyPr>
            <a:lstStyle/>
            <a:p>
              <a:pPr>
                <a:lnSpc>
                  <a:spcPts val="3079"/>
                </a:lnSpc>
                <a:spcBef>
                  <a:spcPct val="0"/>
                </a:spcBef>
              </a:pPr>
              <a:endParaRPr lang="en-US" sz="2199" dirty="0">
                <a:solidFill>
                  <a:srgbClr val="000000"/>
                </a:solidFill>
                <a:latin typeface="Avenir Book" panose="02000503020000020003" pitchFamily="2" charset="0"/>
              </a:endParaRPr>
            </a:p>
          </p:txBody>
        </p:sp>
      </p:grpSp>
      <p:sp>
        <p:nvSpPr>
          <p:cNvPr id="8" name="TextBox 8"/>
          <p:cNvSpPr txBox="1"/>
          <p:nvPr/>
        </p:nvSpPr>
        <p:spPr>
          <a:xfrm>
            <a:off x="332441" y="2183042"/>
            <a:ext cx="8199098" cy="1971309"/>
          </a:xfrm>
          <a:prstGeom prst="rect">
            <a:avLst/>
          </a:prstGeom>
        </p:spPr>
        <p:txBody>
          <a:bodyPr wrap="square" lIns="0" tIns="0" rIns="0" bIns="0" rtlCol="0" anchor="t">
            <a:spAutoFit/>
          </a:bodyPr>
          <a:lstStyle/>
          <a:p>
            <a:pPr marR="0" lvl="0" indent="0" fontAlgn="auto">
              <a:lnSpc>
                <a:spcPts val="3079"/>
              </a:lnSpc>
              <a:spcBef>
                <a:spcPct val="0"/>
              </a:spcBef>
              <a:spcAft>
                <a:spcPts val="0"/>
              </a:spcAft>
              <a:buClrTx/>
              <a:buSzTx/>
              <a:buFontTx/>
              <a:buNone/>
              <a:tabLst/>
              <a:defRPr/>
            </a:pPr>
            <a:r>
              <a:rPr lang="en-US" sz="2199" dirty="0">
                <a:solidFill>
                  <a:srgbClr val="000000"/>
                </a:solidFill>
                <a:latin typeface="Avenir Book" panose="02000503020000020003" pitchFamily="2" charset="0"/>
              </a:rPr>
              <a:t>Jennifer Templeton Dunn, JD</a:t>
            </a:r>
            <a:r>
              <a:rPr lang="en-US" sz="2199" baseline="30000" dirty="0">
                <a:solidFill>
                  <a:srgbClr val="000000"/>
                </a:solidFill>
                <a:latin typeface="Avenir Book" panose="02000503020000020003" pitchFamily="2" charset="0"/>
              </a:rPr>
              <a:t>1</a:t>
            </a:r>
          </a:p>
          <a:p>
            <a:pPr marR="0" lvl="0" indent="0" fontAlgn="auto">
              <a:lnSpc>
                <a:spcPts val="3079"/>
              </a:lnSpc>
              <a:spcBef>
                <a:spcPct val="0"/>
              </a:spcBef>
              <a:spcAft>
                <a:spcPts val="0"/>
              </a:spcAft>
              <a:buClrTx/>
              <a:buSzTx/>
              <a:buFontTx/>
              <a:buNone/>
              <a:tabLst/>
              <a:defRPr/>
            </a:pPr>
            <a:r>
              <a:rPr lang="en-US" sz="2199" dirty="0">
                <a:solidFill>
                  <a:srgbClr val="000000"/>
                </a:solidFill>
                <a:latin typeface="Avenir Book" panose="02000503020000020003" pitchFamily="2" charset="0"/>
              </a:rPr>
              <a:t>Health Law Professors Conference</a:t>
            </a:r>
          </a:p>
          <a:p>
            <a:pPr marR="0" lvl="0" indent="0" fontAlgn="auto">
              <a:lnSpc>
                <a:spcPts val="3079"/>
              </a:lnSpc>
              <a:spcBef>
                <a:spcPct val="0"/>
              </a:spcBef>
              <a:spcAft>
                <a:spcPts val="0"/>
              </a:spcAft>
              <a:buClrTx/>
              <a:buSzTx/>
              <a:buFontTx/>
              <a:buNone/>
              <a:tabLst/>
              <a:defRPr/>
            </a:pPr>
            <a:r>
              <a:rPr lang="en-US" sz="2199" dirty="0">
                <a:solidFill>
                  <a:srgbClr val="000000"/>
                </a:solidFill>
                <a:latin typeface="Avenir Book" panose="02000503020000020003" pitchFamily="2" charset="0"/>
              </a:rPr>
              <a:t>American Society for Law, Medicine, &amp; Ethics</a:t>
            </a:r>
          </a:p>
          <a:p>
            <a:pPr marR="0" lvl="0" indent="0" fontAlgn="auto">
              <a:lnSpc>
                <a:spcPts val="3079"/>
              </a:lnSpc>
              <a:spcBef>
                <a:spcPct val="0"/>
              </a:spcBef>
              <a:spcAft>
                <a:spcPts val="0"/>
              </a:spcAft>
              <a:buClrTx/>
              <a:buSzTx/>
              <a:buFontTx/>
              <a:buNone/>
              <a:tabLst/>
              <a:defRPr/>
            </a:pPr>
            <a:r>
              <a:rPr lang="en-US" sz="2199" dirty="0">
                <a:solidFill>
                  <a:srgbClr val="000000"/>
                </a:solidFill>
                <a:latin typeface="Avenir Book" panose="02000503020000020003" pitchFamily="2" charset="0"/>
              </a:rPr>
              <a:t>Boston, Massachusetts </a:t>
            </a:r>
          </a:p>
          <a:p>
            <a:pPr marR="0" lvl="0" indent="0" fontAlgn="auto">
              <a:lnSpc>
                <a:spcPts val="3079"/>
              </a:lnSpc>
              <a:spcBef>
                <a:spcPct val="0"/>
              </a:spcBef>
              <a:spcAft>
                <a:spcPts val="0"/>
              </a:spcAft>
              <a:buClrTx/>
              <a:buSzTx/>
              <a:buFontTx/>
              <a:buNone/>
              <a:tabLst/>
              <a:defRPr/>
            </a:pPr>
            <a:r>
              <a:rPr lang="en-US" sz="2199" dirty="0">
                <a:solidFill>
                  <a:srgbClr val="000000"/>
                </a:solidFill>
                <a:latin typeface="Avenir Book" panose="02000503020000020003" pitchFamily="2" charset="0"/>
              </a:rPr>
              <a:t>June 5, 2025</a:t>
            </a:r>
          </a:p>
        </p:txBody>
      </p:sp>
      <p:pic>
        <p:nvPicPr>
          <p:cNvPr id="10" name="Google Shape;106;p1" descr="Logo&#10;&#10;Description automatically generated">
            <a:extLst>
              <a:ext uri="{FF2B5EF4-FFF2-40B4-BE49-F238E27FC236}">
                <a16:creationId xmlns:a16="http://schemas.microsoft.com/office/drawing/2014/main" id="{E5244F19-B83B-D285-4605-60D44355E944}"/>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33020" y="5927080"/>
            <a:ext cx="1098879" cy="764535"/>
          </a:xfrm>
          <a:prstGeom prst="rect">
            <a:avLst/>
          </a:prstGeom>
          <a:noFill/>
          <a:ln>
            <a:noFill/>
          </a:ln>
        </p:spPr>
      </p:pic>
      <p:pic>
        <p:nvPicPr>
          <p:cNvPr id="18" name="Picture 17" descr="A logo for a company&#10;&#10;AI-generated content may be incorrect.">
            <a:extLst>
              <a:ext uri="{FF2B5EF4-FFF2-40B4-BE49-F238E27FC236}">
                <a16:creationId xmlns:a16="http://schemas.microsoft.com/office/drawing/2014/main" id="{9A486DB1-9AC2-CB96-E6EC-6095E3B0FA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679" y="5703065"/>
            <a:ext cx="1753520" cy="1176494"/>
          </a:xfrm>
          <a:prstGeom prst="rect">
            <a:avLst/>
          </a:prstGeom>
        </p:spPr>
      </p:pic>
      <p:pic>
        <p:nvPicPr>
          <p:cNvPr id="22" name="Graphic 21">
            <a:extLst>
              <a:ext uri="{FF2B5EF4-FFF2-40B4-BE49-F238E27FC236}">
                <a16:creationId xmlns:a16="http://schemas.microsoft.com/office/drawing/2014/main" id="{4A957A02-9F1F-BFA5-2FF8-887193771C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78984" y="6101201"/>
            <a:ext cx="2524596" cy="635226"/>
          </a:xfrm>
          <a:prstGeom prst="rect">
            <a:avLst/>
          </a:prstGeom>
        </p:spPr>
      </p:pic>
      <p:sp>
        <p:nvSpPr>
          <p:cNvPr id="24" name="TextBox 8">
            <a:extLst>
              <a:ext uri="{FF2B5EF4-FFF2-40B4-BE49-F238E27FC236}">
                <a16:creationId xmlns:a16="http://schemas.microsoft.com/office/drawing/2014/main" id="{637C4496-8790-2933-D436-B9F561C6AFDC}"/>
              </a:ext>
            </a:extLst>
          </p:cNvPr>
          <p:cNvSpPr txBox="1"/>
          <p:nvPr/>
        </p:nvSpPr>
        <p:spPr>
          <a:xfrm>
            <a:off x="336299" y="1006083"/>
            <a:ext cx="8291728" cy="377155"/>
          </a:xfrm>
          <a:prstGeom prst="rect">
            <a:avLst/>
          </a:prstGeom>
        </p:spPr>
        <p:txBody>
          <a:bodyPr wrap="square" lIns="0" tIns="0" rIns="0" bIns="0" rtlCol="0" anchor="t">
            <a:spAutoFit/>
          </a:bodyPr>
          <a:lstStyle/>
          <a:p>
            <a:pPr>
              <a:lnSpc>
                <a:spcPts val="3079"/>
              </a:lnSpc>
              <a:spcBef>
                <a:spcPct val="0"/>
              </a:spcBef>
            </a:pPr>
            <a:r>
              <a:rPr lang="en-US" sz="2200" i="1" dirty="0">
                <a:solidFill>
                  <a:srgbClr val="000000"/>
                </a:solidFill>
                <a:latin typeface="Avenir Book" panose="02000503020000020003" pitchFamily="2" charset="0"/>
              </a:rPr>
              <a:t>Law, Medicine, and the Construction of Segregated Pregnancy Care</a:t>
            </a:r>
          </a:p>
        </p:txBody>
      </p:sp>
      <p:sp>
        <p:nvSpPr>
          <p:cNvPr id="26" name="TextBox 25">
            <a:extLst>
              <a:ext uri="{FF2B5EF4-FFF2-40B4-BE49-F238E27FC236}">
                <a16:creationId xmlns:a16="http://schemas.microsoft.com/office/drawing/2014/main" id="{D1C1AA56-5BD7-E08A-7696-A0F3156078AB}"/>
              </a:ext>
            </a:extLst>
          </p:cNvPr>
          <p:cNvSpPr txBox="1"/>
          <p:nvPr/>
        </p:nvSpPr>
        <p:spPr>
          <a:xfrm>
            <a:off x="218335" y="4605675"/>
            <a:ext cx="5536479" cy="1200329"/>
          </a:xfrm>
          <a:prstGeom prst="rect">
            <a:avLst/>
          </a:prstGeom>
          <a:noFill/>
        </p:spPr>
        <p:txBody>
          <a:bodyPr wrap="square">
            <a:spAutoFit/>
          </a:bodyPr>
          <a:lstStyle/>
          <a:p>
            <a:pPr marL="0" marR="0">
              <a:lnSpc>
                <a:spcPct val="100000"/>
              </a:lnSpc>
              <a:spcBef>
                <a:spcPts val="0"/>
              </a:spcBef>
              <a:buNone/>
            </a:pPr>
            <a:r>
              <a:rPr lang="en-US" baseline="30000" dirty="0">
                <a:solidFill>
                  <a:srgbClr val="000000"/>
                </a:solidFill>
                <a:latin typeface="Avenir Book" panose="02000503020000020003" pitchFamily="2" charset="0"/>
              </a:rPr>
              <a:t>1</a:t>
            </a:r>
            <a:r>
              <a:rPr lang="en-US" dirty="0">
                <a:solidFill>
                  <a:srgbClr val="000000"/>
                </a:solidFill>
                <a:latin typeface="Avenir Book" panose="02000503020000020003" pitchFamily="2" charset="0"/>
              </a:rPr>
              <a:t>PhD Candidate, Social and Behavioral Sciences </a:t>
            </a:r>
          </a:p>
          <a:p>
            <a:pPr marL="0" marR="0">
              <a:lnSpc>
                <a:spcPct val="100000"/>
              </a:lnSpc>
              <a:spcBef>
                <a:spcPts val="0"/>
              </a:spcBef>
              <a:buNone/>
            </a:pPr>
            <a:r>
              <a:rPr lang="en-US" dirty="0">
                <a:solidFill>
                  <a:srgbClr val="000000"/>
                </a:solidFill>
                <a:latin typeface="Avenir Book" panose="02000503020000020003" pitchFamily="2" charset="0"/>
              </a:rPr>
              <a:t>Assistant Professor, School of Nursing </a:t>
            </a:r>
          </a:p>
          <a:p>
            <a:pPr marL="0" marR="0">
              <a:lnSpc>
                <a:spcPct val="100000"/>
              </a:lnSpc>
              <a:spcBef>
                <a:spcPts val="0"/>
              </a:spcBef>
              <a:buNone/>
            </a:pPr>
            <a:r>
              <a:rPr lang="en-US" dirty="0">
                <a:solidFill>
                  <a:srgbClr val="000000"/>
                </a:solidFill>
                <a:latin typeface="Avenir Book" panose="02000503020000020003" pitchFamily="2" charset="0"/>
              </a:rPr>
              <a:t>Faculty, Bixby Center for Global Reproductive Health</a:t>
            </a:r>
          </a:p>
          <a:p>
            <a:pPr marL="0" marR="0">
              <a:lnSpc>
                <a:spcPct val="100000"/>
              </a:lnSpc>
              <a:spcBef>
                <a:spcPts val="0"/>
              </a:spcBef>
            </a:pPr>
            <a:r>
              <a:rPr lang="en-US" dirty="0">
                <a:solidFill>
                  <a:srgbClr val="000000"/>
                </a:solidFill>
                <a:latin typeface="Avenir Book" panose="02000503020000020003" pitchFamily="2" charset="0"/>
              </a:rPr>
              <a:t>University California, San Francisco </a:t>
            </a:r>
          </a:p>
        </p:txBody>
      </p:sp>
      <p:pic>
        <p:nvPicPr>
          <p:cNvPr id="11" name="Picture 10" descr="A black background with blue text&#10;&#10;AI-generated content may be incorrect.">
            <a:extLst>
              <a:ext uri="{FF2B5EF4-FFF2-40B4-BE49-F238E27FC236}">
                <a16:creationId xmlns:a16="http://schemas.microsoft.com/office/drawing/2014/main" id="{36745621-8A13-F872-76DF-D346968158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9384" y="5958002"/>
            <a:ext cx="3104444" cy="633244"/>
          </a:xfrm>
          <a:prstGeom prst="rect">
            <a:avLst/>
          </a:prstGeom>
        </p:spPr>
      </p:pic>
      <p:pic>
        <p:nvPicPr>
          <p:cNvPr id="9" name="Picture 8" descr="A pregnant person holding her belly&#10;&#10;AI-generated content may be incorrect.">
            <a:extLst>
              <a:ext uri="{FF2B5EF4-FFF2-40B4-BE49-F238E27FC236}">
                <a16:creationId xmlns:a16="http://schemas.microsoft.com/office/drawing/2014/main" id="{C98E1943-DD55-DEB7-23FE-39CBB50DB386}"/>
              </a:ext>
            </a:extLst>
          </p:cNvPr>
          <p:cNvPicPr>
            <a:picLocks noChangeAspect="1"/>
          </p:cNvPicPr>
          <p:nvPr/>
        </p:nvPicPr>
        <p:blipFill>
          <a:blip r:embed="rId8">
            <a:extLst>
              <a:ext uri="{28A0092B-C50C-407E-A947-70E740481C1C}">
                <a14:useLocalDpi xmlns:a14="http://schemas.microsoft.com/office/drawing/2010/main" val="0"/>
              </a:ext>
            </a:extLst>
          </a:blip>
          <a:srcRect l="53742"/>
          <a:stretch/>
        </p:blipFill>
        <p:spPr>
          <a:xfrm>
            <a:off x="8355980" y="0"/>
            <a:ext cx="3836020" cy="5470774"/>
          </a:xfrm>
          <a:prstGeom prst="rect">
            <a:avLst/>
          </a:prstGeom>
        </p:spPr>
      </p:pic>
      <p:pic>
        <p:nvPicPr>
          <p:cNvPr id="13" name="Picture 12" descr="A black and red logo with text&#10;&#10;AI-generated content may be incorrect.">
            <a:extLst>
              <a:ext uri="{FF2B5EF4-FFF2-40B4-BE49-F238E27FC236}">
                <a16:creationId xmlns:a16="http://schemas.microsoft.com/office/drawing/2014/main" id="{191CCF6C-287C-248B-6E2F-9E1B544A9B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8765" y="5832661"/>
            <a:ext cx="2132346" cy="918530"/>
          </a:xfrm>
          <a:prstGeom prst="rect">
            <a:avLst/>
          </a:prstGeom>
        </p:spPr>
      </p:pic>
      <p:sp>
        <p:nvSpPr>
          <p:cNvPr id="3" name="TextBox 2">
            <a:extLst>
              <a:ext uri="{FF2B5EF4-FFF2-40B4-BE49-F238E27FC236}">
                <a16:creationId xmlns:a16="http://schemas.microsoft.com/office/drawing/2014/main" id="{87C41ED1-B917-6038-2247-9D11F46B9EDE}"/>
              </a:ext>
            </a:extLst>
          </p:cNvPr>
          <p:cNvSpPr txBox="1"/>
          <p:nvPr/>
        </p:nvSpPr>
        <p:spPr>
          <a:xfrm>
            <a:off x="9395631" y="5162997"/>
            <a:ext cx="2706814" cy="276999"/>
          </a:xfrm>
          <a:prstGeom prst="rect">
            <a:avLst/>
          </a:prstGeom>
          <a:noFill/>
        </p:spPr>
        <p:txBody>
          <a:bodyPr wrap="square">
            <a:spAutoFit/>
          </a:bodyPr>
          <a:lstStyle/>
          <a:p>
            <a:pPr algn="r"/>
            <a:r>
              <a:rPr lang="en-US" sz="1200" dirty="0">
                <a:solidFill>
                  <a:srgbClr val="928A60"/>
                </a:solidFill>
              </a:rPr>
              <a:t>http://www.freepik.com</a:t>
            </a:r>
            <a:endParaRPr lang="en-US" sz="1600" dirty="0">
              <a:solidFill>
                <a:srgbClr val="928A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2DF4-CA0E-4DFA-1DCD-00C448F6C8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7814ED7-FF23-0A7C-4972-E4AAA07F7F22}"/>
              </a:ext>
            </a:extLst>
          </p:cNvPr>
          <p:cNvSpPr txBox="1"/>
          <p:nvPr/>
        </p:nvSpPr>
        <p:spPr>
          <a:xfrm>
            <a:off x="1333247" y="1619212"/>
            <a:ext cx="9313941" cy="4801314"/>
          </a:xfrm>
          <a:prstGeom prst="rect">
            <a:avLst/>
          </a:prstGeom>
          <a:noFill/>
        </p:spPr>
        <p:txBody>
          <a:bodyPr wrap="square">
            <a:spAutoFit/>
          </a:bodyPr>
          <a:lstStyle/>
          <a:p>
            <a:pPr>
              <a:spcAft>
                <a:spcPts val="600"/>
              </a:spcAft>
              <a:defRPr/>
            </a:pPr>
            <a:r>
              <a:rPr lang="en-US" sz="2200" dirty="0">
                <a:effectLst/>
                <a:latin typeface="Avenir Book" panose="02000503020000020003" pitchFamily="2" charset="0"/>
                <a:ea typeface="MS Mincho" panose="02020609040205080304" pitchFamily="49" charset="-128"/>
                <a:cs typeface="Times New Roman" panose="02020603050405020304" pitchFamily="18" charset="0"/>
              </a:rPr>
              <a:t>As I was shadowing, I would notice you would be with a certain faculty member who's like, “On Thursdays, I precept in the resident or the fellow clinic, and on Fridays, I have my own practice.” And so you go with them on Thursday, and they'd be in the resident clinic, and it was just so kind of glaring to me. Like, </a:t>
            </a:r>
            <a:r>
              <a:rPr lang="en-US" sz="2200" b="1" i="1" dirty="0">
                <a:effectLst/>
                <a:latin typeface="Avenir Book" panose="02000503020000020003" pitchFamily="2" charset="0"/>
                <a:ea typeface="MS Mincho" panose="02020609040205080304" pitchFamily="49" charset="-128"/>
                <a:cs typeface="Times New Roman" panose="02020603050405020304" pitchFamily="18" charset="0"/>
              </a:rPr>
              <a:t>Oh, this is where most of the Black and Brown patients are, and then Friday in the faculty patient clinic, and that's where most of the white patients were</a:t>
            </a:r>
            <a:r>
              <a:rPr lang="en-US" sz="2200" b="1" dirty="0">
                <a:effectLst/>
                <a:latin typeface="Avenir Book" panose="02000503020000020003" pitchFamily="2" charset="0"/>
                <a:ea typeface="MS Mincho" panose="02020609040205080304" pitchFamily="49" charset="-128"/>
                <a:cs typeface="Times New Roman" panose="02020603050405020304" pitchFamily="18" charset="0"/>
              </a:rPr>
              <a:t>.</a:t>
            </a:r>
            <a:r>
              <a:rPr lang="en-US" sz="2200" dirty="0">
                <a:effectLst/>
                <a:latin typeface="Avenir Book" panose="02000503020000020003" pitchFamily="2" charset="0"/>
                <a:ea typeface="MS Mincho" panose="02020609040205080304" pitchFamily="49" charset="-128"/>
                <a:cs typeface="Times New Roman" panose="02020603050405020304" pitchFamily="18" charset="0"/>
              </a:rPr>
              <a:t> And I just noticed this, in many different specialties because I was shadowing around and this was happening over and over, and no one named it or mentioned it. </a:t>
            </a:r>
            <a:r>
              <a:rPr lang="en-US" sz="2200" b="1" dirty="0">
                <a:effectLst/>
                <a:latin typeface="Avenir Book" panose="02000503020000020003" pitchFamily="2" charset="0"/>
                <a:ea typeface="MS Mincho" panose="02020609040205080304" pitchFamily="49" charset="-128"/>
                <a:cs typeface="Times New Roman" panose="02020603050405020304" pitchFamily="18" charset="0"/>
              </a:rPr>
              <a:t>And I was like, </a:t>
            </a:r>
            <a:r>
              <a:rPr lang="en-US" sz="2200" b="1" i="1" dirty="0">
                <a:effectLst/>
                <a:latin typeface="Avenir Book" panose="02000503020000020003" pitchFamily="2" charset="0"/>
                <a:ea typeface="MS Mincho" panose="02020609040205080304" pitchFamily="49" charset="-128"/>
                <a:cs typeface="Times New Roman" panose="02020603050405020304" pitchFamily="18" charset="0"/>
              </a:rPr>
              <a:t>This is bizarre</a:t>
            </a:r>
            <a:r>
              <a:rPr lang="en-US" sz="2200" b="1" dirty="0">
                <a:effectLst/>
                <a:latin typeface="Avenir Book" panose="02000503020000020003" pitchFamily="2" charset="0"/>
                <a:ea typeface="MS Mincho" panose="02020609040205080304" pitchFamily="49" charset="-128"/>
                <a:cs typeface="Times New Roman" panose="02020603050405020304" pitchFamily="18" charset="0"/>
              </a:rPr>
              <a:t>. </a:t>
            </a:r>
          </a:p>
          <a:p>
            <a:pPr>
              <a:spcAft>
                <a:spcPts val="600"/>
              </a:spcAft>
              <a:defRPr/>
            </a:pPr>
            <a:r>
              <a:rPr lang="en-US" sz="2200" dirty="0">
                <a:effectLst/>
                <a:latin typeface="Avenir Book" panose="02000503020000020003" pitchFamily="2" charset="0"/>
                <a:ea typeface="MS Mincho" panose="02020609040205080304" pitchFamily="49" charset="-128"/>
                <a:cs typeface="Times New Roman" panose="02020603050405020304" pitchFamily="18" charset="0"/>
              </a:rPr>
              <a:t>… And I think it was one of the older students who I had just been chatting with, and I was like, “</a:t>
            </a:r>
            <a:r>
              <a:rPr lang="en-US" sz="2200" b="1" dirty="0">
                <a:effectLst/>
                <a:latin typeface="Avenir Book" panose="02000503020000020003" pitchFamily="2" charset="0"/>
                <a:ea typeface="MS Mincho" panose="02020609040205080304" pitchFamily="49" charset="-128"/>
                <a:cs typeface="Times New Roman" panose="02020603050405020304" pitchFamily="18" charset="0"/>
              </a:rPr>
              <a:t>Have you noticed this?” I'm like, “Am I crazy? This keeps happening.”</a:t>
            </a:r>
          </a:p>
          <a:p>
            <a:pPr>
              <a:spcAft>
                <a:spcPts val="600"/>
              </a:spcAft>
              <a:defRPr/>
            </a:pPr>
            <a:r>
              <a:rPr lang="en-US" sz="2200" dirty="0">
                <a:effectLst/>
                <a:latin typeface="Avenir Book" panose="02000503020000020003" pitchFamily="2" charset="0"/>
                <a:ea typeface="MS Mincho" panose="02020609040205080304" pitchFamily="49" charset="-128"/>
                <a:cs typeface="Times New Roman" panose="02020603050405020304" pitchFamily="18" charset="0"/>
              </a:rPr>
              <a:t>And they're like, </a:t>
            </a:r>
            <a:r>
              <a:rPr lang="en-US" sz="2200" b="1" dirty="0">
                <a:effectLst/>
                <a:latin typeface="Avenir Book" panose="02000503020000020003" pitchFamily="2" charset="0"/>
                <a:ea typeface="MS Mincho" panose="02020609040205080304" pitchFamily="49" charset="-128"/>
                <a:cs typeface="Times New Roman" panose="02020603050405020304" pitchFamily="18" charset="0"/>
              </a:rPr>
              <a:t>“Oh yeah. Look, here it is super segregated.”</a:t>
            </a:r>
            <a:endParaRPr lang="en-US" sz="2200" dirty="0">
              <a:effectLst/>
              <a:latin typeface="Avenir Book" panose="02000503020000020003" pitchFamily="2"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B674BF45-5497-F719-B30F-23C364A79998}"/>
              </a:ext>
            </a:extLst>
          </p:cNvPr>
          <p:cNvSpPr txBox="1"/>
          <p:nvPr/>
        </p:nvSpPr>
        <p:spPr>
          <a:xfrm>
            <a:off x="6831555" y="6182827"/>
            <a:ext cx="4461358" cy="7540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venir Book" panose="02000503020000020003" pitchFamily="2" charset="0"/>
              </a:rPr>
              <a:t>Source:</a:t>
            </a:r>
            <a:r>
              <a:rPr kumimoji="0" lang="en-US" sz="1600" b="0" i="0" u="none" strike="noStrike" kern="1200" cap="none" spc="0" normalizeH="0" baseline="0" noProof="0" dirty="0">
                <a:ln>
                  <a:noFill/>
                </a:ln>
                <a:effectLst/>
                <a:uLnTx/>
                <a:uFillTx/>
                <a:latin typeface="Avenir Book" panose="02000503020000020003" pitchFamily="2" charset="0"/>
              </a:rPr>
              <a:t> </a:t>
            </a:r>
            <a:r>
              <a:rPr lang="en-US" sz="1600" kern="100" dirty="0">
                <a:latin typeface="Avenir Book" panose="02000503020000020003" pitchFamily="2" charset="0"/>
                <a:ea typeface="Calibri" panose="020F0502020204030204" pitchFamily="34" charset="0"/>
                <a:cs typeface="Calibri" panose="020F0502020204030204" pitchFamily="34" charset="0"/>
              </a:rPr>
              <a:t>Avery, a senior resident in segregated academic medical school (503).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venir Book" panose="02000503020000020003" pitchFamily="2" charset="0"/>
            </a:endParaRPr>
          </a:p>
        </p:txBody>
      </p:sp>
      <p:sp>
        <p:nvSpPr>
          <p:cNvPr id="2" name="Title 1">
            <a:extLst>
              <a:ext uri="{FF2B5EF4-FFF2-40B4-BE49-F238E27FC236}">
                <a16:creationId xmlns:a16="http://schemas.microsoft.com/office/drawing/2014/main" id="{4E6D8109-DB64-4322-375B-8B08BD8D5F6D}"/>
              </a:ext>
            </a:extLst>
          </p:cNvPr>
          <p:cNvSpPr txBox="1">
            <a:spLocks/>
          </p:cNvSpPr>
          <p:nvPr/>
        </p:nvSpPr>
        <p:spPr>
          <a:xfrm>
            <a:off x="890117" y="231236"/>
            <a:ext cx="10402796" cy="1135169"/>
          </a:xfrm>
          <a:prstGeom prst="rect">
            <a:avLst/>
          </a:prstGeom>
          <a:solidFill>
            <a:srgbClr val="D3E2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333F50"/>
                </a:solidFill>
                <a:latin typeface="Avenir Book" panose="02000503020000020003" pitchFamily="2" charset="0"/>
                <a:ea typeface="Calibri" panose="020F0502020204030204" pitchFamily="34" charset="0"/>
                <a:cs typeface="Calibri" panose="020F0502020204030204" pitchFamily="34" charset="0"/>
              </a:rPr>
              <a:t>Training in Segregated Systems</a:t>
            </a:r>
          </a:p>
          <a:p>
            <a:pPr algn="ctr"/>
            <a:r>
              <a:rPr lang="en-US" sz="2800" i="1" dirty="0">
                <a:solidFill>
                  <a:srgbClr val="333F50"/>
                </a:solidFill>
                <a:latin typeface="Avenir Book" panose="02000503020000020003" pitchFamily="2" charset="0"/>
                <a:cs typeface="Arial" panose="020B0604020202020204" pitchFamily="34" charset="0"/>
              </a:rPr>
              <a:t>Resident Avery — Private University Medical Center</a:t>
            </a:r>
            <a:endParaRPr lang="en-US" sz="2800" dirty="0">
              <a:latin typeface="Avenir Book" panose="02000503020000020003" pitchFamily="2" charset="0"/>
              <a:cs typeface="Arial" panose="020B0604020202020204" pitchFamily="34" charset="0"/>
            </a:endParaRPr>
          </a:p>
        </p:txBody>
      </p:sp>
      <p:sp>
        <p:nvSpPr>
          <p:cNvPr id="9" name="Freeform 3">
            <a:extLst>
              <a:ext uri="{FF2B5EF4-FFF2-40B4-BE49-F238E27FC236}">
                <a16:creationId xmlns:a16="http://schemas.microsoft.com/office/drawing/2014/main" id="{DC04E4DC-72BC-BC87-2DEF-59497EE225F2}"/>
              </a:ext>
            </a:extLst>
          </p:cNvPr>
          <p:cNvSpPr/>
          <p:nvPr/>
        </p:nvSpPr>
        <p:spPr>
          <a:xfrm>
            <a:off x="365760" y="1479884"/>
            <a:ext cx="967487" cy="753865"/>
          </a:xfrm>
          <a:custGeom>
            <a:avLst/>
            <a:gdLst/>
            <a:ahLst/>
            <a:cxnLst/>
            <a:rect l="l" t="t" r="r" b="b"/>
            <a:pathLst>
              <a:path w="5216862" h="4114800">
                <a:moveTo>
                  <a:pt x="0" y="0"/>
                </a:moveTo>
                <a:lnTo>
                  <a:pt x="5216862" y="0"/>
                </a:lnTo>
                <a:lnTo>
                  <a:pt x="521686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83100" t="-1" r="-245735" b="-319459"/>
            </a:stretch>
          </a:blipFill>
        </p:spPr>
        <p:txBody>
          <a:bodyPr/>
          <a:lstStyle/>
          <a:p>
            <a:endParaRPr lang="en-US" sz="1200" dirty="0"/>
          </a:p>
        </p:txBody>
      </p:sp>
    </p:spTree>
    <p:extLst>
      <p:ext uri="{BB962C8B-B14F-4D97-AF65-F5344CB8AC3E}">
        <p14:creationId xmlns:p14="http://schemas.microsoft.com/office/powerpoint/2010/main" val="147145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5A7EA76-1AB3-7C89-64EF-26939BA45991}"/>
              </a:ext>
            </a:extLst>
          </p:cNvPr>
          <p:cNvSpPr txBox="1">
            <a:spLocks/>
          </p:cNvSpPr>
          <p:nvPr/>
        </p:nvSpPr>
        <p:spPr>
          <a:xfrm>
            <a:off x="894602" y="224901"/>
            <a:ext cx="10402796" cy="1125036"/>
          </a:xfrm>
          <a:prstGeom prst="rect">
            <a:avLst/>
          </a:prstGeom>
          <a:solidFill>
            <a:srgbClr val="D3E2D2"/>
          </a:solidFill>
        </p:spPr>
        <p:txBody>
          <a:bodyPr vert="horz" lIns="91440" tIns="45720" rIns="91440" bIns="45720" rtlCol="0" anchor="ctr">
            <a:noAutofit/>
          </a:bodyPr>
          <a:lstStyle>
            <a:defPPr>
              <a:defRPr lang="en-US"/>
            </a:defPPr>
            <a:lvl1pPr algn="ctr">
              <a:lnSpc>
                <a:spcPct val="90000"/>
              </a:lnSpc>
              <a:spcBef>
                <a:spcPct val="0"/>
              </a:spcBef>
              <a:buNone/>
              <a:defRPr sz="36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pPr algn="ctr"/>
            <a:r>
              <a:rPr lang="en-US" sz="3200" b="1" dirty="0">
                <a:solidFill>
                  <a:srgbClr val="333F50"/>
                </a:solidFill>
                <a:latin typeface="Avenir Book" panose="02000503020000020003" pitchFamily="2" charset="0"/>
                <a:ea typeface="Calibri" panose="020F0502020204030204" pitchFamily="34" charset="0"/>
                <a:cs typeface="Calibri" panose="020F0502020204030204" pitchFamily="34" charset="0"/>
              </a:rPr>
              <a:t>Why Change?</a:t>
            </a:r>
          </a:p>
          <a:p>
            <a:pPr algn="ctr"/>
            <a:r>
              <a:rPr lang="en-US" sz="2800" b="0" i="1" dirty="0">
                <a:cs typeface="Arial" panose="020B0604020202020204" pitchFamily="34" charset="0"/>
              </a:rPr>
              <a:t>We are training the next generation of providers </a:t>
            </a:r>
            <a:endParaRPr lang="en-US" sz="2800" b="0" dirty="0">
              <a:latin typeface="Avenir Book" panose="02000503020000020003" pitchFamily="2" charset="0"/>
              <a:cs typeface="Arial" panose="020B0604020202020204" pitchFamily="34" charset="0"/>
            </a:endParaRPr>
          </a:p>
        </p:txBody>
      </p:sp>
      <p:sp>
        <p:nvSpPr>
          <p:cNvPr id="7" name="object 3">
            <a:extLst>
              <a:ext uri="{FF2B5EF4-FFF2-40B4-BE49-F238E27FC236}">
                <a16:creationId xmlns:a16="http://schemas.microsoft.com/office/drawing/2014/main" id="{2B3BC3E4-27F5-D679-83AF-8A6D9279A935}"/>
              </a:ext>
            </a:extLst>
          </p:cNvPr>
          <p:cNvSpPr/>
          <p:nvPr/>
        </p:nvSpPr>
        <p:spPr>
          <a:xfrm>
            <a:off x="1127392" y="2131937"/>
            <a:ext cx="4400973" cy="4184337"/>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chemeClr val="bg2"/>
          </a:solidFill>
        </p:spPr>
        <p:txBody>
          <a:bodyPr wrap="square" lIns="0" tIns="0" rIns="0" bIns="0" rtlCol="0"/>
          <a:lstStyle/>
          <a:p>
            <a:endParaRPr lang="en-US" sz="1800" dirty="0"/>
          </a:p>
          <a:p>
            <a:endParaRPr lang="en-US" sz="1800" dirty="0"/>
          </a:p>
        </p:txBody>
      </p:sp>
      <p:sp>
        <p:nvSpPr>
          <p:cNvPr id="5" name="TextBox 4">
            <a:extLst>
              <a:ext uri="{FF2B5EF4-FFF2-40B4-BE49-F238E27FC236}">
                <a16:creationId xmlns:a16="http://schemas.microsoft.com/office/drawing/2014/main" id="{EFD6FEBC-D74F-C6E1-8D0C-60BBAF7055DC}"/>
              </a:ext>
            </a:extLst>
          </p:cNvPr>
          <p:cNvSpPr txBox="1"/>
          <p:nvPr/>
        </p:nvSpPr>
        <p:spPr>
          <a:xfrm>
            <a:off x="1571669" y="2749102"/>
            <a:ext cx="3512417" cy="3046988"/>
          </a:xfrm>
          <a:prstGeom prst="rect">
            <a:avLst/>
          </a:prstGeom>
          <a:noFill/>
        </p:spPr>
        <p:txBody>
          <a:bodyPr wrap="square">
            <a:spAutoFit/>
          </a:bodyPr>
          <a:lstStyle/>
          <a:p>
            <a:r>
              <a:rPr lang="en-US" sz="2400" b="1" i="1" dirty="0">
                <a:latin typeface="Avenir Book" panose="02000503020000020003" pitchFamily="2" charset="0"/>
              </a:rPr>
              <a:t>Imprinting</a:t>
            </a:r>
          </a:p>
          <a:p>
            <a:endParaRPr lang="en-US" sz="2400" dirty="0">
              <a:latin typeface="Avenir Book" panose="02000503020000020003" pitchFamily="2" charset="0"/>
            </a:endParaRPr>
          </a:p>
          <a:p>
            <a:r>
              <a:rPr lang="en-US" sz="2400" dirty="0">
                <a:latin typeface="Avenir Book" panose="02000503020000020003" pitchFamily="2" charset="0"/>
              </a:rPr>
              <a:t>Training and learning in segregated clinics</a:t>
            </a:r>
          </a:p>
          <a:p>
            <a:br>
              <a:rPr lang="en-US" sz="2400" dirty="0">
                <a:latin typeface="Avenir Book" panose="02000503020000020003" pitchFamily="2" charset="0"/>
              </a:rPr>
            </a:br>
            <a:endParaRPr lang="en-US" sz="2400" dirty="0">
              <a:latin typeface="Avenir Book" panose="02000503020000020003" pitchFamily="2" charset="0"/>
            </a:endParaRPr>
          </a:p>
          <a:p>
            <a:endParaRPr lang="en-US" sz="2400" dirty="0">
              <a:latin typeface="Avenir Book" panose="02000503020000020003" pitchFamily="2" charset="0"/>
            </a:endParaRPr>
          </a:p>
          <a:p>
            <a:endParaRPr lang="en-US" sz="2400" dirty="0">
              <a:latin typeface="Avenir Book" panose="02000503020000020003" pitchFamily="2" charset="0"/>
            </a:endParaRPr>
          </a:p>
        </p:txBody>
      </p:sp>
      <p:sp>
        <p:nvSpPr>
          <p:cNvPr id="3" name="Freeform 3">
            <a:extLst>
              <a:ext uri="{FF2B5EF4-FFF2-40B4-BE49-F238E27FC236}">
                <a16:creationId xmlns:a16="http://schemas.microsoft.com/office/drawing/2014/main" id="{38BFA438-9B74-8064-9D04-16B9537AA1A6}"/>
              </a:ext>
            </a:extLst>
          </p:cNvPr>
          <p:cNvSpPr/>
          <p:nvPr/>
        </p:nvSpPr>
        <p:spPr>
          <a:xfrm>
            <a:off x="6221506" y="1289326"/>
            <a:ext cx="5664000" cy="5026948"/>
          </a:xfrm>
          <a:custGeom>
            <a:avLst/>
            <a:gdLst/>
            <a:ahLst/>
            <a:cxnLst/>
            <a:rect l="l" t="t" r="r" b="b"/>
            <a:pathLst>
              <a:path w="5216862" h="4114800">
                <a:moveTo>
                  <a:pt x="0" y="0"/>
                </a:moveTo>
                <a:lnTo>
                  <a:pt x="5216862" y="0"/>
                </a:lnTo>
                <a:lnTo>
                  <a:pt x="521686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TextBox 12">
            <a:extLst>
              <a:ext uri="{FF2B5EF4-FFF2-40B4-BE49-F238E27FC236}">
                <a16:creationId xmlns:a16="http://schemas.microsoft.com/office/drawing/2014/main" id="{1D40E2BB-F673-736F-A53D-E4B059910724}"/>
              </a:ext>
            </a:extLst>
          </p:cNvPr>
          <p:cNvSpPr txBox="1"/>
          <p:nvPr/>
        </p:nvSpPr>
        <p:spPr>
          <a:xfrm>
            <a:off x="6696017" y="6316274"/>
            <a:ext cx="6096000" cy="388824"/>
          </a:xfrm>
          <a:prstGeom prst="rect">
            <a:avLst/>
          </a:prstGeom>
          <a:noFill/>
        </p:spPr>
        <p:txBody>
          <a:bodyPr wrap="square">
            <a:spAutoFit/>
          </a:bodyPr>
          <a:lstStyle/>
          <a:p>
            <a:pPr marL="0" marR="0" indent="0">
              <a:lnSpc>
                <a:spcPct val="110000"/>
              </a:lnSpc>
              <a:spcBef>
                <a:spcPts val="0"/>
              </a:spcBef>
              <a:spcAft>
                <a:spcPts val="1200"/>
              </a:spcAft>
              <a:buNone/>
              <a:tabLst>
                <a:tab pos="457200" algn="l"/>
                <a:tab pos="914400" algn="l"/>
              </a:tabLst>
            </a:pPr>
            <a:r>
              <a:rPr lang="en-US" dirty="0">
                <a:solidFill>
                  <a:schemeClr val="tx2">
                    <a:lumMod val="75000"/>
                  </a:schemeClr>
                </a:solidFill>
                <a:latin typeface="Avenir Book" panose="02000503020000020003" pitchFamily="2" charset="0"/>
                <a:ea typeface="Times New Roman" panose="02020603050405020304" pitchFamily="18" charset="0"/>
              </a:rPr>
              <a:t>Dr. Devi. OB-GYN Attending, integrating site (501).</a:t>
            </a:r>
          </a:p>
        </p:txBody>
      </p:sp>
      <p:sp>
        <p:nvSpPr>
          <p:cNvPr id="14" name="TextBox 13">
            <a:extLst>
              <a:ext uri="{FF2B5EF4-FFF2-40B4-BE49-F238E27FC236}">
                <a16:creationId xmlns:a16="http://schemas.microsoft.com/office/drawing/2014/main" id="{AE2989DC-26A1-F4B0-8069-739D5E9F2D3A}"/>
              </a:ext>
            </a:extLst>
          </p:cNvPr>
          <p:cNvSpPr txBox="1"/>
          <p:nvPr/>
        </p:nvSpPr>
        <p:spPr>
          <a:xfrm>
            <a:off x="6623936" y="2196220"/>
            <a:ext cx="4673462" cy="3061544"/>
          </a:xfrm>
          <a:prstGeom prst="rect">
            <a:avLst/>
          </a:prstGeom>
          <a:noFill/>
        </p:spPr>
        <p:txBody>
          <a:bodyPr wrap="square">
            <a:spAutoFit/>
          </a:bodyPr>
          <a:lstStyle/>
          <a:p>
            <a:pPr marL="0" marR="0" indent="0">
              <a:lnSpc>
                <a:spcPct val="110000"/>
              </a:lnSpc>
              <a:spcBef>
                <a:spcPts val="0"/>
              </a:spcBef>
              <a:spcAft>
                <a:spcPts val="1200"/>
              </a:spcAft>
              <a:buNone/>
              <a:tabLst>
                <a:tab pos="457200" algn="l"/>
                <a:tab pos="914400" algn="l"/>
              </a:tabLst>
            </a:pPr>
            <a:r>
              <a:rPr lang="en-US" sz="2200" b="1" dirty="0">
                <a:solidFill>
                  <a:schemeClr val="tx2">
                    <a:lumMod val="75000"/>
                  </a:schemeClr>
                </a:solidFill>
                <a:latin typeface="Avenir Book" panose="02000503020000020003" pitchFamily="2" charset="0"/>
                <a:ea typeface="Times New Roman" panose="02020603050405020304" pitchFamily="18" charset="0"/>
              </a:rPr>
              <a:t>“the ways in which imprinting can insidiously shape us. And especially where you train, you don't know any different, you know? You learn in this training environment, and then you go on to practice, and you accept what you observe in your training.”</a:t>
            </a:r>
          </a:p>
        </p:txBody>
      </p:sp>
    </p:spTree>
    <p:extLst>
      <p:ext uri="{BB962C8B-B14F-4D97-AF65-F5344CB8AC3E}">
        <p14:creationId xmlns:p14="http://schemas.microsoft.com/office/powerpoint/2010/main" val="355531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882059" y="1826212"/>
            <a:ext cx="1613647" cy="806824"/>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CFE5E5"/>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 name="object 4"/>
          <p:cNvSpPr txBox="1"/>
          <p:nvPr/>
        </p:nvSpPr>
        <p:spPr>
          <a:xfrm>
            <a:off x="5894295" y="1946740"/>
            <a:ext cx="1559201" cy="567365"/>
          </a:xfrm>
          <a:prstGeom prst="rect">
            <a:avLst/>
          </a:prstGeom>
        </p:spPr>
        <p:txBody>
          <a:bodyPr vert="horz" wrap="square" lIns="0" tIns="11206" rIns="0" bIns="0" rtlCol="0">
            <a:spAutoFit/>
          </a:bodyPr>
          <a:lstStyle/>
          <a:p>
            <a:pPr marL="315462" marR="4483" lvl="0" indent="-304816" algn="ctr" defTabSz="806867" rtl="0" eaLnBrk="1" fontAlgn="auto" latinLnBrk="0" hangingPunct="1">
              <a:lnSpc>
                <a:spcPct val="100000"/>
              </a:lnSpc>
              <a:spcBef>
                <a:spcPts val="88"/>
              </a:spcBef>
              <a:spcAft>
                <a:spcPts val="0"/>
              </a:spcAft>
              <a:buClrTx/>
              <a:buSzTx/>
              <a:buFontTx/>
              <a:buNone/>
              <a:tabLst/>
              <a:defRPr/>
            </a:pPr>
            <a:r>
              <a:rPr kumimoji="0" lang="en-US" sz="1765" b="1" i="0" u="none" strike="noStrike" kern="0" cap="none" spc="0" normalizeH="0" baseline="0" noProof="0" dirty="0">
                <a:ln>
                  <a:noFill/>
                </a:ln>
                <a:solidFill>
                  <a:sysClr val="windowText" lastClr="000000"/>
                </a:solidFill>
                <a:effectLst/>
                <a:uLnTx/>
                <a:uFillTx/>
                <a:latin typeface="Avenir Book" panose="02000503020000020003" pitchFamily="2" charset="0"/>
                <a:cs typeface="DIN Alternate"/>
              </a:rPr>
              <a:t>LOW </a:t>
            </a:r>
          </a:p>
          <a:p>
            <a:pPr marL="315462" marR="4483" lvl="0" indent="-304816" algn="ctr" defTabSz="806867" rtl="0" eaLnBrk="1" fontAlgn="auto" latinLnBrk="0" hangingPunct="1">
              <a:lnSpc>
                <a:spcPct val="100000"/>
              </a:lnSpc>
              <a:spcBef>
                <a:spcPts val="88"/>
              </a:spcBef>
              <a:spcAft>
                <a:spcPts val="0"/>
              </a:spcAft>
              <a:buClrTx/>
              <a:buSzTx/>
              <a:buFontTx/>
              <a:buNone/>
              <a:tabLst/>
              <a:defRPr/>
            </a:pPr>
            <a:r>
              <a:rPr kumimoji="0" lang="en-US" sz="1765" b="1" i="0" u="none" strike="noStrike" kern="0" cap="none" spc="0" normalizeH="0" baseline="0" noProof="0" dirty="0">
                <a:ln>
                  <a:noFill/>
                </a:ln>
                <a:solidFill>
                  <a:sysClr val="windowText" lastClr="000000"/>
                </a:solidFill>
                <a:effectLst/>
                <a:uLnTx/>
                <a:uFillTx/>
                <a:latin typeface="Avenir Book" panose="02000503020000020003" pitchFamily="2" charset="0"/>
                <a:cs typeface="DIN Alternate"/>
              </a:rPr>
              <a:t>RISK</a:t>
            </a:r>
            <a:endParaRPr kumimoji="0" lang="en-US" sz="1765" b="0" i="0" u="none" strike="noStrike" kern="0" cap="none" spc="0" normalizeH="0" baseline="0" noProof="0" dirty="0">
              <a:ln>
                <a:noFill/>
              </a:ln>
              <a:solidFill>
                <a:sysClr val="windowText" lastClr="000000"/>
              </a:solidFill>
              <a:effectLst/>
              <a:uLnTx/>
              <a:uFillTx/>
              <a:latin typeface="Avenir Book" panose="02000503020000020003" pitchFamily="2" charset="0"/>
              <a:cs typeface="DIN Alternate"/>
            </a:endParaRPr>
          </a:p>
        </p:txBody>
      </p:sp>
      <p:sp>
        <p:nvSpPr>
          <p:cNvPr id="20" name="object 20"/>
          <p:cNvSpPr/>
          <p:nvPr/>
        </p:nvSpPr>
        <p:spPr>
          <a:xfrm>
            <a:off x="8483727" y="4240906"/>
            <a:ext cx="1888826" cy="1040907"/>
          </a:xfrm>
          <a:custGeom>
            <a:avLst/>
            <a:gdLst/>
            <a:ahLst/>
            <a:cxnLst/>
            <a:rect l="l" t="t" r="r" b="b"/>
            <a:pathLst>
              <a:path w="1828800" h="548639">
                <a:moveTo>
                  <a:pt x="1714500" y="0"/>
                </a:moveTo>
                <a:lnTo>
                  <a:pt x="114300" y="0"/>
                </a:lnTo>
                <a:lnTo>
                  <a:pt x="69806" y="8981"/>
                </a:lnTo>
                <a:lnTo>
                  <a:pt x="33475" y="33475"/>
                </a:lnTo>
                <a:lnTo>
                  <a:pt x="8981" y="69806"/>
                </a:lnTo>
                <a:lnTo>
                  <a:pt x="0" y="114300"/>
                </a:lnTo>
                <a:lnTo>
                  <a:pt x="0" y="434340"/>
                </a:lnTo>
                <a:lnTo>
                  <a:pt x="8981" y="478833"/>
                </a:lnTo>
                <a:lnTo>
                  <a:pt x="33475" y="515164"/>
                </a:lnTo>
                <a:lnTo>
                  <a:pt x="69806" y="539658"/>
                </a:lnTo>
                <a:lnTo>
                  <a:pt x="114300" y="548640"/>
                </a:lnTo>
                <a:lnTo>
                  <a:pt x="1714500" y="548640"/>
                </a:lnTo>
                <a:lnTo>
                  <a:pt x="1758993" y="539658"/>
                </a:lnTo>
                <a:lnTo>
                  <a:pt x="1795324" y="515164"/>
                </a:lnTo>
                <a:lnTo>
                  <a:pt x="1819818" y="478833"/>
                </a:lnTo>
                <a:lnTo>
                  <a:pt x="1828800" y="434340"/>
                </a:lnTo>
                <a:lnTo>
                  <a:pt x="1828800" y="114300"/>
                </a:lnTo>
                <a:lnTo>
                  <a:pt x="1819818" y="69806"/>
                </a:lnTo>
                <a:lnTo>
                  <a:pt x="1795324" y="33475"/>
                </a:lnTo>
                <a:lnTo>
                  <a:pt x="1758993" y="8981"/>
                </a:lnTo>
                <a:lnTo>
                  <a:pt x="1714500" y="0"/>
                </a:lnTo>
                <a:close/>
              </a:path>
            </a:pathLst>
          </a:custGeom>
          <a:solidFill>
            <a:srgbClr val="E5E1C3"/>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 name="object 21"/>
          <p:cNvSpPr txBox="1"/>
          <p:nvPr/>
        </p:nvSpPr>
        <p:spPr>
          <a:xfrm>
            <a:off x="8536899" y="4320209"/>
            <a:ext cx="1888825" cy="934645"/>
          </a:xfrm>
          <a:prstGeom prst="rect">
            <a:avLst/>
          </a:prstGeom>
        </p:spPr>
        <p:txBody>
          <a:bodyPr vert="horz" wrap="square" lIns="0" tIns="11206" rIns="0" bIns="0" rtlCol="0">
            <a:spAutoFit/>
          </a:bodyPr>
          <a:lstStyle/>
          <a:p>
            <a:pPr marL="0" marR="0" lvl="0" indent="0" algn="ctr" defTabSz="806867" rtl="0" eaLnBrk="1" fontAlgn="auto" latinLnBrk="0" hangingPunct="1">
              <a:lnSpc>
                <a:spcPct val="100000"/>
              </a:lnSpc>
              <a:spcBef>
                <a:spcPts val="88"/>
              </a:spcBef>
              <a:spcAft>
                <a:spcPts val="0"/>
              </a:spcAft>
              <a:buClrTx/>
              <a:buSzTx/>
              <a:buFontTx/>
              <a:buNone/>
              <a:tabLst/>
              <a:defRPr/>
            </a:pPr>
            <a:r>
              <a:rPr kumimoji="0" lang="en-US" sz="2000" b="0" i="0" u="none" strike="noStrike" kern="0" cap="none" spc="-9" normalizeH="0" baseline="0" noProof="0" dirty="0">
                <a:ln>
                  <a:noFill/>
                </a:ln>
                <a:solidFill>
                  <a:sysClr val="windowText" lastClr="000000"/>
                </a:solidFill>
                <a:effectLst/>
                <a:uLnTx/>
                <a:uFillTx/>
                <a:latin typeface="Avenir Book" panose="02000503020000020003" pitchFamily="2" charset="0"/>
                <a:cs typeface="DIN Alternate Medium"/>
              </a:rPr>
              <a:t>MATERNAL FETAL MEDICINE</a:t>
            </a:r>
            <a:endParaRPr kumimoji="0" sz="2000" b="0" i="0" u="none" strike="noStrike" kern="0" cap="none" spc="0" normalizeH="0" baseline="0" noProof="0" dirty="0">
              <a:ln>
                <a:noFill/>
              </a:ln>
              <a:solidFill>
                <a:sysClr val="windowText" lastClr="000000"/>
              </a:solidFill>
              <a:effectLst/>
              <a:uLnTx/>
              <a:uFillTx/>
              <a:latin typeface="Avenir Book" panose="02000503020000020003" pitchFamily="2" charset="0"/>
              <a:cs typeface="DIN Alternate Medium"/>
            </a:endParaRPr>
          </a:p>
        </p:txBody>
      </p:sp>
      <p:sp>
        <p:nvSpPr>
          <p:cNvPr id="24" name="object 24"/>
          <p:cNvSpPr/>
          <p:nvPr/>
        </p:nvSpPr>
        <p:spPr>
          <a:xfrm>
            <a:off x="5896295" y="4295762"/>
            <a:ext cx="1613647" cy="806824"/>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CFE5E5"/>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 name="object 25"/>
          <p:cNvSpPr txBox="1"/>
          <p:nvPr/>
        </p:nvSpPr>
        <p:spPr>
          <a:xfrm>
            <a:off x="6042252" y="4416291"/>
            <a:ext cx="1321734" cy="567365"/>
          </a:xfrm>
          <a:prstGeom prst="rect">
            <a:avLst/>
          </a:prstGeom>
        </p:spPr>
        <p:txBody>
          <a:bodyPr vert="horz" wrap="square" lIns="0" tIns="11206" rIns="0" bIns="0" rtlCol="0">
            <a:spAutoFit/>
          </a:bodyPr>
          <a:lstStyle/>
          <a:p>
            <a:pPr marL="11206" marR="0" lvl="0" indent="0" algn="ctr" defTabSz="806867" rtl="0" eaLnBrk="1" fontAlgn="auto" latinLnBrk="0" hangingPunct="1">
              <a:lnSpc>
                <a:spcPct val="100000"/>
              </a:lnSpc>
              <a:spcBef>
                <a:spcPts val="88"/>
              </a:spcBef>
              <a:spcAft>
                <a:spcPts val="0"/>
              </a:spcAft>
              <a:buClrTx/>
              <a:buSzTx/>
              <a:buFontTx/>
              <a:buNone/>
              <a:tabLst/>
              <a:defRPr/>
            </a:pPr>
            <a:r>
              <a:rPr kumimoji="0" lang="en-US" sz="1765" b="1" i="0" u="none" strike="noStrike" kern="0" cap="none" spc="0" normalizeH="0" baseline="0" noProof="0" dirty="0">
                <a:ln>
                  <a:noFill/>
                </a:ln>
                <a:solidFill>
                  <a:sysClr val="windowText" lastClr="000000"/>
                </a:solidFill>
                <a:effectLst/>
                <a:uLnTx/>
                <a:uFillTx/>
                <a:latin typeface="Avenir Book" panose="02000503020000020003" pitchFamily="2" charset="0"/>
                <a:cs typeface="DIN Alternate"/>
              </a:rPr>
              <a:t>HIGH </a:t>
            </a:r>
          </a:p>
          <a:p>
            <a:pPr marL="11206" marR="0" lvl="0" indent="0" algn="ctr" defTabSz="806867" rtl="0" eaLnBrk="1" fontAlgn="auto" latinLnBrk="0" hangingPunct="1">
              <a:lnSpc>
                <a:spcPct val="100000"/>
              </a:lnSpc>
              <a:spcBef>
                <a:spcPts val="88"/>
              </a:spcBef>
              <a:spcAft>
                <a:spcPts val="0"/>
              </a:spcAft>
              <a:buClrTx/>
              <a:buSzTx/>
              <a:buFontTx/>
              <a:buNone/>
              <a:tabLst/>
              <a:defRPr/>
            </a:pPr>
            <a:r>
              <a:rPr kumimoji="0" lang="en-US" sz="1765" b="1" i="0" u="none" strike="noStrike" kern="0" cap="none" spc="0" normalizeH="0" baseline="0" noProof="0" dirty="0">
                <a:ln>
                  <a:noFill/>
                </a:ln>
                <a:solidFill>
                  <a:sysClr val="windowText" lastClr="000000"/>
                </a:solidFill>
                <a:effectLst/>
                <a:uLnTx/>
                <a:uFillTx/>
                <a:latin typeface="Avenir Book" panose="02000503020000020003" pitchFamily="2" charset="0"/>
                <a:cs typeface="DIN Alternate"/>
              </a:rPr>
              <a:t>RISK</a:t>
            </a:r>
            <a:endParaRPr kumimoji="0" sz="1765" b="0" i="0" u="none" strike="noStrike" kern="0" cap="none" spc="0" normalizeH="0" baseline="0" noProof="0" dirty="0">
              <a:ln>
                <a:noFill/>
              </a:ln>
              <a:solidFill>
                <a:sysClr val="windowText" lastClr="000000"/>
              </a:solidFill>
              <a:effectLst/>
              <a:uLnTx/>
              <a:uFillTx/>
              <a:latin typeface="Avenir Book" panose="02000503020000020003" pitchFamily="2" charset="0"/>
              <a:cs typeface="DIN Alternate"/>
            </a:endParaRPr>
          </a:p>
        </p:txBody>
      </p:sp>
      <p:sp>
        <p:nvSpPr>
          <p:cNvPr id="54" name="object 3">
            <a:extLst>
              <a:ext uri="{FF2B5EF4-FFF2-40B4-BE49-F238E27FC236}">
                <a16:creationId xmlns:a16="http://schemas.microsoft.com/office/drawing/2014/main" id="{F42954ED-9266-F3AD-E2F1-EED476191E2D}"/>
              </a:ext>
            </a:extLst>
          </p:cNvPr>
          <p:cNvSpPr/>
          <p:nvPr/>
        </p:nvSpPr>
        <p:spPr>
          <a:xfrm>
            <a:off x="2398059" y="1946740"/>
            <a:ext cx="2211479" cy="3035316"/>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CAD9EA"/>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66" name="Straight Arrow Connector 65">
            <a:extLst>
              <a:ext uri="{FF2B5EF4-FFF2-40B4-BE49-F238E27FC236}">
                <a16:creationId xmlns:a16="http://schemas.microsoft.com/office/drawing/2014/main" id="{07662FDA-DC94-A0BE-A7E6-22C49770EAC7}"/>
              </a:ext>
            </a:extLst>
          </p:cNvPr>
          <p:cNvCxnSpPr>
            <a:cxnSpLocks/>
          </p:cNvCxnSpPr>
          <p:nvPr/>
        </p:nvCxnSpPr>
        <p:spPr>
          <a:xfrm>
            <a:off x="10639721" y="3585329"/>
            <a:ext cx="0" cy="1276893"/>
          </a:xfrm>
          <a:prstGeom prst="straightConnector1">
            <a:avLst/>
          </a:prstGeom>
          <a:ln w="50800">
            <a:solidFill>
              <a:srgbClr val="2C4B6E"/>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68" name="object 2">
            <a:extLst>
              <a:ext uri="{FF2B5EF4-FFF2-40B4-BE49-F238E27FC236}">
                <a16:creationId xmlns:a16="http://schemas.microsoft.com/office/drawing/2014/main" id="{42CB2F3C-AB9A-C9C7-23A4-E12063B83D90}"/>
              </a:ext>
            </a:extLst>
          </p:cNvPr>
          <p:cNvSpPr txBox="1"/>
          <p:nvPr/>
        </p:nvSpPr>
        <p:spPr>
          <a:xfrm>
            <a:off x="4659973" y="2761654"/>
            <a:ext cx="1110116" cy="1396888"/>
          </a:xfrm>
          <a:prstGeom prst="rect">
            <a:avLst/>
          </a:prstGeom>
        </p:spPr>
        <p:txBody>
          <a:bodyPr vert="horz" wrap="square" lIns="0" tIns="11206" rIns="0" bIns="0" rtlCol="0">
            <a:spAutoFit/>
          </a:bodyPr>
          <a:lstStyle/>
          <a:p>
            <a:pPr marL="11206" marR="4483" lvl="0" indent="0" algn="ctr" defTabSz="806867" rtl="0" eaLnBrk="1" fontAlgn="auto" latinLnBrk="0" hangingPunct="1">
              <a:lnSpc>
                <a:spcPct val="100000"/>
              </a:lnSpc>
              <a:spcBef>
                <a:spcPts val="88"/>
              </a:spcBef>
              <a:spcAft>
                <a:spcPts val="0"/>
              </a:spcAft>
              <a:buClrTx/>
              <a:buSzTx/>
              <a:buFontTx/>
              <a:buNone/>
              <a:tabLst/>
              <a:defRPr/>
            </a:pPr>
            <a:r>
              <a:rPr kumimoji="0" lang="en-US" sz="1588" b="1" i="0" u="none" strike="noStrike" kern="0" cap="none" spc="0" normalizeH="0" baseline="0" noProof="0" dirty="0">
                <a:ln>
                  <a:noFill/>
                </a:ln>
                <a:solidFill>
                  <a:srgbClr val="2C4B6E"/>
                </a:solidFill>
                <a:effectLst/>
                <a:uLnTx/>
                <a:uFillTx/>
                <a:latin typeface="Avenir Book" panose="02000503020000020003" pitchFamily="2" charset="0"/>
                <a:cs typeface="DIN Alternate"/>
              </a:rPr>
              <a:t>NURSE SCREENS </a:t>
            </a:r>
          </a:p>
          <a:p>
            <a:pPr marL="11206" marR="4483" lvl="0" indent="0" algn="ctr" defTabSz="806867" rtl="0" eaLnBrk="1" fontAlgn="auto" latinLnBrk="0" hangingPunct="1">
              <a:lnSpc>
                <a:spcPct val="100000"/>
              </a:lnSpc>
              <a:spcBef>
                <a:spcPts val="88"/>
              </a:spcBef>
              <a:spcAft>
                <a:spcPts val="0"/>
              </a:spcAft>
              <a:buClrTx/>
              <a:buSzTx/>
              <a:buFontTx/>
              <a:buNone/>
              <a:tabLst/>
              <a:defRPr/>
            </a:pPr>
            <a:r>
              <a:rPr kumimoji="0" lang="en-US" sz="1588" b="1" i="0" u="none" strike="noStrike" kern="0" cap="none" spc="0" normalizeH="0" baseline="0" noProof="0" dirty="0">
                <a:ln>
                  <a:noFill/>
                </a:ln>
                <a:solidFill>
                  <a:srgbClr val="2C4B6E"/>
                </a:solidFill>
                <a:effectLst/>
                <a:uLnTx/>
                <a:uFillTx/>
                <a:latin typeface="Avenir Book" panose="02000503020000020003" pitchFamily="2" charset="0"/>
                <a:cs typeface="DIN Alternate"/>
              </a:rPr>
              <a:t>FOR RISK</a:t>
            </a:r>
            <a:endParaRPr kumimoji="0" lang="en-US" sz="1588" b="1" i="0" u="none" strike="noStrike" kern="0" cap="none" spc="-9" normalizeH="0" baseline="0" noProof="0" dirty="0">
              <a:ln>
                <a:noFill/>
              </a:ln>
              <a:solidFill>
                <a:srgbClr val="2C4B6E"/>
              </a:solidFill>
              <a:effectLst/>
              <a:uLnTx/>
              <a:uFillTx/>
              <a:latin typeface="Avenir Book" panose="02000503020000020003" pitchFamily="2" charset="0"/>
              <a:cs typeface="DIN Alternate Medium"/>
            </a:endParaRPr>
          </a:p>
          <a:p>
            <a:pPr marL="0" marR="0" lvl="0" indent="0" algn="ctr" defTabSz="806867" rtl="0" eaLnBrk="1" fontAlgn="auto" latinLnBrk="0" hangingPunct="1">
              <a:lnSpc>
                <a:spcPts val="777"/>
              </a:lnSpc>
              <a:spcBef>
                <a:spcPts val="0"/>
              </a:spcBef>
              <a:spcAft>
                <a:spcPts val="0"/>
              </a:spcAft>
              <a:buClrTx/>
              <a:buSzTx/>
              <a:buFontTx/>
              <a:buNone/>
              <a:tabLst/>
              <a:defRPr/>
            </a:pPr>
            <a:endParaRPr kumimoji="0" lang="en-US" sz="706" b="0" i="0" u="none" strike="noStrike" kern="0" cap="none" spc="-9" normalizeH="0" baseline="0" noProof="0" dirty="0">
              <a:ln>
                <a:noFill/>
              </a:ln>
              <a:solidFill>
                <a:sysClr val="windowText" lastClr="000000"/>
              </a:solidFill>
              <a:effectLst/>
              <a:uLnTx/>
              <a:uFillTx/>
              <a:latin typeface="Avenir Book" panose="02000503020000020003" pitchFamily="2" charset="0"/>
              <a:cs typeface="DIN Alternate Medium"/>
            </a:endParaRPr>
          </a:p>
          <a:p>
            <a:pPr marL="0" marR="0" lvl="0" indent="0" algn="ctr" defTabSz="806867" rtl="0" eaLnBrk="1" fontAlgn="auto" latinLnBrk="0" hangingPunct="1">
              <a:lnSpc>
                <a:spcPts val="777"/>
              </a:lnSpc>
              <a:spcBef>
                <a:spcPts val="0"/>
              </a:spcBef>
              <a:spcAft>
                <a:spcPts val="0"/>
              </a:spcAft>
              <a:buClrTx/>
              <a:buSzTx/>
              <a:buFontTx/>
              <a:buNone/>
              <a:tabLst/>
              <a:defRPr/>
            </a:pPr>
            <a:endParaRPr kumimoji="0" lang="en-US" sz="706" b="0" i="0" u="none" strike="noStrike" kern="0" cap="none" spc="-9" normalizeH="0" baseline="0" noProof="0" dirty="0">
              <a:ln>
                <a:noFill/>
              </a:ln>
              <a:solidFill>
                <a:sysClr val="windowText" lastClr="000000"/>
              </a:solidFill>
              <a:effectLst/>
              <a:uLnTx/>
              <a:uFillTx/>
              <a:latin typeface="Avenir Book" panose="02000503020000020003" pitchFamily="2" charset="0"/>
              <a:cs typeface="DIN Alternate Medium"/>
            </a:endParaRPr>
          </a:p>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706" b="0" i="0" u="none" strike="noStrike" kern="0" cap="none" spc="-9" normalizeH="0" baseline="0" noProof="0" dirty="0">
              <a:ln>
                <a:noFill/>
              </a:ln>
              <a:solidFill>
                <a:sysClr val="windowText" lastClr="000000"/>
              </a:solidFill>
              <a:effectLst/>
              <a:uLnTx/>
              <a:uFillTx/>
              <a:latin typeface="DIN Alternate Medium"/>
              <a:ea typeface="+mn-ea"/>
              <a:cs typeface="DIN Alternate Medium"/>
            </a:endParaRPr>
          </a:p>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706" b="0" i="0" u="none" strike="noStrike" kern="0" cap="none" spc="-9" normalizeH="0" baseline="0" noProof="0" dirty="0">
              <a:ln>
                <a:noFill/>
              </a:ln>
              <a:solidFill>
                <a:sysClr val="windowText" lastClr="000000"/>
              </a:solidFill>
              <a:effectLst/>
              <a:uLnTx/>
              <a:uFillTx/>
              <a:latin typeface="DIN Alternate Medium"/>
              <a:ea typeface="+mn-ea"/>
              <a:cs typeface="DIN Alternate Medium"/>
            </a:endParaRPr>
          </a:p>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706" b="0" i="0" u="none" strike="noStrike" kern="0" cap="none" spc="-9" normalizeH="0" baseline="0" noProof="0" dirty="0">
              <a:ln>
                <a:noFill/>
              </a:ln>
              <a:solidFill>
                <a:sysClr val="windowText" lastClr="000000"/>
              </a:solidFill>
              <a:effectLst/>
              <a:uLnTx/>
              <a:uFillTx/>
              <a:latin typeface="DIN Alternate Medium"/>
              <a:ea typeface="+mn-ea"/>
              <a:cs typeface="DIN Alternate Medium"/>
            </a:endParaRPr>
          </a:p>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706" b="0" i="0" u="none" strike="noStrike" kern="0" cap="none" spc="-9" normalizeH="0" baseline="0" noProof="0" dirty="0">
              <a:ln>
                <a:noFill/>
              </a:ln>
              <a:solidFill>
                <a:sysClr val="windowText" lastClr="000000"/>
              </a:solidFill>
              <a:effectLst/>
              <a:uLnTx/>
              <a:uFillTx/>
              <a:latin typeface="DIN Alternate Medium"/>
              <a:ea typeface="+mn-ea"/>
              <a:cs typeface="DIN Alternate Medium"/>
            </a:endParaRPr>
          </a:p>
        </p:txBody>
      </p:sp>
      <p:pic>
        <p:nvPicPr>
          <p:cNvPr id="71" name="Picture 70">
            <a:extLst>
              <a:ext uri="{FF2B5EF4-FFF2-40B4-BE49-F238E27FC236}">
                <a16:creationId xmlns:a16="http://schemas.microsoft.com/office/drawing/2014/main" id="{7230AEE5-1267-4A7C-51DC-79407F838930}"/>
              </a:ext>
            </a:extLst>
          </p:cNvPr>
          <p:cNvPicPr>
            <a:picLocks noChangeAspect="1"/>
          </p:cNvPicPr>
          <p:nvPr/>
        </p:nvPicPr>
        <p:blipFill>
          <a:blip r:embed="rId3"/>
          <a:stretch>
            <a:fillRect/>
          </a:stretch>
        </p:blipFill>
        <p:spPr>
          <a:xfrm>
            <a:off x="1269649" y="1714087"/>
            <a:ext cx="898001" cy="3664729"/>
          </a:xfrm>
          <a:prstGeom prst="rect">
            <a:avLst/>
          </a:prstGeom>
        </p:spPr>
      </p:pic>
      <p:cxnSp>
        <p:nvCxnSpPr>
          <p:cNvPr id="36" name="Straight Arrow Connector 35">
            <a:extLst>
              <a:ext uri="{FF2B5EF4-FFF2-40B4-BE49-F238E27FC236}">
                <a16:creationId xmlns:a16="http://schemas.microsoft.com/office/drawing/2014/main" id="{F0C1003D-B577-02AE-DC0E-284F410E883C}"/>
              </a:ext>
            </a:extLst>
          </p:cNvPr>
          <p:cNvCxnSpPr>
            <a:cxnSpLocks/>
          </p:cNvCxnSpPr>
          <p:nvPr/>
        </p:nvCxnSpPr>
        <p:spPr>
          <a:xfrm flipV="1">
            <a:off x="7536449" y="4638831"/>
            <a:ext cx="894107" cy="1527"/>
          </a:xfrm>
          <a:prstGeom prst="straightConnector1">
            <a:avLst/>
          </a:prstGeom>
          <a:ln w="38100">
            <a:solidFill>
              <a:srgbClr val="5C5D5F"/>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09F4D6-561C-9096-6B8B-E18B16342D13}"/>
              </a:ext>
            </a:extLst>
          </p:cNvPr>
          <p:cNvSpPr txBox="1"/>
          <p:nvPr/>
        </p:nvSpPr>
        <p:spPr>
          <a:xfrm>
            <a:off x="1181194" y="5458710"/>
            <a:ext cx="10020205" cy="975332"/>
          </a:xfrm>
          <a:prstGeom prst="rect">
            <a:avLst/>
          </a:prstGeom>
          <a:noFill/>
        </p:spPr>
        <p:txBody>
          <a:bodyPr wrap="square">
            <a:spAutoFit/>
          </a:bodyPr>
          <a:lstStyle/>
          <a:p>
            <a:pPr marL="0" marR="0" lvl="0" indent="0" algn="l" defTabSz="806867" rtl="0" eaLnBrk="1" fontAlgn="auto" latinLnBrk="0" hangingPunct="1">
              <a:lnSpc>
                <a:spcPct val="107000"/>
              </a:lnSpc>
              <a:spcBef>
                <a:spcPts val="0"/>
              </a:spcBef>
              <a:spcAft>
                <a:spcPts val="706"/>
              </a:spcAft>
              <a:buClrTx/>
              <a:buSzTx/>
              <a:buFontTx/>
              <a:buNone/>
              <a:tabLst/>
              <a:defRPr/>
            </a:pPr>
            <a:r>
              <a:rPr kumimoji="0" lang="en-US" b="1" i="0" u="none" strike="noStrike" kern="100" cap="none" spc="0" normalizeH="0" baseline="0" noProof="0" dirty="0">
                <a:ln>
                  <a:noFill/>
                </a:ln>
                <a:solidFill>
                  <a:sysClr val="windowText" lastClr="000000"/>
                </a:solidFill>
                <a:effectLst/>
                <a:uLnTx/>
                <a:uFillTx/>
                <a:latin typeface="Avenir Book" panose="02000503020000020003" pitchFamily="2" charset="0"/>
                <a:ea typeface="Aptos" panose="020B0004020202020204" pitchFamily="34" charset="0"/>
                <a:cs typeface="Times New Roman" panose="02020603050405020304" pitchFamily="18" charset="0"/>
              </a:rPr>
              <a:t>Model 2 </a:t>
            </a:r>
            <a:r>
              <a:rPr kumimoji="0" lang="en-US" b="0" i="0" u="none" strike="noStrike" kern="100" cap="none" spc="0" normalizeH="0" baseline="0" noProof="0" dirty="0">
                <a:ln>
                  <a:noFill/>
                </a:ln>
                <a:solidFill>
                  <a:sysClr val="windowText" lastClr="000000"/>
                </a:solidFill>
                <a:effectLst/>
                <a:uLnTx/>
                <a:uFillTx/>
                <a:latin typeface="Avenir Book" panose="02000503020000020003" pitchFamily="2" charset="0"/>
                <a:ea typeface="Aptos" panose="020B0004020202020204" pitchFamily="34" charset="0"/>
                <a:cs typeface="Times New Roman" panose="02020603050405020304" pitchFamily="18" charset="0"/>
              </a:rPr>
              <a:t>depicts a payer-integrated model where insurance is blinded at intake and resident and faculty practices are merged. Patients are sorted based on clinical need and patient preference. </a:t>
            </a:r>
          </a:p>
        </p:txBody>
      </p:sp>
      <p:sp>
        <p:nvSpPr>
          <p:cNvPr id="2" name="object 20">
            <a:extLst>
              <a:ext uri="{FF2B5EF4-FFF2-40B4-BE49-F238E27FC236}">
                <a16:creationId xmlns:a16="http://schemas.microsoft.com/office/drawing/2014/main" id="{D00A6797-0B80-25E3-9027-2EDB922FB1E4}"/>
              </a:ext>
            </a:extLst>
          </p:cNvPr>
          <p:cNvSpPr/>
          <p:nvPr/>
        </p:nvSpPr>
        <p:spPr>
          <a:xfrm>
            <a:off x="8483727" y="1755083"/>
            <a:ext cx="1888826" cy="1040907"/>
          </a:xfrm>
          <a:custGeom>
            <a:avLst/>
            <a:gdLst/>
            <a:ahLst/>
            <a:cxnLst/>
            <a:rect l="l" t="t" r="r" b="b"/>
            <a:pathLst>
              <a:path w="1828800" h="548639">
                <a:moveTo>
                  <a:pt x="1714500" y="0"/>
                </a:moveTo>
                <a:lnTo>
                  <a:pt x="114300" y="0"/>
                </a:lnTo>
                <a:lnTo>
                  <a:pt x="69806" y="8981"/>
                </a:lnTo>
                <a:lnTo>
                  <a:pt x="33475" y="33475"/>
                </a:lnTo>
                <a:lnTo>
                  <a:pt x="8981" y="69806"/>
                </a:lnTo>
                <a:lnTo>
                  <a:pt x="0" y="114300"/>
                </a:lnTo>
                <a:lnTo>
                  <a:pt x="0" y="434340"/>
                </a:lnTo>
                <a:lnTo>
                  <a:pt x="8981" y="478833"/>
                </a:lnTo>
                <a:lnTo>
                  <a:pt x="33475" y="515164"/>
                </a:lnTo>
                <a:lnTo>
                  <a:pt x="69806" y="539658"/>
                </a:lnTo>
                <a:lnTo>
                  <a:pt x="114300" y="548640"/>
                </a:lnTo>
                <a:lnTo>
                  <a:pt x="1714500" y="548640"/>
                </a:lnTo>
                <a:lnTo>
                  <a:pt x="1758993" y="539658"/>
                </a:lnTo>
                <a:lnTo>
                  <a:pt x="1795324" y="515164"/>
                </a:lnTo>
                <a:lnTo>
                  <a:pt x="1819818" y="478833"/>
                </a:lnTo>
                <a:lnTo>
                  <a:pt x="1828800" y="434340"/>
                </a:lnTo>
                <a:lnTo>
                  <a:pt x="1828800" y="114300"/>
                </a:lnTo>
                <a:lnTo>
                  <a:pt x="1819818" y="69806"/>
                </a:lnTo>
                <a:lnTo>
                  <a:pt x="1795324" y="33475"/>
                </a:lnTo>
                <a:lnTo>
                  <a:pt x="1758993" y="8981"/>
                </a:lnTo>
                <a:lnTo>
                  <a:pt x="1714500" y="0"/>
                </a:lnTo>
                <a:close/>
              </a:path>
            </a:pathLst>
          </a:custGeom>
          <a:solidFill>
            <a:srgbClr val="E5E1C3"/>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object 20">
            <a:extLst>
              <a:ext uri="{FF2B5EF4-FFF2-40B4-BE49-F238E27FC236}">
                <a16:creationId xmlns:a16="http://schemas.microsoft.com/office/drawing/2014/main" id="{B02D662B-8ED0-3E11-8442-D2879EAF93E6}"/>
              </a:ext>
            </a:extLst>
          </p:cNvPr>
          <p:cNvSpPr/>
          <p:nvPr/>
        </p:nvSpPr>
        <p:spPr>
          <a:xfrm>
            <a:off x="8483727" y="3003891"/>
            <a:ext cx="1888826" cy="1040907"/>
          </a:xfrm>
          <a:custGeom>
            <a:avLst/>
            <a:gdLst/>
            <a:ahLst/>
            <a:cxnLst/>
            <a:rect l="l" t="t" r="r" b="b"/>
            <a:pathLst>
              <a:path w="1828800" h="548639">
                <a:moveTo>
                  <a:pt x="1714500" y="0"/>
                </a:moveTo>
                <a:lnTo>
                  <a:pt x="114300" y="0"/>
                </a:lnTo>
                <a:lnTo>
                  <a:pt x="69806" y="8981"/>
                </a:lnTo>
                <a:lnTo>
                  <a:pt x="33475" y="33475"/>
                </a:lnTo>
                <a:lnTo>
                  <a:pt x="8981" y="69806"/>
                </a:lnTo>
                <a:lnTo>
                  <a:pt x="0" y="114300"/>
                </a:lnTo>
                <a:lnTo>
                  <a:pt x="0" y="434340"/>
                </a:lnTo>
                <a:lnTo>
                  <a:pt x="8981" y="478833"/>
                </a:lnTo>
                <a:lnTo>
                  <a:pt x="33475" y="515164"/>
                </a:lnTo>
                <a:lnTo>
                  <a:pt x="69806" y="539658"/>
                </a:lnTo>
                <a:lnTo>
                  <a:pt x="114300" y="548640"/>
                </a:lnTo>
                <a:lnTo>
                  <a:pt x="1714500" y="548640"/>
                </a:lnTo>
                <a:lnTo>
                  <a:pt x="1758993" y="539658"/>
                </a:lnTo>
                <a:lnTo>
                  <a:pt x="1795324" y="515164"/>
                </a:lnTo>
                <a:lnTo>
                  <a:pt x="1819818" y="478833"/>
                </a:lnTo>
                <a:lnTo>
                  <a:pt x="1828800" y="434340"/>
                </a:lnTo>
                <a:lnTo>
                  <a:pt x="1828800" y="114300"/>
                </a:lnTo>
                <a:lnTo>
                  <a:pt x="1819818" y="69806"/>
                </a:lnTo>
                <a:lnTo>
                  <a:pt x="1795324" y="33475"/>
                </a:lnTo>
                <a:lnTo>
                  <a:pt x="1758993" y="8981"/>
                </a:lnTo>
                <a:lnTo>
                  <a:pt x="1714500" y="0"/>
                </a:lnTo>
                <a:close/>
              </a:path>
            </a:pathLst>
          </a:custGeom>
          <a:solidFill>
            <a:srgbClr val="E5E1C3"/>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object 19"/>
          <p:cNvSpPr txBox="1"/>
          <p:nvPr/>
        </p:nvSpPr>
        <p:spPr>
          <a:xfrm>
            <a:off x="8420759" y="3226515"/>
            <a:ext cx="1941833" cy="626869"/>
          </a:xfrm>
          <a:prstGeom prst="rect">
            <a:avLst/>
          </a:prstGeom>
        </p:spPr>
        <p:txBody>
          <a:bodyPr vert="horz" wrap="square" lIns="0" tIns="11206" rIns="0" bIns="0" rtlCol="0">
            <a:spAutoFit/>
          </a:bodyPr>
          <a:lstStyle/>
          <a:p>
            <a:pPr marL="11206" marR="0" lvl="0" indent="0" algn="ctr" defTabSz="806867" rtl="0" eaLnBrk="1" fontAlgn="auto" latinLnBrk="0" hangingPunct="1">
              <a:lnSpc>
                <a:spcPct val="100000"/>
              </a:lnSpc>
              <a:spcBef>
                <a:spcPts val="0"/>
              </a:spcBef>
              <a:spcAft>
                <a:spcPts val="0"/>
              </a:spcAft>
              <a:buClrTx/>
              <a:buSzTx/>
              <a:buFontTx/>
              <a:buNone/>
              <a:tabLst/>
              <a:defRPr/>
            </a:pPr>
            <a:r>
              <a:rPr kumimoji="0" lang="en-US" sz="2000" b="0" i="0" u="none" strike="noStrike" kern="0" cap="none" spc="-4" normalizeH="0" baseline="0" noProof="0" dirty="0">
                <a:ln>
                  <a:noFill/>
                </a:ln>
                <a:solidFill>
                  <a:sysClr val="windowText" lastClr="000000"/>
                </a:solidFill>
                <a:effectLst/>
                <a:uLnTx/>
                <a:uFillTx/>
                <a:latin typeface="Avenir Book" panose="02000503020000020003" pitchFamily="2" charset="0"/>
                <a:cs typeface="DIN Alternate Medium"/>
              </a:rPr>
              <a:t>GENERAL</a:t>
            </a:r>
            <a:r>
              <a:rPr kumimoji="0" lang="en-US" sz="2000" b="0" i="0" u="none" strike="noStrike" kern="0" cap="none" spc="-4" normalizeH="0" baseline="0" noProof="0" dirty="0">
                <a:ln>
                  <a:noFill/>
                </a:ln>
                <a:solidFill>
                  <a:sysClr val="windowText" lastClr="000000"/>
                </a:solidFill>
                <a:effectLst/>
                <a:uLnTx/>
                <a:uFillTx/>
                <a:latin typeface="DIN Alternate Medium"/>
                <a:ea typeface="+mn-ea"/>
                <a:cs typeface="DIN Alternate Medium"/>
              </a:rPr>
              <a:t> </a:t>
            </a:r>
            <a:r>
              <a:rPr lang="en-US" sz="2000" kern="0" spc="-4" dirty="0">
                <a:solidFill>
                  <a:sysClr val="windowText" lastClr="000000"/>
                </a:solidFill>
                <a:latin typeface="Avenir Book" panose="02000503020000020003" pitchFamily="2" charset="0"/>
              </a:rPr>
              <a:t>OBSTETRICS</a:t>
            </a:r>
            <a:endParaRPr sz="2000" kern="0" spc="-4" dirty="0">
              <a:solidFill>
                <a:sysClr val="windowText" lastClr="000000"/>
              </a:solidFill>
              <a:latin typeface="Avenir Book" panose="02000503020000020003" pitchFamily="2" charset="0"/>
            </a:endParaRPr>
          </a:p>
        </p:txBody>
      </p:sp>
      <p:sp>
        <p:nvSpPr>
          <p:cNvPr id="11" name="object 19">
            <a:extLst>
              <a:ext uri="{FF2B5EF4-FFF2-40B4-BE49-F238E27FC236}">
                <a16:creationId xmlns:a16="http://schemas.microsoft.com/office/drawing/2014/main" id="{97CD831C-5CD7-643F-4C4C-191B8D5C5C2C}"/>
              </a:ext>
            </a:extLst>
          </p:cNvPr>
          <p:cNvSpPr txBox="1"/>
          <p:nvPr/>
        </p:nvSpPr>
        <p:spPr>
          <a:xfrm>
            <a:off x="8430720" y="2038670"/>
            <a:ext cx="1941833" cy="626869"/>
          </a:xfrm>
          <a:prstGeom prst="rect">
            <a:avLst/>
          </a:prstGeom>
        </p:spPr>
        <p:txBody>
          <a:bodyPr vert="horz" wrap="square" lIns="0" tIns="11206" rIns="0" bIns="0" rtlCol="0">
            <a:spAutoFit/>
          </a:bodyPr>
          <a:lstStyle/>
          <a:p>
            <a:pPr marL="11206" marR="0" lvl="0" indent="0" algn="ctr" defTabSz="806867" rtl="0" eaLnBrk="1" fontAlgn="auto" latinLnBrk="0" hangingPunct="1">
              <a:lnSpc>
                <a:spcPct val="100000"/>
              </a:lnSpc>
              <a:spcBef>
                <a:spcPts val="0"/>
              </a:spcBef>
              <a:spcAft>
                <a:spcPts val="0"/>
              </a:spcAft>
              <a:buClrTx/>
              <a:buSzTx/>
              <a:buFontTx/>
              <a:buNone/>
              <a:tabLst/>
              <a:defRPr/>
            </a:pPr>
            <a:r>
              <a:rPr kumimoji="0" lang="en-US" sz="2000" b="0" i="0" u="none" strike="noStrike" kern="0" cap="none" spc="-4" normalizeH="0" baseline="0" noProof="0" dirty="0">
                <a:ln>
                  <a:noFill/>
                </a:ln>
                <a:solidFill>
                  <a:sysClr val="windowText" lastClr="000000"/>
                </a:solidFill>
                <a:effectLst/>
                <a:uLnTx/>
                <a:uFillTx/>
                <a:latin typeface="Avenir Book" panose="02000503020000020003" pitchFamily="2" charset="0"/>
                <a:cs typeface="DIN Alternate Medium"/>
              </a:rPr>
              <a:t>MIDWIFERY</a:t>
            </a:r>
          </a:p>
          <a:p>
            <a:pPr marL="11206" marR="0" lvl="0" indent="0" algn="ctr" defTabSz="806867" rtl="0" eaLnBrk="1" fontAlgn="auto" latinLnBrk="0" hangingPunct="1">
              <a:lnSpc>
                <a:spcPct val="100000"/>
              </a:lnSpc>
              <a:spcBef>
                <a:spcPts val="0"/>
              </a:spcBef>
              <a:spcAft>
                <a:spcPts val="0"/>
              </a:spcAft>
              <a:buClrTx/>
              <a:buSzTx/>
              <a:buFontTx/>
              <a:buNone/>
              <a:tabLst/>
              <a:defRPr/>
            </a:pPr>
            <a:r>
              <a:rPr kumimoji="0" lang="en-US" sz="2000" b="0" i="0" u="none" strike="noStrike" kern="0" cap="none" spc="-4" normalizeH="0" baseline="0" noProof="0" dirty="0">
                <a:ln>
                  <a:noFill/>
                </a:ln>
                <a:solidFill>
                  <a:sysClr val="windowText" lastClr="000000"/>
                </a:solidFill>
                <a:effectLst/>
                <a:uLnTx/>
                <a:uFillTx/>
                <a:latin typeface="Avenir Book" panose="02000503020000020003" pitchFamily="2" charset="0"/>
                <a:cs typeface="DIN Alternate Medium"/>
              </a:rPr>
              <a:t>PRACTICE</a:t>
            </a:r>
            <a:endParaRPr kumimoji="0" sz="2000" b="0" i="0" u="none" strike="noStrike" kern="0" cap="none" spc="0" normalizeH="0" baseline="0" noProof="0" dirty="0">
              <a:ln>
                <a:noFill/>
              </a:ln>
              <a:solidFill>
                <a:sysClr val="windowText" lastClr="000000"/>
              </a:solidFill>
              <a:effectLst/>
              <a:uLnTx/>
              <a:uFillTx/>
              <a:latin typeface="Avenir Book" panose="02000503020000020003" pitchFamily="2" charset="0"/>
              <a:cs typeface="DIN Alternate Medium"/>
            </a:endParaRPr>
          </a:p>
        </p:txBody>
      </p:sp>
      <p:sp>
        <p:nvSpPr>
          <p:cNvPr id="17" name="object 3">
            <a:extLst>
              <a:ext uri="{FF2B5EF4-FFF2-40B4-BE49-F238E27FC236}">
                <a16:creationId xmlns:a16="http://schemas.microsoft.com/office/drawing/2014/main" id="{DD75224E-499E-EA3A-56F8-3BFF62CB8774}"/>
              </a:ext>
            </a:extLst>
          </p:cNvPr>
          <p:cNvSpPr/>
          <p:nvPr/>
        </p:nvSpPr>
        <p:spPr>
          <a:xfrm>
            <a:off x="5860954" y="3034693"/>
            <a:ext cx="1613647" cy="806824"/>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CFE5E5"/>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 name="object 4">
            <a:extLst>
              <a:ext uri="{FF2B5EF4-FFF2-40B4-BE49-F238E27FC236}">
                <a16:creationId xmlns:a16="http://schemas.microsoft.com/office/drawing/2014/main" id="{3956785D-3631-43E0-A947-35DF0EDBBB6B}"/>
              </a:ext>
            </a:extLst>
          </p:cNvPr>
          <p:cNvSpPr txBox="1"/>
          <p:nvPr/>
        </p:nvSpPr>
        <p:spPr>
          <a:xfrm>
            <a:off x="5912070" y="3176416"/>
            <a:ext cx="1597872" cy="567365"/>
          </a:xfrm>
          <a:prstGeom prst="rect">
            <a:avLst/>
          </a:prstGeom>
        </p:spPr>
        <p:txBody>
          <a:bodyPr vert="horz" wrap="square" lIns="0" tIns="11206" rIns="0" bIns="0" rtlCol="0">
            <a:spAutoFit/>
          </a:bodyPr>
          <a:lstStyle/>
          <a:p>
            <a:pPr marL="11206" marR="4483" lvl="0" indent="-11206" algn="ctr" defTabSz="806867" rtl="0" eaLnBrk="1" fontAlgn="auto" latinLnBrk="0" hangingPunct="1">
              <a:lnSpc>
                <a:spcPct val="100000"/>
              </a:lnSpc>
              <a:spcBef>
                <a:spcPts val="88"/>
              </a:spcBef>
              <a:spcAft>
                <a:spcPts val="0"/>
              </a:spcAft>
              <a:buClrTx/>
              <a:buSzTx/>
              <a:buFontTx/>
              <a:buNone/>
              <a:tabLst/>
              <a:defRPr/>
            </a:pPr>
            <a:r>
              <a:rPr kumimoji="0" lang="en-US" sz="1765" b="1" i="0" u="none" strike="noStrike" kern="0" cap="none" spc="0" normalizeH="0" baseline="0" noProof="0" dirty="0">
                <a:ln>
                  <a:noFill/>
                </a:ln>
                <a:solidFill>
                  <a:sysClr val="windowText" lastClr="000000"/>
                </a:solidFill>
                <a:effectLst/>
                <a:uLnTx/>
                <a:uFillTx/>
                <a:latin typeface="Avenir Book" panose="02000503020000020003" pitchFamily="2" charset="0"/>
                <a:cs typeface="DIN Alternate"/>
              </a:rPr>
              <a:t>MODERATE </a:t>
            </a:r>
          </a:p>
          <a:p>
            <a:pPr marL="11206" marR="4483" lvl="0" indent="-11206" algn="ctr" defTabSz="806867" rtl="0" eaLnBrk="1" fontAlgn="auto" latinLnBrk="0" hangingPunct="1">
              <a:lnSpc>
                <a:spcPct val="100000"/>
              </a:lnSpc>
              <a:spcBef>
                <a:spcPts val="88"/>
              </a:spcBef>
              <a:spcAft>
                <a:spcPts val="0"/>
              </a:spcAft>
              <a:buClrTx/>
              <a:buSzTx/>
              <a:buFontTx/>
              <a:buNone/>
              <a:tabLst/>
              <a:defRPr/>
            </a:pPr>
            <a:r>
              <a:rPr kumimoji="0" lang="en-US" sz="1765" b="1" i="0" u="none" strike="noStrike" kern="0" cap="none" spc="0" normalizeH="0" baseline="0" noProof="0" dirty="0">
                <a:ln>
                  <a:noFill/>
                </a:ln>
                <a:solidFill>
                  <a:sysClr val="windowText" lastClr="000000"/>
                </a:solidFill>
                <a:effectLst/>
                <a:uLnTx/>
                <a:uFillTx/>
                <a:latin typeface="Avenir Book" panose="02000503020000020003" pitchFamily="2" charset="0"/>
                <a:cs typeface="DIN Alternate"/>
              </a:rPr>
              <a:t>RISK</a:t>
            </a:r>
          </a:p>
        </p:txBody>
      </p:sp>
      <p:cxnSp>
        <p:nvCxnSpPr>
          <p:cNvPr id="27" name="Straight Arrow Connector 26">
            <a:extLst>
              <a:ext uri="{FF2B5EF4-FFF2-40B4-BE49-F238E27FC236}">
                <a16:creationId xmlns:a16="http://schemas.microsoft.com/office/drawing/2014/main" id="{A37B81D6-F207-AE2F-6E06-AB8576BDD2F6}"/>
              </a:ext>
            </a:extLst>
          </p:cNvPr>
          <p:cNvCxnSpPr>
            <a:cxnSpLocks/>
          </p:cNvCxnSpPr>
          <p:nvPr/>
        </p:nvCxnSpPr>
        <p:spPr>
          <a:xfrm flipV="1">
            <a:off x="7536449" y="2219169"/>
            <a:ext cx="894107" cy="1527"/>
          </a:xfrm>
          <a:prstGeom prst="straightConnector1">
            <a:avLst/>
          </a:prstGeom>
          <a:ln w="38100">
            <a:solidFill>
              <a:srgbClr val="5C5D5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C842E91-1FB3-D4E6-DFDA-FEB7ED596D4D}"/>
              </a:ext>
            </a:extLst>
          </p:cNvPr>
          <p:cNvCxnSpPr>
            <a:cxnSpLocks/>
          </p:cNvCxnSpPr>
          <p:nvPr/>
        </p:nvCxnSpPr>
        <p:spPr>
          <a:xfrm flipV="1">
            <a:off x="7518297" y="3423441"/>
            <a:ext cx="894107" cy="1527"/>
          </a:xfrm>
          <a:prstGeom prst="straightConnector1">
            <a:avLst/>
          </a:prstGeom>
          <a:ln w="38100">
            <a:solidFill>
              <a:srgbClr val="5C5D5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870279C-0693-D917-2C88-EDE670802953}"/>
              </a:ext>
            </a:extLst>
          </p:cNvPr>
          <p:cNvCxnSpPr>
            <a:cxnSpLocks/>
          </p:cNvCxnSpPr>
          <p:nvPr/>
        </p:nvCxnSpPr>
        <p:spPr>
          <a:xfrm>
            <a:off x="10639721" y="1909571"/>
            <a:ext cx="0" cy="1276893"/>
          </a:xfrm>
          <a:prstGeom prst="straightConnector1">
            <a:avLst/>
          </a:prstGeom>
          <a:ln w="50800">
            <a:solidFill>
              <a:srgbClr val="2C4B6E"/>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39" name="object 2">
            <a:extLst>
              <a:ext uri="{FF2B5EF4-FFF2-40B4-BE49-F238E27FC236}">
                <a16:creationId xmlns:a16="http://schemas.microsoft.com/office/drawing/2014/main" id="{73F70EE6-898C-AED7-FF55-78CB81EA45F9}"/>
              </a:ext>
            </a:extLst>
          </p:cNvPr>
          <p:cNvSpPr txBox="1"/>
          <p:nvPr/>
        </p:nvSpPr>
        <p:spPr>
          <a:xfrm>
            <a:off x="2558487" y="2186841"/>
            <a:ext cx="1978989" cy="2881460"/>
          </a:xfrm>
          <a:prstGeom prst="rect">
            <a:avLst/>
          </a:prstGeom>
        </p:spPr>
        <p:txBody>
          <a:bodyPr vert="horz" wrap="square" lIns="0" tIns="11206" rIns="0" bIns="0" rtlCol="0">
            <a:spAutoFit/>
          </a:bodyPr>
          <a:lstStyle/>
          <a:p>
            <a:pPr marL="11206" marR="4483" lvl="0" indent="0" algn="ctr" defTabSz="914400" rtl="0" eaLnBrk="1" fontAlgn="auto" latinLnBrk="0" hangingPunct="1">
              <a:lnSpc>
                <a:spcPct val="100000"/>
              </a:lnSpc>
              <a:spcBef>
                <a:spcPts val="88"/>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Book" panose="02000503020000020003" pitchFamily="2" charset="0"/>
                <a:cs typeface="DIN Alternate"/>
              </a:rPr>
              <a:t>UNIVERSITY MEDICAL CENTER </a:t>
            </a:r>
          </a:p>
          <a:p>
            <a:pPr marL="11206" marR="4483" lvl="0" indent="0" algn="ctr" defTabSz="914400" rtl="0" eaLnBrk="1" fontAlgn="auto" latinLnBrk="0" hangingPunct="1">
              <a:lnSpc>
                <a:spcPct val="100000"/>
              </a:lnSpc>
              <a:spcBef>
                <a:spcPts val="88"/>
              </a:spcBef>
              <a:spcAft>
                <a:spcPts val="0"/>
              </a:spcAft>
              <a:buClrTx/>
              <a:buSzTx/>
              <a:buFontTx/>
              <a:buNone/>
              <a:tabLst/>
              <a:defRPr/>
            </a:pPr>
            <a:r>
              <a:rPr kumimoji="0" sz="2000" b="1" i="0" u="none" strike="noStrike" kern="1200" cap="none" spc="0" normalizeH="0" baseline="0" noProof="0" dirty="0">
                <a:ln>
                  <a:noFill/>
                </a:ln>
                <a:solidFill>
                  <a:prstClr val="black"/>
                </a:solidFill>
                <a:effectLst/>
                <a:uLnTx/>
                <a:uFillTx/>
                <a:latin typeface="Avenir Book" panose="02000503020000020003" pitchFamily="2" charset="0"/>
                <a:cs typeface="DIN Alternate"/>
              </a:rPr>
              <a:t>PATIENT </a:t>
            </a:r>
            <a:r>
              <a:rPr kumimoji="0" sz="2000" b="1" i="0" u="none" strike="noStrike" kern="1200" cap="none" spc="-9" normalizeH="0" baseline="0" noProof="0" dirty="0">
                <a:ln>
                  <a:noFill/>
                </a:ln>
                <a:solidFill>
                  <a:prstClr val="black"/>
                </a:solidFill>
                <a:effectLst/>
                <a:uLnTx/>
                <a:uFillTx/>
                <a:latin typeface="Avenir Book" panose="02000503020000020003" pitchFamily="2" charset="0"/>
                <a:cs typeface="DIN Alternate"/>
              </a:rPr>
              <a:t>INTAKE</a:t>
            </a:r>
            <a:endParaRPr kumimoji="0" lang="en-US" sz="2000" b="1" i="0" u="none" strike="noStrike" kern="1200" cap="none" spc="-9" normalizeH="0" baseline="0" noProof="0" dirty="0">
              <a:ln>
                <a:noFill/>
              </a:ln>
              <a:solidFill>
                <a:prstClr val="black"/>
              </a:solidFill>
              <a:effectLst/>
              <a:uLnTx/>
              <a:uFillTx/>
              <a:latin typeface="Avenir Book" panose="02000503020000020003" pitchFamily="2" charset="0"/>
              <a:cs typeface="DIN Alternate"/>
            </a:endParaRPr>
          </a:p>
          <a:p>
            <a:pPr marL="11206" marR="4483" lvl="0" indent="0" algn="ctr" defTabSz="914400" rtl="0" eaLnBrk="1" fontAlgn="auto" latinLnBrk="0" hangingPunct="1">
              <a:lnSpc>
                <a:spcPct val="100000"/>
              </a:lnSpc>
              <a:spcBef>
                <a:spcPts val="88"/>
              </a:spcBef>
              <a:spcAft>
                <a:spcPts val="0"/>
              </a:spcAft>
              <a:buClrTx/>
              <a:buSzTx/>
              <a:buFontTx/>
              <a:buNone/>
              <a:tabLst/>
              <a:defRPr/>
            </a:pPr>
            <a:endParaRPr kumimoji="0" lang="en-US" sz="2000" b="0" i="0" u="none" strike="noStrike" kern="1200" cap="none" spc="-9" normalizeH="0" baseline="0" noProof="0" dirty="0">
              <a:ln>
                <a:noFill/>
              </a:ln>
              <a:solidFill>
                <a:prstClr val="black"/>
              </a:solidFill>
              <a:effectLst/>
              <a:uLnTx/>
              <a:uFillTx/>
              <a:latin typeface="Avenir Book" panose="02000503020000020003" pitchFamily="2" charset="0"/>
              <a:cs typeface="DIN Alternate Medium"/>
            </a:endParaRPr>
          </a:p>
          <a:p>
            <a:pPr marL="11206" marR="4483" lvl="0" indent="0" algn="ctr" defTabSz="806867" rtl="0" eaLnBrk="1" fontAlgn="auto" latinLnBrk="0" hangingPunct="1">
              <a:lnSpc>
                <a:spcPct val="100000"/>
              </a:lnSpc>
              <a:spcBef>
                <a:spcPts val="88"/>
              </a:spcBef>
              <a:spcAft>
                <a:spcPts val="0"/>
              </a:spcAft>
              <a:buClrTx/>
              <a:buSzTx/>
              <a:buFontTx/>
              <a:buNone/>
              <a:tabLst/>
              <a:defRPr/>
            </a:pPr>
            <a:r>
              <a:rPr kumimoji="0" lang="en-US" sz="1400" b="0" i="0" u="none" strike="noStrike" kern="0" cap="none" spc="-9" normalizeH="0" baseline="0" noProof="0" dirty="0">
                <a:ln>
                  <a:noFill/>
                </a:ln>
                <a:solidFill>
                  <a:sysClr val="windowText" lastClr="000000"/>
                </a:solidFill>
                <a:effectLst/>
                <a:uLnTx/>
                <a:uFillTx/>
                <a:latin typeface="Avenir Book" panose="02000503020000020003" pitchFamily="2" charset="0"/>
                <a:cs typeface="DIN Alternate Medium"/>
              </a:rPr>
              <a:t>CALL CENTER REFERRALTO </a:t>
            </a:r>
          </a:p>
          <a:p>
            <a:pPr marL="11206" marR="4483" lvl="0" indent="0" algn="ctr" defTabSz="806867" rtl="0" eaLnBrk="1" fontAlgn="auto" latinLnBrk="0" hangingPunct="1">
              <a:lnSpc>
                <a:spcPct val="100000"/>
              </a:lnSpc>
              <a:spcBef>
                <a:spcPts val="88"/>
              </a:spcBef>
              <a:spcAft>
                <a:spcPts val="0"/>
              </a:spcAft>
              <a:buClrTx/>
              <a:buSzTx/>
              <a:buFontTx/>
              <a:buNone/>
              <a:tabLst/>
              <a:defRPr/>
            </a:pPr>
            <a:r>
              <a:rPr kumimoji="0" lang="en-US" sz="1400" b="0" i="0" u="none" strike="noStrike" kern="0" cap="none" spc="-9" normalizeH="0" baseline="0" noProof="0" dirty="0">
                <a:ln>
                  <a:noFill/>
                </a:ln>
                <a:solidFill>
                  <a:sysClr val="windowText" lastClr="000000"/>
                </a:solidFill>
                <a:effectLst/>
                <a:uLnTx/>
                <a:uFillTx/>
                <a:latin typeface="Avenir Book" panose="02000503020000020003" pitchFamily="2" charset="0"/>
                <a:cs typeface="DIN Alternate Medium"/>
              </a:rPr>
              <a:t>RN FOR SCREENING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9" normalizeH="0" baseline="0" noProof="0" dirty="0">
              <a:ln>
                <a:noFill/>
              </a:ln>
              <a:solidFill>
                <a:prstClr val="black"/>
              </a:solidFill>
              <a:effectLst/>
              <a:uLnTx/>
              <a:uFillTx/>
              <a:latin typeface="Avenir Book" panose="02000503020000020003" pitchFamily="2" charset="0"/>
              <a:cs typeface="DIN Alternate Medium"/>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9" normalizeH="0" baseline="0" noProof="0" dirty="0">
              <a:ln>
                <a:noFill/>
              </a:ln>
              <a:solidFill>
                <a:prstClr val="black"/>
              </a:solidFill>
              <a:effectLst/>
              <a:uLnTx/>
              <a:uFillTx/>
              <a:latin typeface="Avenir Book" panose="02000503020000020003" pitchFamily="2" charset="0"/>
              <a:cs typeface="DIN Alternate Medium"/>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6" b="0" i="0" u="none" strike="noStrike" kern="1200" cap="none" spc="-9" normalizeH="0" baseline="0" noProof="0" dirty="0">
              <a:ln>
                <a:noFill/>
              </a:ln>
              <a:solidFill>
                <a:prstClr val="black"/>
              </a:solidFill>
              <a:effectLst/>
              <a:uLnTx/>
              <a:uFillTx/>
              <a:latin typeface="DIN Alternate Medium"/>
              <a:ea typeface="+mn-ea"/>
              <a:cs typeface="DIN Alternate Medium"/>
            </a:endParaRPr>
          </a:p>
        </p:txBody>
      </p:sp>
      <p:pic>
        <p:nvPicPr>
          <p:cNvPr id="41" name="Graphic 40" descr="Doctor male with solid fill">
            <a:extLst>
              <a:ext uri="{FF2B5EF4-FFF2-40B4-BE49-F238E27FC236}">
                <a16:creationId xmlns:a16="http://schemas.microsoft.com/office/drawing/2014/main" id="{C51E11B6-5003-1A2E-AD28-3AC7EE9645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0756" y="3527439"/>
            <a:ext cx="914400" cy="914400"/>
          </a:xfrm>
          <a:prstGeom prst="rect">
            <a:avLst/>
          </a:prstGeom>
        </p:spPr>
      </p:pic>
      <p:sp>
        <p:nvSpPr>
          <p:cNvPr id="8" name="Title 1">
            <a:extLst>
              <a:ext uri="{FF2B5EF4-FFF2-40B4-BE49-F238E27FC236}">
                <a16:creationId xmlns:a16="http://schemas.microsoft.com/office/drawing/2014/main" id="{BBA43306-F169-C903-6DEA-D2A356849D95}"/>
              </a:ext>
            </a:extLst>
          </p:cNvPr>
          <p:cNvSpPr txBox="1">
            <a:spLocks/>
          </p:cNvSpPr>
          <p:nvPr/>
        </p:nvSpPr>
        <p:spPr>
          <a:xfrm>
            <a:off x="894602" y="229505"/>
            <a:ext cx="10402796" cy="1135169"/>
          </a:xfrm>
          <a:prstGeom prst="rect">
            <a:avLst/>
          </a:prstGeom>
          <a:solidFill>
            <a:srgbClr val="D3E2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333F50"/>
                </a:solidFill>
                <a:latin typeface="Avenir Book" panose="02000503020000020003" pitchFamily="2" charset="0"/>
                <a:ea typeface="Calibri" panose="020F0502020204030204" pitchFamily="34" charset="0"/>
                <a:cs typeface="Calibri" panose="020F0502020204030204" pitchFamily="34" charset="0"/>
              </a:rPr>
              <a:t>The Sorting Process</a:t>
            </a:r>
          </a:p>
          <a:p>
            <a:pPr algn="ctr"/>
            <a:r>
              <a:rPr lang="en-US" sz="2800" dirty="0">
                <a:solidFill>
                  <a:srgbClr val="333F50"/>
                </a:solidFill>
                <a:latin typeface="Avenir Book" panose="02000503020000020003" pitchFamily="2" charset="0"/>
                <a:ea typeface="Calibri" panose="020F0502020204030204" pitchFamily="34" charset="0"/>
                <a:cs typeface="Calibri" panose="020F0502020204030204" pitchFamily="34" charset="0"/>
              </a:rPr>
              <a:t>Sorting by risk at University Medical Center (Site #2)</a:t>
            </a:r>
            <a:endParaRPr lang="en-US" sz="2800" dirty="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408802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10928-DA80-0426-5D00-8D27E6993ED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32B668C-456D-FC10-2BA0-E07BA8E0187D}"/>
              </a:ext>
            </a:extLst>
          </p:cNvPr>
          <p:cNvSpPr txBox="1"/>
          <p:nvPr/>
        </p:nvSpPr>
        <p:spPr>
          <a:xfrm>
            <a:off x="6456274" y="2368654"/>
            <a:ext cx="4836639" cy="3204852"/>
          </a:xfrm>
          <a:prstGeom prst="rect">
            <a:avLst/>
          </a:prstGeom>
          <a:noFill/>
        </p:spPr>
        <p:txBody>
          <a:bodyPr wrap="square">
            <a:spAutoFit/>
          </a:bodyPr>
          <a:lstStyle/>
          <a:p>
            <a:pPr marL="0" marR="0" indent="0">
              <a:lnSpc>
                <a:spcPct val="110000"/>
              </a:lnSpc>
              <a:spcBef>
                <a:spcPts val="0"/>
              </a:spcBef>
              <a:spcAft>
                <a:spcPts val="1200"/>
              </a:spcAft>
              <a:buNone/>
              <a:tabLst>
                <a:tab pos="457200" algn="l"/>
                <a:tab pos="914400" algn="l"/>
              </a:tabLst>
            </a:pPr>
            <a:r>
              <a:rPr lang="en-US" sz="2200" b="1" dirty="0">
                <a:latin typeface="Avenir Book" panose="02000503020000020003" pitchFamily="2" charset="0"/>
                <a:ea typeface="MS Mincho" panose="02020609040205080304" pitchFamily="49" charset="-128"/>
                <a:cs typeface="Times New Roman" panose="02020603050405020304" pitchFamily="18" charset="0"/>
              </a:rPr>
              <a:t>I</a:t>
            </a:r>
            <a:r>
              <a:rPr lang="en-US" sz="2200" b="1" dirty="0">
                <a:effectLst/>
                <a:latin typeface="Avenir Book" panose="02000503020000020003" pitchFamily="2" charset="0"/>
                <a:ea typeface="MS Mincho" panose="02020609040205080304" pitchFamily="49" charset="-128"/>
                <a:cs typeface="Times New Roman" panose="02020603050405020304" pitchFamily="18" charset="0"/>
              </a:rPr>
              <a:t>mplicit bias </a:t>
            </a:r>
            <a:r>
              <a:rPr lang="en-US" sz="2200" dirty="0">
                <a:effectLst/>
                <a:latin typeface="Avenir Book" panose="02000503020000020003" pitchFamily="2" charset="0"/>
                <a:ea typeface="MS Mincho" panose="02020609040205080304" pitchFamily="49" charset="-128"/>
                <a:cs typeface="Times New Roman" panose="02020603050405020304" pitchFamily="18" charset="0"/>
              </a:rPr>
              <a:t>is a strong driver of why we continue to do this. Right, there's bias that </a:t>
            </a:r>
            <a:r>
              <a:rPr lang="en-US" sz="2200" b="1" dirty="0">
                <a:effectLst/>
                <a:latin typeface="Avenir Book" panose="02000503020000020003" pitchFamily="2" charset="0"/>
                <a:ea typeface="MS Mincho" panose="02020609040205080304" pitchFamily="49" charset="-128"/>
                <a:cs typeface="Times New Roman" panose="02020603050405020304" pitchFamily="18" charset="0"/>
              </a:rPr>
              <a:t>they're not going to show up. </a:t>
            </a:r>
            <a:r>
              <a:rPr lang="en-US" sz="2200" dirty="0">
                <a:effectLst/>
                <a:latin typeface="Avenir Book" panose="02000503020000020003" pitchFamily="2" charset="0"/>
                <a:ea typeface="MS Mincho" panose="02020609040205080304" pitchFamily="49" charset="-128"/>
                <a:cs typeface="Times New Roman" panose="02020603050405020304" pitchFamily="18" charset="0"/>
              </a:rPr>
              <a:t>There's bias </a:t>
            </a:r>
            <a:r>
              <a:rPr lang="en-US" sz="2200" b="1" dirty="0">
                <a:effectLst/>
                <a:latin typeface="Avenir Book" panose="02000503020000020003" pitchFamily="2" charset="0"/>
                <a:ea typeface="MS Mincho" panose="02020609040205080304" pitchFamily="49" charset="-128"/>
                <a:cs typeface="Times New Roman" panose="02020603050405020304" pitchFamily="18" charset="0"/>
              </a:rPr>
              <a:t>they can take the day off</a:t>
            </a:r>
            <a:r>
              <a:rPr lang="en-US" sz="2200" dirty="0">
                <a:effectLst/>
                <a:latin typeface="Avenir Book" panose="02000503020000020003" pitchFamily="2" charset="0"/>
                <a:ea typeface="MS Mincho" panose="02020609040205080304" pitchFamily="49" charset="-128"/>
                <a:cs typeface="Times New Roman" panose="02020603050405020304" pitchFamily="18" charset="0"/>
              </a:rPr>
              <a:t>. Right, And it's okay, for patients who don't have insurance or are underinsured. </a:t>
            </a:r>
            <a:r>
              <a:rPr lang="en-US" sz="2200" b="1" dirty="0">
                <a:effectLst/>
                <a:latin typeface="Avenir Book" panose="02000503020000020003" pitchFamily="2" charset="0"/>
                <a:ea typeface="MS Mincho" panose="02020609040205080304" pitchFamily="49" charset="-128"/>
                <a:cs typeface="Times New Roman" panose="02020603050405020304" pitchFamily="18" charset="0"/>
              </a:rPr>
              <a:t>It's okay for them to wait. </a:t>
            </a:r>
            <a:r>
              <a:rPr lang="en-US" sz="2200" dirty="0">
                <a:effectLst/>
                <a:latin typeface="Avenir Book" panose="02000503020000020003" pitchFamily="2" charset="0"/>
                <a:ea typeface="MS Mincho" panose="02020609040205080304" pitchFamily="49" charset="-128"/>
                <a:cs typeface="Times New Roman" panose="02020603050405020304" pitchFamily="18" charset="0"/>
              </a:rPr>
              <a:t>Right?</a:t>
            </a:r>
            <a:endParaRPr lang="en-US" sz="2200" dirty="0">
              <a:latin typeface="Avenir Book" panose="02000503020000020003" pitchFamily="2" charset="0"/>
              <a:ea typeface="MS Mincho" panose="02020609040205080304" pitchFamily="49" charset="-128"/>
              <a:cs typeface="Times New Roman" panose="02020603050405020304" pitchFamily="18" charset="0"/>
            </a:endParaRPr>
          </a:p>
          <a:p>
            <a:pPr marL="0" marR="0" indent="0">
              <a:lnSpc>
                <a:spcPct val="110000"/>
              </a:lnSpc>
              <a:spcBef>
                <a:spcPts val="0"/>
              </a:spcBef>
              <a:spcAft>
                <a:spcPts val="1200"/>
              </a:spcAft>
              <a:buNone/>
              <a:tabLst>
                <a:tab pos="457200" algn="l"/>
                <a:tab pos="914400" algn="l"/>
              </a:tabLst>
            </a:pPr>
            <a:r>
              <a:rPr lang="en-US" sz="2200" dirty="0">
                <a:effectLst/>
                <a:latin typeface="Avenir Book" panose="02000503020000020003" pitchFamily="2" charset="0"/>
                <a:ea typeface="MS Mincho" panose="02020609040205080304" pitchFamily="49" charset="-128"/>
                <a:cs typeface="Times New Roman" panose="02020603050405020304" pitchFamily="18" charset="0"/>
              </a:rPr>
              <a:t>I mean, </a:t>
            </a:r>
            <a:r>
              <a:rPr lang="en-US" sz="2200" b="1" dirty="0">
                <a:effectLst/>
                <a:latin typeface="Avenir Book" panose="02000503020000020003" pitchFamily="2" charset="0"/>
                <a:ea typeface="MS Mincho" panose="02020609040205080304" pitchFamily="49" charset="-128"/>
                <a:cs typeface="Times New Roman" panose="02020603050405020304" pitchFamily="18" charset="0"/>
              </a:rPr>
              <a:t>it's really, truly systemic</a:t>
            </a:r>
            <a:r>
              <a:rPr lang="en-US" sz="2200" dirty="0">
                <a:effectLst/>
                <a:latin typeface="Avenir Book" panose="02000503020000020003" pitchFamily="2" charset="0"/>
                <a:ea typeface="MS Mincho" panose="02020609040205080304" pitchFamily="49" charset="-128"/>
                <a:cs typeface="Times New Roman" panose="02020603050405020304" pitchFamily="18" charset="0"/>
              </a:rPr>
              <a:t>.</a:t>
            </a:r>
          </a:p>
        </p:txBody>
      </p:sp>
      <p:sp>
        <p:nvSpPr>
          <p:cNvPr id="13" name="object 3">
            <a:extLst>
              <a:ext uri="{FF2B5EF4-FFF2-40B4-BE49-F238E27FC236}">
                <a16:creationId xmlns:a16="http://schemas.microsoft.com/office/drawing/2014/main" id="{38685E2B-EC2D-7C0B-FA20-F182A0E21F92}"/>
              </a:ext>
            </a:extLst>
          </p:cNvPr>
          <p:cNvSpPr/>
          <p:nvPr/>
        </p:nvSpPr>
        <p:spPr>
          <a:xfrm>
            <a:off x="844282" y="1845849"/>
            <a:ext cx="4784599" cy="4250463"/>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chemeClr val="bg2"/>
          </a:solidFill>
        </p:spPr>
        <p:txBody>
          <a:bodyPr wrap="square" lIns="0" tIns="0" rIns="0" bIns="0" rtlCol="0"/>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69D18D5-1C73-9D51-C1C4-B636A235A946}"/>
              </a:ext>
            </a:extLst>
          </p:cNvPr>
          <p:cNvSpPr txBox="1"/>
          <p:nvPr/>
        </p:nvSpPr>
        <p:spPr>
          <a:xfrm>
            <a:off x="1116842" y="2552467"/>
            <a:ext cx="4239478" cy="2562753"/>
          </a:xfrm>
          <a:prstGeom prst="rect">
            <a:avLst/>
          </a:prstGeom>
          <a:noFill/>
        </p:spPr>
        <p:txBody>
          <a:bodyPr wrap="square">
            <a:spAutoFit/>
          </a:bodyPr>
          <a:lstStyle/>
          <a:p>
            <a:pPr marR="0" lvl="0" algn="l" defTabSz="914400" rtl="0" eaLnBrk="1" fontAlgn="auto" latinLnBrk="0" hangingPunct="1">
              <a:lnSpc>
                <a:spcPct val="110000"/>
              </a:lnSpc>
              <a:spcBef>
                <a:spcPts val="0"/>
              </a:spcBef>
              <a:spcAft>
                <a:spcPts val="1200"/>
              </a:spcAft>
              <a:buClrTx/>
              <a:buSzTx/>
              <a:tabLst>
                <a:tab pos="457200" algn="l"/>
                <a:tab pos="914400" algn="l"/>
              </a:tabLst>
              <a:defRPr/>
            </a:pPr>
            <a:r>
              <a:rPr lang="en-US" sz="2400" b="1" dirty="0">
                <a:solidFill>
                  <a:srgbClr val="333F50"/>
                </a:solidFill>
                <a:effectLst/>
                <a:latin typeface="Avenir Book" panose="02000503020000020003" pitchFamily="2" charset="0"/>
                <a:ea typeface="Times New Roman" panose="02020603050405020304" pitchFamily="18" charset="0"/>
                <a:cs typeface="Times New Roman" panose="02020603050405020304" pitchFamily="18" charset="0"/>
              </a:rPr>
              <a:t>Implicit bias</a:t>
            </a:r>
          </a:p>
          <a:p>
            <a:pPr marL="342900" marR="0" lvl="0" indent="-34290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tab pos="457200" algn="l"/>
                <a:tab pos="914400" algn="l"/>
              </a:tabLst>
              <a:defRPr/>
            </a:pPr>
            <a:r>
              <a:rPr lang="en-US" sz="2400" dirty="0">
                <a:solidFill>
                  <a:srgbClr val="333F50"/>
                </a:solidFill>
                <a:effectLst/>
                <a:latin typeface="Avenir Book" panose="02000503020000020003" pitchFamily="2" charset="0"/>
                <a:ea typeface="Times New Roman" panose="02020603050405020304" pitchFamily="18" charset="0"/>
                <a:cs typeface="Times New Roman" panose="02020603050405020304" pitchFamily="18" charset="0"/>
              </a:rPr>
              <a:t>They can wait</a:t>
            </a:r>
          </a:p>
          <a:p>
            <a:pPr marL="342900" marR="0" lvl="0" indent="-34290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tab pos="457200" algn="l"/>
                <a:tab pos="914400" algn="l"/>
              </a:tabLst>
              <a:defRPr/>
            </a:pPr>
            <a:r>
              <a:rPr lang="en-US" sz="2400" dirty="0">
                <a:solidFill>
                  <a:srgbClr val="333F50"/>
                </a:solidFill>
                <a:effectLst/>
                <a:latin typeface="Avenir Book" panose="02000503020000020003" pitchFamily="2" charset="0"/>
                <a:ea typeface="Times New Roman" panose="02020603050405020304" pitchFamily="18" charset="0"/>
                <a:cs typeface="Times New Roman" panose="02020603050405020304" pitchFamily="18" charset="0"/>
              </a:rPr>
              <a:t>They won’t show up</a:t>
            </a:r>
          </a:p>
          <a:p>
            <a:pPr marL="342900" marR="0" lvl="0" indent="-34290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tab pos="457200" algn="l"/>
                <a:tab pos="914400" algn="l"/>
              </a:tabLst>
              <a:defRPr/>
            </a:pPr>
            <a:r>
              <a:rPr lang="en-US" sz="2400" dirty="0">
                <a:solidFill>
                  <a:srgbClr val="333F50"/>
                </a:solidFill>
                <a:effectLst/>
                <a:latin typeface="Avenir Book" panose="02000503020000020003" pitchFamily="2" charset="0"/>
                <a:ea typeface="Times New Roman" panose="02020603050405020304" pitchFamily="18" charset="0"/>
                <a:cs typeface="Times New Roman" panose="02020603050405020304" pitchFamily="18" charset="0"/>
              </a:rPr>
              <a:t>They can take a day off work </a:t>
            </a:r>
            <a:r>
              <a:rPr lang="en-US" sz="2400" dirty="0">
                <a:solidFill>
                  <a:srgbClr val="333F50"/>
                </a:solidFill>
                <a:latin typeface="Avenir Book" panose="02000503020000020003" pitchFamily="2" charset="0"/>
                <a:ea typeface="Times New Roman" panose="02020603050405020304" pitchFamily="18" charset="0"/>
                <a:cs typeface="Times New Roman" panose="02020603050405020304" pitchFamily="18" charset="0"/>
              </a:rPr>
              <a:t>to spend in clinic</a:t>
            </a:r>
            <a:endParaRPr lang="en-US" sz="2400" dirty="0">
              <a:solidFill>
                <a:srgbClr val="333F5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F54B3E8F-B67D-DA71-3CB7-8B4921E7D579}"/>
              </a:ext>
            </a:extLst>
          </p:cNvPr>
          <p:cNvSpPr txBox="1">
            <a:spLocks/>
          </p:cNvSpPr>
          <p:nvPr/>
        </p:nvSpPr>
        <p:spPr>
          <a:xfrm>
            <a:off x="890117" y="231236"/>
            <a:ext cx="10402796" cy="1392876"/>
          </a:xfrm>
          <a:prstGeom prst="rect">
            <a:avLst/>
          </a:prstGeom>
          <a:solidFill>
            <a:srgbClr val="D3E2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333F50"/>
                </a:solidFill>
                <a:latin typeface="Avenir Book" panose="02000503020000020003" pitchFamily="2" charset="0"/>
                <a:ea typeface="Calibri" panose="020F0502020204030204" pitchFamily="34" charset="0"/>
                <a:cs typeface="Calibri" panose="020F0502020204030204" pitchFamily="34" charset="0"/>
              </a:rPr>
              <a:t>Why Is It Like This?</a:t>
            </a:r>
          </a:p>
          <a:p>
            <a:pPr algn="ctr"/>
            <a:r>
              <a:rPr lang="en-US" sz="2800" i="1" dirty="0">
                <a:solidFill>
                  <a:srgbClr val="333F50"/>
                </a:solidFill>
                <a:latin typeface="Avenir Book" panose="02000503020000020003" pitchFamily="2" charset="0"/>
                <a:ea typeface="Calibri" panose="020F0502020204030204" pitchFamily="34" charset="0"/>
                <a:cs typeface="Calibri" panose="020F0502020204030204" pitchFamily="34" charset="0"/>
              </a:rPr>
              <a:t>Implicit Bias</a:t>
            </a:r>
          </a:p>
        </p:txBody>
      </p:sp>
      <p:sp>
        <p:nvSpPr>
          <p:cNvPr id="7" name="TextBox 6">
            <a:extLst>
              <a:ext uri="{FF2B5EF4-FFF2-40B4-BE49-F238E27FC236}">
                <a16:creationId xmlns:a16="http://schemas.microsoft.com/office/drawing/2014/main" id="{5A247628-A592-5CD0-225C-890654B7C0D5}"/>
              </a:ext>
            </a:extLst>
          </p:cNvPr>
          <p:cNvSpPr txBox="1"/>
          <p:nvPr/>
        </p:nvSpPr>
        <p:spPr>
          <a:xfrm>
            <a:off x="6794645" y="6092270"/>
            <a:ext cx="5170932" cy="646331"/>
          </a:xfrm>
          <a:prstGeom prst="rect">
            <a:avLst/>
          </a:prstGeom>
          <a:noFill/>
        </p:spPr>
        <p:txBody>
          <a:bodyPr wrap="square">
            <a:spAutoFit/>
          </a:bodyPr>
          <a:lstStyle/>
          <a:p>
            <a:r>
              <a:rPr kumimoji="0" lang="en-US" sz="1800" b="1" u="none" strike="noStrike" kern="1200" cap="none" spc="0" normalizeH="0" baseline="0" noProof="0" dirty="0">
                <a:ln>
                  <a:noFill/>
                </a:ln>
                <a:solidFill>
                  <a:prstClr val="black"/>
                </a:solidFill>
                <a:effectLst/>
                <a:uLnTx/>
                <a:uFillTx/>
                <a:latin typeface="Avenir Book" panose="02000503020000020003" pitchFamily="2" charset="0"/>
              </a:rPr>
              <a:t>Source:</a:t>
            </a:r>
            <a:r>
              <a:rPr kumimoji="0" lang="en-US" sz="1800" b="0" u="none" strike="noStrike" kern="1200" cap="none" spc="0" normalizeH="0" baseline="0" noProof="0" dirty="0">
                <a:ln>
                  <a:noFill/>
                </a:ln>
                <a:solidFill>
                  <a:prstClr val="black"/>
                </a:solidFill>
                <a:effectLst/>
                <a:uLnTx/>
                <a:uFillTx/>
                <a:latin typeface="Avenir Book" panose="02000503020000020003" pitchFamily="2" charset="0"/>
              </a:rPr>
              <a:t> </a:t>
            </a:r>
            <a:r>
              <a:rPr lang="en-US" sz="1800" dirty="0">
                <a:effectLst/>
                <a:latin typeface="Avenir Book" panose="02000503020000020003" pitchFamily="2" charset="0"/>
                <a:ea typeface="Calibri" panose="020F0502020204030204" pitchFamily="34" charset="0"/>
                <a:cs typeface="Calibri" panose="020F0502020204030204" pitchFamily="34" charset="0"/>
              </a:rPr>
              <a:t>Dr. Morgan-Participant 202. </a:t>
            </a:r>
          </a:p>
          <a:p>
            <a:r>
              <a:rPr lang="en-US" sz="1800" dirty="0">
                <a:solidFill>
                  <a:srgbClr val="333F50"/>
                </a:solidFill>
                <a:latin typeface="Avenir Book" panose="02000503020000020003" pitchFamily="2" charset="0"/>
                <a:ea typeface="Calibri" panose="020F0502020204030204" pitchFamily="34" charset="0"/>
                <a:cs typeface="Calibri" panose="020F0502020204030204" pitchFamily="34" charset="0"/>
              </a:rPr>
              <a:t>Chair of OB-GYN, integrating site.</a:t>
            </a:r>
          </a:p>
        </p:txBody>
      </p:sp>
      <p:sp>
        <p:nvSpPr>
          <p:cNvPr id="8" name="Freeform 3">
            <a:extLst>
              <a:ext uri="{FF2B5EF4-FFF2-40B4-BE49-F238E27FC236}">
                <a16:creationId xmlns:a16="http://schemas.microsoft.com/office/drawing/2014/main" id="{1BF09EE1-9AF8-DBAB-757C-EE76AD6DA0C5}"/>
              </a:ext>
            </a:extLst>
          </p:cNvPr>
          <p:cNvSpPr/>
          <p:nvPr/>
        </p:nvSpPr>
        <p:spPr>
          <a:xfrm>
            <a:off x="5901441" y="1469754"/>
            <a:ext cx="6064136" cy="5002652"/>
          </a:xfrm>
          <a:custGeom>
            <a:avLst/>
            <a:gdLst/>
            <a:ahLst/>
            <a:cxnLst/>
            <a:rect l="l" t="t" r="r" b="b"/>
            <a:pathLst>
              <a:path w="5216862" h="4114800">
                <a:moveTo>
                  <a:pt x="0" y="0"/>
                </a:moveTo>
                <a:lnTo>
                  <a:pt x="5216862" y="0"/>
                </a:lnTo>
                <a:lnTo>
                  <a:pt x="521686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3195594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35DCA-013B-7ECA-66A3-83FCED45E7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F0C46E-9889-5F6F-0400-825B2B031940}"/>
              </a:ext>
            </a:extLst>
          </p:cNvPr>
          <p:cNvSpPr txBox="1"/>
          <p:nvPr/>
        </p:nvSpPr>
        <p:spPr>
          <a:xfrm>
            <a:off x="4807131" y="2056413"/>
            <a:ext cx="6139543" cy="3123932"/>
          </a:xfrm>
          <a:prstGeom prst="rect">
            <a:avLst/>
          </a:prstGeom>
          <a:noFill/>
        </p:spPr>
        <p:txBody>
          <a:bodyPr wrap="square">
            <a:spAutoFit/>
          </a:bodyPr>
          <a:lstStyle/>
          <a:p>
            <a:pPr marL="457200" marR="0">
              <a:spcAft>
                <a:spcPts val="600"/>
              </a:spcAft>
              <a:buNone/>
            </a:pPr>
            <a:endParaRPr lang="en-US" sz="2400" dirty="0">
              <a:latin typeface="Avenir Book" panose="02000503020000020003" pitchFamily="2" charset="0"/>
              <a:ea typeface="Calibri" panose="020F0502020204030204" pitchFamily="34" charset="0"/>
              <a:cs typeface="Calibri" panose="020F0502020204030204" pitchFamily="34" charset="0"/>
            </a:endParaRPr>
          </a:p>
          <a:p>
            <a:pPr marL="457200" marR="0">
              <a:spcAft>
                <a:spcPts val="600"/>
              </a:spcAft>
              <a:buNone/>
            </a:pPr>
            <a:r>
              <a:rPr lang="en-US" sz="2400" b="1" dirty="0">
                <a:effectLst/>
                <a:latin typeface="Avenir Book" panose="02000503020000020003" pitchFamily="2" charset="0"/>
                <a:ea typeface="Calibri" panose="020F0502020204030204" pitchFamily="34" charset="0"/>
                <a:cs typeface="Calibri" panose="020F0502020204030204" pitchFamily="34" charset="0"/>
              </a:rPr>
              <a:t>“There was clear inequity</a:t>
            </a:r>
            <a:r>
              <a:rPr lang="en-US" sz="2400" kern="1200" dirty="0">
                <a:solidFill>
                  <a:srgbClr val="000000"/>
                </a:solidFill>
                <a:effectLst/>
                <a:latin typeface="Avenir Book" panose="02000503020000020003" pitchFamily="2" charset="0"/>
                <a:ea typeface="Calibri" panose="020F0502020204030204" pitchFamily="34" charset="0"/>
                <a:cs typeface="Calibri" panose="020F0502020204030204" pitchFamily="34" charset="0"/>
              </a:rPr>
              <a:t>…It was so ingrained within the system that many people didn't realize that this was happening… that's the definition of structural disparity, right? It's something that's </a:t>
            </a:r>
            <a:r>
              <a:rPr lang="en-US" sz="2400" b="1" kern="1200" dirty="0">
                <a:solidFill>
                  <a:srgbClr val="000000"/>
                </a:solidFill>
                <a:effectLst/>
                <a:latin typeface="Avenir Book" panose="02000503020000020003" pitchFamily="2" charset="0"/>
                <a:ea typeface="Calibri" panose="020F0502020204030204" pitchFamily="34" charset="0"/>
                <a:cs typeface="Calibri" panose="020F0502020204030204" pitchFamily="34" charset="0"/>
              </a:rPr>
              <a:t>so ingrained within your system, no one really thinks twice about it.</a:t>
            </a:r>
            <a:r>
              <a:rPr lang="en-US" sz="2400" kern="1200" dirty="0">
                <a:solidFill>
                  <a:srgbClr val="000000"/>
                </a:solidFill>
                <a:effectLst/>
                <a:latin typeface="Avenir Book" panose="02000503020000020003" pitchFamily="2" charset="0"/>
                <a:ea typeface="Calibri" panose="020F0502020204030204" pitchFamily="34" charset="0"/>
                <a:cs typeface="Calibri" panose="020F0502020204030204" pitchFamily="34" charset="0"/>
              </a:rPr>
              <a:t>” </a:t>
            </a:r>
            <a:endParaRPr lang="en-US" sz="2400" dirty="0">
              <a:effectLst/>
              <a:latin typeface="Avenir Book" panose="02000503020000020003" pitchFamily="2" charset="0"/>
              <a:ea typeface="Calibri" panose="020F0502020204030204" pitchFamily="34" charset="0"/>
              <a:cs typeface="Calibri" panose="020F0502020204030204" pitchFamily="34" charset="0"/>
            </a:endParaRPr>
          </a:p>
        </p:txBody>
      </p:sp>
      <p:sp>
        <p:nvSpPr>
          <p:cNvPr id="6" name="Freeform 3">
            <a:extLst>
              <a:ext uri="{FF2B5EF4-FFF2-40B4-BE49-F238E27FC236}">
                <a16:creationId xmlns:a16="http://schemas.microsoft.com/office/drawing/2014/main" id="{EF4AD19B-92FD-0F07-92DF-54AF623925EC}"/>
              </a:ext>
            </a:extLst>
          </p:cNvPr>
          <p:cNvSpPr/>
          <p:nvPr/>
        </p:nvSpPr>
        <p:spPr>
          <a:xfrm>
            <a:off x="4807131" y="1677655"/>
            <a:ext cx="6494752" cy="4317822"/>
          </a:xfrm>
          <a:custGeom>
            <a:avLst/>
            <a:gdLst/>
            <a:ahLst/>
            <a:cxnLst/>
            <a:rect l="l" t="t" r="r" b="b"/>
            <a:pathLst>
              <a:path w="5216862" h="4114800">
                <a:moveTo>
                  <a:pt x="0" y="0"/>
                </a:moveTo>
                <a:lnTo>
                  <a:pt x="5216862" y="0"/>
                </a:lnTo>
                <a:lnTo>
                  <a:pt x="521686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 name="Title 1">
            <a:extLst>
              <a:ext uri="{FF2B5EF4-FFF2-40B4-BE49-F238E27FC236}">
                <a16:creationId xmlns:a16="http://schemas.microsoft.com/office/drawing/2014/main" id="{EE2F4AE7-B024-D097-C238-BF28954B8623}"/>
              </a:ext>
            </a:extLst>
          </p:cNvPr>
          <p:cNvSpPr txBox="1">
            <a:spLocks/>
          </p:cNvSpPr>
          <p:nvPr/>
        </p:nvSpPr>
        <p:spPr>
          <a:xfrm>
            <a:off x="890117" y="231236"/>
            <a:ext cx="10402796" cy="1446419"/>
          </a:xfrm>
          <a:prstGeom prst="rect">
            <a:avLst/>
          </a:prstGeom>
          <a:solidFill>
            <a:srgbClr val="D3E2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333F50"/>
                </a:solidFill>
                <a:latin typeface="Avenir Book" panose="02000503020000020003" pitchFamily="2" charset="0"/>
                <a:ea typeface="Calibri" panose="020F0502020204030204" pitchFamily="34" charset="0"/>
                <a:cs typeface="Calibri" panose="020F0502020204030204" pitchFamily="34" charset="0"/>
              </a:rPr>
              <a:t>Why Change?</a:t>
            </a:r>
          </a:p>
          <a:p>
            <a:pPr algn="ctr"/>
            <a:r>
              <a:rPr lang="en-US" sz="2800" i="1" dirty="0">
                <a:solidFill>
                  <a:srgbClr val="333F50"/>
                </a:solidFill>
                <a:latin typeface="Avenir Book" panose="02000503020000020003" pitchFamily="2" charset="0"/>
                <a:ea typeface="Calibri" panose="020F0502020204030204" pitchFamily="34" charset="0"/>
                <a:cs typeface="Calibri" panose="020F0502020204030204" pitchFamily="34" charset="0"/>
              </a:rPr>
              <a:t>Equity </a:t>
            </a:r>
            <a:endParaRPr lang="en-US" sz="2800" dirty="0">
              <a:latin typeface="Avenir Book" panose="02000503020000020003" pitchFamily="2" charset="0"/>
              <a:cs typeface="Arial" panose="020B0604020202020204" pitchFamily="34" charset="0"/>
            </a:endParaRPr>
          </a:p>
        </p:txBody>
      </p:sp>
      <p:sp>
        <p:nvSpPr>
          <p:cNvPr id="7" name="TextBox 6">
            <a:extLst>
              <a:ext uri="{FF2B5EF4-FFF2-40B4-BE49-F238E27FC236}">
                <a16:creationId xmlns:a16="http://schemas.microsoft.com/office/drawing/2014/main" id="{2AAAB790-8E3A-6D1C-F5BB-10C61310E198}"/>
              </a:ext>
            </a:extLst>
          </p:cNvPr>
          <p:cNvSpPr txBox="1"/>
          <p:nvPr/>
        </p:nvSpPr>
        <p:spPr>
          <a:xfrm>
            <a:off x="6934844" y="6109164"/>
            <a:ext cx="5170932" cy="646331"/>
          </a:xfrm>
          <a:prstGeom prst="rect">
            <a:avLst/>
          </a:prstGeom>
          <a:noFill/>
        </p:spPr>
        <p:txBody>
          <a:bodyPr wrap="square">
            <a:spAutoFit/>
          </a:bodyPr>
          <a:lstStyle/>
          <a:p>
            <a:r>
              <a:rPr kumimoji="0" lang="en-US" sz="1800" b="1" u="none" strike="noStrike" kern="1200" cap="none" spc="0" normalizeH="0" baseline="0" noProof="0" dirty="0">
                <a:ln>
                  <a:noFill/>
                </a:ln>
                <a:solidFill>
                  <a:prstClr val="black"/>
                </a:solidFill>
                <a:effectLst/>
                <a:uLnTx/>
                <a:uFillTx/>
                <a:latin typeface="Avenir Book" panose="02000503020000020003" pitchFamily="2" charset="0"/>
              </a:rPr>
              <a:t>Source:</a:t>
            </a:r>
            <a:r>
              <a:rPr kumimoji="0" lang="en-US" sz="1800" b="0" u="none" strike="noStrike" kern="1200" cap="none" spc="0" normalizeH="0" baseline="0" noProof="0" dirty="0">
                <a:ln>
                  <a:noFill/>
                </a:ln>
                <a:solidFill>
                  <a:prstClr val="black"/>
                </a:solidFill>
                <a:effectLst/>
                <a:uLnTx/>
                <a:uFillTx/>
                <a:latin typeface="Avenir Book" panose="02000503020000020003" pitchFamily="2" charset="0"/>
              </a:rPr>
              <a:t> </a:t>
            </a:r>
            <a:r>
              <a:rPr lang="en-US" sz="1800" dirty="0">
                <a:effectLst/>
                <a:latin typeface="Avenir Book" panose="02000503020000020003" pitchFamily="2" charset="0"/>
                <a:ea typeface="Calibri" panose="020F0502020204030204" pitchFamily="34" charset="0"/>
                <a:cs typeface="Calibri" panose="020F0502020204030204" pitchFamily="34" charset="0"/>
              </a:rPr>
              <a:t>Dr. Morgan-Participant 202. </a:t>
            </a:r>
          </a:p>
          <a:p>
            <a:r>
              <a:rPr lang="en-US" sz="1800" dirty="0">
                <a:solidFill>
                  <a:srgbClr val="333F50"/>
                </a:solidFill>
                <a:latin typeface="Avenir Book" panose="02000503020000020003" pitchFamily="2" charset="0"/>
                <a:ea typeface="Calibri" panose="020F0502020204030204" pitchFamily="34" charset="0"/>
                <a:cs typeface="Calibri" panose="020F0502020204030204" pitchFamily="34" charset="0"/>
              </a:rPr>
              <a:t>Chair of OB-GYN, integrating site.</a:t>
            </a:r>
          </a:p>
        </p:txBody>
      </p:sp>
      <p:sp>
        <p:nvSpPr>
          <p:cNvPr id="3" name="object 3">
            <a:extLst>
              <a:ext uri="{FF2B5EF4-FFF2-40B4-BE49-F238E27FC236}">
                <a16:creationId xmlns:a16="http://schemas.microsoft.com/office/drawing/2014/main" id="{E339741B-8DC5-CEBD-E346-63665F2DC2F8}"/>
              </a:ext>
            </a:extLst>
          </p:cNvPr>
          <p:cNvSpPr/>
          <p:nvPr/>
        </p:nvSpPr>
        <p:spPr>
          <a:xfrm>
            <a:off x="988915" y="2080778"/>
            <a:ext cx="3674526" cy="4184337"/>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chemeClr val="bg2"/>
          </a:solidFill>
        </p:spPr>
        <p:txBody>
          <a:bodyPr wrap="square" lIns="0" tIns="0" rIns="0" bIns="0" rtlCol="0"/>
          <a:lstStyle/>
          <a:p>
            <a:endParaRPr lang="en-US" sz="1800" dirty="0"/>
          </a:p>
          <a:p>
            <a:endParaRPr lang="en-US" sz="1800" dirty="0"/>
          </a:p>
        </p:txBody>
      </p:sp>
      <p:sp>
        <p:nvSpPr>
          <p:cNvPr id="5" name="TextBox 4">
            <a:extLst>
              <a:ext uri="{FF2B5EF4-FFF2-40B4-BE49-F238E27FC236}">
                <a16:creationId xmlns:a16="http://schemas.microsoft.com/office/drawing/2014/main" id="{E1A69A8D-7FBA-F7F9-9408-DB2D55E75BEC}"/>
              </a:ext>
            </a:extLst>
          </p:cNvPr>
          <p:cNvSpPr txBox="1"/>
          <p:nvPr/>
        </p:nvSpPr>
        <p:spPr>
          <a:xfrm>
            <a:off x="988915" y="2277345"/>
            <a:ext cx="3674526" cy="3416320"/>
          </a:xfrm>
          <a:prstGeom prst="rect">
            <a:avLst/>
          </a:prstGeom>
          <a:noFill/>
        </p:spPr>
        <p:txBody>
          <a:bodyPr wrap="square">
            <a:spAutoFit/>
          </a:bodyPr>
          <a:lstStyle/>
          <a:p>
            <a:r>
              <a:rPr lang="en-US" sz="2400" i="1" dirty="0">
                <a:latin typeface="Avenir Book" panose="02000503020000020003" pitchFamily="2" charset="0"/>
              </a:rPr>
              <a:t>Segregated care is </a:t>
            </a:r>
            <a:r>
              <a:rPr lang="en-US" sz="2400" b="1" i="1" dirty="0">
                <a:latin typeface="Avenir Book" panose="02000503020000020003" pitchFamily="2" charset="0"/>
              </a:rPr>
              <a:t>Structural</a:t>
            </a:r>
          </a:p>
          <a:p>
            <a:endParaRPr lang="en-US" sz="2400" i="1" dirty="0">
              <a:latin typeface="Avenir Book" panose="02000503020000020003" pitchFamily="2" charset="0"/>
            </a:endParaRPr>
          </a:p>
          <a:p>
            <a:r>
              <a:rPr lang="en-US" sz="2400" i="1" dirty="0">
                <a:latin typeface="Avenir Book" panose="02000503020000020003" pitchFamily="2" charset="0"/>
              </a:rPr>
              <a:t>Segregated care is </a:t>
            </a:r>
            <a:r>
              <a:rPr lang="en-US" sz="2400" b="1" i="1" dirty="0">
                <a:latin typeface="Avenir Book" panose="02000503020000020003" pitchFamily="2" charset="0"/>
              </a:rPr>
              <a:t>Normal</a:t>
            </a:r>
          </a:p>
          <a:p>
            <a:endParaRPr lang="en-US" sz="2400" b="1" i="1" dirty="0">
              <a:latin typeface="Avenir Book" panose="02000503020000020003" pitchFamily="2" charset="0"/>
            </a:endParaRPr>
          </a:p>
          <a:p>
            <a:r>
              <a:rPr lang="en-US" sz="2400" b="1" i="1" dirty="0">
                <a:latin typeface="Avenir Book" panose="02000503020000020003" pitchFamily="2" charset="0"/>
              </a:rPr>
              <a:t>“No one really thinks twice about it”</a:t>
            </a:r>
          </a:p>
          <a:p>
            <a:endParaRPr lang="en-US" sz="2400" dirty="0">
              <a:latin typeface="Avenir Book" panose="02000503020000020003" pitchFamily="2" charset="0"/>
            </a:endParaRPr>
          </a:p>
          <a:p>
            <a:endParaRPr lang="en-US" sz="2400" dirty="0">
              <a:latin typeface="Avenir Book" panose="02000503020000020003" pitchFamily="2" charset="0"/>
            </a:endParaRPr>
          </a:p>
          <a:p>
            <a:endParaRPr lang="en-US" sz="2400" dirty="0">
              <a:latin typeface="Avenir Book" panose="02000503020000020003" pitchFamily="2" charset="0"/>
            </a:endParaRPr>
          </a:p>
        </p:txBody>
      </p:sp>
    </p:spTree>
    <p:extLst>
      <p:ext uri="{BB962C8B-B14F-4D97-AF65-F5344CB8AC3E}">
        <p14:creationId xmlns:p14="http://schemas.microsoft.com/office/powerpoint/2010/main" val="3452457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051DB-D534-B33D-DCE0-8BC8A69C56C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70F1B18-57C5-8B38-262B-53C2F972391E}"/>
              </a:ext>
            </a:extLst>
          </p:cNvPr>
          <p:cNvSpPr/>
          <p:nvPr/>
        </p:nvSpPr>
        <p:spPr>
          <a:xfrm>
            <a:off x="1229867" y="0"/>
            <a:ext cx="10019889" cy="6858000"/>
          </a:xfrm>
          <a:custGeom>
            <a:avLst/>
            <a:gdLst/>
            <a:ahLst/>
            <a:cxnLst/>
            <a:rect l="l" t="t" r="r" b="b"/>
            <a:pathLst>
              <a:path w="15525371" h="19102805">
                <a:moveTo>
                  <a:pt x="0" y="0"/>
                </a:moveTo>
                <a:lnTo>
                  <a:pt x="15525371" y="0"/>
                </a:lnTo>
                <a:lnTo>
                  <a:pt x="15525371" y="19102805"/>
                </a:lnTo>
                <a:lnTo>
                  <a:pt x="0" y="19102805"/>
                </a:lnTo>
                <a:lnTo>
                  <a:pt x="0" y="0"/>
                </a:lnTo>
                <a:close/>
              </a:path>
            </a:pathLst>
          </a:custGeom>
          <a:blipFill>
            <a:blip r:embed="rId3">
              <a:extLst>
                <a:ext uri="{96DAC541-7B7A-43D3-8B79-37D633B846F1}">
                  <asvg:svgBlip xmlns:asvg="http://schemas.microsoft.com/office/drawing/2016/SVG/main" r:embed="rId4"/>
                </a:ext>
              </a:extLst>
            </a:blip>
            <a:stretch>
              <a:fillRect t="-29483" b="-64802"/>
            </a:stretch>
          </a:blipFill>
        </p:spPr>
        <p:txBody>
          <a:bodyPr/>
          <a:lstStyle/>
          <a:p>
            <a:pPr marL="0" marR="0" algn="ctr">
              <a:lnSpc>
                <a:spcPct val="115000"/>
              </a:lnSpc>
              <a:spcAft>
                <a:spcPts val="800"/>
              </a:spcAft>
            </a:pP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6">
            <a:extLst>
              <a:ext uri="{FF2B5EF4-FFF2-40B4-BE49-F238E27FC236}">
                <a16:creationId xmlns:a16="http://schemas.microsoft.com/office/drawing/2014/main" id="{89972C14-0910-F5CF-5D6D-5FC1FFDAED99}"/>
              </a:ext>
            </a:extLst>
          </p:cNvPr>
          <p:cNvSpPr txBox="1"/>
          <p:nvPr/>
        </p:nvSpPr>
        <p:spPr>
          <a:xfrm>
            <a:off x="2309256" y="3777173"/>
            <a:ext cx="7861110" cy="1319144"/>
          </a:xfrm>
          <a:prstGeom prst="rect">
            <a:avLst/>
          </a:prstGeom>
        </p:spPr>
        <p:txBody>
          <a:bodyPr wrap="square" lIns="0" tIns="0" rIns="0" bIns="0" rtlCol="0" anchor="t">
            <a:spAutoFit/>
          </a:bodyPr>
          <a:lstStyle/>
          <a:p>
            <a:pPr marR="0" lvl="0" algn="ctr">
              <a:spcAft>
                <a:spcPts val="800"/>
              </a:spcAft>
              <a:buSzPts val="1000"/>
              <a:tabLst>
                <a:tab pos="457200" algn="l"/>
              </a:tabLst>
            </a:pPr>
            <a:r>
              <a:rPr lang="en-US" sz="3600" kern="100" dirty="0">
                <a:latin typeface="Avenir Book" panose="02000503020000020003" pitchFamily="2" charset="0"/>
                <a:ea typeface="Aptos" panose="020B0004020202020204" pitchFamily="34" charset="0"/>
                <a:cs typeface="Times New Roman" panose="02020603050405020304" pitchFamily="18" charset="0"/>
              </a:rPr>
              <a:t>WHY IS U.S. HEALTH CARE SEGREGATED?</a:t>
            </a:r>
          </a:p>
          <a:p>
            <a:pPr marR="0" lvl="0" algn="ctr">
              <a:lnSpc>
                <a:spcPct val="115000"/>
              </a:lnSpc>
              <a:spcAft>
                <a:spcPts val="800"/>
              </a:spcAft>
              <a:buSzPts val="1000"/>
              <a:tabLst>
                <a:tab pos="457200" algn="l"/>
              </a:tabLst>
            </a:pPr>
            <a:r>
              <a:rPr lang="en-US" sz="4000" kern="100" dirty="0">
                <a:solidFill>
                  <a:schemeClr val="accent3"/>
                </a:solidFill>
                <a:latin typeface="Avenir Book" panose="02000503020000020003" pitchFamily="2" charset="0"/>
                <a:ea typeface="Aptos" panose="020B0004020202020204" pitchFamily="34" charset="0"/>
                <a:cs typeface="Times New Roman" panose="02020603050405020304" pitchFamily="18" charset="0"/>
              </a:rPr>
              <a:t>The Mechanisms of Segregation</a:t>
            </a:r>
          </a:p>
        </p:txBody>
      </p:sp>
      <p:sp>
        <p:nvSpPr>
          <p:cNvPr id="10" name="TextBox 9">
            <a:extLst>
              <a:ext uri="{FF2B5EF4-FFF2-40B4-BE49-F238E27FC236}">
                <a16:creationId xmlns:a16="http://schemas.microsoft.com/office/drawing/2014/main" id="{E3F2A3B8-17B2-2F77-AD39-081AF02FB843}"/>
              </a:ext>
            </a:extLst>
          </p:cNvPr>
          <p:cNvSpPr txBox="1"/>
          <p:nvPr/>
        </p:nvSpPr>
        <p:spPr>
          <a:xfrm>
            <a:off x="7434196" y="3379368"/>
            <a:ext cx="6392486" cy="230832"/>
          </a:xfrm>
          <a:prstGeom prst="rect">
            <a:avLst/>
          </a:prstGeom>
          <a:noFill/>
        </p:spPr>
        <p:txBody>
          <a:bodyPr wrap="square">
            <a:spAutoFit/>
          </a:bodyPr>
          <a:lstStyle/>
          <a:p>
            <a:r>
              <a:rPr lang="en-US" sz="900" dirty="0">
                <a:solidFill>
                  <a:srgbClr val="6E7B85"/>
                </a:solidFill>
                <a:effectLst/>
                <a:latin typeface="Avenir Book" panose="02000503020000020003" pitchFamily="2" charset="0"/>
              </a:rPr>
              <a:t>https://</a:t>
            </a:r>
            <a:r>
              <a:rPr lang="en-US" sz="900" dirty="0" err="1">
                <a:solidFill>
                  <a:srgbClr val="6E7B85"/>
                </a:solidFill>
                <a:effectLst/>
                <a:latin typeface="Avenir Book" panose="02000503020000020003" pitchFamily="2" charset="0"/>
              </a:rPr>
              <a:t>lowninstitute.org</a:t>
            </a:r>
            <a:endParaRPr lang="en-US" sz="900" dirty="0">
              <a:solidFill>
                <a:srgbClr val="6E7B85"/>
              </a:solidFill>
              <a:effectLst/>
              <a:latin typeface="Avenir Book" panose="02000503020000020003" pitchFamily="2" charset="0"/>
            </a:endParaRPr>
          </a:p>
        </p:txBody>
      </p:sp>
      <p:pic>
        <p:nvPicPr>
          <p:cNvPr id="5" name="Picture 4" descr="A blue and white buildings with a red line&#10;&#10;AI-generated content may be incorrect.">
            <a:extLst>
              <a:ext uri="{FF2B5EF4-FFF2-40B4-BE49-F238E27FC236}">
                <a16:creationId xmlns:a16="http://schemas.microsoft.com/office/drawing/2014/main" id="{87DC7E16-1554-F474-5BB6-98B6B06708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3863" y="498187"/>
            <a:ext cx="5404273" cy="2828236"/>
          </a:xfrm>
          <a:prstGeom prst="rect">
            <a:avLst/>
          </a:prstGeom>
        </p:spPr>
      </p:pic>
    </p:spTree>
    <p:extLst>
      <p:ext uri="{BB962C8B-B14F-4D97-AF65-F5344CB8AC3E}">
        <p14:creationId xmlns:p14="http://schemas.microsoft.com/office/powerpoint/2010/main" val="575413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66AD0-0578-DCED-A1C6-BB7CF8FBEEDF}"/>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932323A-A225-A84C-E4CD-AD28DB50397C}"/>
              </a:ext>
            </a:extLst>
          </p:cNvPr>
          <p:cNvSpPr txBox="1">
            <a:spLocks/>
          </p:cNvSpPr>
          <p:nvPr/>
        </p:nvSpPr>
        <p:spPr>
          <a:xfrm>
            <a:off x="1091027" y="6527510"/>
            <a:ext cx="10948459" cy="362645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grpSp>
        <p:nvGrpSpPr>
          <p:cNvPr id="47" name="Group 6">
            <a:extLst>
              <a:ext uri="{FF2B5EF4-FFF2-40B4-BE49-F238E27FC236}">
                <a16:creationId xmlns:a16="http://schemas.microsoft.com/office/drawing/2014/main" id="{A563D244-1A9B-A3D3-131D-CC1A26669B5D}"/>
              </a:ext>
            </a:extLst>
          </p:cNvPr>
          <p:cNvGrpSpPr/>
          <p:nvPr/>
        </p:nvGrpSpPr>
        <p:grpSpPr>
          <a:xfrm>
            <a:off x="3962587" y="4472374"/>
            <a:ext cx="6629256" cy="526538"/>
            <a:chOff x="764173" y="-1868694"/>
            <a:chExt cx="3113263" cy="853397"/>
          </a:xfrm>
          <a:solidFill>
            <a:schemeClr val="bg2">
              <a:lumMod val="90000"/>
            </a:schemeClr>
          </a:solidFill>
        </p:grpSpPr>
        <p:sp>
          <p:nvSpPr>
            <p:cNvPr id="48" name="Freeform 7">
              <a:extLst>
                <a:ext uri="{FF2B5EF4-FFF2-40B4-BE49-F238E27FC236}">
                  <a16:creationId xmlns:a16="http://schemas.microsoft.com/office/drawing/2014/main" id="{CB1A1732-BC01-CB4B-F109-952334E557D3}"/>
                </a:ext>
              </a:extLst>
            </p:cNvPr>
            <p:cNvSpPr/>
            <p:nvPr/>
          </p:nvSpPr>
          <p:spPr>
            <a:xfrm>
              <a:off x="764173" y="-1868694"/>
              <a:ext cx="3113263" cy="853397"/>
            </a:xfrm>
            <a:custGeom>
              <a:avLst/>
              <a:gdLst/>
              <a:ahLst/>
              <a:cxnLst/>
              <a:rect l="l" t="t" r="r" b="b"/>
              <a:pathLst>
                <a:path w="2259013" h="853397">
                  <a:moveTo>
                    <a:pt x="0" y="0"/>
                  </a:moveTo>
                  <a:lnTo>
                    <a:pt x="2259013" y="0"/>
                  </a:lnTo>
                  <a:lnTo>
                    <a:pt x="2259013" y="853397"/>
                  </a:lnTo>
                  <a:lnTo>
                    <a:pt x="0" y="853397"/>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53" name="AutoShape 12">
            <a:extLst>
              <a:ext uri="{FF2B5EF4-FFF2-40B4-BE49-F238E27FC236}">
                <a16:creationId xmlns:a16="http://schemas.microsoft.com/office/drawing/2014/main" id="{FD5A3587-4698-BA9C-F9F9-64DE381B1217}"/>
              </a:ext>
            </a:extLst>
          </p:cNvPr>
          <p:cNvSpPr/>
          <p:nvPr/>
        </p:nvSpPr>
        <p:spPr>
          <a:xfrm flipV="1">
            <a:off x="894499" y="1737194"/>
            <a:ext cx="19026" cy="2820337"/>
          </a:xfrm>
          <a:prstGeom prst="line">
            <a:avLst/>
          </a:prstGeom>
          <a:ln w="28575" cap="rnd">
            <a:solidFill>
              <a:srgbClr val="404040"/>
            </a:solidFill>
            <a:prstDash val="solid"/>
            <a:headEnd type="none" w="sm" len="sm"/>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60" name="Group 19">
            <a:extLst>
              <a:ext uri="{FF2B5EF4-FFF2-40B4-BE49-F238E27FC236}">
                <a16:creationId xmlns:a16="http://schemas.microsoft.com/office/drawing/2014/main" id="{96F2FDC1-B5ED-4218-997F-D3DBDCE091E9}"/>
              </a:ext>
            </a:extLst>
          </p:cNvPr>
          <p:cNvGrpSpPr/>
          <p:nvPr/>
        </p:nvGrpSpPr>
        <p:grpSpPr>
          <a:xfrm rot="-5400000">
            <a:off x="5480631" y="-2753460"/>
            <a:ext cx="563558" cy="9469452"/>
            <a:chOff x="-3573805" y="165293"/>
            <a:chExt cx="4975860" cy="9408089"/>
          </a:xfrm>
          <a:solidFill>
            <a:srgbClr val="D4A994"/>
          </a:solidFill>
        </p:grpSpPr>
        <p:sp>
          <p:nvSpPr>
            <p:cNvPr id="61" name="Freeform 20">
              <a:extLst>
                <a:ext uri="{FF2B5EF4-FFF2-40B4-BE49-F238E27FC236}">
                  <a16:creationId xmlns:a16="http://schemas.microsoft.com/office/drawing/2014/main" id="{F86109FA-03B4-94DE-E219-DA31D639FFFB}"/>
                </a:ext>
              </a:extLst>
            </p:cNvPr>
            <p:cNvSpPr/>
            <p:nvPr/>
          </p:nvSpPr>
          <p:spPr>
            <a:xfrm>
              <a:off x="-3573805" y="165293"/>
              <a:ext cx="4975860" cy="9408089"/>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grpSp>
      <p:sp>
        <p:nvSpPr>
          <p:cNvPr id="68" name="TextBox 27">
            <a:extLst>
              <a:ext uri="{FF2B5EF4-FFF2-40B4-BE49-F238E27FC236}">
                <a16:creationId xmlns:a16="http://schemas.microsoft.com/office/drawing/2014/main" id="{5B1181DF-B4E4-0D52-E186-6C9AF73882BF}"/>
              </a:ext>
            </a:extLst>
          </p:cNvPr>
          <p:cNvSpPr txBox="1"/>
          <p:nvPr/>
        </p:nvSpPr>
        <p:spPr>
          <a:xfrm>
            <a:off x="2948170" y="1868522"/>
            <a:ext cx="5744628" cy="252120"/>
          </a:xfrm>
          <a:prstGeom prst="rect">
            <a:avLst/>
          </a:prstGeom>
        </p:spPr>
        <p:txBody>
          <a:bodyPr wrap="square" lIns="0" tIns="0" rIns="0" bIns="0" rtlCol="0" anchor="t">
            <a:spAutoFit/>
          </a:bodyPr>
          <a:lstStyle/>
          <a:p>
            <a:pPr marL="0" marR="0" lvl="0" indent="0" algn="l"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8E8E8">
                    <a:lumMod val="25000"/>
                  </a:srgbClr>
                </a:solidFill>
                <a:effectLst/>
                <a:uLnTx/>
                <a:uFillTx/>
                <a:latin typeface="Avenir Book" panose="02000503020000020003" pitchFamily="2" charset="0"/>
                <a:ea typeface="+mn-ea"/>
                <a:cs typeface="+mn-cs"/>
              </a:rPr>
              <a:t>Failure to pass national health insurance</a:t>
            </a:r>
          </a:p>
        </p:txBody>
      </p:sp>
      <p:sp>
        <p:nvSpPr>
          <p:cNvPr id="70" name="AutoShape 29">
            <a:extLst>
              <a:ext uri="{FF2B5EF4-FFF2-40B4-BE49-F238E27FC236}">
                <a16:creationId xmlns:a16="http://schemas.microsoft.com/office/drawing/2014/main" id="{311FB7A1-0902-B9A3-A256-7635D7F26292}"/>
              </a:ext>
            </a:extLst>
          </p:cNvPr>
          <p:cNvSpPr/>
          <p:nvPr/>
        </p:nvSpPr>
        <p:spPr>
          <a:xfrm flipV="1">
            <a:off x="482481" y="2626131"/>
            <a:ext cx="0" cy="1826673"/>
          </a:xfrm>
          <a:prstGeom prst="line">
            <a:avLst/>
          </a:prstGeom>
          <a:ln w="28575" cap="rnd">
            <a:solidFill>
              <a:srgbClr val="404040"/>
            </a:solidFill>
            <a:prstDash val="solid"/>
            <a:headEnd type="none" w="sm" len="sm"/>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itle 1">
            <a:extLst>
              <a:ext uri="{FF2B5EF4-FFF2-40B4-BE49-F238E27FC236}">
                <a16:creationId xmlns:a16="http://schemas.microsoft.com/office/drawing/2014/main" id="{C9B1E5D4-9AAF-3346-9706-ED932EB9D074}"/>
              </a:ext>
            </a:extLst>
          </p:cNvPr>
          <p:cNvSpPr txBox="1">
            <a:spLocks/>
          </p:cNvSpPr>
          <p:nvPr/>
        </p:nvSpPr>
        <p:spPr>
          <a:xfrm>
            <a:off x="761323" y="294239"/>
            <a:ext cx="10402796" cy="953696"/>
          </a:xfrm>
          <a:prstGeom prst="rect">
            <a:avLst/>
          </a:prstGeom>
          <a:solidFill>
            <a:srgbClr val="D3E2D2"/>
          </a:solidFill>
        </p:spPr>
        <p:txBody>
          <a:bodyPr vert="horz" lIns="91440" tIns="45720" rIns="91440" bIns="45720" rtlCol="0" anchor="ctr">
            <a:normAutofit/>
          </a:bodyPr>
          <a:lstStyle>
            <a:defPPr>
              <a:defRPr lang="en-US"/>
            </a:defPPr>
            <a:lvl1pPr algn="ctr">
              <a:lnSpc>
                <a:spcPct val="90000"/>
              </a:lnSpc>
              <a:spcBef>
                <a:spcPct val="0"/>
              </a:spcBef>
              <a:buNone/>
              <a:defRPr sz="32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33F50"/>
                </a:solidFill>
                <a:effectLst/>
                <a:uLnTx/>
                <a:uFillTx/>
                <a:latin typeface="Avenir Book" panose="02000503020000020003" pitchFamily="2" charset="0"/>
                <a:ea typeface="Calibri" panose="020F0502020204030204" pitchFamily="34" charset="0"/>
                <a:cs typeface="Calibri" panose="020F0502020204030204" pitchFamily="34" charset="0"/>
              </a:rPr>
              <a:t>Key Events that Segregated U.S. Health Care</a:t>
            </a:r>
          </a:p>
        </p:txBody>
      </p:sp>
      <p:grpSp>
        <p:nvGrpSpPr>
          <p:cNvPr id="12" name="Group 19">
            <a:extLst>
              <a:ext uri="{FF2B5EF4-FFF2-40B4-BE49-F238E27FC236}">
                <a16:creationId xmlns:a16="http://schemas.microsoft.com/office/drawing/2014/main" id="{4BDDE086-E868-9E89-BFC5-D5EF68214AD2}"/>
              </a:ext>
            </a:extLst>
          </p:cNvPr>
          <p:cNvGrpSpPr/>
          <p:nvPr/>
        </p:nvGrpSpPr>
        <p:grpSpPr>
          <a:xfrm rot="-5400000">
            <a:off x="2018248" y="1187856"/>
            <a:ext cx="570855" cy="3654554"/>
            <a:chOff x="0" y="0"/>
            <a:chExt cx="4975860" cy="9408089"/>
          </a:xfrm>
          <a:solidFill>
            <a:srgbClr val="D4A994"/>
          </a:solidFill>
        </p:grpSpPr>
        <p:sp>
          <p:nvSpPr>
            <p:cNvPr id="18" name="Freeform 20">
              <a:extLst>
                <a:ext uri="{FF2B5EF4-FFF2-40B4-BE49-F238E27FC236}">
                  <a16:creationId xmlns:a16="http://schemas.microsoft.com/office/drawing/2014/main" id="{AC37FA74-CF60-354A-9167-D5517F8A44FD}"/>
                </a:ext>
              </a:extLst>
            </p:cNvPr>
            <p:cNvSpPr/>
            <p:nvPr/>
          </p:nvSpPr>
          <p:spPr>
            <a:xfrm>
              <a:off x="0" y="0"/>
              <a:ext cx="4975860" cy="9408089"/>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11" name="TextBox 21">
            <a:extLst>
              <a:ext uri="{FF2B5EF4-FFF2-40B4-BE49-F238E27FC236}">
                <a16:creationId xmlns:a16="http://schemas.microsoft.com/office/drawing/2014/main" id="{2B4E07A4-2446-3E2F-7017-E6F46EAA3F22}"/>
              </a:ext>
            </a:extLst>
          </p:cNvPr>
          <p:cNvSpPr txBox="1"/>
          <p:nvPr/>
        </p:nvSpPr>
        <p:spPr>
          <a:xfrm>
            <a:off x="547931" y="2989595"/>
            <a:ext cx="1693316" cy="263727"/>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1870s-1964</a:t>
            </a:r>
          </a:p>
        </p:txBody>
      </p:sp>
      <p:grpSp>
        <p:nvGrpSpPr>
          <p:cNvPr id="24" name="Group 19">
            <a:extLst>
              <a:ext uri="{FF2B5EF4-FFF2-40B4-BE49-F238E27FC236}">
                <a16:creationId xmlns:a16="http://schemas.microsoft.com/office/drawing/2014/main" id="{8E56F92C-2BFE-2712-F227-CFFDF8BB7581}"/>
              </a:ext>
            </a:extLst>
          </p:cNvPr>
          <p:cNvGrpSpPr/>
          <p:nvPr/>
        </p:nvGrpSpPr>
        <p:grpSpPr>
          <a:xfrm rot="-5400000">
            <a:off x="1224959" y="3590848"/>
            <a:ext cx="525883" cy="997987"/>
            <a:chOff x="0" y="0"/>
            <a:chExt cx="4975860" cy="4604860"/>
          </a:xfrm>
          <a:solidFill>
            <a:srgbClr val="D4A994"/>
          </a:solidFill>
        </p:grpSpPr>
        <p:sp>
          <p:nvSpPr>
            <p:cNvPr id="26" name="Freeform 20">
              <a:extLst>
                <a:ext uri="{FF2B5EF4-FFF2-40B4-BE49-F238E27FC236}">
                  <a16:creationId xmlns:a16="http://schemas.microsoft.com/office/drawing/2014/main" id="{95BEFDA6-5EE7-6B14-387C-5A14176ABCC6}"/>
                </a:ext>
              </a:extLst>
            </p:cNvPr>
            <p:cNvSpPr/>
            <p:nvPr/>
          </p:nvSpPr>
          <p:spPr>
            <a:xfrm>
              <a:off x="0" y="0"/>
              <a:ext cx="4975860" cy="4604860"/>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23" name="TextBox 21">
            <a:extLst>
              <a:ext uri="{FF2B5EF4-FFF2-40B4-BE49-F238E27FC236}">
                <a16:creationId xmlns:a16="http://schemas.microsoft.com/office/drawing/2014/main" id="{75B0B748-29B1-4BA8-0E1E-096367395C57}"/>
              </a:ext>
            </a:extLst>
          </p:cNvPr>
          <p:cNvSpPr txBox="1"/>
          <p:nvPr/>
        </p:nvSpPr>
        <p:spPr>
          <a:xfrm>
            <a:off x="1084478" y="4033034"/>
            <a:ext cx="1693316" cy="263727"/>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1935</a:t>
            </a:r>
          </a:p>
        </p:txBody>
      </p:sp>
      <p:sp>
        <p:nvSpPr>
          <p:cNvPr id="9" name="TextBox 21">
            <a:extLst>
              <a:ext uri="{FF2B5EF4-FFF2-40B4-BE49-F238E27FC236}">
                <a16:creationId xmlns:a16="http://schemas.microsoft.com/office/drawing/2014/main" id="{B9030642-7A7B-574D-6889-72E54A519CA8}"/>
              </a:ext>
            </a:extLst>
          </p:cNvPr>
          <p:cNvSpPr txBox="1"/>
          <p:nvPr/>
        </p:nvSpPr>
        <p:spPr>
          <a:xfrm>
            <a:off x="1221120" y="1885700"/>
            <a:ext cx="1823699" cy="252120"/>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1915 - 2025</a:t>
            </a:r>
          </a:p>
        </p:txBody>
      </p:sp>
      <p:grpSp>
        <p:nvGrpSpPr>
          <p:cNvPr id="29" name="Group 19">
            <a:extLst>
              <a:ext uri="{FF2B5EF4-FFF2-40B4-BE49-F238E27FC236}">
                <a16:creationId xmlns:a16="http://schemas.microsoft.com/office/drawing/2014/main" id="{AD52A6DE-09A3-47A4-C383-404BE19B3D0F}"/>
              </a:ext>
            </a:extLst>
          </p:cNvPr>
          <p:cNvGrpSpPr/>
          <p:nvPr/>
        </p:nvGrpSpPr>
        <p:grpSpPr>
          <a:xfrm rot="-5400000">
            <a:off x="2531071" y="3566352"/>
            <a:ext cx="525883" cy="997989"/>
            <a:chOff x="0" y="0"/>
            <a:chExt cx="4975860" cy="4604860"/>
          </a:xfrm>
          <a:solidFill>
            <a:srgbClr val="D4A994"/>
          </a:solidFill>
        </p:grpSpPr>
        <p:sp>
          <p:nvSpPr>
            <p:cNvPr id="32" name="Freeform 20">
              <a:extLst>
                <a:ext uri="{FF2B5EF4-FFF2-40B4-BE49-F238E27FC236}">
                  <a16:creationId xmlns:a16="http://schemas.microsoft.com/office/drawing/2014/main" id="{B07B139A-4D41-117A-0765-B422B00B1455}"/>
                </a:ext>
              </a:extLst>
            </p:cNvPr>
            <p:cNvSpPr/>
            <p:nvPr/>
          </p:nvSpPr>
          <p:spPr>
            <a:xfrm>
              <a:off x="0" y="0"/>
              <a:ext cx="4975860" cy="4604860"/>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3" name="TextBox 21">
            <a:extLst>
              <a:ext uri="{FF2B5EF4-FFF2-40B4-BE49-F238E27FC236}">
                <a16:creationId xmlns:a16="http://schemas.microsoft.com/office/drawing/2014/main" id="{920EA8F3-8489-6847-7680-92F5FD80C756}"/>
              </a:ext>
            </a:extLst>
          </p:cNvPr>
          <p:cNvSpPr txBox="1"/>
          <p:nvPr/>
        </p:nvSpPr>
        <p:spPr>
          <a:xfrm>
            <a:off x="2355794" y="3992932"/>
            <a:ext cx="1693316" cy="263727"/>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1945</a:t>
            </a:r>
          </a:p>
        </p:txBody>
      </p:sp>
      <p:sp>
        <p:nvSpPr>
          <p:cNvPr id="35" name="TextBox 27">
            <a:extLst>
              <a:ext uri="{FF2B5EF4-FFF2-40B4-BE49-F238E27FC236}">
                <a16:creationId xmlns:a16="http://schemas.microsoft.com/office/drawing/2014/main" id="{6538ABAA-2126-31EA-9DED-755F83981B79}"/>
              </a:ext>
            </a:extLst>
          </p:cNvPr>
          <p:cNvSpPr txBox="1"/>
          <p:nvPr/>
        </p:nvSpPr>
        <p:spPr>
          <a:xfrm>
            <a:off x="575655" y="2366351"/>
            <a:ext cx="4832224" cy="238976"/>
          </a:xfrm>
          <a:prstGeom prst="rect">
            <a:avLst/>
          </a:prstGeom>
          <a:solidFill>
            <a:schemeClr val="bg1"/>
          </a:solidFill>
        </p:spPr>
        <p:txBody>
          <a:bodyPr wrap="square" lIns="0" tIns="0" rIns="0" bIns="0" rtlCol="0" anchor="t">
            <a:spAutoFit/>
          </a:bodyPr>
          <a:lstStyle/>
          <a:p>
            <a:pPr marL="0" marR="0" lvl="0" indent="0" algn="l" defTabSz="914400" rtl="0" eaLnBrk="1" fontAlgn="auto" latinLnBrk="0" hangingPunct="1">
              <a:lnSpc>
                <a:spcPts val="1759"/>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Jim Crow and Legal Segregation</a:t>
            </a:r>
            <a:endPar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45" name="TextBox 27">
            <a:extLst>
              <a:ext uri="{FF2B5EF4-FFF2-40B4-BE49-F238E27FC236}">
                <a16:creationId xmlns:a16="http://schemas.microsoft.com/office/drawing/2014/main" id="{DED0F84E-7ACB-3549-CB55-1A148DA8BDFA}"/>
              </a:ext>
            </a:extLst>
          </p:cNvPr>
          <p:cNvSpPr txBox="1"/>
          <p:nvPr/>
        </p:nvSpPr>
        <p:spPr>
          <a:xfrm>
            <a:off x="5857154" y="3733704"/>
            <a:ext cx="1359935" cy="61555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Medicaid &amp; Medicare</a:t>
            </a:r>
          </a:p>
        </p:txBody>
      </p:sp>
      <p:grpSp>
        <p:nvGrpSpPr>
          <p:cNvPr id="50" name="Group 19">
            <a:extLst>
              <a:ext uri="{FF2B5EF4-FFF2-40B4-BE49-F238E27FC236}">
                <a16:creationId xmlns:a16="http://schemas.microsoft.com/office/drawing/2014/main" id="{8D7E373B-4F0B-6ACD-6A57-93EF43EE9497}"/>
              </a:ext>
            </a:extLst>
          </p:cNvPr>
          <p:cNvGrpSpPr/>
          <p:nvPr/>
        </p:nvGrpSpPr>
        <p:grpSpPr>
          <a:xfrm rot="-5400000">
            <a:off x="5445138" y="4237105"/>
            <a:ext cx="520057" cy="997989"/>
            <a:chOff x="0" y="0"/>
            <a:chExt cx="4975860" cy="4604860"/>
          </a:xfrm>
          <a:solidFill>
            <a:schemeClr val="bg2">
              <a:lumMod val="90000"/>
            </a:schemeClr>
          </a:solidFill>
        </p:grpSpPr>
        <p:sp>
          <p:nvSpPr>
            <p:cNvPr id="64" name="Freeform 20">
              <a:extLst>
                <a:ext uri="{FF2B5EF4-FFF2-40B4-BE49-F238E27FC236}">
                  <a16:creationId xmlns:a16="http://schemas.microsoft.com/office/drawing/2014/main" id="{1FBACDAC-6F35-9A44-377B-E3573F23004F}"/>
                </a:ext>
              </a:extLst>
            </p:cNvPr>
            <p:cNvSpPr/>
            <p:nvPr/>
          </p:nvSpPr>
          <p:spPr>
            <a:xfrm>
              <a:off x="0" y="0"/>
              <a:ext cx="4975860" cy="4604860"/>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65" name="TextBox 21">
            <a:extLst>
              <a:ext uri="{FF2B5EF4-FFF2-40B4-BE49-F238E27FC236}">
                <a16:creationId xmlns:a16="http://schemas.microsoft.com/office/drawing/2014/main" id="{51D2D127-79D7-2CE3-50D3-8DFA5E1CEBB7}"/>
              </a:ext>
            </a:extLst>
          </p:cNvPr>
          <p:cNvSpPr txBox="1"/>
          <p:nvPr/>
        </p:nvSpPr>
        <p:spPr>
          <a:xfrm>
            <a:off x="5876984" y="4625262"/>
            <a:ext cx="1948271" cy="252120"/>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1965 - Present</a:t>
            </a:r>
          </a:p>
        </p:txBody>
      </p:sp>
      <p:sp useBgFill="1">
        <p:nvSpPr>
          <p:cNvPr id="74" name="TextBox 27">
            <a:extLst>
              <a:ext uri="{FF2B5EF4-FFF2-40B4-BE49-F238E27FC236}">
                <a16:creationId xmlns:a16="http://schemas.microsoft.com/office/drawing/2014/main" id="{8078DED5-95A3-ABF6-0D40-21D89F8DBF6B}"/>
              </a:ext>
            </a:extLst>
          </p:cNvPr>
          <p:cNvSpPr txBox="1"/>
          <p:nvPr/>
        </p:nvSpPr>
        <p:spPr>
          <a:xfrm>
            <a:off x="5147988" y="5109764"/>
            <a:ext cx="6205524" cy="375039"/>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endParaRPr kumimoji="0" lang="en-US" sz="2200" b="0" i="0" u="none" strike="noStrike" kern="100" cap="none" spc="0" normalizeH="0" baseline="0" noProof="0" dirty="0">
              <a:ln>
                <a:noFill/>
              </a:ln>
              <a:solidFill>
                <a:prstClr val="black"/>
              </a:solidFill>
              <a:effectLst/>
              <a:uLnTx/>
              <a:uFillTx/>
              <a:latin typeface="Avenir Book" panose="02000503020000020003" pitchFamily="2" charset="0"/>
              <a:ea typeface="Aptos" panose="020B0004020202020204" pitchFamily="34" charset="0"/>
              <a:cs typeface="Times New Roman" panose="02020603050405020304" pitchFamily="18" charset="0"/>
            </a:endParaRPr>
          </a:p>
        </p:txBody>
      </p:sp>
      <p:sp>
        <p:nvSpPr>
          <p:cNvPr id="79" name="TextBox 21">
            <a:extLst>
              <a:ext uri="{FF2B5EF4-FFF2-40B4-BE49-F238E27FC236}">
                <a16:creationId xmlns:a16="http://schemas.microsoft.com/office/drawing/2014/main" id="{83F014D9-367F-D4A0-3730-2B9A7142F92E}"/>
              </a:ext>
            </a:extLst>
          </p:cNvPr>
          <p:cNvSpPr txBox="1"/>
          <p:nvPr/>
        </p:nvSpPr>
        <p:spPr>
          <a:xfrm>
            <a:off x="5941605" y="3243061"/>
            <a:ext cx="1693316" cy="263727"/>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1965</a:t>
            </a:r>
          </a:p>
        </p:txBody>
      </p:sp>
      <p:sp>
        <p:nvSpPr>
          <p:cNvPr id="34" name="Right Arrow 33">
            <a:extLst>
              <a:ext uri="{FF2B5EF4-FFF2-40B4-BE49-F238E27FC236}">
                <a16:creationId xmlns:a16="http://schemas.microsoft.com/office/drawing/2014/main" id="{AC0E7F80-0E10-FCFE-57B8-5C34E31DC65B}"/>
              </a:ext>
            </a:extLst>
          </p:cNvPr>
          <p:cNvSpPr/>
          <p:nvPr/>
        </p:nvSpPr>
        <p:spPr>
          <a:xfrm>
            <a:off x="8379637" y="4204303"/>
            <a:ext cx="3207075" cy="1062679"/>
          </a:xfrm>
          <a:prstGeom prst="rightArrow">
            <a:avLst>
              <a:gd name="adj1" fmla="val 50000"/>
              <a:gd name="adj2" fmla="val 45359"/>
            </a:avLst>
          </a:prstGeom>
          <a:solidFill>
            <a:srgbClr val="99BFB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TextBox 21">
            <a:extLst>
              <a:ext uri="{FF2B5EF4-FFF2-40B4-BE49-F238E27FC236}">
                <a16:creationId xmlns:a16="http://schemas.microsoft.com/office/drawing/2014/main" id="{0DD7D383-66BB-0736-2845-95A3C8DC7AA2}"/>
              </a:ext>
            </a:extLst>
          </p:cNvPr>
          <p:cNvSpPr txBox="1"/>
          <p:nvPr/>
        </p:nvSpPr>
        <p:spPr>
          <a:xfrm>
            <a:off x="4915752" y="3618761"/>
            <a:ext cx="1693316" cy="252120"/>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1964</a:t>
            </a:r>
          </a:p>
        </p:txBody>
      </p:sp>
      <p:sp>
        <p:nvSpPr>
          <p:cNvPr id="7" name="TextBox 27">
            <a:extLst>
              <a:ext uri="{FF2B5EF4-FFF2-40B4-BE49-F238E27FC236}">
                <a16:creationId xmlns:a16="http://schemas.microsoft.com/office/drawing/2014/main" id="{1102B6C1-AFF5-3EED-D73A-FCCD77810DBB}"/>
              </a:ext>
            </a:extLst>
          </p:cNvPr>
          <p:cNvSpPr txBox="1"/>
          <p:nvPr/>
        </p:nvSpPr>
        <p:spPr>
          <a:xfrm>
            <a:off x="4694606" y="3863846"/>
            <a:ext cx="1148254" cy="61555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Civil Rights Act</a:t>
            </a:r>
          </a:p>
        </p:txBody>
      </p:sp>
      <p:sp>
        <p:nvSpPr>
          <p:cNvPr id="13" name="AutoShape 32">
            <a:extLst>
              <a:ext uri="{FF2B5EF4-FFF2-40B4-BE49-F238E27FC236}">
                <a16:creationId xmlns:a16="http://schemas.microsoft.com/office/drawing/2014/main" id="{B7320FA6-2FF4-45EE-9C2D-B4EB3FD11391}"/>
              </a:ext>
            </a:extLst>
          </p:cNvPr>
          <p:cNvSpPr/>
          <p:nvPr/>
        </p:nvSpPr>
        <p:spPr>
          <a:xfrm flipH="1" flipV="1">
            <a:off x="5820484" y="3253322"/>
            <a:ext cx="0" cy="1748966"/>
          </a:xfrm>
          <a:prstGeom prst="line">
            <a:avLst/>
          </a:prstGeom>
          <a:ln w="28575" cap="rnd">
            <a:solidFill>
              <a:srgbClr val="404040"/>
            </a:solidFill>
            <a:prstDash val="solid"/>
            <a:headEnd type="none" w="sm" len="sm"/>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27">
            <a:extLst>
              <a:ext uri="{FF2B5EF4-FFF2-40B4-BE49-F238E27FC236}">
                <a16:creationId xmlns:a16="http://schemas.microsoft.com/office/drawing/2014/main" id="{F2983DB6-B6BD-61C3-EFD6-68C04AF973CA}"/>
              </a:ext>
            </a:extLst>
          </p:cNvPr>
          <p:cNvSpPr txBox="1"/>
          <p:nvPr/>
        </p:nvSpPr>
        <p:spPr>
          <a:xfrm>
            <a:off x="466889" y="6368640"/>
            <a:ext cx="11119822" cy="232371"/>
          </a:xfrm>
          <a:prstGeom prst="rect">
            <a:avLst/>
          </a:prstGeom>
        </p:spPr>
        <p:txBody>
          <a:bodyPr wrap="square" lIns="0" tIns="0" rIns="0" bIns="0" rtlCol="0" anchor="t">
            <a:spAutoFit/>
          </a:bodyPr>
          <a:lstStyle/>
          <a:p>
            <a:pPr marL="0" marR="0" lvl="0" indent="0" algn="l" defTabSz="914400" rtl="0" eaLnBrk="1" fontAlgn="auto" latinLnBrk="0" hangingPunct="1">
              <a:lnSpc>
                <a:spcPts val="1759"/>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U.S. Two-Tiered System: </a:t>
            </a:r>
            <a:r>
              <a:rPr kumimoji="0" lang="en-US" sz="1800" b="0"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Private system and Charity/Public System</a:t>
            </a:r>
          </a:p>
        </p:txBody>
      </p:sp>
      <p:sp>
        <p:nvSpPr>
          <p:cNvPr id="2" name="TextBox 27">
            <a:extLst>
              <a:ext uri="{FF2B5EF4-FFF2-40B4-BE49-F238E27FC236}">
                <a16:creationId xmlns:a16="http://schemas.microsoft.com/office/drawing/2014/main" id="{B8ADBBA8-CC62-CAE5-E65B-EAA5388E29B4}"/>
              </a:ext>
            </a:extLst>
          </p:cNvPr>
          <p:cNvSpPr txBox="1"/>
          <p:nvPr/>
        </p:nvSpPr>
        <p:spPr>
          <a:xfrm>
            <a:off x="5762410" y="5292456"/>
            <a:ext cx="6081531" cy="944618"/>
          </a:xfrm>
          <a:prstGeom prst="rect">
            <a:avLst/>
          </a:prstGeom>
        </p:spPr>
        <p:txBody>
          <a:bodyPr wrap="square" lIns="0" tIns="0" rIns="0" bIns="0" rtlCol="0" anchor="t">
            <a:spAutoFit/>
          </a:bodyPr>
          <a:lstStyle/>
          <a:p>
            <a:pPr marL="0" marR="0" lvl="0" indent="0" algn="l" defTabSz="914400" rtl="0" eaLnBrk="1" fontAlgn="auto" latinLnBrk="0" hangingPunct="1">
              <a:lnSpc>
                <a:spcPts val="1759"/>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Private insurance subsidies and tax exclusions</a:t>
            </a:r>
          </a:p>
          <a:p>
            <a:pPr marL="0" marR="0" lvl="0" indent="0" algn="l" defTabSz="914400" rtl="0" eaLnBrk="1" fontAlgn="auto" latinLnBrk="0" hangingPunct="1">
              <a:lnSpc>
                <a:spcPts val="1759"/>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a:p>
            <a:pPr marL="0" marR="0" lvl="0" indent="0" algn="l" defTabSz="914400" rtl="0" eaLnBrk="1" fontAlgn="auto" latinLnBrk="0" hangingPunct="1">
              <a:lnSpc>
                <a:spcPts val="1759"/>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Funding and expanding separate public health system</a:t>
            </a:r>
          </a:p>
          <a:p>
            <a:pPr marL="0" marR="0" lvl="0" indent="0" algn="l" defTabSz="914400" rtl="0" eaLnBrk="1" fontAlgn="auto" latinLnBrk="0" hangingPunct="1">
              <a:lnSpc>
                <a:spcPts val="1759"/>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4" name="AutoShape 32">
            <a:extLst>
              <a:ext uri="{FF2B5EF4-FFF2-40B4-BE49-F238E27FC236}">
                <a16:creationId xmlns:a16="http://schemas.microsoft.com/office/drawing/2014/main" id="{E8A37875-B04F-202A-B7CD-86F2A432B499}"/>
              </a:ext>
            </a:extLst>
          </p:cNvPr>
          <p:cNvSpPr/>
          <p:nvPr/>
        </p:nvSpPr>
        <p:spPr>
          <a:xfrm flipH="1" flipV="1">
            <a:off x="8379637" y="3247162"/>
            <a:ext cx="0" cy="1748966"/>
          </a:xfrm>
          <a:prstGeom prst="line">
            <a:avLst/>
          </a:prstGeom>
          <a:ln w="28575" cap="rnd">
            <a:solidFill>
              <a:srgbClr val="404040"/>
            </a:solidFill>
            <a:prstDash val="solid"/>
            <a:headEnd type="none" w="sm" len="sm"/>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Box 21">
            <a:extLst>
              <a:ext uri="{FF2B5EF4-FFF2-40B4-BE49-F238E27FC236}">
                <a16:creationId xmlns:a16="http://schemas.microsoft.com/office/drawing/2014/main" id="{7EEC0910-EC39-7A35-44C9-0B114EBB5DE1}"/>
              </a:ext>
            </a:extLst>
          </p:cNvPr>
          <p:cNvSpPr txBox="1"/>
          <p:nvPr/>
        </p:nvSpPr>
        <p:spPr>
          <a:xfrm>
            <a:off x="8797469" y="3250877"/>
            <a:ext cx="1693316" cy="252120"/>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2010</a:t>
            </a:r>
          </a:p>
        </p:txBody>
      </p:sp>
      <p:sp>
        <p:nvSpPr>
          <p:cNvPr id="17" name="TextBox 27">
            <a:extLst>
              <a:ext uri="{FF2B5EF4-FFF2-40B4-BE49-F238E27FC236}">
                <a16:creationId xmlns:a16="http://schemas.microsoft.com/office/drawing/2014/main" id="{673AE313-2B16-F54A-B639-49FBE0F74FAE}"/>
              </a:ext>
            </a:extLst>
          </p:cNvPr>
          <p:cNvSpPr txBox="1"/>
          <p:nvPr/>
        </p:nvSpPr>
        <p:spPr>
          <a:xfrm>
            <a:off x="8537047" y="3487789"/>
            <a:ext cx="1359935" cy="61555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Affordable Care Act</a:t>
            </a:r>
          </a:p>
        </p:txBody>
      </p:sp>
      <p:sp>
        <p:nvSpPr>
          <p:cNvPr id="19" name="TextBox 27">
            <a:extLst>
              <a:ext uri="{FF2B5EF4-FFF2-40B4-BE49-F238E27FC236}">
                <a16:creationId xmlns:a16="http://schemas.microsoft.com/office/drawing/2014/main" id="{8DAD3834-D948-262E-64E0-C5C51FA2AE1A}"/>
              </a:ext>
            </a:extLst>
          </p:cNvPr>
          <p:cNvSpPr txBox="1"/>
          <p:nvPr/>
        </p:nvSpPr>
        <p:spPr>
          <a:xfrm>
            <a:off x="5308549" y="2331405"/>
            <a:ext cx="3207893" cy="61555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Community Health Center </a:t>
            </a: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Pilot based on S. Africa model</a:t>
            </a:r>
          </a:p>
        </p:txBody>
      </p:sp>
      <p:grpSp>
        <p:nvGrpSpPr>
          <p:cNvPr id="21" name="Group 19">
            <a:extLst>
              <a:ext uri="{FF2B5EF4-FFF2-40B4-BE49-F238E27FC236}">
                <a16:creationId xmlns:a16="http://schemas.microsoft.com/office/drawing/2014/main" id="{01174701-2043-DBE7-D4FE-F3A5CA5FBA45}"/>
              </a:ext>
            </a:extLst>
          </p:cNvPr>
          <p:cNvGrpSpPr/>
          <p:nvPr/>
        </p:nvGrpSpPr>
        <p:grpSpPr>
          <a:xfrm rot="-5400000">
            <a:off x="3764420" y="3590848"/>
            <a:ext cx="525883" cy="997989"/>
            <a:chOff x="0" y="0"/>
            <a:chExt cx="4975860" cy="4604860"/>
          </a:xfrm>
          <a:solidFill>
            <a:srgbClr val="D4A994"/>
          </a:solidFill>
        </p:grpSpPr>
        <p:sp>
          <p:nvSpPr>
            <p:cNvPr id="22" name="Freeform 20">
              <a:extLst>
                <a:ext uri="{FF2B5EF4-FFF2-40B4-BE49-F238E27FC236}">
                  <a16:creationId xmlns:a16="http://schemas.microsoft.com/office/drawing/2014/main" id="{A5C2526D-13A8-ADAF-A0FF-321229C46C44}"/>
                </a:ext>
              </a:extLst>
            </p:cNvPr>
            <p:cNvSpPr/>
            <p:nvPr/>
          </p:nvSpPr>
          <p:spPr>
            <a:xfrm>
              <a:off x="0" y="0"/>
              <a:ext cx="4975860" cy="4604860"/>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grpSp>
        <p:nvGrpSpPr>
          <p:cNvPr id="25" name="Group 2">
            <a:extLst>
              <a:ext uri="{FF2B5EF4-FFF2-40B4-BE49-F238E27FC236}">
                <a16:creationId xmlns:a16="http://schemas.microsoft.com/office/drawing/2014/main" id="{468AE298-288D-60DF-DA8F-91F16FFA304D}"/>
              </a:ext>
            </a:extLst>
          </p:cNvPr>
          <p:cNvGrpSpPr/>
          <p:nvPr/>
        </p:nvGrpSpPr>
        <p:grpSpPr>
          <a:xfrm>
            <a:off x="466889" y="4441896"/>
            <a:ext cx="4475567" cy="554235"/>
            <a:chOff x="0" y="-62119"/>
            <a:chExt cx="2995189" cy="895405"/>
          </a:xfrm>
          <a:solidFill>
            <a:srgbClr val="D4A994"/>
          </a:solidFill>
        </p:grpSpPr>
        <p:sp>
          <p:nvSpPr>
            <p:cNvPr id="28" name="Freeform 3">
              <a:extLst>
                <a:ext uri="{FF2B5EF4-FFF2-40B4-BE49-F238E27FC236}">
                  <a16:creationId xmlns:a16="http://schemas.microsoft.com/office/drawing/2014/main" id="{998B03F7-79B0-40DC-1639-D30FBE5F9601}"/>
                </a:ext>
              </a:extLst>
            </p:cNvPr>
            <p:cNvSpPr/>
            <p:nvPr/>
          </p:nvSpPr>
          <p:spPr>
            <a:xfrm>
              <a:off x="0" y="-62119"/>
              <a:ext cx="2995189" cy="895405"/>
            </a:xfrm>
            <a:custGeom>
              <a:avLst/>
              <a:gdLst/>
              <a:ahLst/>
              <a:cxnLst/>
              <a:rect l="l" t="t" r="r" b="b"/>
              <a:pathLst>
                <a:path w="2995189" h="940452">
                  <a:moveTo>
                    <a:pt x="0" y="0"/>
                  </a:moveTo>
                  <a:lnTo>
                    <a:pt x="2995189" y="0"/>
                  </a:lnTo>
                  <a:lnTo>
                    <a:pt x="2995189" y="940452"/>
                  </a:lnTo>
                  <a:lnTo>
                    <a:pt x="0" y="940452"/>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31" name="AutoShape 29">
            <a:extLst>
              <a:ext uri="{FF2B5EF4-FFF2-40B4-BE49-F238E27FC236}">
                <a16:creationId xmlns:a16="http://schemas.microsoft.com/office/drawing/2014/main" id="{F58F6213-9AC4-E4B4-9288-9B343B5790AB}"/>
              </a:ext>
            </a:extLst>
          </p:cNvPr>
          <p:cNvSpPr/>
          <p:nvPr/>
        </p:nvSpPr>
        <p:spPr>
          <a:xfrm>
            <a:off x="1650437" y="4361294"/>
            <a:ext cx="10632" cy="850261"/>
          </a:xfrm>
          <a:prstGeom prst="line">
            <a:avLst/>
          </a:prstGeom>
          <a:ln w="28575" cap="rnd">
            <a:solidFill>
              <a:srgbClr val="404040"/>
            </a:solidFill>
            <a:prstDash val="solid"/>
            <a:headEnd type="none" w="sm" len="sm"/>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TextBox 21">
            <a:extLst>
              <a:ext uri="{FF2B5EF4-FFF2-40B4-BE49-F238E27FC236}">
                <a16:creationId xmlns:a16="http://schemas.microsoft.com/office/drawing/2014/main" id="{F667FADB-B200-D22F-1210-7DFCF01D159F}"/>
              </a:ext>
            </a:extLst>
          </p:cNvPr>
          <p:cNvSpPr txBox="1"/>
          <p:nvPr/>
        </p:nvSpPr>
        <p:spPr>
          <a:xfrm>
            <a:off x="3649726" y="3996308"/>
            <a:ext cx="1693316" cy="252120"/>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1954</a:t>
            </a:r>
          </a:p>
        </p:txBody>
      </p:sp>
      <p:sp>
        <p:nvSpPr>
          <p:cNvPr id="39" name="AutoShape 29">
            <a:extLst>
              <a:ext uri="{FF2B5EF4-FFF2-40B4-BE49-F238E27FC236}">
                <a16:creationId xmlns:a16="http://schemas.microsoft.com/office/drawing/2014/main" id="{CFEBDE56-A24E-9C94-B289-0B281797A62B}"/>
              </a:ext>
            </a:extLst>
          </p:cNvPr>
          <p:cNvSpPr/>
          <p:nvPr/>
        </p:nvSpPr>
        <p:spPr>
          <a:xfrm>
            <a:off x="2662421" y="4341964"/>
            <a:ext cx="10632" cy="850261"/>
          </a:xfrm>
          <a:prstGeom prst="line">
            <a:avLst/>
          </a:prstGeom>
          <a:ln w="28575" cap="rnd">
            <a:solidFill>
              <a:srgbClr val="404040"/>
            </a:solidFill>
            <a:prstDash val="solid"/>
            <a:headEnd type="none" w="sm" len="sm"/>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AutoShape 29">
            <a:extLst>
              <a:ext uri="{FF2B5EF4-FFF2-40B4-BE49-F238E27FC236}">
                <a16:creationId xmlns:a16="http://schemas.microsoft.com/office/drawing/2014/main" id="{794B78ED-BE03-3F66-6240-5184EC2F7B41}"/>
              </a:ext>
            </a:extLst>
          </p:cNvPr>
          <p:cNvSpPr/>
          <p:nvPr/>
        </p:nvSpPr>
        <p:spPr>
          <a:xfrm>
            <a:off x="4032408" y="4368436"/>
            <a:ext cx="10632" cy="850261"/>
          </a:xfrm>
          <a:prstGeom prst="line">
            <a:avLst/>
          </a:prstGeom>
          <a:ln w="28575" cap="rnd">
            <a:solidFill>
              <a:srgbClr val="404040"/>
            </a:solidFill>
            <a:prstDash val="solid"/>
            <a:headEnd type="none" w="sm" len="sm"/>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TextBox 18">
            <a:extLst>
              <a:ext uri="{FF2B5EF4-FFF2-40B4-BE49-F238E27FC236}">
                <a16:creationId xmlns:a16="http://schemas.microsoft.com/office/drawing/2014/main" id="{6C250DD7-C6D3-711B-993B-B32A3243231E}"/>
              </a:ext>
            </a:extLst>
          </p:cNvPr>
          <p:cNvSpPr txBox="1"/>
          <p:nvPr/>
        </p:nvSpPr>
        <p:spPr>
          <a:xfrm>
            <a:off x="1961550" y="5136182"/>
            <a:ext cx="1632488" cy="931473"/>
          </a:xfrm>
          <a:prstGeom prst="rect">
            <a:avLst/>
          </a:prstGeom>
          <a:solidFill>
            <a:schemeClr val="bg1"/>
          </a:solidFill>
        </p:spPr>
        <p:txBody>
          <a:bodyPr wrap="square" lIns="0" tIns="0" rIns="0" bIns="0" rtlCol="0" anchor="t">
            <a:spAutoFit/>
          </a:bodyPr>
          <a:lstStyle/>
          <a:p>
            <a:pPr marL="0" marR="0" lvl="0" indent="0" algn="ctr" defTabSz="914400" rtl="0" eaLnBrk="1" fontAlgn="auto" latinLnBrk="0" hangingPunct="1">
              <a:lnSpc>
                <a:spcPts val="1759"/>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Hill Burton </a:t>
            </a:r>
          </a:p>
          <a:p>
            <a:pPr marL="0" marR="0" lvl="0" indent="0" algn="ctr" defTabSz="914400" rtl="0" eaLnBrk="1" fontAlgn="auto" latinLnBrk="0" hangingPunct="1">
              <a:lnSpc>
                <a:spcPts val="1759"/>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Act </a:t>
            </a:r>
            <a:r>
              <a:rPr kumimoji="0" lang="en-US" sz="2000" b="0"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funding for segregated hospitals</a:t>
            </a:r>
          </a:p>
        </p:txBody>
      </p:sp>
      <p:sp>
        <p:nvSpPr>
          <p:cNvPr id="42" name="TextBox 18">
            <a:extLst>
              <a:ext uri="{FF2B5EF4-FFF2-40B4-BE49-F238E27FC236}">
                <a16:creationId xmlns:a16="http://schemas.microsoft.com/office/drawing/2014/main" id="{70EE64BF-8861-FAA3-96C3-794CAE87F053}"/>
              </a:ext>
            </a:extLst>
          </p:cNvPr>
          <p:cNvSpPr txBox="1"/>
          <p:nvPr/>
        </p:nvSpPr>
        <p:spPr>
          <a:xfrm>
            <a:off x="3573684" y="5131887"/>
            <a:ext cx="1632488" cy="931473"/>
          </a:xfrm>
          <a:prstGeom prst="rect">
            <a:avLst/>
          </a:prstGeom>
          <a:solidFill>
            <a:schemeClr val="bg1"/>
          </a:solidFill>
        </p:spPr>
        <p:txBody>
          <a:bodyPr wrap="square" lIns="0" tIns="0" rIns="0" bIns="0" rtlCol="0" anchor="t">
            <a:spAutoFit/>
          </a:bodyPr>
          <a:lstStyle/>
          <a:p>
            <a:pPr marL="0" marR="0" lvl="0" indent="0" algn="ctr" defTabSz="914400" rtl="0" eaLnBrk="1" fontAlgn="auto" latinLnBrk="0" hangingPunct="1">
              <a:lnSpc>
                <a:spcPts val="1759"/>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Tax Exemption </a:t>
            </a:r>
            <a:r>
              <a:rPr kumimoji="0" lang="en-US" sz="2000" b="0"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for Employer-Based Health Insurance</a:t>
            </a:r>
          </a:p>
        </p:txBody>
      </p:sp>
      <p:sp>
        <p:nvSpPr>
          <p:cNvPr id="46" name="TextBox 27">
            <a:extLst>
              <a:ext uri="{FF2B5EF4-FFF2-40B4-BE49-F238E27FC236}">
                <a16:creationId xmlns:a16="http://schemas.microsoft.com/office/drawing/2014/main" id="{7F9BC6A3-2DC3-287B-EA50-E0BA1507E0B8}"/>
              </a:ext>
            </a:extLst>
          </p:cNvPr>
          <p:cNvSpPr txBox="1"/>
          <p:nvPr/>
        </p:nvSpPr>
        <p:spPr>
          <a:xfrm>
            <a:off x="507559" y="5116326"/>
            <a:ext cx="1540192" cy="700641"/>
          </a:xfrm>
          <a:prstGeom prst="rect">
            <a:avLst/>
          </a:prstGeom>
          <a:solidFill>
            <a:schemeClr val="bg1"/>
          </a:solidFill>
        </p:spPr>
        <p:txBody>
          <a:bodyPr wrap="square" lIns="0" tIns="0" rIns="0" bIns="0" rtlCol="0" anchor="t">
            <a:spAutoFit/>
          </a:bodyPr>
          <a:lstStyle/>
          <a:p>
            <a:pPr marL="0" marR="0" lvl="0" indent="0" algn="ctr" defTabSz="914400" rtl="0" eaLnBrk="1" fontAlgn="auto" latinLnBrk="0" hangingPunct="1">
              <a:lnSpc>
                <a:spcPts val="1759"/>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New Deal </a:t>
            </a:r>
            <a:r>
              <a:rPr kumimoji="0" lang="en-US" sz="2000" b="0"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and Occupational Segregation</a:t>
            </a:r>
          </a:p>
        </p:txBody>
      </p:sp>
      <p:sp>
        <p:nvSpPr>
          <p:cNvPr id="8" name="TextBox 27">
            <a:extLst>
              <a:ext uri="{FF2B5EF4-FFF2-40B4-BE49-F238E27FC236}">
                <a16:creationId xmlns:a16="http://schemas.microsoft.com/office/drawing/2014/main" id="{8A5B64FD-FD3C-D0AC-10DC-62E7A352A9F1}"/>
              </a:ext>
            </a:extLst>
          </p:cNvPr>
          <p:cNvSpPr txBox="1"/>
          <p:nvPr/>
        </p:nvSpPr>
        <p:spPr>
          <a:xfrm>
            <a:off x="1422637" y="1415885"/>
            <a:ext cx="5451071" cy="263727"/>
          </a:xfrm>
          <a:prstGeom prst="rect">
            <a:avLst/>
          </a:prstGeom>
        </p:spPr>
        <p:txBody>
          <a:bodyPr wrap="square" lIns="0" tIns="0" rIns="0" bIns="0" rtlCol="0" anchor="t">
            <a:spAutoFit/>
          </a:bodyPr>
          <a:lstStyle/>
          <a:p>
            <a:pPr>
              <a:lnSpc>
                <a:spcPts val="1759"/>
              </a:lnSpc>
            </a:pPr>
            <a:r>
              <a:rPr lang="en-US" sz="2400" dirty="0">
                <a:latin typeface="Avenir Book" panose="02000503020000020003" pitchFamily="2" charset="0"/>
              </a:rPr>
              <a:t>Failure to pass national health insurance</a:t>
            </a:r>
          </a:p>
        </p:txBody>
      </p:sp>
    </p:spTree>
    <p:extLst>
      <p:ext uri="{BB962C8B-B14F-4D97-AF65-F5344CB8AC3E}">
        <p14:creationId xmlns:p14="http://schemas.microsoft.com/office/powerpoint/2010/main" val="419360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A2D8F-40DF-79EC-7223-0E4E5E7020E9}"/>
            </a:ext>
          </a:extLst>
        </p:cNvPr>
        <p:cNvGrpSpPr/>
        <p:nvPr/>
      </p:nvGrpSpPr>
      <p:grpSpPr>
        <a:xfrm>
          <a:off x="0" y="0"/>
          <a:ext cx="0" cy="0"/>
          <a:chOff x="0" y="0"/>
          <a:chExt cx="0" cy="0"/>
        </a:xfrm>
      </p:grpSpPr>
      <p:sp>
        <p:nvSpPr>
          <p:cNvPr id="13" name="object 3">
            <a:extLst>
              <a:ext uri="{FF2B5EF4-FFF2-40B4-BE49-F238E27FC236}">
                <a16:creationId xmlns:a16="http://schemas.microsoft.com/office/drawing/2014/main" id="{CD5816F8-1172-4FB9-7C44-820873A37F22}"/>
              </a:ext>
            </a:extLst>
          </p:cNvPr>
          <p:cNvSpPr/>
          <p:nvPr/>
        </p:nvSpPr>
        <p:spPr>
          <a:xfrm>
            <a:off x="6096000" y="7040800"/>
            <a:ext cx="5984759" cy="2157144"/>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chemeClr val="bg2"/>
          </a:solidFill>
        </p:spPr>
        <p:txBody>
          <a:bodyPr wrap="square" lIns="0" tIns="0" rIns="0" bIns="0" rtlCol="0"/>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94A17299-37B9-90CB-BC9E-51964D8754E4}"/>
              </a:ext>
            </a:extLst>
          </p:cNvPr>
          <p:cNvSpPr txBox="1">
            <a:spLocks/>
          </p:cNvSpPr>
          <p:nvPr/>
        </p:nvSpPr>
        <p:spPr>
          <a:xfrm>
            <a:off x="771686" y="299335"/>
            <a:ext cx="10402796" cy="953696"/>
          </a:xfrm>
          <a:prstGeom prst="rect">
            <a:avLst/>
          </a:prstGeom>
          <a:solidFill>
            <a:srgbClr val="D3E2D2"/>
          </a:solidFill>
        </p:spPr>
        <p:txBody>
          <a:bodyPr vert="horz" lIns="91440" tIns="45720" rIns="91440" bIns="45720" rtlCol="0" anchor="ctr">
            <a:normAutofit/>
          </a:bodyPr>
          <a:lstStyle>
            <a:defPPr>
              <a:defRPr lang="en-US"/>
            </a:defPPr>
            <a:lvl1pPr algn="ctr">
              <a:lnSpc>
                <a:spcPct val="90000"/>
              </a:lnSpc>
              <a:spcBef>
                <a:spcPct val="0"/>
              </a:spcBef>
              <a:buNone/>
              <a:defRPr sz="32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r>
              <a:rPr lang="en-US" sz="3400" dirty="0"/>
              <a:t>Segregation Reimagined</a:t>
            </a:r>
          </a:p>
          <a:p>
            <a:r>
              <a:rPr lang="en-US" sz="2400" b="0" i="1" dirty="0"/>
              <a:t>Contemporary Jim Crow baked into the Medicaid Program</a:t>
            </a:r>
          </a:p>
        </p:txBody>
      </p:sp>
      <p:grpSp>
        <p:nvGrpSpPr>
          <p:cNvPr id="3" name="Group 2">
            <a:extLst>
              <a:ext uri="{FF2B5EF4-FFF2-40B4-BE49-F238E27FC236}">
                <a16:creationId xmlns:a16="http://schemas.microsoft.com/office/drawing/2014/main" id="{DC11E166-BBF1-402B-A5DA-1349C4D25902}"/>
              </a:ext>
            </a:extLst>
          </p:cNvPr>
          <p:cNvGrpSpPr/>
          <p:nvPr/>
        </p:nvGrpSpPr>
        <p:grpSpPr>
          <a:xfrm>
            <a:off x="771686" y="1854926"/>
            <a:ext cx="4663767" cy="3971108"/>
            <a:chOff x="9986" y="653294"/>
            <a:chExt cx="2984864" cy="3352796"/>
          </a:xfrm>
        </p:grpSpPr>
        <p:sp>
          <p:nvSpPr>
            <p:cNvPr id="17" name="Round Diagonal Corner Rectangle 16">
              <a:extLst>
                <a:ext uri="{FF2B5EF4-FFF2-40B4-BE49-F238E27FC236}">
                  <a16:creationId xmlns:a16="http://schemas.microsoft.com/office/drawing/2014/main" id="{419E5B0E-DFE9-4C61-DFA2-F901971D980A}"/>
                </a:ext>
              </a:extLst>
            </p:cNvPr>
            <p:cNvSpPr/>
            <p:nvPr/>
          </p:nvSpPr>
          <p:spPr>
            <a:xfrm>
              <a:off x="9986" y="653294"/>
              <a:ext cx="2984864" cy="3352796"/>
            </a:xfrm>
            <a:prstGeom prst="round2DiagRect">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8" name="Round Diagonal Corner Rectangle 4">
              <a:extLst>
                <a:ext uri="{FF2B5EF4-FFF2-40B4-BE49-F238E27FC236}">
                  <a16:creationId xmlns:a16="http://schemas.microsoft.com/office/drawing/2014/main" id="{9C000E6C-5F69-44F9-676B-55857D955927}"/>
                </a:ext>
              </a:extLst>
            </p:cNvPr>
            <p:cNvSpPr txBox="1"/>
            <p:nvPr/>
          </p:nvSpPr>
          <p:spPr>
            <a:xfrm>
              <a:off x="155694" y="799003"/>
              <a:ext cx="2839156" cy="306137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spcAft>
                  <a:spcPts val="600"/>
                </a:spcAft>
                <a:tabLst>
                  <a:tab pos="457200" algn="l"/>
                  <a:tab pos="914400" algn="l"/>
                </a:tabLst>
                <a:defRPr/>
              </a:pPr>
              <a:r>
                <a:rPr lang="en-US" sz="2800" dirty="0">
                  <a:solidFill>
                    <a:schemeClr val="tx1"/>
                  </a:solidFill>
                  <a:effectLst/>
                  <a:latin typeface="Avenir Book" panose="02000503020000020003" pitchFamily="2" charset="0"/>
                  <a:ea typeface="Aptos" panose="020B0004020202020204" pitchFamily="34" charset="0"/>
                  <a:cs typeface="Times New Roman" panose="02020603050405020304" pitchFamily="18" charset="0"/>
                </a:rPr>
                <a:t>The Civil Rights Act followed by Medicare and Medicaid </a:t>
              </a:r>
              <a:r>
                <a:rPr lang="en-US" sz="2800" b="1" dirty="0">
                  <a:solidFill>
                    <a:schemeClr val="tx1"/>
                  </a:solidFill>
                  <a:effectLst/>
                  <a:latin typeface="Avenir Book" panose="02000503020000020003" pitchFamily="2" charset="0"/>
                  <a:ea typeface="Aptos" panose="020B0004020202020204" pitchFamily="34" charset="0"/>
                  <a:cs typeface="Times New Roman" panose="02020603050405020304" pitchFamily="18" charset="0"/>
                </a:rPr>
                <a:t>“</a:t>
              </a:r>
              <a:r>
                <a:rPr lang="en-US" sz="2800" b="1" dirty="0">
                  <a:solidFill>
                    <a:schemeClr val="tx1"/>
                  </a:solidFill>
                  <a:effectLst/>
                  <a:latin typeface="Avenir Book" panose="02000503020000020003" pitchFamily="2" charset="0"/>
                  <a:ea typeface="Aptos" panose="020B0004020202020204" pitchFamily="34" charset="0"/>
                </a:rPr>
                <a:t>became the most successful desegregation program in American history.” </a:t>
              </a:r>
              <a:endParaRPr lang="en-US" sz="2800" b="1" dirty="0">
                <a:solidFill>
                  <a:schemeClr val="tx1"/>
                </a:solidFill>
                <a:latin typeface="Avenir Book" panose="02000503020000020003" pitchFamily="2" charset="0"/>
              </a:endParaRPr>
            </a:p>
            <a:p>
              <a:pPr marL="0" marR="0" lvl="0" indent="0" algn="l" defTabSz="914400" rtl="0" eaLnBrk="1" fontAlgn="auto" latinLnBrk="0" hangingPunct="1">
                <a:spcAft>
                  <a:spcPts val="600"/>
                </a:spcAft>
                <a:buClrTx/>
                <a:buSzTx/>
                <a:buFont typeface="Arial" panose="020B0604020202020204" pitchFamily="34" charset="0"/>
                <a:buNone/>
                <a:tabLst>
                  <a:tab pos="457200" algn="l"/>
                  <a:tab pos="914400" algn="l"/>
                </a:tabLst>
                <a:defRPr/>
              </a:pPr>
              <a:r>
                <a:rPr lang="en-US" sz="2800" dirty="0">
                  <a:solidFill>
                    <a:schemeClr val="tx1"/>
                  </a:solidFill>
                  <a:effectLst/>
                  <a:latin typeface="Avenir Book" panose="02000503020000020003" pitchFamily="2" charset="0"/>
                  <a:ea typeface="Aptos" panose="020B0004020202020204" pitchFamily="34" charset="0"/>
                </a:rPr>
                <a:t>Smith (1999, 2016)</a:t>
              </a:r>
            </a:p>
            <a:p>
              <a:pPr marL="0" marR="0" lvl="0" indent="0" algn="l" defTabSz="914400" rtl="0" eaLnBrk="1" fontAlgn="auto" latinLnBrk="0" hangingPunct="1">
                <a:spcAft>
                  <a:spcPts val="600"/>
                </a:spcAft>
                <a:buClrTx/>
                <a:buSzTx/>
                <a:buFont typeface="Arial" panose="020B0604020202020204" pitchFamily="34" charset="0"/>
                <a:buNone/>
                <a:tabLst>
                  <a:tab pos="457200" algn="l"/>
                  <a:tab pos="914400" algn="l"/>
                </a:tabLst>
                <a:defRPr/>
              </a:pPr>
              <a:r>
                <a:rPr lang="en-US" sz="2800" dirty="0">
                  <a:solidFill>
                    <a:schemeClr val="tx1"/>
                  </a:solidFill>
                  <a:latin typeface="Avenir Book" panose="02000503020000020003" pitchFamily="2" charset="0"/>
                  <a:ea typeface="Aptos" panose="020B0004020202020204" pitchFamily="34" charset="0"/>
                </a:rPr>
                <a:t>Kruse Thomas (2011)</a:t>
              </a:r>
              <a:endParaRPr lang="en-US" sz="2800" dirty="0">
                <a:solidFill>
                  <a:schemeClr val="tx1"/>
                </a:solidFill>
                <a:effectLst/>
                <a:latin typeface="Avenir Book" panose="02000503020000020003" pitchFamily="2" charset="0"/>
                <a:ea typeface="Aptos" panose="020B0004020202020204" pitchFamily="34" charset="0"/>
              </a:endParaRPr>
            </a:p>
          </p:txBody>
        </p:sp>
      </p:grpSp>
      <p:grpSp>
        <p:nvGrpSpPr>
          <p:cNvPr id="6" name="Group 5">
            <a:extLst>
              <a:ext uri="{FF2B5EF4-FFF2-40B4-BE49-F238E27FC236}">
                <a16:creationId xmlns:a16="http://schemas.microsoft.com/office/drawing/2014/main" id="{0D0EA83E-0A7D-D786-A6F4-60BCC8C76A87}"/>
              </a:ext>
            </a:extLst>
          </p:cNvPr>
          <p:cNvGrpSpPr/>
          <p:nvPr/>
        </p:nvGrpSpPr>
        <p:grpSpPr>
          <a:xfrm>
            <a:off x="5539410" y="3470357"/>
            <a:ext cx="849856" cy="740246"/>
            <a:chOff x="3293337" y="1959569"/>
            <a:chExt cx="632791" cy="740246"/>
          </a:xfrm>
        </p:grpSpPr>
        <p:sp>
          <p:nvSpPr>
            <p:cNvPr id="12" name="Right Arrow 11">
              <a:extLst>
                <a:ext uri="{FF2B5EF4-FFF2-40B4-BE49-F238E27FC236}">
                  <a16:creationId xmlns:a16="http://schemas.microsoft.com/office/drawing/2014/main" id="{49F47D06-48E1-EEE3-4D1E-15205C544917}"/>
                </a:ext>
              </a:extLst>
            </p:cNvPr>
            <p:cNvSpPr/>
            <p:nvPr/>
          </p:nvSpPr>
          <p:spPr>
            <a:xfrm>
              <a:off x="3293337" y="1959569"/>
              <a:ext cx="632791" cy="74024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4" name="Right Arrow 6">
              <a:extLst>
                <a:ext uri="{FF2B5EF4-FFF2-40B4-BE49-F238E27FC236}">
                  <a16:creationId xmlns:a16="http://schemas.microsoft.com/office/drawing/2014/main" id="{17E57EFC-794A-6D0E-D016-9698A80E9E50}"/>
                </a:ext>
              </a:extLst>
            </p:cNvPr>
            <p:cNvSpPr txBox="1"/>
            <p:nvPr/>
          </p:nvSpPr>
          <p:spPr>
            <a:xfrm>
              <a:off x="3293337" y="2107618"/>
              <a:ext cx="442954" cy="444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p:txBody>
        </p:sp>
      </p:grpSp>
      <p:grpSp>
        <p:nvGrpSpPr>
          <p:cNvPr id="8" name="Group 7">
            <a:extLst>
              <a:ext uri="{FF2B5EF4-FFF2-40B4-BE49-F238E27FC236}">
                <a16:creationId xmlns:a16="http://schemas.microsoft.com/office/drawing/2014/main" id="{990E74CB-F4EA-AE02-5AB6-C5111DDB8C57}"/>
              </a:ext>
            </a:extLst>
          </p:cNvPr>
          <p:cNvGrpSpPr/>
          <p:nvPr/>
        </p:nvGrpSpPr>
        <p:grpSpPr>
          <a:xfrm>
            <a:off x="6520448" y="1854926"/>
            <a:ext cx="4529215" cy="3971108"/>
            <a:chOff x="4188796" y="653294"/>
            <a:chExt cx="2984864" cy="3352796"/>
          </a:xfrm>
          <a:solidFill>
            <a:srgbClr val="D4A994"/>
          </a:solidFill>
        </p:grpSpPr>
        <p:sp>
          <p:nvSpPr>
            <p:cNvPr id="9" name="Round Diagonal Corner Rectangle 8">
              <a:extLst>
                <a:ext uri="{FF2B5EF4-FFF2-40B4-BE49-F238E27FC236}">
                  <a16:creationId xmlns:a16="http://schemas.microsoft.com/office/drawing/2014/main" id="{F70B9EB3-DCE9-4FC1-F2A1-A02C4E350E54}"/>
                </a:ext>
              </a:extLst>
            </p:cNvPr>
            <p:cNvSpPr/>
            <p:nvPr/>
          </p:nvSpPr>
          <p:spPr>
            <a:xfrm>
              <a:off x="4188796" y="653294"/>
              <a:ext cx="2984864" cy="3352796"/>
            </a:xfrm>
            <a:prstGeom prst="round2Diag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Round Diagonal Corner Rectangle 8">
              <a:extLst>
                <a:ext uri="{FF2B5EF4-FFF2-40B4-BE49-F238E27FC236}">
                  <a16:creationId xmlns:a16="http://schemas.microsoft.com/office/drawing/2014/main" id="{66151F76-CDF5-5D98-0D27-9EB24BDBF5F1}"/>
                </a:ext>
              </a:extLst>
            </p:cNvPr>
            <p:cNvSpPr txBox="1"/>
            <p:nvPr/>
          </p:nvSpPr>
          <p:spPr>
            <a:xfrm>
              <a:off x="4334505" y="799003"/>
              <a:ext cx="2693446" cy="30613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tab pos="457200" algn="l"/>
                  <a:tab pos="914400" algn="l"/>
                </a:tabLst>
                <a:defRPr/>
              </a:pPr>
              <a:r>
                <a:rPr lang="en-US" sz="2800" dirty="0">
                  <a:solidFill>
                    <a:schemeClr val="tx1"/>
                  </a:solidFill>
                  <a:latin typeface="Avenir Book" panose="02000503020000020003" pitchFamily="2" charset="0"/>
                </a:rPr>
                <a:t>Segregation was simply reimagined through the design and passage of the Medicaid Act </a:t>
              </a:r>
            </a:p>
          </p:txBody>
        </p:sp>
      </p:grpSp>
      <p:sp>
        <p:nvSpPr>
          <p:cNvPr id="4" name="TextBox 3">
            <a:extLst>
              <a:ext uri="{FF2B5EF4-FFF2-40B4-BE49-F238E27FC236}">
                <a16:creationId xmlns:a16="http://schemas.microsoft.com/office/drawing/2014/main" id="{8F3E2C75-605D-7E8C-BDE2-0F0216E3D7F1}"/>
              </a:ext>
            </a:extLst>
          </p:cNvPr>
          <p:cNvSpPr txBox="1"/>
          <p:nvPr/>
        </p:nvSpPr>
        <p:spPr>
          <a:xfrm>
            <a:off x="999351" y="6189333"/>
            <a:ext cx="6093822" cy="369332"/>
          </a:xfrm>
          <a:prstGeom prst="rect">
            <a:avLst/>
          </a:prstGeom>
          <a:noFill/>
        </p:spPr>
        <p:txBody>
          <a:bodyPr wrap="square">
            <a:spAutoFit/>
          </a:bodyPr>
          <a:lstStyle/>
          <a:p>
            <a:pPr marL="0" marR="0" lvl="0" indent="0" algn="l" defTabSz="914400" rtl="0" eaLnBrk="1" fontAlgn="auto" latinLnBrk="0" hangingPunct="1">
              <a:spcAft>
                <a:spcPts val="600"/>
              </a:spcAft>
              <a:buClrTx/>
              <a:buSzTx/>
              <a:buFont typeface="Arial" panose="020B0604020202020204" pitchFamily="34" charset="0"/>
              <a:buNone/>
              <a:tabLst>
                <a:tab pos="457200" algn="l"/>
                <a:tab pos="914400" algn="l"/>
              </a:tabLst>
              <a:defRPr/>
            </a:pPr>
            <a:r>
              <a:rPr lang="en-US" sz="1800" b="1" dirty="0">
                <a:solidFill>
                  <a:schemeClr val="tx1"/>
                </a:solidFill>
                <a:effectLst/>
                <a:latin typeface="Avenir Book" panose="02000503020000020003" pitchFamily="2" charset="0"/>
                <a:ea typeface="Aptos" panose="020B0004020202020204" pitchFamily="34" charset="0"/>
              </a:rPr>
              <a:t>Source: </a:t>
            </a:r>
            <a:r>
              <a:rPr lang="en-US" sz="1800" dirty="0">
                <a:solidFill>
                  <a:schemeClr val="tx1"/>
                </a:solidFill>
                <a:effectLst/>
                <a:latin typeface="Avenir Book" panose="02000503020000020003" pitchFamily="2" charset="0"/>
                <a:ea typeface="Aptos" panose="020B0004020202020204" pitchFamily="34" charset="0"/>
              </a:rPr>
              <a:t>Smith (2016: back cover)</a:t>
            </a:r>
          </a:p>
        </p:txBody>
      </p:sp>
    </p:spTree>
    <p:extLst>
      <p:ext uri="{BB962C8B-B14F-4D97-AF65-F5344CB8AC3E}">
        <p14:creationId xmlns:p14="http://schemas.microsoft.com/office/powerpoint/2010/main" val="328461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4A7AD-98BC-2933-1928-C11572F92936}"/>
            </a:ext>
          </a:extLst>
        </p:cNvPr>
        <p:cNvGrpSpPr/>
        <p:nvPr/>
      </p:nvGrpSpPr>
      <p:grpSpPr>
        <a:xfrm>
          <a:off x="0" y="0"/>
          <a:ext cx="0" cy="0"/>
          <a:chOff x="0" y="0"/>
          <a:chExt cx="0" cy="0"/>
        </a:xfrm>
      </p:grpSpPr>
      <p:sp>
        <p:nvSpPr>
          <p:cNvPr id="13" name="object 3">
            <a:extLst>
              <a:ext uri="{FF2B5EF4-FFF2-40B4-BE49-F238E27FC236}">
                <a16:creationId xmlns:a16="http://schemas.microsoft.com/office/drawing/2014/main" id="{7263EDC6-BC44-3C41-B738-32756452F74E}"/>
              </a:ext>
            </a:extLst>
          </p:cNvPr>
          <p:cNvSpPr/>
          <p:nvPr/>
        </p:nvSpPr>
        <p:spPr>
          <a:xfrm>
            <a:off x="772886" y="2002971"/>
            <a:ext cx="10635343" cy="1004369"/>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chemeClr val="bg2"/>
          </a:solidFill>
        </p:spPr>
        <p:txBody>
          <a:bodyPr wrap="square" lIns="0" tIns="0" rIns="0" bIns="0" rtlCol="0"/>
          <a:lstStyle/>
          <a:p>
            <a:pPr defTabSz="685800">
              <a:spcAft>
                <a:spcPts val="900"/>
              </a:spcAft>
              <a:defRPr/>
            </a:pPr>
            <a:endParaRPr lang="en-US" sz="1350" kern="100" dirty="0">
              <a:solidFill>
                <a:prstClr val="black"/>
              </a:solidFill>
              <a:latin typeface="Avenir Book" panose="02000503020000020003" pitchFamily="2"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7DCA696C-9644-7B60-6774-FAA49A452176}"/>
              </a:ext>
            </a:extLst>
          </p:cNvPr>
          <p:cNvSpPr txBox="1">
            <a:spLocks/>
          </p:cNvSpPr>
          <p:nvPr/>
        </p:nvSpPr>
        <p:spPr>
          <a:xfrm>
            <a:off x="772886" y="169817"/>
            <a:ext cx="10635343" cy="1501698"/>
          </a:xfrm>
          <a:prstGeom prst="rect">
            <a:avLst/>
          </a:prstGeom>
          <a:solidFill>
            <a:srgbClr val="D3E2D2"/>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0" algn="ctr" defTabSz="914400" rtl="0" eaLnBrk="1" latinLnBrk="0" hangingPunct="1">
              <a:lnSpc>
                <a:spcPct val="90000"/>
              </a:lnSpc>
              <a:spcBef>
                <a:spcPct val="0"/>
              </a:spcBef>
              <a:buNone/>
            </a:pPr>
            <a:r>
              <a:rPr lang="en-US" sz="3200" b="1" kern="1200" dirty="0">
                <a:solidFill>
                  <a:srgbClr val="333F50"/>
                </a:solidFill>
                <a:latin typeface="Avenir Book" panose="02000503020000020003" pitchFamily="2" charset="0"/>
                <a:ea typeface="Calibri" panose="020F0502020204030204" pitchFamily="34" charset="0"/>
                <a:cs typeface="Calibri" panose="020F0502020204030204" pitchFamily="34" charset="0"/>
              </a:rPr>
              <a:t>Why did Medicaid fail its promise </a:t>
            </a:r>
          </a:p>
          <a:p>
            <a:pPr marL="0" lvl="0" algn="ctr" defTabSz="914400" rtl="0" eaLnBrk="1" latinLnBrk="0" hangingPunct="1">
              <a:lnSpc>
                <a:spcPct val="90000"/>
              </a:lnSpc>
              <a:spcBef>
                <a:spcPct val="0"/>
              </a:spcBef>
              <a:buNone/>
            </a:pPr>
            <a:r>
              <a:rPr lang="en-US" sz="3200" b="1" kern="1200" dirty="0">
                <a:solidFill>
                  <a:srgbClr val="333F50"/>
                </a:solidFill>
                <a:latin typeface="Avenir Book" panose="02000503020000020003" pitchFamily="2" charset="0"/>
                <a:ea typeface="Calibri" panose="020F0502020204030204" pitchFamily="34" charset="0"/>
                <a:cs typeface="Calibri" panose="020F0502020204030204" pitchFamily="34" charset="0"/>
              </a:rPr>
              <a:t>to be the great equalizer?</a:t>
            </a:r>
          </a:p>
          <a:p>
            <a:pPr marL="0" lvl="0" algn="ctr" defTabSz="914400" rtl="0" eaLnBrk="1" latinLnBrk="0" hangingPunct="1">
              <a:lnSpc>
                <a:spcPct val="90000"/>
              </a:lnSpc>
              <a:spcBef>
                <a:spcPct val="0"/>
              </a:spcBef>
              <a:buNone/>
            </a:pPr>
            <a:r>
              <a:rPr lang="en-US" sz="2600" b="1" kern="1200" dirty="0">
                <a:solidFill>
                  <a:srgbClr val="333F50"/>
                </a:solidFill>
                <a:latin typeface="Avenir Book" panose="02000503020000020003" pitchFamily="2" charset="0"/>
                <a:ea typeface="Calibri" panose="020F0502020204030204" pitchFamily="34" charset="0"/>
                <a:cs typeface="Calibri" panose="020F0502020204030204" pitchFamily="34" charset="0"/>
              </a:rPr>
              <a:t>(1964-1968)</a:t>
            </a:r>
          </a:p>
        </p:txBody>
      </p:sp>
      <p:sp>
        <p:nvSpPr>
          <p:cNvPr id="5" name="TextBox 4">
            <a:extLst>
              <a:ext uri="{FF2B5EF4-FFF2-40B4-BE49-F238E27FC236}">
                <a16:creationId xmlns:a16="http://schemas.microsoft.com/office/drawing/2014/main" id="{E606F100-1145-CF3C-80B6-9C5AF728CC22}"/>
              </a:ext>
            </a:extLst>
          </p:cNvPr>
          <p:cNvSpPr txBox="1"/>
          <p:nvPr/>
        </p:nvSpPr>
        <p:spPr>
          <a:xfrm>
            <a:off x="1153884" y="2197690"/>
            <a:ext cx="10091056" cy="1200329"/>
          </a:xfrm>
          <a:prstGeom prst="rect">
            <a:avLst/>
          </a:prstGeom>
          <a:noFill/>
        </p:spPr>
        <p:txBody>
          <a:bodyPr wrap="square">
            <a:spAutoFit/>
          </a:bodyPr>
          <a:lstStyle/>
          <a:p>
            <a:pPr lvl="0"/>
            <a:r>
              <a:rPr lang="en-US" sz="2400" kern="100" dirty="0">
                <a:effectLst/>
                <a:latin typeface="Avenir Book" panose="02000503020000020003"/>
                <a:ea typeface="Cambria" panose="02040503050406030204" pitchFamily="18" charset="0"/>
                <a:cs typeface="Times New Roman" panose="02020603050405020304" pitchFamily="18" charset="0"/>
              </a:rPr>
              <a:t>1. </a:t>
            </a:r>
            <a:r>
              <a:rPr lang="en-US" sz="2400" dirty="0">
                <a:latin typeface="Avenir Book" panose="02000503020000020003" pitchFamily="2" charset="0"/>
              </a:rPr>
              <a:t>Failure to pass universal health insurance—or any kind of health “system”</a:t>
            </a:r>
          </a:p>
          <a:p>
            <a:pPr defTabSz="685800">
              <a:tabLst>
                <a:tab pos="342900" algn="l"/>
                <a:tab pos="685800" algn="l"/>
              </a:tabLst>
              <a:defRPr/>
            </a:pPr>
            <a:endParaRPr lang="en-US" sz="2400" dirty="0">
              <a:solidFill>
                <a:prstClr val="black"/>
              </a:solidFill>
              <a:latin typeface="Avenir Book" panose="02000503020000020003"/>
              <a:ea typeface="Aptos" panose="020B0004020202020204" pitchFamily="34" charset="0"/>
              <a:cs typeface="Times New Roman" panose="02020603050405020304" pitchFamily="18" charset="0"/>
            </a:endParaRPr>
          </a:p>
        </p:txBody>
      </p:sp>
      <p:sp>
        <p:nvSpPr>
          <p:cNvPr id="8" name="object 3">
            <a:extLst>
              <a:ext uri="{FF2B5EF4-FFF2-40B4-BE49-F238E27FC236}">
                <a16:creationId xmlns:a16="http://schemas.microsoft.com/office/drawing/2014/main" id="{BFA89FB8-4ABD-2A5D-6CC9-62885CF1DC36}"/>
              </a:ext>
            </a:extLst>
          </p:cNvPr>
          <p:cNvSpPr/>
          <p:nvPr/>
        </p:nvSpPr>
        <p:spPr>
          <a:xfrm>
            <a:off x="772886" y="3180998"/>
            <a:ext cx="10635343" cy="830997"/>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D4A994"/>
          </a:solidFill>
        </p:spPr>
        <p:txBody>
          <a:bodyPr wrap="square" lIns="0" tIns="0" rIns="0" bIns="0" rtlCol="0"/>
          <a:lstStyle/>
          <a:p>
            <a:pPr defTabSz="685800">
              <a:spcAft>
                <a:spcPts val="900"/>
              </a:spcAft>
              <a:defRPr/>
            </a:pPr>
            <a:endParaRPr lang="en-US" sz="1350" kern="100" dirty="0">
              <a:solidFill>
                <a:prstClr val="black"/>
              </a:solidFill>
              <a:latin typeface="Avenir Book" panose="02000503020000020003" pitchFamily="2"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ACB2697-8CEE-6068-B2B6-2C21ACEF6CC9}"/>
              </a:ext>
            </a:extLst>
          </p:cNvPr>
          <p:cNvSpPr txBox="1"/>
          <p:nvPr/>
        </p:nvSpPr>
        <p:spPr>
          <a:xfrm>
            <a:off x="1191985" y="3379880"/>
            <a:ext cx="10091057" cy="830997"/>
          </a:xfrm>
          <a:prstGeom prst="rect">
            <a:avLst/>
          </a:prstGeom>
          <a:noFill/>
        </p:spPr>
        <p:txBody>
          <a:bodyPr wrap="square">
            <a:spAutoFit/>
          </a:bodyPr>
          <a:lstStyle/>
          <a:p>
            <a:pPr defTabSz="457200">
              <a:defRPr sz="1200"/>
            </a:pPr>
            <a:r>
              <a:rPr lang="en-US" sz="2400" kern="100" dirty="0">
                <a:effectLst/>
                <a:latin typeface="Avenir Book" panose="02000503020000020003"/>
                <a:ea typeface="Cambria" panose="02040503050406030204" pitchFamily="18" charset="0"/>
                <a:cs typeface="Times New Roman" panose="02020603050405020304" pitchFamily="18" charset="0"/>
              </a:rPr>
              <a:t>2. </a:t>
            </a:r>
            <a:r>
              <a:rPr lang="en-US" sz="2400" dirty="0">
                <a:latin typeface="Avenir Book" panose="02000503020000020003" pitchFamily="2" charset="0"/>
              </a:rPr>
              <a:t>Passage of Medicaid as separate state administered program</a:t>
            </a:r>
          </a:p>
          <a:p>
            <a:pPr defTabSz="457200">
              <a:defRPr sz="1200"/>
            </a:pPr>
            <a:endParaRPr lang="en-US" sz="2400" dirty="0">
              <a:solidFill>
                <a:prstClr val="black"/>
              </a:solidFill>
              <a:latin typeface="Avenir Book" panose="02000503020000020003"/>
            </a:endParaRPr>
          </a:p>
        </p:txBody>
      </p:sp>
      <p:sp>
        <p:nvSpPr>
          <p:cNvPr id="11" name="object 3">
            <a:extLst>
              <a:ext uri="{FF2B5EF4-FFF2-40B4-BE49-F238E27FC236}">
                <a16:creationId xmlns:a16="http://schemas.microsoft.com/office/drawing/2014/main" id="{22AA9B97-D389-9FE2-16BA-A0920523E118}"/>
              </a:ext>
            </a:extLst>
          </p:cNvPr>
          <p:cNvSpPr/>
          <p:nvPr/>
        </p:nvSpPr>
        <p:spPr>
          <a:xfrm>
            <a:off x="772887" y="4233693"/>
            <a:ext cx="10635342" cy="717816"/>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E8E8E8"/>
          </a:solidFill>
        </p:spPr>
        <p:txBody>
          <a:bodyPr wrap="square" lIns="0" tIns="0" rIns="0" bIns="0" rtlCol="0"/>
          <a:lstStyle/>
          <a:p>
            <a:pPr defTabSz="457200">
              <a:defRPr sz="1200"/>
            </a:pPr>
            <a:endParaRPr lang="en-US" sz="2000" dirty="0">
              <a:solidFill>
                <a:prstClr val="black"/>
              </a:solidFill>
              <a:latin typeface="Avenir Book" panose="02000503020000020003"/>
            </a:endParaRPr>
          </a:p>
        </p:txBody>
      </p:sp>
      <p:sp>
        <p:nvSpPr>
          <p:cNvPr id="14" name="TextBox 13">
            <a:extLst>
              <a:ext uri="{FF2B5EF4-FFF2-40B4-BE49-F238E27FC236}">
                <a16:creationId xmlns:a16="http://schemas.microsoft.com/office/drawing/2014/main" id="{09E7C9B4-D9B6-0145-F52B-FFB79235F9FA}"/>
              </a:ext>
            </a:extLst>
          </p:cNvPr>
          <p:cNvSpPr txBox="1"/>
          <p:nvPr/>
        </p:nvSpPr>
        <p:spPr>
          <a:xfrm>
            <a:off x="1191985" y="4342210"/>
            <a:ext cx="9720943" cy="830997"/>
          </a:xfrm>
          <a:prstGeom prst="rect">
            <a:avLst/>
          </a:prstGeom>
          <a:noFill/>
        </p:spPr>
        <p:txBody>
          <a:bodyPr wrap="square">
            <a:spAutoFit/>
          </a:bodyPr>
          <a:lstStyle/>
          <a:p>
            <a:pPr defTabSz="457200">
              <a:defRPr sz="1200"/>
            </a:pPr>
            <a:r>
              <a:rPr lang="en-US" sz="2400" kern="100" dirty="0">
                <a:effectLst/>
                <a:latin typeface="Avenir Book" panose="02000503020000020003"/>
                <a:ea typeface="Cambria" panose="02040503050406030204" pitchFamily="18" charset="0"/>
                <a:cs typeface="Times New Roman" panose="02020603050405020304" pitchFamily="18" charset="0"/>
              </a:rPr>
              <a:t>3. </a:t>
            </a:r>
            <a:r>
              <a:rPr lang="en-US" sz="2400" dirty="0">
                <a:latin typeface="Avenir Book" panose="02000503020000020003" pitchFamily="2" charset="0"/>
              </a:rPr>
              <a:t>Failure to consolidate the 3 federal health insurance programs</a:t>
            </a:r>
          </a:p>
          <a:p>
            <a:pPr defTabSz="457200">
              <a:defRPr sz="1200"/>
            </a:pPr>
            <a:endParaRPr lang="en-US" sz="2400" dirty="0">
              <a:solidFill>
                <a:prstClr val="black"/>
              </a:solidFill>
              <a:latin typeface="Avenir Book" panose="02000503020000020003"/>
            </a:endParaRPr>
          </a:p>
        </p:txBody>
      </p:sp>
      <p:sp>
        <p:nvSpPr>
          <p:cNvPr id="2" name="object 3">
            <a:extLst>
              <a:ext uri="{FF2B5EF4-FFF2-40B4-BE49-F238E27FC236}">
                <a16:creationId xmlns:a16="http://schemas.microsoft.com/office/drawing/2014/main" id="{F4624934-D78D-7C9A-EC4D-C13206AD54EE}"/>
              </a:ext>
            </a:extLst>
          </p:cNvPr>
          <p:cNvSpPr/>
          <p:nvPr/>
        </p:nvSpPr>
        <p:spPr>
          <a:xfrm>
            <a:off x="772886" y="5281724"/>
            <a:ext cx="10635343" cy="830997"/>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D4A994"/>
          </a:solidFill>
        </p:spPr>
        <p:txBody>
          <a:bodyPr wrap="square" lIns="0" tIns="0" rIns="0" bIns="0" rtlCol="0"/>
          <a:lstStyle/>
          <a:p>
            <a:pPr defTabSz="685800">
              <a:spcAft>
                <a:spcPts val="900"/>
              </a:spcAft>
              <a:defRPr/>
            </a:pPr>
            <a:endParaRPr lang="en-US" sz="1350" kern="100" dirty="0">
              <a:solidFill>
                <a:prstClr val="black"/>
              </a:solidFill>
              <a:latin typeface="Avenir Book" panose="02000503020000020003" pitchFamily="2"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5BEE854-CF54-04F4-4E67-EF52EE24F40E}"/>
              </a:ext>
            </a:extLst>
          </p:cNvPr>
          <p:cNvSpPr txBox="1"/>
          <p:nvPr/>
        </p:nvSpPr>
        <p:spPr>
          <a:xfrm>
            <a:off x="1153884" y="5390241"/>
            <a:ext cx="9720943" cy="830997"/>
          </a:xfrm>
          <a:prstGeom prst="rect">
            <a:avLst/>
          </a:prstGeom>
          <a:noFill/>
        </p:spPr>
        <p:txBody>
          <a:bodyPr wrap="square">
            <a:spAutoFit/>
          </a:bodyPr>
          <a:lstStyle/>
          <a:p>
            <a:pPr defTabSz="457200">
              <a:defRPr sz="1200"/>
            </a:pPr>
            <a:r>
              <a:rPr lang="en-US" sz="2400" kern="100" dirty="0">
                <a:latin typeface="Avenir Book" panose="02000503020000020003"/>
                <a:ea typeface="Cambria" panose="02040503050406030204" pitchFamily="18" charset="0"/>
                <a:cs typeface="Times New Roman" panose="02020603050405020304" pitchFamily="18" charset="0"/>
              </a:rPr>
              <a:t>4</a:t>
            </a:r>
            <a:r>
              <a:rPr lang="en-US" sz="2400" kern="100" dirty="0">
                <a:effectLst/>
                <a:latin typeface="Avenir Book" panose="02000503020000020003"/>
                <a:ea typeface="Cambria" panose="02040503050406030204" pitchFamily="18" charset="0"/>
                <a:cs typeface="Times New Roman" panose="02020603050405020304" pitchFamily="18" charset="0"/>
              </a:rPr>
              <a:t>. </a:t>
            </a:r>
            <a:r>
              <a:rPr lang="en-US" sz="2400" dirty="0">
                <a:latin typeface="Avenir Book" panose="02000503020000020003" pitchFamily="2" charset="0"/>
              </a:rPr>
              <a:t>Professional guidance allowing discrimination against Medicaid enrollees</a:t>
            </a:r>
          </a:p>
          <a:p>
            <a:pPr defTabSz="457200">
              <a:defRPr sz="1200"/>
            </a:pPr>
            <a:endParaRPr lang="en-US" sz="2400" dirty="0">
              <a:solidFill>
                <a:prstClr val="black"/>
              </a:solidFill>
              <a:latin typeface="Avenir Book" panose="02000503020000020003"/>
            </a:endParaRPr>
          </a:p>
        </p:txBody>
      </p:sp>
    </p:spTree>
    <p:extLst>
      <p:ext uri="{BB962C8B-B14F-4D97-AF65-F5344CB8AC3E}">
        <p14:creationId xmlns:p14="http://schemas.microsoft.com/office/powerpoint/2010/main" val="1939355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73E55-4892-AF70-C16E-10808C2D91C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7E6ABB2-26B5-59AA-E9AA-8409944A55B2}"/>
              </a:ext>
            </a:extLst>
          </p:cNvPr>
          <p:cNvSpPr txBox="1"/>
          <p:nvPr/>
        </p:nvSpPr>
        <p:spPr>
          <a:xfrm>
            <a:off x="5539409" y="1366499"/>
            <a:ext cx="5989982" cy="5098832"/>
          </a:xfrm>
          <a:prstGeom prst="rect">
            <a:avLst/>
          </a:prstGeom>
          <a:noFill/>
        </p:spPr>
        <p:txBody>
          <a:bodyPr wrap="square">
            <a:spAutoFit/>
          </a:bodyPr>
          <a:lstStyle/>
          <a:p>
            <a:pPr algn="ctr" rtl="0">
              <a:buNone/>
            </a:pPr>
            <a:r>
              <a:rPr lang="en-US" sz="2400" b="1" dirty="0">
                <a:solidFill>
                  <a:srgbClr val="000000"/>
                </a:solidFill>
                <a:latin typeface="Avenir Book" panose="02000503020000020003" pitchFamily="2" charset="0"/>
                <a:cs typeface="Calibri" panose="020F0502020204030204" pitchFamily="34" charset="0"/>
              </a:rPr>
              <a:t>Dr. John Holloman Jr.</a:t>
            </a:r>
          </a:p>
          <a:p>
            <a:pPr algn="ctr" rtl="0">
              <a:spcAft>
                <a:spcPts val="800"/>
              </a:spcAft>
              <a:buNone/>
            </a:pPr>
            <a:r>
              <a:rPr lang="en-US" sz="2400" b="1" dirty="0">
                <a:solidFill>
                  <a:srgbClr val="000000"/>
                </a:solidFill>
                <a:latin typeface="Avenir Book" panose="02000503020000020003" pitchFamily="2" charset="0"/>
                <a:cs typeface="Calibri" panose="020F0502020204030204" pitchFamily="34" charset="0"/>
              </a:rPr>
              <a:t>President, National Medical Association</a:t>
            </a:r>
            <a:endParaRPr lang="en-US" sz="2400" u="none" strike="noStrike" dirty="0">
              <a:solidFill>
                <a:srgbClr val="000000"/>
              </a:solidFill>
              <a:effectLst/>
              <a:latin typeface="Avenir Book" panose="02000503020000020003" pitchFamily="2" charset="0"/>
              <a:ea typeface="Calibri" panose="020F0502020204030204" pitchFamily="34" charset="0"/>
              <a:cs typeface="Calibri" panose="020F0502020204030204" pitchFamily="34" charset="0"/>
            </a:endParaRPr>
          </a:p>
          <a:p>
            <a:pPr rtl="0">
              <a:spcAft>
                <a:spcPts val="800"/>
              </a:spcAft>
              <a:buNone/>
            </a:pPr>
            <a:r>
              <a:rPr lang="en-US" sz="2400" u="none" strike="noStrike" dirty="0">
                <a:solidFill>
                  <a:srgbClr val="000000"/>
                </a:solidFill>
                <a:effectLst/>
                <a:latin typeface="Avenir Book" panose="02000503020000020003" pitchFamily="2" charset="0"/>
                <a:ea typeface="Calibri" panose="020F0502020204030204" pitchFamily="34" charset="0"/>
                <a:cs typeface="Calibri" panose="020F0502020204030204" pitchFamily="34" charset="0"/>
              </a:rPr>
              <a:t>"The contempt which the A.M.A. has for the poor and the medically indigent is clearly expressed in its own guideline published in April of this year. </a:t>
            </a:r>
            <a:r>
              <a:rPr lang="en-US" sz="2400" b="0" u="none" strike="noStrike" dirty="0">
                <a:solidFill>
                  <a:srgbClr val="000000"/>
                </a:solidFill>
                <a:effectLst/>
                <a:latin typeface="Avenir Book" panose="02000503020000020003" pitchFamily="2" charset="0"/>
                <a:ea typeface="Calibri" panose="020F0502020204030204" pitchFamily="34" charset="0"/>
                <a:cs typeface="Calibri" panose="020F0502020204030204" pitchFamily="34" charset="0"/>
              </a:rPr>
              <a:t>It is here </a:t>
            </a:r>
            <a:r>
              <a:rPr lang="en-US" sz="2400" u="none" strike="noStrike" dirty="0">
                <a:solidFill>
                  <a:srgbClr val="000000"/>
                </a:solidFill>
                <a:effectLst/>
                <a:latin typeface="Avenir Book" panose="02000503020000020003" pitchFamily="2" charset="0"/>
                <a:ea typeface="Calibri" panose="020F0502020204030204" pitchFamily="34" charset="0"/>
                <a:cs typeface="Calibri" panose="020F0502020204030204" pitchFamily="34" charset="0"/>
              </a:rPr>
              <a:t>that the A.M.A. policy makers clearly expressed its right to discriminate against persons [enrolled in Medicaid].</a:t>
            </a:r>
            <a:endParaRPr lang="en-US" sz="2400" dirty="0">
              <a:solidFill>
                <a:srgbClr val="000000"/>
              </a:solidFill>
              <a:latin typeface="Avenir Book" panose="02000503020000020003" pitchFamily="2" charset="0"/>
              <a:ea typeface="Calibri" panose="020F0502020204030204" pitchFamily="34" charset="0"/>
              <a:cs typeface="Calibri" panose="020F0502020204030204" pitchFamily="34" charset="0"/>
            </a:endParaRPr>
          </a:p>
          <a:p>
            <a:pPr rtl="0">
              <a:spcAft>
                <a:spcPts val="800"/>
              </a:spcAft>
              <a:buNone/>
            </a:pPr>
            <a:r>
              <a:rPr lang="en-US" sz="2400" b="0" u="none" strike="noStrike" dirty="0">
                <a:solidFill>
                  <a:srgbClr val="000000"/>
                </a:solidFill>
                <a:effectLst/>
                <a:latin typeface="Avenir Book" panose="02000503020000020003" pitchFamily="2" charset="0"/>
                <a:ea typeface="Calibri" panose="020F0502020204030204" pitchFamily="34" charset="0"/>
                <a:cs typeface="Calibri" panose="020F0502020204030204" pitchFamily="34" charset="0"/>
              </a:rPr>
              <a:t>This discrimination may be carried so far </a:t>
            </a:r>
            <a:r>
              <a:rPr lang="en-US" sz="2400" u="none" strike="noStrike" dirty="0">
                <a:solidFill>
                  <a:srgbClr val="000000"/>
                </a:solidFill>
                <a:effectLst/>
                <a:latin typeface="Avenir Book" panose="02000503020000020003" pitchFamily="2" charset="0"/>
                <a:ea typeface="Calibri" panose="020F0502020204030204" pitchFamily="34" charset="0"/>
                <a:cs typeface="Calibri" panose="020F0502020204030204" pitchFamily="34" charset="0"/>
              </a:rPr>
              <a:t>as to provide </a:t>
            </a:r>
            <a:r>
              <a:rPr lang="en-US" sz="2400" b="1" i="1" u="none" strike="noStrike" dirty="0">
                <a:solidFill>
                  <a:srgbClr val="000000"/>
                </a:solidFill>
                <a:effectLst/>
                <a:latin typeface="Avenir Book" panose="02000503020000020003" pitchFamily="2" charset="0"/>
                <a:ea typeface="Calibri" panose="020F0502020204030204" pitchFamily="34" charset="0"/>
                <a:cs typeface="Calibri" panose="020F0502020204030204" pitchFamily="34" charset="0"/>
              </a:rPr>
              <a:t>separate treatment days, separate treatment facilities, separate waiting rooms and even separate offices..</a:t>
            </a:r>
            <a:r>
              <a:rPr lang="en-US" sz="2400" b="0" u="none" strike="noStrike" dirty="0">
                <a:solidFill>
                  <a:srgbClr val="000000"/>
                </a:solidFill>
                <a:effectLst/>
                <a:latin typeface="Avenir Book" panose="02000503020000020003" pitchFamily="2" charset="0"/>
                <a:ea typeface="Calibri" panose="020F0502020204030204" pitchFamily="34" charset="0"/>
                <a:cs typeface="Calibri" panose="020F0502020204030204" pitchFamily="34" charset="0"/>
              </a:rPr>
              <a:t>”</a:t>
            </a:r>
            <a:endParaRPr lang="en-US" sz="2400" b="0" dirty="0">
              <a:effectLst/>
              <a:latin typeface="Avenir Book" panose="02000503020000020003" pitchFamily="2"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053DDCB1-6306-7D77-8546-8480CB0153DE}"/>
              </a:ext>
            </a:extLst>
          </p:cNvPr>
          <p:cNvSpPr txBox="1">
            <a:spLocks/>
          </p:cNvSpPr>
          <p:nvPr/>
        </p:nvSpPr>
        <p:spPr>
          <a:xfrm>
            <a:off x="600891" y="277072"/>
            <a:ext cx="10928500" cy="953696"/>
          </a:xfrm>
          <a:prstGeom prst="rect">
            <a:avLst/>
          </a:prstGeom>
          <a:solidFill>
            <a:srgbClr val="D3E2D2"/>
          </a:solidFill>
        </p:spPr>
        <p:txBody>
          <a:bodyPr vert="horz" lIns="91440" tIns="45720" rIns="91440" bIns="45720" rtlCol="0" anchor="ctr">
            <a:normAutofit lnSpcReduction="10000"/>
          </a:bodyPr>
          <a:lstStyle>
            <a:defPPr>
              <a:defRPr lang="en-US"/>
            </a:defPPr>
            <a:lvl1pPr algn="ctr">
              <a:lnSpc>
                <a:spcPct val="90000"/>
              </a:lnSpc>
              <a:spcBef>
                <a:spcPct val="0"/>
              </a:spcBef>
              <a:buNone/>
              <a:defRPr sz="32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r>
              <a:rPr lang="en-US" dirty="0"/>
              <a:t>AMA Guidelines on Medicaid </a:t>
            </a:r>
          </a:p>
          <a:p>
            <a:r>
              <a:rPr lang="en-US" dirty="0"/>
              <a:t>Allow Discrimination and Segregation (1966) </a:t>
            </a:r>
          </a:p>
        </p:txBody>
      </p:sp>
      <p:sp>
        <p:nvSpPr>
          <p:cNvPr id="5" name="Rectangle 4">
            <a:extLst>
              <a:ext uri="{FF2B5EF4-FFF2-40B4-BE49-F238E27FC236}">
                <a16:creationId xmlns:a16="http://schemas.microsoft.com/office/drawing/2014/main" id="{6F618B61-651B-B0F4-1BCB-8E16F6725B08}"/>
              </a:ext>
            </a:extLst>
          </p:cNvPr>
          <p:cNvSpPr/>
          <p:nvPr/>
        </p:nvSpPr>
        <p:spPr>
          <a:xfrm>
            <a:off x="432107" y="1230769"/>
            <a:ext cx="168784" cy="2714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C36954A-0C0C-ACED-A68A-0E99D06FA18B}"/>
              </a:ext>
            </a:extLst>
          </p:cNvPr>
          <p:cNvSpPr txBox="1"/>
          <p:nvPr/>
        </p:nvSpPr>
        <p:spPr>
          <a:xfrm>
            <a:off x="662609" y="1589433"/>
            <a:ext cx="4518991" cy="4642296"/>
          </a:xfrm>
          <a:prstGeom prst="rect">
            <a:avLst/>
          </a:prstGeom>
          <a:noFill/>
          <a:ln w="22225">
            <a:solidFill>
              <a:schemeClr val="accent1"/>
            </a:solidFill>
          </a:ln>
        </p:spPr>
        <p:txBody>
          <a:bodyPr wrap="square">
            <a:spAutoFit/>
          </a:bodyPr>
          <a:lstStyle/>
          <a:p>
            <a:pPr marL="457200" indent="-338138" rtl="0">
              <a:spcAft>
                <a:spcPts val="600"/>
              </a:spcAft>
              <a:buNone/>
            </a:pPr>
            <a:r>
              <a:rPr lang="en-US" sz="2400" b="1" u="none" strike="noStrike" dirty="0">
                <a:solidFill>
                  <a:srgbClr val="000000"/>
                </a:solidFill>
                <a:effectLst/>
                <a:latin typeface="Avenir Book" panose="02000503020000020003" pitchFamily="2" charset="0"/>
                <a:ea typeface="Calibri" panose="020F0502020204030204" pitchFamily="34" charset="0"/>
                <a:cs typeface="Calibri" panose="020F0502020204030204" pitchFamily="34" charset="0"/>
              </a:rPr>
              <a:t>American Medical Association</a:t>
            </a:r>
            <a:endParaRPr lang="en-US" sz="2400" dirty="0">
              <a:solidFill>
                <a:srgbClr val="000000"/>
              </a:solidFill>
              <a:latin typeface="Avenir Book" panose="02000503020000020003" pitchFamily="2" charset="0"/>
              <a:ea typeface="Calibri" panose="020F0502020204030204" pitchFamily="34" charset="0"/>
              <a:cs typeface="Calibri" panose="020F0502020204030204" pitchFamily="34" charset="0"/>
            </a:endParaRPr>
          </a:p>
          <a:p>
            <a:pPr marL="457200" indent="-338138">
              <a:spcAft>
                <a:spcPts val="800"/>
              </a:spcAft>
              <a:buFont typeface="Wingdings" panose="05000000000000000000" pitchFamily="2" charset="2"/>
              <a:buChar char="§"/>
            </a:pPr>
            <a:r>
              <a:rPr lang="en-US" sz="2400" dirty="0">
                <a:latin typeface="Avenir Book" panose="02000503020000020003" pitchFamily="2" charset="0"/>
                <a:ea typeface="Calibri" panose="020F0502020204030204" pitchFamily="34" charset="0"/>
                <a:cs typeface="Calibri" panose="020F0502020204030204" pitchFamily="34" charset="0"/>
              </a:rPr>
              <a:t>1847-</a:t>
            </a:r>
            <a:r>
              <a:rPr lang="en-US" sz="2400" b="0" dirty="0">
                <a:effectLst/>
                <a:latin typeface="Avenir Book" panose="02000503020000020003" pitchFamily="2" charset="0"/>
                <a:ea typeface="Calibri" panose="020F0502020204030204" pitchFamily="34" charset="0"/>
                <a:cs typeface="Calibri" panose="020F0502020204030204" pitchFamily="34" charset="0"/>
              </a:rPr>
              <a:t>1968: Allowed state medical associations to deny membership to Black physicians</a:t>
            </a:r>
          </a:p>
          <a:p>
            <a:pPr marL="457200" indent="-338138">
              <a:spcAft>
                <a:spcPts val="800"/>
              </a:spcAft>
              <a:buFont typeface="Wingdings" panose="05000000000000000000" pitchFamily="2" charset="2"/>
              <a:buChar char="§"/>
            </a:pPr>
            <a:r>
              <a:rPr lang="en-US" sz="2400" dirty="0">
                <a:latin typeface="Avenir Book" panose="02000503020000020003" pitchFamily="2" charset="0"/>
                <a:ea typeface="Calibri" panose="020F0502020204030204" pitchFamily="34" charset="0"/>
                <a:cs typeface="Calibri" panose="020F0502020204030204" pitchFamily="34" charset="0"/>
              </a:rPr>
              <a:t>Refused to oppose separate but equal in Hill Burton Act</a:t>
            </a:r>
            <a:endParaRPr lang="en-US" sz="2400" b="0" dirty="0">
              <a:effectLst/>
              <a:latin typeface="Avenir Book" panose="02000503020000020003" pitchFamily="2" charset="0"/>
              <a:ea typeface="Calibri" panose="020F0502020204030204" pitchFamily="34" charset="0"/>
              <a:cs typeface="Calibri" panose="020F0502020204030204" pitchFamily="34" charset="0"/>
            </a:endParaRPr>
          </a:p>
          <a:p>
            <a:pPr marL="457200" indent="-338138" rtl="0">
              <a:spcAft>
                <a:spcPts val="800"/>
              </a:spcAft>
              <a:buFont typeface="Wingdings" panose="05000000000000000000" pitchFamily="2" charset="2"/>
              <a:buChar char="§"/>
            </a:pPr>
            <a:r>
              <a:rPr lang="en-US" sz="2400" dirty="0">
                <a:solidFill>
                  <a:srgbClr val="000000"/>
                </a:solidFill>
                <a:effectLst/>
                <a:latin typeface="Avenir Book" panose="02000503020000020003" pitchFamily="2" charset="0"/>
                <a:ea typeface="Calibri" panose="020F0502020204030204" pitchFamily="34" charset="0"/>
                <a:cs typeface="Calibri" panose="020F0502020204030204" pitchFamily="34" charset="0"/>
              </a:rPr>
              <a:t>Neutral on Civil Rights Act</a:t>
            </a:r>
            <a:endParaRPr lang="en-US" sz="2400" b="0" dirty="0">
              <a:solidFill>
                <a:srgbClr val="000000"/>
              </a:solidFill>
              <a:latin typeface="Avenir Book" panose="02000503020000020003" pitchFamily="2" charset="0"/>
              <a:ea typeface="Calibri" panose="020F0502020204030204" pitchFamily="34" charset="0"/>
              <a:cs typeface="Calibri" panose="020F0502020204030204" pitchFamily="34" charset="0"/>
            </a:endParaRPr>
          </a:p>
          <a:p>
            <a:pPr marL="457200" indent="-338138" rtl="0">
              <a:spcAft>
                <a:spcPts val="800"/>
              </a:spcAft>
              <a:buFont typeface="Wingdings" panose="05000000000000000000" pitchFamily="2" charset="2"/>
              <a:buChar char="§"/>
            </a:pPr>
            <a:r>
              <a:rPr lang="en-US" sz="2400" dirty="0">
                <a:solidFill>
                  <a:srgbClr val="000000"/>
                </a:solidFill>
                <a:effectLst/>
                <a:latin typeface="Avenir Book" panose="02000503020000020003" pitchFamily="2" charset="0"/>
                <a:ea typeface="Calibri" panose="020F0502020204030204" pitchFamily="34" charset="0"/>
                <a:cs typeface="Calibri" panose="020F0502020204030204" pitchFamily="34" charset="0"/>
              </a:rPr>
              <a:t>Opposed </a:t>
            </a:r>
            <a:r>
              <a:rPr lang="en-US" sz="2400" dirty="0" err="1">
                <a:solidFill>
                  <a:srgbClr val="000000"/>
                </a:solidFill>
                <a:effectLst/>
                <a:latin typeface="Avenir Book" panose="02000503020000020003" pitchFamily="2" charset="0"/>
                <a:ea typeface="Calibri" panose="020F0502020204030204" pitchFamily="34" charset="0"/>
                <a:cs typeface="Calibri" panose="020F0502020204030204" pitchFamily="34" charset="0"/>
              </a:rPr>
              <a:t>Medicare+Medicaid</a:t>
            </a:r>
            <a:endParaRPr lang="en-US" sz="2400" dirty="0">
              <a:solidFill>
                <a:srgbClr val="000000"/>
              </a:solidFill>
              <a:latin typeface="Avenir Book" panose="02000503020000020003" pitchFamily="2" charset="0"/>
              <a:ea typeface="Calibri" panose="020F0502020204030204" pitchFamily="34" charset="0"/>
              <a:cs typeface="Calibri" panose="020F0502020204030204" pitchFamily="34" charset="0"/>
            </a:endParaRPr>
          </a:p>
          <a:p>
            <a:pPr marL="457200" indent="-338138" rtl="0">
              <a:spcAft>
                <a:spcPts val="800"/>
              </a:spcAft>
              <a:buFont typeface="Wingdings" panose="05000000000000000000" pitchFamily="2" charset="2"/>
              <a:buChar char="§"/>
            </a:pPr>
            <a:r>
              <a:rPr lang="en-US" sz="2400" dirty="0">
                <a:solidFill>
                  <a:srgbClr val="000000"/>
                </a:solidFill>
                <a:effectLst/>
                <a:latin typeface="Avenir Book" panose="02000503020000020003" pitchFamily="2" charset="0"/>
                <a:ea typeface="Calibri" panose="020F0502020204030204" pitchFamily="34" charset="0"/>
                <a:cs typeface="Calibri" panose="020F0502020204030204" pitchFamily="34" charset="0"/>
              </a:rPr>
              <a:t>1966: issued guidelines allowing discrimination against Medicaid-enrollees</a:t>
            </a:r>
            <a:endParaRPr lang="en-US" sz="2400" dirty="0">
              <a:solidFill>
                <a:srgbClr val="000000"/>
              </a:solidFill>
              <a:latin typeface="Avenir Book" panose="02000503020000020003"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941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5A7EA76-1AB3-7C89-64EF-26939BA45991}"/>
              </a:ext>
            </a:extLst>
          </p:cNvPr>
          <p:cNvSpPr txBox="1">
            <a:spLocks/>
          </p:cNvSpPr>
          <p:nvPr/>
        </p:nvSpPr>
        <p:spPr>
          <a:xfrm>
            <a:off x="894602" y="224901"/>
            <a:ext cx="10402796" cy="1125036"/>
          </a:xfrm>
          <a:prstGeom prst="rect">
            <a:avLst/>
          </a:prstGeom>
          <a:solidFill>
            <a:srgbClr val="D3E2D2"/>
          </a:solidFill>
        </p:spPr>
        <p:txBody>
          <a:bodyPr vert="horz" lIns="91440" tIns="45720" rIns="91440" bIns="45720" rtlCol="0" anchor="ctr">
            <a:noAutofit/>
          </a:bodyPr>
          <a:lstStyle>
            <a:defPPr>
              <a:defRPr lang="en-US"/>
            </a:defPPr>
            <a:lvl1pPr algn="ctr">
              <a:lnSpc>
                <a:spcPct val="90000"/>
              </a:lnSpc>
              <a:spcBef>
                <a:spcPct val="0"/>
              </a:spcBef>
              <a:buNone/>
              <a:defRPr sz="36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r>
              <a:rPr lang="en-US" sz="3200" b="0" dirty="0"/>
              <a:t>LIGHTBULB MOMENT</a:t>
            </a:r>
          </a:p>
        </p:txBody>
      </p:sp>
      <p:sp>
        <p:nvSpPr>
          <p:cNvPr id="7" name="object 3">
            <a:extLst>
              <a:ext uri="{FF2B5EF4-FFF2-40B4-BE49-F238E27FC236}">
                <a16:creationId xmlns:a16="http://schemas.microsoft.com/office/drawing/2014/main" id="{2B3BC3E4-27F5-D679-83AF-8A6D9279A935}"/>
              </a:ext>
            </a:extLst>
          </p:cNvPr>
          <p:cNvSpPr/>
          <p:nvPr/>
        </p:nvSpPr>
        <p:spPr>
          <a:xfrm>
            <a:off x="1127392" y="2131937"/>
            <a:ext cx="4400973" cy="4184337"/>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chemeClr val="bg2"/>
          </a:solidFill>
        </p:spPr>
        <p:txBody>
          <a:bodyPr wrap="square" lIns="0" tIns="0" rIns="0" bIns="0" rtlCol="0"/>
          <a:lstStyle/>
          <a:p>
            <a:endParaRPr lang="en-US" sz="1800" dirty="0"/>
          </a:p>
          <a:p>
            <a:endParaRPr lang="en-US" sz="1800" dirty="0"/>
          </a:p>
        </p:txBody>
      </p:sp>
      <p:sp>
        <p:nvSpPr>
          <p:cNvPr id="5" name="TextBox 4">
            <a:extLst>
              <a:ext uri="{FF2B5EF4-FFF2-40B4-BE49-F238E27FC236}">
                <a16:creationId xmlns:a16="http://schemas.microsoft.com/office/drawing/2014/main" id="{EFD6FEBC-D74F-C6E1-8D0C-60BBAF7055DC}"/>
              </a:ext>
            </a:extLst>
          </p:cNvPr>
          <p:cNvSpPr txBox="1"/>
          <p:nvPr/>
        </p:nvSpPr>
        <p:spPr>
          <a:xfrm>
            <a:off x="1541417" y="2760090"/>
            <a:ext cx="3775165" cy="3600986"/>
          </a:xfrm>
          <a:prstGeom prst="rect">
            <a:avLst/>
          </a:prstGeom>
          <a:noFill/>
        </p:spPr>
        <p:txBody>
          <a:bodyPr wrap="square">
            <a:spAutoFit/>
          </a:bodyPr>
          <a:lstStyle/>
          <a:p>
            <a:r>
              <a:rPr lang="en-US" sz="2400" b="1" i="1" dirty="0">
                <a:latin typeface="Avenir Book" panose="02000503020000020003" pitchFamily="2" charset="0"/>
              </a:rPr>
              <a:t>Two Clinics </a:t>
            </a:r>
          </a:p>
          <a:p>
            <a:endParaRPr lang="en-US" sz="2400" dirty="0">
              <a:latin typeface="Avenir Book" panose="02000503020000020003" pitchFamily="2" charset="0"/>
            </a:endParaRPr>
          </a:p>
          <a:p>
            <a:r>
              <a:rPr lang="en-US" sz="2200" dirty="0">
                <a:latin typeface="Avenir Book" panose="02000503020000020003" pitchFamily="2" charset="0"/>
              </a:rPr>
              <a:t>Faculty Practice = </a:t>
            </a:r>
          </a:p>
          <a:p>
            <a:r>
              <a:rPr lang="en-US" sz="2200" dirty="0">
                <a:latin typeface="Avenir Book" panose="02000503020000020003" pitchFamily="2" charset="0"/>
              </a:rPr>
              <a:t>Private Insurance, Few Trainees</a:t>
            </a:r>
          </a:p>
          <a:p>
            <a:endParaRPr lang="en-US" sz="2200" dirty="0">
              <a:latin typeface="Avenir Book" panose="02000503020000020003" pitchFamily="2" charset="0"/>
            </a:endParaRPr>
          </a:p>
          <a:p>
            <a:r>
              <a:rPr lang="en-US" sz="2200" dirty="0">
                <a:latin typeface="Avenir Book" panose="02000503020000020003" pitchFamily="2" charset="0"/>
              </a:rPr>
              <a:t>Resident Clinic = </a:t>
            </a:r>
          </a:p>
          <a:p>
            <a:r>
              <a:rPr lang="en-US" sz="2200" dirty="0">
                <a:latin typeface="Avenir Book" panose="02000503020000020003" pitchFamily="2" charset="0"/>
              </a:rPr>
              <a:t>“Medicaid Clinic,” “Training Clinic”</a:t>
            </a:r>
          </a:p>
          <a:p>
            <a:br>
              <a:rPr lang="en-US" sz="2400" dirty="0">
                <a:latin typeface="Avenir Book" panose="02000503020000020003" pitchFamily="2" charset="0"/>
              </a:rPr>
            </a:br>
            <a:endParaRPr lang="en-US" sz="2400" dirty="0">
              <a:latin typeface="Avenir Book" panose="02000503020000020003" pitchFamily="2" charset="0"/>
            </a:endParaRPr>
          </a:p>
        </p:txBody>
      </p:sp>
      <p:sp>
        <p:nvSpPr>
          <p:cNvPr id="3" name="Freeform 3">
            <a:extLst>
              <a:ext uri="{FF2B5EF4-FFF2-40B4-BE49-F238E27FC236}">
                <a16:creationId xmlns:a16="http://schemas.microsoft.com/office/drawing/2014/main" id="{38BFA438-9B74-8064-9D04-16B9537AA1A6}"/>
              </a:ext>
            </a:extLst>
          </p:cNvPr>
          <p:cNvSpPr/>
          <p:nvPr/>
        </p:nvSpPr>
        <p:spPr>
          <a:xfrm>
            <a:off x="6221506" y="1428440"/>
            <a:ext cx="5535065" cy="4887834"/>
          </a:xfrm>
          <a:custGeom>
            <a:avLst/>
            <a:gdLst/>
            <a:ahLst/>
            <a:cxnLst/>
            <a:rect l="l" t="t" r="r" b="b"/>
            <a:pathLst>
              <a:path w="5216862" h="4114800">
                <a:moveTo>
                  <a:pt x="0" y="0"/>
                </a:moveTo>
                <a:lnTo>
                  <a:pt x="5216862" y="0"/>
                </a:lnTo>
                <a:lnTo>
                  <a:pt x="521686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TextBox 12">
            <a:extLst>
              <a:ext uri="{FF2B5EF4-FFF2-40B4-BE49-F238E27FC236}">
                <a16:creationId xmlns:a16="http://schemas.microsoft.com/office/drawing/2014/main" id="{1D40E2BB-F673-736F-A53D-E4B059910724}"/>
              </a:ext>
            </a:extLst>
          </p:cNvPr>
          <p:cNvSpPr txBox="1"/>
          <p:nvPr/>
        </p:nvSpPr>
        <p:spPr>
          <a:xfrm>
            <a:off x="6655757" y="6316274"/>
            <a:ext cx="5196837" cy="523220"/>
          </a:xfrm>
          <a:prstGeom prst="rect">
            <a:avLst/>
          </a:prstGeom>
          <a:noFill/>
        </p:spPr>
        <p:txBody>
          <a:bodyPr wrap="square">
            <a:spAutoFit/>
          </a:bodyPr>
          <a:lstStyle/>
          <a:p>
            <a:pPr marL="0" marR="0" indent="0">
              <a:spcBef>
                <a:spcPts val="0"/>
              </a:spcBef>
              <a:buNone/>
              <a:tabLst>
                <a:tab pos="457200" algn="l"/>
                <a:tab pos="914400" algn="l"/>
              </a:tabLst>
            </a:pPr>
            <a:r>
              <a:rPr lang="en-US" sz="1400" b="1" dirty="0">
                <a:solidFill>
                  <a:schemeClr val="tx2">
                    <a:lumMod val="75000"/>
                  </a:schemeClr>
                </a:solidFill>
                <a:latin typeface="Avenir Book" panose="02000503020000020003"/>
                <a:ea typeface="Times New Roman" panose="02020603050405020304" pitchFamily="18" charset="0"/>
              </a:rPr>
              <a:t>Source: </a:t>
            </a:r>
            <a:r>
              <a:rPr lang="en-US" sz="1400" dirty="0">
                <a:solidFill>
                  <a:schemeClr val="tx2">
                    <a:lumMod val="75000"/>
                  </a:schemeClr>
                </a:solidFill>
                <a:latin typeface="Avenir Book" panose="02000503020000020003"/>
                <a:ea typeface="Times New Roman" panose="02020603050405020304" pitchFamily="18" charset="0"/>
              </a:rPr>
              <a:t>Dr. Evans OB-GYN Attending. Participant #4 (2021, 2023). </a:t>
            </a:r>
          </a:p>
          <a:p>
            <a:pPr marL="0" marR="0" indent="0">
              <a:spcBef>
                <a:spcPts val="0"/>
              </a:spcBef>
              <a:buNone/>
              <a:tabLst>
                <a:tab pos="457200" algn="l"/>
                <a:tab pos="914400" algn="l"/>
              </a:tabLst>
            </a:pPr>
            <a:r>
              <a:rPr kumimoji="0" lang="en-US" sz="1400" b="0" i="0" u="none" strike="noStrike" kern="1200" cap="none" spc="0" normalizeH="0" baseline="0" noProof="0" dirty="0">
                <a:ln>
                  <a:noFill/>
                </a:ln>
                <a:solidFill>
                  <a:prstClr val="black"/>
                </a:solidFill>
                <a:effectLst/>
                <a:uLnTx/>
                <a:uFillTx/>
                <a:latin typeface="Avenir Book" panose="02000503020000020003"/>
              </a:rPr>
              <a:t>Pseudonyms used to protect participant confidentiality</a:t>
            </a:r>
            <a:endParaRPr lang="en-US" sz="1400" dirty="0">
              <a:solidFill>
                <a:schemeClr val="tx2">
                  <a:lumMod val="75000"/>
                </a:schemeClr>
              </a:solidFill>
              <a:latin typeface="Avenir Book" panose="02000503020000020003"/>
              <a:ea typeface="Times New Roman" panose="02020603050405020304" pitchFamily="18" charset="0"/>
            </a:endParaRPr>
          </a:p>
        </p:txBody>
      </p:sp>
      <p:sp>
        <p:nvSpPr>
          <p:cNvPr id="14" name="TextBox 13">
            <a:extLst>
              <a:ext uri="{FF2B5EF4-FFF2-40B4-BE49-F238E27FC236}">
                <a16:creationId xmlns:a16="http://schemas.microsoft.com/office/drawing/2014/main" id="{AE2989DC-26A1-F4B0-8069-739D5E9F2D3A}"/>
              </a:ext>
            </a:extLst>
          </p:cNvPr>
          <p:cNvSpPr txBox="1"/>
          <p:nvPr/>
        </p:nvSpPr>
        <p:spPr>
          <a:xfrm>
            <a:off x="6655757" y="2319655"/>
            <a:ext cx="4774243" cy="3293209"/>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 typeface="Arial" panose="020B0604020202020204" pitchFamily="34" charset="0"/>
              <a:buNone/>
              <a:tabLst>
                <a:tab pos="457200" algn="l"/>
                <a:tab pos="914400" algn="l"/>
              </a:tabLst>
              <a:defRPr/>
            </a:pPr>
            <a:r>
              <a:rPr lang="en-US" sz="2200" b="1" dirty="0">
                <a:solidFill>
                  <a:prstClr val="black"/>
                </a:solidFill>
                <a:latin typeface="Avenir Book" panose="02000503020000020003"/>
                <a:ea typeface="Times New Roman" panose="02020603050405020304" pitchFamily="18" charset="0"/>
              </a:rPr>
              <a:t>Dr. Evans:</a:t>
            </a:r>
          </a:p>
          <a:p>
            <a:pPr marL="0" marR="0" lvl="0" indent="0" algn="l" defTabSz="914400" rtl="0" eaLnBrk="1" fontAlgn="auto" latinLnBrk="0" hangingPunct="1">
              <a:spcBef>
                <a:spcPts val="0"/>
              </a:spcBef>
              <a:spcAft>
                <a:spcPts val="600"/>
              </a:spcAft>
              <a:buClrTx/>
              <a:buSzTx/>
              <a:buFont typeface="Arial" panose="020B0604020202020204" pitchFamily="34" charset="0"/>
              <a:buNone/>
              <a:tabLst>
                <a:tab pos="457200" algn="l"/>
                <a:tab pos="914400" algn="l"/>
              </a:tabLst>
              <a:defRPr/>
            </a:pPr>
            <a:r>
              <a:rPr lang="en-US" sz="2200" dirty="0">
                <a:solidFill>
                  <a:prstClr val="black"/>
                </a:solidFill>
                <a:latin typeface="Avenir Book" panose="02000503020000020003"/>
                <a:ea typeface="Times New Roman" panose="02020603050405020304" pitchFamily="18" charset="0"/>
              </a:rPr>
              <a:t>“So</a:t>
            </a:r>
            <a:r>
              <a:rPr kumimoji="0" lang="en-US" sz="2200" b="0" i="0" u="none" strike="noStrike" kern="1200" cap="none" spc="0" normalizeH="0" baseline="0" noProof="0" dirty="0">
                <a:ln>
                  <a:noFill/>
                </a:ln>
                <a:solidFill>
                  <a:prstClr val="black"/>
                </a:solidFill>
                <a:effectLst/>
                <a:uLnTx/>
                <a:uFillTx/>
                <a:latin typeface="Avenir Book" panose="02000503020000020003"/>
                <a:ea typeface="Times New Roman" panose="02020603050405020304" pitchFamily="18" charset="0"/>
              </a:rPr>
              <a:t> one is </a:t>
            </a:r>
            <a:r>
              <a:rPr kumimoji="0" lang="en-US" sz="2200" b="1" i="0" u="none" strike="noStrike" kern="1200" cap="none" spc="0" normalizeH="0" baseline="0" noProof="0" dirty="0">
                <a:ln>
                  <a:noFill/>
                </a:ln>
                <a:solidFill>
                  <a:srgbClr val="333F50"/>
                </a:solidFill>
                <a:effectLst/>
                <a:uLnTx/>
                <a:uFillTx/>
                <a:latin typeface="Avenir Book" panose="02000503020000020003"/>
                <a:ea typeface="Times New Roman" panose="02020603050405020304" pitchFamily="18" charset="0"/>
              </a:rPr>
              <a:t>the faculty practice </a:t>
            </a:r>
            <a:r>
              <a:rPr kumimoji="0" lang="en-US" sz="2200" b="0" i="0" u="none" strike="noStrike" kern="1200" cap="none" spc="0" normalizeH="0" baseline="0" noProof="0" dirty="0">
                <a:ln>
                  <a:noFill/>
                </a:ln>
                <a:solidFill>
                  <a:prstClr val="black"/>
                </a:solidFill>
                <a:effectLst/>
                <a:uLnTx/>
                <a:uFillTx/>
                <a:latin typeface="Avenir Book" panose="02000503020000020003"/>
                <a:ea typeface="Times New Roman" panose="02020603050405020304" pitchFamily="18" charset="0"/>
              </a:rPr>
              <a:t>where the patients see the attending physician.  There's relatively few trainees in that setting. </a:t>
            </a:r>
          </a:p>
          <a:p>
            <a:pPr marL="0" marR="0" lvl="0" indent="0" algn="l" defTabSz="914400" rtl="0" eaLnBrk="1" fontAlgn="auto" latinLnBrk="0" hangingPunct="1">
              <a:spcBef>
                <a:spcPts val="0"/>
              </a:spcBef>
              <a:spcAft>
                <a:spcPts val="600"/>
              </a:spcAft>
              <a:buClrTx/>
              <a:buSzTx/>
              <a:buFont typeface="Arial" panose="020B0604020202020204" pitchFamily="34" charset="0"/>
              <a:buNone/>
              <a:tabLst>
                <a:tab pos="457200" algn="l"/>
                <a:tab pos="914400" algn="l"/>
              </a:tabLst>
              <a:defRPr/>
            </a:pPr>
            <a:r>
              <a:rPr kumimoji="0" lang="en-US" sz="2200" b="0" i="0" u="none" strike="noStrike" kern="1200" cap="none" spc="0" normalizeH="0" baseline="0" noProof="0" dirty="0">
                <a:ln>
                  <a:noFill/>
                </a:ln>
                <a:solidFill>
                  <a:prstClr val="black"/>
                </a:solidFill>
                <a:effectLst/>
                <a:uLnTx/>
                <a:uFillTx/>
                <a:latin typeface="Avenir Book" panose="02000503020000020003"/>
                <a:ea typeface="Times New Roman" panose="02020603050405020304" pitchFamily="18" charset="0"/>
              </a:rPr>
              <a:t>Then there's the </a:t>
            </a:r>
            <a:r>
              <a:rPr kumimoji="0" lang="en-US" sz="2200" b="1" i="0" u="none" strike="noStrike" kern="1200" cap="none" spc="0" normalizeH="0" baseline="0" noProof="0" dirty="0">
                <a:ln>
                  <a:noFill/>
                </a:ln>
                <a:solidFill>
                  <a:srgbClr val="333F50"/>
                </a:solidFill>
                <a:effectLst/>
                <a:uLnTx/>
                <a:uFillTx/>
                <a:latin typeface="Avenir Book" panose="02000503020000020003"/>
                <a:ea typeface="Times New Roman" panose="02020603050405020304" pitchFamily="18" charset="0"/>
              </a:rPr>
              <a:t>teaching clinic</a:t>
            </a:r>
            <a:r>
              <a:rPr kumimoji="0" lang="en-US" sz="2200" b="0" i="0" u="none" strike="noStrike" kern="1200" cap="none" spc="0" normalizeH="0" baseline="0" noProof="0" dirty="0">
                <a:ln>
                  <a:noFill/>
                </a:ln>
                <a:solidFill>
                  <a:srgbClr val="333F50"/>
                </a:solidFill>
                <a:effectLst/>
                <a:uLnTx/>
                <a:uFillTx/>
                <a:latin typeface="Avenir Book" panose="02000503020000020003"/>
                <a:ea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Avenir Book" panose="02000503020000020003"/>
                <a:ea typeface="Times New Roman" panose="02020603050405020304" pitchFamily="18" charset="0"/>
              </a:rPr>
              <a:t>That's run by the residents and fellows.  That's the clinic that I'm speaking of. That's </a:t>
            </a:r>
            <a:r>
              <a:rPr kumimoji="0" lang="en-US" sz="2200" b="1" i="0" u="none" strike="noStrike" kern="1200" cap="none" spc="0" normalizeH="0" baseline="0" noProof="0" dirty="0">
                <a:ln>
                  <a:noFill/>
                </a:ln>
                <a:solidFill>
                  <a:srgbClr val="333F50"/>
                </a:solidFill>
                <a:effectLst/>
                <a:uLnTx/>
                <a:uFillTx/>
                <a:latin typeface="Avenir Book" panose="02000503020000020003"/>
                <a:ea typeface="Times New Roman" panose="02020603050405020304" pitchFamily="18" charset="0"/>
              </a:rPr>
              <a:t>my training clinic</a:t>
            </a:r>
            <a:r>
              <a:rPr kumimoji="0" lang="en-US" sz="2200" b="0" i="0" u="none" strike="noStrike" kern="1200" cap="none" spc="0" normalizeH="0" baseline="0" noProof="0" dirty="0">
                <a:ln>
                  <a:noFill/>
                </a:ln>
                <a:solidFill>
                  <a:srgbClr val="333F50"/>
                </a:solidFill>
                <a:effectLst/>
                <a:uLnTx/>
                <a:uFillTx/>
                <a:latin typeface="Avenir Book" panose="02000503020000020003"/>
                <a:ea typeface="Times New Roman" panose="02020603050405020304" pitchFamily="18" charset="0"/>
              </a:rPr>
              <a:t>.” </a:t>
            </a:r>
          </a:p>
        </p:txBody>
      </p:sp>
      <p:pic>
        <p:nvPicPr>
          <p:cNvPr id="18" name="Picture 17" descr="A light bulb with a spiral spring&#10;&#10;AI-generated content may be incorrect.">
            <a:extLst>
              <a:ext uri="{FF2B5EF4-FFF2-40B4-BE49-F238E27FC236}">
                <a16:creationId xmlns:a16="http://schemas.microsoft.com/office/drawing/2014/main" id="{9AE0ADE5-43A7-30C2-715E-C78C9B3A24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465" y="507912"/>
            <a:ext cx="2005854" cy="2246276"/>
          </a:xfrm>
          <a:prstGeom prst="rect">
            <a:avLst/>
          </a:prstGeom>
        </p:spPr>
      </p:pic>
    </p:spTree>
    <p:extLst>
      <p:ext uri="{BB962C8B-B14F-4D97-AF65-F5344CB8AC3E}">
        <p14:creationId xmlns:p14="http://schemas.microsoft.com/office/powerpoint/2010/main" val="2373849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7">
            <a:extLst>
              <a:ext uri="{FF2B5EF4-FFF2-40B4-BE49-F238E27FC236}">
                <a16:creationId xmlns:a16="http://schemas.microsoft.com/office/drawing/2014/main" id="{4AB8FE2C-B73D-C582-B9F4-DDF50836ED2E}"/>
              </a:ext>
            </a:extLst>
          </p:cNvPr>
          <p:cNvSpPr txBox="1"/>
          <p:nvPr/>
        </p:nvSpPr>
        <p:spPr bwMode="white">
          <a:xfrm>
            <a:off x="4667552" y="1868557"/>
            <a:ext cx="7290740" cy="447301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indent="-457200">
              <a:spcAft>
                <a:spcPts val="800"/>
              </a:spcAft>
              <a:buFont typeface="+mj-lt"/>
              <a:buAutoNum type="arabicPeriod"/>
            </a:pPr>
            <a:r>
              <a:rPr lang="en-US" sz="2400" kern="100" dirty="0">
                <a:latin typeface="Avenir Book" panose="02000503020000020003" pitchFamily="2" charset="0"/>
                <a:ea typeface="Aptos" panose="020B0004020202020204" pitchFamily="34" charset="0"/>
                <a:cs typeface="Times New Roman" panose="02020603050405020304" pitchFamily="18" charset="0"/>
              </a:rPr>
              <a:t>Continued failure to pass national health insurance or </a:t>
            </a:r>
            <a:r>
              <a:rPr lang="en-US" sz="2400" b="1" kern="100" dirty="0">
                <a:latin typeface="Avenir Book" panose="02000503020000020003" pitchFamily="2" charset="0"/>
                <a:ea typeface="Aptos" panose="020B0004020202020204" pitchFamily="34" charset="0"/>
                <a:cs typeface="Times New Roman" panose="02020603050405020304" pitchFamily="18" charset="0"/>
              </a:rPr>
              <a:t>unified financing across public and private insurance</a:t>
            </a:r>
            <a:endParaRPr lang="en-US" sz="2400" kern="100" dirty="0">
              <a:latin typeface="Avenir Book" panose="02000503020000020003" pitchFamily="2" charset="0"/>
              <a:ea typeface="Aptos" panose="020B0004020202020204" pitchFamily="34" charset="0"/>
              <a:cs typeface="Times New Roman" panose="02020603050405020304" pitchFamily="18" charset="0"/>
            </a:endParaRPr>
          </a:p>
          <a:p>
            <a:pPr marL="457200" marR="0" indent="-457200">
              <a:spcAft>
                <a:spcPts val="800"/>
              </a:spcAft>
              <a:buFont typeface="+mj-lt"/>
              <a:buAutoNum type="arabicPeriod"/>
            </a:pPr>
            <a:r>
              <a:rPr lang="en-US" sz="2400" kern="100" dirty="0">
                <a:latin typeface="Avenir Book" panose="02000503020000020003" pitchFamily="2" charset="0"/>
                <a:ea typeface="Aptos" panose="020B0004020202020204" pitchFamily="34" charset="0"/>
                <a:cs typeface="Times New Roman" panose="02020603050405020304" pitchFamily="18" charset="0"/>
              </a:rPr>
              <a:t>Medicaid program as state-run insurance program, </a:t>
            </a:r>
            <a:r>
              <a:rPr lang="en-US" sz="2400" b="1" kern="100" dirty="0">
                <a:latin typeface="Avenir Book" panose="02000503020000020003" pitchFamily="2" charset="0"/>
                <a:ea typeface="Aptos" panose="020B0004020202020204" pitchFamily="34" charset="0"/>
                <a:cs typeface="Times New Roman" panose="02020603050405020304" pitchFamily="18" charset="0"/>
              </a:rPr>
              <a:t>separate from Medicare</a:t>
            </a:r>
          </a:p>
          <a:p>
            <a:pPr marL="457200" marR="0" indent="-457200">
              <a:spcAft>
                <a:spcPts val="800"/>
              </a:spcAft>
              <a:buFont typeface="+mj-lt"/>
              <a:buAutoNum type="arabicPeriod"/>
            </a:pPr>
            <a:r>
              <a:rPr lang="en-US" sz="2400" kern="100" dirty="0">
                <a:latin typeface="Avenir Book" panose="02000503020000020003" pitchFamily="2" charset="0"/>
                <a:ea typeface="Aptos" panose="020B0004020202020204" pitchFamily="34" charset="0"/>
                <a:cs typeface="Times New Roman" panose="02020603050405020304" pitchFamily="18" charset="0"/>
              </a:rPr>
              <a:t>Passage of piecemeal</a:t>
            </a:r>
            <a:r>
              <a:rPr lang="en-US" sz="2400" b="1" kern="100" dirty="0">
                <a:latin typeface="Avenir Book" panose="02000503020000020003" pitchFamily="2" charset="0"/>
                <a:ea typeface="Aptos" panose="020B0004020202020204" pitchFamily="34" charset="0"/>
                <a:cs typeface="Times New Roman" panose="02020603050405020304" pitchFamily="18" charset="0"/>
              </a:rPr>
              <a:t> public health legislation</a:t>
            </a:r>
            <a:r>
              <a:rPr lang="en-US" sz="2400" kern="100" dirty="0">
                <a:latin typeface="Avenir Book" panose="02000503020000020003" pitchFamily="2" charset="0"/>
                <a:ea typeface="Aptos" panose="020B0004020202020204" pitchFamily="34" charset="0"/>
                <a:cs typeface="Times New Roman" panose="02020603050405020304" pitchFamily="18" charset="0"/>
              </a:rPr>
              <a:t> designed to improve access and coverage</a:t>
            </a:r>
            <a:endParaRPr lang="en-US" sz="2400" b="1" kern="100" dirty="0">
              <a:latin typeface="Avenir Book" panose="02000503020000020003" pitchFamily="2" charset="0"/>
              <a:ea typeface="Aptos" panose="020B0004020202020204" pitchFamily="34" charset="0"/>
              <a:cs typeface="Times New Roman" panose="02020603050405020304" pitchFamily="18" charset="0"/>
            </a:endParaRPr>
          </a:p>
          <a:p>
            <a:pPr marL="457200" indent="-457200">
              <a:spcAft>
                <a:spcPts val="800"/>
              </a:spcAft>
              <a:buFont typeface="+mj-lt"/>
              <a:buAutoNum type="arabicPeriod"/>
            </a:pPr>
            <a:r>
              <a:rPr lang="en-US" sz="2400" b="1" kern="100" dirty="0">
                <a:latin typeface="Avenir Book" panose="02000503020000020003" pitchFamily="2" charset="0"/>
                <a:ea typeface="Aptos" panose="020B0004020202020204" pitchFamily="34" charset="0"/>
                <a:cs typeface="Times New Roman" panose="02020603050405020304" pitchFamily="18" charset="0"/>
              </a:rPr>
              <a:t>Subsidized private insurance</a:t>
            </a:r>
            <a:r>
              <a:rPr lang="en-US" sz="2400" kern="100" dirty="0">
                <a:latin typeface="Avenir Book" panose="02000503020000020003" pitchFamily="2" charset="0"/>
                <a:ea typeface="Aptos" panose="020B0004020202020204" pitchFamily="34" charset="0"/>
                <a:cs typeface="Times New Roman" panose="02020603050405020304" pitchFamily="18" charset="0"/>
              </a:rPr>
              <a:t> through</a:t>
            </a:r>
            <a:r>
              <a:rPr lang="en-US" sz="2400" kern="100" dirty="0">
                <a:effectLst/>
                <a:latin typeface="Avenir Book" panose="02000503020000020003" pitchFamily="2" charset="0"/>
                <a:ea typeface="Aptos" panose="020B0004020202020204" pitchFamily="34" charset="0"/>
                <a:cs typeface="Times New Roman" panose="02020603050405020304" pitchFamily="18" charset="0"/>
              </a:rPr>
              <a:t> tax exemptions and premium subsidies ($398 billion in 2024)</a:t>
            </a:r>
            <a:r>
              <a:rPr lang="en-US" sz="2400" kern="100" baseline="30000" dirty="0">
                <a:solidFill>
                  <a:srgbClr val="000000"/>
                </a:solidFill>
                <a:effectLst/>
                <a:latin typeface="Avenir Book" panose="02000503020000020003" pitchFamily="2" charset="0"/>
                <a:ea typeface="Aptos" panose="020B0004020202020204" pitchFamily="34" charset="0"/>
                <a:cs typeface="Times New Roman" panose="02020603050405020304" pitchFamily="18" charset="0"/>
              </a:rPr>
              <a:t>*</a:t>
            </a:r>
            <a:endParaRPr lang="en-US" sz="2400" kern="100" dirty="0">
              <a:effectLst/>
              <a:highlight>
                <a:srgbClr val="FFFF00"/>
              </a:highlight>
              <a:latin typeface="Avenir Book" panose="02000503020000020003" pitchFamily="2" charset="0"/>
              <a:ea typeface="Aptos" panose="020B0004020202020204" pitchFamily="34" charset="0"/>
              <a:cs typeface="Times New Roman" panose="02020603050405020304" pitchFamily="18" charset="0"/>
            </a:endParaRPr>
          </a:p>
          <a:p>
            <a:pPr marL="457200" marR="0" indent="-457200">
              <a:spcAft>
                <a:spcPts val="800"/>
              </a:spcAft>
              <a:buFont typeface="+mj-lt"/>
              <a:buAutoNum type="arabicPeriod"/>
            </a:pPr>
            <a:r>
              <a:rPr lang="en-US" sz="2400" b="1" kern="100" dirty="0">
                <a:latin typeface="Avenir Book" panose="02000503020000020003" pitchFamily="2" charset="0"/>
                <a:ea typeface="Aptos" panose="020B0004020202020204" pitchFamily="34" charset="0"/>
                <a:cs typeface="Times New Roman" panose="02020603050405020304" pitchFamily="18" charset="0"/>
              </a:rPr>
              <a:t>Legal Walls: </a:t>
            </a:r>
            <a:r>
              <a:rPr lang="en-US" sz="2400" kern="100" dirty="0">
                <a:latin typeface="Avenir Book" panose="02000503020000020003" pitchFamily="2" charset="0"/>
                <a:ea typeface="Aptos" panose="020B0004020202020204" pitchFamily="34" charset="0"/>
                <a:cs typeface="Times New Roman" panose="02020603050405020304" pitchFamily="18" charset="0"/>
              </a:rPr>
              <a:t>Different provider and facility requirements and exemptions for public and private systems </a:t>
            </a:r>
          </a:p>
        </p:txBody>
      </p:sp>
      <p:sp>
        <p:nvSpPr>
          <p:cNvPr id="6" name="Title 1">
            <a:extLst>
              <a:ext uri="{FF2B5EF4-FFF2-40B4-BE49-F238E27FC236}">
                <a16:creationId xmlns:a16="http://schemas.microsoft.com/office/drawing/2014/main" id="{B04AD296-97E0-C95C-7DDE-7D9FAE3720C9}"/>
              </a:ext>
            </a:extLst>
          </p:cNvPr>
          <p:cNvSpPr txBox="1">
            <a:spLocks/>
          </p:cNvSpPr>
          <p:nvPr/>
        </p:nvSpPr>
        <p:spPr>
          <a:xfrm>
            <a:off x="841931" y="213462"/>
            <a:ext cx="10402796" cy="1234782"/>
          </a:xfrm>
          <a:prstGeom prst="rect">
            <a:avLst/>
          </a:prstGeom>
          <a:solidFill>
            <a:srgbClr val="D3E2D2"/>
          </a:solidFill>
        </p:spPr>
        <p:txBody>
          <a:bodyPr vert="horz" lIns="91440" tIns="45720" rIns="91440" bIns="45720" rtlCol="0" anchor="ctr">
            <a:normAutofit/>
          </a:bodyPr>
          <a:lstStyle>
            <a:defPPr>
              <a:defRPr lang="en-US"/>
            </a:defPPr>
            <a:lvl1pPr algn="ctr">
              <a:lnSpc>
                <a:spcPct val="90000"/>
              </a:lnSpc>
              <a:spcBef>
                <a:spcPct val="0"/>
              </a:spcBef>
              <a:buNone/>
              <a:defRPr sz="32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r>
              <a:rPr lang="en-US" dirty="0"/>
              <a:t>WHY HAS HEALTH CARE STAYED SEGREGATED? </a:t>
            </a:r>
          </a:p>
          <a:p>
            <a:r>
              <a:rPr lang="en-US" sz="2800" b="0" dirty="0"/>
              <a:t>Contemporary mechanisms of segregated care</a:t>
            </a:r>
          </a:p>
        </p:txBody>
      </p:sp>
      <p:sp>
        <p:nvSpPr>
          <p:cNvPr id="9" name="Rectangle: Rounded Corners 8">
            <a:extLst>
              <a:ext uri="{FF2B5EF4-FFF2-40B4-BE49-F238E27FC236}">
                <a16:creationId xmlns:a16="http://schemas.microsoft.com/office/drawing/2014/main" id="{5F1D4651-05F7-733B-CB0D-8B8664C4C222}"/>
              </a:ext>
            </a:extLst>
          </p:cNvPr>
          <p:cNvSpPr/>
          <p:nvPr/>
        </p:nvSpPr>
        <p:spPr>
          <a:xfrm>
            <a:off x="370025" y="1868557"/>
            <a:ext cx="4020097" cy="3869634"/>
          </a:xfrm>
          <a:prstGeom prst="roundRect">
            <a:avLst/>
          </a:prstGeom>
          <a:solidFill>
            <a:srgbClr val="D4A9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1101B04-8C06-A866-C104-28A19C87303C}"/>
              </a:ext>
            </a:extLst>
          </p:cNvPr>
          <p:cNvSpPr txBox="1"/>
          <p:nvPr/>
        </p:nvSpPr>
        <p:spPr>
          <a:xfrm>
            <a:off x="370025" y="2351852"/>
            <a:ext cx="3831950" cy="4324261"/>
          </a:xfrm>
          <a:prstGeom prst="rect">
            <a:avLst/>
          </a:prstGeom>
          <a:noFill/>
        </p:spPr>
        <p:txBody>
          <a:bodyPr wrap="square">
            <a:spAutoFit/>
          </a:bodyPr>
          <a:lstStyle/>
          <a:p>
            <a:pPr algn="ctr"/>
            <a:r>
              <a:rPr lang="en-US" sz="2500" kern="100" dirty="0">
                <a:latin typeface="Avenir Book" panose="02000503020000020003" pitchFamily="2" charset="0"/>
                <a:ea typeface="Aptos" panose="020B0004020202020204" pitchFamily="34" charset="0"/>
                <a:cs typeface="Times New Roman" panose="02020603050405020304" pitchFamily="18" charset="0"/>
              </a:rPr>
              <a:t>separate laws, regulations, and programs built upon existing systems of two-tiered care, reinforcing the barriers between public and private systems</a:t>
            </a:r>
          </a:p>
          <a:p>
            <a:pPr algn="ctr"/>
            <a:endParaRPr lang="en-US" sz="2500" kern="100" dirty="0">
              <a:latin typeface="Avenir Book" panose="02000503020000020003" pitchFamily="2" charset="0"/>
              <a:ea typeface="Aptos" panose="020B0004020202020204" pitchFamily="34" charset="0"/>
              <a:cs typeface="Times New Roman" panose="02020603050405020304" pitchFamily="18" charset="0"/>
            </a:endParaRPr>
          </a:p>
          <a:p>
            <a:pPr algn="ctr"/>
            <a:endParaRPr lang="en-US" sz="2500" kern="100" dirty="0">
              <a:latin typeface="Avenir Book" panose="02000503020000020003" pitchFamily="2" charset="0"/>
              <a:ea typeface="Aptos" panose="020B0004020202020204" pitchFamily="34" charset="0"/>
              <a:cs typeface="Times New Roman" panose="02020603050405020304" pitchFamily="18" charset="0"/>
            </a:endParaRPr>
          </a:p>
          <a:p>
            <a:pPr algn="ctr"/>
            <a:r>
              <a:rPr lang="en-US" sz="2500" kern="100" dirty="0">
                <a:latin typeface="Avenir Book" panose="02000503020000020003" pitchFamily="2" charset="0"/>
                <a:ea typeface="Aptos" panose="020B0004020202020204" pitchFamily="34" charset="0"/>
                <a:cs typeface="Times New Roman" panose="02020603050405020304" pitchFamily="18" charset="0"/>
              </a:rPr>
              <a:t> </a:t>
            </a:r>
            <a:endParaRPr lang="en-US" sz="2500" dirty="0"/>
          </a:p>
        </p:txBody>
      </p:sp>
      <p:sp>
        <p:nvSpPr>
          <p:cNvPr id="2" name="TextBox 1">
            <a:extLst>
              <a:ext uri="{FF2B5EF4-FFF2-40B4-BE49-F238E27FC236}">
                <a16:creationId xmlns:a16="http://schemas.microsoft.com/office/drawing/2014/main" id="{A5AD16CB-46D5-66F0-5424-47E89E2DAB23}"/>
              </a:ext>
            </a:extLst>
          </p:cNvPr>
          <p:cNvSpPr txBox="1"/>
          <p:nvPr/>
        </p:nvSpPr>
        <p:spPr>
          <a:xfrm>
            <a:off x="6096000" y="6429123"/>
            <a:ext cx="599252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Avenir Book" panose="02000503020000020003" pitchFamily="2" charset="0"/>
                <a:cs typeface="Calibri" panose="020F0502020204030204" pitchFamily="34" charset="0"/>
              </a:rPr>
              <a:t>*</a:t>
            </a:r>
            <a:r>
              <a:rPr lang="en-US" sz="1600" dirty="0">
                <a:solidFill>
                  <a:srgbClr val="000000"/>
                </a:solidFill>
                <a:latin typeface="Avenir Book" panose="02000503020000020003" pitchFamily="2" charset="0"/>
                <a:cs typeface="Calibri" panose="020F0502020204030204" pitchFamily="34" charset="0"/>
              </a:rPr>
              <a:t>Congressional Budget Office (2021, 2025); Cubanski, KFF (2025). </a:t>
            </a:r>
          </a:p>
        </p:txBody>
      </p:sp>
    </p:spTree>
    <p:extLst>
      <p:ext uri="{BB962C8B-B14F-4D97-AF65-F5344CB8AC3E}">
        <p14:creationId xmlns:p14="http://schemas.microsoft.com/office/powerpoint/2010/main" val="1786927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5E6855-FF89-CD9E-6163-1DCF69C6E65C}"/>
              </a:ext>
            </a:extLst>
          </p:cNvPr>
          <p:cNvSpPr txBox="1"/>
          <p:nvPr/>
        </p:nvSpPr>
        <p:spPr>
          <a:xfrm>
            <a:off x="753807" y="2427063"/>
            <a:ext cx="20334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venir Book" panose="02000503020000020003" pitchFamily="2" charset="0"/>
              </a:rPr>
              <a:t>Medicaid</a:t>
            </a:r>
          </a:p>
        </p:txBody>
      </p:sp>
      <p:sp>
        <p:nvSpPr>
          <p:cNvPr id="8" name="TextBox 7">
            <a:extLst>
              <a:ext uri="{FF2B5EF4-FFF2-40B4-BE49-F238E27FC236}">
                <a16:creationId xmlns:a16="http://schemas.microsoft.com/office/drawing/2014/main" id="{B92BCB23-E83B-D415-5684-31B3582E48FF}"/>
              </a:ext>
            </a:extLst>
          </p:cNvPr>
          <p:cNvSpPr txBox="1"/>
          <p:nvPr/>
        </p:nvSpPr>
        <p:spPr>
          <a:xfrm>
            <a:off x="278166" y="4825342"/>
            <a:ext cx="29847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venir Book" panose="02000503020000020003" pitchFamily="2" charset="0"/>
              </a:rPr>
              <a:t>Private Insurance</a:t>
            </a:r>
          </a:p>
        </p:txBody>
      </p:sp>
      <p:sp>
        <p:nvSpPr>
          <p:cNvPr id="9" name="Rectangle 8">
            <a:extLst>
              <a:ext uri="{FF2B5EF4-FFF2-40B4-BE49-F238E27FC236}">
                <a16:creationId xmlns:a16="http://schemas.microsoft.com/office/drawing/2014/main" id="{37F0DE4F-84C1-4A73-A13F-F5190FE9CA60}"/>
              </a:ext>
            </a:extLst>
          </p:cNvPr>
          <p:cNvSpPr/>
          <p:nvPr/>
        </p:nvSpPr>
        <p:spPr>
          <a:xfrm>
            <a:off x="3503753" y="3381142"/>
            <a:ext cx="7789161" cy="636984"/>
          </a:xfrm>
          <a:prstGeom prst="rect">
            <a:avLst/>
          </a:prstGeom>
          <a:noFill/>
          <a:ln w="9525" cmpd="sng">
            <a:prstDash val="solid"/>
            <a:extLst>
              <a:ext uri="{C807C97D-BFC1-408E-A445-0C87EB9F89A2}">
                <ask:lineSketchStyleProps xmlns:ask="http://schemas.microsoft.com/office/drawing/2018/sketchyshapes" sd="1219033472">
                  <a:custGeom>
                    <a:avLst/>
                    <a:gdLst>
                      <a:gd name="connsiteX0" fmla="*/ 0 w 7680849"/>
                      <a:gd name="connsiteY0" fmla="*/ 0 h 636984"/>
                      <a:gd name="connsiteX1" fmla="*/ 514026 w 7680849"/>
                      <a:gd name="connsiteY1" fmla="*/ 0 h 636984"/>
                      <a:gd name="connsiteX2" fmla="*/ 874435 w 7680849"/>
                      <a:gd name="connsiteY2" fmla="*/ 0 h 636984"/>
                      <a:gd name="connsiteX3" fmla="*/ 1618887 w 7680849"/>
                      <a:gd name="connsiteY3" fmla="*/ 0 h 636984"/>
                      <a:gd name="connsiteX4" fmla="*/ 2132913 w 7680849"/>
                      <a:gd name="connsiteY4" fmla="*/ 0 h 636984"/>
                      <a:gd name="connsiteX5" fmla="*/ 2646939 w 7680849"/>
                      <a:gd name="connsiteY5" fmla="*/ 0 h 636984"/>
                      <a:gd name="connsiteX6" fmla="*/ 3391390 w 7680849"/>
                      <a:gd name="connsiteY6" fmla="*/ 0 h 636984"/>
                      <a:gd name="connsiteX7" fmla="*/ 3828608 w 7680849"/>
                      <a:gd name="connsiteY7" fmla="*/ 0 h 636984"/>
                      <a:gd name="connsiteX8" fmla="*/ 4573059 w 7680849"/>
                      <a:gd name="connsiteY8" fmla="*/ 0 h 636984"/>
                      <a:gd name="connsiteX9" fmla="*/ 5317511 w 7680849"/>
                      <a:gd name="connsiteY9" fmla="*/ 0 h 636984"/>
                      <a:gd name="connsiteX10" fmla="*/ 5908345 w 7680849"/>
                      <a:gd name="connsiteY10" fmla="*/ 0 h 636984"/>
                      <a:gd name="connsiteX11" fmla="*/ 6652797 w 7680849"/>
                      <a:gd name="connsiteY11" fmla="*/ 0 h 636984"/>
                      <a:gd name="connsiteX12" fmla="*/ 7166823 w 7680849"/>
                      <a:gd name="connsiteY12" fmla="*/ 0 h 636984"/>
                      <a:gd name="connsiteX13" fmla="*/ 7680849 w 7680849"/>
                      <a:gd name="connsiteY13" fmla="*/ 0 h 636984"/>
                      <a:gd name="connsiteX14" fmla="*/ 7680849 w 7680849"/>
                      <a:gd name="connsiteY14" fmla="*/ 324862 h 636984"/>
                      <a:gd name="connsiteX15" fmla="*/ 7680849 w 7680849"/>
                      <a:gd name="connsiteY15" fmla="*/ 636984 h 636984"/>
                      <a:gd name="connsiteX16" fmla="*/ 7090014 w 7680849"/>
                      <a:gd name="connsiteY16" fmla="*/ 636984 h 636984"/>
                      <a:gd name="connsiteX17" fmla="*/ 6345563 w 7680849"/>
                      <a:gd name="connsiteY17" fmla="*/ 636984 h 636984"/>
                      <a:gd name="connsiteX18" fmla="*/ 5754728 w 7680849"/>
                      <a:gd name="connsiteY18" fmla="*/ 636984 h 636984"/>
                      <a:gd name="connsiteX19" fmla="*/ 5394319 w 7680849"/>
                      <a:gd name="connsiteY19" fmla="*/ 636984 h 636984"/>
                      <a:gd name="connsiteX20" fmla="*/ 4957102 w 7680849"/>
                      <a:gd name="connsiteY20" fmla="*/ 636984 h 636984"/>
                      <a:gd name="connsiteX21" fmla="*/ 4212650 w 7680849"/>
                      <a:gd name="connsiteY21" fmla="*/ 636984 h 636984"/>
                      <a:gd name="connsiteX22" fmla="*/ 3621816 w 7680849"/>
                      <a:gd name="connsiteY22" fmla="*/ 636984 h 636984"/>
                      <a:gd name="connsiteX23" fmla="*/ 3184598 w 7680849"/>
                      <a:gd name="connsiteY23" fmla="*/ 636984 h 636984"/>
                      <a:gd name="connsiteX24" fmla="*/ 2593764 w 7680849"/>
                      <a:gd name="connsiteY24" fmla="*/ 636984 h 636984"/>
                      <a:gd name="connsiteX25" fmla="*/ 2233355 w 7680849"/>
                      <a:gd name="connsiteY25" fmla="*/ 636984 h 636984"/>
                      <a:gd name="connsiteX26" fmla="*/ 1872945 w 7680849"/>
                      <a:gd name="connsiteY26" fmla="*/ 636984 h 636984"/>
                      <a:gd name="connsiteX27" fmla="*/ 1282111 w 7680849"/>
                      <a:gd name="connsiteY27" fmla="*/ 636984 h 636984"/>
                      <a:gd name="connsiteX28" fmla="*/ 844893 w 7680849"/>
                      <a:gd name="connsiteY28" fmla="*/ 636984 h 636984"/>
                      <a:gd name="connsiteX29" fmla="*/ 0 w 7680849"/>
                      <a:gd name="connsiteY29" fmla="*/ 636984 h 636984"/>
                      <a:gd name="connsiteX30" fmla="*/ 0 w 7680849"/>
                      <a:gd name="connsiteY30" fmla="*/ 331232 h 636984"/>
                      <a:gd name="connsiteX31" fmla="*/ 0 w 7680849"/>
                      <a:gd name="connsiteY31" fmla="*/ 0 h 63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680849" h="636984" extrusionOk="0">
                        <a:moveTo>
                          <a:pt x="0" y="0"/>
                        </a:moveTo>
                        <a:cubicBezTo>
                          <a:pt x="148049" y="-45298"/>
                          <a:pt x="335878" y="3814"/>
                          <a:pt x="514026" y="0"/>
                        </a:cubicBezTo>
                        <a:cubicBezTo>
                          <a:pt x="692174" y="-3814"/>
                          <a:pt x="771882" y="29617"/>
                          <a:pt x="874435" y="0"/>
                        </a:cubicBezTo>
                        <a:cubicBezTo>
                          <a:pt x="976988" y="-29617"/>
                          <a:pt x="1436341" y="80633"/>
                          <a:pt x="1618887" y="0"/>
                        </a:cubicBezTo>
                        <a:cubicBezTo>
                          <a:pt x="1801433" y="-80633"/>
                          <a:pt x="2029182" y="18633"/>
                          <a:pt x="2132913" y="0"/>
                        </a:cubicBezTo>
                        <a:cubicBezTo>
                          <a:pt x="2236644" y="-18633"/>
                          <a:pt x="2442564" y="1742"/>
                          <a:pt x="2646939" y="0"/>
                        </a:cubicBezTo>
                        <a:cubicBezTo>
                          <a:pt x="2851314" y="-1742"/>
                          <a:pt x="3121941" y="76079"/>
                          <a:pt x="3391390" y="0"/>
                        </a:cubicBezTo>
                        <a:cubicBezTo>
                          <a:pt x="3660839" y="-76079"/>
                          <a:pt x="3640258" y="10047"/>
                          <a:pt x="3828608" y="0"/>
                        </a:cubicBezTo>
                        <a:cubicBezTo>
                          <a:pt x="4016958" y="-10047"/>
                          <a:pt x="4215419" y="25903"/>
                          <a:pt x="4573059" y="0"/>
                        </a:cubicBezTo>
                        <a:cubicBezTo>
                          <a:pt x="4930699" y="-25903"/>
                          <a:pt x="5038256" y="13857"/>
                          <a:pt x="5317511" y="0"/>
                        </a:cubicBezTo>
                        <a:cubicBezTo>
                          <a:pt x="5596766" y="-13857"/>
                          <a:pt x="5772009" y="54009"/>
                          <a:pt x="5908345" y="0"/>
                        </a:cubicBezTo>
                        <a:cubicBezTo>
                          <a:pt x="6044681" y="-54009"/>
                          <a:pt x="6500811" y="35249"/>
                          <a:pt x="6652797" y="0"/>
                        </a:cubicBezTo>
                        <a:cubicBezTo>
                          <a:pt x="6804783" y="-35249"/>
                          <a:pt x="6971069" y="20603"/>
                          <a:pt x="7166823" y="0"/>
                        </a:cubicBezTo>
                        <a:cubicBezTo>
                          <a:pt x="7362577" y="-20603"/>
                          <a:pt x="7514974" y="23648"/>
                          <a:pt x="7680849" y="0"/>
                        </a:cubicBezTo>
                        <a:cubicBezTo>
                          <a:pt x="7710037" y="161989"/>
                          <a:pt x="7680786" y="170276"/>
                          <a:pt x="7680849" y="324862"/>
                        </a:cubicBezTo>
                        <a:cubicBezTo>
                          <a:pt x="7680912" y="479448"/>
                          <a:pt x="7660760" y="554662"/>
                          <a:pt x="7680849" y="636984"/>
                        </a:cubicBezTo>
                        <a:cubicBezTo>
                          <a:pt x="7441244" y="650632"/>
                          <a:pt x="7296125" y="626468"/>
                          <a:pt x="7090014" y="636984"/>
                        </a:cubicBezTo>
                        <a:cubicBezTo>
                          <a:pt x="6883904" y="647500"/>
                          <a:pt x="6603118" y="613074"/>
                          <a:pt x="6345563" y="636984"/>
                        </a:cubicBezTo>
                        <a:cubicBezTo>
                          <a:pt x="6088008" y="660894"/>
                          <a:pt x="6011192" y="571793"/>
                          <a:pt x="5754728" y="636984"/>
                        </a:cubicBezTo>
                        <a:cubicBezTo>
                          <a:pt x="5498265" y="702175"/>
                          <a:pt x="5467376" y="603731"/>
                          <a:pt x="5394319" y="636984"/>
                        </a:cubicBezTo>
                        <a:cubicBezTo>
                          <a:pt x="5321262" y="670237"/>
                          <a:pt x="5163004" y="610969"/>
                          <a:pt x="4957102" y="636984"/>
                        </a:cubicBezTo>
                        <a:cubicBezTo>
                          <a:pt x="4751200" y="662999"/>
                          <a:pt x="4509037" y="592657"/>
                          <a:pt x="4212650" y="636984"/>
                        </a:cubicBezTo>
                        <a:cubicBezTo>
                          <a:pt x="3916263" y="681311"/>
                          <a:pt x="3905206" y="611485"/>
                          <a:pt x="3621816" y="636984"/>
                        </a:cubicBezTo>
                        <a:cubicBezTo>
                          <a:pt x="3338426" y="662483"/>
                          <a:pt x="3283900" y="624355"/>
                          <a:pt x="3184598" y="636984"/>
                        </a:cubicBezTo>
                        <a:cubicBezTo>
                          <a:pt x="3085296" y="649613"/>
                          <a:pt x="2803843" y="601973"/>
                          <a:pt x="2593764" y="636984"/>
                        </a:cubicBezTo>
                        <a:cubicBezTo>
                          <a:pt x="2383685" y="671995"/>
                          <a:pt x="2358048" y="604346"/>
                          <a:pt x="2233355" y="636984"/>
                        </a:cubicBezTo>
                        <a:cubicBezTo>
                          <a:pt x="2108662" y="669622"/>
                          <a:pt x="1955725" y="608050"/>
                          <a:pt x="1872945" y="636984"/>
                        </a:cubicBezTo>
                        <a:cubicBezTo>
                          <a:pt x="1790165" y="665918"/>
                          <a:pt x="1538238" y="608609"/>
                          <a:pt x="1282111" y="636984"/>
                        </a:cubicBezTo>
                        <a:cubicBezTo>
                          <a:pt x="1025984" y="665359"/>
                          <a:pt x="967036" y="603768"/>
                          <a:pt x="844893" y="636984"/>
                        </a:cubicBezTo>
                        <a:cubicBezTo>
                          <a:pt x="722750" y="670200"/>
                          <a:pt x="221566" y="553146"/>
                          <a:pt x="0" y="636984"/>
                        </a:cubicBezTo>
                        <a:cubicBezTo>
                          <a:pt x="-25388" y="511075"/>
                          <a:pt x="26489" y="419560"/>
                          <a:pt x="0" y="331232"/>
                        </a:cubicBezTo>
                        <a:cubicBezTo>
                          <a:pt x="-26489" y="242904"/>
                          <a:pt x="21393" y="155376"/>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1600" dirty="0">
                <a:solidFill>
                  <a:schemeClr val="tx1"/>
                </a:solidFill>
                <a:latin typeface="Avenir Book" panose="02000503020000020003" pitchFamily="2" charset="0"/>
              </a:rPr>
              <a:t>Exclusionary Process</a:t>
            </a:r>
          </a:p>
          <a:p>
            <a:pPr algn="ctr">
              <a:defRPr/>
            </a:pPr>
            <a:r>
              <a:rPr lang="en-US" sz="1600" dirty="0">
                <a:solidFill>
                  <a:schemeClr val="tx1"/>
                </a:solidFill>
                <a:latin typeface="Avenir Book" panose="02000503020000020003" pitchFamily="2" charset="0"/>
              </a:rPr>
              <a:t>Access Limited or Denied</a:t>
            </a:r>
          </a:p>
        </p:txBody>
      </p:sp>
      <p:sp>
        <p:nvSpPr>
          <p:cNvPr id="10" name="TextBox 9">
            <a:extLst>
              <a:ext uri="{FF2B5EF4-FFF2-40B4-BE49-F238E27FC236}">
                <a16:creationId xmlns:a16="http://schemas.microsoft.com/office/drawing/2014/main" id="{44D036B1-017D-9F3A-4FE3-A88C3074EBC3}"/>
              </a:ext>
            </a:extLst>
          </p:cNvPr>
          <p:cNvSpPr txBox="1"/>
          <p:nvPr/>
        </p:nvSpPr>
        <p:spPr>
          <a:xfrm>
            <a:off x="3503754" y="4273863"/>
            <a:ext cx="3598985" cy="923330"/>
          </a:xfrm>
          <a:prstGeom prst="rect">
            <a:avLst/>
          </a:prstGeom>
          <a:solidFill>
            <a:srgbClr val="E5E1C3"/>
          </a:solidFill>
          <a:ln>
            <a:solidFill>
              <a:schemeClr val="tx1">
                <a:lumMod val="65000"/>
                <a:lumOff val="35000"/>
              </a:schemeClr>
            </a:solidFill>
          </a:ln>
        </p:spPr>
        <p:txBody>
          <a:bodyPr wrap="square" rtlCol="0">
            <a:spAutoFit/>
          </a:bodyPr>
          <a:lstStyle/>
          <a:p>
            <a:pPr algn="ctr">
              <a:defRPr/>
            </a:pPr>
            <a:r>
              <a:rPr lang="en-US" dirty="0">
                <a:solidFill>
                  <a:prstClr val="black"/>
                </a:solidFill>
                <a:latin typeface="Avenir Book" panose="02000503020000020003" pitchFamily="2" charset="0"/>
              </a:rPr>
              <a:t>Private Physician Practice</a:t>
            </a:r>
          </a:p>
          <a:p>
            <a:pPr algn="ctr">
              <a:defRPr/>
            </a:pPr>
            <a:r>
              <a:rPr lang="en-US" dirty="0">
                <a:solidFill>
                  <a:prstClr val="black"/>
                </a:solidFill>
                <a:latin typeface="Avenir Book" panose="02000503020000020003" pitchFamily="2" charset="0"/>
              </a:rPr>
              <a:t>Does not accept Medicaid or </a:t>
            </a:r>
          </a:p>
          <a:p>
            <a:pPr algn="ctr">
              <a:defRPr/>
            </a:pPr>
            <a:r>
              <a:rPr lang="en-US" dirty="0">
                <a:solidFill>
                  <a:prstClr val="black"/>
                </a:solidFill>
                <a:latin typeface="Avenir Book" panose="02000503020000020003" pitchFamily="2" charset="0"/>
              </a:rPr>
              <a:t>limits number of patients</a:t>
            </a:r>
          </a:p>
        </p:txBody>
      </p:sp>
      <p:sp>
        <p:nvSpPr>
          <p:cNvPr id="18" name="TextBox 17">
            <a:extLst>
              <a:ext uri="{FF2B5EF4-FFF2-40B4-BE49-F238E27FC236}">
                <a16:creationId xmlns:a16="http://schemas.microsoft.com/office/drawing/2014/main" id="{D40E983E-6FCA-FA58-520D-3A307F7EEDA0}"/>
              </a:ext>
            </a:extLst>
          </p:cNvPr>
          <p:cNvSpPr txBox="1"/>
          <p:nvPr/>
        </p:nvSpPr>
        <p:spPr>
          <a:xfrm>
            <a:off x="3503753" y="5339750"/>
            <a:ext cx="3598985" cy="923330"/>
          </a:xfrm>
          <a:prstGeom prst="rect">
            <a:avLst/>
          </a:prstGeom>
          <a:solidFill>
            <a:srgbClr val="E5E1C3"/>
          </a:solidFill>
          <a:ln>
            <a:solidFill>
              <a:schemeClr val="tx1">
                <a:lumMod val="65000"/>
                <a:lumOff val="35000"/>
              </a:schemeClr>
            </a:solidFill>
          </a:ln>
        </p:spPr>
        <p:txBody>
          <a:bodyPr wrap="square" rtlCol="0">
            <a:spAutoFit/>
          </a:bodyPr>
          <a:lstStyle/>
          <a:p>
            <a:pPr algn="ctr">
              <a:defRPr/>
            </a:pPr>
            <a:r>
              <a:rPr lang="en-US" dirty="0">
                <a:solidFill>
                  <a:prstClr val="black"/>
                </a:solidFill>
                <a:latin typeface="Avenir Book" panose="02000503020000020003" pitchFamily="2" charset="0"/>
              </a:rPr>
              <a:t>Private Health Organization</a:t>
            </a:r>
          </a:p>
          <a:p>
            <a:pPr algn="ctr">
              <a:defRPr/>
            </a:pPr>
            <a:r>
              <a:rPr lang="en-US" dirty="0">
                <a:solidFill>
                  <a:prstClr val="black"/>
                </a:solidFill>
                <a:latin typeface="Avenir Book" panose="02000503020000020003" pitchFamily="2" charset="0"/>
              </a:rPr>
              <a:t>Private insurance only or quota on number of Medicaid patients</a:t>
            </a:r>
          </a:p>
        </p:txBody>
      </p:sp>
      <p:sp>
        <p:nvSpPr>
          <p:cNvPr id="20" name="TextBox 19">
            <a:extLst>
              <a:ext uri="{FF2B5EF4-FFF2-40B4-BE49-F238E27FC236}">
                <a16:creationId xmlns:a16="http://schemas.microsoft.com/office/drawing/2014/main" id="{A2C2B6B5-BB8A-0AD5-18C6-35D2DCACA72E}"/>
              </a:ext>
            </a:extLst>
          </p:cNvPr>
          <p:cNvSpPr txBox="1"/>
          <p:nvPr/>
        </p:nvSpPr>
        <p:spPr>
          <a:xfrm>
            <a:off x="7693928" y="5343268"/>
            <a:ext cx="3598985" cy="923330"/>
          </a:xfrm>
          <a:prstGeom prst="rect">
            <a:avLst/>
          </a:prstGeom>
          <a:solidFill>
            <a:srgbClr val="E5E1C3"/>
          </a:solidFill>
          <a:ln>
            <a:solidFill>
              <a:schemeClr val="tx1">
                <a:lumMod val="65000"/>
                <a:lumOff val="35000"/>
              </a:schemeClr>
            </a:solidFill>
          </a:ln>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dirty="0">
                <a:solidFill>
                  <a:prstClr val="black"/>
                </a:solidFill>
                <a:latin typeface="Avenir Book" panose="02000503020000020003" pitchFamily="2" charset="0"/>
              </a:rPr>
              <a:t>Community Midwife Practice</a:t>
            </a:r>
          </a:p>
          <a:p>
            <a:pPr marR="0" lvl="0" indent="0" algn="ctr" fontAlgn="auto">
              <a:lnSpc>
                <a:spcPct val="100000"/>
              </a:lnSpc>
              <a:spcBef>
                <a:spcPts val="0"/>
              </a:spcBef>
              <a:spcAft>
                <a:spcPts val="0"/>
              </a:spcAft>
              <a:buClrTx/>
              <a:buSzTx/>
              <a:buFontTx/>
              <a:buNone/>
              <a:tabLst/>
              <a:defRPr/>
            </a:pPr>
            <a:r>
              <a:rPr lang="en-US" dirty="0">
                <a:solidFill>
                  <a:prstClr val="black"/>
                </a:solidFill>
                <a:latin typeface="Avenir Book" panose="02000503020000020003" pitchFamily="2" charset="0"/>
              </a:rPr>
              <a:t>Cannot accept Medicaid</a:t>
            </a:r>
          </a:p>
          <a:p>
            <a:pPr marR="0" lvl="0" indent="0" algn="ctr" fontAlgn="auto">
              <a:lnSpc>
                <a:spcPct val="100000"/>
              </a:lnSpc>
              <a:spcBef>
                <a:spcPts val="0"/>
              </a:spcBef>
              <a:spcAft>
                <a:spcPts val="0"/>
              </a:spcAft>
              <a:buClrTx/>
              <a:buSzTx/>
              <a:buFontTx/>
              <a:buNone/>
              <a:tabLst/>
              <a:defRPr/>
            </a:pPr>
            <a:r>
              <a:rPr lang="en-US" dirty="0">
                <a:solidFill>
                  <a:prstClr val="black"/>
                </a:solidFill>
                <a:latin typeface="Avenir Book" panose="02000503020000020003" pitchFamily="2" charset="0"/>
              </a:rPr>
              <a:t>due to systemic barriers</a:t>
            </a:r>
          </a:p>
        </p:txBody>
      </p:sp>
      <p:sp>
        <p:nvSpPr>
          <p:cNvPr id="22" name="TextBox 21">
            <a:extLst>
              <a:ext uri="{FF2B5EF4-FFF2-40B4-BE49-F238E27FC236}">
                <a16:creationId xmlns:a16="http://schemas.microsoft.com/office/drawing/2014/main" id="{64997449-EDB2-6FD5-D39B-2CCD9BBA6DC9}"/>
              </a:ext>
            </a:extLst>
          </p:cNvPr>
          <p:cNvSpPr txBox="1"/>
          <p:nvPr/>
        </p:nvSpPr>
        <p:spPr>
          <a:xfrm>
            <a:off x="7693928" y="4269002"/>
            <a:ext cx="3598985" cy="923330"/>
          </a:xfrm>
          <a:prstGeom prst="rect">
            <a:avLst/>
          </a:prstGeom>
          <a:solidFill>
            <a:srgbClr val="E5E1C3"/>
          </a:solidFill>
          <a:ln>
            <a:solidFill>
              <a:schemeClr val="tx1">
                <a:lumMod val="65000"/>
                <a:lumOff val="35000"/>
              </a:schemeClr>
            </a:solidFill>
          </a:ln>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dirty="0">
                <a:solidFill>
                  <a:prstClr val="black"/>
                </a:solidFill>
                <a:latin typeface="Avenir Book" panose="02000503020000020003" pitchFamily="2" charset="0"/>
              </a:rPr>
              <a:t>Nurse Midwifery Practice</a:t>
            </a:r>
          </a:p>
          <a:p>
            <a:pPr marR="0" lvl="0" indent="0" algn="ctr" fontAlgn="auto">
              <a:lnSpc>
                <a:spcPct val="100000"/>
              </a:lnSpc>
              <a:spcBef>
                <a:spcPts val="0"/>
              </a:spcBef>
              <a:spcAft>
                <a:spcPts val="0"/>
              </a:spcAft>
              <a:buClrTx/>
              <a:buSzTx/>
              <a:buFontTx/>
              <a:buNone/>
              <a:tabLst/>
              <a:defRPr/>
            </a:pPr>
            <a:r>
              <a:rPr lang="en-US" dirty="0">
                <a:solidFill>
                  <a:prstClr val="black"/>
                </a:solidFill>
                <a:latin typeface="Avenir Book" panose="02000503020000020003" pitchFamily="2" charset="0"/>
              </a:rPr>
              <a:t>Limits on access due to systemic barriers</a:t>
            </a:r>
          </a:p>
        </p:txBody>
      </p:sp>
      <p:sp>
        <p:nvSpPr>
          <p:cNvPr id="23" name="TextBox 22">
            <a:extLst>
              <a:ext uri="{FF2B5EF4-FFF2-40B4-BE49-F238E27FC236}">
                <a16:creationId xmlns:a16="http://schemas.microsoft.com/office/drawing/2014/main" id="{732D1EF2-FF12-9887-5ED0-C86926F7222D}"/>
              </a:ext>
            </a:extLst>
          </p:cNvPr>
          <p:cNvSpPr txBox="1"/>
          <p:nvPr/>
        </p:nvSpPr>
        <p:spPr>
          <a:xfrm>
            <a:off x="7693928" y="1766287"/>
            <a:ext cx="3598985" cy="646331"/>
          </a:xfrm>
          <a:prstGeom prst="rect">
            <a:avLst/>
          </a:prstGeom>
          <a:solidFill>
            <a:srgbClr val="D4A994"/>
          </a:solidFill>
          <a:ln>
            <a:noFill/>
          </a:ln>
        </p:spPr>
        <p:txBody>
          <a:bodyPr wrap="square" rtlCol="0">
            <a:spAutoFit/>
          </a:bodyPr>
          <a:lstStyle/>
          <a:p>
            <a:pPr algn="ctr">
              <a:defRPr/>
            </a:pPr>
            <a:r>
              <a:rPr lang="en-US" dirty="0">
                <a:solidFill>
                  <a:prstClr val="black"/>
                </a:solidFill>
                <a:latin typeface="Avenir Book" panose="02000503020000020003" pitchFamily="2" charset="0"/>
              </a:rPr>
              <a:t>Resident Clinic</a:t>
            </a:r>
          </a:p>
          <a:p>
            <a:pPr algn="ctr">
              <a:defRPr/>
            </a:pPr>
            <a:r>
              <a:rPr lang="en-US" dirty="0">
                <a:solidFill>
                  <a:prstClr val="black"/>
                </a:solidFill>
                <a:latin typeface="Avenir Book" panose="02000503020000020003" pitchFamily="2" charset="0"/>
              </a:rPr>
              <a:t>University Medical Center</a:t>
            </a:r>
          </a:p>
        </p:txBody>
      </p:sp>
      <p:sp>
        <p:nvSpPr>
          <p:cNvPr id="24" name="TextBox 23">
            <a:extLst>
              <a:ext uri="{FF2B5EF4-FFF2-40B4-BE49-F238E27FC236}">
                <a16:creationId xmlns:a16="http://schemas.microsoft.com/office/drawing/2014/main" id="{06FFFA06-ABBC-8CA6-C9BB-BA1BEC33D0AB}"/>
              </a:ext>
            </a:extLst>
          </p:cNvPr>
          <p:cNvSpPr txBox="1"/>
          <p:nvPr/>
        </p:nvSpPr>
        <p:spPr>
          <a:xfrm>
            <a:off x="7693928" y="2697277"/>
            <a:ext cx="3598985" cy="369332"/>
          </a:xfrm>
          <a:prstGeom prst="rect">
            <a:avLst/>
          </a:prstGeom>
          <a:solidFill>
            <a:srgbClr val="D4A994"/>
          </a:solidFill>
          <a:ln>
            <a:noFill/>
          </a:ln>
        </p:spPr>
        <p:txBody>
          <a:bodyPr wrap="square" rtlCol="0">
            <a:spAutoFit/>
          </a:bodyPr>
          <a:lstStyle/>
          <a:p>
            <a:pPr algn="ctr">
              <a:defRPr/>
            </a:pPr>
            <a:r>
              <a:rPr lang="en-US" dirty="0">
                <a:solidFill>
                  <a:prstClr val="black"/>
                </a:solidFill>
                <a:latin typeface="Avenir Book" panose="02000503020000020003" pitchFamily="2" charset="0"/>
              </a:rPr>
              <a:t>County Hospital</a:t>
            </a:r>
          </a:p>
        </p:txBody>
      </p:sp>
      <p:sp>
        <p:nvSpPr>
          <p:cNvPr id="25" name="TextBox 24">
            <a:extLst>
              <a:ext uri="{FF2B5EF4-FFF2-40B4-BE49-F238E27FC236}">
                <a16:creationId xmlns:a16="http://schemas.microsoft.com/office/drawing/2014/main" id="{85AB739F-DF28-9AE2-63DC-1E51EC64AEC3}"/>
              </a:ext>
            </a:extLst>
          </p:cNvPr>
          <p:cNvSpPr txBox="1"/>
          <p:nvPr/>
        </p:nvSpPr>
        <p:spPr>
          <a:xfrm>
            <a:off x="3503753" y="2693665"/>
            <a:ext cx="3720006" cy="369332"/>
          </a:xfrm>
          <a:prstGeom prst="rect">
            <a:avLst/>
          </a:prstGeom>
          <a:solidFill>
            <a:srgbClr val="D4A994"/>
          </a:solidFill>
          <a:ln>
            <a:noFill/>
          </a:ln>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dirty="0">
                <a:solidFill>
                  <a:prstClr val="black"/>
                </a:solidFill>
                <a:latin typeface="Avenir Book" panose="02000503020000020003" pitchFamily="2" charset="0"/>
              </a:rPr>
              <a:t>Other Safety Net Clinic</a:t>
            </a:r>
          </a:p>
        </p:txBody>
      </p:sp>
      <p:sp>
        <p:nvSpPr>
          <p:cNvPr id="26" name="TextBox 25">
            <a:extLst>
              <a:ext uri="{FF2B5EF4-FFF2-40B4-BE49-F238E27FC236}">
                <a16:creationId xmlns:a16="http://schemas.microsoft.com/office/drawing/2014/main" id="{9489607D-A243-1FBB-6EBE-8E830EE6F050}"/>
              </a:ext>
            </a:extLst>
          </p:cNvPr>
          <p:cNvSpPr txBox="1"/>
          <p:nvPr/>
        </p:nvSpPr>
        <p:spPr>
          <a:xfrm>
            <a:off x="3503753" y="1769362"/>
            <a:ext cx="3720006" cy="646331"/>
          </a:xfrm>
          <a:prstGeom prst="rect">
            <a:avLst/>
          </a:prstGeom>
          <a:solidFill>
            <a:srgbClr val="D4A994"/>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venir Book" panose="02000503020000020003" pitchFamily="2" charset="0"/>
              </a:rPr>
              <a:t>Community Clinic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venir Book" panose="02000503020000020003" pitchFamily="2" charset="0"/>
              </a:rPr>
              <a:t>Federally Qualified Health Center</a:t>
            </a:r>
          </a:p>
        </p:txBody>
      </p:sp>
      <p:sp>
        <p:nvSpPr>
          <p:cNvPr id="28" name="TextBox 27">
            <a:extLst>
              <a:ext uri="{FF2B5EF4-FFF2-40B4-BE49-F238E27FC236}">
                <a16:creationId xmlns:a16="http://schemas.microsoft.com/office/drawing/2014/main" id="{226240A4-1A6D-7221-18A1-F14EEFBA253F}"/>
              </a:ext>
            </a:extLst>
          </p:cNvPr>
          <p:cNvSpPr txBox="1"/>
          <p:nvPr/>
        </p:nvSpPr>
        <p:spPr>
          <a:xfrm>
            <a:off x="539257" y="6550229"/>
            <a:ext cx="11652743"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rPr>
              <a:t>Coffman (2017); </a:t>
            </a:r>
            <a:r>
              <a:rPr kumimoji="0" lang="en-US" sz="1600" b="0" i="0" u="none" strike="noStrike" kern="1200" cap="none" spc="0" normalizeH="0" baseline="0" noProof="0" dirty="0" err="1">
                <a:ln>
                  <a:noFill/>
                </a:ln>
                <a:solidFill>
                  <a:prstClr val="black"/>
                </a:solidFill>
                <a:effectLst/>
                <a:uLnTx/>
                <a:uFillTx/>
                <a:latin typeface="Avenir Book" panose="02000503020000020003" pitchFamily="2" charset="0"/>
              </a:rPr>
              <a:t>Lastad</a:t>
            </a: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rPr>
              <a:t> (2024); Marquez &amp; Lever (2023).</a:t>
            </a:r>
          </a:p>
        </p:txBody>
      </p:sp>
      <p:pic>
        <p:nvPicPr>
          <p:cNvPr id="30" name="Graphic 29" descr="Hospital with solid fill">
            <a:extLst>
              <a:ext uri="{FF2B5EF4-FFF2-40B4-BE49-F238E27FC236}">
                <a16:creationId xmlns:a16="http://schemas.microsoft.com/office/drawing/2014/main" id="{BBFE78ED-A7BA-4C88-7ED2-466C5B31E7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8177" y="2299989"/>
            <a:ext cx="914400" cy="914400"/>
          </a:xfrm>
          <a:prstGeom prst="rect">
            <a:avLst/>
          </a:prstGeom>
        </p:spPr>
      </p:pic>
      <p:pic>
        <p:nvPicPr>
          <p:cNvPr id="13" name="Picture 12">
            <a:extLst>
              <a:ext uri="{FF2B5EF4-FFF2-40B4-BE49-F238E27FC236}">
                <a16:creationId xmlns:a16="http://schemas.microsoft.com/office/drawing/2014/main" id="{2921EB16-5C1C-89F4-B97D-C5583A7643B3}"/>
              </a:ext>
            </a:extLst>
          </p:cNvPr>
          <p:cNvPicPr>
            <a:picLocks noChangeAspect="1"/>
          </p:cNvPicPr>
          <p:nvPr/>
        </p:nvPicPr>
        <p:blipFill>
          <a:blip r:embed="rId5"/>
          <a:stretch>
            <a:fillRect/>
          </a:stretch>
        </p:blipFill>
        <p:spPr>
          <a:xfrm>
            <a:off x="1444367" y="2989878"/>
            <a:ext cx="361969" cy="619382"/>
          </a:xfrm>
          <a:prstGeom prst="rect">
            <a:avLst/>
          </a:prstGeom>
        </p:spPr>
      </p:pic>
      <p:pic>
        <p:nvPicPr>
          <p:cNvPr id="14" name="Picture 6" descr="🫃 · OpenMoji">
            <a:extLst>
              <a:ext uri="{FF2B5EF4-FFF2-40B4-BE49-F238E27FC236}">
                <a16:creationId xmlns:a16="http://schemas.microsoft.com/office/drawing/2014/main" id="{B9EB1A5E-C003-CB9C-FAC2-910086BDB0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696773" y="2971085"/>
            <a:ext cx="579732" cy="6569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2941DB-0F68-B792-13CE-703993F1AF37}"/>
              </a:ext>
            </a:extLst>
          </p:cNvPr>
          <p:cNvSpPr txBox="1"/>
          <p:nvPr/>
        </p:nvSpPr>
        <p:spPr>
          <a:xfrm>
            <a:off x="3696660" y="3395900"/>
            <a:ext cx="229772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Avenir Book" panose="02000503020000020003" pitchFamily="2" charset="0"/>
              </a:rPr>
              <a:t>Cultural Health Capital (Shim 2010)</a:t>
            </a:r>
          </a:p>
        </p:txBody>
      </p:sp>
      <p:sp>
        <p:nvSpPr>
          <p:cNvPr id="16" name="TextBox 15">
            <a:extLst>
              <a:ext uri="{FF2B5EF4-FFF2-40B4-BE49-F238E27FC236}">
                <a16:creationId xmlns:a16="http://schemas.microsoft.com/office/drawing/2014/main" id="{155C10C5-F3AF-39F7-7F1C-6629FD05A2E2}"/>
              </a:ext>
            </a:extLst>
          </p:cNvPr>
          <p:cNvSpPr txBox="1"/>
          <p:nvPr/>
        </p:nvSpPr>
        <p:spPr>
          <a:xfrm>
            <a:off x="8695930" y="3406255"/>
            <a:ext cx="2531247" cy="584775"/>
          </a:xfrm>
          <a:prstGeom prst="rect">
            <a:avLst/>
          </a:prstGeom>
          <a:solidFill>
            <a:schemeClr val="bg1"/>
          </a:solid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1600" dirty="0">
                <a:latin typeface="Avenir Book" panose="02000503020000020003" pitchFamily="2" charset="0"/>
              </a:rPr>
              <a:t>Whiteness as a credential</a:t>
            </a:r>
          </a:p>
          <a:p>
            <a:pPr marR="0" lvl="0" indent="0" algn="ctr" fontAlgn="auto">
              <a:lnSpc>
                <a:spcPct val="100000"/>
              </a:lnSpc>
              <a:spcBef>
                <a:spcPts val="0"/>
              </a:spcBef>
              <a:spcAft>
                <a:spcPts val="0"/>
              </a:spcAft>
              <a:buClrTx/>
              <a:buSzTx/>
              <a:buFontTx/>
              <a:buNone/>
              <a:tabLst/>
              <a:defRPr/>
            </a:pPr>
            <a:r>
              <a:rPr lang="en-US" sz="1600" dirty="0">
                <a:latin typeface="Avenir Book" panose="02000503020000020003" pitchFamily="2" charset="0"/>
              </a:rPr>
              <a:t>(Ray 2019) </a:t>
            </a:r>
          </a:p>
        </p:txBody>
      </p:sp>
      <p:cxnSp>
        <p:nvCxnSpPr>
          <p:cNvPr id="17" name="Straight Arrow Connector 16">
            <a:extLst>
              <a:ext uri="{FF2B5EF4-FFF2-40B4-BE49-F238E27FC236}">
                <a16:creationId xmlns:a16="http://schemas.microsoft.com/office/drawing/2014/main" id="{9E74092B-8387-6D2F-3061-16507E8F5FC4}"/>
              </a:ext>
            </a:extLst>
          </p:cNvPr>
          <p:cNvCxnSpPr>
            <a:cxnSpLocks/>
          </p:cNvCxnSpPr>
          <p:nvPr/>
        </p:nvCxnSpPr>
        <p:spPr>
          <a:xfrm>
            <a:off x="632623" y="5325026"/>
            <a:ext cx="2333599" cy="9121"/>
          </a:xfrm>
          <a:prstGeom prst="straightConnector1">
            <a:avLst/>
          </a:prstGeom>
          <a:ln w="34925">
            <a:solidFill>
              <a:srgbClr val="99BFB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C8EB64-5AD2-92F8-0848-EDF6B3BBB7A7}"/>
              </a:ext>
            </a:extLst>
          </p:cNvPr>
          <p:cNvCxnSpPr>
            <a:cxnSpLocks/>
          </p:cNvCxnSpPr>
          <p:nvPr/>
        </p:nvCxnSpPr>
        <p:spPr>
          <a:xfrm>
            <a:off x="632623" y="2878331"/>
            <a:ext cx="2365994" cy="0"/>
          </a:xfrm>
          <a:prstGeom prst="straightConnector1">
            <a:avLst/>
          </a:prstGeom>
          <a:ln w="34925">
            <a:solidFill>
              <a:srgbClr val="99BFBF"/>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207A41F3-01AB-B79C-C64A-BC7CE86E6A35}"/>
              </a:ext>
            </a:extLst>
          </p:cNvPr>
          <p:cNvSpPr txBox="1">
            <a:spLocks/>
          </p:cNvSpPr>
          <p:nvPr/>
        </p:nvSpPr>
        <p:spPr>
          <a:xfrm>
            <a:off x="890117" y="229733"/>
            <a:ext cx="10402796" cy="1135169"/>
          </a:xfrm>
          <a:prstGeom prst="rect">
            <a:avLst/>
          </a:prstGeom>
          <a:solidFill>
            <a:srgbClr val="D3E2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333F50"/>
                </a:solidFill>
                <a:latin typeface="Avenir Book" panose="02000503020000020003" pitchFamily="2" charset="0"/>
                <a:ea typeface="Calibri" panose="020F0502020204030204" pitchFamily="34" charset="0"/>
                <a:cs typeface="Calibri" panose="020F0502020204030204" pitchFamily="34" charset="0"/>
              </a:rPr>
              <a:t>Health System Sorting</a:t>
            </a:r>
            <a:br>
              <a:rPr lang="en-US" sz="3600" dirty="0">
                <a:solidFill>
                  <a:srgbClr val="333F50"/>
                </a:solidFill>
                <a:latin typeface="Avenir Book" panose="02000503020000020003" pitchFamily="2" charset="0"/>
                <a:ea typeface="Calibri" panose="020F0502020204030204" pitchFamily="34" charset="0"/>
                <a:cs typeface="Calibri" panose="020F0502020204030204" pitchFamily="34" charset="0"/>
              </a:rPr>
            </a:br>
            <a:r>
              <a:rPr lang="en-US" sz="2800" i="1" dirty="0">
                <a:solidFill>
                  <a:srgbClr val="333F50"/>
                </a:solidFill>
                <a:latin typeface="Avenir Book" panose="02000503020000020003" pitchFamily="2" charset="0"/>
                <a:ea typeface="Calibri" panose="020F0502020204030204" pitchFamily="34" charset="0"/>
                <a:cs typeface="Calibri" panose="020F0502020204030204" pitchFamily="34" charset="0"/>
              </a:rPr>
              <a:t>Finding a provider who accepts Medicaid</a:t>
            </a:r>
            <a:endParaRPr lang="en-US" sz="3600" dirty="0">
              <a:latin typeface="Avenir Book" panose="02000503020000020003" pitchFamily="2" charset="0"/>
              <a:cs typeface="Arial" panose="020B0604020202020204" pitchFamily="34" charset="0"/>
            </a:endParaRPr>
          </a:p>
        </p:txBody>
      </p:sp>
      <p:sp>
        <p:nvSpPr>
          <p:cNvPr id="36" name="Double Brace 35">
            <a:extLst>
              <a:ext uri="{FF2B5EF4-FFF2-40B4-BE49-F238E27FC236}">
                <a16:creationId xmlns:a16="http://schemas.microsoft.com/office/drawing/2014/main" id="{7F127C66-06FA-76DD-CDA9-D9E063628B51}"/>
              </a:ext>
            </a:extLst>
          </p:cNvPr>
          <p:cNvSpPr/>
          <p:nvPr/>
        </p:nvSpPr>
        <p:spPr>
          <a:xfrm>
            <a:off x="3049165" y="4269002"/>
            <a:ext cx="8717400" cy="2130291"/>
          </a:xfrm>
          <a:prstGeom prst="bracePair">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Double Brace 37">
            <a:extLst>
              <a:ext uri="{FF2B5EF4-FFF2-40B4-BE49-F238E27FC236}">
                <a16:creationId xmlns:a16="http://schemas.microsoft.com/office/drawing/2014/main" id="{0A75AA4F-9CC6-C64F-6A28-AFA7CF0987CA}"/>
              </a:ext>
            </a:extLst>
          </p:cNvPr>
          <p:cNvSpPr/>
          <p:nvPr/>
        </p:nvSpPr>
        <p:spPr>
          <a:xfrm>
            <a:off x="3049164" y="1683050"/>
            <a:ext cx="8717400" cy="2368100"/>
          </a:xfrm>
          <a:prstGeom prst="bracePair">
            <a:avLst/>
          </a:prstGeom>
          <a:ln>
            <a:solidFill>
              <a:srgbClr val="56A2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4" name="Picture 43">
            <a:extLst>
              <a:ext uri="{FF2B5EF4-FFF2-40B4-BE49-F238E27FC236}">
                <a16:creationId xmlns:a16="http://schemas.microsoft.com/office/drawing/2014/main" id="{39786CE5-A668-C5F3-975C-4D19974E3AC6}"/>
              </a:ext>
            </a:extLst>
          </p:cNvPr>
          <p:cNvPicPr>
            <a:picLocks noChangeAspect="1"/>
          </p:cNvPicPr>
          <p:nvPr/>
        </p:nvPicPr>
        <p:blipFill>
          <a:blip r:embed="rId5"/>
          <a:stretch>
            <a:fillRect/>
          </a:stretch>
        </p:blipFill>
        <p:spPr>
          <a:xfrm>
            <a:off x="1325770" y="5387807"/>
            <a:ext cx="379823" cy="649933"/>
          </a:xfrm>
          <a:prstGeom prst="rect">
            <a:avLst/>
          </a:prstGeom>
        </p:spPr>
      </p:pic>
      <p:pic>
        <p:nvPicPr>
          <p:cNvPr id="47" name="Picture 6" descr="🫃 · OpenMoji">
            <a:extLst>
              <a:ext uri="{FF2B5EF4-FFF2-40B4-BE49-F238E27FC236}">
                <a16:creationId xmlns:a16="http://schemas.microsoft.com/office/drawing/2014/main" id="{3FB648C2-06B5-8D34-5CCA-038BC99812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670374" y="5384313"/>
            <a:ext cx="633776" cy="71821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E847A175-F7F2-A113-D713-D34E8648BAE4}"/>
              </a:ext>
            </a:extLst>
          </p:cNvPr>
          <p:cNvCxnSpPr>
            <a:cxnSpLocks/>
          </p:cNvCxnSpPr>
          <p:nvPr/>
        </p:nvCxnSpPr>
        <p:spPr>
          <a:xfrm>
            <a:off x="3659087" y="3392460"/>
            <a:ext cx="0" cy="886762"/>
          </a:xfrm>
          <a:prstGeom prst="straightConnector1">
            <a:avLst/>
          </a:prstGeom>
          <a:ln w="34925">
            <a:solidFill>
              <a:srgbClr val="99BFB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39C1787F-36D5-DE3D-7623-0788D110E85E}"/>
              </a:ext>
            </a:extLst>
          </p:cNvPr>
          <p:cNvCxnSpPr>
            <a:cxnSpLocks/>
          </p:cNvCxnSpPr>
          <p:nvPr/>
        </p:nvCxnSpPr>
        <p:spPr>
          <a:xfrm>
            <a:off x="11087498" y="3381142"/>
            <a:ext cx="0" cy="886762"/>
          </a:xfrm>
          <a:prstGeom prst="straightConnector1">
            <a:avLst/>
          </a:prstGeom>
          <a:ln w="34925">
            <a:solidFill>
              <a:srgbClr val="99BFBF"/>
            </a:solidFill>
            <a:prstDash val="dash"/>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36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9C78F-5E10-9956-9197-F7316F21A762}"/>
            </a:ext>
          </a:extLst>
        </p:cNvPr>
        <p:cNvGrpSpPr/>
        <p:nvPr/>
      </p:nvGrpSpPr>
      <p:grpSpPr>
        <a:xfrm>
          <a:off x="0" y="0"/>
          <a:ext cx="0" cy="0"/>
          <a:chOff x="0" y="0"/>
          <a:chExt cx="0" cy="0"/>
        </a:xfrm>
      </p:grpSpPr>
      <p:sp>
        <p:nvSpPr>
          <p:cNvPr id="16" name="Freeform 2">
            <a:extLst>
              <a:ext uri="{FF2B5EF4-FFF2-40B4-BE49-F238E27FC236}">
                <a16:creationId xmlns:a16="http://schemas.microsoft.com/office/drawing/2014/main" id="{FEC987B9-C5BD-339B-4DD9-34F5D0624D03}"/>
              </a:ext>
            </a:extLst>
          </p:cNvPr>
          <p:cNvSpPr/>
          <p:nvPr/>
        </p:nvSpPr>
        <p:spPr>
          <a:xfrm rot="5400000">
            <a:off x="2022426" y="-1999924"/>
            <a:ext cx="4583176" cy="8628026"/>
          </a:xfrm>
          <a:custGeom>
            <a:avLst/>
            <a:gdLst/>
            <a:ahLst/>
            <a:cxnLst/>
            <a:rect l="l" t="t" r="r" b="b"/>
            <a:pathLst>
              <a:path w="13865227" h="17060123">
                <a:moveTo>
                  <a:pt x="0" y="0"/>
                </a:moveTo>
                <a:lnTo>
                  <a:pt x="13865228" y="0"/>
                </a:lnTo>
                <a:lnTo>
                  <a:pt x="13865228" y="17060123"/>
                </a:lnTo>
                <a:lnTo>
                  <a:pt x="0" y="17060123"/>
                </a:lnTo>
                <a:lnTo>
                  <a:pt x="0" y="0"/>
                </a:lnTo>
                <a:close/>
              </a:path>
            </a:pathLst>
          </a:custGeom>
          <a:noFill/>
          <a:ln>
            <a:noFill/>
          </a:ln>
        </p:spPr>
        <p:txBody>
          <a:bodyPr/>
          <a:lstStyle/>
          <a:p>
            <a:endParaRPr lang="en-US" sz="1200" dirty="0"/>
          </a:p>
        </p:txBody>
      </p:sp>
      <p:sp>
        <p:nvSpPr>
          <p:cNvPr id="7" name="TextBox 7">
            <a:extLst>
              <a:ext uri="{FF2B5EF4-FFF2-40B4-BE49-F238E27FC236}">
                <a16:creationId xmlns:a16="http://schemas.microsoft.com/office/drawing/2014/main" id="{5E5E9CAF-395A-651F-861B-D78ABA909CD1}"/>
              </a:ext>
            </a:extLst>
          </p:cNvPr>
          <p:cNvSpPr txBox="1"/>
          <p:nvPr/>
        </p:nvSpPr>
        <p:spPr>
          <a:xfrm>
            <a:off x="527414" y="3226006"/>
            <a:ext cx="11308874" cy="381130"/>
          </a:xfrm>
          <a:prstGeom prst="rect">
            <a:avLst/>
          </a:prstGeom>
        </p:spPr>
        <p:txBody>
          <a:bodyPr lIns="0" tIns="0" rIns="0" bIns="0" rtlCol="0" anchor="t">
            <a:spAutoFit/>
          </a:bodyPr>
          <a:lstStyle/>
          <a:p>
            <a:pPr>
              <a:lnSpc>
                <a:spcPts val="3079"/>
              </a:lnSpc>
              <a:spcBef>
                <a:spcPct val="0"/>
              </a:spcBef>
            </a:pPr>
            <a:endParaRPr lang="en-US" sz="2199" dirty="0">
              <a:solidFill>
                <a:srgbClr val="000000"/>
              </a:solidFill>
              <a:latin typeface="Avenir Book" panose="02000503020000020003" pitchFamily="2" charset="0"/>
            </a:endParaRPr>
          </a:p>
        </p:txBody>
      </p:sp>
      <p:sp>
        <p:nvSpPr>
          <p:cNvPr id="24" name="TextBox 8">
            <a:extLst>
              <a:ext uri="{FF2B5EF4-FFF2-40B4-BE49-F238E27FC236}">
                <a16:creationId xmlns:a16="http://schemas.microsoft.com/office/drawing/2014/main" id="{47CE3603-1759-8312-0845-A4B02FCE754C}"/>
              </a:ext>
            </a:extLst>
          </p:cNvPr>
          <p:cNvSpPr txBox="1"/>
          <p:nvPr/>
        </p:nvSpPr>
        <p:spPr>
          <a:xfrm>
            <a:off x="336299" y="1006083"/>
            <a:ext cx="7308685" cy="1176219"/>
          </a:xfrm>
          <a:prstGeom prst="rect">
            <a:avLst/>
          </a:prstGeom>
        </p:spPr>
        <p:txBody>
          <a:bodyPr wrap="square" lIns="0" tIns="0" rIns="0" bIns="0" rtlCol="0" anchor="t">
            <a:spAutoFit/>
          </a:bodyPr>
          <a:lstStyle/>
          <a:p>
            <a:pPr>
              <a:lnSpc>
                <a:spcPts val="3079"/>
              </a:lnSpc>
              <a:spcBef>
                <a:spcPct val="0"/>
              </a:spcBef>
            </a:pPr>
            <a:endParaRPr lang="en-US" sz="2199" dirty="0">
              <a:solidFill>
                <a:srgbClr val="000000"/>
              </a:solidFill>
              <a:latin typeface="Avenir Book" panose="02000503020000020003" pitchFamily="2" charset="0"/>
            </a:endParaRPr>
          </a:p>
          <a:p>
            <a:pPr>
              <a:lnSpc>
                <a:spcPts val="3079"/>
              </a:lnSpc>
              <a:spcBef>
                <a:spcPct val="0"/>
              </a:spcBef>
            </a:pPr>
            <a:endParaRPr lang="en-US" sz="2199" dirty="0">
              <a:solidFill>
                <a:srgbClr val="000000"/>
              </a:solidFill>
              <a:latin typeface="Avenir Book" panose="02000503020000020003" pitchFamily="2" charset="0"/>
            </a:endParaRPr>
          </a:p>
          <a:p>
            <a:pPr>
              <a:lnSpc>
                <a:spcPts val="3079"/>
              </a:lnSpc>
              <a:spcBef>
                <a:spcPct val="0"/>
              </a:spcBef>
            </a:pPr>
            <a:endParaRPr lang="en-US" sz="2200" dirty="0">
              <a:solidFill>
                <a:srgbClr val="000000"/>
              </a:solidFill>
              <a:latin typeface="Avenir Book" panose="02000503020000020003" pitchFamily="2" charset="0"/>
            </a:endParaRPr>
          </a:p>
        </p:txBody>
      </p:sp>
      <p:sp>
        <p:nvSpPr>
          <p:cNvPr id="26" name="TextBox 25">
            <a:extLst>
              <a:ext uri="{FF2B5EF4-FFF2-40B4-BE49-F238E27FC236}">
                <a16:creationId xmlns:a16="http://schemas.microsoft.com/office/drawing/2014/main" id="{6B352CA8-9FFC-38D5-ED78-8E9D103B4931}"/>
              </a:ext>
            </a:extLst>
          </p:cNvPr>
          <p:cNvSpPr txBox="1"/>
          <p:nvPr/>
        </p:nvSpPr>
        <p:spPr>
          <a:xfrm>
            <a:off x="212005" y="1512493"/>
            <a:ext cx="3379334"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0" i="0" dirty="0">
              <a:effectLst/>
              <a:latin typeface="Avenir Book" panose="020005030200000200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latin typeface="Avenir Book" panose="020005030200000200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0" i="0" dirty="0">
              <a:effectLst/>
              <a:latin typeface="Avenir Book" panose="020005030200000200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a:effectLst/>
                <a:latin typeface="Avenir Book" panose="02000503020000020003"/>
              </a:rPr>
              <a:t>Bianca Chiu, Pre-Law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a:effectLst/>
                <a:latin typeface="Avenir Book" panose="02000503020000020003"/>
              </a:rPr>
              <a:t>Grecia Garcia, Pre-Med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a:effectLst/>
                <a:latin typeface="Avenir Book" panose="02000503020000020003"/>
              </a:rPr>
              <a:t>Ellie Hamm, Pre-Law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a:effectLst/>
                <a:latin typeface="Avenir Book" panose="02000503020000020003"/>
              </a:rPr>
              <a:t>Sophia Levin, Pre-Med</a:t>
            </a:r>
          </a:p>
        </p:txBody>
      </p:sp>
      <p:pic>
        <p:nvPicPr>
          <p:cNvPr id="4" name="Google Shape;106;p1" descr="Logo&#10;&#10;Description automatically generated">
            <a:extLst>
              <a:ext uri="{FF2B5EF4-FFF2-40B4-BE49-F238E27FC236}">
                <a16:creationId xmlns:a16="http://schemas.microsoft.com/office/drawing/2014/main" id="{A38F2BA9-9278-C7F9-EAE6-52A3D140BE47}"/>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441565" y="5960779"/>
            <a:ext cx="937295" cy="701171"/>
          </a:xfrm>
          <a:prstGeom prst="rect">
            <a:avLst/>
          </a:prstGeom>
          <a:noFill/>
          <a:ln>
            <a:noFill/>
          </a:ln>
        </p:spPr>
      </p:pic>
      <p:pic>
        <p:nvPicPr>
          <p:cNvPr id="11" name="Picture 10" descr="A black and red logo with text&#10;&#10;AI-generated content may be incorrect.">
            <a:extLst>
              <a:ext uri="{FF2B5EF4-FFF2-40B4-BE49-F238E27FC236}">
                <a16:creationId xmlns:a16="http://schemas.microsoft.com/office/drawing/2014/main" id="{534E0666-DEF1-08D5-ED10-B2B01A909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672" y="6017581"/>
            <a:ext cx="2534251" cy="644369"/>
          </a:xfrm>
          <a:prstGeom prst="rect">
            <a:avLst/>
          </a:prstGeom>
        </p:spPr>
      </p:pic>
      <p:pic>
        <p:nvPicPr>
          <p:cNvPr id="12" name="Graphic 11">
            <a:extLst>
              <a:ext uri="{FF2B5EF4-FFF2-40B4-BE49-F238E27FC236}">
                <a16:creationId xmlns:a16="http://schemas.microsoft.com/office/drawing/2014/main" id="{6F86FE18-08F1-967B-1E33-1B66B65B20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85202" y="6142648"/>
            <a:ext cx="2273336" cy="572005"/>
          </a:xfrm>
          <a:prstGeom prst="rect">
            <a:avLst/>
          </a:prstGeom>
        </p:spPr>
      </p:pic>
      <p:pic>
        <p:nvPicPr>
          <p:cNvPr id="13" name="Picture 12" descr="A black background with blue text&#10;&#10;AI-generated content may be incorrect.">
            <a:extLst>
              <a:ext uri="{FF2B5EF4-FFF2-40B4-BE49-F238E27FC236}">
                <a16:creationId xmlns:a16="http://schemas.microsoft.com/office/drawing/2014/main" id="{1F7B2BB8-01E7-A0B0-00B9-5062064ED9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8735" y="6071706"/>
            <a:ext cx="3216305" cy="656062"/>
          </a:xfrm>
          <a:prstGeom prst="rect">
            <a:avLst/>
          </a:prstGeom>
        </p:spPr>
      </p:pic>
      <p:pic>
        <p:nvPicPr>
          <p:cNvPr id="8" name="Picture 7" descr="A collage of a group of people&#10;&#10;AI-generated content may be incorrect.">
            <a:extLst>
              <a:ext uri="{FF2B5EF4-FFF2-40B4-BE49-F238E27FC236}">
                <a16:creationId xmlns:a16="http://schemas.microsoft.com/office/drawing/2014/main" id="{33D7B009-F783-5AB0-592E-01A29C4036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7923" y="4020303"/>
            <a:ext cx="3356596" cy="1793681"/>
          </a:xfrm>
          <a:prstGeom prst="rect">
            <a:avLst/>
          </a:prstGeom>
        </p:spPr>
      </p:pic>
      <p:pic>
        <p:nvPicPr>
          <p:cNvPr id="10" name="Picture 9" descr="A group of women sitting at a table&#10;&#10;AI-generated content may be incorrect.">
            <a:extLst>
              <a:ext uri="{FF2B5EF4-FFF2-40B4-BE49-F238E27FC236}">
                <a16:creationId xmlns:a16="http://schemas.microsoft.com/office/drawing/2014/main" id="{BEE5DAFA-C414-76C1-5581-B733201299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7507" y="1671359"/>
            <a:ext cx="5716104" cy="4287078"/>
          </a:xfrm>
          <a:prstGeom prst="rect">
            <a:avLst/>
          </a:prstGeom>
        </p:spPr>
      </p:pic>
      <p:sp>
        <p:nvSpPr>
          <p:cNvPr id="15" name="Title 1">
            <a:extLst>
              <a:ext uri="{FF2B5EF4-FFF2-40B4-BE49-F238E27FC236}">
                <a16:creationId xmlns:a16="http://schemas.microsoft.com/office/drawing/2014/main" id="{2B9D3349-7038-F24B-12C9-B5BF2D898554}"/>
              </a:ext>
            </a:extLst>
          </p:cNvPr>
          <p:cNvSpPr txBox="1">
            <a:spLocks/>
          </p:cNvSpPr>
          <p:nvPr/>
        </p:nvSpPr>
        <p:spPr>
          <a:xfrm>
            <a:off x="1" y="29879"/>
            <a:ext cx="12192000" cy="1528211"/>
          </a:xfrm>
          <a:prstGeom prst="rect">
            <a:avLst/>
          </a:prstGeom>
          <a:solidFill>
            <a:srgbClr val="D3E2D2"/>
          </a:solidFill>
        </p:spPr>
        <p:txBody>
          <a:bodyPr vert="horz" lIns="91440" tIns="45720" rIns="91440" bIns="45720" rtlCol="0" anchor="ctr">
            <a:normAutofit/>
          </a:bodyPr>
          <a:lstStyle>
            <a:defPPr>
              <a:defRPr lang="en-US"/>
            </a:defPPr>
            <a:lvl1pPr algn="ctr">
              <a:lnSpc>
                <a:spcPct val="90000"/>
              </a:lnSpc>
              <a:spcBef>
                <a:spcPct val="0"/>
              </a:spcBef>
              <a:buNone/>
              <a:defRPr sz="32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r>
              <a:rPr lang="en-US" sz="4000" b="1" dirty="0">
                <a:solidFill>
                  <a:srgbClr val="000000"/>
                </a:solidFill>
                <a:latin typeface="Avenir Book" panose="02000503020000020003" pitchFamily="2" charset="0"/>
              </a:rPr>
              <a:t>Thank You!</a:t>
            </a:r>
          </a:p>
          <a:p>
            <a:r>
              <a:rPr lang="en-US" sz="3200" b="0" dirty="0">
                <a:solidFill>
                  <a:srgbClr val="000000"/>
                </a:solidFill>
                <a:latin typeface="Avenir Book" panose="02000503020000020003" pitchFamily="2" charset="0"/>
              </a:rPr>
              <a:t>UC Berkeley Undergraduate Research Apprentice Program </a:t>
            </a:r>
          </a:p>
        </p:txBody>
      </p:sp>
      <p:sp>
        <p:nvSpPr>
          <p:cNvPr id="17" name="TextBox 16">
            <a:extLst>
              <a:ext uri="{FF2B5EF4-FFF2-40B4-BE49-F238E27FC236}">
                <a16:creationId xmlns:a16="http://schemas.microsoft.com/office/drawing/2014/main" id="{597A9051-9BD3-95E3-BAFF-335B7D19D053}"/>
              </a:ext>
            </a:extLst>
          </p:cNvPr>
          <p:cNvSpPr txBox="1"/>
          <p:nvPr/>
        </p:nvSpPr>
        <p:spPr>
          <a:xfrm>
            <a:off x="3127513" y="1558090"/>
            <a:ext cx="3485351"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0" i="0" dirty="0">
              <a:effectLst/>
              <a:latin typeface="Avenir Book" panose="020005030200000200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0" i="0" dirty="0">
              <a:effectLst/>
              <a:latin typeface="Avenir Book" panose="020005030200000200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0" i="0" dirty="0">
              <a:effectLst/>
              <a:latin typeface="Avenir Book" panose="020005030200000200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a:effectLst/>
                <a:latin typeface="Avenir Book" panose="02000503020000020003"/>
              </a:rPr>
              <a:t>Ashley Ribeiro, Pub. Health</a:t>
            </a:r>
            <a:br>
              <a:rPr lang="en-US" sz="2200" dirty="0">
                <a:latin typeface="Avenir Book" panose="02000503020000020003"/>
              </a:rPr>
            </a:br>
            <a:r>
              <a:rPr lang="en-US" sz="2200" b="0" i="0" dirty="0">
                <a:effectLst/>
                <a:latin typeface="Avenir Book" panose="02000503020000020003"/>
              </a:rPr>
              <a:t>Nysa Sakari, Pre-Dental</a:t>
            </a:r>
            <a:endParaRPr lang="en-US" sz="2200" dirty="0">
              <a:latin typeface="Avenir Book" panose="02000503020000020003"/>
            </a:endParaRPr>
          </a:p>
          <a:p>
            <a:r>
              <a:rPr lang="en-US" sz="2200" b="0" i="0" dirty="0">
                <a:effectLst/>
                <a:latin typeface="Avenir Book" panose="02000503020000020003"/>
              </a:rPr>
              <a:t>Thiri Than, Pre-Health</a:t>
            </a:r>
            <a:endParaRPr lang="en-US" sz="2200" b="1" dirty="0">
              <a:latin typeface="Avenir Book" panose="02000503020000020003" pitchFamily="2" charset="0"/>
            </a:endParaRPr>
          </a:p>
        </p:txBody>
      </p:sp>
      <p:sp>
        <p:nvSpPr>
          <p:cNvPr id="18" name="TextBox 17">
            <a:extLst>
              <a:ext uri="{FF2B5EF4-FFF2-40B4-BE49-F238E27FC236}">
                <a16:creationId xmlns:a16="http://schemas.microsoft.com/office/drawing/2014/main" id="{6B131EEB-7ED1-7B98-E3E6-DB353769F1AC}"/>
              </a:ext>
            </a:extLst>
          </p:cNvPr>
          <p:cNvSpPr txBox="1"/>
          <p:nvPr/>
        </p:nvSpPr>
        <p:spPr>
          <a:xfrm>
            <a:off x="588090" y="1671359"/>
            <a:ext cx="5507910" cy="1384995"/>
          </a:xfrm>
          <a:prstGeom prst="rect">
            <a:avLst/>
          </a:prstGeom>
          <a:noFill/>
        </p:spPr>
        <p:txBody>
          <a:bodyPr wrap="square" rtlCol="0">
            <a:spAutoFit/>
          </a:bodyPr>
          <a:lstStyle/>
          <a:p>
            <a:pPr marL="0" marR="0" algn="ctr">
              <a:lnSpc>
                <a:spcPct val="100000"/>
              </a:lnSpc>
              <a:spcBef>
                <a:spcPts val="0"/>
              </a:spcBef>
              <a:buNone/>
            </a:pPr>
            <a:r>
              <a:rPr lang="en-US" sz="2400" b="1" dirty="0">
                <a:latin typeface="Avenir Book" panose="02000503020000020003" pitchFamily="2" charset="0"/>
              </a:rPr>
              <a:t>Our URAP Team</a:t>
            </a:r>
          </a:p>
          <a:p>
            <a:pPr marL="0" marR="0" algn="ctr">
              <a:lnSpc>
                <a:spcPct val="100000"/>
              </a:lnSpc>
              <a:spcBef>
                <a:spcPts val="0"/>
              </a:spcBef>
              <a:buNone/>
            </a:pPr>
            <a:r>
              <a:rPr lang="en-US" sz="2400" dirty="0">
                <a:latin typeface="Avenir Book" panose="02000503020000020003"/>
              </a:rPr>
              <a:t>Jen James (Co-Director)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effectLst/>
              <a:latin typeface="Avenir Book" panose="02000503020000020003"/>
            </a:endParaRPr>
          </a:p>
          <a:p>
            <a:endParaRPr lang="en-US" dirty="0"/>
          </a:p>
        </p:txBody>
      </p:sp>
    </p:spTree>
    <p:extLst>
      <p:ext uri="{BB962C8B-B14F-4D97-AF65-F5344CB8AC3E}">
        <p14:creationId xmlns:p14="http://schemas.microsoft.com/office/powerpoint/2010/main" val="4290140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575EB-4959-D44A-6CE6-82A3F188E5BC}"/>
            </a:ext>
          </a:extLst>
        </p:cNvPr>
        <p:cNvGrpSpPr/>
        <p:nvPr/>
      </p:nvGrpSpPr>
      <p:grpSpPr>
        <a:xfrm>
          <a:off x="0" y="0"/>
          <a:ext cx="0" cy="0"/>
          <a:chOff x="0" y="0"/>
          <a:chExt cx="0" cy="0"/>
        </a:xfrm>
      </p:grpSpPr>
      <p:sp>
        <p:nvSpPr>
          <p:cNvPr id="16" name="Freeform 2">
            <a:extLst>
              <a:ext uri="{FF2B5EF4-FFF2-40B4-BE49-F238E27FC236}">
                <a16:creationId xmlns:a16="http://schemas.microsoft.com/office/drawing/2014/main" id="{C9566EEB-7E5A-E69F-A18D-A9915670C5EB}"/>
              </a:ext>
            </a:extLst>
          </p:cNvPr>
          <p:cNvSpPr/>
          <p:nvPr/>
        </p:nvSpPr>
        <p:spPr>
          <a:xfrm rot="5400000">
            <a:off x="2022426" y="-1999924"/>
            <a:ext cx="4583176" cy="8628026"/>
          </a:xfrm>
          <a:custGeom>
            <a:avLst/>
            <a:gdLst/>
            <a:ahLst/>
            <a:cxnLst/>
            <a:rect l="l" t="t" r="r" b="b"/>
            <a:pathLst>
              <a:path w="13865227" h="17060123">
                <a:moveTo>
                  <a:pt x="0" y="0"/>
                </a:moveTo>
                <a:lnTo>
                  <a:pt x="13865228" y="0"/>
                </a:lnTo>
                <a:lnTo>
                  <a:pt x="13865228" y="17060123"/>
                </a:lnTo>
                <a:lnTo>
                  <a:pt x="0" y="17060123"/>
                </a:lnTo>
                <a:lnTo>
                  <a:pt x="0" y="0"/>
                </a:lnTo>
                <a:close/>
              </a:path>
            </a:pathLst>
          </a:custGeom>
          <a:noFill/>
          <a:ln>
            <a:noFill/>
          </a:ln>
        </p:spPr>
        <p:txBody>
          <a:bodyPr/>
          <a:lstStyle/>
          <a:p>
            <a:endParaRPr lang="en-US" sz="1200" dirty="0"/>
          </a:p>
        </p:txBody>
      </p:sp>
      <p:grpSp>
        <p:nvGrpSpPr>
          <p:cNvPr id="5" name="Group 5">
            <a:extLst>
              <a:ext uri="{FF2B5EF4-FFF2-40B4-BE49-F238E27FC236}">
                <a16:creationId xmlns:a16="http://schemas.microsoft.com/office/drawing/2014/main" id="{A2AECB82-8909-FD86-5A61-A2D0D1127E78}"/>
              </a:ext>
            </a:extLst>
          </p:cNvPr>
          <p:cNvGrpSpPr/>
          <p:nvPr/>
        </p:nvGrpSpPr>
        <p:grpSpPr>
          <a:xfrm>
            <a:off x="355712" y="336571"/>
            <a:ext cx="11480576" cy="3270565"/>
            <a:chOff x="-272818" y="-300370"/>
            <a:chExt cx="18241560" cy="5041257"/>
          </a:xfrm>
        </p:grpSpPr>
        <p:sp>
          <p:nvSpPr>
            <p:cNvPr id="6" name="TextBox 6">
              <a:extLst>
                <a:ext uri="{FF2B5EF4-FFF2-40B4-BE49-F238E27FC236}">
                  <a16:creationId xmlns:a16="http://schemas.microsoft.com/office/drawing/2014/main" id="{63A4D758-DEC3-04B0-EAAA-3FD1A3676C83}"/>
                </a:ext>
              </a:extLst>
            </p:cNvPr>
            <p:cNvSpPr txBox="1"/>
            <p:nvPr/>
          </p:nvSpPr>
          <p:spPr>
            <a:xfrm>
              <a:off x="-272818" y="-300370"/>
              <a:ext cx="17354035" cy="948815"/>
            </a:xfrm>
            <a:prstGeom prst="rect">
              <a:avLst/>
            </a:prstGeom>
          </p:spPr>
          <p:txBody>
            <a:bodyPr wrap="square" lIns="0" tIns="0" rIns="0" bIns="0" rtlCol="0" anchor="t">
              <a:spAutoFit/>
            </a:bodyPr>
            <a:lstStyle/>
            <a:p>
              <a:r>
                <a:rPr lang="en-US" sz="4000" b="1" dirty="0">
                  <a:solidFill>
                    <a:srgbClr val="000000"/>
                  </a:solidFill>
                  <a:latin typeface="Avenir Book" panose="02000503020000020003" pitchFamily="2" charset="0"/>
                </a:rPr>
                <a:t>Thank You</a:t>
              </a:r>
            </a:p>
          </p:txBody>
        </p:sp>
        <p:sp>
          <p:nvSpPr>
            <p:cNvPr id="7" name="TextBox 7">
              <a:extLst>
                <a:ext uri="{FF2B5EF4-FFF2-40B4-BE49-F238E27FC236}">
                  <a16:creationId xmlns:a16="http://schemas.microsoft.com/office/drawing/2014/main" id="{C885800B-CC18-0637-B57B-AD0AF7175F7C}"/>
                </a:ext>
              </a:extLst>
            </p:cNvPr>
            <p:cNvSpPr txBox="1"/>
            <p:nvPr/>
          </p:nvSpPr>
          <p:spPr>
            <a:xfrm>
              <a:off x="0" y="4153412"/>
              <a:ext cx="17968742" cy="587475"/>
            </a:xfrm>
            <a:prstGeom prst="rect">
              <a:avLst/>
            </a:prstGeom>
          </p:spPr>
          <p:txBody>
            <a:bodyPr lIns="0" tIns="0" rIns="0" bIns="0" rtlCol="0" anchor="t">
              <a:spAutoFit/>
            </a:bodyPr>
            <a:lstStyle/>
            <a:p>
              <a:pPr>
                <a:lnSpc>
                  <a:spcPts val="3079"/>
                </a:lnSpc>
                <a:spcBef>
                  <a:spcPct val="0"/>
                </a:spcBef>
              </a:pPr>
              <a:endParaRPr lang="en-US" sz="2199" dirty="0">
                <a:solidFill>
                  <a:srgbClr val="000000"/>
                </a:solidFill>
                <a:latin typeface="Avenir Book" panose="02000503020000020003" pitchFamily="2" charset="0"/>
              </a:endParaRPr>
            </a:p>
          </p:txBody>
        </p:sp>
      </p:grpSp>
      <p:sp>
        <p:nvSpPr>
          <p:cNvPr id="24" name="TextBox 8">
            <a:extLst>
              <a:ext uri="{FF2B5EF4-FFF2-40B4-BE49-F238E27FC236}">
                <a16:creationId xmlns:a16="http://schemas.microsoft.com/office/drawing/2014/main" id="{F97EA9A9-83BF-2D5C-314B-83CA0B296A3F}"/>
              </a:ext>
            </a:extLst>
          </p:cNvPr>
          <p:cNvSpPr txBox="1"/>
          <p:nvPr/>
        </p:nvSpPr>
        <p:spPr>
          <a:xfrm>
            <a:off x="336299" y="1006083"/>
            <a:ext cx="7308685" cy="1176219"/>
          </a:xfrm>
          <a:prstGeom prst="rect">
            <a:avLst/>
          </a:prstGeom>
        </p:spPr>
        <p:txBody>
          <a:bodyPr wrap="square" lIns="0" tIns="0" rIns="0" bIns="0" rtlCol="0" anchor="t">
            <a:spAutoFit/>
          </a:bodyPr>
          <a:lstStyle/>
          <a:p>
            <a:pPr>
              <a:lnSpc>
                <a:spcPts val="3079"/>
              </a:lnSpc>
              <a:spcBef>
                <a:spcPct val="0"/>
              </a:spcBef>
            </a:pPr>
            <a:endParaRPr lang="en-US" sz="2199" dirty="0">
              <a:solidFill>
                <a:srgbClr val="000000"/>
              </a:solidFill>
              <a:latin typeface="Avenir Book" panose="02000503020000020003" pitchFamily="2" charset="0"/>
            </a:endParaRPr>
          </a:p>
          <a:p>
            <a:pPr>
              <a:lnSpc>
                <a:spcPts val="3079"/>
              </a:lnSpc>
              <a:spcBef>
                <a:spcPct val="0"/>
              </a:spcBef>
            </a:pPr>
            <a:endParaRPr lang="en-US" sz="2199" dirty="0">
              <a:solidFill>
                <a:srgbClr val="000000"/>
              </a:solidFill>
              <a:latin typeface="Avenir Book" panose="02000503020000020003" pitchFamily="2" charset="0"/>
            </a:endParaRPr>
          </a:p>
          <a:p>
            <a:pPr>
              <a:lnSpc>
                <a:spcPts val="3079"/>
              </a:lnSpc>
              <a:spcBef>
                <a:spcPct val="0"/>
              </a:spcBef>
            </a:pPr>
            <a:endParaRPr lang="en-US" sz="2200" dirty="0">
              <a:solidFill>
                <a:srgbClr val="000000"/>
              </a:solidFill>
              <a:latin typeface="Avenir Book" panose="02000503020000020003" pitchFamily="2" charset="0"/>
            </a:endParaRPr>
          </a:p>
        </p:txBody>
      </p:sp>
      <p:sp>
        <p:nvSpPr>
          <p:cNvPr id="26" name="TextBox 25">
            <a:extLst>
              <a:ext uri="{FF2B5EF4-FFF2-40B4-BE49-F238E27FC236}">
                <a16:creationId xmlns:a16="http://schemas.microsoft.com/office/drawing/2014/main" id="{6E9BCA03-18C8-CCA0-FE12-C0BD2C654B89}"/>
              </a:ext>
            </a:extLst>
          </p:cNvPr>
          <p:cNvSpPr txBox="1"/>
          <p:nvPr/>
        </p:nvSpPr>
        <p:spPr>
          <a:xfrm>
            <a:off x="260819" y="2022151"/>
            <a:ext cx="7384165" cy="1908215"/>
          </a:xfrm>
          <a:prstGeom prst="rect">
            <a:avLst/>
          </a:prstGeom>
          <a:noFill/>
        </p:spPr>
        <p:txBody>
          <a:bodyPr wrap="square">
            <a:spAutoFit/>
          </a:bodyPr>
          <a:lstStyle/>
          <a:p>
            <a:pPr marL="0" marR="0">
              <a:lnSpc>
                <a:spcPct val="100000"/>
              </a:lnSpc>
              <a:spcBef>
                <a:spcPts val="0"/>
              </a:spcBef>
              <a:buNone/>
            </a:pPr>
            <a:r>
              <a:rPr lang="en-US" sz="2300" b="1" dirty="0">
                <a:solidFill>
                  <a:srgbClr val="000000"/>
                </a:solidFill>
                <a:latin typeface="Avenir Book" panose="02000503020000020003" pitchFamily="2" charset="0"/>
              </a:rPr>
              <a:t>Jennifer Templeton Dunn, JD</a:t>
            </a:r>
          </a:p>
          <a:p>
            <a:pPr marL="0" marR="0">
              <a:lnSpc>
                <a:spcPct val="100000"/>
              </a:lnSpc>
              <a:spcBef>
                <a:spcPts val="0"/>
              </a:spcBef>
              <a:buNone/>
            </a:pPr>
            <a:r>
              <a:rPr lang="en-US" sz="1900" dirty="0">
                <a:solidFill>
                  <a:srgbClr val="000000"/>
                </a:solidFill>
                <a:latin typeface="Avenir Book" panose="02000503020000020003" pitchFamily="2" charset="0"/>
              </a:rPr>
              <a:t>PhD Candidate, Sociology </a:t>
            </a:r>
          </a:p>
          <a:p>
            <a:pPr marL="0" marR="0">
              <a:lnSpc>
                <a:spcPct val="100000"/>
              </a:lnSpc>
              <a:spcBef>
                <a:spcPts val="0"/>
              </a:spcBef>
              <a:buNone/>
            </a:pPr>
            <a:r>
              <a:rPr lang="en-US" sz="1900" dirty="0">
                <a:solidFill>
                  <a:srgbClr val="000000"/>
                </a:solidFill>
                <a:latin typeface="Avenir Book" panose="02000503020000020003" pitchFamily="2" charset="0"/>
              </a:rPr>
              <a:t>Assistant Professor, School of Nursing </a:t>
            </a:r>
          </a:p>
          <a:p>
            <a:pPr marL="0" marR="0">
              <a:lnSpc>
                <a:spcPct val="100000"/>
              </a:lnSpc>
              <a:spcBef>
                <a:spcPts val="0"/>
              </a:spcBef>
              <a:buNone/>
            </a:pPr>
            <a:r>
              <a:rPr lang="en-US" sz="1900" dirty="0">
                <a:solidFill>
                  <a:srgbClr val="000000"/>
                </a:solidFill>
                <a:latin typeface="Avenir Book" panose="02000503020000020003" pitchFamily="2" charset="0"/>
              </a:rPr>
              <a:t>Faculty, Bixby Center for Global Reproductive Health</a:t>
            </a:r>
          </a:p>
          <a:p>
            <a:pPr marL="0" marR="0">
              <a:lnSpc>
                <a:spcPct val="100000"/>
              </a:lnSpc>
              <a:spcBef>
                <a:spcPts val="0"/>
              </a:spcBef>
            </a:pPr>
            <a:r>
              <a:rPr lang="en-US" sz="1900" dirty="0">
                <a:solidFill>
                  <a:srgbClr val="000000"/>
                </a:solidFill>
                <a:latin typeface="Avenir Book" panose="02000503020000020003" pitchFamily="2" charset="0"/>
              </a:rPr>
              <a:t>University California, San Francisco </a:t>
            </a:r>
          </a:p>
          <a:p>
            <a:pPr marL="0" marR="0">
              <a:lnSpc>
                <a:spcPct val="100000"/>
              </a:lnSpc>
              <a:spcBef>
                <a:spcPts val="0"/>
              </a:spcBef>
            </a:pPr>
            <a:r>
              <a:rPr lang="en-US" sz="1900" dirty="0">
                <a:solidFill>
                  <a:srgbClr val="000000"/>
                </a:solidFill>
                <a:latin typeface="Avenir Book" panose="02000503020000020003" pitchFamily="2" charset="0"/>
              </a:rPr>
              <a:t>Email: Jennifer.Dunn@ucsf.edu</a:t>
            </a:r>
          </a:p>
        </p:txBody>
      </p:sp>
      <p:pic>
        <p:nvPicPr>
          <p:cNvPr id="2" name="Picture 1" descr="A pregnant person with her hands on her hips&#10;&#10;AI-generated content may be incorrect.">
            <a:extLst>
              <a:ext uri="{FF2B5EF4-FFF2-40B4-BE49-F238E27FC236}">
                <a16:creationId xmlns:a16="http://schemas.microsoft.com/office/drawing/2014/main" id="{746D8894-68E6-F4DD-1604-29EE971CF301}"/>
              </a:ext>
            </a:extLst>
          </p:cNvPr>
          <p:cNvPicPr>
            <a:picLocks noChangeAspect="1"/>
          </p:cNvPicPr>
          <p:nvPr/>
        </p:nvPicPr>
        <p:blipFill>
          <a:blip r:embed="rId3">
            <a:extLst>
              <a:ext uri="{28A0092B-C50C-407E-A947-70E740481C1C}">
                <a14:useLocalDpi xmlns:a14="http://schemas.microsoft.com/office/drawing/2010/main" val="0"/>
              </a:ext>
            </a:extLst>
          </a:blip>
          <a:srcRect l="19412" r="20898"/>
          <a:stretch/>
        </p:blipFill>
        <p:spPr>
          <a:xfrm>
            <a:off x="8506789" y="22500"/>
            <a:ext cx="3698695" cy="6858000"/>
          </a:xfrm>
          <a:prstGeom prst="rect">
            <a:avLst/>
          </a:prstGeom>
        </p:spPr>
      </p:pic>
      <p:pic>
        <p:nvPicPr>
          <p:cNvPr id="4" name="Google Shape;106;p1" descr="Logo&#10;&#10;Description automatically generated">
            <a:extLst>
              <a:ext uri="{FF2B5EF4-FFF2-40B4-BE49-F238E27FC236}">
                <a16:creationId xmlns:a16="http://schemas.microsoft.com/office/drawing/2014/main" id="{E3E7C5AD-C9BD-4F57-7D47-2D90ACF16A0F}"/>
              </a:ext>
            </a:extLst>
          </p:cNvPr>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5252314" y="6039491"/>
            <a:ext cx="982831" cy="552549"/>
          </a:xfrm>
          <a:prstGeom prst="rect">
            <a:avLst/>
          </a:prstGeom>
          <a:noFill/>
          <a:ln>
            <a:noFill/>
          </a:ln>
        </p:spPr>
      </p:pic>
      <p:pic>
        <p:nvPicPr>
          <p:cNvPr id="11" name="Picture 10" descr="A black and red logo with text&#10;&#10;AI-generated content may be incorrect.">
            <a:extLst>
              <a:ext uri="{FF2B5EF4-FFF2-40B4-BE49-F238E27FC236}">
                <a16:creationId xmlns:a16="http://schemas.microsoft.com/office/drawing/2014/main" id="{BF7AA4E1-284B-00E7-217E-A030326108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235" y="6093434"/>
            <a:ext cx="2330354" cy="592525"/>
          </a:xfrm>
          <a:prstGeom prst="rect">
            <a:avLst/>
          </a:prstGeom>
        </p:spPr>
      </p:pic>
      <p:pic>
        <p:nvPicPr>
          <p:cNvPr id="12" name="Graphic 11">
            <a:extLst>
              <a:ext uri="{FF2B5EF4-FFF2-40B4-BE49-F238E27FC236}">
                <a16:creationId xmlns:a16="http://schemas.microsoft.com/office/drawing/2014/main" id="{1747101C-F364-BE17-C9D9-988C3F44B0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00216" y="5453422"/>
            <a:ext cx="2141413" cy="538812"/>
          </a:xfrm>
          <a:prstGeom prst="rect">
            <a:avLst/>
          </a:prstGeom>
        </p:spPr>
      </p:pic>
      <p:pic>
        <p:nvPicPr>
          <p:cNvPr id="13" name="Picture 12" descr="A black background with blue text&#10;&#10;AI-generated content may be incorrect.">
            <a:extLst>
              <a:ext uri="{FF2B5EF4-FFF2-40B4-BE49-F238E27FC236}">
                <a16:creationId xmlns:a16="http://schemas.microsoft.com/office/drawing/2014/main" id="{A2AD4D14-E249-D97F-ADE1-26D1FAFDBA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842" y="5444481"/>
            <a:ext cx="2729158" cy="556694"/>
          </a:xfrm>
          <a:prstGeom prst="rect">
            <a:avLst/>
          </a:prstGeom>
        </p:spPr>
      </p:pic>
      <p:sp>
        <p:nvSpPr>
          <p:cNvPr id="14" name="TextBox 8">
            <a:extLst>
              <a:ext uri="{FF2B5EF4-FFF2-40B4-BE49-F238E27FC236}">
                <a16:creationId xmlns:a16="http://schemas.microsoft.com/office/drawing/2014/main" id="{B04C0186-55DA-5432-B73B-CBC6B5F78513}"/>
              </a:ext>
            </a:extLst>
          </p:cNvPr>
          <p:cNvSpPr txBox="1"/>
          <p:nvPr/>
        </p:nvSpPr>
        <p:spPr>
          <a:xfrm>
            <a:off x="184137" y="4884655"/>
            <a:ext cx="7308685" cy="381130"/>
          </a:xfrm>
          <a:prstGeom prst="rect">
            <a:avLst/>
          </a:prstGeom>
        </p:spPr>
        <p:txBody>
          <a:bodyPr wrap="square" lIns="0" tIns="0" rIns="0" bIns="0" rtlCol="0" anchor="t">
            <a:spAutoFit/>
          </a:bodyPr>
          <a:lstStyle/>
          <a:p>
            <a:pPr>
              <a:lnSpc>
                <a:spcPts val="3079"/>
              </a:lnSpc>
              <a:spcBef>
                <a:spcPct val="0"/>
              </a:spcBef>
            </a:pPr>
            <a:r>
              <a:rPr lang="en-US" sz="2199" dirty="0">
                <a:solidFill>
                  <a:srgbClr val="000000"/>
                </a:solidFill>
                <a:latin typeface="Avenir Book" panose="02000503020000020003" pitchFamily="2" charset="0"/>
              </a:rPr>
              <a:t>Thank you to the following funding sources:</a:t>
            </a:r>
            <a:endParaRPr lang="en-US" sz="2200" dirty="0">
              <a:solidFill>
                <a:srgbClr val="000000"/>
              </a:solidFill>
              <a:highlight>
                <a:srgbClr val="FFFF00"/>
              </a:highlight>
              <a:latin typeface="Avenir Book" panose="02000503020000020003" pitchFamily="2" charset="0"/>
            </a:endParaRPr>
          </a:p>
        </p:txBody>
      </p:sp>
      <p:pic>
        <p:nvPicPr>
          <p:cNvPr id="9" name="Picture 8" descr="A logo for a company&#10;&#10;AI-generated content may be incorrect.">
            <a:extLst>
              <a:ext uri="{FF2B5EF4-FFF2-40B4-BE49-F238E27FC236}">
                <a16:creationId xmlns:a16="http://schemas.microsoft.com/office/drawing/2014/main" id="{9AB07F39-17EC-9808-FAD8-29FB45D29A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28550" y="5170953"/>
            <a:ext cx="1753520" cy="1176494"/>
          </a:xfrm>
          <a:prstGeom prst="rect">
            <a:avLst/>
          </a:prstGeom>
        </p:spPr>
      </p:pic>
    </p:spTree>
    <p:extLst>
      <p:ext uri="{BB962C8B-B14F-4D97-AF65-F5344CB8AC3E}">
        <p14:creationId xmlns:p14="http://schemas.microsoft.com/office/powerpoint/2010/main" val="2143386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41730961-2391-BC10-77C1-767C9DF5EF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F28EA-7170-113B-52D3-A941D12B81D6}"/>
              </a:ext>
            </a:extLst>
          </p:cNvPr>
          <p:cNvSpPr>
            <a:spLocks noGrp="1"/>
          </p:cNvSpPr>
          <p:nvPr>
            <p:ph type="ctrTitle"/>
          </p:nvPr>
        </p:nvSpPr>
        <p:spPr>
          <a:solidFill>
            <a:srgbClr val="D3E2D2"/>
          </a:solidFill>
        </p:spPr>
        <p:txBody>
          <a:bodyPr/>
          <a:lstStyle/>
          <a:p>
            <a:r>
              <a:rPr lang="en-US" dirty="0"/>
              <a:t>APPENDICES</a:t>
            </a:r>
            <a:br>
              <a:rPr lang="en-US" dirty="0"/>
            </a:br>
            <a:endParaRPr lang="en-US" dirty="0"/>
          </a:p>
        </p:txBody>
      </p:sp>
      <p:sp>
        <p:nvSpPr>
          <p:cNvPr id="3" name="Subtitle 2">
            <a:extLst>
              <a:ext uri="{FF2B5EF4-FFF2-40B4-BE49-F238E27FC236}">
                <a16:creationId xmlns:a16="http://schemas.microsoft.com/office/drawing/2014/main" id="{6E3DE937-F9CA-7636-6302-51980114F5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2468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64A2C0-B867-1A3A-FA18-12722FFD8E84}"/>
              </a:ext>
            </a:extLst>
          </p:cNvPr>
          <p:cNvSpPr txBox="1">
            <a:spLocks/>
          </p:cNvSpPr>
          <p:nvPr/>
        </p:nvSpPr>
        <p:spPr>
          <a:xfrm>
            <a:off x="838200" y="289248"/>
            <a:ext cx="10402796" cy="1528211"/>
          </a:xfrm>
          <a:prstGeom prst="rect">
            <a:avLst/>
          </a:prstGeom>
          <a:solidFill>
            <a:srgbClr val="CFE5E5"/>
          </a:solidFill>
        </p:spPr>
        <p:txBody>
          <a:bodyPr vert="horz" lIns="91440" tIns="45720" rIns="91440" bIns="45720" rtlCol="0" anchor="ctr">
            <a:normAutofit/>
          </a:bodyPr>
          <a:lstStyle>
            <a:defPPr>
              <a:defRPr lang="en-US"/>
            </a:defPPr>
            <a:lvl1pPr algn="ctr">
              <a:lnSpc>
                <a:spcPct val="90000"/>
              </a:lnSpc>
              <a:spcBef>
                <a:spcPct val="0"/>
              </a:spcBef>
              <a:buNone/>
              <a:defRPr sz="32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r>
              <a:rPr lang="en-US" dirty="0"/>
              <a:t>REFERENCES &amp; RECOMMENDED</a:t>
            </a:r>
          </a:p>
        </p:txBody>
      </p:sp>
      <p:sp>
        <p:nvSpPr>
          <p:cNvPr id="10" name="Content Placeholder 9">
            <a:extLst>
              <a:ext uri="{FF2B5EF4-FFF2-40B4-BE49-F238E27FC236}">
                <a16:creationId xmlns:a16="http://schemas.microsoft.com/office/drawing/2014/main" id="{FD565CE7-1EC7-DC60-98FD-28A745D3C9C1}"/>
              </a:ext>
            </a:extLst>
          </p:cNvPr>
          <p:cNvSpPr>
            <a:spLocks noGrp="1"/>
          </p:cNvSpPr>
          <p:nvPr>
            <p:ph idx="1"/>
          </p:nvPr>
        </p:nvSpPr>
        <p:spPr>
          <a:xfrm>
            <a:off x="781798" y="1970313"/>
            <a:ext cx="10515600" cy="4767943"/>
          </a:xfrm>
        </p:spPr>
        <p:txBody>
          <a:bodyPr>
            <a:normAutofit/>
          </a:bodyPr>
          <a:lstStyle/>
          <a:p>
            <a:pPr marL="342900" marR="0" lvl="0" indent="-342900">
              <a:lnSpc>
                <a:spcPct val="100000"/>
              </a:lnSpc>
              <a:spcBef>
                <a:spcPts val="0"/>
              </a:spcBef>
              <a:spcAft>
                <a:spcPts val="600"/>
              </a:spcAft>
              <a:buFont typeface="+mj-lt"/>
              <a:buAutoNum type="arabicPeriod"/>
              <a:tabLst>
                <a:tab pos="457200" algn="l"/>
              </a:tabLst>
            </a:pPr>
            <a:r>
              <a:rPr lang="en-US" sz="1600" kern="100" dirty="0">
                <a:latin typeface="Avenir Book" panose="02000503020000020003"/>
                <a:ea typeface="Aptos" panose="020B0004020202020204" pitchFamily="34" charset="0"/>
                <a:cs typeface="Times New Roman" panose="02020603050405020304" pitchFamily="18" charset="0"/>
              </a:rPr>
              <a:t>Journal of the National Medical Association Archives (1963-1969)</a:t>
            </a:r>
          </a:p>
          <a:p>
            <a:pPr marL="342900" marR="0" lvl="0" indent="-342900">
              <a:lnSpc>
                <a:spcPct val="100000"/>
              </a:lnSpc>
              <a:spcBef>
                <a:spcPts val="0"/>
              </a:spcBef>
              <a:spcAft>
                <a:spcPts val="600"/>
              </a:spcAft>
              <a:buFont typeface="+mj-lt"/>
              <a:buAutoNum type="arabicPeriod"/>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Coffman J. </a:t>
            </a:r>
            <a:r>
              <a:rPr lang="en-US" sz="1600" i="1" kern="100" dirty="0">
                <a:effectLst/>
                <a:latin typeface="Avenir Book" panose="02000503020000020003"/>
                <a:ea typeface="Aptos" panose="020B0004020202020204" pitchFamily="34" charset="0"/>
                <a:cs typeface="Times New Roman" panose="02020603050405020304" pitchFamily="18" charset="0"/>
              </a:rPr>
              <a:t>Physician Participation in Medi-Cal: Is Supply Meeting Demand?</a:t>
            </a:r>
            <a:r>
              <a:rPr lang="en-US" sz="1600" kern="100" dirty="0">
                <a:effectLst/>
                <a:latin typeface="Avenir Book" panose="02000503020000020003"/>
                <a:ea typeface="Aptos" panose="020B0004020202020204" pitchFamily="34" charset="0"/>
                <a:cs typeface="Times New Roman" panose="02020603050405020304" pitchFamily="18" charset="0"/>
              </a:rPr>
              <a:t>. California Health Care Foundation. 2017.</a:t>
            </a:r>
          </a:p>
          <a:p>
            <a:pPr marL="342900" marR="0" lvl="0" indent="-342900">
              <a:lnSpc>
                <a:spcPct val="100000"/>
              </a:lnSpc>
              <a:spcBef>
                <a:spcPts val="0"/>
              </a:spcBef>
              <a:spcAft>
                <a:spcPts val="600"/>
              </a:spcAft>
              <a:buFont typeface="+mj-lt"/>
              <a:buAutoNum type="arabicPeriod"/>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Kaiser Family Foundation. </a:t>
            </a:r>
            <a:r>
              <a:rPr lang="en-US" sz="1600" i="1" kern="100" dirty="0">
                <a:effectLst/>
                <a:latin typeface="Avenir Book" panose="02000503020000020003"/>
                <a:ea typeface="Aptos" panose="020B0004020202020204" pitchFamily="34" charset="0"/>
                <a:cs typeface="Times New Roman" panose="02020603050405020304" pitchFamily="18" charset="0"/>
              </a:rPr>
              <a:t>Distribution of the Nonelderly with Medicaid by Race/Ethnicity</a:t>
            </a:r>
            <a:r>
              <a:rPr lang="en-US" sz="1600" kern="100" dirty="0">
                <a:effectLst/>
                <a:latin typeface="Avenir Book" panose="02000503020000020003"/>
                <a:ea typeface="Aptos" panose="020B0004020202020204" pitchFamily="34" charset="0"/>
                <a:cs typeface="Times New Roman" panose="02020603050405020304" pitchFamily="18" charset="0"/>
              </a:rPr>
              <a:t>. Kaiser Family Foundation. 2022.</a:t>
            </a:r>
          </a:p>
          <a:p>
            <a:pPr marL="342900" marR="0" lvl="0" indent="-342900">
              <a:lnSpc>
                <a:spcPct val="100000"/>
              </a:lnSpc>
              <a:spcBef>
                <a:spcPts val="0"/>
              </a:spcBef>
              <a:spcAft>
                <a:spcPts val="600"/>
              </a:spcAft>
              <a:buFont typeface="+mj-lt"/>
              <a:buAutoNum type="arabicPeriod"/>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Fleszar LG, Bryant AS, Johnson CO, Blacker BF, </a:t>
            </a:r>
            <a:r>
              <a:rPr lang="en-US" sz="1600" kern="100" dirty="0" err="1">
                <a:effectLst/>
                <a:latin typeface="Avenir Book" panose="02000503020000020003"/>
                <a:ea typeface="Aptos" panose="020B0004020202020204" pitchFamily="34" charset="0"/>
                <a:cs typeface="Times New Roman" panose="02020603050405020304" pitchFamily="18" charset="0"/>
              </a:rPr>
              <a:t>Aravkin</a:t>
            </a:r>
            <a:r>
              <a:rPr lang="en-US" sz="1600" kern="100" dirty="0">
                <a:effectLst/>
                <a:latin typeface="Avenir Book" panose="02000503020000020003"/>
                <a:ea typeface="Aptos" panose="020B0004020202020204" pitchFamily="34" charset="0"/>
                <a:cs typeface="Times New Roman" panose="02020603050405020304" pitchFamily="18" charset="0"/>
              </a:rPr>
              <a:t> A, Baumann M, </a:t>
            </a:r>
            <a:r>
              <a:rPr lang="en-US" sz="1600" i="1" kern="100" dirty="0">
                <a:effectLst/>
                <a:latin typeface="Avenir Book" panose="02000503020000020003"/>
                <a:ea typeface="Aptos" panose="020B0004020202020204" pitchFamily="34" charset="0"/>
                <a:cs typeface="Times New Roman" panose="02020603050405020304" pitchFamily="18" charset="0"/>
              </a:rPr>
              <a:t>et al.</a:t>
            </a:r>
            <a:r>
              <a:rPr lang="en-US" sz="1600" kern="100" dirty="0">
                <a:effectLst/>
                <a:latin typeface="Avenir Book" panose="02000503020000020003"/>
                <a:ea typeface="Aptos" panose="020B0004020202020204" pitchFamily="34" charset="0"/>
                <a:cs typeface="Times New Roman" panose="02020603050405020304" pitchFamily="18" charset="0"/>
              </a:rPr>
              <a:t> Trends in State-Level Maternal Mortality by Racial and Ethnic Group in the United States. </a:t>
            </a:r>
            <a:r>
              <a:rPr lang="en-US" sz="1600" i="1" kern="100" dirty="0">
                <a:effectLst/>
                <a:latin typeface="Avenir Book" panose="02000503020000020003"/>
                <a:ea typeface="Aptos" panose="020B0004020202020204" pitchFamily="34" charset="0"/>
                <a:cs typeface="Times New Roman" panose="02020603050405020304" pitchFamily="18" charset="0"/>
              </a:rPr>
              <a:t>JAMA.</a:t>
            </a:r>
            <a:r>
              <a:rPr lang="en-US" sz="1600" kern="100" dirty="0">
                <a:effectLst/>
                <a:latin typeface="Avenir Book" panose="02000503020000020003"/>
                <a:ea typeface="Aptos" panose="020B0004020202020204" pitchFamily="34" charset="0"/>
                <a:cs typeface="Times New Roman" panose="02020603050405020304" pitchFamily="18" charset="0"/>
              </a:rPr>
              <a:t> 2023;</a:t>
            </a:r>
            <a:r>
              <a:rPr lang="en-US" sz="1600" b="1" kern="100" dirty="0">
                <a:effectLst/>
                <a:latin typeface="Avenir Book" panose="02000503020000020003"/>
                <a:ea typeface="Aptos" panose="020B0004020202020204" pitchFamily="34" charset="0"/>
                <a:cs typeface="Times New Roman" panose="02020603050405020304" pitchFamily="18" charset="0"/>
              </a:rPr>
              <a:t>330</a:t>
            </a:r>
            <a:r>
              <a:rPr lang="en-US" sz="1600" kern="100" dirty="0">
                <a:effectLst/>
                <a:latin typeface="Avenir Book" panose="02000503020000020003"/>
                <a:ea typeface="Aptos" panose="020B0004020202020204" pitchFamily="34" charset="0"/>
                <a:cs typeface="Times New Roman" panose="02020603050405020304" pitchFamily="18" charset="0"/>
              </a:rPr>
              <a:t>:52–61. </a:t>
            </a:r>
          </a:p>
          <a:p>
            <a:pPr marL="342900" marR="0" lvl="0" indent="-342900">
              <a:lnSpc>
                <a:spcPct val="100000"/>
              </a:lnSpc>
              <a:spcBef>
                <a:spcPts val="0"/>
              </a:spcBef>
              <a:spcAft>
                <a:spcPts val="600"/>
              </a:spcAft>
              <a:buFont typeface="+mj-lt"/>
              <a:buAutoNum type="arabicPeriod"/>
              <a:tabLst>
                <a:tab pos="457200" algn="l"/>
              </a:tabLst>
            </a:pPr>
            <a:r>
              <a:rPr lang="en-US" sz="1600" kern="100" dirty="0" err="1">
                <a:effectLst/>
                <a:latin typeface="Avenir Book" panose="02000503020000020003"/>
                <a:ea typeface="Aptos" panose="020B0004020202020204" pitchFamily="34" charset="0"/>
                <a:cs typeface="Times New Roman" panose="02020603050405020304" pitchFamily="18" charset="0"/>
              </a:rPr>
              <a:t>Hoyert</a:t>
            </a:r>
            <a:r>
              <a:rPr lang="en-US" sz="1600" kern="100" dirty="0">
                <a:effectLst/>
                <a:latin typeface="Avenir Book" panose="02000503020000020003"/>
                <a:ea typeface="Aptos" panose="020B0004020202020204" pitchFamily="34" charset="0"/>
                <a:cs typeface="Times New Roman" panose="02020603050405020304" pitchFamily="18" charset="0"/>
              </a:rPr>
              <a:t> DL. Maternal Mortality Rates in the United States in2022. 2024.</a:t>
            </a:r>
          </a:p>
          <a:p>
            <a:pPr marL="342900" marR="0" lvl="0" indent="-342900">
              <a:lnSpc>
                <a:spcPct val="100000"/>
              </a:lnSpc>
              <a:spcBef>
                <a:spcPts val="0"/>
              </a:spcBef>
              <a:spcAft>
                <a:spcPts val="600"/>
              </a:spcAft>
              <a:buFont typeface="+mj-lt"/>
              <a:buAutoNum type="arabicPeriod"/>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Vinekar K, Qasba N, Reiser H, Banks E, Arora KS, Edmonds BT, </a:t>
            </a:r>
            <a:r>
              <a:rPr lang="en-US" sz="1600" i="1" kern="100" dirty="0">
                <a:effectLst/>
                <a:latin typeface="Avenir Book" panose="02000503020000020003"/>
                <a:ea typeface="Aptos" panose="020B0004020202020204" pitchFamily="34" charset="0"/>
                <a:cs typeface="Times New Roman" panose="02020603050405020304" pitchFamily="18" charset="0"/>
              </a:rPr>
              <a:t>et al.</a:t>
            </a:r>
            <a:r>
              <a:rPr lang="en-US" sz="1600" kern="100" dirty="0">
                <a:effectLst/>
                <a:latin typeface="Avenir Book" panose="02000503020000020003"/>
                <a:ea typeface="Aptos" panose="020B0004020202020204" pitchFamily="34" charset="0"/>
                <a:cs typeface="Times New Roman" panose="02020603050405020304" pitchFamily="18" charset="0"/>
              </a:rPr>
              <a:t> Segregation by Payer in Obstetrics and Gynecology Residency Ambulatory Care Sites. </a:t>
            </a:r>
            <a:r>
              <a:rPr lang="en-US" sz="1600" i="1" kern="100" dirty="0">
                <a:effectLst/>
                <a:latin typeface="Avenir Book" panose="02000503020000020003"/>
                <a:ea typeface="Aptos" panose="020B0004020202020204" pitchFamily="34" charset="0"/>
                <a:cs typeface="Times New Roman" panose="02020603050405020304" pitchFamily="18" charset="0"/>
              </a:rPr>
              <a:t>JAMA </a:t>
            </a:r>
            <a:r>
              <a:rPr lang="en-US" sz="1600" i="1" kern="100" dirty="0" err="1">
                <a:effectLst/>
                <a:latin typeface="Avenir Book" panose="02000503020000020003"/>
                <a:ea typeface="Aptos" panose="020B0004020202020204" pitchFamily="34" charset="0"/>
                <a:cs typeface="Times New Roman" panose="02020603050405020304" pitchFamily="18" charset="0"/>
              </a:rPr>
              <a:t>Netw</a:t>
            </a:r>
            <a:r>
              <a:rPr lang="en-US" sz="1600" i="1" kern="100" dirty="0">
                <a:effectLst/>
                <a:latin typeface="Avenir Book" panose="02000503020000020003"/>
                <a:ea typeface="Aptos" panose="020B0004020202020204" pitchFamily="34" charset="0"/>
                <a:cs typeface="Times New Roman" panose="02020603050405020304" pitchFamily="18" charset="0"/>
              </a:rPr>
              <a:t> Open.</a:t>
            </a:r>
            <a:r>
              <a:rPr lang="en-US" sz="1600" kern="100" dirty="0">
                <a:effectLst/>
                <a:latin typeface="Avenir Book" panose="02000503020000020003"/>
                <a:ea typeface="Aptos" panose="020B0004020202020204" pitchFamily="34" charset="0"/>
                <a:cs typeface="Times New Roman" panose="02020603050405020304" pitchFamily="18" charset="0"/>
              </a:rPr>
              <a:t> 2024;</a:t>
            </a:r>
            <a:r>
              <a:rPr lang="en-US" sz="1600" b="1" kern="100" dirty="0">
                <a:effectLst/>
                <a:latin typeface="Avenir Book" panose="02000503020000020003"/>
                <a:ea typeface="Aptos" panose="020B0004020202020204" pitchFamily="34" charset="0"/>
                <a:cs typeface="Times New Roman" panose="02020603050405020304" pitchFamily="18" charset="0"/>
              </a:rPr>
              <a:t>7</a:t>
            </a:r>
            <a:r>
              <a:rPr lang="en-US" sz="1600" kern="100" dirty="0">
                <a:effectLst/>
                <a:latin typeface="Avenir Book" panose="02000503020000020003"/>
                <a:ea typeface="Aptos" panose="020B0004020202020204" pitchFamily="34" charset="0"/>
                <a:cs typeface="Times New Roman" panose="02020603050405020304" pitchFamily="18" charset="0"/>
              </a:rPr>
              <a:t>:e2434347.</a:t>
            </a:r>
          </a:p>
          <a:p>
            <a:pPr marL="342900" marR="0" lvl="0" indent="-342900">
              <a:lnSpc>
                <a:spcPct val="100000"/>
              </a:lnSpc>
              <a:spcBef>
                <a:spcPts val="0"/>
              </a:spcBef>
              <a:spcAft>
                <a:spcPts val="600"/>
              </a:spcAft>
              <a:buFont typeface="+mj-lt"/>
              <a:buAutoNum type="arabicPeriod"/>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Wilkinson R, Huxley-Reicher Z, Fox GC, Feuerbach A, Tong M, Blum J, </a:t>
            </a:r>
            <a:r>
              <a:rPr lang="en-US" sz="1600" i="1" kern="100" dirty="0">
                <a:effectLst/>
                <a:latin typeface="Avenir Book" panose="02000503020000020003"/>
                <a:ea typeface="Aptos" panose="020B0004020202020204" pitchFamily="34" charset="0"/>
                <a:cs typeface="Times New Roman" panose="02020603050405020304" pitchFamily="18" charset="0"/>
              </a:rPr>
              <a:t>et al.</a:t>
            </a:r>
            <a:r>
              <a:rPr lang="en-US" sz="1600" kern="100" dirty="0">
                <a:effectLst/>
                <a:latin typeface="Avenir Book" panose="02000503020000020003"/>
                <a:ea typeface="Aptos" panose="020B0004020202020204" pitchFamily="34" charset="0"/>
                <a:cs typeface="Times New Roman" panose="02020603050405020304" pitchFamily="18" charset="0"/>
              </a:rPr>
              <a:t> Leveraging Clerkship Experiences to Address Segregated Care: A Survey-Based Approach to Student-Led Advocacy. </a:t>
            </a:r>
            <a:r>
              <a:rPr lang="en-US" sz="1600" i="1" kern="100" dirty="0">
                <a:effectLst/>
                <a:latin typeface="Avenir Book" panose="02000503020000020003"/>
                <a:ea typeface="Aptos" panose="020B0004020202020204" pitchFamily="34" charset="0"/>
                <a:cs typeface="Times New Roman" panose="02020603050405020304" pitchFamily="18" charset="0"/>
              </a:rPr>
              <a:t>Teach Learn Med.</a:t>
            </a:r>
            <a:r>
              <a:rPr lang="en-US" sz="1600" kern="100" dirty="0">
                <a:effectLst/>
                <a:latin typeface="Avenir Book" panose="02000503020000020003"/>
                <a:ea typeface="Aptos" panose="020B0004020202020204" pitchFamily="34" charset="0"/>
                <a:cs typeface="Times New Roman" panose="02020603050405020304" pitchFamily="18" charset="0"/>
              </a:rPr>
              <a:t> 2023;</a:t>
            </a:r>
            <a:r>
              <a:rPr lang="en-US" sz="1600" b="1" kern="100" dirty="0">
                <a:effectLst/>
                <a:latin typeface="Avenir Book" panose="02000503020000020003"/>
                <a:ea typeface="Aptos" panose="020B0004020202020204" pitchFamily="34" charset="0"/>
                <a:cs typeface="Times New Roman" panose="02020603050405020304" pitchFamily="18" charset="0"/>
              </a:rPr>
              <a:t>35</a:t>
            </a:r>
            <a:r>
              <a:rPr lang="en-US" sz="1600" kern="100" dirty="0">
                <a:effectLst/>
                <a:latin typeface="Avenir Book" panose="02000503020000020003"/>
                <a:ea typeface="Aptos" panose="020B0004020202020204" pitchFamily="34" charset="0"/>
                <a:cs typeface="Times New Roman" panose="02020603050405020304" pitchFamily="18" charset="0"/>
              </a:rPr>
              <a:t>:381–8.</a:t>
            </a:r>
          </a:p>
          <a:p>
            <a:pPr marL="342900" marR="0" lvl="0" indent="-342900">
              <a:lnSpc>
                <a:spcPct val="100000"/>
              </a:lnSpc>
              <a:spcBef>
                <a:spcPts val="0"/>
              </a:spcBef>
              <a:spcAft>
                <a:spcPts val="600"/>
              </a:spcAft>
              <a:buFont typeface="+mj-lt"/>
              <a:buAutoNum type="arabicPeriod"/>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Washington HA. How Does Racial Segregation Taint Medical Pedagogy? </a:t>
            </a:r>
            <a:r>
              <a:rPr lang="en-US" sz="1600" i="1" kern="100" dirty="0">
                <a:effectLst/>
                <a:latin typeface="Avenir Book" panose="02000503020000020003"/>
                <a:ea typeface="Aptos" panose="020B0004020202020204" pitchFamily="34" charset="0"/>
                <a:cs typeface="Times New Roman" panose="02020603050405020304" pitchFamily="18" charset="0"/>
              </a:rPr>
              <a:t>AMA J Ethics.</a:t>
            </a:r>
            <a:r>
              <a:rPr lang="en-US" sz="1600" kern="100" dirty="0">
                <a:effectLst/>
                <a:latin typeface="Avenir Book" panose="02000503020000020003"/>
                <a:ea typeface="Aptos" panose="020B0004020202020204" pitchFamily="34" charset="0"/>
                <a:cs typeface="Times New Roman" panose="02020603050405020304" pitchFamily="18" charset="0"/>
              </a:rPr>
              <a:t> 2023;</a:t>
            </a:r>
            <a:r>
              <a:rPr lang="en-US" sz="1600" b="1" kern="100" dirty="0">
                <a:effectLst/>
                <a:latin typeface="Avenir Book" panose="02000503020000020003"/>
                <a:ea typeface="Aptos" panose="020B0004020202020204" pitchFamily="34" charset="0"/>
                <a:cs typeface="Times New Roman" panose="02020603050405020304" pitchFamily="18" charset="0"/>
              </a:rPr>
              <a:t>25</a:t>
            </a:r>
            <a:r>
              <a:rPr lang="en-US" sz="1600" kern="100" dirty="0">
                <a:effectLst/>
                <a:latin typeface="Avenir Book" panose="02000503020000020003"/>
                <a:ea typeface="Aptos" panose="020B0004020202020204" pitchFamily="34" charset="0"/>
                <a:cs typeface="Times New Roman" panose="02020603050405020304" pitchFamily="18" charset="0"/>
              </a:rPr>
              <a:t>:72–8.</a:t>
            </a:r>
          </a:p>
          <a:p>
            <a:pPr marL="342900" marR="0" lvl="0" indent="-342900">
              <a:lnSpc>
                <a:spcPct val="100000"/>
              </a:lnSpc>
              <a:spcBef>
                <a:spcPts val="0"/>
              </a:spcBef>
              <a:spcAft>
                <a:spcPts val="600"/>
              </a:spcAft>
              <a:buFont typeface="+mj-lt"/>
              <a:buAutoNum type="arabicPeriod"/>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Thompson-Lastad A, Mounika Parimi, Sara Jhanjar, Jessica M. Harrison, Chanda Williams, Tanya </a:t>
            </a:r>
            <a:r>
              <a:rPr lang="en-US" sz="1600" kern="100" dirty="0" err="1">
                <a:effectLst/>
                <a:latin typeface="Avenir Book" panose="02000503020000020003"/>
                <a:ea typeface="Aptos" panose="020B0004020202020204" pitchFamily="34" charset="0"/>
                <a:cs typeface="Times New Roman" panose="02020603050405020304" pitchFamily="18" charset="0"/>
              </a:rPr>
              <a:t>Khemet</a:t>
            </a:r>
            <a:r>
              <a:rPr lang="en-US" sz="1600" kern="100" dirty="0">
                <a:effectLst/>
                <a:latin typeface="Avenir Book" panose="02000503020000020003"/>
                <a:ea typeface="Aptos" panose="020B0004020202020204" pitchFamily="34" charset="0"/>
                <a:cs typeface="Times New Roman" panose="02020603050405020304" pitchFamily="18" charset="0"/>
              </a:rPr>
              <a:t> Taiwo. </a:t>
            </a:r>
            <a:r>
              <a:rPr lang="en-US" sz="1600" i="1" kern="100" dirty="0">
                <a:effectLst/>
                <a:latin typeface="Avenir Book" panose="02000503020000020003"/>
                <a:ea typeface="Aptos" panose="020B0004020202020204" pitchFamily="34" charset="0"/>
                <a:cs typeface="Times New Roman" panose="02020603050405020304" pitchFamily="18" charset="0"/>
              </a:rPr>
              <a:t>California Community Midwives Face Significant Challenges to Becoming Medi-Cal Providers</a:t>
            </a:r>
            <a:r>
              <a:rPr lang="en-US" sz="1600" kern="100" dirty="0">
                <a:effectLst/>
                <a:latin typeface="Avenir Book" panose="02000503020000020003"/>
                <a:ea typeface="Aptos" panose="020B0004020202020204" pitchFamily="34" charset="0"/>
                <a:cs typeface="Times New Roman" panose="02020603050405020304" pitchFamily="18" charset="0"/>
              </a:rPr>
              <a:t>. California Health Care Foundation. 2024.</a:t>
            </a:r>
          </a:p>
          <a:p>
            <a:pPr marL="342900" marR="0" lvl="0" indent="-342900">
              <a:lnSpc>
                <a:spcPct val="100000"/>
              </a:lnSpc>
              <a:spcBef>
                <a:spcPts val="0"/>
              </a:spcBef>
              <a:spcAft>
                <a:spcPts val="600"/>
              </a:spcAft>
              <a:buFont typeface="+mj-lt"/>
              <a:buAutoNum type="arabicPeriod"/>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Yearby, Ruqaiijah. “Structural Racism and Health Disparities: Reconfiguring the Social Determinants of Health Framework to Include the Root Cause.” </a:t>
            </a:r>
            <a:r>
              <a:rPr lang="en-US" sz="1600" i="1" kern="100" dirty="0">
                <a:effectLst/>
                <a:latin typeface="Avenir Book" panose="02000503020000020003"/>
                <a:ea typeface="Aptos" panose="020B0004020202020204" pitchFamily="34" charset="0"/>
                <a:cs typeface="Times New Roman" panose="02020603050405020304" pitchFamily="18" charset="0"/>
              </a:rPr>
              <a:t>The Journal of Law, Medicine &amp; Ethics: A Journal of the American Society of Law, Medicine &amp; Ethics. </a:t>
            </a:r>
            <a:r>
              <a:rPr lang="en-US" sz="1600" kern="100" dirty="0">
                <a:effectLst/>
                <a:latin typeface="Avenir Book" panose="02000503020000020003"/>
                <a:ea typeface="Aptos" panose="020B0004020202020204" pitchFamily="34" charset="0"/>
                <a:cs typeface="Times New Roman" panose="02020603050405020304" pitchFamily="18" charset="0"/>
              </a:rPr>
              <a:t>2020. 48 (3): 518–26. </a:t>
            </a:r>
          </a:p>
        </p:txBody>
      </p:sp>
    </p:spTree>
    <p:extLst>
      <p:ext uri="{BB962C8B-B14F-4D97-AF65-F5344CB8AC3E}">
        <p14:creationId xmlns:p14="http://schemas.microsoft.com/office/powerpoint/2010/main" val="78045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EC035-0844-764C-9F9E-144388423A5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472F174-5DF4-A6F1-CC7E-7BB89264DF59}"/>
              </a:ext>
            </a:extLst>
          </p:cNvPr>
          <p:cNvSpPr txBox="1">
            <a:spLocks/>
          </p:cNvSpPr>
          <p:nvPr/>
        </p:nvSpPr>
        <p:spPr>
          <a:xfrm>
            <a:off x="838200" y="289248"/>
            <a:ext cx="10402796" cy="1528211"/>
          </a:xfrm>
          <a:prstGeom prst="rect">
            <a:avLst/>
          </a:prstGeom>
          <a:solidFill>
            <a:srgbClr val="CFE5E5"/>
          </a:solidFill>
        </p:spPr>
        <p:txBody>
          <a:bodyPr vert="horz" lIns="91440" tIns="45720" rIns="91440" bIns="45720" rtlCol="0" anchor="ctr">
            <a:normAutofit/>
          </a:bodyPr>
          <a:lstStyle>
            <a:defPPr>
              <a:defRPr lang="en-US"/>
            </a:defPPr>
            <a:lvl1pPr algn="ctr">
              <a:lnSpc>
                <a:spcPct val="90000"/>
              </a:lnSpc>
              <a:spcBef>
                <a:spcPct val="0"/>
              </a:spcBef>
              <a:buNone/>
              <a:defRPr sz="32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r>
              <a:rPr lang="en-US" dirty="0"/>
              <a:t>REFERENCES &amp; RECOMMENDED</a:t>
            </a:r>
          </a:p>
        </p:txBody>
      </p:sp>
      <p:sp>
        <p:nvSpPr>
          <p:cNvPr id="10" name="Content Placeholder 9">
            <a:extLst>
              <a:ext uri="{FF2B5EF4-FFF2-40B4-BE49-F238E27FC236}">
                <a16:creationId xmlns:a16="http://schemas.microsoft.com/office/drawing/2014/main" id="{B0377D14-A375-8B7F-A4E9-927D2DD10C58}"/>
              </a:ext>
            </a:extLst>
          </p:cNvPr>
          <p:cNvSpPr>
            <a:spLocks noGrp="1"/>
          </p:cNvSpPr>
          <p:nvPr>
            <p:ph idx="1"/>
          </p:nvPr>
        </p:nvSpPr>
        <p:spPr>
          <a:xfrm>
            <a:off x="781798" y="1970314"/>
            <a:ext cx="10515600" cy="4506686"/>
          </a:xfrm>
        </p:spPr>
        <p:txBody>
          <a:bodyPr>
            <a:noAutofit/>
          </a:bodyPr>
          <a:lstStyle/>
          <a:p>
            <a:pPr marL="342900" marR="0" lvl="0" indent="-342900">
              <a:lnSpc>
                <a:spcPct val="100000"/>
              </a:lnSpc>
              <a:spcBef>
                <a:spcPts val="0"/>
              </a:spcBef>
              <a:spcAft>
                <a:spcPts val="600"/>
              </a:spcAft>
              <a:buFont typeface="+mj-lt"/>
              <a:buAutoNum type="arabicPeriod" startAt="11"/>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Oberlander J. Unfinished Journey — A Century of Health Care Reform in the United States. </a:t>
            </a:r>
            <a:r>
              <a:rPr lang="en-US" sz="1600" i="1" kern="100" dirty="0">
                <a:effectLst/>
                <a:latin typeface="Avenir Book" panose="02000503020000020003"/>
                <a:ea typeface="Aptos" panose="020B0004020202020204" pitchFamily="34" charset="0"/>
                <a:cs typeface="Times New Roman" panose="02020603050405020304" pitchFamily="18" charset="0"/>
              </a:rPr>
              <a:t>N Engl J Med</a:t>
            </a:r>
            <a:r>
              <a:rPr lang="en-US" sz="1600" kern="100" dirty="0">
                <a:effectLst/>
                <a:latin typeface="Avenir Book" panose="02000503020000020003"/>
                <a:ea typeface="Aptos" panose="020B0004020202020204" pitchFamily="34" charset="0"/>
                <a:cs typeface="Times New Roman" panose="02020603050405020304" pitchFamily="18" charset="0"/>
              </a:rPr>
              <a:t> 2012;</a:t>
            </a:r>
            <a:r>
              <a:rPr lang="en-US" sz="1600" b="1" kern="100" dirty="0">
                <a:effectLst/>
                <a:latin typeface="Avenir Book" panose="02000503020000020003"/>
                <a:ea typeface="Aptos" panose="020B0004020202020204" pitchFamily="34" charset="0"/>
                <a:cs typeface="Times New Roman" panose="02020603050405020304" pitchFamily="18" charset="0"/>
              </a:rPr>
              <a:t>367</a:t>
            </a:r>
            <a:r>
              <a:rPr lang="en-US" sz="1600" kern="100" dirty="0">
                <a:effectLst/>
                <a:latin typeface="Avenir Book" panose="02000503020000020003"/>
                <a:ea typeface="Aptos" panose="020B0004020202020204" pitchFamily="34" charset="0"/>
                <a:cs typeface="Times New Roman" panose="02020603050405020304" pitchFamily="18" charset="0"/>
              </a:rPr>
              <a:t>:585–90. </a:t>
            </a:r>
            <a:r>
              <a:rPr lang="en-US" sz="1600" u="sng" kern="100" dirty="0">
                <a:solidFill>
                  <a:srgbClr val="467886"/>
                </a:solidFill>
                <a:effectLst/>
                <a:latin typeface="Avenir Book" panose="02000503020000020003"/>
                <a:ea typeface="Aptos" panose="020B0004020202020204" pitchFamily="34" charset="0"/>
                <a:cs typeface="Times New Roman" panose="02020603050405020304" pitchFamily="18" charset="0"/>
                <a:hlinkClick r:id="rId3"/>
              </a:rPr>
              <a:t>https://doi.org/10.1056/NEJMp1202111</a:t>
            </a:r>
            <a:r>
              <a:rPr lang="en-US" sz="1600" kern="100" dirty="0">
                <a:effectLst/>
                <a:latin typeface="Avenir Book" panose="02000503020000020003"/>
                <a:ea typeface="Aptos" panose="020B0004020202020204" pitchFamily="34" charset="0"/>
                <a:cs typeface="Times New Roman" panose="02020603050405020304" pitchFamily="18" charset="0"/>
              </a:rPr>
              <a:t>.</a:t>
            </a:r>
          </a:p>
          <a:p>
            <a:pPr marL="342900" marR="0" lvl="0" indent="-342900">
              <a:lnSpc>
                <a:spcPct val="100000"/>
              </a:lnSpc>
              <a:spcBef>
                <a:spcPts val="0"/>
              </a:spcBef>
              <a:spcAft>
                <a:spcPts val="600"/>
              </a:spcAft>
              <a:buFont typeface="+mj-lt"/>
              <a:buAutoNum type="arabicPeriod" startAt="11"/>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Smith DB. </a:t>
            </a:r>
            <a:r>
              <a:rPr lang="en-US" sz="1600" i="1" kern="100" dirty="0">
                <a:effectLst/>
                <a:latin typeface="Avenir Book" panose="02000503020000020003"/>
                <a:ea typeface="Aptos" panose="020B0004020202020204" pitchFamily="34" charset="0"/>
                <a:cs typeface="Times New Roman" panose="02020603050405020304" pitchFamily="18" charset="0"/>
              </a:rPr>
              <a:t>Health Care Divided: Race and Healing a Nation</a:t>
            </a:r>
            <a:r>
              <a:rPr lang="en-US" sz="1600" kern="100" dirty="0">
                <a:effectLst/>
                <a:latin typeface="Avenir Book" panose="02000503020000020003"/>
                <a:ea typeface="Aptos" panose="020B0004020202020204" pitchFamily="34" charset="0"/>
                <a:cs typeface="Times New Roman" panose="02020603050405020304" pitchFamily="18" charset="0"/>
              </a:rPr>
              <a:t>. University of Michigan Press; 1999.</a:t>
            </a:r>
          </a:p>
          <a:p>
            <a:pPr marL="342900" marR="0" lvl="0" indent="-342900">
              <a:lnSpc>
                <a:spcPct val="100000"/>
              </a:lnSpc>
              <a:spcBef>
                <a:spcPts val="0"/>
              </a:spcBef>
              <a:spcAft>
                <a:spcPts val="600"/>
              </a:spcAft>
              <a:buFont typeface="+mj-lt"/>
              <a:buAutoNum type="arabicPeriod" startAt="11"/>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Smith DB. </a:t>
            </a:r>
            <a:r>
              <a:rPr lang="en-US" sz="1600" i="1" kern="100" dirty="0">
                <a:effectLst/>
                <a:latin typeface="Avenir Book" panose="02000503020000020003"/>
                <a:ea typeface="Aptos" panose="020B0004020202020204" pitchFamily="34" charset="0"/>
                <a:cs typeface="Times New Roman" panose="02020603050405020304" pitchFamily="18" charset="0"/>
              </a:rPr>
              <a:t>The Power to Heal: Civil Rights, Medicare, and the Struggle to Transform America’s Health Care System</a:t>
            </a:r>
            <a:r>
              <a:rPr lang="en-US" sz="1600" kern="100" dirty="0">
                <a:effectLst/>
                <a:latin typeface="Avenir Book" panose="02000503020000020003"/>
                <a:ea typeface="Aptos" panose="020B0004020202020204" pitchFamily="34" charset="0"/>
                <a:cs typeface="Times New Roman" panose="02020603050405020304" pitchFamily="18" charset="0"/>
              </a:rPr>
              <a:t>. Vanderbilt Press; 2016.</a:t>
            </a:r>
          </a:p>
          <a:p>
            <a:pPr marL="342900" marR="0" lvl="0" indent="-342900">
              <a:lnSpc>
                <a:spcPct val="100000"/>
              </a:lnSpc>
              <a:spcBef>
                <a:spcPts val="0"/>
              </a:spcBef>
              <a:spcAft>
                <a:spcPts val="600"/>
              </a:spcAft>
              <a:buFont typeface="+mj-lt"/>
              <a:buAutoNum type="arabicPeriod" startAt="11"/>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Kruse Thomas K. </a:t>
            </a:r>
            <a:r>
              <a:rPr lang="en-US" sz="1600" i="1" kern="100" dirty="0">
                <a:effectLst/>
                <a:latin typeface="Avenir Book" panose="02000503020000020003"/>
                <a:ea typeface="Aptos" panose="020B0004020202020204" pitchFamily="34" charset="0"/>
                <a:cs typeface="Times New Roman" panose="02020603050405020304" pitchFamily="18" charset="0"/>
              </a:rPr>
              <a:t>Deluxe Jim Crow: Civil Rights and American Health Policy, 1935-1954: Thomas, Karen Kruse: 9780820340449: Amazon.com: Books</a:t>
            </a:r>
            <a:r>
              <a:rPr lang="en-US" sz="1600" kern="100" dirty="0">
                <a:effectLst/>
                <a:latin typeface="Avenir Book" panose="02000503020000020003"/>
                <a:ea typeface="Aptos" panose="020B0004020202020204" pitchFamily="34" charset="0"/>
                <a:cs typeface="Times New Roman" panose="02020603050405020304" pitchFamily="18" charset="0"/>
              </a:rPr>
              <a:t>. University of Georgia Press; 2021.</a:t>
            </a:r>
          </a:p>
          <a:p>
            <a:pPr marL="342900" marR="0" lvl="0" indent="-342900">
              <a:lnSpc>
                <a:spcPct val="100000"/>
              </a:lnSpc>
              <a:spcBef>
                <a:spcPts val="0"/>
              </a:spcBef>
              <a:spcAft>
                <a:spcPts val="600"/>
              </a:spcAft>
              <a:buFont typeface="+mj-lt"/>
              <a:buAutoNum type="arabicPeriod" startAt="11"/>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Rothstein R. </a:t>
            </a:r>
            <a:r>
              <a:rPr lang="en-US" sz="1600" i="1" kern="100" dirty="0">
                <a:effectLst/>
                <a:latin typeface="Avenir Book" panose="02000503020000020003"/>
                <a:ea typeface="Aptos" panose="020B0004020202020204" pitchFamily="34" charset="0"/>
                <a:cs typeface="Times New Roman" panose="02020603050405020304" pitchFamily="18" charset="0"/>
              </a:rPr>
              <a:t>The color of law: a forgotten history of how our government segregated America</a:t>
            </a:r>
            <a:r>
              <a:rPr lang="en-US" sz="1600" kern="100" dirty="0">
                <a:effectLst/>
                <a:latin typeface="Avenir Book" panose="02000503020000020003"/>
                <a:ea typeface="Aptos" panose="020B0004020202020204" pitchFamily="34" charset="0"/>
                <a:cs typeface="Times New Roman" panose="02020603050405020304" pitchFamily="18" charset="0"/>
              </a:rPr>
              <a:t>. First published as a Liveright paperback 2018. New York London: Liveright Publishing Corporation, a division of W.W. Norton &amp; Company; 2018.</a:t>
            </a:r>
          </a:p>
          <a:p>
            <a:pPr marL="342900" marR="0" lvl="0" indent="-342900">
              <a:lnSpc>
                <a:spcPct val="100000"/>
              </a:lnSpc>
              <a:spcBef>
                <a:spcPts val="0"/>
              </a:spcBef>
              <a:spcAft>
                <a:spcPts val="600"/>
              </a:spcAft>
              <a:buFont typeface="+mj-lt"/>
              <a:buAutoNum type="arabicPeriod" startAt="11"/>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Cohen WJ. Reflections on the enactment of Medicare and Medicaid. </a:t>
            </a:r>
            <a:r>
              <a:rPr lang="en-US" sz="1600" i="1" kern="100" dirty="0">
                <a:effectLst/>
                <a:latin typeface="Avenir Book" panose="02000503020000020003"/>
                <a:ea typeface="Aptos" panose="020B0004020202020204" pitchFamily="34" charset="0"/>
                <a:cs typeface="Times New Roman" panose="02020603050405020304" pitchFamily="18" charset="0"/>
              </a:rPr>
              <a:t>Health Care </a:t>
            </a:r>
            <a:r>
              <a:rPr lang="en-US" sz="1600" i="1" kern="100" dirty="0" err="1">
                <a:effectLst/>
                <a:latin typeface="Avenir Book" panose="02000503020000020003"/>
                <a:ea typeface="Aptos" panose="020B0004020202020204" pitchFamily="34" charset="0"/>
                <a:cs typeface="Times New Roman" panose="02020603050405020304" pitchFamily="18" charset="0"/>
              </a:rPr>
              <a:t>Financ</a:t>
            </a:r>
            <a:r>
              <a:rPr lang="en-US" sz="1600" i="1" kern="100" dirty="0">
                <a:effectLst/>
                <a:latin typeface="Avenir Book" panose="02000503020000020003"/>
                <a:ea typeface="Aptos" panose="020B0004020202020204" pitchFamily="34" charset="0"/>
                <a:cs typeface="Times New Roman" panose="02020603050405020304" pitchFamily="18" charset="0"/>
              </a:rPr>
              <a:t> Rev</a:t>
            </a:r>
            <a:r>
              <a:rPr lang="en-US" sz="1600" kern="100" dirty="0">
                <a:effectLst/>
                <a:latin typeface="Avenir Book" panose="02000503020000020003"/>
                <a:ea typeface="Aptos" panose="020B0004020202020204" pitchFamily="34" charset="0"/>
                <a:cs typeface="Times New Roman" panose="02020603050405020304" pitchFamily="18" charset="0"/>
              </a:rPr>
              <a:t> 1985;</a:t>
            </a:r>
            <a:r>
              <a:rPr lang="en-US" sz="1600" b="1" kern="100" dirty="0">
                <a:effectLst/>
                <a:latin typeface="Avenir Book" panose="02000503020000020003"/>
                <a:ea typeface="Aptos" panose="020B0004020202020204" pitchFamily="34" charset="0"/>
                <a:cs typeface="Times New Roman" panose="02020603050405020304" pitchFamily="18" charset="0"/>
              </a:rPr>
              <a:t>1985</a:t>
            </a:r>
            <a:r>
              <a:rPr lang="en-US" sz="1600" kern="100" dirty="0">
                <a:effectLst/>
                <a:latin typeface="Avenir Book" panose="02000503020000020003"/>
                <a:ea typeface="Aptos" panose="020B0004020202020204" pitchFamily="34" charset="0"/>
                <a:cs typeface="Times New Roman" panose="02020603050405020304" pitchFamily="18" charset="0"/>
              </a:rPr>
              <a:t>:3–11.</a:t>
            </a:r>
          </a:p>
          <a:p>
            <a:pPr marL="342900" marR="0" lvl="0" indent="-342900">
              <a:lnSpc>
                <a:spcPct val="100000"/>
              </a:lnSpc>
              <a:spcBef>
                <a:spcPts val="0"/>
              </a:spcBef>
              <a:spcAft>
                <a:spcPts val="600"/>
              </a:spcAft>
              <a:buFont typeface="+mj-lt"/>
              <a:buAutoNum type="arabicPeriod" startAt="11"/>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Hill JW. The Continuing Need for the NMA Presence. </a:t>
            </a:r>
            <a:r>
              <a:rPr lang="en-US" sz="1600" i="1" kern="100" dirty="0">
                <a:effectLst/>
                <a:latin typeface="Avenir Book" panose="02000503020000020003"/>
                <a:ea typeface="Aptos" panose="020B0004020202020204" pitchFamily="34" charset="0"/>
                <a:cs typeface="Times New Roman" panose="02020603050405020304" pitchFamily="18" charset="0"/>
              </a:rPr>
              <a:t>JOURNAL OF THE NATIONAL MEDICAL ASSOCIATION</a:t>
            </a:r>
            <a:r>
              <a:rPr lang="en-US" sz="1600" kern="100" dirty="0">
                <a:effectLst/>
                <a:latin typeface="Avenir Book" panose="02000503020000020003"/>
                <a:ea typeface="Aptos" panose="020B0004020202020204" pitchFamily="34" charset="0"/>
                <a:cs typeface="Times New Roman" panose="02020603050405020304" pitchFamily="18" charset="0"/>
              </a:rPr>
              <a:t> 1969;</a:t>
            </a:r>
            <a:r>
              <a:rPr lang="en-US" sz="1600" b="1" kern="100" dirty="0">
                <a:effectLst/>
                <a:latin typeface="Avenir Book" panose="02000503020000020003"/>
                <a:ea typeface="Aptos" panose="020B0004020202020204" pitchFamily="34" charset="0"/>
                <a:cs typeface="Times New Roman" panose="02020603050405020304" pitchFamily="18" charset="0"/>
              </a:rPr>
              <a:t>61</a:t>
            </a:r>
            <a:r>
              <a:rPr lang="en-US" sz="1600" kern="100" dirty="0">
                <a:effectLst/>
                <a:latin typeface="Avenir Book" panose="02000503020000020003"/>
                <a:ea typeface="Aptos" panose="020B0004020202020204" pitchFamily="34" charset="0"/>
                <a:cs typeface="Times New Roman" panose="02020603050405020304" pitchFamily="18" charset="0"/>
              </a:rPr>
              <a:t>:</a:t>
            </a:r>
          </a:p>
          <a:p>
            <a:pPr marL="342900" marR="0" lvl="0" indent="-342900">
              <a:lnSpc>
                <a:spcPct val="100000"/>
              </a:lnSpc>
              <a:spcBef>
                <a:spcPts val="0"/>
              </a:spcBef>
              <a:spcAft>
                <a:spcPts val="600"/>
              </a:spcAft>
              <a:buFont typeface="+mj-lt"/>
              <a:buAutoNum type="arabicPeriod" startAt="11"/>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Holloman JLS. Medical Leadership. </a:t>
            </a:r>
            <a:r>
              <a:rPr lang="en-US" sz="1600" i="1" kern="100" dirty="0">
                <a:effectLst/>
                <a:latin typeface="Avenir Book" panose="02000503020000020003"/>
                <a:ea typeface="Aptos" panose="020B0004020202020204" pitchFamily="34" charset="0"/>
                <a:cs typeface="Times New Roman" panose="02020603050405020304" pitchFamily="18" charset="0"/>
              </a:rPr>
              <a:t>J Natl Med Assoc</a:t>
            </a:r>
            <a:r>
              <a:rPr lang="en-US" sz="1600" kern="100" dirty="0">
                <a:effectLst/>
                <a:latin typeface="Avenir Book" panose="02000503020000020003"/>
                <a:ea typeface="Aptos" panose="020B0004020202020204" pitchFamily="34" charset="0"/>
                <a:cs typeface="Times New Roman" panose="02020603050405020304" pitchFamily="18" charset="0"/>
              </a:rPr>
              <a:t> 1966;</a:t>
            </a:r>
            <a:r>
              <a:rPr lang="en-US" sz="1600" b="1" kern="100" dirty="0">
                <a:effectLst/>
                <a:latin typeface="Avenir Book" panose="02000503020000020003"/>
                <a:ea typeface="Aptos" panose="020B0004020202020204" pitchFamily="34" charset="0"/>
                <a:cs typeface="Times New Roman" panose="02020603050405020304" pitchFamily="18" charset="0"/>
              </a:rPr>
              <a:t>58</a:t>
            </a:r>
            <a:r>
              <a:rPr lang="en-US" sz="1600" kern="100" dirty="0">
                <a:effectLst/>
                <a:latin typeface="Avenir Book" panose="02000503020000020003"/>
                <a:ea typeface="Aptos" panose="020B0004020202020204" pitchFamily="34" charset="0"/>
                <a:cs typeface="Times New Roman" panose="02020603050405020304" pitchFamily="18" charset="0"/>
              </a:rPr>
              <a:t>:377–96.</a:t>
            </a:r>
          </a:p>
          <a:p>
            <a:pPr marL="342900" marR="0" lvl="0" indent="-342900">
              <a:lnSpc>
                <a:spcPct val="100000"/>
              </a:lnSpc>
              <a:spcBef>
                <a:spcPts val="0"/>
              </a:spcBef>
              <a:spcAft>
                <a:spcPts val="600"/>
              </a:spcAft>
              <a:buFont typeface="+mj-lt"/>
              <a:buAutoNum type="arabicPeriod" startAt="11"/>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Simon M. Medi-Cal Explained: Maternity Care 2020:10.</a:t>
            </a:r>
          </a:p>
          <a:p>
            <a:pPr marL="342900" marR="0" lvl="0" indent="-342900">
              <a:lnSpc>
                <a:spcPct val="100000"/>
              </a:lnSpc>
              <a:spcBef>
                <a:spcPts val="0"/>
              </a:spcBef>
              <a:spcAft>
                <a:spcPts val="600"/>
              </a:spcAft>
              <a:buFont typeface="+mj-lt"/>
              <a:buAutoNum type="arabicPeriod" startAt="11"/>
              <a:tabLst>
                <a:tab pos="457200" algn="l"/>
              </a:tabLst>
            </a:pPr>
            <a:r>
              <a:rPr lang="en-US" sz="1600" kern="100" dirty="0">
                <a:effectLst/>
                <a:latin typeface="Avenir Book" panose="02000503020000020003"/>
                <a:ea typeface="Aptos" panose="020B0004020202020204" pitchFamily="34" charset="0"/>
                <a:cs typeface="Times New Roman" panose="02020603050405020304" pitchFamily="18" charset="0"/>
              </a:rPr>
              <a:t>Cubanski, Juliette, Alice Burns, and Cynthia Cox Published. 2025. “What Does the Federal Government Spend on Health Care?” </a:t>
            </a:r>
            <a:r>
              <a:rPr lang="en-US" sz="1600" i="1" kern="100" dirty="0">
                <a:effectLst/>
                <a:latin typeface="Avenir Book" panose="02000503020000020003"/>
                <a:ea typeface="Aptos" panose="020B0004020202020204" pitchFamily="34" charset="0"/>
                <a:cs typeface="Times New Roman" panose="02020603050405020304" pitchFamily="18" charset="0"/>
              </a:rPr>
              <a:t>KFF</a:t>
            </a:r>
            <a:r>
              <a:rPr lang="en-US" sz="1600" kern="100" dirty="0">
                <a:effectLst/>
                <a:latin typeface="Avenir Book" panose="02000503020000020003"/>
                <a:ea typeface="Aptos" panose="020B0004020202020204" pitchFamily="34" charset="0"/>
                <a:cs typeface="Times New Roman" panose="02020603050405020304" pitchFamily="18" charset="0"/>
              </a:rPr>
              <a:t> (blog). February 24, 2025.</a:t>
            </a:r>
          </a:p>
        </p:txBody>
      </p:sp>
    </p:spTree>
    <p:extLst>
      <p:ext uri="{BB962C8B-B14F-4D97-AF65-F5344CB8AC3E}">
        <p14:creationId xmlns:p14="http://schemas.microsoft.com/office/powerpoint/2010/main" val="2853226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B710C-2845-43EE-7ED2-082884F0756F}"/>
            </a:ext>
          </a:extLst>
        </p:cNvPr>
        <p:cNvGrpSpPr/>
        <p:nvPr/>
      </p:nvGrpSpPr>
      <p:grpSpPr>
        <a:xfrm>
          <a:off x="0" y="0"/>
          <a:ext cx="0" cy="0"/>
          <a:chOff x="0" y="0"/>
          <a:chExt cx="0" cy="0"/>
        </a:xfrm>
      </p:grpSpPr>
      <p:sp>
        <p:nvSpPr>
          <p:cNvPr id="13" name="object 3">
            <a:extLst>
              <a:ext uri="{FF2B5EF4-FFF2-40B4-BE49-F238E27FC236}">
                <a16:creationId xmlns:a16="http://schemas.microsoft.com/office/drawing/2014/main" id="{2DF7396C-82AC-C899-4B7D-37D57957EA94}"/>
              </a:ext>
            </a:extLst>
          </p:cNvPr>
          <p:cNvSpPr/>
          <p:nvPr/>
        </p:nvSpPr>
        <p:spPr>
          <a:xfrm>
            <a:off x="772886" y="1671515"/>
            <a:ext cx="10635343" cy="1335825"/>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chemeClr val="bg2"/>
          </a:solidFill>
        </p:spPr>
        <p:txBody>
          <a:bodyPr wrap="square" lIns="0" tIns="0" rIns="0" bIns="0" rtlCol="0"/>
          <a:lstStyle/>
          <a:p>
            <a:pPr defTabSz="685800">
              <a:spcAft>
                <a:spcPts val="900"/>
              </a:spcAft>
              <a:defRPr/>
            </a:pPr>
            <a:endParaRPr lang="en-US" sz="1350" kern="100" dirty="0">
              <a:solidFill>
                <a:prstClr val="black"/>
              </a:solidFill>
              <a:latin typeface="Avenir Book" panose="02000503020000020003" pitchFamily="2"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D4990AD7-F69A-0B19-49B6-A4099A7451F8}"/>
              </a:ext>
            </a:extLst>
          </p:cNvPr>
          <p:cNvSpPr txBox="1">
            <a:spLocks/>
          </p:cNvSpPr>
          <p:nvPr/>
        </p:nvSpPr>
        <p:spPr>
          <a:xfrm>
            <a:off x="772886" y="305167"/>
            <a:ext cx="10635343" cy="1147243"/>
          </a:xfrm>
          <a:prstGeom prst="rect">
            <a:avLst/>
          </a:prstGeom>
          <a:solidFill>
            <a:srgbClr val="CFE5E5"/>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33F50"/>
                </a:solidFill>
                <a:latin typeface="Avenir Book" panose="02000503020000020003" pitchFamily="2" charset="0"/>
                <a:ea typeface="Calibri" panose="020F0502020204030204" pitchFamily="34" charset="0"/>
                <a:cs typeface="Calibri" panose="020F0502020204030204" pitchFamily="34" charset="0"/>
              </a:rPr>
              <a:t>APPENDICES—AIMS</a:t>
            </a:r>
            <a:endParaRPr lang="en-US" sz="4000" dirty="0">
              <a:solidFill>
                <a:prstClr val="black"/>
              </a:solidFill>
              <a:latin typeface="Avenir Book" panose="02000503020000020003" pitchFamily="2" charset="0"/>
              <a:cs typeface="Arial" panose="020B0604020202020204" pitchFamily="34" charset="0"/>
            </a:endParaRPr>
          </a:p>
        </p:txBody>
      </p:sp>
      <p:sp>
        <p:nvSpPr>
          <p:cNvPr id="5" name="TextBox 4">
            <a:extLst>
              <a:ext uri="{FF2B5EF4-FFF2-40B4-BE49-F238E27FC236}">
                <a16:creationId xmlns:a16="http://schemas.microsoft.com/office/drawing/2014/main" id="{3220B1F2-BB8D-2941-8EBE-F3519DCB259A}"/>
              </a:ext>
            </a:extLst>
          </p:cNvPr>
          <p:cNvSpPr txBox="1"/>
          <p:nvPr/>
        </p:nvSpPr>
        <p:spPr>
          <a:xfrm>
            <a:off x="1191985" y="1897534"/>
            <a:ext cx="9797143" cy="830997"/>
          </a:xfrm>
          <a:prstGeom prst="rect">
            <a:avLst/>
          </a:prstGeom>
          <a:noFill/>
        </p:spPr>
        <p:txBody>
          <a:bodyPr wrap="square">
            <a:spAutoFit/>
          </a:bodyPr>
          <a:lstStyle/>
          <a:p>
            <a:pPr defTabSz="685800">
              <a:tabLst>
                <a:tab pos="342900" algn="l"/>
                <a:tab pos="685800" algn="l"/>
              </a:tabLst>
              <a:defRPr/>
            </a:pPr>
            <a:r>
              <a:rPr lang="en-US" sz="2400" kern="100" dirty="0">
                <a:effectLst/>
                <a:latin typeface="Avenir Book" panose="02000503020000020003"/>
                <a:ea typeface="Cambria" panose="02040503050406030204" pitchFamily="18" charset="0"/>
                <a:cs typeface="Times New Roman" panose="02020603050405020304" pitchFamily="18" charset="0"/>
              </a:rPr>
              <a:t>1. Trace the role of law in creating and reproducing economically and racially segregated healthcare in the U.S</a:t>
            </a:r>
            <a:endParaRPr lang="en-US" sz="2400" dirty="0">
              <a:solidFill>
                <a:prstClr val="black"/>
              </a:solidFill>
              <a:latin typeface="Avenir Book" panose="02000503020000020003"/>
              <a:ea typeface="Aptos" panose="020B0004020202020204" pitchFamily="34" charset="0"/>
              <a:cs typeface="Times New Roman" panose="02020603050405020304" pitchFamily="18" charset="0"/>
            </a:endParaRPr>
          </a:p>
        </p:txBody>
      </p:sp>
      <p:sp>
        <p:nvSpPr>
          <p:cNvPr id="8" name="object 3">
            <a:extLst>
              <a:ext uri="{FF2B5EF4-FFF2-40B4-BE49-F238E27FC236}">
                <a16:creationId xmlns:a16="http://schemas.microsoft.com/office/drawing/2014/main" id="{F0285562-ABC4-AEF5-6E6E-CA8B6EF27568}"/>
              </a:ext>
            </a:extLst>
          </p:cNvPr>
          <p:cNvSpPr/>
          <p:nvPr/>
        </p:nvSpPr>
        <p:spPr>
          <a:xfrm>
            <a:off x="772886" y="3180998"/>
            <a:ext cx="10635343" cy="1335825"/>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D4A994"/>
          </a:solidFill>
        </p:spPr>
        <p:txBody>
          <a:bodyPr wrap="square" lIns="0" tIns="0" rIns="0" bIns="0" rtlCol="0"/>
          <a:lstStyle/>
          <a:p>
            <a:pPr defTabSz="685800">
              <a:spcAft>
                <a:spcPts val="900"/>
              </a:spcAft>
              <a:defRPr/>
            </a:pPr>
            <a:endParaRPr lang="en-US" sz="1350" kern="100" dirty="0">
              <a:solidFill>
                <a:prstClr val="black"/>
              </a:solidFill>
              <a:latin typeface="Avenir Book" panose="02000503020000020003" pitchFamily="2"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7B8C435-72C1-89B5-0EDA-9D7F4D9ACDCB}"/>
              </a:ext>
            </a:extLst>
          </p:cNvPr>
          <p:cNvSpPr txBox="1"/>
          <p:nvPr/>
        </p:nvSpPr>
        <p:spPr>
          <a:xfrm>
            <a:off x="1191985" y="3379880"/>
            <a:ext cx="10091057" cy="830997"/>
          </a:xfrm>
          <a:prstGeom prst="rect">
            <a:avLst/>
          </a:prstGeom>
          <a:noFill/>
        </p:spPr>
        <p:txBody>
          <a:bodyPr wrap="square">
            <a:spAutoFit/>
          </a:bodyPr>
          <a:lstStyle/>
          <a:p>
            <a:pPr defTabSz="457200">
              <a:defRPr sz="1200"/>
            </a:pPr>
            <a:r>
              <a:rPr lang="en-US" sz="2400" kern="100" dirty="0">
                <a:effectLst/>
                <a:latin typeface="Avenir Book" panose="02000503020000020003"/>
                <a:ea typeface="Cambria" panose="02040503050406030204" pitchFamily="18" charset="0"/>
                <a:cs typeface="Times New Roman" panose="02020603050405020304" pitchFamily="18" charset="0"/>
              </a:rPr>
              <a:t>2. Elucidate provider and trainee experiences and perceptions of payer segregated care</a:t>
            </a:r>
            <a:endParaRPr lang="en-US" sz="2400" dirty="0">
              <a:solidFill>
                <a:prstClr val="black"/>
              </a:solidFill>
              <a:latin typeface="Avenir Book" panose="02000503020000020003"/>
            </a:endParaRPr>
          </a:p>
        </p:txBody>
      </p:sp>
      <p:sp>
        <p:nvSpPr>
          <p:cNvPr id="11" name="object 3">
            <a:extLst>
              <a:ext uri="{FF2B5EF4-FFF2-40B4-BE49-F238E27FC236}">
                <a16:creationId xmlns:a16="http://schemas.microsoft.com/office/drawing/2014/main" id="{24FEFF6E-216A-B817-687C-35AF339199E8}"/>
              </a:ext>
            </a:extLst>
          </p:cNvPr>
          <p:cNvSpPr/>
          <p:nvPr/>
        </p:nvSpPr>
        <p:spPr>
          <a:xfrm>
            <a:off x="772887" y="4735927"/>
            <a:ext cx="10635342" cy="1335825"/>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D3E2D2"/>
          </a:solidFill>
        </p:spPr>
        <p:txBody>
          <a:bodyPr wrap="square" lIns="0" tIns="0" rIns="0" bIns="0" rtlCol="0"/>
          <a:lstStyle/>
          <a:p>
            <a:pPr defTabSz="457200">
              <a:defRPr sz="1200"/>
            </a:pPr>
            <a:endParaRPr lang="en-US" sz="2000" dirty="0">
              <a:solidFill>
                <a:prstClr val="black"/>
              </a:solidFill>
              <a:latin typeface="Avenir Book" panose="02000503020000020003"/>
            </a:endParaRPr>
          </a:p>
        </p:txBody>
      </p:sp>
      <p:sp>
        <p:nvSpPr>
          <p:cNvPr id="14" name="TextBox 13">
            <a:extLst>
              <a:ext uri="{FF2B5EF4-FFF2-40B4-BE49-F238E27FC236}">
                <a16:creationId xmlns:a16="http://schemas.microsoft.com/office/drawing/2014/main" id="{A93ED878-A768-3230-2673-EAC374AD4E09}"/>
              </a:ext>
            </a:extLst>
          </p:cNvPr>
          <p:cNvSpPr txBox="1"/>
          <p:nvPr/>
        </p:nvSpPr>
        <p:spPr>
          <a:xfrm>
            <a:off x="1191985" y="4803674"/>
            <a:ext cx="9720943" cy="1200329"/>
          </a:xfrm>
          <a:prstGeom prst="rect">
            <a:avLst/>
          </a:prstGeom>
          <a:solidFill>
            <a:srgbClr val="D3E2D2"/>
          </a:solidFill>
        </p:spPr>
        <p:txBody>
          <a:bodyPr wrap="square">
            <a:spAutoFit/>
          </a:bodyPr>
          <a:lstStyle/>
          <a:p>
            <a:pPr defTabSz="457200">
              <a:defRPr sz="1200"/>
            </a:pPr>
            <a:r>
              <a:rPr lang="en-US" sz="2400" kern="100" dirty="0">
                <a:effectLst/>
                <a:latin typeface="Avenir Book" panose="02000503020000020003"/>
                <a:ea typeface="Cambria" panose="02040503050406030204" pitchFamily="18" charset="0"/>
                <a:cs typeface="Times New Roman" panose="02020603050405020304" pitchFamily="18" charset="0"/>
              </a:rPr>
              <a:t>3. Examine provider and trainee experiences and perceptions of payer integrated care, including perceived benefits and barriers to transitioning to insurance-blinded, integrated care</a:t>
            </a:r>
            <a:endParaRPr lang="en-US" sz="2400" dirty="0">
              <a:solidFill>
                <a:prstClr val="black"/>
              </a:solidFill>
              <a:latin typeface="Avenir Book" panose="02000503020000020003"/>
            </a:endParaRPr>
          </a:p>
        </p:txBody>
      </p:sp>
    </p:spTree>
    <p:extLst>
      <p:ext uri="{BB962C8B-B14F-4D97-AF65-F5344CB8AC3E}">
        <p14:creationId xmlns:p14="http://schemas.microsoft.com/office/powerpoint/2010/main" val="3162967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267B710C-2845-43EE-7ED2-082884F0756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D4990AD7-F69A-0B19-49B6-A4099A7451F8}"/>
              </a:ext>
            </a:extLst>
          </p:cNvPr>
          <p:cNvSpPr txBox="1">
            <a:spLocks/>
          </p:cNvSpPr>
          <p:nvPr/>
        </p:nvSpPr>
        <p:spPr>
          <a:xfrm>
            <a:off x="942043" y="142876"/>
            <a:ext cx="10355812" cy="790575"/>
          </a:xfrm>
          <a:prstGeom prst="rect">
            <a:avLst/>
          </a:prstGeom>
          <a:solidFill>
            <a:srgbClr val="CFE5E5"/>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333F50"/>
                </a:solidFill>
                <a:latin typeface="Avenir Book" panose="02000503020000020003" pitchFamily="2" charset="0"/>
                <a:ea typeface="Calibri" panose="020F0502020204030204" pitchFamily="34" charset="0"/>
                <a:cs typeface="Calibri" panose="020F0502020204030204" pitchFamily="34" charset="0"/>
              </a:rPr>
              <a:t>APPENDICES— </a:t>
            </a:r>
            <a:r>
              <a:rPr lang="en-US" sz="4000" dirty="0">
                <a:solidFill>
                  <a:schemeClr val="tx1">
                    <a:lumMod val="85000"/>
                    <a:lumOff val="15000"/>
                  </a:schemeClr>
                </a:solidFill>
                <a:latin typeface="Avenir Book" panose="02000503020000020003" pitchFamily="2" charset="0"/>
                <a:ea typeface="Calibri" panose="020F0502020204030204" pitchFamily="34" charset="0"/>
                <a:cs typeface="Calibri" panose="020F0502020204030204" pitchFamily="34" charset="0"/>
              </a:rPr>
              <a:t>STUDY</a:t>
            </a:r>
            <a:r>
              <a:rPr lang="en-US" sz="4000" dirty="0">
                <a:solidFill>
                  <a:srgbClr val="333F50"/>
                </a:solidFill>
                <a:latin typeface="Avenir Book" panose="02000503020000020003" pitchFamily="2" charset="0"/>
                <a:ea typeface="Calibri" panose="020F0502020204030204" pitchFamily="34" charset="0"/>
                <a:cs typeface="Calibri" panose="020F0502020204030204" pitchFamily="34" charset="0"/>
              </a:rPr>
              <a:t> METHODS</a:t>
            </a:r>
            <a:endParaRPr lang="en-US" sz="4000" dirty="0">
              <a:solidFill>
                <a:prstClr val="black"/>
              </a:solidFill>
              <a:latin typeface="Avenir Book" panose="02000503020000020003" pitchFamily="2" charset="0"/>
              <a:cs typeface="Arial" panose="020B0604020202020204" pitchFamily="34" charset="0"/>
            </a:endParaRPr>
          </a:p>
        </p:txBody>
      </p:sp>
      <p:graphicFrame>
        <p:nvGraphicFramePr>
          <p:cNvPr id="3" name="Table 2">
            <a:extLst>
              <a:ext uri="{FF2B5EF4-FFF2-40B4-BE49-F238E27FC236}">
                <a16:creationId xmlns:a16="http://schemas.microsoft.com/office/drawing/2014/main" id="{0AABDD17-0C10-8F0A-9D4D-5BACAB6F2D01}"/>
              </a:ext>
            </a:extLst>
          </p:cNvPr>
          <p:cNvGraphicFramePr>
            <a:graphicFrameLocks noGrp="1"/>
          </p:cNvGraphicFramePr>
          <p:nvPr>
            <p:extLst>
              <p:ext uri="{D42A27DB-BD31-4B8C-83A1-F6EECF244321}">
                <p14:modId xmlns:p14="http://schemas.microsoft.com/office/powerpoint/2010/main" val="3828590391"/>
              </p:ext>
            </p:extLst>
          </p:nvPr>
        </p:nvGraphicFramePr>
        <p:xfrm>
          <a:off x="942043" y="1051650"/>
          <a:ext cx="10355812" cy="5413235"/>
        </p:xfrm>
        <a:graphic>
          <a:graphicData uri="http://schemas.openxmlformats.org/drawingml/2006/table">
            <a:tbl>
              <a:tblPr firstRow="1" bandRow="1">
                <a:tableStyleId>{5C22544A-7EE6-4342-B048-85BDC9FD1C3A}</a:tableStyleId>
              </a:tblPr>
              <a:tblGrid>
                <a:gridCol w="1878260">
                  <a:extLst>
                    <a:ext uri="{9D8B030D-6E8A-4147-A177-3AD203B41FA5}">
                      <a16:colId xmlns:a16="http://schemas.microsoft.com/office/drawing/2014/main" val="20000"/>
                    </a:ext>
                  </a:extLst>
                </a:gridCol>
                <a:gridCol w="8477552">
                  <a:extLst>
                    <a:ext uri="{9D8B030D-6E8A-4147-A177-3AD203B41FA5}">
                      <a16:colId xmlns:a16="http://schemas.microsoft.com/office/drawing/2014/main" val="20001"/>
                    </a:ext>
                  </a:extLst>
                </a:gridCol>
              </a:tblGrid>
              <a:tr h="500006">
                <a:tc>
                  <a:txBody>
                    <a:bodyPr/>
                    <a:lstStyle/>
                    <a:p>
                      <a:pPr algn="l">
                        <a:defRPr sz="1200"/>
                      </a:pPr>
                      <a:r>
                        <a:rPr lang="en-US" sz="2400" dirty="0">
                          <a:solidFill>
                            <a:schemeClr val="tx1">
                              <a:lumMod val="75000"/>
                              <a:lumOff val="25000"/>
                            </a:schemeClr>
                          </a:solidFill>
                          <a:latin typeface="Avenir Book" panose="02000503020000020003"/>
                        </a:rPr>
                        <a:t>Method Type</a:t>
                      </a:r>
                      <a:endParaRPr sz="2400" dirty="0">
                        <a:solidFill>
                          <a:schemeClr val="tx1">
                            <a:lumMod val="75000"/>
                            <a:lumOff val="25000"/>
                          </a:schemeClr>
                        </a:solidFill>
                        <a:latin typeface="Avenir Book" panose="02000503020000020003"/>
                      </a:endParaRPr>
                    </a:p>
                  </a:txBody>
                  <a:tcPr>
                    <a:solidFill>
                      <a:srgbClr val="D4A994"/>
                    </a:solidFill>
                  </a:tcPr>
                </a:tc>
                <a:tc>
                  <a:txBody>
                    <a:bodyPr/>
                    <a:lstStyle/>
                    <a:p>
                      <a:pPr algn="l">
                        <a:defRPr sz="1200"/>
                      </a:pPr>
                      <a:r>
                        <a:rPr sz="2400" dirty="0">
                          <a:solidFill>
                            <a:schemeClr val="tx1">
                              <a:lumMod val="75000"/>
                              <a:lumOff val="25000"/>
                            </a:schemeClr>
                          </a:solidFill>
                          <a:latin typeface="Avenir Book" panose="02000503020000020003"/>
                        </a:rPr>
                        <a:t>Description</a:t>
                      </a:r>
                    </a:p>
                  </a:txBody>
                  <a:tcPr>
                    <a:solidFill>
                      <a:srgbClr val="D4A994"/>
                    </a:solidFill>
                  </a:tcPr>
                </a:tc>
                <a:extLst>
                  <a:ext uri="{0D108BD9-81ED-4DB2-BD59-A6C34878D82A}">
                    <a16:rowId xmlns:a16="http://schemas.microsoft.com/office/drawing/2014/main" val="10000"/>
                  </a:ext>
                </a:extLst>
              </a:tr>
              <a:tr h="1277908">
                <a:tc>
                  <a:txBody>
                    <a:bodyPr/>
                    <a:lstStyle/>
                    <a:p>
                      <a:pPr algn="ctr">
                        <a:defRPr sz="1200"/>
                      </a:pPr>
                      <a:r>
                        <a:rPr sz="2200" b="1" dirty="0">
                          <a:solidFill>
                            <a:schemeClr val="tx1">
                              <a:lumMod val="75000"/>
                              <a:lumOff val="25000"/>
                            </a:schemeClr>
                          </a:solidFill>
                          <a:latin typeface="Avenir Book" panose="02000503020000020003"/>
                        </a:rPr>
                        <a:t>Qualitative Interviews</a:t>
                      </a:r>
                    </a:p>
                  </a:txBody>
                  <a:tcPr>
                    <a:solidFill>
                      <a:srgbClr val="EEECE1"/>
                    </a:solidFill>
                  </a:tcPr>
                </a:tc>
                <a:tc>
                  <a:txBody>
                    <a:bodyPr/>
                    <a:lstStyle/>
                    <a:p>
                      <a:pPr algn="l">
                        <a:defRPr sz="1200"/>
                      </a:pPr>
                      <a:r>
                        <a:rPr lang="en-US" sz="1600" dirty="0">
                          <a:latin typeface="Avenir Book" panose="02000503020000020003"/>
                        </a:rPr>
                        <a:t>N = 75-80 total interviews, across three groups:</a:t>
                      </a:r>
                    </a:p>
                    <a:p>
                      <a:pPr algn="l">
                        <a:defRPr sz="1200"/>
                      </a:pPr>
                      <a:r>
                        <a:rPr lang="en-US" sz="1600" dirty="0">
                          <a:latin typeface="Avenir Book" panose="02000503020000020003"/>
                        </a:rPr>
                        <a:t>• </a:t>
                      </a:r>
                      <a:r>
                        <a:rPr lang="en-US" sz="1600" b="1" dirty="0">
                          <a:latin typeface="Avenir Book" panose="02000503020000020003"/>
                        </a:rPr>
                        <a:t>Site 1 (Segregated Site)</a:t>
                      </a:r>
                      <a:r>
                        <a:rPr lang="en-US" sz="1600" dirty="0">
                          <a:latin typeface="Avenir Book" panose="02000503020000020003"/>
                        </a:rPr>
                        <a:t>: Clinicians, trainees in payer-segregated setting (N = 25)</a:t>
                      </a:r>
                    </a:p>
                    <a:p>
                      <a:pPr algn="l">
                        <a:defRPr sz="1200"/>
                      </a:pPr>
                      <a:r>
                        <a:rPr lang="en-US" sz="1600" dirty="0">
                          <a:latin typeface="Avenir Book" panose="02000503020000020003"/>
                        </a:rPr>
                        <a:t>• </a:t>
                      </a:r>
                      <a:r>
                        <a:rPr lang="en-US" sz="1600" b="1" dirty="0">
                          <a:latin typeface="Avenir Book" panose="02000503020000020003"/>
                        </a:rPr>
                        <a:t>Site 2 (Integrated S</a:t>
                      </a:r>
                      <a:r>
                        <a:rPr lang="en-US" sz="1600" dirty="0">
                          <a:latin typeface="Avenir Book" panose="02000503020000020003"/>
                        </a:rPr>
                        <a:t>ite: Clinicians, trainees AMC post-integration (N = 25)</a:t>
                      </a:r>
                    </a:p>
                    <a:p>
                      <a:pPr algn="l">
                        <a:defRPr sz="1200"/>
                      </a:pPr>
                      <a:r>
                        <a:rPr lang="en-US" sz="1600" dirty="0">
                          <a:latin typeface="Avenir Book" panose="02000503020000020003"/>
                        </a:rPr>
                        <a:t>• </a:t>
                      </a:r>
                      <a:r>
                        <a:rPr lang="en-US" sz="1600" b="1" dirty="0">
                          <a:latin typeface="Avenir Book" panose="02000503020000020003"/>
                        </a:rPr>
                        <a:t>Landscape Interviews (National): </a:t>
                      </a:r>
                      <a:r>
                        <a:rPr lang="en-US" sz="1600" dirty="0">
                          <a:latin typeface="Avenir Book" panose="02000503020000020003"/>
                        </a:rPr>
                        <a:t>Policymakers, financing experts, patient advocates, national clinicians, activist clinicians and researchers (N = 25-30)</a:t>
                      </a:r>
                      <a:endParaRPr sz="1600" dirty="0">
                        <a:latin typeface="Avenir Book" panose="02000503020000020003"/>
                      </a:endParaRPr>
                    </a:p>
                  </a:txBody>
                  <a:tcPr>
                    <a:solidFill>
                      <a:srgbClr val="EEECE1"/>
                    </a:solidFill>
                  </a:tcPr>
                </a:tc>
                <a:extLst>
                  <a:ext uri="{0D108BD9-81ED-4DB2-BD59-A6C34878D82A}">
                    <a16:rowId xmlns:a16="http://schemas.microsoft.com/office/drawing/2014/main" val="10001"/>
                  </a:ext>
                </a:extLst>
              </a:tr>
              <a:tr h="1277908">
                <a:tc>
                  <a:txBody>
                    <a:bodyPr/>
                    <a:lstStyle/>
                    <a:p>
                      <a:pPr algn="ctr">
                        <a:defRPr sz="1200"/>
                      </a:pPr>
                      <a:r>
                        <a:rPr sz="2200" b="1" dirty="0">
                          <a:solidFill>
                            <a:schemeClr val="tx1">
                              <a:lumMod val="75000"/>
                              <a:lumOff val="25000"/>
                            </a:schemeClr>
                          </a:solidFill>
                          <a:latin typeface="Avenir Book" panose="02000503020000020003"/>
                        </a:rPr>
                        <a:t>Ethnographic Observations</a:t>
                      </a:r>
                    </a:p>
                  </a:txBody>
                  <a:tcPr>
                    <a:solidFill>
                      <a:srgbClr val="EEECE1"/>
                    </a:solidFill>
                  </a:tcPr>
                </a:tc>
                <a:tc>
                  <a:txBody>
                    <a:bodyPr/>
                    <a:lstStyle/>
                    <a:p>
                      <a:pPr algn="l">
                        <a:defRPr sz="1200"/>
                      </a:pPr>
                      <a:r>
                        <a:rPr lang="en-US" sz="1600" dirty="0">
                          <a:latin typeface="Avenir Book" panose="02000503020000020003"/>
                        </a:rPr>
                        <a:t>Observations </a:t>
                      </a:r>
                      <a:r>
                        <a:rPr sz="1600" dirty="0">
                          <a:latin typeface="Avenir Book" panose="02000503020000020003"/>
                        </a:rPr>
                        <a:t>in two domains:</a:t>
                      </a:r>
                    </a:p>
                    <a:p>
                      <a:pPr algn="l">
                        <a:defRPr sz="1200"/>
                      </a:pPr>
                      <a:r>
                        <a:rPr sz="1600" dirty="0">
                          <a:latin typeface="Avenir Book" panose="02000503020000020003"/>
                        </a:rPr>
                        <a:t>• </a:t>
                      </a:r>
                      <a:r>
                        <a:rPr sz="1600" b="1" dirty="0">
                          <a:latin typeface="Avenir Book" panose="02000503020000020003"/>
                        </a:rPr>
                        <a:t>Site-based</a:t>
                      </a:r>
                      <a:r>
                        <a:rPr sz="1600" dirty="0">
                          <a:latin typeface="Avenir Book" panose="02000503020000020003"/>
                        </a:rPr>
                        <a:t>: Clinical observations at segregated and integrated AMCs</a:t>
                      </a:r>
                      <a:r>
                        <a:rPr lang="en-US" sz="1600" dirty="0">
                          <a:latin typeface="Avenir Book" panose="02000503020000020003"/>
                        </a:rPr>
                        <a:t>, including</a:t>
                      </a:r>
                      <a:r>
                        <a:rPr sz="1600" dirty="0">
                          <a:latin typeface="Avenir Book" panose="02000503020000020003"/>
                        </a:rPr>
                        <a:t> informal interviews</a:t>
                      </a:r>
                      <a:r>
                        <a:rPr lang="en-US" sz="1600" dirty="0">
                          <a:latin typeface="Avenir Book" panose="02000503020000020003"/>
                        </a:rPr>
                        <a:t>; </a:t>
                      </a:r>
                      <a:r>
                        <a:rPr sz="1600" dirty="0">
                          <a:latin typeface="Avenir Book" panose="02000503020000020003"/>
                        </a:rPr>
                        <a:t>workflow</a:t>
                      </a:r>
                      <a:r>
                        <a:rPr lang="en-US" sz="1600" dirty="0">
                          <a:latin typeface="Avenir Book" panose="02000503020000020003"/>
                        </a:rPr>
                        <a:t>,</a:t>
                      </a:r>
                      <a:r>
                        <a:rPr sz="1600" dirty="0">
                          <a:latin typeface="Avenir Book" panose="02000503020000020003"/>
                        </a:rPr>
                        <a:t> and space documentation</a:t>
                      </a:r>
                      <a:r>
                        <a:rPr lang="en-US" sz="1600" dirty="0">
                          <a:latin typeface="Avenir Book" panose="02000503020000020003"/>
                        </a:rPr>
                        <a:t> (2024-2025)</a:t>
                      </a:r>
                      <a:endParaRPr sz="1600" dirty="0">
                        <a:latin typeface="Avenir Book" panose="02000503020000020003"/>
                      </a:endParaRPr>
                    </a:p>
                    <a:p>
                      <a:pPr algn="l">
                        <a:defRPr sz="1200"/>
                      </a:pPr>
                      <a:r>
                        <a:rPr sz="1600" dirty="0">
                          <a:latin typeface="Avenir Book" panose="02000503020000020003"/>
                        </a:rPr>
                        <a:t>• </a:t>
                      </a:r>
                      <a:r>
                        <a:rPr sz="1600" b="1" dirty="0">
                          <a:latin typeface="Avenir Book" panose="02000503020000020003"/>
                        </a:rPr>
                        <a:t>Landscape-level</a:t>
                      </a:r>
                      <a:r>
                        <a:rPr sz="1600" dirty="0">
                          <a:latin typeface="Avenir Book" panose="02000503020000020003"/>
                        </a:rPr>
                        <a:t>: Participant observation at reproductive health conferences and health professional association meetings</a:t>
                      </a:r>
                      <a:r>
                        <a:rPr lang="en-US" sz="1600" dirty="0">
                          <a:latin typeface="Avenir Book" panose="02000503020000020003"/>
                        </a:rPr>
                        <a:t> (2022-2025)</a:t>
                      </a:r>
                      <a:endParaRPr sz="1600" dirty="0">
                        <a:latin typeface="Avenir Book" panose="02000503020000020003"/>
                      </a:endParaRPr>
                    </a:p>
                  </a:txBody>
                  <a:tcPr>
                    <a:solidFill>
                      <a:srgbClr val="EEECE1"/>
                    </a:solidFill>
                  </a:tcPr>
                </a:tc>
                <a:extLst>
                  <a:ext uri="{0D108BD9-81ED-4DB2-BD59-A6C34878D82A}">
                    <a16:rowId xmlns:a16="http://schemas.microsoft.com/office/drawing/2014/main" val="10002"/>
                  </a:ext>
                </a:extLst>
              </a:tr>
              <a:tr h="802407">
                <a:tc>
                  <a:txBody>
                    <a:bodyPr/>
                    <a:lstStyle/>
                    <a:p>
                      <a:pPr algn="ctr">
                        <a:defRPr sz="1200"/>
                      </a:pPr>
                      <a:r>
                        <a:rPr sz="2200" b="1" dirty="0">
                          <a:solidFill>
                            <a:schemeClr val="tx1">
                              <a:lumMod val="75000"/>
                              <a:lumOff val="25000"/>
                            </a:schemeClr>
                          </a:solidFill>
                          <a:latin typeface="Avenir Book" panose="02000503020000020003"/>
                        </a:rPr>
                        <a:t>Legal and Historical</a:t>
                      </a:r>
                    </a:p>
                  </a:txBody>
                  <a:tcPr>
                    <a:solidFill>
                      <a:srgbClr val="EEECE1"/>
                    </a:solidFill>
                  </a:tcPr>
                </a:tc>
                <a:tc>
                  <a:txBody>
                    <a:bodyPr/>
                    <a:lstStyle/>
                    <a:p>
                      <a:pPr algn="l">
                        <a:defRPr sz="1200"/>
                      </a:pPr>
                      <a:r>
                        <a:rPr sz="1600" dirty="0">
                          <a:latin typeface="Avenir Book" panose="02000503020000020003"/>
                        </a:rPr>
                        <a:t>Draws on legal analysis and historiography:</a:t>
                      </a:r>
                    </a:p>
                    <a:p>
                      <a:pPr algn="l">
                        <a:defRPr sz="1200"/>
                      </a:pPr>
                      <a:r>
                        <a:rPr sz="1600" dirty="0">
                          <a:latin typeface="Avenir Book" panose="02000503020000020003"/>
                        </a:rPr>
                        <a:t>• Analyze </a:t>
                      </a:r>
                      <a:r>
                        <a:rPr lang="en-US" sz="1600" dirty="0">
                          <a:latin typeface="Avenir Book" panose="02000503020000020003"/>
                        </a:rPr>
                        <a:t>how </a:t>
                      </a:r>
                      <a:r>
                        <a:rPr sz="1600" b="1" dirty="0">
                          <a:latin typeface="Avenir Book" panose="02000503020000020003"/>
                        </a:rPr>
                        <a:t>law</a:t>
                      </a:r>
                      <a:r>
                        <a:rPr lang="en-US" sz="1600" b="1" dirty="0">
                          <a:latin typeface="Avenir Book" panose="02000503020000020003"/>
                        </a:rPr>
                        <a:t> and health </a:t>
                      </a:r>
                      <a:r>
                        <a:rPr sz="1600" b="1" dirty="0">
                          <a:latin typeface="Avenir Book" panose="02000503020000020003"/>
                        </a:rPr>
                        <a:t>policy </a:t>
                      </a:r>
                      <a:r>
                        <a:rPr lang="en-US" sz="1600" b="1" dirty="0">
                          <a:latin typeface="Avenir Book" panose="02000503020000020003"/>
                        </a:rPr>
                        <a:t>shape</a:t>
                      </a:r>
                      <a:r>
                        <a:rPr sz="1600" b="1" dirty="0">
                          <a:latin typeface="Avenir Book" panose="02000503020000020003"/>
                        </a:rPr>
                        <a:t> </a:t>
                      </a:r>
                      <a:r>
                        <a:rPr sz="1600" dirty="0">
                          <a:latin typeface="Avenir Book" panose="02000503020000020003"/>
                        </a:rPr>
                        <a:t>segregated care</a:t>
                      </a:r>
                      <a:endParaRPr lang="en-US" sz="1600" dirty="0">
                        <a:latin typeface="Avenir Book" panose="02000503020000020003"/>
                      </a:endParaRPr>
                    </a:p>
                    <a:p>
                      <a:pPr algn="l">
                        <a:defRPr sz="1200"/>
                      </a:pPr>
                      <a:r>
                        <a:rPr lang="en-US" sz="1600" dirty="0">
                          <a:latin typeface="Avenir Book" panose="02000503020000020003"/>
                        </a:rPr>
                        <a:t>• Understand the </a:t>
                      </a:r>
                      <a:r>
                        <a:rPr lang="en-US" sz="1600" b="1" dirty="0">
                          <a:latin typeface="Avenir Book" panose="02000503020000020003"/>
                        </a:rPr>
                        <a:t>social and political contexts </a:t>
                      </a:r>
                      <a:r>
                        <a:rPr lang="en-US" sz="1600" dirty="0">
                          <a:latin typeface="Avenir Book" panose="02000503020000020003"/>
                        </a:rPr>
                        <a:t>influencing health system legislation</a:t>
                      </a:r>
                    </a:p>
                  </a:txBody>
                  <a:tcPr>
                    <a:solidFill>
                      <a:srgbClr val="EEECE1"/>
                    </a:solidFill>
                  </a:tcPr>
                </a:tc>
                <a:extLst>
                  <a:ext uri="{0D108BD9-81ED-4DB2-BD59-A6C34878D82A}">
                    <a16:rowId xmlns:a16="http://schemas.microsoft.com/office/drawing/2014/main" val="10003"/>
                  </a:ext>
                </a:extLst>
              </a:tr>
              <a:tr h="1468989">
                <a:tc>
                  <a:txBody>
                    <a:bodyPr/>
                    <a:lstStyle/>
                    <a:p>
                      <a:pPr algn="ctr">
                        <a:defRPr sz="1200"/>
                      </a:pPr>
                      <a:r>
                        <a:rPr sz="2200" b="1" dirty="0">
                          <a:solidFill>
                            <a:schemeClr val="tx1">
                              <a:lumMod val="75000"/>
                              <a:lumOff val="25000"/>
                            </a:schemeClr>
                          </a:solidFill>
                          <a:latin typeface="Avenir Book" panose="02000503020000020003"/>
                        </a:rPr>
                        <a:t>Archival</a:t>
                      </a:r>
                    </a:p>
                  </a:txBody>
                  <a:tcPr>
                    <a:solidFill>
                      <a:srgbClr val="EEECE1"/>
                    </a:solidFill>
                  </a:tcPr>
                </a:tc>
                <a:tc>
                  <a:txBody>
                    <a:bodyPr/>
                    <a:lstStyle/>
                    <a:p>
                      <a:pPr algn="l">
                        <a:defRPr sz="1200"/>
                      </a:pPr>
                      <a:r>
                        <a:rPr lang="en-US" sz="1600" b="1" dirty="0">
                          <a:latin typeface="Avenir Book" panose="02000503020000020003"/>
                        </a:rPr>
                        <a:t>Time frame: </a:t>
                      </a:r>
                      <a:r>
                        <a:rPr sz="1600" dirty="0">
                          <a:latin typeface="Avenir Book" panose="02000503020000020003"/>
                        </a:rPr>
                        <a:t>1964–1969 </a:t>
                      </a:r>
                      <a:r>
                        <a:rPr lang="en-US" sz="1600" dirty="0">
                          <a:latin typeface="Avenir Book" panose="02000503020000020003"/>
                        </a:rPr>
                        <a:t>(Medicaid design); 1900-2025 (association between medical schools, resident clinics, and charity care)</a:t>
                      </a:r>
                    </a:p>
                    <a:p>
                      <a:pPr algn="l">
                        <a:defRPr sz="1200"/>
                      </a:pPr>
                      <a:r>
                        <a:rPr lang="en-US" sz="1600" b="1" dirty="0">
                          <a:latin typeface="Avenir Book" panose="02000503020000020003"/>
                        </a:rPr>
                        <a:t>Sources: </a:t>
                      </a:r>
                      <a:r>
                        <a:rPr lang="en-US" sz="1600" dirty="0">
                          <a:latin typeface="Avenir Book" panose="02000503020000020003"/>
                        </a:rPr>
                        <a:t>Journal of the National</a:t>
                      </a:r>
                      <a:r>
                        <a:rPr sz="1600" dirty="0">
                          <a:latin typeface="Avenir Book" panose="02000503020000020003"/>
                        </a:rPr>
                        <a:t> Medical Association Archives</a:t>
                      </a:r>
                      <a:r>
                        <a:rPr lang="en-US" sz="1600" dirty="0">
                          <a:latin typeface="Avenir Book" panose="02000503020000020003"/>
                        </a:rPr>
                        <a:t>; </a:t>
                      </a:r>
                      <a:r>
                        <a:rPr sz="1600" dirty="0">
                          <a:latin typeface="Avenir Book" panose="02000503020000020003"/>
                        </a:rPr>
                        <a:t>American Medical Association</a:t>
                      </a:r>
                      <a:r>
                        <a:rPr lang="en-US" sz="1600" dirty="0">
                          <a:latin typeface="Avenir Book" panose="02000503020000020003"/>
                        </a:rPr>
                        <a:t> Archives; New York Times; Los Angeles Times; </a:t>
                      </a:r>
                      <a:r>
                        <a:rPr sz="1600" dirty="0">
                          <a:latin typeface="Avenir Book" panose="02000503020000020003"/>
                        </a:rPr>
                        <a:t>Philip R. Lee Archives (UCSF)</a:t>
                      </a:r>
                      <a:r>
                        <a:rPr lang="en-US" sz="1600" dirty="0">
                          <a:latin typeface="Avenir Book" panose="02000503020000020003"/>
                        </a:rPr>
                        <a:t>; </a:t>
                      </a:r>
                      <a:r>
                        <a:rPr sz="1600" dirty="0">
                          <a:latin typeface="Avenir Book" panose="02000503020000020003"/>
                        </a:rPr>
                        <a:t>Wilbur Cohen Archives (Wisconsin)</a:t>
                      </a:r>
                    </a:p>
                    <a:p>
                      <a:pPr algn="l">
                        <a:defRPr sz="1200"/>
                      </a:pPr>
                      <a:r>
                        <a:rPr sz="1600" b="1" dirty="0">
                          <a:latin typeface="Avenir Book" panose="02000503020000020003"/>
                        </a:rPr>
                        <a:t>Protocol</a:t>
                      </a:r>
                      <a:r>
                        <a:rPr lang="en-US" sz="1600" b="1" dirty="0">
                          <a:latin typeface="Avenir Book" panose="02000503020000020003"/>
                        </a:rPr>
                        <a:t>:</a:t>
                      </a:r>
                      <a:r>
                        <a:rPr sz="1600" dirty="0">
                          <a:latin typeface="Avenir Book" panose="02000503020000020003"/>
                        </a:rPr>
                        <a:t> </a:t>
                      </a:r>
                      <a:r>
                        <a:rPr lang="en-US" sz="1600" dirty="0">
                          <a:latin typeface="Avenir Book" panose="02000503020000020003"/>
                        </a:rPr>
                        <a:t>screening for </a:t>
                      </a:r>
                      <a:r>
                        <a:rPr sz="1600" dirty="0">
                          <a:latin typeface="Avenir Book" panose="02000503020000020003"/>
                        </a:rPr>
                        <a:t>theme</a:t>
                      </a:r>
                      <a:r>
                        <a:rPr lang="en-US" sz="1600" dirty="0">
                          <a:latin typeface="Avenir Book" panose="02000503020000020003"/>
                        </a:rPr>
                        <a:t>s</a:t>
                      </a:r>
                      <a:r>
                        <a:rPr sz="1600" dirty="0">
                          <a:latin typeface="Avenir Book" panose="02000503020000020003"/>
                        </a:rPr>
                        <a:t>,</a:t>
                      </a:r>
                      <a:r>
                        <a:rPr lang="en-US" sz="1600" dirty="0">
                          <a:latin typeface="Avenir Book" panose="02000503020000020003"/>
                        </a:rPr>
                        <a:t> memos</a:t>
                      </a:r>
                      <a:r>
                        <a:rPr sz="1600" dirty="0">
                          <a:latin typeface="Avenir Book" panose="02000503020000020003"/>
                        </a:rPr>
                        <a:t>, and coding in </a:t>
                      </a:r>
                      <a:r>
                        <a:rPr lang="en-US" sz="1600" dirty="0">
                          <a:latin typeface="Avenir Book" panose="02000503020000020003"/>
                        </a:rPr>
                        <a:t>qualitative software (Atlas.ti)</a:t>
                      </a:r>
                      <a:endParaRPr sz="1600" dirty="0">
                        <a:latin typeface="Avenir Book" panose="02000503020000020003"/>
                      </a:endParaRPr>
                    </a:p>
                  </a:txBody>
                  <a:tcPr>
                    <a:solidFill>
                      <a:srgbClr val="EEECE1"/>
                    </a:solidFill>
                  </a:tcPr>
                </a:tc>
                <a:extLst>
                  <a:ext uri="{0D108BD9-81ED-4DB2-BD59-A6C34878D82A}">
                    <a16:rowId xmlns:a16="http://schemas.microsoft.com/office/drawing/2014/main" val="10004"/>
                  </a:ext>
                </a:extLst>
              </a:tr>
            </a:tbl>
          </a:graphicData>
        </a:graphic>
      </p:graphicFrame>
      <p:grpSp>
        <p:nvGrpSpPr>
          <p:cNvPr id="2" name="Group 1">
            <a:extLst>
              <a:ext uri="{FF2B5EF4-FFF2-40B4-BE49-F238E27FC236}">
                <a16:creationId xmlns:a16="http://schemas.microsoft.com/office/drawing/2014/main" id="{F0DC0A3D-66D1-C87E-4AB7-DAFA809C8C2F}"/>
              </a:ext>
            </a:extLst>
          </p:cNvPr>
          <p:cNvGrpSpPr/>
          <p:nvPr/>
        </p:nvGrpSpPr>
        <p:grpSpPr>
          <a:xfrm>
            <a:off x="9486383" y="251241"/>
            <a:ext cx="1452282" cy="1181540"/>
            <a:chOff x="8179682" y="720175"/>
            <a:chExt cx="1825280" cy="1477776"/>
          </a:xfrm>
        </p:grpSpPr>
        <p:sp>
          <p:nvSpPr>
            <p:cNvPr id="4" name="Flowchart: Connector 3">
              <a:extLst>
                <a:ext uri="{FF2B5EF4-FFF2-40B4-BE49-F238E27FC236}">
                  <a16:creationId xmlns:a16="http://schemas.microsoft.com/office/drawing/2014/main" id="{4DD17521-9658-1D6B-4559-993BDD77E96F}"/>
                </a:ext>
              </a:extLst>
            </p:cNvPr>
            <p:cNvSpPr/>
            <p:nvPr/>
          </p:nvSpPr>
          <p:spPr>
            <a:xfrm>
              <a:off x="8392465" y="720175"/>
              <a:ext cx="1371600" cy="1371600"/>
            </a:xfrm>
            <a:prstGeom prst="flowChartConnector">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latin typeface="Calibri"/>
              </a:endParaRPr>
            </a:p>
          </p:txBody>
        </p:sp>
        <p:grpSp>
          <p:nvGrpSpPr>
            <p:cNvPr id="5" name="Group 4">
              <a:extLst>
                <a:ext uri="{FF2B5EF4-FFF2-40B4-BE49-F238E27FC236}">
                  <a16:creationId xmlns:a16="http://schemas.microsoft.com/office/drawing/2014/main" id="{0D644ECD-F73A-F907-ABE0-E8E25613120E}"/>
                </a:ext>
              </a:extLst>
            </p:cNvPr>
            <p:cNvGrpSpPr/>
            <p:nvPr/>
          </p:nvGrpSpPr>
          <p:grpSpPr>
            <a:xfrm>
              <a:off x="8179682" y="873496"/>
              <a:ext cx="1825280" cy="1324455"/>
              <a:chOff x="8145809" y="855816"/>
              <a:chExt cx="1825280" cy="1324455"/>
            </a:xfrm>
          </p:grpSpPr>
          <p:pic>
            <p:nvPicPr>
              <p:cNvPr id="6" name="Graphic 19" descr="Chat bubble">
                <a:extLst>
                  <a:ext uri="{FF2B5EF4-FFF2-40B4-BE49-F238E27FC236}">
                    <a16:creationId xmlns:a16="http://schemas.microsoft.com/office/drawing/2014/main" id="{4C975D0D-F7C9-D5F9-D6F9-F32996EC088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45809" y="855816"/>
                <a:ext cx="1097280" cy="1064958"/>
              </a:xfrm>
              <a:prstGeom prst="rect">
                <a:avLst/>
              </a:prstGeom>
              <a:effectLst>
                <a:outerShdw blurRad="50800" dist="38100" dir="5400000" algn="t" rotWithShape="0">
                  <a:prstClr val="black">
                    <a:alpha val="40000"/>
                  </a:prstClr>
                </a:outerShdw>
              </a:effectLst>
            </p:spPr>
          </p:pic>
          <p:pic>
            <p:nvPicPr>
              <p:cNvPr id="7" name="Graphic 20" descr="Chat bubble">
                <a:extLst>
                  <a:ext uri="{FF2B5EF4-FFF2-40B4-BE49-F238E27FC236}">
                    <a16:creationId xmlns:a16="http://schemas.microsoft.com/office/drawing/2014/main" id="{77887B66-3C7D-094A-EF21-BCCA985F7F3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flipH="1">
                <a:off x="8873809" y="1115313"/>
                <a:ext cx="1097280" cy="1064958"/>
              </a:xfrm>
              <a:prstGeom prst="rect">
                <a:avLst/>
              </a:prstGeom>
              <a:effectLst>
                <a:outerShdw blurRad="50800" dist="38100" dir="5400000" algn="t" rotWithShape="0">
                  <a:prstClr val="black">
                    <a:alpha val="40000"/>
                  </a:prstClr>
                </a:outerShdw>
              </a:effectLst>
            </p:spPr>
          </p:pic>
        </p:grpSp>
      </p:grpSp>
      <p:pic>
        <p:nvPicPr>
          <p:cNvPr id="10" name="Graphic 9" descr="Books with solid fill">
            <a:extLst>
              <a:ext uri="{FF2B5EF4-FFF2-40B4-BE49-F238E27FC236}">
                <a16:creationId xmlns:a16="http://schemas.microsoft.com/office/drawing/2014/main" id="{0BBF9A22-ACAB-A36B-E0BF-B3B27B5892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42124" y="5863949"/>
            <a:ext cx="994050" cy="994050"/>
          </a:xfrm>
          <a:prstGeom prst="rect">
            <a:avLst/>
          </a:prstGeom>
        </p:spPr>
      </p:pic>
    </p:spTree>
    <p:extLst>
      <p:ext uri="{BB962C8B-B14F-4D97-AF65-F5344CB8AC3E}">
        <p14:creationId xmlns:p14="http://schemas.microsoft.com/office/powerpoint/2010/main" val="1311808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FE5E5"/>
        </a:solidFill>
        <a:effectLst/>
      </p:bgPr>
    </p:bg>
    <p:spTree>
      <p:nvGrpSpPr>
        <p:cNvPr id="1" name="">
          <a:extLst>
            <a:ext uri="{FF2B5EF4-FFF2-40B4-BE49-F238E27FC236}">
              <a16:creationId xmlns:a16="http://schemas.microsoft.com/office/drawing/2014/main" id="{267B710C-2845-43EE-7ED2-082884F0756F}"/>
            </a:ext>
          </a:extLst>
        </p:cNvPr>
        <p:cNvGrpSpPr/>
        <p:nvPr/>
      </p:nvGrpSpPr>
      <p:grpSpPr>
        <a:xfrm>
          <a:off x="0" y="0"/>
          <a:ext cx="0" cy="0"/>
          <a:chOff x="0" y="0"/>
          <a:chExt cx="0" cy="0"/>
        </a:xfrm>
      </p:grpSpPr>
      <p:sp>
        <p:nvSpPr>
          <p:cNvPr id="13" name="object 3">
            <a:extLst>
              <a:ext uri="{FF2B5EF4-FFF2-40B4-BE49-F238E27FC236}">
                <a16:creationId xmlns:a16="http://schemas.microsoft.com/office/drawing/2014/main" id="{2DF7396C-82AC-C899-4B7D-37D57957EA94}"/>
              </a:ext>
            </a:extLst>
          </p:cNvPr>
          <p:cNvSpPr/>
          <p:nvPr/>
        </p:nvSpPr>
        <p:spPr>
          <a:xfrm>
            <a:off x="880345" y="2006914"/>
            <a:ext cx="10402796" cy="4122225"/>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EEECE1"/>
          </a:solidFill>
        </p:spPr>
        <p:txBody>
          <a:bodyPr wrap="square" lIns="0" tIns="0" rIns="0" bIns="0" rtlCol="0"/>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AA751D9-1398-DE4B-2D93-FA4C39DF8256}"/>
              </a:ext>
            </a:extLst>
          </p:cNvPr>
          <p:cNvSpPr txBox="1"/>
          <p:nvPr/>
        </p:nvSpPr>
        <p:spPr>
          <a:xfrm>
            <a:off x="6992840" y="5514309"/>
            <a:ext cx="3859232" cy="400110"/>
          </a:xfrm>
          <a:prstGeom prst="rect">
            <a:avLst/>
          </a:prstGeom>
          <a:noFill/>
        </p:spPr>
        <p:txBody>
          <a:bodyPr wrap="square">
            <a:spAutoFit/>
          </a:bodyPr>
          <a:lstStyle/>
          <a:p>
            <a:r>
              <a:rPr lang="en-US" sz="2000" dirty="0">
                <a:effectLst/>
                <a:latin typeface="Avenir Book" panose="02000503020000020003" pitchFamily="2" charset="0"/>
                <a:ea typeface="Times New Roman" panose="02020603050405020304" pitchFamily="18" charset="0"/>
              </a:rPr>
              <a:t>Wilkinson et al. 2023.</a:t>
            </a:r>
            <a:endParaRPr lang="en-US" sz="2000" dirty="0">
              <a:latin typeface="Avenir Book" panose="02000503020000020003" pitchFamily="2" charset="0"/>
            </a:endParaRPr>
          </a:p>
        </p:txBody>
      </p:sp>
      <p:sp>
        <p:nvSpPr>
          <p:cNvPr id="9" name="Title 1">
            <a:extLst>
              <a:ext uri="{FF2B5EF4-FFF2-40B4-BE49-F238E27FC236}">
                <a16:creationId xmlns:a16="http://schemas.microsoft.com/office/drawing/2014/main" id="{D4990AD7-F69A-0B19-49B6-A4099A7451F8}"/>
              </a:ext>
            </a:extLst>
          </p:cNvPr>
          <p:cNvSpPr txBox="1">
            <a:spLocks/>
          </p:cNvSpPr>
          <p:nvPr/>
        </p:nvSpPr>
        <p:spPr>
          <a:xfrm>
            <a:off x="880344" y="229446"/>
            <a:ext cx="10402796" cy="1135169"/>
          </a:xfrm>
          <a:prstGeom prst="rect">
            <a:avLst/>
          </a:prstGeom>
          <a:solidFill>
            <a:srgbClr val="D3E2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333F50"/>
                </a:solidFill>
                <a:latin typeface="Avenir Book" panose="02000503020000020003" pitchFamily="2" charset="0"/>
                <a:ea typeface="Calibri" panose="020F0502020204030204" pitchFamily="34" charset="0"/>
                <a:cs typeface="Calibri" panose="020F0502020204030204" pitchFamily="34" charset="0"/>
              </a:rPr>
              <a:t>APPENDICES—DEFINITION OF SEGREGATED CARE</a:t>
            </a:r>
            <a:endParaRPr lang="en-US" sz="3600" dirty="0">
              <a:latin typeface="Avenir Book" panose="02000503020000020003" pitchFamily="2" charset="0"/>
              <a:cs typeface="Arial" panose="020B0604020202020204" pitchFamily="34" charset="0"/>
            </a:endParaRPr>
          </a:p>
        </p:txBody>
      </p:sp>
      <p:sp>
        <p:nvSpPr>
          <p:cNvPr id="5" name="TextBox 4">
            <a:extLst>
              <a:ext uri="{FF2B5EF4-FFF2-40B4-BE49-F238E27FC236}">
                <a16:creationId xmlns:a16="http://schemas.microsoft.com/office/drawing/2014/main" id="{3220B1F2-BB8D-2941-8EBE-F3519DCB259A}"/>
              </a:ext>
            </a:extLst>
          </p:cNvPr>
          <p:cNvSpPr txBox="1"/>
          <p:nvPr/>
        </p:nvSpPr>
        <p:spPr>
          <a:xfrm>
            <a:off x="1524000" y="2601176"/>
            <a:ext cx="10005391" cy="2423549"/>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tab pos="457200" algn="l"/>
                <a:tab pos="914400" algn="l"/>
              </a:tabLst>
              <a:defRPr/>
            </a:pPr>
            <a:r>
              <a:rPr lang="en-US" sz="2800" b="1" dirty="0">
                <a:effectLst/>
                <a:latin typeface="Avenir Book" panose="02000503020000020003" pitchFamily="2" charset="0"/>
                <a:ea typeface="Aptos" panose="020B0004020202020204" pitchFamily="34" charset="0"/>
                <a:cs typeface="Times New Roman" panose="02020603050405020304" pitchFamily="18" charset="0"/>
              </a:rPr>
              <a:t>Segregated care</a:t>
            </a:r>
            <a:r>
              <a:rPr lang="en-US" sz="2800" dirty="0">
                <a:effectLst/>
                <a:latin typeface="Avenir Book" panose="02000503020000020003" pitchFamily="2" charset="0"/>
                <a:ea typeface="Aptos" panose="020B0004020202020204" pitchFamily="34" charset="0"/>
                <a:cs typeface="Times New Roman" panose="02020603050405020304" pitchFamily="18" charset="0"/>
              </a:rPr>
              <a:t> can take many forms, including </a:t>
            </a:r>
          </a:p>
          <a:p>
            <a:pPr marL="342900" marR="0" lvl="0" indent="-342900" algn="l" defTabSz="914400" rtl="0" eaLnBrk="1" fontAlgn="auto" latinLnBrk="0" hangingPunct="1">
              <a:lnSpc>
                <a:spcPct val="110000"/>
              </a:lnSpc>
              <a:spcBef>
                <a:spcPts val="0"/>
              </a:spcBef>
              <a:spcAft>
                <a:spcPts val="1200"/>
              </a:spcAft>
              <a:buClrTx/>
              <a:buSzTx/>
              <a:buFont typeface="Wingdings" pitchFamily="2" charset="2"/>
              <a:buChar char="§"/>
              <a:tabLst>
                <a:tab pos="457200" algn="l"/>
                <a:tab pos="914400" algn="l"/>
              </a:tabLst>
              <a:defRPr/>
            </a:pPr>
            <a:r>
              <a:rPr lang="en-US" sz="2800" dirty="0">
                <a:effectLst/>
                <a:latin typeface="Avenir Book" panose="02000503020000020003" pitchFamily="2" charset="0"/>
                <a:ea typeface="Aptos" panose="020B0004020202020204" pitchFamily="34" charset="0"/>
                <a:cs typeface="Times New Roman" panose="02020603050405020304" pitchFamily="18" charset="0"/>
              </a:rPr>
              <a:t>physical separation (different clinic, practice, or waiting room), </a:t>
            </a:r>
          </a:p>
          <a:p>
            <a:pPr marL="342900" marR="0" lvl="0" indent="-342900" algn="l" defTabSz="914400" rtl="0" eaLnBrk="1" fontAlgn="auto" latinLnBrk="0" hangingPunct="1">
              <a:lnSpc>
                <a:spcPct val="110000"/>
              </a:lnSpc>
              <a:spcBef>
                <a:spcPts val="0"/>
              </a:spcBef>
              <a:spcAft>
                <a:spcPts val="1200"/>
              </a:spcAft>
              <a:buClrTx/>
              <a:buSzTx/>
              <a:buFont typeface="Wingdings" pitchFamily="2" charset="2"/>
              <a:buChar char="§"/>
              <a:tabLst>
                <a:tab pos="457200" algn="l"/>
                <a:tab pos="914400" algn="l"/>
              </a:tabLst>
              <a:defRPr/>
            </a:pPr>
            <a:r>
              <a:rPr lang="en-US" sz="2800" dirty="0">
                <a:effectLst/>
                <a:latin typeface="Avenir Book" panose="02000503020000020003" pitchFamily="2" charset="0"/>
                <a:ea typeface="Aptos" panose="020B0004020202020204" pitchFamily="34" charset="0"/>
                <a:cs typeface="Times New Roman" panose="02020603050405020304" pitchFamily="18" charset="0"/>
              </a:rPr>
              <a:t>temporal separation (same space, different time), or </a:t>
            </a:r>
          </a:p>
          <a:p>
            <a:pPr marL="342900" marR="0" lvl="0" indent="-342900" algn="l" defTabSz="914400" rtl="0" eaLnBrk="1" fontAlgn="auto" latinLnBrk="0" hangingPunct="1">
              <a:lnSpc>
                <a:spcPct val="110000"/>
              </a:lnSpc>
              <a:spcBef>
                <a:spcPts val="0"/>
              </a:spcBef>
              <a:spcAft>
                <a:spcPts val="1200"/>
              </a:spcAft>
              <a:buClrTx/>
              <a:buSzTx/>
              <a:buFont typeface="Wingdings" pitchFamily="2" charset="2"/>
              <a:buChar char="§"/>
              <a:tabLst>
                <a:tab pos="457200" algn="l"/>
                <a:tab pos="914400" algn="l"/>
              </a:tabLst>
              <a:defRPr/>
            </a:pPr>
            <a:r>
              <a:rPr lang="en-US" sz="2800" dirty="0">
                <a:effectLst/>
                <a:latin typeface="Avenir Book" panose="02000503020000020003" pitchFamily="2" charset="0"/>
                <a:ea typeface="Aptos" panose="020B0004020202020204" pitchFamily="34" charset="0"/>
                <a:cs typeface="Times New Roman" panose="02020603050405020304" pitchFamily="18" charset="0"/>
              </a:rPr>
              <a:t>provider separation (attending vs. resident)</a:t>
            </a:r>
          </a:p>
        </p:txBody>
      </p:sp>
    </p:spTree>
    <p:extLst>
      <p:ext uri="{BB962C8B-B14F-4D97-AF65-F5344CB8AC3E}">
        <p14:creationId xmlns:p14="http://schemas.microsoft.com/office/powerpoint/2010/main" val="235332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9549A-35B3-70BC-E095-06CD7DFBACE2}"/>
            </a:ext>
          </a:extLst>
        </p:cNvPr>
        <p:cNvGrpSpPr/>
        <p:nvPr/>
      </p:nvGrpSpPr>
      <p:grpSpPr>
        <a:xfrm>
          <a:off x="0" y="0"/>
          <a:ext cx="0" cy="0"/>
          <a:chOff x="0" y="0"/>
          <a:chExt cx="0" cy="0"/>
        </a:xfrm>
      </p:grpSpPr>
      <p:sp>
        <p:nvSpPr>
          <p:cNvPr id="18" name="object 18">
            <a:extLst>
              <a:ext uri="{FF2B5EF4-FFF2-40B4-BE49-F238E27FC236}">
                <a16:creationId xmlns:a16="http://schemas.microsoft.com/office/drawing/2014/main" id="{1284DD77-FCA5-00C4-A908-89CD665B3E70}"/>
              </a:ext>
            </a:extLst>
          </p:cNvPr>
          <p:cNvSpPr/>
          <p:nvPr/>
        </p:nvSpPr>
        <p:spPr>
          <a:xfrm>
            <a:off x="7987544" y="3733445"/>
            <a:ext cx="1613647" cy="816166"/>
          </a:xfrm>
          <a:custGeom>
            <a:avLst/>
            <a:gdLst/>
            <a:ahLst/>
            <a:cxnLst/>
            <a:rect l="l" t="t" r="r" b="b"/>
            <a:pathLst>
              <a:path w="1828800" h="548639">
                <a:moveTo>
                  <a:pt x="1714500" y="0"/>
                </a:moveTo>
                <a:lnTo>
                  <a:pt x="114300" y="0"/>
                </a:lnTo>
                <a:lnTo>
                  <a:pt x="69806" y="8981"/>
                </a:lnTo>
                <a:lnTo>
                  <a:pt x="33475" y="33475"/>
                </a:lnTo>
                <a:lnTo>
                  <a:pt x="8981" y="69806"/>
                </a:lnTo>
                <a:lnTo>
                  <a:pt x="0" y="114300"/>
                </a:lnTo>
                <a:lnTo>
                  <a:pt x="0" y="434340"/>
                </a:lnTo>
                <a:lnTo>
                  <a:pt x="8981" y="478833"/>
                </a:lnTo>
                <a:lnTo>
                  <a:pt x="33475" y="515164"/>
                </a:lnTo>
                <a:lnTo>
                  <a:pt x="69806" y="539658"/>
                </a:lnTo>
                <a:lnTo>
                  <a:pt x="114300" y="548640"/>
                </a:lnTo>
                <a:lnTo>
                  <a:pt x="1714500" y="548640"/>
                </a:lnTo>
                <a:lnTo>
                  <a:pt x="1758993" y="539658"/>
                </a:lnTo>
                <a:lnTo>
                  <a:pt x="1795324" y="515164"/>
                </a:lnTo>
                <a:lnTo>
                  <a:pt x="1819818" y="478833"/>
                </a:lnTo>
                <a:lnTo>
                  <a:pt x="1828800" y="434340"/>
                </a:lnTo>
                <a:lnTo>
                  <a:pt x="1828800" y="114300"/>
                </a:lnTo>
                <a:lnTo>
                  <a:pt x="1819818" y="69806"/>
                </a:lnTo>
                <a:lnTo>
                  <a:pt x="1795324" y="33475"/>
                </a:lnTo>
                <a:lnTo>
                  <a:pt x="1758993" y="8981"/>
                </a:lnTo>
                <a:lnTo>
                  <a:pt x="1714500" y="0"/>
                </a:lnTo>
                <a:close/>
              </a:path>
            </a:pathLst>
          </a:custGeom>
          <a:solidFill>
            <a:srgbClr val="E5E1C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Abadi Extra Light"/>
              <a:ea typeface="+mn-ea"/>
              <a:cs typeface="+mn-cs"/>
            </a:endParaRPr>
          </a:p>
        </p:txBody>
      </p:sp>
      <p:sp>
        <p:nvSpPr>
          <p:cNvPr id="19" name="object 19">
            <a:extLst>
              <a:ext uri="{FF2B5EF4-FFF2-40B4-BE49-F238E27FC236}">
                <a16:creationId xmlns:a16="http://schemas.microsoft.com/office/drawing/2014/main" id="{9D81DDE8-227D-8E15-8293-805528CB860A}"/>
              </a:ext>
            </a:extLst>
          </p:cNvPr>
          <p:cNvSpPr txBox="1"/>
          <p:nvPr/>
        </p:nvSpPr>
        <p:spPr>
          <a:xfrm>
            <a:off x="8061154" y="3880443"/>
            <a:ext cx="1434353" cy="500039"/>
          </a:xfrm>
          <a:prstGeom prst="rect">
            <a:avLst/>
          </a:prstGeom>
        </p:spPr>
        <p:txBody>
          <a:bodyPr vert="horz" wrap="square" lIns="0" tIns="11206" rIns="0" bIns="0" rtlCol="0">
            <a:spAutoFit/>
          </a:bodyPr>
          <a:lstStyle/>
          <a:p>
            <a:pPr marL="11206" marR="0" lvl="0" indent="0" algn="ctr" defTabSz="914400" rtl="0" eaLnBrk="1" fontAlgn="auto" latinLnBrk="0" hangingPunct="1">
              <a:lnSpc>
                <a:spcPct val="100000"/>
              </a:lnSpc>
              <a:spcBef>
                <a:spcPts val="88"/>
              </a:spcBef>
              <a:spcAft>
                <a:spcPts val="0"/>
              </a:spcAft>
              <a:buClrTx/>
              <a:buSzTx/>
              <a:buFontTx/>
              <a:buNone/>
              <a:tabLst/>
              <a:defRPr/>
            </a:pPr>
            <a:r>
              <a:rPr kumimoji="0" sz="1588" b="0" i="0" u="none" strike="noStrike" kern="1200" cap="none" spc="0" normalizeH="0" baseline="0" noProof="0" dirty="0">
                <a:ln>
                  <a:noFill/>
                </a:ln>
                <a:solidFill>
                  <a:prstClr val="black"/>
                </a:solidFill>
                <a:effectLst/>
                <a:uLnTx/>
                <a:uFillTx/>
                <a:latin typeface="Avenir Book" panose="02000503020000020003" pitchFamily="2" charset="0"/>
                <a:cs typeface="DIN Alternate Medium"/>
              </a:rPr>
              <a:t>FACULTY</a:t>
            </a:r>
            <a:r>
              <a:rPr kumimoji="0" sz="1588" b="0" i="0" u="none" strike="noStrike" kern="1200" cap="none" spc="-22" normalizeH="0" baseline="0" noProof="0" dirty="0">
                <a:ln>
                  <a:noFill/>
                </a:ln>
                <a:solidFill>
                  <a:prstClr val="black"/>
                </a:solidFill>
                <a:effectLst/>
                <a:uLnTx/>
                <a:uFillTx/>
                <a:latin typeface="Avenir Book" panose="02000503020000020003" pitchFamily="2" charset="0"/>
                <a:cs typeface="DIN Alternate Medium"/>
              </a:rPr>
              <a:t> </a:t>
            </a:r>
            <a:r>
              <a:rPr kumimoji="0" sz="1588" b="0" i="0" u="none" strike="noStrike" kern="1200" cap="none" spc="-9" normalizeH="0" baseline="0" noProof="0" dirty="0">
                <a:ln>
                  <a:noFill/>
                </a:ln>
                <a:solidFill>
                  <a:prstClr val="black"/>
                </a:solidFill>
                <a:effectLst/>
                <a:uLnTx/>
                <a:uFillTx/>
                <a:latin typeface="Avenir Book" panose="02000503020000020003" pitchFamily="2" charset="0"/>
                <a:cs typeface="DIN Alternate Medium"/>
              </a:rPr>
              <a:t>PRACTICE</a:t>
            </a:r>
            <a:endParaRPr kumimoji="0" sz="1588" b="0" i="0" u="none" strike="noStrike" kern="1200" cap="none" spc="0" normalizeH="0" baseline="0" noProof="0" dirty="0">
              <a:ln>
                <a:noFill/>
              </a:ln>
              <a:solidFill>
                <a:prstClr val="black"/>
              </a:solidFill>
              <a:effectLst/>
              <a:uLnTx/>
              <a:uFillTx/>
              <a:latin typeface="Avenir Book" panose="02000503020000020003" pitchFamily="2" charset="0"/>
              <a:cs typeface="DIN Alternate Medium"/>
            </a:endParaRPr>
          </a:p>
        </p:txBody>
      </p:sp>
      <p:sp>
        <p:nvSpPr>
          <p:cNvPr id="20" name="object 20">
            <a:extLst>
              <a:ext uri="{FF2B5EF4-FFF2-40B4-BE49-F238E27FC236}">
                <a16:creationId xmlns:a16="http://schemas.microsoft.com/office/drawing/2014/main" id="{09771900-8C11-722A-116E-E103B04444A7}"/>
              </a:ext>
            </a:extLst>
          </p:cNvPr>
          <p:cNvSpPr/>
          <p:nvPr/>
        </p:nvSpPr>
        <p:spPr>
          <a:xfrm>
            <a:off x="7987544" y="4640013"/>
            <a:ext cx="1613647" cy="726148"/>
          </a:xfrm>
          <a:custGeom>
            <a:avLst/>
            <a:gdLst/>
            <a:ahLst/>
            <a:cxnLst/>
            <a:rect l="l" t="t" r="r" b="b"/>
            <a:pathLst>
              <a:path w="1828800" h="548639">
                <a:moveTo>
                  <a:pt x="1714500" y="0"/>
                </a:moveTo>
                <a:lnTo>
                  <a:pt x="114300" y="0"/>
                </a:lnTo>
                <a:lnTo>
                  <a:pt x="69806" y="8981"/>
                </a:lnTo>
                <a:lnTo>
                  <a:pt x="33475" y="33475"/>
                </a:lnTo>
                <a:lnTo>
                  <a:pt x="8981" y="69806"/>
                </a:lnTo>
                <a:lnTo>
                  <a:pt x="0" y="114300"/>
                </a:lnTo>
                <a:lnTo>
                  <a:pt x="0" y="434340"/>
                </a:lnTo>
                <a:lnTo>
                  <a:pt x="8981" y="478833"/>
                </a:lnTo>
                <a:lnTo>
                  <a:pt x="33475" y="515164"/>
                </a:lnTo>
                <a:lnTo>
                  <a:pt x="69806" y="539658"/>
                </a:lnTo>
                <a:lnTo>
                  <a:pt x="114300" y="548640"/>
                </a:lnTo>
                <a:lnTo>
                  <a:pt x="1714500" y="548640"/>
                </a:lnTo>
                <a:lnTo>
                  <a:pt x="1758993" y="539658"/>
                </a:lnTo>
                <a:lnTo>
                  <a:pt x="1795324" y="515164"/>
                </a:lnTo>
                <a:lnTo>
                  <a:pt x="1819818" y="478833"/>
                </a:lnTo>
                <a:lnTo>
                  <a:pt x="1828800" y="434340"/>
                </a:lnTo>
                <a:lnTo>
                  <a:pt x="1828800" y="114300"/>
                </a:lnTo>
                <a:lnTo>
                  <a:pt x="1819818" y="69806"/>
                </a:lnTo>
                <a:lnTo>
                  <a:pt x="1795324" y="33475"/>
                </a:lnTo>
                <a:lnTo>
                  <a:pt x="1758993" y="8981"/>
                </a:lnTo>
                <a:lnTo>
                  <a:pt x="1714500" y="0"/>
                </a:lnTo>
                <a:close/>
              </a:path>
            </a:pathLst>
          </a:custGeom>
          <a:solidFill>
            <a:srgbClr val="E5E1C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Abadi Extra Light"/>
              <a:ea typeface="+mn-ea"/>
              <a:cs typeface="+mn-cs"/>
            </a:endParaRPr>
          </a:p>
        </p:txBody>
      </p:sp>
      <p:sp>
        <p:nvSpPr>
          <p:cNvPr id="21" name="object 21">
            <a:extLst>
              <a:ext uri="{FF2B5EF4-FFF2-40B4-BE49-F238E27FC236}">
                <a16:creationId xmlns:a16="http://schemas.microsoft.com/office/drawing/2014/main" id="{409022F7-752A-7459-59A6-C17F1C4D4381}"/>
              </a:ext>
            </a:extLst>
          </p:cNvPr>
          <p:cNvSpPr txBox="1"/>
          <p:nvPr/>
        </p:nvSpPr>
        <p:spPr>
          <a:xfrm>
            <a:off x="8150521" y="4753748"/>
            <a:ext cx="1344986" cy="500039"/>
          </a:xfrm>
          <a:prstGeom prst="rect">
            <a:avLst/>
          </a:prstGeom>
        </p:spPr>
        <p:txBody>
          <a:bodyPr vert="horz" wrap="square" lIns="0" tIns="11206" rIns="0" bIns="0" rtlCol="0">
            <a:spAutoFit/>
          </a:bodyPr>
          <a:lstStyle/>
          <a:p>
            <a:pPr marL="0" marR="0" lvl="0" indent="0" algn="ctr" defTabSz="914400" rtl="0" eaLnBrk="1" fontAlgn="auto" latinLnBrk="0" hangingPunct="1">
              <a:lnSpc>
                <a:spcPct val="100000"/>
              </a:lnSpc>
              <a:spcBef>
                <a:spcPts val="88"/>
              </a:spcBef>
              <a:spcAft>
                <a:spcPts val="0"/>
              </a:spcAft>
              <a:buClrTx/>
              <a:buSzTx/>
              <a:buFontTx/>
              <a:buNone/>
              <a:tabLst/>
              <a:defRPr/>
            </a:pPr>
            <a:r>
              <a:rPr kumimoji="0" sz="1588" b="0" i="0" u="none" strike="noStrike" kern="1200" cap="none" spc="-9" normalizeH="0" baseline="0" noProof="0" dirty="0">
                <a:ln>
                  <a:noFill/>
                </a:ln>
                <a:solidFill>
                  <a:prstClr val="black"/>
                </a:solidFill>
                <a:effectLst/>
                <a:uLnTx/>
                <a:uFillTx/>
                <a:latin typeface="Avenir Book" panose="02000503020000020003" pitchFamily="2" charset="0"/>
                <a:cs typeface="DIN Alternate Medium"/>
              </a:rPr>
              <a:t>MIDWIFERY</a:t>
            </a:r>
            <a:endParaRPr kumimoji="0" sz="1588" b="0" i="0" u="none" strike="noStrike" kern="1200" cap="none" spc="0" normalizeH="0" baseline="0" noProof="0" dirty="0">
              <a:ln>
                <a:noFill/>
              </a:ln>
              <a:solidFill>
                <a:prstClr val="black"/>
              </a:solidFill>
              <a:effectLst/>
              <a:uLnTx/>
              <a:uFillTx/>
              <a:latin typeface="Avenir Book" panose="02000503020000020003" pitchFamily="2" charset="0"/>
              <a:cs typeface="DIN Alternate Medium"/>
            </a:endParaRPr>
          </a:p>
          <a:p>
            <a:pPr marL="0" marR="0" lvl="0" indent="0" algn="ctr" defTabSz="914400" rtl="0" eaLnBrk="1" fontAlgn="auto" latinLnBrk="0" hangingPunct="1">
              <a:lnSpc>
                <a:spcPct val="100000"/>
              </a:lnSpc>
              <a:spcBef>
                <a:spcPts val="18"/>
              </a:spcBef>
              <a:spcAft>
                <a:spcPts val="0"/>
              </a:spcAft>
              <a:buClrTx/>
              <a:buSzTx/>
              <a:buFontTx/>
              <a:buNone/>
              <a:tabLst/>
              <a:defRPr/>
            </a:pPr>
            <a:r>
              <a:rPr kumimoji="0" sz="1588" b="0" i="0" u="none" strike="noStrike" kern="1200" cap="none" spc="-9" normalizeH="0" baseline="0" noProof="0" dirty="0">
                <a:ln>
                  <a:noFill/>
                </a:ln>
                <a:solidFill>
                  <a:prstClr val="black"/>
                </a:solidFill>
                <a:effectLst/>
                <a:uLnTx/>
                <a:uFillTx/>
                <a:latin typeface="Avenir Book" panose="02000503020000020003" pitchFamily="2" charset="0"/>
                <a:cs typeface="DIN Alternate Medium"/>
              </a:rPr>
              <a:t>PRACTICE</a:t>
            </a:r>
            <a:endParaRPr kumimoji="0" sz="1588" b="0" i="0" u="none" strike="noStrike" kern="1200" cap="none" spc="0" normalizeH="0" baseline="0" noProof="0" dirty="0">
              <a:ln>
                <a:noFill/>
              </a:ln>
              <a:solidFill>
                <a:prstClr val="black"/>
              </a:solidFill>
              <a:effectLst/>
              <a:uLnTx/>
              <a:uFillTx/>
              <a:latin typeface="Avenir Book" panose="02000503020000020003" pitchFamily="2" charset="0"/>
              <a:cs typeface="DIN Alternate Medium"/>
            </a:endParaRPr>
          </a:p>
        </p:txBody>
      </p:sp>
      <p:pic>
        <p:nvPicPr>
          <p:cNvPr id="41" name="Picture 40">
            <a:extLst>
              <a:ext uri="{FF2B5EF4-FFF2-40B4-BE49-F238E27FC236}">
                <a16:creationId xmlns:a16="http://schemas.microsoft.com/office/drawing/2014/main" id="{93446E3A-69B6-DA9B-8CC2-04DCAD0FD68C}"/>
              </a:ext>
            </a:extLst>
          </p:cNvPr>
          <p:cNvPicPr>
            <a:picLocks noChangeAspect="1"/>
          </p:cNvPicPr>
          <p:nvPr/>
        </p:nvPicPr>
        <p:blipFill>
          <a:blip r:embed="rId3"/>
          <a:stretch>
            <a:fillRect/>
          </a:stretch>
        </p:blipFill>
        <p:spPr>
          <a:xfrm>
            <a:off x="1162132" y="1938396"/>
            <a:ext cx="891934" cy="3446614"/>
          </a:xfrm>
          <a:prstGeom prst="rect">
            <a:avLst/>
          </a:prstGeom>
        </p:spPr>
      </p:pic>
      <p:sp>
        <p:nvSpPr>
          <p:cNvPr id="42" name="object 3">
            <a:extLst>
              <a:ext uri="{FF2B5EF4-FFF2-40B4-BE49-F238E27FC236}">
                <a16:creationId xmlns:a16="http://schemas.microsoft.com/office/drawing/2014/main" id="{D2A32426-1297-B339-14B0-C277C8C7B65D}"/>
              </a:ext>
            </a:extLst>
          </p:cNvPr>
          <p:cNvSpPr/>
          <p:nvPr/>
        </p:nvSpPr>
        <p:spPr>
          <a:xfrm>
            <a:off x="2590809" y="2152592"/>
            <a:ext cx="2366757" cy="3116676"/>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CAD9E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Abadi Extra Light"/>
              <a:ea typeface="+mn-ea"/>
              <a:cs typeface="+mn-cs"/>
            </a:endParaRPr>
          </a:p>
        </p:txBody>
      </p:sp>
      <p:sp>
        <p:nvSpPr>
          <p:cNvPr id="43" name="object 2">
            <a:extLst>
              <a:ext uri="{FF2B5EF4-FFF2-40B4-BE49-F238E27FC236}">
                <a16:creationId xmlns:a16="http://schemas.microsoft.com/office/drawing/2014/main" id="{7F6E120B-2BD7-4BDA-AA15-EC98F1564A3A}"/>
              </a:ext>
            </a:extLst>
          </p:cNvPr>
          <p:cNvSpPr txBox="1"/>
          <p:nvPr/>
        </p:nvSpPr>
        <p:spPr>
          <a:xfrm>
            <a:off x="2622226" y="2603976"/>
            <a:ext cx="2263540" cy="2037639"/>
          </a:xfrm>
          <a:prstGeom prst="rect">
            <a:avLst/>
          </a:prstGeom>
        </p:spPr>
        <p:txBody>
          <a:bodyPr vert="horz" wrap="square" lIns="0" tIns="11206" rIns="0" bIns="0" rtlCol="0">
            <a:spAutoFit/>
          </a:bodyPr>
          <a:lstStyle/>
          <a:p>
            <a:pPr marL="11206" marR="4483" lvl="0" indent="0" algn="ctr" defTabSz="914400" rtl="0" eaLnBrk="1" fontAlgn="auto" latinLnBrk="0" hangingPunct="1">
              <a:lnSpc>
                <a:spcPct val="100000"/>
              </a:lnSpc>
              <a:spcBef>
                <a:spcPts val="88"/>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Book" panose="02000503020000020003" pitchFamily="2" charset="0"/>
                <a:cs typeface="DIN Alternate"/>
              </a:rPr>
              <a:t>UNIVERSITY MEDICAL CENTER </a:t>
            </a:r>
          </a:p>
          <a:p>
            <a:pPr marL="11206" marR="4483" lvl="0" indent="0" algn="ctr" defTabSz="914400" rtl="0" eaLnBrk="1" fontAlgn="auto" latinLnBrk="0" hangingPunct="1">
              <a:lnSpc>
                <a:spcPct val="100000"/>
              </a:lnSpc>
              <a:spcBef>
                <a:spcPts val="88"/>
              </a:spcBef>
              <a:spcAft>
                <a:spcPts val="0"/>
              </a:spcAft>
              <a:buClrTx/>
              <a:buSzTx/>
              <a:buFontTx/>
              <a:buNone/>
              <a:tabLst/>
              <a:defRPr/>
            </a:pPr>
            <a:r>
              <a:rPr kumimoji="0" sz="2000" b="1" i="0" u="none" strike="noStrike" kern="1200" cap="none" spc="0" normalizeH="0" baseline="0" noProof="0" dirty="0">
                <a:ln>
                  <a:noFill/>
                </a:ln>
                <a:solidFill>
                  <a:prstClr val="black"/>
                </a:solidFill>
                <a:effectLst/>
                <a:uLnTx/>
                <a:uFillTx/>
                <a:latin typeface="Avenir Book" panose="02000503020000020003" pitchFamily="2" charset="0"/>
                <a:cs typeface="DIN Alternate"/>
              </a:rPr>
              <a:t>PATIENT </a:t>
            </a:r>
            <a:r>
              <a:rPr kumimoji="0" sz="2000" b="1" i="0" u="none" strike="noStrike" kern="1200" cap="none" spc="-9" normalizeH="0" baseline="0" noProof="0" dirty="0">
                <a:ln>
                  <a:noFill/>
                </a:ln>
                <a:solidFill>
                  <a:prstClr val="black"/>
                </a:solidFill>
                <a:effectLst/>
                <a:uLnTx/>
                <a:uFillTx/>
                <a:latin typeface="Avenir Book" panose="02000503020000020003" pitchFamily="2" charset="0"/>
                <a:cs typeface="DIN Alternate"/>
              </a:rPr>
              <a:t>INTAKE</a:t>
            </a:r>
            <a:endParaRPr kumimoji="0" lang="en-US" sz="2000" b="1" i="0" u="none" strike="noStrike" kern="1200" cap="none" spc="-9" normalizeH="0" baseline="0" noProof="0" dirty="0">
              <a:ln>
                <a:noFill/>
              </a:ln>
              <a:solidFill>
                <a:prstClr val="black"/>
              </a:solidFill>
              <a:effectLst/>
              <a:uLnTx/>
              <a:uFillTx/>
              <a:latin typeface="Avenir Book" panose="02000503020000020003" pitchFamily="2" charset="0"/>
              <a:cs typeface="DIN Alternate"/>
            </a:endParaRPr>
          </a:p>
          <a:p>
            <a:pPr marL="11206" marR="4483" lvl="0" indent="0" algn="ctr" defTabSz="914400" rtl="0" eaLnBrk="1" fontAlgn="auto" latinLnBrk="0" hangingPunct="1">
              <a:lnSpc>
                <a:spcPct val="100000"/>
              </a:lnSpc>
              <a:spcBef>
                <a:spcPts val="88"/>
              </a:spcBef>
              <a:spcAft>
                <a:spcPts val="0"/>
              </a:spcAft>
              <a:buClrTx/>
              <a:buSzTx/>
              <a:buFontTx/>
              <a:buNone/>
              <a:tabLst/>
              <a:defRPr/>
            </a:pPr>
            <a:endParaRPr kumimoji="0" lang="en-US" sz="2000" b="0" i="0" u="none" strike="noStrike" kern="1200" cap="none" spc="-9" normalizeH="0" baseline="0" noProof="0" dirty="0">
              <a:ln>
                <a:noFill/>
              </a:ln>
              <a:solidFill>
                <a:prstClr val="black"/>
              </a:solidFill>
              <a:effectLst/>
              <a:uLnTx/>
              <a:uFillTx/>
              <a:latin typeface="Avenir Book" panose="02000503020000020003" pitchFamily="2" charset="0"/>
              <a:cs typeface="DIN Alternate Medium"/>
            </a:endParaRPr>
          </a:p>
          <a:p>
            <a:pPr marL="11206" marR="4483" lvl="0" indent="0" algn="ctr" defTabSz="806867" rtl="0" eaLnBrk="1" fontAlgn="auto" latinLnBrk="0" hangingPunct="1">
              <a:lnSpc>
                <a:spcPct val="100000"/>
              </a:lnSpc>
              <a:spcBef>
                <a:spcPts val="88"/>
              </a:spcBef>
              <a:spcAft>
                <a:spcPts val="0"/>
              </a:spcAft>
              <a:buClrTx/>
              <a:buSzTx/>
              <a:buFontTx/>
              <a:buNone/>
              <a:tabLst/>
              <a:defRPr/>
            </a:pPr>
            <a:r>
              <a:rPr kumimoji="0" lang="en-US" sz="1400" b="0" i="0" u="none" strike="noStrike" kern="0" cap="none" spc="-9" normalizeH="0" baseline="0" noProof="0" dirty="0">
                <a:ln>
                  <a:noFill/>
                </a:ln>
                <a:solidFill>
                  <a:sysClr val="windowText" lastClr="000000"/>
                </a:solidFill>
                <a:effectLst/>
                <a:uLnTx/>
                <a:uFillTx/>
                <a:latin typeface="Avenir Book" panose="02000503020000020003" pitchFamily="2" charset="0"/>
                <a:cs typeface="DIN Alternate Medium"/>
              </a:rPr>
              <a:t>CALL CENTER  SCREENS FOR INSURANCE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6" b="0" i="0" u="none" strike="noStrike" kern="1200" cap="none" spc="-9" normalizeH="0" baseline="0" noProof="0" dirty="0">
              <a:ln>
                <a:noFill/>
              </a:ln>
              <a:solidFill>
                <a:prstClr val="black"/>
              </a:solidFill>
              <a:effectLst/>
              <a:uLnTx/>
              <a:uFillTx/>
              <a:latin typeface="DIN Alternate Medium"/>
              <a:ea typeface="+mn-ea"/>
              <a:cs typeface="DIN Alternate Medium"/>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6" b="0" i="0" u="none" strike="noStrike" kern="1200" cap="none" spc="-9" normalizeH="0" baseline="0" noProof="0" dirty="0">
              <a:ln>
                <a:noFill/>
              </a:ln>
              <a:solidFill>
                <a:prstClr val="black"/>
              </a:solidFill>
              <a:effectLst/>
              <a:uLnTx/>
              <a:uFillTx/>
              <a:latin typeface="DIN Alternate Medium"/>
              <a:ea typeface="+mn-ea"/>
              <a:cs typeface="DIN Alternate Medium"/>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6" b="0" i="0" u="none" strike="noStrike" kern="1200" cap="none" spc="-9" normalizeH="0" baseline="0" noProof="0" dirty="0">
              <a:ln>
                <a:noFill/>
              </a:ln>
              <a:solidFill>
                <a:prstClr val="black"/>
              </a:solidFill>
              <a:effectLst/>
              <a:uLnTx/>
              <a:uFillTx/>
              <a:latin typeface="DIN Alternate Medium"/>
              <a:ea typeface="+mn-ea"/>
              <a:cs typeface="DIN Alternate Medium"/>
            </a:endParaRPr>
          </a:p>
        </p:txBody>
      </p:sp>
      <p:sp>
        <p:nvSpPr>
          <p:cNvPr id="14" name="object 8">
            <a:extLst>
              <a:ext uri="{FF2B5EF4-FFF2-40B4-BE49-F238E27FC236}">
                <a16:creationId xmlns:a16="http://schemas.microsoft.com/office/drawing/2014/main" id="{200584BB-4493-5786-8D7F-6712980042A2}"/>
              </a:ext>
            </a:extLst>
          </p:cNvPr>
          <p:cNvSpPr txBox="1"/>
          <p:nvPr/>
        </p:nvSpPr>
        <p:spPr>
          <a:xfrm>
            <a:off x="9935290" y="2290484"/>
            <a:ext cx="1379750" cy="474489"/>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tab pos="240665" algn="l"/>
              </a:tabLst>
              <a:defRPr/>
            </a:pPr>
            <a:r>
              <a:rPr kumimoji="0" lang="en-US" sz="1500" b="1" i="0" u="none" strike="noStrike" kern="1200" cap="none" spc="0" normalizeH="0" baseline="0" noProof="0" dirty="0">
                <a:ln>
                  <a:noFill/>
                </a:ln>
                <a:solidFill>
                  <a:prstClr val="black">
                    <a:lumMod val="85000"/>
                    <a:lumOff val="15000"/>
                  </a:prstClr>
                </a:solidFill>
                <a:effectLst/>
                <a:uLnTx/>
                <a:uFillTx/>
                <a:latin typeface="Avenir Book" panose="02000503020000020003" pitchFamily="2" charset="0"/>
                <a:cs typeface="DIN Alternate"/>
              </a:rPr>
              <a:t>COUNTY HOSPITAL</a:t>
            </a:r>
            <a:endParaRPr kumimoji="0" sz="1500" b="1" i="0" u="none" strike="noStrike" kern="1200" cap="none" spc="0" normalizeH="0" baseline="0" noProof="0" dirty="0">
              <a:ln>
                <a:noFill/>
              </a:ln>
              <a:solidFill>
                <a:prstClr val="black">
                  <a:lumMod val="85000"/>
                  <a:lumOff val="15000"/>
                </a:prstClr>
              </a:solidFill>
              <a:effectLst/>
              <a:uLnTx/>
              <a:uFillTx/>
              <a:latin typeface="Avenir Book" panose="02000503020000020003" pitchFamily="2" charset="0"/>
              <a:cs typeface="DIN Alternate"/>
            </a:endParaRPr>
          </a:p>
        </p:txBody>
      </p:sp>
      <p:pic>
        <p:nvPicPr>
          <p:cNvPr id="22" name="Graphic 21" descr="Hospital with solid fill">
            <a:extLst>
              <a:ext uri="{FF2B5EF4-FFF2-40B4-BE49-F238E27FC236}">
                <a16:creationId xmlns:a16="http://schemas.microsoft.com/office/drawing/2014/main" id="{AC433C81-21D4-F447-5354-A05D238742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12966" y="1347618"/>
            <a:ext cx="1024399" cy="1024399"/>
          </a:xfrm>
          <a:prstGeom prst="rect">
            <a:avLst/>
          </a:prstGeom>
        </p:spPr>
      </p:pic>
      <p:sp>
        <p:nvSpPr>
          <p:cNvPr id="29" name="object 3">
            <a:extLst>
              <a:ext uri="{FF2B5EF4-FFF2-40B4-BE49-F238E27FC236}">
                <a16:creationId xmlns:a16="http://schemas.microsoft.com/office/drawing/2014/main" id="{CB363553-5154-D885-2DC3-33CF4B242AB0}"/>
              </a:ext>
            </a:extLst>
          </p:cNvPr>
          <p:cNvSpPr/>
          <p:nvPr/>
        </p:nvSpPr>
        <p:spPr>
          <a:xfrm>
            <a:off x="5494309" y="3802050"/>
            <a:ext cx="1613647" cy="1594285"/>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CFE5E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Abadi Extra Light"/>
              <a:ea typeface="+mn-ea"/>
              <a:cs typeface="+mn-cs"/>
            </a:endParaRPr>
          </a:p>
        </p:txBody>
      </p:sp>
      <p:sp>
        <p:nvSpPr>
          <p:cNvPr id="30" name="object 25">
            <a:extLst>
              <a:ext uri="{FF2B5EF4-FFF2-40B4-BE49-F238E27FC236}">
                <a16:creationId xmlns:a16="http://schemas.microsoft.com/office/drawing/2014/main" id="{9CA847C0-3F94-DFA2-F388-280829DFBB64}"/>
              </a:ext>
            </a:extLst>
          </p:cNvPr>
          <p:cNvSpPr txBox="1"/>
          <p:nvPr/>
        </p:nvSpPr>
        <p:spPr>
          <a:xfrm>
            <a:off x="5494309" y="4271997"/>
            <a:ext cx="1554567" cy="500039"/>
          </a:xfrm>
          <a:prstGeom prst="rect">
            <a:avLst/>
          </a:prstGeom>
        </p:spPr>
        <p:txBody>
          <a:bodyPr vert="horz" wrap="square" lIns="0" tIns="11206" rIns="0" bIns="0" rtlCol="0">
            <a:spAutoFit/>
          </a:bodyPr>
          <a:lstStyle/>
          <a:p>
            <a:pPr marL="11206" marR="0" lvl="0" indent="0" algn="ctr" defTabSz="914400" rtl="0" eaLnBrk="1" fontAlgn="auto" latinLnBrk="0" hangingPunct="1">
              <a:lnSpc>
                <a:spcPct val="100000"/>
              </a:lnSpc>
              <a:spcBef>
                <a:spcPts val="88"/>
              </a:spcBef>
              <a:spcAft>
                <a:spcPts val="0"/>
              </a:spcAft>
              <a:buClrTx/>
              <a:buSzTx/>
              <a:buFontTx/>
              <a:buNone/>
              <a:tabLst/>
              <a:defRPr/>
            </a:pPr>
            <a:r>
              <a:rPr kumimoji="0" sz="1588" b="1" i="0" u="none" strike="noStrike" kern="1200" cap="none" spc="0" normalizeH="0" baseline="0" noProof="0" dirty="0">
                <a:ln>
                  <a:noFill/>
                </a:ln>
                <a:solidFill>
                  <a:prstClr val="black"/>
                </a:solidFill>
                <a:effectLst/>
                <a:uLnTx/>
                <a:uFillTx/>
                <a:latin typeface="Avenir Book" panose="02000503020000020003" pitchFamily="2" charset="0"/>
                <a:cs typeface="DIN Alternate"/>
              </a:rPr>
              <a:t>PRIVATE </a:t>
            </a:r>
            <a:r>
              <a:rPr kumimoji="0" sz="1588" b="1" i="0" u="none" strike="noStrike" kern="1200" cap="none" spc="-9" normalizeH="0" baseline="0" noProof="0" dirty="0">
                <a:ln>
                  <a:noFill/>
                </a:ln>
                <a:solidFill>
                  <a:prstClr val="black"/>
                </a:solidFill>
                <a:effectLst/>
                <a:uLnTx/>
                <a:uFillTx/>
                <a:latin typeface="Avenir Book" panose="02000503020000020003" pitchFamily="2" charset="0"/>
                <a:cs typeface="DIN Alternate"/>
              </a:rPr>
              <a:t>INSURANCE</a:t>
            </a:r>
            <a:endParaRPr kumimoji="0" sz="1588" b="0" i="0" u="none" strike="noStrike" kern="1200" cap="none" spc="0" normalizeH="0" baseline="0" noProof="0" dirty="0">
              <a:ln>
                <a:noFill/>
              </a:ln>
              <a:solidFill>
                <a:prstClr val="black"/>
              </a:solidFill>
              <a:effectLst/>
              <a:uLnTx/>
              <a:uFillTx/>
              <a:latin typeface="Avenir Book" panose="02000503020000020003" pitchFamily="2" charset="0"/>
              <a:cs typeface="DIN Alternate"/>
            </a:endParaRPr>
          </a:p>
        </p:txBody>
      </p:sp>
      <p:sp>
        <p:nvSpPr>
          <p:cNvPr id="2" name="object 3">
            <a:extLst>
              <a:ext uri="{FF2B5EF4-FFF2-40B4-BE49-F238E27FC236}">
                <a16:creationId xmlns:a16="http://schemas.microsoft.com/office/drawing/2014/main" id="{DC4DCB9F-121C-DA65-C2B6-036AD97A9E42}"/>
              </a:ext>
            </a:extLst>
          </p:cNvPr>
          <p:cNvSpPr/>
          <p:nvPr/>
        </p:nvSpPr>
        <p:spPr>
          <a:xfrm>
            <a:off x="5518968" y="2029763"/>
            <a:ext cx="1613647" cy="1594284"/>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CFE5E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Abadi Extra Light"/>
              <a:ea typeface="+mn-ea"/>
              <a:cs typeface="+mn-cs"/>
            </a:endParaRPr>
          </a:p>
        </p:txBody>
      </p:sp>
      <p:sp>
        <p:nvSpPr>
          <p:cNvPr id="5" name="object 4">
            <a:extLst>
              <a:ext uri="{FF2B5EF4-FFF2-40B4-BE49-F238E27FC236}">
                <a16:creationId xmlns:a16="http://schemas.microsoft.com/office/drawing/2014/main" id="{E9097A53-EB2D-36F6-CF65-115F0E109C0D}"/>
              </a:ext>
            </a:extLst>
          </p:cNvPr>
          <p:cNvSpPr txBox="1"/>
          <p:nvPr/>
        </p:nvSpPr>
        <p:spPr>
          <a:xfrm>
            <a:off x="5507659" y="2586882"/>
            <a:ext cx="1586946" cy="500039"/>
          </a:xfrm>
          <a:prstGeom prst="rect">
            <a:avLst/>
          </a:prstGeom>
        </p:spPr>
        <p:txBody>
          <a:bodyPr vert="horz" wrap="square" lIns="0" tIns="11206" rIns="0" bIns="0" rtlCol="0">
            <a:spAutoFit/>
          </a:bodyPr>
          <a:lstStyle/>
          <a:p>
            <a:pPr marL="46227" marR="4483" lvl="0" indent="0" algn="ctr" defTabSz="914400" rtl="0" eaLnBrk="1" fontAlgn="auto" latinLnBrk="0" hangingPunct="1">
              <a:lnSpc>
                <a:spcPct val="100000"/>
              </a:lnSpc>
              <a:spcBef>
                <a:spcPts val="88"/>
              </a:spcBef>
              <a:spcAft>
                <a:spcPts val="0"/>
              </a:spcAft>
              <a:buClrTx/>
              <a:buSzTx/>
              <a:buFontTx/>
              <a:buNone/>
              <a:tabLst/>
              <a:defRPr/>
            </a:pPr>
            <a:r>
              <a:rPr kumimoji="0" sz="1588" b="1" i="0" u="none" strike="noStrike" kern="1200" cap="none" spc="-9" normalizeH="0" baseline="0" noProof="0" dirty="0">
                <a:ln>
                  <a:noFill/>
                </a:ln>
                <a:solidFill>
                  <a:prstClr val="black"/>
                </a:solidFill>
                <a:effectLst/>
                <a:uLnTx/>
                <a:uFillTx/>
                <a:latin typeface="Avenir Book" panose="02000503020000020003" pitchFamily="2" charset="0"/>
                <a:cs typeface="DIN Alternate"/>
              </a:rPr>
              <a:t>MEDICAID</a:t>
            </a:r>
            <a:r>
              <a:rPr kumimoji="0" lang="en-US" sz="1588" b="1" i="0" u="none" strike="noStrike" kern="1200" cap="none" spc="-9" normalizeH="0" baseline="0" noProof="0" dirty="0">
                <a:ln>
                  <a:noFill/>
                </a:ln>
                <a:solidFill>
                  <a:prstClr val="black"/>
                </a:solidFill>
                <a:effectLst/>
                <a:uLnTx/>
                <a:uFillTx/>
                <a:latin typeface="Avenir Book" panose="02000503020000020003" pitchFamily="2" charset="0"/>
                <a:cs typeface="DIN Alternate"/>
              </a:rPr>
              <a:t> AND UNINSURED</a:t>
            </a:r>
            <a:endParaRPr kumimoji="0" sz="1588" b="0" i="0" u="none" strike="noStrike" kern="1200" cap="none" spc="0" normalizeH="0" baseline="0" noProof="0" dirty="0">
              <a:ln>
                <a:noFill/>
              </a:ln>
              <a:solidFill>
                <a:prstClr val="black"/>
              </a:solidFill>
              <a:effectLst/>
              <a:uLnTx/>
              <a:uFillTx/>
              <a:latin typeface="Avenir Book" panose="02000503020000020003" pitchFamily="2" charset="0"/>
              <a:cs typeface="DIN Alternate"/>
            </a:endParaRPr>
          </a:p>
        </p:txBody>
      </p:sp>
      <p:cxnSp>
        <p:nvCxnSpPr>
          <p:cNvPr id="8" name="Straight Arrow Connector 7">
            <a:extLst>
              <a:ext uri="{FF2B5EF4-FFF2-40B4-BE49-F238E27FC236}">
                <a16:creationId xmlns:a16="http://schemas.microsoft.com/office/drawing/2014/main" id="{74487A70-8CFA-C7B8-DE99-29D872D5A738}"/>
              </a:ext>
            </a:extLst>
          </p:cNvPr>
          <p:cNvCxnSpPr/>
          <p:nvPr/>
        </p:nvCxnSpPr>
        <p:spPr>
          <a:xfrm>
            <a:off x="7156471" y="4243271"/>
            <a:ext cx="831073" cy="0"/>
          </a:xfrm>
          <a:prstGeom prst="straightConnector1">
            <a:avLst/>
          </a:prstGeom>
          <a:ln w="25400">
            <a:solidFill>
              <a:srgbClr val="5C5D5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1212E43-1833-BF44-B276-A0DB7325E0D8}"/>
              </a:ext>
            </a:extLst>
          </p:cNvPr>
          <p:cNvCxnSpPr/>
          <p:nvPr/>
        </p:nvCxnSpPr>
        <p:spPr>
          <a:xfrm>
            <a:off x="7140433" y="2836901"/>
            <a:ext cx="831073" cy="0"/>
          </a:xfrm>
          <a:prstGeom prst="straightConnector1">
            <a:avLst/>
          </a:prstGeom>
          <a:ln w="25400">
            <a:solidFill>
              <a:srgbClr val="5C5D5F"/>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object 8">
            <a:extLst>
              <a:ext uri="{FF2B5EF4-FFF2-40B4-BE49-F238E27FC236}">
                <a16:creationId xmlns:a16="http://schemas.microsoft.com/office/drawing/2014/main" id="{F93366D7-8BFA-ADBF-A5F9-16C420FEE474}"/>
              </a:ext>
            </a:extLst>
          </p:cNvPr>
          <p:cNvSpPr txBox="1"/>
          <p:nvPr/>
        </p:nvSpPr>
        <p:spPr>
          <a:xfrm>
            <a:off x="8420255" y="1661109"/>
            <a:ext cx="1024402" cy="474489"/>
          </a:xfrm>
          <a:prstGeom prst="rect">
            <a:avLst/>
          </a:prstGeom>
          <a:solidFill>
            <a:schemeClr val="bg1"/>
          </a:solidFill>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tab pos="240665" algn="l"/>
              </a:tabLst>
              <a:defRPr/>
            </a:pPr>
            <a:r>
              <a:rPr kumimoji="0" lang="en-US" sz="1500" b="1" i="0" u="none" strike="noStrike" kern="1200" cap="none" spc="0" normalizeH="0" baseline="0" noProof="0" dirty="0">
                <a:ln>
                  <a:noFill/>
                </a:ln>
                <a:solidFill>
                  <a:prstClr val="black">
                    <a:lumMod val="85000"/>
                    <a:lumOff val="15000"/>
                  </a:prstClr>
                </a:solidFill>
                <a:effectLst/>
                <a:uLnTx/>
                <a:uFillTx/>
                <a:latin typeface="Avenir Book" panose="02000503020000020003" pitchFamily="2" charset="0"/>
                <a:cs typeface="DIN Alternate"/>
              </a:rPr>
              <a:t>RESIDENT TRAINEES</a:t>
            </a:r>
          </a:p>
        </p:txBody>
      </p:sp>
      <p:cxnSp>
        <p:nvCxnSpPr>
          <p:cNvPr id="36" name="Straight Arrow Connector 35">
            <a:extLst>
              <a:ext uri="{FF2B5EF4-FFF2-40B4-BE49-F238E27FC236}">
                <a16:creationId xmlns:a16="http://schemas.microsoft.com/office/drawing/2014/main" id="{9DFC576C-2C7D-FE7D-11D1-087955908D7E}"/>
              </a:ext>
            </a:extLst>
          </p:cNvPr>
          <p:cNvCxnSpPr/>
          <p:nvPr/>
        </p:nvCxnSpPr>
        <p:spPr>
          <a:xfrm>
            <a:off x="7156471" y="4917179"/>
            <a:ext cx="831073" cy="0"/>
          </a:xfrm>
          <a:prstGeom prst="straightConnector1">
            <a:avLst/>
          </a:prstGeom>
          <a:ln w="25400">
            <a:solidFill>
              <a:srgbClr val="5C5D5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1E8C642D-524B-8E5A-FEA2-F300D0230F7C}"/>
              </a:ext>
            </a:extLst>
          </p:cNvPr>
          <p:cNvCxnSpPr>
            <a:cxnSpLocks/>
          </p:cNvCxnSpPr>
          <p:nvPr/>
        </p:nvCxnSpPr>
        <p:spPr>
          <a:xfrm>
            <a:off x="8794366" y="2152592"/>
            <a:ext cx="0" cy="276849"/>
          </a:xfrm>
          <a:prstGeom prst="straightConnector1">
            <a:avLst/>
          </a:prstGeom>
          <a:ln w="25400">
            <a:solidFill>
              <a:srgbClr val="5C5D5F"/>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50C5D0E-ABB2-C828-2D63-476EC141A0AF}"/>
              </a:ext>
            </a:extLst>
          </p:cNvPr>
          <p:cNvSpPr txBox="1"/>
          <p:nvPr/>
        </p:nvSpPr>
        <p:spPr>
          <a:xfrm>
            <a:off x="890117" y="5578050"/>
            <a:ext cx="10465915" cy="92333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Avenir Book" panose="02000503020000020003" pitchFamily="2" charset="0"/>
                <a:ea typeface="Aptos" panose="020B0004020202020204" pitchFamily="34" charset="0"/>
                <a:cs typeface="Times New Roman" panose="02020603050405020304" pitchFamily="18" charset="0"/>
              </a:rPr>
              <a:t>Model 1 </a:t>
            </a:r>
            <a:r>
              <a:rPr kumimoji="0" lang="en-US" b="0" i="0" u="none" strike="noStrike" kern="0" cap="none" spc="0" normalizeH="0" baseline="0" noProof="0" dirty="0">
                <a:ln>
                  <a:noFill/>
                </a:ln>
                <a:solidFill>
                  <a:sysClr val="windowText" lastClr="000000"/>
                </a:solidFill>
                <a:effectLst/>
                <a:uLnTx/>
                <a:uFillTx/>
                <a:latin typeface="Avenir Book" panose="02000503020000020003" pitchFamily="2" charset="0"/>
                <a:ea typeface="Aptos" panose="020B0004020202020204" pitchFamily="34" charset="0"/>
                <a:cs typeface="Times New Roman" panose="02020603050405020304" pitchFamily="18" charset="0"/>
              </a:rPr>
              <a:t>depicts a common practice of sorting pregnant patients enrolled in Medicaid into resident clinics and privately insured patients into the private faculty practices. </a:t>
            </a:r>
            <a:r>
              <a:rPr lang="en-US" kern="0" dirty="0">
                <a:solidFill>
                  <a:sysClr val="windowText" lastClr="000000"/>
                </a:solidFill>
                <a:latin typeface="Avenir Book" panose="02000503020000020003" pitchFamily="2" charset="0"/>
                <a:ea typeface="Aptos" panose="020B0004020202020204" pitchFamily="34" charset="0"/>
                <a:cs typeface="Times New Roman" panose="02020603050405020304" pitchFamily="18" charset="0"/>
              </a:rPr>
              <a:t>The resident clinic can be situated within the university hospital, through affiliation with a county hospital, or both. </a:t>
            </a:r>
            <a:r>
              <a:rPr kumimoji="0" lang="en-US" b="0" i="0" u="none" strike="noStrike" kern="0" cap="none" spc="0" normalizeH="0" baseline="0" noProof="0" dirty="0">
                <a:ln>
                  <a:noFill/>
                </a:ln>
                <a:solidFill>
                  <a:sysClr val="windowText" lastClr="000000"/>
                </a:solidFill>
                <a:effectLst/>
                <a:uLnTx/>
                <a:uFillTx/>
                <a:latin typeface="Avenir Book" panose="02000503020000020003" pitchFamily="2" charset="0"/>
                <a:ea typeface="Aptos" panose="020B0004020202020204" pitchFamily="34" charset="0"/>
                <a:cs typeface="Times New Roman" panose="02020603050405020304" pitchFamily="18" charset="0"/>
              </a:rPr>
              <a:t>How midwives are incorporated varies. </a:t>
            </a:r>
            <a:endParaRPr kumimoji="0" lang="en-US" b="0" i="0" u="none" strike="noStrike" kern="0" cap="none" spc="0" normalizeH="0" baseline="0" noProof="0" dirty="0">
              <a:ln>
                <a:noFill/>
              </a:ln>
              <a:solidFill>
                <a:sysClr val="windowText" lastClr="000000"/>
              </a:solidFill>
              <a:effectLst/>
              <a:uLnTx/>
              <a:uFillTx/>
              <a:latin typeface="Avenir Book" panose="02000503020000020003" pitchFamily="2" charset="0"/>
            </a:endParaRPr>
          </a:p>
        </p:txBody>
      </p:sp>
      <p:sp>
        <p:nvSpPr>
          <p:cNvPr id="7" name="object 16">
            <a:extLst>
              <a:ext uri="{FF2B5EF4-FFF2-40B4-BE49-F238E27FC236}">
                <a16:creationId xmlns:a16="http://schemas.microsoft.com/office/drawing/2014/main" id="{ED6AC865-90BE-BE34-EE6A-14B42DF193F3}"/>
              </a:ext>
            </a:extLst>
          </p:cNvPr>
          <p:cNvSpPr/>
          <p:nvPr/>
        </p:nvSpPr>
        <p:spPr>
          <a:xfrm>
            <a:off x="7979324" y="2473302"/>
            <a:ext cx="1613647" cy="816166"/>
          </a:xfrm>
          <a:custGeom>
            <a:avLst/>
            <a:gdLst/>
            <a:ahLst/>
            <a:cxnLst/>
            <a:rect l="l" t="t" r="r" b="b"/>
            <a:pathLst>
              <a:path w="1828800" h="548639">
                <a:moveTo>
                  <a:pt x="1714500" y="0"/>
                </a:moveTo>
                <a:lnTo>
                  <a:pt x="114300" y="0"/>
                </a:lnTo>
                <a:lnTo>
                  <a:pt x="69806" y="8981"/>
                </a:lnTo>
                <a:lnTo>
                  <a:pt x="33475" y="33475"/>
                </a:lnTo>
                <a:lnTo>
                  <a:pt x="8981" y="69806"/>
                </a:lnTo>
                <a:lnTo>
                  <a:pt x="0" y="114300"/>
                </a:lnTo>
                <a:lnTo>
                  <a:pt x="0" y="434340"/>
                </a:lnTo>
                <a:lnTo>
                  <a:pt x="8981" y="478833"/>
                </a:lnTo>
                <a:lnTo>
                  <a:pt x="33475" y="515164"/>
                </a:lnTo>
                <a:lnTo>
                  <a:pt x="69806" y="539658"/>
                </a:lnTo>
                <a:lnTo>
                  <a:pt x="114300" y="548640"/>
                </a:lnTo>
                <a:lnTo>
                  <a:pt x="1714500" y="548640"/>
                </a:lnTo>
                <a:lnTo>
                  <a:pt x="1758993" y="539658"/>
                </a:lnTo>
                <a:lnTo>
                  <a:pt x="1795324" y="515164"/>
                </a:lnTo>
                <a:lnTo>
                  <a:pt x="1819818" y="478833"/>
                </a:lnTo>
                <a:lnTo>
                  <a:pt x="1828800" y="434340"/>
                </a:lnTo>
                <a:lnTo>
                  <a:pt x="1828800" y="114300"/>
                </a:lnTo>
                <a:lnTo>
                  <a:pt x="1819818" y="69806"/>
                </a:lnTo>
                <a:lnTo>
                  <a:pt x="1795324" y="33475"/>
                </a:lnTo>
                <a:lnTo>
                  <a:pt x="1758993" y="8981"/>
                </a:lnTo>
                <a:lnTo>
                  <a:pt x="1714500" y="0"/>
                </a:lnTo>
                <a:close/>
              </a:path>
            </a:pathLst>
          </a:custGeom>
          <a:solidFill>
            <a:srgbClr val="D4A994"/>
          </a:solid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0" cap="none" spc="0" normalizeH="0" baseline="0" noProof="0">
              <a:ln>
                <a:noFill/>
              </a:ln>
              <a:solidFill>
                <a:sysClr val="windowText" lastClr="000000"/>
              </a:solidFill>
              <a:effectLst/>
              <a:uLnTx/>
              <a:uFillTx/>
              <a:latin typeface="Abadi Extra Light"/>
              <a:ea typeface="+mn-ea"/>
              <a:cs typeface="+mn-cs"/>
            </a:endParaRPr>
          </a:p>
        </p:txBody>
      </p:sp>
      <p:sp>
        <p:nvSpPr>
          <p:cNvPr id="10" name="object 17">
            <a:extLst>
              <a:ext uri="{FF2B5EF4-FFF2-40B4-BE49-F238E27FC236}">
                <a16:creationId xmlns:a16="http://schemas.microsoft.com/office/drawing/2014/main" id="{4A08BC6D-B0BE-CAB6-8E29-B0EDF69AA826}"/>
              </a:ext>
            </a:extLst>
          </p:cNvPr>
          <p:cNvSpPr txBox="1"/>
          <p:nvPr/>
        </p:nvSpPr>
        <p:spPr>
          <a:xfrm>
            <a:off x="8150520" y="2657788"/>
            <a:ext cx="1255619" cy="500039"/>
          </a:xfrm>
          <a:prstGeom prst="rect">
            <a:avLst/>
          </a:prstGeom>
        </p:spPr>
        <p:txBody>
          <a:bodyPr vert="horz" wrap="square" lIns="0" tIns="11206" rIns="0" bIns="0" rtlCol="0">
            <a:spAutoFit/>
          </a:bodyPr>
          <a:lstStyle/>
          <a:p>
            <a:pPr marL="11206" marR="0" lvl="0" indent="0" algn="ctr" defTabSz="914400" rtl="0" eaLnBrk="1" fontAlgn="auto" latinLnBrk="0" hangingPunct="1">
              <a:lnSpc>
                <a:spcPct val="100000"/>
              </a:lnSpc>
              <a:spcBef>
                <a:spcPts val="88"/>
              </a:spcBef>
              <a:spcAft>
                <a:spcPts val="0"/>
              </a:spcAft>
              <a:buClrTx/>
              <a:buSzTx/>
              <a:buFontTx/>
              <a:buNone/>
              <a:tabLst/>
              <a:defRPr/>
            </a:pPr>
            <a:r>
              <a:rPr kumimoji="0" lang="en-US" sz="1588" b="0" i="0" u="none" strike="noStrike" kern="1200" cap="none" spc="-4" normalizeH="0" baseline="0" noProof="0" dirty="0">
                <a:ln>
                  <a:noFill/>
                </a:ln>
                <a:solidFill>
                  <a:prstClr val="black"/>
                </a:solidFill>
                <a:effectLst/>
                <a:uLnTx/>
                <a:uFillTx/>
                <a:latin typeface="Avenir Book" panose="02000503020000020003" pitchFamily="2" charset="0"/>
                <a:cs typeface="DIN Alternate Medium"/>
              </a:rPr>
              <a:t>RESIDENT</a:t>
            </a:r>
            <a:r>
              <a:rPr kumimoji="0" sz="1588" b="0" i="0" u="none" strike="noStrike" kern="1200" cap="none" spc="-4" normalizeH="0" baseline="0" noProof="0" dirty="0">
                <a:ln>
                  <a:noFill/>
                </a:ln>
                <a:solidFill>
                  <a:prstClr val="black"/>
                </a:solidFill>
                <a:effectLst/>
                <a:uLnTx/>
                <a:uFillTx/>
                <a:latin typeface="Avenir Book" panose="02000503020000020003" pitchFamily="2" charset="0"/>
                <a:cs typeface="DIN Alternate Medium"/>
              </a:rPr>
              <a:t> </a:t>
            </a:r>
            <a:r>
              <a:rPr kumimoji="0" sz="1588" b="0" i="0" u="none" strike="noStrike" kern="1200" cap="none" spc="-9" normalizeH="0" baseline="0" noProof="0" dirty="0">
                <a:ln>
                  <a:noFill/>
                </a:ln>
                <a:solidFill>
                  <a:prstClr val="black"/>
                </a:solidFill>
                <a:effectLst/>
                <a:uLnTx/>
                <a:uFillTx/>
                <a:latin typeface="Avenir Book" panose="02000503020000020003" pitchFamily="2" charset="0"/>
                <a:cs typeface="DIN Alternate Medium"/>
              </a:rPr>
              <a:t>CLINIC</a:t>
            </a:r>
            <a:endParaRPr kumimoji="0" sz="1588" b="0" i="0" u="none" strike="noStrike" kern="1200" cap="none" spc="0" normalizeH="0" baseline="0" noProof="0" dirty="0">
              <a:ln>
                <a:noFill/>
              </a:ln>
              <a:solidFill>
                <a:prstClr val="black"/>
              </a:solidFill>
              <a:effectLst/>
              <a:uLnTx/>
              <a:uFillTx/>
              <a:latin typeface="Avenir Book" panose="02000503020000020003" pitchFamily="2" charset="0"/>
              <a:cs typeface="DIN Alternate Medium"/>
            </a:endParaRPr>
          </a:p>
        </p:txBody>
      </p:sp>
      <p:sp>
        <p:nvSpPr>
          <p:cNvPr id="12" name="Title 1">
            <a:extLst>
              <a:ext uri="{FF2B5EF4-FFF2-40B4-BE49-F238E27FC236}">
                <a16:creationId xmlns:a16="http://schemas.microsoft.com/office/drawing/2014/main" id="{3776028C-45F5-8F39-6CDA-1B94A4102DA3}"/>
              </a:ext>
            </a:extLst>
          </p:cNvPr>
          <p:cNvSpPr txBox="1">
            <a:spLocks/>
          </p:cNvSpPr>
          <p:nvPr/>
        </p:nvSpPr>
        <p:spPr>
          <a:xfrm>
            <a:off x="890117" y="229734"/>
            <a:ext cx="10402796" cy="1125036"/>
          </a:xfrm>
          <a:prstGeom prst="rect">
            <a:avLst/>
          </a:prstGeom>
          <a:solidFill>
            <a:srgbClr val="D3E2D2"/>
          </a:solidFill>
        </p:spPr>
        <p:txBody>
          <a:bodyPr vert="horz" lIns="91440" tIns="45720" rIns="91440" bIns="45720" rtlCol="0" anchor="ctr">
            <a:noAutofit/>
          </a:bodyPr>
          <a:lstStyle>
            <a:defPPr>
              <a:defRPr lang="en-US"/>
            </a:defPPr>
            <a:lvl1pPr algn="ctr">
              <a:lnSpc>
                <a:spcPct val="90000"/>
              </a:lnSpc>
              <a:spcBef>
                <a:spcPct val="0"/>
              </a:spcBef>
              <a:buNone/>
              <a:defRPr sz="36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r>
              <a:rPr lang="en-US" sz="3200" dirty="0"/>
              <a:t>The Sorting Process</a:t>
            </a:r>
            <a:br>
              <a:rPr lang="en-US" sz="3200" b="0" dirty="0"/>
            </a:br>
            <a:r>
              <a:rPr lang="en-US" sz="2800" b="0" dirty="0"/>
              <a:t>Sorting by insurance in University Medical Center (Site #1)</a:t>
            </a:r>
            <a:endParaRPr lang="en-US" sz="3200" b="0" dirty="0"/>
          </a:p>
        </p:txBody>
      </p:sp>
      <p:cxnSp>
        <p:nvCxnSpPr>
          <p:cNvPr id="13" name="Straight Arrow Connector 12">
            <a:extLst>
              <a:ext uri="{FF2B5EF4-FFF2-40B4-BE49-F238E27FC236}">
                <a16:creationId xmlns:a16="http://schemas.microsoft.com/office/drawing/2014/main" id="{939F6171-84F4-5F77-F53E-952EB9202C1B}"/>
              </a:ext>
            </a:extLst>
          </p:cNvPr>
          <p:cNvCxnSpPr/>
          <p:nvPr/>
        </p:nvCxnSpPr>
        <p:spPr>
          <a:xfrm>
            <a:off x="13236433" y="6265901"/>
            <a:ext cx="831073" cy="0"/>
          </a:xfrm>
          <a:prstGeom prst="straightConnector1">
            <a:avLst/>
          </a:prstGeom>
          <a:ln w="25400">
            <a:solidFill>
              <a:srgbClr val="5C5D5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6C1FC89-23F7-2D9D-E5F3-66A39D1050D9}"/>
              </a:ext>
            </a:extLst>
          </p:cNvPr>
          <p:cNvCxnSpPr>
            <a:cxnSpLocks/>
          </p:cNvCxnSpPr>
          <p:nvPr/>
        </p:nvCxnSpPr>
        <p:spPr>
          <a:xfrm>
            <a:off x="9495507" y="1938396"/>
            <a:ext cx="636021" cy="0"/>
          </a:xfrm>
          <a:prstGeom prst="straightConnector1">
            <a:avLst/>
          </a:prstGeom>
          <a:ln w="25400">
            <a:solidFill>
              <a:srgbClr val="5C5D5F"/>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56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1487D-67BB-19AC-992D-73A195A95D2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55BADC7-FFF6-E3FB-066F-0475114DCA63}"/>
              </a:ext>
            </a:extLst>
          </p:cNvPr>
          <p:cNvSpPr txBox="1">
            <a:spLocks/>
          </p:cNvSpPr>
          <p:nvPr/>
        </p:nvSpPr>
        <p:spPr>
          <a:xfrm>
            <a:off x="838200" y="289248"/>
            <a:ext cx="10402796" cy="1528211"/>
          </a:xfrm>
          <a:prstGeom prst="rect">
            <a:avLst/>
          </a:prstGeom>
          <a:solidFill>
            <a:srgbClr val="CFE5E5"/>
          </a:solidFill>
        </p:spPr>
        <p:txBody>
          <a:bodyPr vert="horz" lIns="91440" tIns="45720" rIns="91440" bIns="45720" rtlCol="0" anchor="ctr">
            <a:normAutofit/>
          </a:bodyPr>
          <a:lstStyle>
            <a:defPPr>
              <a:defRPr lang="en-US"/>
            </a:defPPr>
            <a:lvl1pPr algn="ctr">
              <a:lnSpc>
                <a:spcPct val="90000"/>
              </a:lnSpc>
              <a:spcBef>
                <a:spcPct val="0"/>
              </a:spcBef>
              <a:buNone/>
              <a:defRPr sz="32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r>
              <a:rPr lang="en-US" sz="4000" b="0" dirty="0"/>
              <a:t>APPENDICES—ADDITIONAL STUDY FINDINGS</a:t>
            </a:r>
          </a:p>
        </p:txBody>
      </p:sp>
      <p:sp>
        <p:nvSpPr>
          <p:cNvPr id="10" name="Content Placeholder 9">
            <a:extLst>
              <a:ext uri="{FF2B5EF4-FFF2-40B4-BE49-F238E27FC236}">
                <a16:creationId xmlns:a16="http://schemas.microsoft.com/office/drawing/2014/main" id="{A11DE11B-E076-8981-0A27-31934D02E3BB}"/>
              </a:ext>
            </a:extLst>
          </p:cNvPr>
          <p:cNvSpPr>
            <a:spLocks noGrp="1"/>
          </p:cNvSpPr>
          <p:nvPr>
            <p:ph idx="1"/>
          </p:nvPr>
        </p:nvSpPr>
        <p:spPr>
          <a:xfrm>
            <a:off x="781798" y="1817460"/>
            <a:ext cx="10515600" cy="4351338"/>
          </a:xfrm>
        </p:spPr>
        <p:txBody>
          <a:bodyPr/>
          <a:lstStyle/>
          <a:p>
            <a:endParaRPr lang="en-US" dirty="0"/>
          </a:p>
        </p:txBody>
      </p:sp>
    </p:spTree>
    <p:extLst>
      <p:ext uri="{BB962C8B-B14F-4D97-AF65-F5344CB8AC3E}">
        <p14:creationId xmlns:p14="http://schemas.microsoft.com/office/powerpoint/2010/main" val="2272858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21CD1-AD2F-2399-6BBF-E9C358E6AE5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EB7DD4-EB06-0452-42DE-3687392FD01A}"/>
              </a:ext>
            </a:extLst>
          </p:cNvPr>
          <p:cNvSpPr txBox="1"/>
          <p:nvPr/>
        </p:nvSpPr>
        <p:spPr>
          <a:xfrm>
            <a:off x="5916105" y="2242093"/>
            <a:ext cx="5217194" cy="3139321"/>
          </a:xfrm>
          <a:prstGeom prst="rect">
            <a:avLst/>
          </a:prstGeom>
          <a:noFill/>
        </p:spPr>
        <p:txBody>
          <a:bodyPr wrap="square">
            <a:spAutoFit/>
          </a:bodyPr>
          <a:lstStyle/>
          <a:p>
            <a:pPr marL="52388" marR="0"/>
            <a:r>
              <a:rPr kumimoji="0" lang="en-US" sz="22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Calibri" panose="020F0502020204030204" pitchFamily="34" charset="0"/>
              </a:rPr>
              <a:t>It was on the private floor. There was the MFM suite, and then there was the general OBGYN suite down the hall. Same standard. The waiting rooms were all mixed [for the private OBGYN and MFM practices], and so it was very nice, new, plush wood floors, chairs, things like that. </a:t>
            </a:r>
            <a:r>
              <a:rPr kumimoji="0" lang="en-US" sz="2200" b="1"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Calibri" panose="020F0502020204030204" pitchFamily="34" charset="0"/>
              </a:rPr>
              <a:t>And downstairs, where the publicly insured clinics were—everything was old and unrenovated</a:t>
            </a:r>
            <a:endParaRPr lang="en-US" sz="2200" b="1" kern="100" dirty="0">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6" name="Freeform 3">
            <a:extLst>
              <a:ext uri="{FF2B5EF4-FFF2-40B4-BE49-F238E27FC236}">
                <a16:creationId xmlns:a16="http://schemas.microsoft.com/office/drawing/2014/main" id="{D2BBA318-F680-878A-5F9B-82385EB9C887}"/>
              </a:ext>
            </a:extLst>
          </p:cNvPr>
          <p:cNvSpPr/>
          <p:nvPr/>
        </p:nvSpPr>
        <p:spPr>
          <a:xfrm>
            <a:off x="5436524" y="1363288"/>
            <a:ext cx="6176356" cy="4896932"/>
          </a:xfrm>
          <a:custGeom>
            <a:avLst/>
            <a:gdLst/>
            <a:ahLst/>
            <a:cxnLst/>
            <a:rect l="l" t="t" r="r" b="b"/>
            <a:pathLst>
              <a:path w="5216862" h="4114800">
                <a:moveTo>
                  <a:pt x="0" y="0"/>
                </a:moveTo>
                <a:lnTo>
                  <a:pt x="5216862" y="0"/>
                </a:lnTo>
                <a:lnTo>
                  <a:pt x="521686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3" name="TextBox 2">
            <a:extLst>
              <a:ext uri="{FF2B5EF4-FFF2-40B4-BE49-F238E27FC236}">
                <a16:creationId xmlns:a16="http://schemas.microsoft.com/office/drawing/2014/main" id="{11FDD748-69E2-C003-290B-6BA79652B355}"/>
              </a:ext>
            </a:extLst>
          </p:cNvPr>
          <p:cNvSpPr txBox="1"/>
          <p:nvPr/>
        </p:nvSpPr>
        <p:spPr>
          <a:xfrm>
            <a:off x="6557695" y="6043493"/>
            <a:ext cx="345398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venir Book" panose="02000503020000020003" pitchFamily="2" charset="0"/>
              </a:rPr>
              <a:t>Source: </a:t>
            </a:r>
            <a:r>
              <a:rPr lang="en-US" sz="1600" dirty="0">
                <a:latin typeface="Avenir Book" panose="02000503020000020003" pitchFamily="2" charset="0"/>
              </a:rPr>
              <a:t>Dr. Logan-Participant 211.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venir Book" panose="02000503020000020003" pitchFamily="2" charset="0"/>
              </a:rPr>
              <a:t>OB-GYN Faculty at Integrated Site.</a:t>
            </a:r>
          </a:p>
        </p:txBody>
      </p:sp>
      <p:sp>
        <p:nvSpPr>
          <p:cNvPr id="5" name="Title 1">
            <a:extLst>
              <a:ext uri="{FF2B5EF4-FFF2-40B4-BE49-F238E27FC236}">
                <a16:creationId xmlns:a16="http://schemas.microsoft.com/office/drawing/2014/main" id="{D4354959-3AAE-A597-B1F4-1D352FD39C97}"/>
              </a:ext>
            </a:extLst>
          </p:cNvPr>
          <p:cNvSpPr txBox="1">
            <a:spLocks/>
          </p:cNvSpPr>
          <p:nvPr/>
        </p:nvSpPr>
        <p:spPr>
          <a:xfrm>
            <a:off x="257694" y="229732"/>
            <a:ext cx="11676610" cy="1133555"/>
          </a:xfrm>
          <a:prstGeom prst="rect">
            <a:avLst/>
          </a:prstGeom>
          <a:solidFill>
            <a:srgbClr val="CFE5E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333F50"/>
                </a:solidFill>
                <a:latin typeface="Avenir Book" panose="02000503020000020003" pitchFamily="2" charset="0"/>
                <a:ea typeface="Calibri" panose="020F0502020204030204" pitchFamily="34" charset="0"/>
                <a:cs typeface="Calibri" panose="020F0502020204030204" pitchFamily="34" charset="0"/>
              </a:rPr>
              <a:t>Descriptions of Segregated Care: Physically different spaces </a:t>
            </a:r>
          </a:p>
          <a:p>
            <a:pPr algn="ctr"/>
            <a:r>
              <a:rPr lang="en-US" sz="2000" i="1" dirty="0">
                <a:solidFill>
                  <a:srgbClr val="333F50"/>
                </a:solidFill>
                <a:latin typeface="Avenir Book" panose="02000503020000020003" pitchFamily="2" charset="0"/>
                <a:ea typeface="Calibri" panose="020F0502020204030204" pitchFamily="34" charset="0"/>
                <a:cs typeface="Calibri" panose="020F0502020204030204" pitchFamily="34" charset="0"/>
              </a:rPr>
              <a:t>By Attendings (OBGYN faculty who supervise residents)</a:t>
            </a:r>
            <a:endParaRPr lang="en-US" sz="3600" dirty="0">
              <a:latin typeface="Avenir Book" panose="02000503020000020003" pitchFamily="2" charset="0"/>
              <a:cs typeface="Arial" panose="020B0604020202020204" pitchFamily="34" charset="0"/>
            </a:endParaRPr>
          </a:p>
        </p:txBody>
      </p:sp>
      <p:sp>
        <p:nvSpPr>
          <p:cNvPr id="13" name="object 3">
            <a:extLst>
              <a:ext uri="{FF2B5EF4-FFF2-40B4-BE49-F238E27FC236}">
                <a16:creationId xmlns:a16="http://schemas.microsoft.com/office/drawing/2014/main" id="{EB341D8C-11A8-C402-159B-EB58736C2819}"/>
              </a:ext>
            </a:extLst>
          </p:cNvPr>
          <p:cNvSpPr/>
          <p:nvPr/>
        </p:nvSpPr>
        <p:spPr>
          <a:xfrm>
            <a:off x="692331" y="2239461"/>
            <a:ext cx="4281418" cy="3482070"/>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chemeClr val="bg2">
              <a:lumMod val="9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8778CF6-365D-BEB1-5640-C6CA1D39E5A0}"/>
              </a:ext>
            </a:extLst>
          </p:cNvPr>
          <p:cNvSpPr txBox="1"/>
          <p:nvPr/>
        </p:nvSpPr>
        <p:spPr>
          <a:xfrm>
            <a:off x="889807" y="3011000"/>
            <a:ext cx="3914605" cy="1938992"/>
          </a:xfrm>
          <a:prstGeom prst="rect">
            <a:avLst/>
          </a:prstGeom>
          <a:noFill/>
        </p:spPr>
        <p:txBody>
          <a:bodyPr wrap="square" rtlCol="0">
            <a:spAutoFit/>
          </a:bodyPr>
          <a:lstStyle/>
          <a:p>
            <a:r>
              <a:rPr kumimoji="0" lang="en-US" sz="2400"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Calibri" panose="020F0502020204030204" pitchFamily="34" charset="0"/>
              </a:rPr>
              <a:t>Dr. Logan described starkly different physical conditions between the private </a:t>
            </a:r>
            <a:r>
              <a:rPr lang="en-US" sz="2400" kern="100" dirty="0">
                <a:solidFill>
                  <a:prstClr val="black"/>
                </a:solidFill>
                <a:latin typeface="Avenir Book" panose="02000503020000020003" pitchFamily="2" charset="0"/>
                <a:ea typeface="Calibri" panose="020F0502020204030204" pitchFamily="34" charset="0"/>
                <a:cs typeface="Calibri" panose="020F0502020204030204" pitchFamily="34" charset="0"/>
              </a:rPr>
              <a:t>faculty practice </a:t>
            </a:r>
            <a:r>
              <a:rPr kumimoji="0" lang="en-US" sz="2400"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Calibri" panose="020F0502020204030204" pitchFamily="34" charset="0"/>
              </a:rPr>
              <a:t>and the resident clinic at his previous university</a:t>
            </a:r>
          </a:p>
        </p:txBody>
      </p:sp>
    </p:spTree>
    <p:extLst>
      <p:ext uri="{BB962C8B-B14F-4D97-AF65-F5344CB8AC3E}">
        <p14:creationId xmlns:p14="http://schemas.microsoft.com/office/powerpoint/2010/main" val="3616152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C787C-CFF1-E98B-6175-12206BE10C0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2CF030-C6B2-BA0A-FE16-D31B2D4906C6}"/>
              </a:ext>
            </a:extLst>
          </p:cNvPr>
          <p:cNvSpPr txBox="1"/>
          <p:nvPr/>
        </p:nvSpPr>
        <p:spPr>
          <a:xfrm>
            <a:off x="1802296" y="2433585"/>
            <a:ext cx="8388626" cy="3293209"/>
          </a:xfrm>
          <a:prstGeom prst="rect">
            <a:avLst/>
          </a:prstGeom>
          <a:noFill/>
        </p:spPr>
        <p:txBody>
          <a:bodyPr wrap="square">
            <a:spAutoFit/>
          </a:bodyPr>
          <a:lstStyle/>
          <a:p>
            <a:pPr marL="52388" marR="0">
              <a:spcAft>
                <a:spcPts val="600"/>
              </a:spcAft>
            </a:pPr>
            <a:r>
              <a:rPr lang="en-US" b="1" kern="100" dirty="0">
                <a:effectLst/>
                <a:latin typeface="Avenir Book" panose="02000503020000020003" pitchFamily="2" charset="0"/>
                <a:ea typeface="Aptos" panose="020B0004020202020204" pitchFamily="34" charset="0"/>
                <a:cs typeface="Times New Roman" panose="02020603050405020304" pitchFamily="18" charset="0"/>
              </a:rPr>
              <a:t>Dr. Bailey:</a:t>
            </a:r>
          </a:p>
          <a:p>
            <a:pPr marL="52388" marR="0">
              <a:spcAft>
                <a:spcPts val="600"/>
              </a:spcAft>
            </a:pPr>
            <a:r>
              <a:rPr lang="en-US" kern="100" dirty="0">
                <a:effectLst/>
                <a:latin typeface="Avenir Book" panose="02000503020000020003" pitchFamily="2" charset="0"/>
                <a:ea typeface="Aptos" panose="020B0004020202020204" pitchFamily="34" charset="0"/>
                <a:cs typeface="Times New Roman" panose="02020603050405020304" pitchFamily="18" charset="0"/>
              </a:rPr>
              <a:t>I went to [Medical School in the South]. You know, the socially compromised and economically compromised people, that hospital is filled with all those patients. And then </a:t>
            </a:r>
            <a:r>
              <a:rPr lang="en-US" b="1" kern="100" dirty="0">
                <a:effectLst/>
                <a:latin typeface="Avenir Book" panose="02000503020000020003" pitchFamily="2" charset="0"/>
                <a:ea typeface="Aptos" panose="020B0004020202020204" pitchFamily="34" charset="0"/>
                <a:cs typeface="Times New Roman" panose="02020603050405020304" pitchFamily="18" charset="0"/>
              </a:rPr>
              <a:t>the [University Hospital] right across the street was beautiful, you know, fountain in the middle, glass windows</a:t>
            </a:r>
            <a:r>
              <a:rPr lang="en-US" kern="100" dirty="0">
                <a:effectLst/>
                <a:latin typeface="Avenir Book" panose="02000503020000020003" pitchFamily="2" charset="0"/>
                <a:ea typeface="Aptos" panose="020B0004020202020204" pitchFamily="34" charset="0"/>
                <a:cs typeface="Times New Roman" panose="02020603050405020304" pitchFamily="18" charset="0"/>
              </a:rPr>
              <a:t>. I mean, it was so blatant …the medical students and residents took care of the patients at [County Hospital], and then we got to watch the private doctors work in that fancy hospital and it was just so, you know, so … [pauses for several minutes] but I didn't realize that at that age, because when you're young, you're just excited about everything. And when you get out, you're like, “</a:t>
            </a:r>
            <a:r>
              <a:rPr lang="en-US" i="1" kern="100" dirty="0">
                <a:effectLst/>
                <a:latin typeface="Avenir Book" panose="02000503020000020003" pitchFamily="2" charset="0"/>
                <a:ea typeface="Aptos" panose="020B0004020202020204" pitchFamily="34" charset="0"/>
                <a:cs typeface="Times New Roman" panose="02020603050405020304" pitchFamily="18" charset="0"/>
              </a:rPr>
              <a:t>Huh, that's interesting</a:t>
            </a:r>
            <a:r>
              <a:rPr lang="en-US" kern="100" dirty="0">
                <a:effectLst/>
                <a:latin typeface="Avenir Book" panose="02000503020000020003" pitchFamily="2" charset="0"/>
                <a:ea typeface="Aptos" panose="020B0004020202020204" pitchFamily="34" charset="0"/>
                <a:cs typeface="Times New Roman" panose="02020603050405020304" pitchFamily="18" charset="0"/>
              </a:rPr>
              <a:t>.” </a:t>
            </a:r>
          </a:p>
          <a:p>
            <a:pPr marL="52388" marR="0">
              <a:spcAft>
                <a:spcPts val="600"/>
              </a:spcAft>
            </a:pPr>
            <a:r>
              <a:rPr lang="en-US" kern="100" dirty="0">
                <a:effectLst/>
                <a:latin typeface="Avenir Book" panose="02000503020000020003" pitchFamily="2" charset="0"/>
                <a:ea typeface="Aptos" panose="020B0004020202020204" pitchFamily="34" charset="0"/>
                <a:cs typeface="Times New Roman" panose="02020603050405020304" pitchFamily="18" charset="0"/>
              </a:rPr>
              <a:t>So </a:t>
            </a:r>
            <a:r>
              <a:rPr lang="en-US" b="1" kern="100" dirty="0">
                <a:effectLst/>
                <a:latin typeface="Avenir Book" panose="02000503020000020003" pitchFamily="2" charset="0"/>
                <a:ea typeface="Aptos" panose="020B0004020202020204" pitchFamily="34" charset="0"/>
                <a:cs typeface="Times New Roman" panose="02020603050405020304" pitchFamily="18" charset="0"/>
              </a:rPr>
              <a:t>I was trained in that model, right</a:t>
            </a:r>
            <a:r>
              <a:rPr lang="en-US" kern="100" dirty="0">
                <a:effectLst/>
                <a:latin typeface="Avenir Book" panose="02000503020000020003" pitchFamily="2" charset="0"/>
                <a:ea typeface="Aptos" panose="020B0004020202020204" pitchFamily="34" charset="0"/>
                <a:cs typeface="Times New Roman" panose="02020603050405020304" pitchFamily="18" charset="0"/>
              </a:rPr>
              <a:t>? There's paying patients and then there's patients who can't. And…and</a:t>
            </a:r>
            <a:r>
              <a:rPr lang="en-US" b="1" kern="100" dirty="0">
                <a:effectLst/>
                <a:latin typeface="Avenir Book" panose="02000503020000020003" pitchFamily="2" charset="0"/>
                <a:ea typeface="Aptos" panose="020B0004020202020204" pitchFamily="34" charset="0"/>
                <a:cs typeface="Times New Roman" panose="02020603050405020304" pitchFamily="18" charset="0"/>
              </a:rPr>
              <a:t> that was the norm. </a:t>
            </a:r>
          </a:p>
        </p:txBody>
      </p:sp>
      <p:sp>
        <p:nvSpPr>
          <p:cNvPr id="6" name="Freeform 3">
            <a:extLst>
              <a:ext uri="{FF2B5EF4-FFF2-40B4-BE49-F238E27FC236}">
                <a16:creationId xmlns:a16="http://schemas.microsoft.com/office/drawing/2014/main" id="{75EE9727-AFFC-C8F7-7656-0BC330902330}"/>
              </a:ext>
            </a:extLst>
          </p:cNvPr>
          <p:cNvSpPr/>
          <p:nvPr/>
        </p:nvSpPr>
        <p:spPr>
          <a:xfrm>
            <a:off x="1033670" y="1532114"/>
            <a:ext cx="9925878" cy="5096152"/>
          </a:xfrm>
          <a:custGeom>
            <a:avLst/>
            <a:gdLst/>
            <a:ahLst/>
            <a:cxnLst/>
            <a:rect l="l" t="t" r="r" b="b"/>
            <a:pathLst>
              <a:path w="5216862" h="4114800">
                <a:moveTo>
                  <a:pt x="0" y="0"/>
                </a:moveTo>
                <a:lnTo>
                  <a:pt x="5216862" y="0"/>
                </a:lnTo>
                <a:lnTo>
                  <a:pt x="521686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3" name="TextBox 2">
            <a:extLst>
              <a:ext uri="{FF2B5EF4-FFF2-40B4-BE49-F238E27FC236}">
                <a16:creationId xmlns:a16="http://schemas.microsoft.com/office/drawing/2014/main" id="{2FEC20BA-623C-1739-DA34-A58035F5C3BB}"/>
              </a:ext>
            </a:extLst>
          </p:cNvPr>
          <p:cNvSpPr txBox="1"/>
          <p:nvPr/>
        </p:nvSpPr>
        <p:spPr>
          <a:xfrm>
            <a:off x="4947059" y="6043491"/>
            <a:ext cx="408056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venir Book" panose="02000503020000020003" pitchFamily="2" charset="0"/>
              </a:rPr>
              <a:t>Source:</a:t>
            </a:r>
            <a:r>
              <a:rPr kumimoji="0" lang="en-US" sz="1600" b="0" i="0" u="none" strike="noStrike" kern="1200" cap="none" spc="0" normalizeH="0" baseline="0" noProof="0" dirty="0">
                <a:ln>
                  <a:noFill/>
                </a:ln>
                <a:effectLst/>
                <a:uLnTx/>
                <a:uFillTx/>
                <a:latin typeface="Avenir Book" panose="02000503020000020003" pitchFamily="2" charset="0"/>
              </a:rPr>
              <a:t> </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Dr. Bailey. Participant 218.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OBGYN Attending at Payer Integrated Site</a:t>
            </a:r>
            <a:endParaRPr lang="en-US" sz="1100" dirty="0">
              <a:latin typeface="Avenir Book" panose="02000503020000020003" pitchFamily="2" charset="0"/>
            </a:endParaRPr>
          </a:p>
        </p:txBody>
      </p:sp>
      <p:sp>
        <p:nvSpPr>
          <p:cNvPr id="5" name="Title 1">
            <a:extLst>
              <a:ext uri="{FF2B5EF4-FFF2-40B4-BE49-F238E27FC236}">
                <a16:creationId xmlns:a16="http://schemas.microsoft.com/office/drawing/2014/main" id="{1B1C8861-9A6A-63DA-18A9-E5FA5F87269A}"/>
              </a:ext>
            </a:extLst>
          </p:cNvPr>
          <p:cNvSpPr txBox="1">
            <a:spLocks/>
          </p:cNvSpPr>
          <p:nvPr/>
        </p:nvSpPr>
        <p:spPr>
          <a:xfrm>
            <a:off x="890117" y="229734"/>
            <a:ext cx="10402796" cy="1302380"/>
          </a:xfrm>
          <a:prstGeom prst="rect">
            <a:avLst/>
          </a:prstGeom>
          <a:solidFill>
            <a:srgbClr val="CFE5E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333F50"/>
                </a:solidFill>
                <a:latin typeface="Avenir Book" panose="02000503020000020003" pitchFamily="2" charset="0"/>
                <a:ea typeface="Calibri" panose="020F0502020204030204" pitchFamily="34" charset="0"/>
                <a:cs typeface="Calibri" panose="020F0502020204030204" pitchFamily="34" charset="0"/>
              </a:rPr>
              <a:t>Descriptions of Segregated Care: Normal</a:t>
            </a:r>
          </a:p>
          <a:p>
            <a:pPr algn="ctr"/>
            <a:r>
              <a:rPr lang="en-US" sz="2800" i="1" dirty="0">
                <a:solidFill>
                  <a:srgbClr val="333F50"/>
                </a:solidFill>
                <a:latin typeface="Avenir Book" panose="02000503020000020003" pitchFamily="2" charset="0"/>
                <a:ea typeface="Calibri" panose="020F0502020204030204" pitchFamily="34" charset="0"/>
                <a:cs typeface="Calibri" panose="020F0502020204030204" pitchFamily="34" charset="0"/>
              </a:rPr>
              <a:t>By Attendings (OBGYN faculty who supervise residents)</a:t>
            </a:r>
            <a:endParaRPr lang="en-US" sz="4400" dirty="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876258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B123D-F277-2F2C-FCA9-EBFE42B719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8429E1-80F5-64D4-4BC9-98AAC9827949}"/>
              </a:ext>
            </a:extLst>
          </p:cNvPr>
          <p:cNvSpPr txBox="1"/>
          <p:nvPr/>
        </p:nvSpPr>
        <p:spPr>
          <a:xfrm>
            <a:off x="890117" y="2349279"/>
            <a:ext cx="10402796" cy="3785652"/>
          </a:xfrm>
          <a:prstGeom prst="rect">
            <a:avLst/>
          </a:prstGeom>
          <a:noFill/>
        </p:spPr>
        <p:txBody>
          <a:bodyPr wrap="square">
            <a:spAutoFit/>
          </a:bodyPr>
          <a:lstStyle/>
          <a:p>
            <a:pPr marL="228600" marR="0"/>
            <a:r>
              <a:rPr lang="en-US" sz="2000" kern="100" dirty="0">
                <a:effectLst/>
                <a:latin typeface="Avenir Book" panose="02000503020000020003"/>
                <a:ea typeface="Aptos" panose="020B0004020202020204" pitchFamily="34" charset="0"/>
                <a:cs typeface="Times New Roman" panose="02020603050405020304" pitchFamily="18" charset="0"/>
              </a:rPr>
              <a:t>“There were … </a:t>
            </a:r>
            <a:r>
              <a:rPr lang="en-US" sz="2000" b="1" kern="100" dirty="0">
                <a:effectLst/>
                <a:latin typeface="Avenir Book" panose="02000503020000020003"/>
                <a:ea typeface="Aptos" panose="020B0004020202020204" pitchFamily="34" charset="0"/>
                <a:cs typeface="Times New Roman" panose="02020603050405020304" pitchFamily="18" charset="0"/>
              </a:rPr>
              <a:t>separate tiers of care</a:t>
            </a:r>
            <a:r>
              <a:rPr lang="en-US" sz="2000" kern="100" dirty="0">
                <a:effectLst/>
                <a:latin typeface="Avenir Book" panose="02000503020000020003"/>
                <a:ea typeface="Aptos" panose="020B0004020202020204" pitchFamily="34" charset="0"/>
                <a:cs typeface="Times New Roman" panose="02020603050405020304" pitchFamily="18" charset="0"/>
              </a:rPr>
              <a:t>. And it doesn't take a genius to figure out, it's not a model that really supports equity in terms of access, in terms of continuity of care. </a:t>
            </a:r>
            <a:r>
              <a:rPr lang="en-US" sz="2000" dirty="0">
                <a:effectLst/>
                <a:latin typeface="Avenir Book" panose="02000503020000020003"/>
                <a:ea typeface="Aptos" panose="020B0004020202020204" pitchFamily="34" charset="0"/>
              </a:rPr>
              <a:t>Our residents are fantastic, but you know, it's like a loop every four years </a:t>
            </a:r>
            <a:r>
              <a:rPr lang="en-US" sz="2000" kern="100" dirty="0">
                <a:effectLst/>
                <a:latin typeface="Avenir Book" panose="02000503020000020003"/>
                <a:ea typeface="Aptos" panose="020B0004020202020204" pitchFamily="34" charset="0"/>
                <a:cs typeface="Times New Roman" panose="02020603050405020304" pitchFamily="18" charset="0"/>
              </a:rPr>
              <a:t>... The clinic was based in the hospital, and </a:t>
            </a:r>
            <a:r>
              <a:rPr lang="en-US" sz="2000" b="1" kern="100" dirty="0">
                <a:effectLst/>
                <a:latin typeface="Avenir Book" panose="02000503020000020003"/>
                <a:ea typeface="Aptos" panose="020B0004020202020204" pitchFamily="34" charset="0"/>
                <a:cs typeface="Times New Roman" panose="02020603050405020304" pitchFamily="18" charset="0"/>
              </a:rPr>
              <a:t>it didn't matter where people lived. They were all expected to come to the hospital </a:t>
            </a:r>
            <a:r>
              <a:rPr lang="en-US" sz="2000" kern="100" dirty="0">
                <a:effectLst/>
                <a:latin typeface="Avenir Book" panose="02000503020000020003"/>
                <a:ea typeface="Aptos" panose="020B0004020202020204" pitchFamily="34" charset="0"/>
                <a:cs typeface="Times New Roman" panose="02020603050405020304" pitchFamily="18" charset="0"/>
              </a:rPr>
              <a:t>for care. And it had an impact on no shows, meaning it would be hard for people to get here. And also, when they would come here </a:t>
            </a:r>
            <a:r>
              <a:rPr lang="en-US" sz="2000" b="1" kern="100" dirty="0">
                <a:effectLst/>
                <a:latin typeface="Avenir Book" panose="02000503020000020003"/>
                <a:ea typeface="Aptos" panose="020B0004020202020204" pitchFamily="34" charset="0"/>
                <a:cs typeface="Times New Roman" panose="02020603050405020304" pitchFamily="18" charset="0"/>
              </a:rPr>
              <a:t>it would be an all-day affair</a:t>
            </a:r>
            <a:r>
              <a:rPr lang="en-US" sz="2000" kern="100" dirty="0">
                <a:effectLst/>
                <a:latin typeface="Avenir Book" panose="02000503020000020003"/>
                <a:ea typeface="Aptos" panose="020B0004020202020204" pitchFamily="34" charset="0"/>
                <a:cs typeface="Times New Roman" panose="02020603050405020304" pitchFamily="18" charset="0"/>
              </a:rPr>
              <a:t>. And so there was the equity in terms of location. Most people can go to a doctor and it's not too far from their home. When you go to any of the other clinics, people are not spending the entire day. So that creates an inequity, right? Because </a:t>
            </a:r>
            <a:r>
              <a:rPr lang="en-US" sz="2000" b="1" kern="100" dirty="0">
                <a:effectLst/>
                <a:latin typeface="Avenir Book" panose="02000503020000020003"/>
                <a:ea typeface="Aptos" panose="020B0004020202020204" pitchFamily="34" charset="0"/>
                <a:cs typeface="Times New Roman" panose="02020603050405020304" pitchFamily="18" charset="0"/>
              </a:rPr>
              <a:t>people would have to take the entire day off from work, or find childcare for that day to come in for healthcare.</a:t>
            </a:r>
            <a:r>
              <a:rPr lang="en-US" sz="2000" kern="100" dirty="0">
                <a:effectLst/>
                <a:latin typeface="Avenir Book" panose="02000503020000020003"/>
                <a:ea typeface="Aptos" panose="020B0004020202020204" pitchFamily="34" charset="0"/>
                <a:cs typeface="Times New Roman" panose="02020603050405020304" pitchFamily="18" charset="0"/>
              </a:rPr>
              <a:t> So that reduces access because people either can't afford or they don't have childcare. And so there were just many things in that in that vein that really were considered when transitioning the resident clinic.”</a:t>
            </a:r>
          </a:p>
        </p:txBody>
      </p:sp>
      <p:sp>
        <p:nvSpPr>
          <p:cNvPr id="3" name="TextBox 2">
            <a:extLst>
              <a:ext uri="{FF2B5EF4-FFF2-40B4-BE49-F238E27FC236}">
                <a16:creationId xmlns:a16="http://schemas.microsoft.com/office/drawing/2014/main" id="{9FF85F8A-FF9F-3275-664F-76BA11454A0F}"/>
              </a:ext>
            </a:extLst>
          </p:cNvPr>
          <p:cNvSpPr txBox="1"/>
          <p:nvPr/>
        </p:nvSpPr>
        <p:spPr>
          <a:xfrm>
            <a:off x="4947059" y="6043491"/>
            <a:ext cx="408056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venir Book" panose="02000503020000020003" pitchFamily="2" charset="0"/>
              </a:rPr>
              <a:t>Source:</a:t>
            </a:r>
            <a:r>
              <a:rPr kumimoji="0" lang="en-US" sz="1600" b="0" i="0" u="none" strike="noStrike" kern="1200" cap="none" spc="0" normalizeH="0" baseline="0" noProof="0" dirty="0">
                <a:ln>
                  <a:noFill/>
                </a:ln>
                <a:effectLst/>
                <a:uLnTx/>
                <a:uFillTx/>
                <a:latin typeface="Avenir Book" panose="02000503020000020003" pitchFamily="2" charset="0"/>
              </a:rPr>
              <a:t> </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Dr. Morgan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00" dirty="0">
                <a:latin typeface="Avenir Book" panose="02000503020000020003" pitchFamily="2" charset="0"/>
                <a:cs typeface="Times New Roman" panose="02020603050405020304" pitchFamily="18" charset="0"/>
              </a:rPr>
              <a:t>OB-GYN Leader, Integrated Site</a:t>
            </a:r>
            <a:endParaRPr lang="en-US" sz="1100" dirty="0">
              <a:latin typeface="Avenir Book" panose="02000503020000020003" pitchFamily="2" charset="0"/>
            </a:endParaRPr>
          </a:p>
        </p:txBody>
      </p:sp>
      <p:sp>
        <p:nvSpPr>
          <p:cNvPr id="5" name="Title 1">
            <a:extLst>
              <a:ext uri="{FF2B5EF4-FFF2-40B4-BE49-F238E27FC236}">
                <a16:creationId xmlns:a16="http://schemas.microsoft.com/office/drawing/2014/main" id="{4930CC2F-C976-5C18-1CC8-3684A615C90B}"/>
              </a:ext>
            </a:extLst>
          </p:cNvPr>
          <p:cNvSpPr txBox="1">
            <a:spLocks/>
          </p:cNvSpPr>
          <p:nvPr/>
        </p:nvSpPr>
        <p:spPr>
          <a:xfrm>
            <a:off x="890117" y="229734"/>
            <a:ext cx="10402796" cy="1302380"/>
          </a:xfrm>
          <a:prstGeom prst="rect">
            <a:avLst/>
          </a:prstGeom>
          <a:solidFill>
            <a:srgbClr val="CFE5E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333F50"/>
                </a:solidFill>
                <a:latin typeface="Avenir Book" panose="02000503020000020003" pitchFamily="2" charset="0"/>
                <a:ea typeface="Calibri" panose="020F0502020204030204" pitchFamily="34" charset="0"/>
                <a:cs typeface="Calibri" panose="020F0502020204030204" pitchFamily="34" charset="0"/>
              </a:rPr>
              <a:t>Why Change?</a:t>
            </a:r>
          </a:p>
          <a:p>
            <a:pPr algn="ctr"/>
            <a:r>
              <a:rPr lang="en-US" sz="2800" i="1" dirty="0">
                <a:solidFill>
                  <a:srgbClr val="333F50"/>
                </a:solidFill>
                <a:latin typeface="Avenir Book" panose="02000503020000020003" pitchFamily="2" charset="0"/>
                <a:ea typeface="Calibri" panose="020F0502020204030204" pitchFamily="34" charset="0"/>
                <a:cs typeface="Calibri" panose="020F0502020204030204" pitchFamily="34" charset="0"/>
              </a:rPr>
              <a:t>“it would be an all-day affair”</a:t>
            </a:r>
            <a:endParaRPr lang="en-US" sz="4400" dirty="0">
              <a:latin typeface="Avenir Book" panose="02000503020000020003" pitchFamily="2" charset="0"/>
              <a:cs typeface="Arial" panose="020B0604020202020204" pitchFamily="34" charset="0"/>
            </a:endParaRPr>
          </a:p>
        </p:txBody>
      </p:sp>
      <p:sp>
        <p:nvSpPr>
          <p:cNvPr id="2" name="Freeform 3">
            <a:extLst>
              <a:ext uri="{FF2B5EF4-FFF2-40B4-BE49-F238E27FC236}">
                <a16:creationId xmlns:a16="http://schemas.microsoft.com/office/drawing/2014/main" id="{208C92CF-FC86-9A42-290D-8F6901E8384D}"/>
              </a:ext>
            </a:extLst>
          </p:cNvPr>
          <p:cNvSpPr/>
          <p:nvPr/>
        </p:nvSpPr>
        <p:spPr>
          <a:xfrm>
            <a:off x="117565" y="1358537"/>
            <a:ext cx="12074435" cy="5394960"/>
          </a:xfrm>
          <a:custGeom>
            <a:avLst/>
            <a:gdLst/>
            <a:ahLst/>
            <a:cxnLst/>
            <a:rect l="l" t="t" r="r" b="b"/>
            <a:pathLst>
              <a:path w="5216862" h="4114800">
                <a:moveTo>
                  <a:pt x="0" y="0"/>
                </a:moveTo>
                <a:lnTo>
                  <a:pt x="5216862" y="0"/>
                </a:lnTo>
                <a:lnTo>
                  <a:pt x="521686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909981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29EEF-A5B7-8E32-78F0-EA28585945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C95A5F-29FB-8574-14C9-6A1D541AF34D}"/>
              </a:ext>
            </a:extLst>
          </p:cNvPr>
          <p:cNvSpPr txBox="1"/>
          <p:nvPr/>
        </p:nvSpPr>
        <p:spPr>
          <a:xfrm>
            <a:off x="6557695" y="6043493"/>
            <a:ext cx="345398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venir Book" panose="02000503020000020003" pitchFamily="2" charset="0"/>
              </a:rPr>
              <a:t>Source: </a:t>
            </a:r>
            <a:r>
              <a:rPr lang="en-US" sz="1600" dirty="0">
                <a:latin typeface="Avenir Book" panose="02000503020000020003" pitchFamily="2" charset="0"/>
              </a:rPr>
              <a:t>Dr. Logan-Participant 211.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venir Book" panose="02000503020000020003" pitchFamily="2" charset="0"/>
              </a:rPr>
              <a:t>OB-GYN Faculty at Integrated Site.</a:t>
            </a:r>
          </a:p>
        </p:txBody>
      </p:sp>
      <p:sp>
        <p:nvSpPr>
          <p:cNvPr id="5" name="Title 1">
            <a:extLst>
              <a:ext uri="{FF2B5EF4-FFF2-40B4-BE49-F238E27FC236}">
                <a16:creationId xmlns:a16="http://schemas.microsoft.com/office/drawing/2014/main" id="{C9E6EF0D-68B6-5549-AE75-E68858B361E4}"/>
              </a:ext>
            </a:extLst>
          </p:cNvPr>
          <p:cNvSpPr txBox="1">
            <a:spLocks/>
          </p:cNvSpPr>
          <p:nvPr/>
        </p:nvSpPr>
        <p:spPr>
          <a:xfrm>
            <a:off x="0" y="0"/>
            <a:ext cx="12192000" cy="1580014"/>
          </a:xfrm>
          <a:prstGeom prst="rect">
            <a:avLst/>
          </a:prstGeom>
          <a:solidFill>
            <a:srgbClr val="CFE5E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Avenir Book" panose="02000503020000020003"/>
              </a:rPr>
              <a:t>Resilience and Hope </a:t>
            </a:r>
          </a:p>
          <a:p>
            <a:pPr algn="ctr"/>
            <a:r>
              <a:rPr lang="en-US" sz="3600" b="0" dirty="0">
                <a:latin typeface="Avenir Book" panose="02000503020000020003"/>
              </a:rPr>
              <a:t>Reimaging “Normal</a:t>
            </a:r>
            <a:endParaRPr lang="en-US" sz="3600" dirty="0">
              <a:latin typeface="Avenir Book" panose="02000503020000020003"/>
              <a:cs typeface="Arial" panose="020B0604020202020204" pitchFamily="34" charset="0"/>
            </a:endParaRPr>
          </a:p>
        </p:txBody>
      </p:sp>
      <p:sp>
        <p:nvSpPr>
          <p:cNvPr id="2" name="TextBox 1">
            <a:extLst>
              <a:ext uri="{FF2B5EF4-FFF2-40B4-BE49-F238E27FC236}">
                <a16:creationId xmlns:a16="http://schemas.microsoft.com/office/drawing/2014/main" id="{5268121F-8A9D-C6CC-4243-E84BDE950BEF}"/>
              </a:ext>
            </a:extLst>
          </p:cNvPr>
          <p:cNvSpPr txBox="1"/>
          <p:nvPr/>
        </p:nvSpPr>
        <p:spPr>
          <a:xfrm>
            <a:off x="6693641" y="2391268"/>
            <a:ext cx="4501049" cy="3274423"/>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tab pos="457200" algn="l"/>
                <a:tab pos="914400" algn="l"/>
              </a:tabLst>
              <a:defRPr/>
            </a:pPr>
            <a:r>
              <a:rPr kumimoji="0" lang="en-US" sz="2000" b="1" i="0" u="none" strike="noStrike" kern="1200" cap="none" spc="0" normalizeH="0" baseline="0" noProof="0" dirty="0">
                <a:ln>
                  <a:noFill/>
                </a:ln>
                <a:effectLst/>
                <a:uLnTx/>
                <a:uFillTx/>
                <a:latin typeface="Avenir Book" panose="02000503020000020003" pitchFamily="2" charset="0"/>
                <a:ea typeface="Times New Roman" panose="02020603050405020304" pitchFamily="18" charset="0"/>
              </a:rPr>
              <a:t>Dr. </a:t>
            </a:r>
            <a:r>
              <a:rPr lang="en-US" sz="2000" b="1" dirty="0">
                <a:latin typeface="Avenir Book" panose="02000503020000020003" pitchFamily="2" charset="0"/>
                <a:ea typeface="Times New Roman" panose="02020603050405020304" pitchFamily="18" charset="0"/>
              </a:rPr>
              <a:t>Logan:</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tab pos="457200" algn="l"/>
                <a:tab pos="914400" algn="l"/>
              </a:tabLst>
              <a:defRPr/>
            </a:pPr>
            <a:r>
              <a:rPr kumimoji="0" lang="en-US" sz="2000" i="0" u="none" strike="noStrike" kern="1200" cap="none" spc="0" normalizeH="0" baseline="0" noProof="0" dirty="0">
                <a:ln>
                  <a:noFill/>
                </a:ln>
                <a:effectLst/>
                <a:uLnTx/>
                <a:uFillTx/>
                <a:latin typeface="Avenir Book" panose="02000503020000020003" pitchFamily="2" charset="0"/>
                <a:ea typeface="Times New Roman" panose="02020603050405020304" pitchFamily="18" charset="0"/>
              </a:rPr>
              <a:t>This [State University Medical Center] is the first place that I've worked … that actually practices what it preaches. </a:t>
            </a:r>
            <a:r>
              <a:rPr kumimoji="0" lang="en-US" sz="2000" b="1" i="0" u="none" strike="noStrike" kern="1200" cap="none" spc="0" normalizeH="0" baseline="0" noProof="0" dirty="0">
                <a:ln>
                  <a:noFill/>
                </a:ln>
                <a:effectLst/>
                <a:uLnTx/>
                <a:uFillTx/>
                <a:latin typeface="Avenir Book" panose="02000503020000020003" pitchFamily="2" charset="0"/>
                <a:ea typeface="Times New Roman" panose="02020603050405020304" pitchFamily="18" charset="0"/>
              </a:rPr>
              <a:t>We stand by diversity, equity, inclusion </a:t>
            </a:r>
            <a:r>
              <a:rPr kumimoji="0" lang="en-US" sz="2000" i="0" u="none" strike="noStrike" kern="1200" cap="none" spc="0" normalizeH="0" baseline="0" noProof="0" dirty="0">
                <a:ln>
                  <a:noFill/>
                </a:ln>
                <a:effectLst/>
                <a:uLnTx/>
                <a:uFillTx/>
                <a:latin typeface="Avenir Book" panose="02000503020000020003" pitchFamily="2" charset="0"/>
                <a:ea typeface="Times New Roman" panose="02020603050405020304" pitchFamily="18" charset="0"/>
              </a:rPr>
              <a:t>… And so, I think, if we're supposed to be talking about that as well as promoting health equity, then</a:t>
            </a:r>
            <a:r>
              <a:rPr kumimoji="0" lang="en-US" sz="2000" b="1" i="0" u="none" strike="noStrike" kern="1200" cap="none" spc="0" normalizeH="0" baseline="0" noProof="0" dirty="0">
                <a:ln>
                  <a:noFill/>
                </a:ln>
                <a:effectLst/>
                <a:uLnTx/>
                <a:uFillTx/>
                <a:latin typeface="Avenir Book" panose="02000503020000020003" pitchFamily="2" charset="0"/>
                <a:ea typeface="Times New Roman" panose="02020603050405020304" pitchFamily="18" charset="0"/>
              </a:rPr>
              <a:t> I think it behooves us to have equity in our clinical spaces</a:t>
            </a:r>
          </a:p>
        </p:txBody>
      </p:sp>
      <p:sp>
        <p:nvSpPr>
          <p:cNvPr id="7" name="Freeform 3">
            <a:extLst>
              <a:ext uri="{FF2B5EF4-FFF2-40B4-BE49-F238E27FC236}">
                <a16:creationId xmlns:a16="http://schemas.microsoft.com/office/drawing/2014/main" id="{ECEF636E-5A40-BCC3-6121-730B7591EBB6}"/>
              </a:ext>
            </a:extLst>
          </p:cNvPr>
          <p:cNvSpPr/>
          <p:nvPr/>
        </p:nvSpPr>
        <p:spPr>
          <a:xfrm>
            <a:off x="6096000" y="1580014"/>
            <a:ext cx="5696332" cy="4896932"/>
          </a:xfrm>
          <a:custGeom>
            <a:avLst/>
            <a:gdLst/>
            <a:ahLst/>
            <a:cxnLst/>
            <a:rect l="l" t="t" r="r" b="b"/>
            <a:pathLst>
              <a:path w="5216862" h="4114800">
                <a:moveTo>
                  <a:pt x="0" y="0"/>
                </a:moveTo>
                <a:lnTo>
                  <a:pt x="5216862" y="0"/>
                </a:lnTo>
                <a:lnTo>
                  <a:pt x="521686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8" name="TextBox 7">
            <a:extLst>
              <a:ext uri="{FF2B5EF4-FFF2-40B4-BE49-F238E27FC236}">
                <a16:creationId xmlns:a16="http://schemas.microsoft.com/office/drawing/2014/main" id="{BC8A8D30-2C42-E38D-941A-9E5795584AEA}"/>
              </a:ext>
            </a:extLst>
          </p:cNvPr>
          <p:cNvSpPr txBox="1"/>
          <p:nvPr/>
        </p:nvSpPr>
        <p:spPr>
          <a:xfrm>
            <a:off x="575735" y="5978385"/>
            <a:ext cx="4247391" cy="584775"/>
          </a:xfrm>
          <a:prstGeom prst="rect">
            <a:avLst/>
          </a:prstGeom>
          <a:noFill/>
          <a:ln>
            <a:solidFill>
              <a:schemeClr val="bg1"/>
            </a:solidFill>
          </a:ln>
        </p:spPr>
        <p:txBody>
          <a:bodyPr wrap="square">
            <a:spAutoFit/>
          </a:bodyPr>
          <a:lstStyle/>
          <a:p>
            <a:r>
              <a:rPr kumimoji="0" lang="en-US" sz="1600" b="1" i="0" u="none" strike="noStrike" kern="1200" cap="none" spc="0" normalizeH="0" baseline="0" noProof="0" dirty="0">
                <a:ln>
                  <a:noFill/>
                </a:ln>
                <a:solidFill>
                  <a:prstClr val="black"/>
                </a:solidFill>
                <a:effectLst/>
                <a:uLnTx/>
                <a:uFillTx/>
                <a:latin typeface="Avenir Book" panose="02000503020000020003" pitchFamily="2" charset="0"/>
              </a:rPr>
              <a:t>Source:</a:t>
            </a:r>
            <a:r>
              <a:rPr kumimoji="0" lang="en-US" sz="1600" i="0" u="none" strike="noStrike" kern="1200" cap="none" spc="0" normalizeH="0" baseline="0" noProof="0" dirty="0">
                <a:ln>
                  <a:noFill/>
                </a:ln>
                <a:solidFill>
                  <a:prstClr val="black"/>
                </a:solidFill>
                <a:effectLst/>
                <a:uLnTx/>
                <a:uFillTx/>
                <a:latin typeface="Avenir Book" panose="02000503020000020003" pitchFamily="2" charset="0"/>
              </a:rPr>
              <a:t> Dr. </a:t>
            </a:r>
            <a:r>
              <a:rPr lang="en-US" sz="1600" dirty="0">
                <a:solidFill>
                  <a:prstClr val="black"/>
                </a:solidFill>
                <a:latin typeface="Avenir Book" panose="02000503020000020003" pitchFamily="2" charset="0"/>
                <a:cs typeface="Calibri" panose="020F0502020204030204" pitchFamily="34" charset="0"/>
              </a:rPr>
              <a:t>Gale-Participant 203. </a:t>
            </a:r>
          </a:p>
          <a:p>
            <a:r>
              <a:rPr lang="en-US" sz="1600" dirty="0">
                <a:solidFill>
                  <a:prstClr val="black"/>
                </a:solidFill>
                <a:latin typeface="Avenir Book" panose="02000503020000020003" pitchFamily="2" charset="0"/>
                <a:cs typeface="Calibri" panose="020F0502020204030204" pitchFamily="34" charset="0"/>
              </a:rPr>
              <a:t>Residency Director at integrated site.</a:t>
            </a:r>
          </a:p>
        </p:txBody>
      </p:sp>
      <p:sp>
        <p:nvSpPr>
          <p:cNvPr id="16" name="object 3">
            <a:extLst>
              <a:ext uri="{FF2B5EF4-FFF2-40B4-BE49-F238E27FC236}">
                <a16:creationId xmlns:a16="http://schemas.microsoft.com/office/drawing/2014/main" id="{4F07D4BD-AFB4-1120-49C6-4E73C92E0DCB}"/>
              </a:ext>
            </a:extLst>
          </p:cNvPr>
          <p:cNvSpPr/>
          <p:nvPr/>
        </p:nvSpPr>
        <p:spPr>
          <a:xfrm>
            <a:off x="863852" y="2522754"/>
            <a:ext cx="4247391" cy="2813917"/>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chemeClr val="bg2">
              <a:lumMod val="9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B1E4A57-5350-DD73-CAFC-3E4B9049E581}"/>
              </a:ext>
            </a:extLst>
          </p:cNvPr>
          <p:cNvSpPr txBox="1"/>
          <p:nvPr/>
        </p:nvSpPr>
        <p:spPr>
          <a:xfrm>
            <a:off x="666753" y="2631762"/>
            <a:ext cx="4247391" cy="2595903"/>
          </a:xfrm>
          <a:prstGeom prst="rect">
            <a:avLst/>
          </a:prstGeom>
          <a:noFill/>
        </p:spPr>
        <p:txBody>
          <a:bodyPr wrap="square">
            <a:spAutoFit/>
          </a:bodyPr>
          <a:lstStyle/>
          <a:p>
            <a:pPr marL="457200">
              <a:lnSpc>
                <a:spcPct val="107000"/>
              </a:lnSpc>
              <a:spcAft>
                <a:spcPts val="800"/>
              </a:spcAft>
              <a:defRPr/>
            </a:pPr>
            <a:r>
              <a:rPr kumimoji="0" lang="en-US" sz="2000" b="1"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rial" panose="020B0604020202020204" pitchFamily="34" charset="0"/>
              </a:rPr>
              <a:t>Dr. Gale:</a:t>
            </a:r>
          </a:p>
          <a:p>
            <a:pPr marL="45720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rial" panose="020B0604020202020204" pitchFamily="34" charset="0"/>
              </a:rPr>
              <a:t>“</a:t>
            </a:r>
            <a:r>
              <a:rPr kumimoji="0" lang="en-US" sz="2000" b="1"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rial" panose="020B0604020202020204" pitchFamily="34" charset="0"/>
              </a:rPr>
              <a:t>All of us trained in a resident clinic</a:t>
            </a:r>
            <a:r>
              <a:rPr kumimoji="0" lang="en-US" sz="2000"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rial" panose="020B0604020202020204" pitchFamily="34" charset="0"/>
              </a:rPr>
              <a:t>, and it is still very much the norm.</a:t>
            </a:r>
          </a:p>
          <a:p>
            <a:pPr marL="45720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rial" panose="020B0604020202020204" pitchFamily="34" charset="0"/>
              </a:rPr>
              <a:t>I</a:t>
            </a:r>
            <a:r>
              <a:rPr kumimoji="0" lang="en-US" sz="2000"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rial" panose="020B0604020202020204" pitchFamily="34" charset="0"/>
              </a:rPr>
              <a:t> </a:t>
            </a:r>
            <a:r>
              <a:rPr kumimoji="0" lang="en-US" sz="2000" b="1"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rial" panose="020B0604020202020204" pitchFamily="34" charset="0"/>
              </a:rPr>
              <a:t>think in 10 years, that will be a very different conversation.</a:t>
            </a:r>
            <a:r>
              <a:rPr kumimoji="0" lang="en-US" sz="2000"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rial" panose="020B0604020202020204" pitchFamily="34" charset="0"/>
              </a:rPr>
              <a:t> </a:t>
            </a:r>
            <a:r>
              <a:rPr kumimoji="0" lang="en-US" sz="200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rial" panose="020B0604020202020204" pitchFamily="34" charset="0"/>
              </a:rPr>
              <a:t>Even in five.”</a:t>
            </a:r>
            <a:endParaRPr kumimoji="0" lang="en-US" sz="140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rial" panose="020B0604020202020204" pitchFamily="34" charset="0"/>
            </a:endParaRPr>
          </a:p>
        </p:txBody>
      </p:sp>
      <p:sp>
        <p:nvSpPr>
          <p:cNvPr id="10" name="Freeform 3">
            <a:extLst>
              <a:ext uri="{FF2B5EF4-FFF2-40B4-BE49-F238E27FC236}">
                <a16:creationId xmlns:a16="http://schemas.microsoft.com/office/drawing/2014/main" id="{81D32E34-D96E-BB27-078E-C6E14B25C133}"/>
              </a:ext>
            </a:extLst>
          </p:cNvPr>
          <p:cNvSpPr/>
          <p:nvPr/>
        </p:nvSpPr>
        <p:spPr>
          <a:xfrm>
            <a:off x="278764" y="1543986"/>
            <a:ext cx="5417568" cy="4660871"/>
          </a:xfrm>
          <a:custGeom>
            <a:avLst/>
            <a:gdLst/>
            <a:ahLst/>
            <a:cxnLst/>
            <a:rect l="l" t="t" r="r" b="b"/>
            <a:pathLst>
              <a:path w="5216862" h="4114800">
                <a:moveTo>
                  <a:pt x="0" y="0"/>
                </a:moveTo>
                <a:lnTo>
                  <a:pt x="5216862" y="0"/>
                </a:lnTo>
                <a:lnTo>
                  <a:pt x="521686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056694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64A2C0-B867-1A3A-FA18-12722FFD8E84}"/>
              </a:ext>
            </a:extLst>
          </p:cNvPr>
          <p:cNvSpPr txBox="1">
            <a:spLocks/>
          </p:cNvSpPr>
          <p:nvPr/>
        </p:nvSpPr>
        <p:spPr>
          <a:xfrm>
            <a:off x="838200" y="289248"/>
            <a:ext cx="10402796" cy="1528211"/>
          </a:xfrm>
          <a:prstGeom prst="rect">
            <a:avLst/>
          </a:prstGeom>
          <a:solidFill>
            <a:srgbClr val="CFE5E5"/>
          </a:solidFill>
        </p:spPr>
        <p:txBody>
          <a:bodyPr vert="horz" lIns="91440" tIns="45720" rIns="91440" bIns="45720" rtlCol="0" anchor="ctr">
            <a:noAutofit/>
          </a:bodyPr>
          <a:lstStyle>
            <a:defPPr>
              <a:defRPr lang="en-US"/>
            </a:defPPr>
            <a:lvl1pPr algn="ctr">
              <a:lnSpc>
                <a:spcPct val="90000"/>
              </a:lnSpc>
              <a:spcBef>
                <a:spcPct val="0"/>
              </a:spcBef>
              <a:buNone/>
              <a:defRPr sz="32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r>
              <a:rPr lang="en-US" sz="4000" b="0" dirty="0"/>
              <a:t>APPENDICES</a:t>
            </a:r>
          </a:p>
          <a:p>
            <a:pPr>
              <a:lnSpc>
                <a:spcPct val="100000"/>
              </a:lnSpc>
              <a:spcAft>
                <a:spcPts val="600"/>
              </a:spcAft>
            </a:pPr>
            <a:r>
              <a:rPr lang="en-US" sz="2400" b="0" dirty="0"/>
              <a:t>WHY IS THE U.S. HEALTH SYSTEM SEGREGATED BY RACE AND CLASS?</a:t>
            </a:r>
          </a:p>
        </p:txBody>
      </p:sp>
      <p:sp>
        <p:nvSpPr>
          <p:cNvPr id="10" name="Content Placeholder 9">
            <a:extLst>
              <a:ext uri="{FF2B5EF4-FFF2-40B4-BE49-F238E27FC236}">
                <a16:creationId xmlns:a16="http://schemas.microsoft.com/office/drawing/2014/main" id="{FD565CE7-1EC7-DC60-98FD-28A745D3C9C1}"/>
              </a:ext>
            </a:extLst>
          </p:cNvPr>
          <p:cNvSpPr>
            <a:spLocks noGrp="1"/>
          </p:cNvSpPr>
          <p:nvPr>
            <p:ph idx="1"/>
          </p:nvPr>
        </p:nvSpPr>
        <p:spPr>
          <a:xfrm>
            <a:off x="781798" y="1817460"/>
            <a:ext cx="10515600" cy="4351338"/>
          </a:xfrm>
        </p:spPr>
        <p:txBody>
          <a:bodyPr/>
          <a:lstStyle/>
          <a:p>
            <a:endParaRPr lang="en-US" dirty="0"/>
          </a:p>
        </p:txBody>
      </p:sp>
    </p:spTree>
    <p:extLst>
      <p:ext uri="{BB962C8B-B14F-4D97-AF65-F5344CB8AC3E}">
        <p14:creationId xmlns:p14="http://schemas.microsoft.com/office/powerpoint/2010/main" val="13087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a:extLst>
            <a:ext uri="{FF2B5EF4-FFF2-40B4-BE49-F238E27FC236}">
              <a16:creationId xmlns:a16="http://schemas.microsoft.com/office/drawing/2014/main" id="{CA604490-D711-4068-610D-7C2E9D8F8C1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34F570E-4B18-CEDA-C155-B2269BC859F3}"/>
              </a:ext>
            </a:extLst>
          </p:cNvPr>
          <p:cNvSpPr/>
          <p:nvPr/>
        </p:nvSpPr>
        <p:spPr>
          <a:xfrm>
            <a:off x="1229867" y="0"/>
            <a:ext cx="10019889" cy="6858000"/>
          </a:xfrm>
          <a:custGeom>
            <a:avLst/>
            <a:gdLst/>
            <a:ahLst/>
            <a:cxnLst/>
            <a:rect l="l" t="t" r="r" b="b"/>
            <a:pathLst>
              <a:path w="15525371" h="19102805">
                <a:moveTo>
                  <a:pt x="0" y="0"/>
                </a:moveTo>
                <a:lnTo>
                  <a:pt x="15525371" y="0"/>
                </a:lnTo>
                <a:lnTo>
                  <a:pt x="15525371" y="19102805"/>
                </a:lnTo>
                <a:lnTo>
                  <a:pt x="0" y="19102805"/>
                </a:lnTo>
                <a:lnTo>
                  <a:pt x="0" y="0"/>
                </a:lnTo>
                <a:close/>
              </a:path>
            </a:pathLst>
          </a:custGeom>
          <a:blipFill>
            <a:blip r:embed="rId3">
              <a:extLst>
                <a:ext uri="{96DAC541-7B7A-43D3-8B79-37D633B846F1}">
                  <asvg:svgBlip xmlns:asvg="http://schemas.microsoft.com/office/drawing/2016/SVG/main" r:embed="rId4"/>
                </a:ext>
              </a:extLst>
            </a:blip>
            <a:stretch>
              <a:fillRect t="-29483" b="-64802"/>
            </a:stretch>
          </a:blipFill>
        </p:spPr>
        <p: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endParaRPr kumimoji="0" lang="en-US" sz="2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6">
            <a:extLst>
              <a:ext uri="{FF2B5EF4-FFF2-40B4-BE49-F238E27FC236}">
                <a16:creationId xmlns:a16="http://schemas.microsoft.com/office/drawing/2014/main" id="{6279B915-F543-6EB0-6951-22B360F26A4F}"/>
              </a:ext>
            </a:extLst>
          </p:cNvPr>
          <p:cNvSpPr txBox="1"/>
          <p:nvPr/>
        </p:nvSpPr>
        <p:spPr>
          <a:xfrm>
            <a:off x="2309256" y="3777173"/>
            <a:ext cx="7861110" cy="1319144"/>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800"/>
              </a:spcAft>
              <a:buClrTx/>
              <a:buSzPts val="1000"/>
              <a:buFontTx/>
              <a:buNone/>
              <a:tabLst>
                <a:tab pos="457200" algn="l"/>
              </a:tabLst>
              <a:defRPr/>
            </a:pPr>
            <a:r>
              <a:rPr kumimoji="0" lang="en-US" sz="3600" b="0" i="0" u="none" strike="noStrike" kern="100" cap="none" spc="0" normalizeH="0" baseline="0" noProof="0" dirty="0">
                <a:ln>
                  <a:noFill/>
                </a:ln>
                <a:solidFill>
                  <a:prstClr val="black"/>
                </a:solidFill>
                <a:effectLst/>
                <a:uLnTx/>
                <a:uFillTx/>
                <a:latin typeface="Avenir Book" panose="02000503020000020003" pitchFamily="2" charset="0"/>
                <a:ea typeface="Aptos" panose="020B0004020202020204" pitchFamily="34" charset="0"/>
                <a:cs typeface="Times New Roman" panose="02020603050405020304" pitchFamily="18" charset="0"/>
              </a:rPr>
              <a:t>WHY IS U.S. HEALTH CARE SEGREGATED?</a:t>
            </a:r>
          </a:p>
          <a:p>
            <a:pPr marL="0" marR="0" lvl="0" indent="0" algn="ctr" defTabSz="914400" rtl="0" eaLnBrk="1" fontAlgn="auto" latinLnBrk="0" hangingPunct="1">
              <a:lnSpc>
                <a:spcPct val="115000"/>
              </a:lnSpc>
              <a:spcBef>
                <a:spcPts val="0"/>
              </a:spcBef>
              <a:spcAft>
                <a:spcPts val="800"/>
              </a:spcAft>
              <a:buClrTx/>
              <a:buSzPts val="1000"/>
              <a:buFontTx/>
              <a:buNone/>
              <a:tabLst>
                <a:tab pos="457200" algn="l"/>
              </a:tabLst>
              <a:defRPr/>
            </a:pPr>
            <a:r>
              <a:rPr kumimoji="0" lang="en-US" sz="4000" b="0" i="0" u="none" strike="noStrike" kern="100" cap="none" spc="0" normalizeH="0" baseline="0" noProof="0" dirty="0">
                <a:ln>
                  <a:noFill/>
                </a:ln>
                <a:solidFill>
                  <a:srgbClr val="156082"/>
                </a:solidFill>
                <a:effectLst/>
                <a:uLnTx/>
                <a:uFillTx/>
                <a:latin typeface="Avenir Book" panose="02000503020000020003" pitchFamily="2" charset="0"/>
                <a:ea typeface="Aptos" panose="020B0004020202020204" pitchFamily="34" charset="0"/>
                <a:cs typeface="Times New Roman" panose="02020603050405020304" pitchFamily="18" charset="0"/>
              </a:rPr>
              <a:t>The Mechanisms of Segregation</a:t>
            </a:r>
          </a:p>
        </p:txBody>
      </p:sp>
      <p:sp>
        <p:nvSpPr>
          <p:cNvPr id="10" name="TextBox 9">
            <a:extLst>
              <a:ext uri="{FF2B5EF4-FFF2-40B4-BE49-F238E27FC236}">
                <a16:creationId xmlns:a16="http://schemas.microsoft.com/office/drawing/2014/main" id="{141D0B9E-3546-0B82-82B3-8B2115177B4E}"/>
              </a:ext>
            </a:extLst>
          </p:cNvPr>
          <p:cNvSpPr txBox="1"/>
          <p:nvPr/>
        </p:nvSpPr>
        <p:spPr>
          <a:xfrm>
            <a:off x="7434196" y="3379368"/>
            <a:ext cx="6392486"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6E7B85"/>
                </a:solidFill>
                <a:effectLst/>
                <a:uLnTx/>
                <a:uFillTx/>
                <a:latin typeface="Avenir Book" panose="02000503020000020003" pitchFamily="2" charset="0"/>
                <a:ea typeface="+mn-ea"/>
                <a:cs typeface="+mn-cs"/>
              </a:rPr>
              <a:t>https://</a:t>
            </a:r>
            <a:r>
              <a:rPr kumimoji="0" lang="en-US" sz="900" b="0" i="0" u="none" strike="noStrike" kern="1200" cap="none" spc="0" normalizeH="0" baseline="0" noProof="0" dirty="0" err="1">
                <a:ln>
                  <a:noFill/>
                </a:ln>
                <a:solidFill>
                  <a:srgbClr val="6E7B85"/>
                </a:solidFill>
                <a:effectLst/>
                <a:uLnTx/>
                <a:uFillTx/>
                <a:latin typeface="Avenir Book" panose="02000503020000020003" pitchFamily="2" charset="0"/>
                <a:ea typeface="+mn-ea"/>
                <a:cs typeface="+mn-cs"/>
              </a:rPr>
              <a:t>lowninstitute.org</a:t>
            </a:r>
            <a:endParaRPr kumimoji="0" lang="en-US" sz="900" b="0" i="0" u="none" strike="noStrike" kern="1200" cap="none" spc="0" normalizeH="0" baseline="0" noProof="0" dirty="0">
              <a:ln>
                <a:noFill/>
              </a:ln>
              <a:solidFill>
                <a:srgbClr val="6E7B85"/>
              </a:solidFill>
              <a:effectLst/>
              <a:uLnTx/>
              <a:uFillTx/>
              <a:latin typeface="Avenir Book" panose="02000503020000020003" pitchFamily="2" charset="0"/>
              <a:ea typeface="+mn-ea"/>
              <a:cs typeface="+mn-cs"/>
            </a:endParaRPr>
          </a:p>
        </p:txBody>
      </p:sp>
      <p:pic>
        <p:nvPicPr>
          <p:cNvPr id="5" name="Picture 4" descr="A blue and white buildings with a red line&#10;&#10;AI-generated content may be incorrect.">
            <a:extLst>
              <a:ext uri="{FF2B5EF4-FFF2-40B4-BE49-F238E27FC236}">
                <a16:creationId xmlns:a16="http://schemas.microsoft.com/office/drawing/2014/main" id="{593BF786-CAE9-CC55-A6AE-442D91AA58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3863" y="498187"/>
            <a:ext cx="5404273" cy="2828236"/>
          </a:xfrm>
          <a:prstGeom prst="rect">
            <a:avLst/>
          </a:prstGeom>
        </p:spPr>
      </p:pic>
    </p:spTree>
    <p:extLst>
      <p:ext uri="{BB962C8B-B14F-4D97-AF65-F5344CB8AC3E}">
        <p14:creationId xmlns:p14="http://schemas.microsoft.com/office/powerpoint/2010/main" val="3440972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E6B3A-A6C5-770E-B860-26428EFAE29D}"/>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32B4338-431B-F174-1268-842315C89640}"/>
              </a:ext>
            </a:extLst>
          </p:cNvPr>
          <p:cNvSpPr txBox="1">
            <a:spLocks/>
          </p:cNvSpPr>
          <p:nvPr/>
        </p:nvSpPr>
        <p:spPr>
          <a:xfrm>
            <a:off x="1091027" y="6527510"/>
            <a:ext cx="10948459" cy="362645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kern="100" dirty="0">
              <a:latin typeface="Avenir Book" panose="02000503020000020003" pitchFamily="2" charset="0"/>
              <a:ea typeface="Calibri" panose="020F0502020204030204" pitchFamily="34" charset="0"/>
              <a:cs typeface="Calibri Light" panose="020F0302020204030204" pitchFamily="34" charset="0"/>
            </a:endParaRPr>
          </a:p>
          <a:p>
            <a:endParaRPr lang="en-US" sz="1200" dirty="0">
              <a:latin typeface="Avenir Book" panose="02000503020000020003" pitchFamily="2" charset="0"/>
            </a:endParaRPr>
          </a:p>
        </p:txBody>
      </p:sp>
      <p:grpSp>
        <p:nvGrpSpPr>
          <p:cNvPr id="43" name="Group 2">
            <a:extLst>
              <a:ext uri="{FF2B5EF4-FFF2-40B4-BE49-F238E27FC236}">
                <a16:creationId xmlns:a16="http://schemas.microsoft.com/office/drawing/2014/main" id="{1D1191E8-9791-E611-5BE3-BA262C2639BC}"/>
              </a:ext>
            </a:extLst>
          </p:cNvPr>
          <p:cNvGrpSpPr/>
          <p:nvPr/>
        </p:nvGrpSpPr>
        <p:grpSpPr>
          <a:xfrm>
            <a:off x="466889" y="4476073"/>
            <a:ext cx="3606399" cy="520058"/>
            <a:chOff x="0" y="-62119"/>
            <a:chExt cx="2995189" cy="895405"/>
          </a:xfrm>
          <a:solidFill>
            <a:srgbClr val="D4A994"/>
          </a:solidFill>
        </p:grpSpPr>
        <p:sp>
          <p:nvSpPr>
            <p:cNvPr id="44" name="Freeform 3">
              <a:extLst>
                <a:ext uri="{FF2B5EF4-FFF2-40B4-BE49-F238E27FC236}">
                  <a16:creationId xmlns:a16="http://schemas.microsoft.com/office/drawing/2014/main" id="{C769AC80-DEC1-AAC5-227C-493BF5420E5F}"/>
                </a:ext>
              </a:extLst>
            </p:cNvPr>
            <p:cNvSpPr/>
            <p:nvPr/>
          </p:nvSpPr>
          <p:spPr>
            <a:xfrm>
              <a:off x="0" y="-62119"/>
              <a:ext cx="2995189" cy="895405"/>
            </a:xfrm>
            <a:custGeom>
              <a:avLst/>
              <a:gdLst/>
              <a:ahLst/>
              <a:cxnLst/>
              <a:rect l="l" t="t" r="r" b="b"/>
              <a:pathLst>
                <a:path w="2995189" h="940452">
                  <a:moveTo>
                    <a:pt x="0" y="0"/>
                  </a:moveTo>
                  <a:lnTo>
                    <a:pt x="2995189" y="0"/>
                  </a:lnTo>
                  <a:lnTo>
                    <a:pt x="2995189" y="940452"/>
                  </a:lnTo>
                  <a:lnTo>
                    <a:pt x="0" y="940452"/>
                  </a:lnTo>
                  <a:close/>
                </a:path>
              </a:pathLst>
            </a:custGeom>
            <a:grpFill/>
          </p:spPr>
          <p:txBody>
            <a:bodyPr/>
            <a:lstStyle/>
            <a:p>
              <a:endParaRPr lang="en-US" sz="1200"/>
            </a:p>
          </p:txBody>
        </p:sp>
      </p:grpSp>
      <p:grpSp>
        <p:nvGrpSpPr>
          <p:cNvPr id="47" name="Group 6">
            <a:extLst>
              <a:ext uri="{FF2B5EF4-FFF2-40B4-BE49-F238E27FC236}">
                <a16:creationId xmlns:a16="http://schemas.microsoft.com/office/drawing/2014/main" id="{CDCA780A-FFBF-6033-623F-B60A5F7A1310}"/>
              </a:ext>
            </a:extLst>
          </p:cNvPr>
          <p:cNvGrpSpPr/>
          <p:nvPr/>
        </p:nvGrpSpPr>
        <p:grpSpPr>
          <a:xfrm>
            <a:off x="3962587" y="4472374"/>
            <a:ext cx="6629256" cy="526538"/>
            <a:chOff x="764173" y="-1868694"/>
            <a:chExt cx="3113263" cy="853397"/>
          </a:xfrm>
          <a:solidFill>
            <a:schemeClr val="bg2">
              <a:lumMod val="90000"/>
            </a:schemeClr>
          </a:solidFill>
        </p:grpSpPr>
        <p:sp>
          <p:nvSpPr>
            <p:cNvPr id="48" name="Freeform 7">
              <a:extLst>
                <a:ext uri="{FF2B5EF4-FFF2-40B4-BE49-F238E27FC236}">
                  <a16:creationId xmlns:a16="http://schemas.microsoft.com/office/drawing/2014/main" id="{84DA438D-7164-FCDE-00EA-34411C0AC610}"/>
                </a:ext>
              </a:extLst>
            </p:cNvPr>
            <p:cNvSpPr/>
            <p:nvPr/>
          </p:nvSpPr>
          <p:spPr>
            <a:xfrm>
              <a:off x="764173" y="-1868694"/>
              <a:ext cx="3113263" cy="853397"/>
            </a:xfrm>
            <a:custGeom>
              <a:avLst/>
              <a:gdLst/>
              <a:ahLst/>
              <a:cxnLst/>
              <a:rect l="l" t="t" r="r" b="b"/>
              <a:pathLst>
                <a:path w="2259013" h="853397">
                  <a:moveTo>
                    <a:pt x="0" y="0"/>
                  </a:moveTo>
                  <a:lnTo>
                    <a:pt x="2259013" y="0"/>
                  </a:lnTo>
                  <a:lnTo>
                    <a:pt x="2259013" y="853397"/>
                  </a:lnTo>
                  <a:lnTo>
                    <a:pt x="0" y="853397"/>
                  </a:lnTo>
                  <a:close/>
                </a:path>
              </a:pathLst>
            </a:custGeom>
            <a:grpFill/>
          </p:spPr>
          <p:txBody>
            <a:bodyPr/>
            <a:lstStyle/>
            <a:p>
              <a:endParaRPr lang="en-US" sz="1200" dirty="0"/>
            </a:p>
          </p:txBody>
        </p:sp>
      </p:grpSp>
      <p:sp>
        <p:nvSpPr>
          <p:cNvPr id="53" name="AutoShape 12">
            <a:extLst>
              <a:ext uri="{FF2B5EF4-FFF2-40B4-BE49-F238E27FC236}">
                <a16:creationId xmlns:a16="http://schemas.microsoft.com/office/drawing/2014/main" id="{B36BE609-F061-C8DB-0428-AEFFEAC0E4B2}"/>
              </a:ext>
            </a:extLst>
          </p:cNvPr>
          <p:cNvSpPr/>
          <p:nvPr/>
        </p:nvSpPr>
        <p:spPr>
          <a:xfrm flipV="1">
            <a:off x="1287639" y="1632467"/>
            <a:ext cx="19026" cy="2820337"/>
          </a:xfrm>
          <a:prstGeom prst="line">
            <a:avLst/>
          </a:prstGeom>
          <a:ln w="28575" cap="rnd">
            <a:solidFill>
              <a:srgbClr val="404040"/>
            </a:solidFill>
            <a:prstDash val="solid"/>
            <a:headEnd type="none" w="sm" len="sm"/>
            <a:tailEnd type="oval" w="lg" len="lg"/>
          </a:ln>
        </p:spPr>
        <p:txBody>
          <a:bodyPr/>
          <a:lstStyle/>
          <a:p>
            <a:endParaRPr lang="en-US" sz="1200"/>
          </a:p>
        </p:txBody>
      </p:sp>
      <p:grpSp>
        <p:nvGrpSpPr>
          <p:cNvPr id="60" name="Group 19">
            <a:extLst>
              <a:ext uri="{FF2B5EF4-FFF2-40B4-BE49-F238E27FC236}">
                <a16:creationId xmlns:a16="http://schemas.microsoft.com/office/drawing/2014/main" id="{4FC00BF1-89FC-77BB-0483-27CD883D7EC6}"/>
              </a:ext>
            </a:extLst>
          </p:cNvPr>
          <p:cNvGrpSpPr/>
          <p:nvPr/>
        </p:nvGrpSpPr>
        <p:grpSpPr>
          <a:xfrm rot="-5400000">
            <a:off x="5680188" y="-2621559"/>
            <a:ext cx="495902" cy="9137994"/>
            <a:chOff x="-3573805" y="165293"/>
            <a:chExt cx="4975860" cy="9408089"/>
          </a:xfrm>
          <a:solidFill>
            <a:srgbClr val="D4A994"/>
          </a:solidFill>
        </p:grpSpPr>
        <p:sp>
          <p:nvSpPr>
            <p:cNvPr id="61" name="Freeform 20">
              <a:extLst>
                <a:ext uri="{FF2B5EF4-FFF2-40B4-BE49-F238E27FC236}">
                  <a16:creationId xmlns:a16="http://schemas.microsoft.com/office/drawing/2014/main" id="{A047F337-66CB-B388-FA7B-C6CF04CEC192}"/>
                </a:ext>
              </a:extLst>
            </p:cNvPr>
            <p:cNvSpPr/>
            <p:nvPr/>
          </p:nvSpPr>
          <p:spPr>
            <a:xfrm>
              <a:off x="-3573805" y="165293"/>
              <a:ext cx="4975860" cy="9408089"/>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endParaRPr lang="en-US" sz="1200" dirty="0">
                <a:latin typeface="Avenir Book" panose="02000503020000020003" pitchFamily="2" charset="0"/>
              </a:endParaRPr>
            </a:p>
          </p:txBody>
        </p:sp>
      </p:grpSp>
      <p:sp>
        <p:nvSpPr>
          <p:cNvPr id="68" name="TextBox 27">
            <a:extLst>
              <a:ext uri="{FF2B5EF4-FFF2-40B4-BE49-F238E27FC236}">
                <a16:creationId xmlns:a16="http://schemas.microsoft.com/office/drawing/2014/main" id="{FE3751CA-E32B-179B-CDE4-4203810931B5}"/>
              </a:ext>
            </a:extLst>
          </p:cNvPr>
          <p:cNvSpPr txBox="1"/>
          <p:nvPr/>
        </p:nvSpPr>
        <p:spPr>
          <a:xfrm>
            <a:off x="1422637" y="1415885"/>
            <a:ext cx="5451071" cy="263727"/>
          </a:xfrm>
          <a:prstGeom prst="rect">
            <a:avLst/>
          </a:prstGeom>
        </p:spPr>
        <p:txBody>
          <a:bodyPr wrap="square" lIns="0" tIns="0" rIns="0" bIns="0" rtlCol="0" anchor="t">
            <a:spAutoFit/>
          </a:bodyPr>
          <a:lstStyle/>
          <a:p>
            <a:pPr>
              <a:lnSpc>
                <a:spcPts val="1759"/>
              </a:lnSpc>
            </a:pPr>
            <a:r>
              <a:rPr lang="en-US" sz="2400" dirty="0">
                <a:latin typeface="Avenir Book" panose="02000503020000020003" pitchFamily="2" charset="0"/>
              </a:rPr>
              <a:t>Failure to pass national health insurance</a:t>
            </a:r>
          </a:p>
        </p:txBody>
      </p:sp>
      <p:sp>
        <p:nvSpPr>
          <p:cNvPr id="70" name="AutoShape 29">
            <a:extLst>
              <a:ext uri="{FF2B5EF4-FFF2-40B4-BE49-F238E27FC236}">
                <a16:creationId xmlns:a16="http://schemas.microsoft.com/office/drawing/2014/main" id="{1CF56CFF-67A5-C276-B00E-7B53CA4EA968}"/>
              </a:ext>
            </a:extLst>
          </p:cNvPr>
          <p:cNvSpPr/>
          <p:nvPr/>
        </p:nvSpPr>
        <p:spPr>
          <a:xfrm flipV="1">
            <a:off x="482481" y="2626131"/>
            <a:ext cx="0" cy="1826673"/>
          </a:xfrm>
          <a:prstGeom prst="line">
            <a:avLst/>
          </a:prstGeom>
          <a:ln w="28575" cap="rnd">
            <a:solidFill>
              <a:srgbClr val="404040"/>
            </a:solidFill>
            <a:prstDash val="solid"/>
            <a:headEnd type="none" w="sm" len="sm"/>
            <a:tailEnd type="oval" w="lg" len="lg"/>
          </a:ln>
        </p:spPr>
        <p:txBody>
          <a:bodyPr/>
          <a:lstStyle/>
          <a:p>
            <a:endParaRPr lang="en-US" sz="1200"/>
          </a:p>
        </p:txBody>
      </p:sp>
      <p:sp>
        <p:nvSpPr>
          <p:cNvPr id="3" name="Title 1">
            <a:extLst>
              <a:ext uri="{FF2B5EF4-FFF2-40B4-BE49-F238E27FC236}">
                <a16:creationId xmlns:a16="http://schemas.microsoft.com/office/drawing/2014/main" id="{D2E3A110-0DFE-1AAB-9B48-A41D8E3A919C}"/>
              </a:ext>
            </a:extLst>
          </p:cNvPr>
          <p:cNvSpPr txBox="1">
            <a:spLocks/>
          </p:cNvSpPr>
          <p:nvPr/>
        </p:nvSpPr>
        <p:spPr>
          <a:xfrm>
            <a:off x="761323" y="294239"/>
            <a:ext cx="10402796" cy="953696"/>
          </a:xfrm>
          <a:prstGeom prst="rect">
            <a:avLst/>
          </a:prstGeom>
          <a:solidFill>
            <a:srgbClr val="D3E2D2"/>
          </a:solidFill>
        </p:spPr>
        <p:txBody>
          <a:bodyPr vert="horz" lIns="91440" tIns="45720" rIns="91440" bIns="45720" rtlCol="0" anchor="ctr">
            <a:normAutofit/>
          </a:bodyPr>
          <a:lstStyle>
            <a:defPPr>
              <a:defRPr lang="en-US"/>
            </a:defPPr>
            <a:lvl1pPr algn="ctr">
              <a:lnSpc>
                <a:spcPct val="90000"/>
              </a:lnSpc>
              <a:spcBef>
                <a:spcPct val="0"/>
              </a:spcBef>
              <a:buNone/>
              <a:defRPr sz="32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r>
              <a:rPr lang="en-US" dirty="0"/>
              <a:t>Key Events that Segregated US Health Care </a:t>
            </a:r>
          </a:p>
        </p:txBody>
      </p:sp>
      <p:grpSp>
        <p:nvGrpSpPr>
          <p:cNvPr id="12" name="Group 19">
            <a:extLst>
              <a:ext uri="{FF2B5EF4-FFF2-40B4-BE49-F238E27FC236}">
                <a16:creationId xmlns:a16="http://schemas.microsoft.com/office/drawing/2014/main" id="{00294601-57D8-AD4C-EB79-264CC79BB3AE}"/>
              </a:ext>
            </a:extLst>
          </p:cNvPr>
          <p:cNvGrpSpPr/>
          <p:nvPr/>
        </p:nvGrpSpPr>
        <p:grpSpPr>
          <a:xfrm rot="-5400000">
            <a:off x="1794918" y="1411187"/>
            <a:ext cx="570855" cy="3207893"/>
            <a:chOff x="0" y="0"/>
            <a:chExt cx="4975860" cy="9408089"/>
          </a:xfrm>
          <a:solidFill>
            <a:srgbClr val="D4A994"/>
          </a:solidFill>
        </p:grpSpPr>
        <p:sp>
          <p:nvSpPr>
            <p:cNvPr id="18" name="Freeform 20">
              <a:extLst>
                <a:ext uri="{FF2B5EF4-FFF2-40B4-BE49-F238E27FC236}">
                  <a16:creationId xmlns:a16="http://schemas.microsoft.com/office/drawing/2014/main" id="{821BC59C-91A6-B9D8-D582-74F9E2E4BBEB}"/>
                </a:ext>
              </a:extLst>
            </p:cNvPr>
            <p:cNvSpPr/>
            <p:nvPr/>
          </p:nvSpPr>
          <p:spPr>
            <a:xfrm>
              <a:off x="0" y="0"/>
              <a:ext cx="4975860" cy="9408089"/>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endParaRPr lang="en-US" sz="1200" dirty="0"/>
            </a:p>
          </p:txBody>
        </p:sp>
      </p:grpSp>
      <p:sp>
        <p:nvSpPr>
          <p:cNvPr id="11" name="TextBox 21">
            <a:extLst>
              <a:ext uri="{FF2B5EF4-FFF2-40B4-BE49-F238E27FC236}">
                <a16:creationId xmlns:a16="http://schemas.microsoft.com/office/drawing/2014/main" id="{B16A1BAE-032D-8C2A-9A47-1F1B41E192BB}"/>
              </a:ext>
            </a:extLst>
          </p:cNvPr>
          <p:cNvSpPr txBox="1"/>
          <p:nvPr/>
        </p:nvSpPr>
        <p:spPr>
          <a:xfrm>
            <a:off x="547931" y="2989595"/>
            <a:ext cx="1693316" cy="263727"/>
          </a:xfrm>
          <a:prstGeom prst="rect">
            <a:avLst/>
          </a:prstGeom>
        </p:spPr>
        <p:txBody>
          <a:bodyPr wrap="square" lIns="0" tIns="0" rIns="0" bIns="0" rtlCol="0" anchor="t">
            <a:spAutoFit/>
          </a:bodyPr>
          <a:lstStyle/>
          <a:p>
            <a:pPr algn="just">
              <a:lnSpc>
                <a:spcPts val="1759"/>
              </a:lnSpc>
            </a:pPr>
            <a:r>
              <a:rPr lang="en-US" sz="2400" b="1" dirty="0">
                <a:solidFill>
                  <a:srgbClr val="404040"/>
                </a:solidFill>
                <a:latin typeface="Avenir Book" panose="02000503020000020003" pitchFamily="2" charset="0"/>
              </a:rPr>
              <a:t>1870s-1964</a:t>
            </a:r>
          </a:p>
        </p:txBody>
      </p:sp>
      <p:grpSp>
        <p:nvGrpSpPr>
          <p:cNvPr id="24" name="Group 19">
            <a:extLst>
              <a:ext uri="{FF2B5EF4-FFF2-40B4-BE49-F238E27FC236}">
                <a16:creationId xmlns:a16="http://schemas.microsoft.com/office/drawing/2014/main" id="{C7AB44FA-FEDB-36C4-D3B0-0B4BDECB16BB}"/>
              </a:ext>
            </a:extLst>
          </p:cNvPr>
          <p:cNvGrpSpPr/>
          <p:nvPr/>
        </p:nvGrpSpPr>
        <p:grpSpPr>
          <a:xfrm rot="-5400000">
            <a:off x="1957875" y="3649352"/>
            <a:ext cx="525883" cy="997987"/>
            <a:chOff x="0" y="0"/>
            <a:chExt cx="4975860" cy="4604860"/>
          </a:xfrm>
          <a:solidFill>
            <a:srgbClr val="D4A994"/>
          </a:solidFill>
        </p:grpSpPr>
        <p:sp>
          <p:nvSpPr>
            <p:cNvPr id="26" name="Freeform 20">
              <a:extLst>
                <a:ext uri="{FF2B5EF4-FFF2-40B4-BE49-F238E27FC236}">
                  <a16:creationId xmlns:a16="http://schemas.microsoft.com/office/drawing/2014/main" id="{6C040080-5D6E-D12F-D6E3-59670F8A5A64}"/>
                </a:ext>
              </a:extLst>
            </p:cNvPr>
            <p:cNvSpPr/>
            <p:nvPr/>
          </p:nvSpPr>
          <p:spPr>
            <a:xfrm>
              <a:off x="0" y="0"/>
              <a:ext cx="4975860" cy="4604860"/>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endParaRPr lang="en-US" sz="1200" dirty="0"/>
            </a:p>
          </p:txBody>
        </p:sp>
      </p:grpSp>
      <p:sp>
        <p:nvSpPr>
          <p:cNvPr id="23" name="TextBox 21">
            <a:extLst>
              <a:ext uri="{FF2B5EF4-FFF2-40B4-BE49-F238E27FC236}">
                <a16:creationId xmlns:a16="http://schemas.microsoft.com/office/drawing/2014/main" id="{BFE095AC-ACA2-E4CC-98D2-CBF99CF32DB4}"/>
              </a:ext>
            </a:extLst>
          </p:cNvPr>
          <p:cNvSpPr txBox="1"/>
          <p:nvPr/>
        </p:nvSpPr>
        <p:spPr>
          <a:xfrm>
            <a:off x="1843069" y="4087521"/>
            <a:ext cx="1693316" cy="263727"/>
          </a:xfrm>
          <a:prstGeom prst="rect">
            <a:avLst/>
          </a:prstGeom>
        </p:spPr>
        <p:txBody>
          <a:bodyPr wrap="square" lIns="0" tIns="0" rIns="0" bIns="0" rtlCol="0" anchor="t">
            <a:spAutoFit/>
          </a:bodyPr>
          <a:lstStyle/>
          <a:p>
            <a:pPr algn="just">
              <a:lnSpc>
                <a:spcPts val="1759"/>
              </a:lnSpc>
            </a:pPr>
            <a:r>
              <a:rPr lang="en-US" sz="2400" b="1" dirty="0">
                <a:solidFill>
                  <a:srgbClr val="404040"/>
                </a:solidFill>
                <a:latin typeface="Avenir Book" panose="02000503020000020003" pitchFamily="2" charset="0"/>
              </a:rPr>
              <a:t>1935</a:t>
            </a:r>
          </a:p>
        </p:txBody>
      </p:sp>
      <p:sp>
        <p:nvSpPr>
          <p:cNvPr id="9" name="TextBox 21">
            <a:extLst>
              <a:ext uri="{FF2B5EF4-FFF2-40B4-BE49-F238E27FC236}">
                <a16:creationId xmlns:a16="http://schemas.microsoft.com/office/drawing/2014/main" id="{28B7F42A-6641-EC9A-785F-D123F472C5C7}"/>
              </a:ext>
            </a:extLst>
          </p:cNvPr>
          <p:cNvSpPr txBox="1"/>
          <p:nvPr/>
        </p:nvSpPr>
        <p:spPr>
          <a:xfrm>
            <a:off x="1474458" y="1877170"/>
            <a:ext cx="1693316" cy="263727"/>
          </a:xfrm>
          <a:prstGeom prst="rect">
            <a:avLst/>
          </a:prstGeom>
        </p:spPr>
        <p:txBody>
          <a:bodyPr wrap="square" lIns="0" tIns="0" rIns="0" bIns="0" rtlCol="0" anchor="t">
            <a:spAutoFit/>
          </a:bodyPr>
          <a:lstStyle/>
          <a:p>
            <a:pPr algn="just">
              <a:lnSpc>
                <a:spcPts val="1759"/>
              </a:lnSpc>
            </a:pPr>
            <a:r>
              <a:rPr lang="en-US" sz="2400" b="1" dirty="0">
                <a:solidFill>
                  <a:srgbClr val="404040"/>
                </a:solidFill>
                <a:latin typeface="Avenir Book" panose="02000503020000020003" pitchFamily="2" charset="0"/>
              </a:rPr>
              <a:t>1915 - 2025</a:t>
            </a:r>
          </a:p>
        </p:txBody>
      </p:sp>
      <p:sp>
        <p:nvSpPr>
          <p:cNvPr id="27" name="AutoShape 29">
            <a:extLst>
              <a:ext uri="{FF2B5EF4-FFF2-40B4-BE49-F238E27FC236}">
                <a16:creationId xmlns:a16="http://schemas.microsoft.com/office/drawing/2014/main" id="{D3CF881D-FB4B-B2D9-4145-08794D044F5D}"/>
              </a:ext>
            </a:extLst>
          </p:cNvPr>
          <p:cNvSpPr/>
          <p:nvPr/>
        </p:nvSpPr>
        <p:spPr>
          <a:xfrm>
            <a:off x="3302219" y="4472911"/>
            <a:ext cx="10632" cy="850261"/>
          </a:xfrm>
          <a:prstGeom prst="line">
            <a:avLst/>
          </a:prstGeom>
          <a:ln w="28575" cap="rnd">
            <a:solidFill>
              <a:srgbClr val="404040"/>
            </a:solidFill>
            <a:prstDash val="solid"/>
            <a:headEnd type="none" w="sm" len="sm"/>
            <a:tailEnd type="oval" w="lg" len="lg"/>
          </a:ln>
        </p:spPr>
        <p:txBody>
          <a:bodyPr/>
          <a:lstStyle/>
          <a:p>
            <a:endParaRPr lang="en-US" sz="1200"/>
          </a:p>
        </p:txBody>
      </p:sp>
      <p:grpSp>
        <p:nvGrpSpPr>
          <p:cNvPr id="29" name="Group 19">
            <a:extLst>
              <a:ext uri="{FF2B5EF4-FFF2-40B4-BE49-F238E27FC236}">
                <a16:creationId xmlns:a16="http://schemas.microsoft.com/office/drawing/2014/main" id="{8D03DA9F-CF6F-B7CA-8665-41338AE13EC6}"/>
              </a:ext>
            </a:extLst>
          </p:cNvPr>
          <p:cNvGrpSpPr/>
          <p:nvPr/>
        </p:nvGrpSpPr>
        <p:grpSpPr>
          <a:xfrm rot="-5400000">
            <a:off x="3040913" y="3651990"/>
            <a:ext cx="525883" cy="997989"/>
            <a:chOff x="0" y="0"/>
            <a:chExt cx="4975860" cy="4604860"/>
          </a:xfrm>
          <a:solidFill>
            <a:srgbClr val="D4A994"/>
          </a:solidFill>
        </p:grpSpPr>
        <p:sp>
          <p:nvSpPr>
            <p:cNvPr id="32" name="Freeform 20">
              <a:extLst>
                <a:ext uri="{FF2B5EF4-FFF2-40B4-BE49-F238E27FC236}">
                  <a16:creationId xmlns:a16="http://schemas.microsoft.com/office/drawing/2014/main" id="{C9906A4C-3155-EB69-8844-809F73C4C09E}"/>
                </a:ext>
              </a:extLst>
            </p:cNvPr>
            <p:cNvSpPr/>
            <p:nvPr/>
          </p:nvSpPr>
          <p:spPr>
            <a:xfrm>
              <a:off x="0" y="0"/>
              <a:ext cx="4975860" cy="4604860"/>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endParaRPr lang="en-US" sz="1200" dirty="0"/>
            </a:p>
          </p:txBody>
        </p:sp>
      </p:grpSp>
      <p:sp>
        <p:nvSpPr>
          <p:cNvPr id="33" name="TextBox 21">
            <a:extLst>
              <a:ext uri="{FF2B5EF4-FFF2-40B4-BE49-F238E27FC236}">
                <a16:creationId xmlns:a16="http://schemas.microsoft.com/office/drawing/2014/main" id="{E36CFDA9-D14A-CD22-D57B-9B6FAC437096}"/>
              </a:ext>
            </a:extLst>
          </p:cNvPr>
          <p:cNvSpPr txBox="1"/>
          <p:nvPr/>
        </p:nvSpPr>
        <p:spPr>
          <a:xfrm>
            <a:off x="2909499" y="4060300"/>
            <a:ext cx="1693316" cy="263727"/>
          </a:xfrm>
          <a:prstGeom prst="rect">
            <a:avLst/>
          </a:prstGeom>
        </p:spPr>
        <p:txBody>
          <a:bodyPr wrap="square" lIns="0" tIns="0" rIns="0" bIns="0" rtlCol="0" anchor="t">
            <a:spAutoFit/>
          </a:bodyPr>
          <a:lstStyle/>
          <a:p>
            <a:pPr algn="just">
              <a:lnSpc>
                <a:spcPts val="1759"/>
              </a:lnSpc>
            </a:pPr>
            <a:r>
              <a:rPr lang="en-US" sz="2400" b="1" dirty="0">
                <a:solidFill>
                  <a:srgbClr val="404040"/>
                </a:solidFill>
                <a:latin typeface="Avenir Book" panose="02000503020000020003" pitchFamily="2" charset="0"/>
              </a:rPr>
              <a:t>1945</a:t>
            </a:r>
          </a:p>
        </p:txBody>
      </p:sp>
      <p:sp>
        <p:nvSpPr>
          <p:cNvPr id="35" name="TextBox 27">
            <a:extLst>
              <a:ext uri="{FF2B5EF4-FFF2-40B4-BE49-F238E27FC236}">
                <a16:creationId xmlns:a16="http://schemas.microsoft.com/office/drawing/2014/main" id="{7F74DA03-E514-92DC-BE09-46F7AAFD71E4}"/>
              </a:ext>
            </a:extLst>
          </p:cNvPr>
          <p:cNvSpPr txBox="1"/>
          <p:nvPr/>
        </p:nvSpPr>
        <p:spPr>
          <a:xfrm>
            <a:off x="575655" y="2366351"/>
            <a:ext cx="4832224" cy="263727"/>
          </a:xfrm>
          <a:prstGeom prst="rect">
            <a:avLst/>
          </a:prstGeom>
          <a:solidFill>
            <a:schemeClr val="bg1"/>
          </a:solidFill>
        </p:spPr>
        <p:txBody>
          <a:bodyPr wrap="square" lIns="0" tIns="0" rIns="0" bIns="0" rtlCol="0" anchor="t">
            <a:spAutoFit/>
          </a:bodyPr>
          <a:lstStyle/>
          <a:p>
            <a:pPr>
              <a:lnSpc>
                <a:spcPts val="1759"/>
              </a:lnSpc>
            </a:pPr>
            <a:r>
              <a:rPr lang="en-US" sz="2400" dirty="0">
                <a:latin typeface="Avenir Book" panose="02000503020000020003" pitchFamily="2" charset="0"/>
              </a:rPr>
              <a:t>Jim Crow and Legal Segregation</a:t>
            </a:r>
          </a:p>
        </p:txBody>
      </p:sp>
      <p:sp>
        <p:nvSpPr>
          <p:cNvPr id="45" name="TextBox 27">
            <a:extLst>
              <a:ext uri="{FF2B5EF4-FFF2-40B4-BE49-F238E27FC236}">
                <a16:creationId xmlns:a16="http://schemas.microsoft.com/office/drawing/2014/main" id="{03A8F893-20A4-D8CF-4484-B40FC9E98695}"/>
              </a:ext>
            </a:extLst>
          </p:cNvPr>
          <p:cNvSpPr txBox="1"/>
          <p:nvPr/>
        </p:nvSpPr>
        <p:spPr>
          <a:xfrm>
            <a:off x="5024484" y="3329803"/>
            <a:ext cx="1359935" cy="677108"/>
          </a:xfrm>
          <a:prstGeom prst="rect">
            <a:avLst/>
          </a:prstGeom>
          <a:noFill/>
        </p:spPr>
        <p:txBody>
          <a:bodyPr wrap="square" lIns="0" tIns="0" rIns="0" bIns="0" rtlCol="0" anchor="t">
            <a:spAutoFit/>
          </a:bodyPr>
          <a:lstStyle/>
          <a:p>
            <a:pPr algn="ctr"/>
            <a:r>
              <a:rPr lang="en-US" sz="2200" dirty="0">
                <a:latin typeface="Avenir Book" panose="02000503020000020003" pitchFamily="2" charset="0"/>
              </a:rPr>
              <a:t>Medicaid &amp; Medicare</a:t>
            </a:r>
          </a:p>
        </p:txBody>
      </p:sp>
      <p:grpSp>
        <p:nvGrpSpPr>
          <p:cNvPr id="50" name="Group 19">
            <a:extLst>
              <a:ext uri="{FF2B5EF4-FFF2-40B4-BE49-F238E27FC236}">
                <a16:creationId xmlns:a16="http://schemas.microsoft.com/office/drawing/2014/main" id="{842B64C5-F490-0C9D-A8EF-5BE9A1550010}"/>
              </a:ext>
            </a:extLst>
          </p:cNvPr>
          <p:cNvGrpSpPr/>
          <p:nvPr/>
        </p:nvGrpSpPr>
        <p:grpSpPr>
          <a:xfrm rot="-5400000">
            <a:off x="5181422" y="4237105"/>
            <a:ext cx="520057" cy="997989"/>
            <a:chOff x="0" y="0"/>
            <a:chExt cx="4975860" cy="4604860"/>
          </a:xfrm>
          <a:solidFill>
            <a:schemeClr val="bg2">
              <a:lumMod val="90000"/>
            </a:schemeClr>
          </a:solidFill>
        </p:grpSpPr>
        <p:sp>
          <p:nvSpPr>
            <p:cNvPr id="64" name="Freeform 20">
              <a:extLst>
                <a:ext uri="{FF2B5EF4-FFF2-40B4-BE49-F238E27FC236}">
                  <a16:creationId xmlns:a16="http://schemas.microsoft.com/office/drawing/2014/main" id="{BED29AC9-447C-D04E-EB22-31244FAB7211}"/>
                </a:ext>
              </a:extLst>
            </p:cNvPr>
            <p:cNvSpPr/>
            <p:nvPr/>
          </p:nvSpPr>
          <p:spPr>
            <a:xfrm>
              <a:off x="0" y="0"/>
              <a:ext cx="4975860" cy="4604860"/>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endParaRPr lang="en-US" sz="1200" dirty="0"/>
            </a:p>
          </p:txBody>
        </p:sp>
      </p:grpSp>
      <p:sp>
        <p:nvSpPr>
          <p:cNvPr id="65" name="TextBox 21">
            <a:extLst>
              <a:ext uri="{FF2B5EF4-FFF2-40B4-BE49-F238E27FC236}">
                <a16:creationId xmlns:a16="http://schemas.microsoft.com/office/drawing/2014/main" id="{BEFBF6FE-3BC5-6DA2-A0A5-FA63BE7B018B}"/>
              </a:ext>
            </a:extLst>
          </p:cNvPr>
          <p:cNvSpPr txBox="1"/>
          <p:nvPr/>
        </p:nvSpPr>
        <p:spPr>
          <a:xfrm>
            <a:off x="5038988" y="4625261"/>
            <a:ext cx="2786267" cy="263727"/>
          </a:xfrm>
          <a:prstGeom prst="rect">
            <a:avLst/>
          </a:prstGeom>
        </p:spPr>
        <p:txBody>
          <a:bodyPr wrap="square" lIns="0" tIns="0" rIns="0" bIns="0" rtlCol="0" anchor="t">
            <a:spAutoFit/>
          </a:bodyPr>
          <a:lstStyle/>
          <a:p>
            <a:pPr algn="just">
              <a:lnSpc>
                <a:spcPts val="1759"/>
              </a:lnSpc>
            </a:pPr>
            <a:r>
              <a:rPr lang="en-US" sz="2400" b="1" dirty="0">
                <a:solidFill>
                  <a:srgbClr val="404040"/>
                </a:solidFill>
                <a:latin typeface="Avenir Book" panose="02000503020000020003" pitchFamily="2" charset="0"/>
              </a:rPr>
              <a:t>1965 - Present</a:t>
            </a:r>
          </a:p>
        </p:txBody>
      </p:sp>
      <p:sp useBgFill="1">
        <p:nvSpPr>
          <p:cNvPr id="74" name="TextBox 27">
            <a:extLst>
              <a:ext uri="{FF2B5EF4-FFF2-40B4-BE49-F238E27FC236}">
                <a16:creationId xmlns:a16="http://schemas.microsoft.com/office/drawing/2014/main" id="{FF969869-9A53-94A7-9601-157BA95C162D}"/>
              </a:ext>
            </a:extLst>
          </p:cNvPr>
          <p:cNvSpPr txBox="1"/>
          <p:nvPr/>
        </p:nvSpPr>
        <p:spPr>
          <a:xfrm>
            <a:off x="5147988" y="5109764"/>
            <a:ext cx="6205524" cy="375039"/>
          </a:xfrm>
          <a:prstGeom prst="rect">
            <a:avLst/>
          </a:prstGeom>
        </p:spPr>
        <p:txBody>
          <a:bodyPr wrap="square" lIns="0" tIns="0" rIns="0" bIns="0" rtlCol="0" anchor="t">
            <a:spAutoFit/>
          </a:bodyPr>
          <a:lstStyle/>
          <a:p>
            <a:pPr marL="342900" marR="0" indent="-342900">
              <a:lnSpc>
                <a:spcPct val="115000"/>
              </a:lnSpc>
              <a:spcAft>
                <a:spcPts val="800"/>
              </a:spcAft>
              <a:buFont typeface="Arial" panose="020B0604020202020204" pitchFamily="34" charset="0"/>
              <a:buChar char="•"/>
            </a:pPr>
            <a:endParaRPr lang="en-US" sz="2200" kern="100" dirty="0">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79" name="TextBox 21">
            <a:extLst>
              <a:ext uri="{FF2B5EF4-FFF2-40B4-BE49-F238E27FC236}">
                <a16:creationId xmlns:a16="http://schemas.microsoft.com/office/drawing/2014/main" id="{FB3BA0A1-0851-322A-2B3E-C0EC82171C24}"/>
              </a:ext>
            </a:extLst>
          </p:cNvPr>
          <p:cNvSpPr txBox="1"/>
          <p:nvPr/>
        </p:nvSpPr>
        <p:spPr>
          <a:xfrm>
            <a:off x="5147988" y="3033783"/>
            <a:ext cx="1693316" cy="263727"/>
          </a:xfrm>
          <a:prstGeom prst="rect">
            <a:avLst/>
          </a:prstGeom>
        </p:spPr>
        <p:txBody>
          <a:bodyPr wrap="square" lIns="0" tIns="0" rIns="0" bIns="0" rtlCol="0" anchor="t">
            <a:spAutoFit/>
          </a:bodyPr>
          <a:lstStyle/>
          <a:p>
            <a:pPr algn="just">
              <a:lnSpc>
                <a:spcPts val="1759"/>
              </a:lnSpc>
            </a:pPr>
            <a:r>
              <a:rPr lang="en-US" sz="2400" b="1" dirty="0">
                <a:solidFill>
                  <a:srgbClr val="404040"/>
                </a:solidFill>
                <a:latin typeface="Avenir Book" panose="02000503020000020003" pitchFamily="2" charset="0"/>
              </a:rPr>
              <a:t>1965</a:t>
            </a:r>
          </a:p>
        </p:txBody>
      </p:sp>
      <p:sp>
        <p:nvSpPr>
          <p:cNvPr id="34" name="Right Arrow 33">
            <a:extLst>
              <a:ext uri="{FF2B5EF4-FFF2-40B4-BE49-F238E27FC236}">
                <a16:creationId xmlns:a16="http://schemas.microsoft.com/office/drawing/2014/main" id="{A460AC3A-341C-02A4-3F54-1156DC1A9EFA}"/>
              </a:ext>
            </a:extLst>
          </p:cNvPr>
          <p:cNvSpPr/>
          <p:nvPr/>
        </p:nvSpPr>
        <p:spPr>
          <a:xfrm>
            <a:off x="8379637" y="4204303"/>
            <a:ext cx="3207075" cy="1062679"/>
          </a:xfrm>
          <a:prstGeom prst="rightArrow">
            <a:avLst>
              <a:gd name="adj1" fmla="val 50000"/>
              <a:gd name="adj2" fmla="val 45359"/>
            </a:avLst>
          </a:prstGeom>
          <a:solidFill>
            <a:srgbClr val="99BFBF"/>
          </a:solidFill>
        </p:spPr>
        <p:txBody>
          <a:bodyPr/>
          <a:lstStyle/>
          <a:p>
            <a:endParaRPr lang="en-US" sz="1200" dirty="0">
              <a:solidFill>
                <a:schemeClr val="tx1"/>
              </a:solidFill>
            </a:endParaRPr>
          </a:p>
        </p:txBody>
      </p:sp>
      <p:sp>
        <p:nvSpPr>
          <p:cNvPr id="6" name="TextBox 21">
            <a:extLst>
              <a:ext uri="{FF2B5EF4-FFF2-40B4-BE49-F238E27FC236}">
                <a16:creationId xmlns:a16="http://schemas.microsoft.com/office/drawing/2014/main" id="{1AE720E7-E26A-39FB-84CD-3343F25C6FA5}"/>
              </a:ext>
            </a:extLst>
          </p:cNvPr>
          <p:cNvSpPr txBox="1"/>
          <p:nvPr/>
        </p:nvSpPr>
        <p:spPr>
          <a:xfrm>
            <a:off x="4073288" y="3528412"/>
            <a:ext cx="1693316" cy="252120"/>
          </a:xfrm>
          <a:prstGeom prst="rect">
            <a:avLst/>
          </a:prstGeom>
        </p:spPr>
        <p:txBody>
          <a:bodyPr wrap="square" lIns="0" tIns="0" rIns="0" bIns="0" rtlCol="0" anchor="t">
            <a:spAutoFit/>
          </a:bodyPr>
          <a:lstStyle/>
          <a:p>
            <a:pPr algn="just">
              <a:lnSpc>
                <a:spcPts val="1759"/>
              </a:lnSpc>
            </a:pPr>
            <a:r>
              <a:rPr lang="en-US" sz="2400" b="1" dirty="0">
                <a:solidFill>
                  <a:srgbClr val="404040"/>
                </a:solidFill>
                <a:latin typeface="Avenir Book" panose="02000503020000020003" pitchFamily="2" charset="0"/>
              </a:rPr>
              <a:t>1964</a:t>
            </a:r>
          </a:p>
        </p:txBody>
      </p:sp>
      <p:sp>
        <p:nvSpPr>
          <p:cNvPr id="7" name="TextBox 27">
            <a:extLst>
              <a:ext uri="{FF2B5EF4-FFF2-40B4-BE49-F238E27FC236}">
                <a16:creationId xmlns:a16="http://schemas.microsoft.com/office/drawing/2014/main" id="{C0ED64AC-E21F-81AA-F40A-EBD2FE59E51E}"/>
              </a:ext>
            </a:extLst>
          </p:cNvPr>
          <p:cNvSpPr txBox="1"/>
          <p:nvPr/>
        </p:nvSpPr>
        <p:spPr>
          <a:xfrm>
            <a:off x="3802849" y="3744743"/>
            <a:ext cx="1148254" cy="677108"/>
          </a:xfrm>
          <a:prstGeom prst="rect">
            <a:avLst/>
          </a:prstGeom>
          <a:noFill/>
        </p:spPr>
        <p:txBody>
          <a:bodyPr wrap="square" lIns="0" tIns="0" rIns="0" bIns="0" rtlCol="0" anchor="t">
            <a:spAutoFit/>
          </a:bodyPr>
          <a:lstStyle/>
          <a:p>
            <a:pPr algn="ctr"/>
            <a:r>
              <a:rPr lang="en-US" sz="2200" dirty="0">
                <a:latin typeface="Avenir Book" panose="02000503020000020003" pitchFamily="2" charset="0"/>
              </a:rPr>
              <a:t>Civil Rights Act</a:t>
            </a:r>
          </a:p>
        </p:txBody>
      </p:sp>
      <p:sp>
        <p:nvSpPr>
          <p:cNvPr id="8" name="AutoShape 29">
            <a:extLst>
              <a:ext uri="{FF2B5EF4-FFF2-40B4-BE49-F238E27FC236}">
                <a16:creationId xmlns:a16="http://schemas.microsoft.com/office/drawing/2014/main" id="{0260C123-BE35-2D9A-C3C5-3E09A8A20B1A}"/>
              </a:ext>
            </a:extLst>
          </p:cNvPr>
          <p:cNvSpPr/>
          <p:nvPr/>
        </p:nvSpPr>
        <p:spPr>
          <a:xfrm>
            <a:off x="2157885" y="4493257"/>
            <a:ext cx="10632" cy="850261"/>
          </a:xfrm>
          <a:prstGeom prst="line">
            <a:avLst/>
          </a:prstGeom>
          <a:ln w="28575" cap="rnd">
            <a:solidFill>
              <a:srgbClr val="404040"/>
            </a:solidFill>
            <a:prstDash val="solid"/>
            <a:headEnd type="none" w="sm" len="sm"/>
            <a:tailEnd type="oval" w="lg" len="lg"/>
          </a:ln>
        </p:spPr>
        <p:txBody>
          <a:bodyPr/>
          <a:lstStyle/>
          <a:p>
            <a:endParaRPr lang="en-US" sz="1200"/>
          </a:p>
        </p:txBody>
      </p:sp>
      <p:sp>
        <p:nvSpPr>
          <p:cNvPr id="13" name="AutoShape 32">
            <a:extLst>
              <a:ext uri="{FF2B5EF4-FFF2-40B4-BE49-F238E27FC236}">
                <a16:creationId xmlns:a16="http://schemas.microsoft.com/office/drawing/2014/main" id="{97394269-67EB-2A47-1402-0D7AC4E6F19F}"/>
              </a:ext>
            </a:extLst>
          </p:cNvPr>
          <p:cNvSpPr/>
          <p:nvPr/>
        </p:nvSpPr>
        <p:spPr>
          <a:xfrm flipH="1" flipV="1">
            <a:off x="5006551" y="3253322"/>
            <a:ext cx="0" cy="1748966"/>
          </a:xfrm>
          <a:prstGeom prst="line">
            <a:avLst/>
          </a:prstGeom>
          <a:ln w="28575" cap="rnd">
            <a:solidFill>
              <a:srgbClr val="404040"/>
            </a:solidFill>
            <a:prstDash val="solid"/>
            <a:headEnd type="none" w="sm" len="sm"/>
            <a:tailEnd type="oval" w="lg" len="lg"/>
          </a:ln>
        </p:spPr>
        <p:txBody>
          <a:bodyPr/>
          <a:lstStyle/>
          <a:p>
            <a:endParaRPr lang="en-US" sz="1200"/>
          </a:p>
        </p:txBody>
      </p:sp>
      <p:sp>
        <p:nvSpPr>
          <p:cNvPr id="14" name="TextBox 27">
            <a:extLst>
              <a:ext uri="{FF2B5EF4-FFF2-40B4-BE49-F238E27FC236}">
                <a16:creationId xmlns:a16="http://schemas.microsoft.com/office/drawing/2014/main" id="{EA837B34-D5D8-3178-F584-2CD717CD9DB2}"/>
              </a:ext>
            </a:extLst>
          </p:cNvPr>
          <p:cNvSpPr txBox="1"/>
          <p:nvPr/>
        </p:nvSpPr>
        <p:spPr>
          <a:xfrm>
            <a:off x="575655" y="6208406"/>
            <a:ext cx="4466057" cy="463204"/>
          </a:xfrm>
          <a:prstGeom prst="rect">
            <a:avLst/>
          </a:prstGeom>
        </p:spPr>
        <p:txBody>
          <a:bodyPr wrap="square" lIns="0" tIns="0" rIns="0" bIns="0" rtlCol="0" anchor="t">
            <a:spAutoFit/>
          </a:bodyPr>
          <a:lstStyle/>
          <a:p>
            <a:pPr>
              <a:lnSpc>
                <a:spcPts val="1759"/>
              </a:lnSpc>
            </a:pPr>
            <a:r>
              <a:rPr lang="en-US" b="1" dirty="0">
                <a:solidFill>
                  <a:srgbClr val="404040"/>
                </a:solidFill>
                <a:latin typeface="Avenir Book" panose="02000503020000020003" pitchFamily="2" charset="0"/>
              </a:rPr>
              <a:t>U.S. Two-Tiered System: </a:t>
            </a:r>
            <a:r>
              <a:rPr lang="en-US" dirty="0">
                <a:solidFill>
                  <a:srgbClr val="404040"/>
                </a:solidFill>
                <a:latin typeface="Avenir Book" panose="02000503020000020003" pitchFamily="2" charset="0"/>
              </a:rPr>
              <a:t>Private system and Charity/Public System</a:t>
            </a:r>
          </a:p>
        </p:txBody>
      </p:sp>
      <p:sp>
        <p:nvSpPr>
          <p:cNvPr id="15" name="TextBox 27">
            <a:extLst>
              <a:ext uri="{FF2B5EF4-FFF2-40B4-BE49-F238E27FC236}">
                <a16:creationId xmlns:a16="http://schemas.microsoft.com/office/drawing/2014/main" id="{4E8C4363-B51C-96F1-61C7-867B3FAE7BF0}"/>
              </a:ext>
            </a:extLst>
          </p:cNvPr>
          <p:cNvSpPr txBox="1"/>
          <p:nvPr/>
        </p:nvSpPr>
        <p:spPr>
          <a:xfrm>
            <a:off x="1091027" y="5145169"/>
            <a:ext cx="1540192" cy="700641"/>
          </a:xfrm>
          <a:prstGeom prst="rect">
            <a:avLst/>
          </a:prstGeom>
          <a:solidFill>
            <a:schemeClr val="bg1"/>
          </a:solidFill>
        </p:spPr>
        <p:txBody>
          <a:bodyPr wrap="square" lIns="0" tIns="0" rIns="0" bIns="0" rtlCol="0" anchor="t">
            <a:spAutoFit/>
          </a:bodyPr>
          <a:lstStyle/>
          <a:p>
            <a:pPr algn="ctr">
              <a:lnSpc>
                <a:spcPts val="1759"/>
              </a:lnSpc>
            </a:pPr>
            <a:r>
              <a:rPr lang="en-US" sz="2000" b="1" dirty="0">
                <a:solidFill>
                  <a:srgbClr val="404040"/>
                </a:solidFill>
                <a:latin typeface="Avenir Book" panose="02000503020000020003" pitchFamily="2" charset="0"/>
              </a:rPr>
              <a:t>New Deal </a:t>
            </a:r>
            <a:r>
              <a:rPr lang="en-US" sz="2000" dirty="0">
                <a:solidFill>
                  <a:srgbClr val="404040"/>
                </a:solidFill>
                <a:latin typeface="Avenir Book" panose="02000503020000020003" pitchFamily="2" charset="0"/>
              </a:rPr>
              <a:t>and Occupational Segregation</a:t>
            </a:r>
          </a:p>
        </p:txBody>
      </p:sp>
      <p:sp>
        <p:nvSpPr>
          <p:cNvPr id="16" name="TextBox 18">
            <a:extLst>
              <a:ext uri="{FF2B5EF4-FFF2-40B4-BE49-F238E27FC236}">
                <a16:creationId xmlns:a16="http://schemas.microsoft.com/office/drawing/2014/main" id="{B0AA5871-8D23-08FD-A75D-85EB4D49C034}"/>
              </a:ext>
            </a:extLst>
          </p:cNvPr>
          <p:cNvSpPr txBox="1"/>
          <p:nvPr/>
        </p:nvSpPr>
        <p:spPr>
          <a:xfrm>
            <a:off x="2689727" y="5152854"/>
            <a:ext cx="1632488" cy="931473"/>
          </a:xfrm>
          <a:prstGeom prst="rect">
            <a:avLst/>
          </a:prstGeom>
          <a:solidFill>
            <a:schemeClr val="bg1"/>
          </a:solidFill>
        </p:spPr>
        <p:txBody>
          <a:bodyPr wrap="square" lIns="0" tIns="0" rIns="0" bIns="0" rtlCol="0" anchor="t">
            <a:spAutoFit/>
          </a:bodyPr>
          <a:lstStyle/>
          <a:p>
            <a:pPr algn="ctr">
              <a:lnSpc>
                <a:spcPts val="1759"/>
              </a:lnSpc>
            </a:pPr>
            <a:r>
              <a:rPr lang="en-US" sz="2000" b="1" dirty="0">
                <a:solidFill>
                  <a:srgbClr val="404040"/>
                </a:solidFill>
                <a:latin typeface="Avenir Book" panose="02000503020000020003" pitchFamily="2" charset="0"/>
              </a:rPr>
              <a:t>Hill Burton Act </a:t>
            </a:r>
            <a:r>
              <a:rPr lang="en-US" sz="2000" dirty="0">
                <a:solidFill>
                  <a:srgbClr val="404040"/>
                </a:solidFill>
                <a:latin typeface="Avenir Book" panose="02000503020000020003" pitchFamily="2" charset="0"/>
              </a:rPr>
              <a:t>funding for segregated hospitals</a:t>
            </a:r>
          </a:p>
        </p:txBody>
      </p:sp>
      <p:sp useBgFill="1">
        <p:nvSpPr>
          <p:cNvPr id="17" name="TextBox 27">
            <a:extLst>
              <a:ext uri="{FF2B5EF4-FFF2-40B4-BE49-F238E27FC236}">
                <a16:creationId xmlns:a16="http://schemas.microsoft.com/office/drawing/2014/main" id="{2A6686C1-E31A-F8AB-EC19-BE068F73875A}"/>
              </a:ext>
            </a:extLst>
          </p:cNvPr>
          <p:cNvSpPr txBox="1"/>
          <p:nvPr/>
        </p:nvSpPr>
        <p:spPr>
          <a:xfrm>
            <a:off x="5072484" y="5208092"/>
            <a:ext cx="6614306" cy="1384995"/>
          </a:xfrm>
          <a:prstGeom prst="rect">
            <a:avLst/>
          </a:prstGeom>
        </p:spPr>
        <p:txBody>
          <a:bodyPr wrap="square" lIns="0" tIns="0" rIns="0" bIns="0" rtlCol="0" anchor="t">
            <a:spAutoFit/>
          </a:bodyPr>
          <a:lstStyle/>
          <a:p>
            <a:pPr marL="342900" indent="-342900">
              <a:spcAft>
                <a:spcPts val="600"/>
              </a:spcAft>
              <a:buFont typeface="Wingdings" pitchFamily="2" charset="2"/>
              <a:buChar char="§"/>
            </a:pPr>
            <a:r>
              <a:rPr lang="en-US" sz="2000" dirty="0">
                <a:latin typeface="Avenir Book" panose="02000503020000020003" pitchFamily="2" charset="0"/>
              </a:rPr>
              <a:t>Civil Rights movement &amp; Federal desegregation efforts </a:t>
            </a:r>
          </a:p>
          <a:p>
            <a:pPr marL="342900" indent="-342900">
              <a:spcAft>
                <a:spcPts val="600"/>
              </a:spcAft>
              <a:buFont typeface="Wingdings" pitchFamily="2" charset="2"/>
              <a:buChar char="§"/>
            </a:pPr>
            <a:r>
              <a:rPr lang="en-US" sz="2000" dirty="0">
                <a:latin typeface="Avenir Book" panose="02000503020000020003" pitchFamily="2" charset="0"/>
              </a:rPr>
              <a:t>1950s: NIH funding to force medical schools to integrate</a:t>
            </a:r>
          </a:p>
          <a:p>
            <a:pPr marL="342900" indent="-342900">
              <a:spcAft>
                <a:spcPts val="600"/>
              </a:spcAft>
              <a:buFont typeface="Wingdings" pitchFamily="2" charset="2"/>
              <a:buChar char="§"/>
            </a:pPr>
            <a:r>
              <a:rPr lang="en-US" sz="2000" dirty="0">
                <a:latin typeface="Avenir Book" panose="02000503020000020003" pitchFamily="2" charset="0"/>
              </a:rPr>
              <a:t>1960s: Medicare + Title VI to force Hill Burton-funded hospitals in the South to integrate  </a:t>
            </a:r>
          </a:p>
        </p:txBody>
      </p:sp>
    </p:spTree>
    <p:extLst>
      <p:ext uri="{BB962C8B-B14F-4D97-AF65-F5344CB8AC3E}">
        <p14:creationId xmlns:p14="http://schemas.microsoft.com/office/powerpoint/2010/main" val="837598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A3B12-9B0F-26B7-2989-3A3AE505FABB}"/>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993A9F4-9EE3-08A4-633C-EEF1053DA8AB}"/>
              </a:ext>
            </a:extLst>
          </p:cNvPr>
          <p:cNvSpPr txBox="1">
            <a:spLocks/>
          </p:cNvSpPr>
          <p:nvPr/>
        </p:nvSpPr>
        <p:spPr>
          <a:xfrm>
            <a:off x="1091027" y="6527510"/>
            <a:ext cx="10948459" cy="362645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kern="100" dirty="0">
              <a:latin typeface="Avenir Book" panose="02000503020000020003" pitchFamily="2" charset="0"/>
              <a:ea typeface="Calibri" panose="020F0502020204030204" pitchFamily="34" charset="0"/>
              <a:cs typeface="Calibri Light" panose="020F0302020204030204" pitchFamily="34" charset="0"/>
            </a:endParaRPr>
          </a:p>
          <a:p>
            <a:endParaRPr lang="en-US" sz="1200" dirty="0">
              <a:latin typeface="Avenir Book" panose="02000503020000020003" pitchFamily="2" charset="0"/>
            </a:endParaRPr>
          </a:p>
        </p:txBody>
      </p:sp>
      <p:grpSp>
        <p:nvGrpSpPr>
          <p:cNvPr id="43" name="Group 2">
            <a:extLst>
              <a:ext uri="{FF2B5EF4-FFF2-40B4-BE49-F238E27FC236}">
                <a16:creationId xmlns:a16="http://schemas.microsoft.com/office/drawing/2014/main" id="{24EA1555-EDA3-9A92-293D-D419EE846F33}"/>
              </a:ext>
            </a:extLst>
          </p:cNvPr>
          <p:cNvGrpSpPr/>
          <p:nvPr/>
        </p:nvGrpSpPr>
        <p:grpSpPr>
          <a:xfrm>
            <a:off x="466889" y="4476073"/>
            <a:ext cx="3606399" cy="520058"/>
            <a:chOff x="0" y="-62119"/>
            <a:chExt cx="2995189" cy="895405"/>
          </a:xfrm>
          <a:solidFill>
            <a:srgbClr val="D4A994"/>
          </a:solidFill>
        </p:grpSpPr>
        <p:sp>
          <p:nvSpPr>
            <p:cNvPr id="44" name="Freeform 3">
              <a:extLst>
                <a:ext uri="{FF2B5EF4-FFF2-40B4-BE49-F238E27FC236}">
                  <a16:creationId xmlns:a16="http://schemas.microsoft.com/office/drawing/2014/main" id="{8C7F5C18-983A-BA80-4AD9-0A8B4527B2B3}"/>
                </a:ext>
              </a:extLst>
            </p:cNvPr>
            <p:cNvSpPr/>
            <p:nvPr/>
          </p:nvSpPr>
          <p:spPr>
            <a:xfrm>
              <a:off x="0" y="-62119"/>
              <a:ext cx="2995189" cy="895405"/>
            </a:xfrm>
            <a:custGeom>
              <a:avLst/>
              <a:gdLst/>
              <a:ahLst/>
              <a:cxnLst/>
              <a:rect l="l" t="t" r="r" b="b"/>
              <a:pathLst>
                <a:path w="2995189" h="940452">
                  <a:moveTo>
                    <a:pt x="0" y="0"/>
                  </a:moveTo>
                  <a:lnTo>
                    <a:pt x="2995189" y="0"/>
                  </a:lnTo>
                  <a:lnTo>
                    <a:pt x="2995189" y="940452"/>
                  </a:lnTo>
                  <a:lnTo>
                    <a:pt x="0" y="940452"/>
                  </a:lnTo>
                  <a:close/>
                </a:path>
              </a:pathLst>
            </a:custGeom>
            <a:grpFill/>
          </p:spPr>
          <p:txBody>
            <a:bodyPr/>
            <a:lstStyle/>
            <a:p>
              <a:endParaRPr lang="en-US" sz="1200"/>
            </a:p>
          </p:txBody>
        </p:sp>
      </p:grpSp>
      <p:grpSp>
        <p:nvGrpSpPr>
          <p:cNvPr id="47" name="Group 6">
            <a:extLst>
              <a:ext uri="{FF2B5EF4-FFF2-40B4-BE49-F238E27FC236}">
                <a16:creationId xmlns:a16="http://schemas.microsoft.com/office/drawing/2014/main" id="{FC78460E-AE75-EFD1-6340-2B1E538CCD51}"/>
              </a:ext>
            </a:extLst>
          </p:cNvPr>
          <p:cNvGrpSpPr/>
          <p:nvPr/>
        </p:nvGrpSpPr>
        <p:grpSpPr>
          <a:xfrm>
            <a:off x="3962587" y="4472374"/>
            <a:ext cx="6629256" cy="526538"/>
            <a:chOff x="764173" y="-1868694"/>
            <a:chExt cx="3113263" cy="853397"/>
          </a:xfrm>
          <a:solidFill>
            <a:schemeClr val="bg2">
              <a:lumMod val="90000"/>
            </a:schemeClr>
          </a:solidFill>
        </p:grpSpPr>
        <p:sp>
          <p:nvSpPr>
            <p:cNvPr id="48" name="Freeform 7">
              <a:extLst>
                <a:ext uri="{FF2B5EF4-FFF2-40B4-BE49-F238E27FC236}">
                  <a16:creationId xmlns:a16="http://schemas.microsoft.com/office/drawing/2014/main" id="{F589BE95-90D8-5F60-ADEE-EA7B3858E7A6}"/>
                </a:ext>
              </a:extLst>
            </p:cNvPr>
            <p:cNvSpPr/>
            <p:nvPr/>
          </p:nvSpPr>
          <p:spPr>
            <a:xfrm>
              <a:off x="764173" y="-1868694"/>
              <a:ext cx="3113263" cy="853397"/>
            </a:xfrm>
            <a:custGeom>
              <a:avLst/>
              <a:gdLst/>
              <a:ahLst/>
              <a:cxnLst/>
              <a:rect l="l" t="t" r="r" b="b"/>
              <a:pathLst>
                <a:path w="2259013" h="853397">
                  <a:moveTo>
                    <a:pt x="0" y="0"/>
                  </a:moveTo>
                  <a:lnTo>
                    <a:pt x="2259013" y="0"/>
                  </a:lnTo>
                  <a:lnTo>
                    <a:pt x="2259013" y="853397"/>
                  </a:lnTo>
                  <a:lnTo>
                    <a:pt x="0" y="853397"/>
                  </a:lnTo>
                  <a:close/>
                </a:path>
              </a:pathLst>
            </a:custGeom>
            <a:grpFill/>
          </p:spPr>
          <p:txBody>
            <a:bodyPr/>
            <a:lstStyle/>
            <a:p>
              <a:endParaRPr lang="en-US" sz="1200" dirty="0"/>
            </a:p>
          </p:txBody>
        </p:sp>
      </p:grpSp>
      <p:sp>
        <p:nvSpPr>
          <p:cNvPr id="53" name="AutoShape 12">
            <a:extLst>
              <a:ext uri="{FF2B5EF4-FFF2-40B4-BE49-F238E27FC236}">
                <a16:creationId xmlns:a16="http://schemas.microsoft.com/office/drawing/2014/main" id="{BFC39BA0-A6DA-7600-4ADA-9387796BFB47}"/>
              </a:ext>
            </a:extLst>
          </p:cNvPr>
          <p:cNvSpPr/>
          <p:nvPr/>
        </p:nvSpPr>
        <p:spPr>
          <a:xfrm flipV="1">
            <a:off x="1287639" y="1632467"/>
            <a:ext cx="19026" cy="2820337"/>
          </a:xfrm>
          <a:prstGeom prst="line">
            <a:avLst/>
          </a:prstGeom>
          <a:ln w="28575" cap="rnd">
            <a:solidFill>
              <a:srgbClr val="404040"/>
            </a:solidFill>
            <a:prstDash val="solid"/>
            <a:headEnd type="none" w="sm" len="sm"/>
            <a:tailEnd type="oval" w="lg" len="lg"/>
          </a:ln>
        </p:spPr>
        <p:txBody>
          <a:bodyPr/>
          <a:lstStyle/>
          <a:p>
            <a:endParaRPr lang="en-US" sz="1200"/>
          </a:p>
        </p:txBody>
      </p:sp>
      <p:grpSp>
        <p:nvGrpSpPr>
          <p:cNvPr id="60" name="Group 19">
            <a:extLst>
              <a:ext uri="{FF2B5EF4-FFF2-40B4-BE49-F238E27FC236}">
                <a16:creationId xmlns:a16="http://schemas.microsoft.com/office/drawing/2014/main" id="{0491E506-4774-73DE-27C3-BE600FE8F281}"/>
              </a:ext>
            </a:extLst>
          </p:cNvPr>
          <p:cNvGrpSpPr/>
          <p:nvPr/>
        </p:nvGrpSpPr>
        <p:grpSpPr>
          <a:xfrm rot="-5400000">
            <a:off x="5680188" y="-2621559"/>
            <a:ext cx="495902" cy="9137994"/>
            <a:chOff x="-3573805" y="165293"/>
            <a:chExt cx="4975860" cy="9408089"/>
          </a:xfrm>
          <a:solidFill>
            <a:srgbClr val="D4A994"/>
          </a:solidFill>
        </p:grpSpPr>
        <p:sp>
          <p:nvSpPr>
            <p:cNvPr id="61" name="Freeform 20">
              <a:extLst>
                <a:ext uri="{FF2B5EF4-FFF2-40B4-BE49-F238E27FC236}">
                  <a16:creationId xmlns:a16="http://schemas.microsoft.com/office/drawing/2014/main" id="{4416E0BA-60B5-6C0B-495B-64C838AD4B5E}"/>
                </a:ext>
              </a:extLst>
            </p:cNvPr>
            <p:cNvSpPr/>
            <p:nvPr/>
          </p:nvSpPr>
          <p:spPr>
            <a:xfrm>
              <a:off x="-3573805" y="165293"/>
              <a:ext cx="4975860" cy="9408089"/>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endParaRPr lang="en-US" sz="1200" dirty="0">
                <a:latin typeface="Avenir Book" panose="02000503020000020003" pitchFamily="2" charset="0"/>
              </a:endParaRPr>
            </a:p>
          </p:txBody>
        </p:sp>
      </p:grpSp>
      <p:sp>
        <p:nvSpPr>
          <p:cNvPr id="68" name="TextBox 27">
            <a:extLst>
              <a:ext uri="{FF2B5EF4-FFF2-40B4-BE49-F238E27FC236}">
                <a16:creationId xmlns:a16="http://schemas.microsoft.com/office/drawing/2014/main" id="{034CB272-DF28-7DC5-C51C-79F810454E28}"/>
              </a:ext>
            </a:extLst>
          </p:cNvPr>
          <p:cNvSpPr txBox="1"/>
          <p:nvPr/>
        </p:nvSpPr>
        <p:spPr>
          <a:xfrm>
            <a:off x="1422637" y="1415885"/>
            <a:ext cx="5451071" cy="263727"/>
          </a:xfrm>
          <a:prstGeom prst="rect">
            <a:avLst/>
          </a:prstGeom>
        </p:spPr>
        <p:txBody>
          <a:bodyPr wrap="square" lIns="0" tIns="0" rIns="0" bIns="0" rtlCol="0" anchor="t">
            <a:spAutoFit/>
          </a:bodyPr>
          <a:lstStyle/>
          <a:p>
            <a:pPr>
              <a:lnSpc>
                <a:spcPts val="1759"/>
              </a:lnSpc>
            </a:pPr>
            <a:r>
              <a:rPr lang="en-US" sz="2400" dirty="0">
                <a:latin typeface="Avenir Book" panose="02000503020000020003" pitchFamily="2" charset="0"/>
              </a:rPr>
              <a:t>Failure to pass national health insurance</a:t>
            </a:r>
          </a:p>
        </p:txBody>
      </p:sp>
      <p:sp>
        <p:nvSpPr>
          <p:cNvPr id="70" name="AutoShape 29">
            <a:extLst>
              <a:ext uri="{FF2B5EF4-FFF2-40B4-BE49-F238E27FC236}">
                <a16:creationId xmlns:a16="http://schemas.microsoft.com/office/drawing/2014/main" id="{95191C12-05D0-A285-4B27-B56E44A3DB29}"/>
              </a:ext>
            </a:extLst>
          </p:cNvPr>
          <p:cNvSpPr/>
          <p:nvPr/>
        </p:nvSpPr>
        <p:spPr>
          <a:xfrm flipV="1">
            <a:off x="482481" y="2626131"/>
            <a:ext cx="0" cy="1826673"/>
          </a:xfrm>
          <a:prstGeom prst="line">
            <a:avLst/>
          </a:prstGeom>
          <a:ln w="28575" cap="rnd">
            <a:solidFill>
              <a:srgbClr val="404040"/>
            </a:solidFill>
            <a:prstDash val="solid"/>
            <a:headEnd type="none" w="sm" len="sm"/>
            <a:tailEnd type="oval" w="lg" len="lg"/>
          </a:ln>
        </p:spPr>
        <p:txBody>
          <a:bodyPr/>
          <a:lstStyle/>
          <a:p>
            <a:endParaRPr lang="en-US" sz="1200"/>
          </a:p>
        </p:txBody>
      </p:sp>
      <p:sp>
        <p:nvSpPr>
          <p:cNvPr id="3" name="Title 1">
            <a:extLst>
              <a:ext uri="{FF2B5EF4-FFF2-40B4-BE49-F238E27FC236}">
                <a16:creationId xmlns:a16="http://schemas.microsoft.com/office/drawing/2014/main" id="{8CFF3DF6-416A-6120-A2A0-CC1838590D44}"/>
              </a:ext>
            </a:extLst>
          </p:cNvPr>
          <p:cNvSpPr txBox="1">
            <a:spLocks/>
          </p:cNvSpPr>
          <p:nvPr/>
        </p:nvSpPr>
        <p:spPr>
          <a:xfrm>
            <a:off x="761323" y="294239"/>
            <a:ext cx="10402796" cy="953696"/>
          </a:xfrm>
          <a:prstGeom prst="rect">
            <a:avLst/>
          </a:prstGeom>
          <a:solidFill>
            <a:srgbClr val="D3E2D2"/>
          </a:solidFill>
        </p:spPr>
        <p:txBody>
          <a:bodyPr vert="horz" lIns="91440" tIns="45720" rIns="91440" bIns="45720" rtlCol="0" anchor="ctr">
            <a:normAutofit lnSpcReduction="10000"/>
          </a:bodyPr>
          <a:lstStyle>
            <a:defPPr>
              <a:defRPr lang="en-US"/>
            </a:defPPr>
            <a:lvl1pPr algn="ctr">
              <a:lnSpc>
                <a:spcPct val="90000"/>
              </a:lnSpc>
              <a:spcBef>
                <a:spcPct val="0"/>
              </a:spcBef>
              <a:buNone/>
              <a:defRPr sz="32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r>
              <a:rPr lang="en-US" dirty="0"/>
              <a:t>Why Did Health Care Stay Segregated </a:t>
            </a:r>
          </a:p>
          <a:p>
            <a:r>
              <a:rPr lang="en-US" dirty="0"/>
              <a:t>After the Civil Rights Act?</a:t>
            </a:r>
          </a:p>
        </p:txBody>
      </p:sp>
      <p:grpSp>
        <p:nvGrpSpPr>
          <p:cNvPr id="12" name="Group 19">
            <a:extLst>
              <a:ext uri="{FF2B5EF4-FFF2-40B4-BE49-F238E27FC236}">
                <a16:creationId xmlns:a16="http://schemas.microsoft.com/office/drawing/2014/main" id="{40073824-9A1B-4DA8-E2ED-1992C049674E}"/>
              </a:ext>
            </a:extLst>
          </p:cNvPr>
          <p:cNvGrpSpPr/>
          <p:nvPr/>
        </p:nvGrpSpPr>
        <p:grpSpPr>
          <a:xfrm rot="-5400000">
            <a:off x="1794918" y="1411187"/>
            <a:ext cx="570855" cy="3207893"/>
            <a:chOff x="0" y="0"/>
            <a:chExt cx="4975860" cy="9408089"/>
          </a:xfrm>
          <a:solidFill>
            <a:srgbClr val="D4A994"/>
          </a:solidFill>
        </p:grpSpPr>
        <p:sp>
          <p:nvSpPr>
            <p:cNvPr id="18" name="Freeform 20">
              <a:extLst>
                <a:ext uri="{FF2B5EF4-FFF2-40B4-BE49-F238E27FC236}">
                  <a16:creationId xmlns:a16="http://schemas.microsoft.com/office/drawing/2014/main" id="{3BA806BC-9349-D542-D871-3EF1B053FCFB}"/>
                </a:ext>
              </a:extLst>
            </p:cNvPr>
            <p:cNvSpPr/>
            <p:nvPr/>
          </p:nvSpPr>
          <p:spPr>
            <a:xfrm>
              <a:off x="0" y="0"/>
              <a:ext cx="4975860" cy="9408089"/>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endParaRPr lang="en-US" sz="1200" dirty="0"/>
            </a:p>
          </p:txBody>
        </p:sp>
      </p:grpSp>
      <p:sp>
        <p:nvSpPr>
          <p:cNvPr id="11" name="TextBox 21">
            <a:extLst>
              <a:ext uri="{FF2B5EF4-FFF2-40B4-BE49-F238E27FC236}">
                <a16:creationId xmlns:a16="http://schemas.microsoft.com/office/drawing/2014/main" id="{5BDD470D-5F8B-349E-F09E-E1D0967FF8D7}"/>
              </a:ext>
            </a:extLst>
          </p:cNvPr>
          <p:cNvSpPr txBox="1"/>
          <p:nvPr/>
        </p:nvSpPr>
        <p:spPr>
          <a:xfrm>
            <a:off x="547931" y="2989595"/>
            <a:ext cx="1693316" cy="263727"/>
          </a:xfrm>
          <a:prstGeom prst="rect">
            <a:avLst/>
          </a:prstGeom>
        </p:spPr>
        <p:txBody>
          <a:bodyPr wrap="square" lIns="0" tIns="0" rIns="0" bIns="0" rtlCol="0" anchor="t">
            <a:spAutoFit/>
          </a:bodyPr>
          <a:lstStyle/>
          <a:p>
            <a:pPr algn="just">
              <a:lnSpc>
                <a:spcPts val="1759"/>
              </a:lnSpc>
            </a:pPr>
            <a:r>
              <a:rPr lang="en-US" sz="2400" b="1" dirty="0">
                <a:solidFill>
                  <a:srgbClr val="404040"/>
                </a:solidFill>
                <a:latin typeface="Avenir Book" panose="02000503020000020003" pitchFamily="2" charset="0"/>
              </a:rPr>
              <a:t>1870s-1964</a:t>
            </a:r>
          </a:p>
        </p:txBody>
      </p:sp>
      <p:grpSp>
        <p:nvGrpSpPr>
          <p:cNvPr id="24" name="Group 19">
            <a:extLst>
              <a:ext uri="{FF2B5EF4-FFF2-40B4-BE49-F238E27FC236}">
                <a16:creationId xmlns:a16="http://schemas.microsoft.com/office/drawing/2014/main" id="{0F51584F-0A94-2913-50AE-76F938A92834}"/>
              </a:ext>
            </a:extLst>
          </p:cNvPr>
          <p:cNvGrpSpPr/>
          <p:nvPr/>
        </p:nvGrpSpPr>
        <p:grpSpPr>
          <a:xfrm rot="-5400000">
            <a:off x="1957875" y="3649352"/>
            <a:ext cx="525883" cy="997987"/>
            <a:chOff x="0" y="0"/>
            <a:chExt cx="4975860" cy="4604860"/>
          </a:xfrm>
          <a:solidFill>
            <a:srgbClr val="D4A994"/>
          </a:solidFill>
        </p:grpSpPr>
        <p:sp>
          <p:nvSpPr>
            <p:cNvPr id="26" name="Freeform 20">
              <a:extLst>
                <a:ext uri="{FF2B5EF4-FFF2-40B4-BE49-F238E27FC236}">
                  <a16:creationId xmlns:a16="http://schemas.microsoft.com/office/drawing/2014/main" id="{83D2B682-285C-9361-424D-D829607CB9C6}"/>
                </a:ext>
              </a:extLst>
            </p:cNvPr>
            <p:cNvSpPr/>
            <p:nvPr/>
          </p:nvSpPr>
          <p:spPr>
            <a:xfrm>
              <a:off x="0" y="0"/>
              <a:ext cx="4975860" cy="4604860"/>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endParaRPr lang="en-US" sz="1200" dirty="0"/>
            </a:p>
          </p:txBody>
        </p:sp>
      </p:grpSp>
      <p:sp>
        <p:nvSpPr>
          <p:cNvPr id="23" name="TextBox 21">
            <a:extLst>
              <a:ext uri="{FF2B5EF4-FFF2-40B4-BE49-F238E27FC236}">
                <a16:creationId xmlns:a16="http://schemas.microsoft.com/office/drawing/2014/main" id="{BD22A0F2-54D4-2AD0-B3B2-45F9F3EBA9D5}"/>
              </a:ext>
            </a:extLst>
          </p:cNvPr>
          <p:cNvSpPr txBox="1"/>
          <p:nvPr/>
        </p:nvSpPr>
        <p:spPr>
          <a:xfrm>
            <a:off x="1843069" y="4087521"/>
            <a:ext cx="1693316" cy="263727"/>
          </a:xfrm>
          <a:prstGeom prst="rect">
            <a:avLst/>
          </a:prstGeom>
        </p:spPr>
        <p:txBody>
          <a:bodyPr wrap="square" lIns="0" tIns="0" rIns="0" bIns="0" rtlCol="0" anchor="t">
            <a:spAutoFit/>
          </a:bodyPr>
          <a:lstStyle/>
          <a:p>
            <a:pPr algn="just">
              <a:lnSpc>
                <a:spcPts val="1759"/>
              </a:lnSpc>
            </a:pPr>
            <a:r>
              <a:rPr lang="en-US" sz="2400" b="1" dirty="0">
                <a:solidFill>
                  <a:srgbClr val="404040"/>
                </a:solidFill>
                <a:latin typeface="Avenir Book" panose="02000503020000020003" pitchFamily="2" charset="0"/>
              </a:rPr>
              <a:t>1935</a:t>
            </a:r>
          </a:p>
        </p:txBody>
      </p:sp>
      <p:sp>
        <p:nvSpPr>
          <p:cNvPr id="9" name="TextBox 21">
            <a:extLst>
              <a:ext uri="{FF2B5EF4-FFF2-40B4-BE49-F238E27FC236}">
                <a16:creationId xmlns:a16="http://schemas.microsoft.com/office/drawing/2014/main" id="{8A08089A-EBA0-604B-867F-A5B6F9C5BC37}"/>
              </a:ext>
            </a:extLst>
          </p:cNvPr>
          <p:cNvSpPr txBox="1"/>
          <p:nvPr/>
        </p:nvSpPr>
        <p:spPr>
          <a:xfrm>
            <a:off x="1474458" y="1877170"/>
            <a:ext cx="1693316" cy="263727"/>
          </a:xfrm>
          <a:prstGeom prst="rect">
            <a:avLst/>
          </a:prstGeom>
        </p:spPr>
        <p:txBody>
          <a:bodyPr wrap="square" lIns="0" tIns="0" rIns="0" bIns="0" rtlCol="0" anchor="t">
            <a:spAutoFit/>
          </a:bodyPr>
          <a:lstStyle/>
          <a:p>
            <a:pPr algn="just">
              <a:lnSpc>
                <a:spcPts val="1759"/>
              </a:lnSpc>
            </a:pPr>
            <a:r>
              <a:rPr lang="en-US" sz="2400" b="1" dirty="0">
                <a:solidFill>
                  <a:srgbClr val="404040"/>
                </a:solidFill>
                <a:latin typeface="Avenir Book" panose="02000503020000020003" pitchFamily="2" charset="0"/>
              </a:rPr>
              <a:t>1915 - 2025</a:t>
            </a:r>
          </a:p>
        </p:txBody>
      </p:sp>
      <p:sp>
        <p:nvSpPr>
          <p:cNvPr id="27" name="AutoShape 29">
            <a:extLst>
              <a:ext uri="{FF2B5EF4-FFF2-40B4-BE49-F238E27FC236}">
                <a16:creationId xmlns:a16="http://schemas.microsoft.com/office/drawing/2014/main" id="{53258B1B-B1D9-A090-6A42-230DC57EC228}"/>
              </a:ext>
            </a:extLst>
          </p:cNvPr>
          <p:cNvSpPr/>
          <p:nvPr/>
        </p:nvSpPr>
        <p:spPr>
          <a:xfrm>
            <a:off x="3302219" y="4472911"/>
            <a:ext cx="10632" cy="850261"/>
          </a:xfrm>
          <a:prstGeom prst="line">
            <a:avLst/>
          </a:prstGeom>
          <a:ln w="28575" cap="rnd">
            <a:solidFill>
              <a:srgbClr val="404040"/>
            </a:solidFill>
            <a:prstDash val="solid"/>
            <a:headEnd type="none" w="sm" len="sm"/>
            <a:tailEnd type="oval" w="lg" len="lg"/>
          </a:ln>
        </p:spPr>
        <p:txBody>
          <a:bodyPr/>
          <a:lstStyle/>
          <a:p>
            <a:endParaRPr lang="en-US" sz="1200"/>
          </a:p>
        </p:txBody>
      </p:sp>
      <p:grpSp>
        <p:nvGrpSpPr>
          <p:cNvPr id="29" name="Group 19">
            <a:extLst>
              <a:ext uri="{FF2B5EF4-FFF2-40B4-BE49-F238E27FC236}">
                <a16:creationId xmlns:a16="http://schemas.microsoft.com/office/drawing/2014/main" id="{EAB9A108-1B14-7C1C-26EE-7CEA8148E95A}"/>
              </a:ext>
            </a:extLst>
          </p:cNvPr>
          <p:cNvGrpSpPr/>
          <p:nvPr/>
        </p:nvGrpSpPr>
        <p:grpSpPr>
          <a:xfrm rot="-5400000">
            <a:off x="3040913" y="3651990"/>
            <a:ext cx="525883" cy="997989"/>
            <a:chOff x="0" y="0"/>
            <a:chExt cx="4975860" cy="4604860"/>
          </a:xfrm>
          <a:solidFill>
            <a:srgbClr val="D4A994"/>
          </a:solidFill>
        </p:grpSpPr>
        <p:sp>
          <p:nvSpPr>
            <p:cNvPr id="32" name="Freeform 20">
              <a:extLst>
                <a:ext uri="{FF2B5EF4-FFF2-40B4-BE49-F238E27FC236}">
                  <a16:creationId xmlns:a16="http://schemas.microsoft.com/office/drawing/2014/main" id="{4509BD8D-56A4-C09B-E5FF-EBC9B25A8A7E}"/>
                </a:ext>
              </a:extLst>
            </p:cNvPr>
            <p:cNvSpPr/>
            <p:nvPr/>
          </p:nvSpPr>
          <p:spPr>
            <a:xfrm>
              <a:off x="0" y="0"/>
              <a:ext cx="4975860" cy="4604860"/>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endParaRPr lang="en-US" sz="1200" dirty="0"/>
            </a:p>
          </p:txBody>
        </p:sp>
      </p:grpSp>
      <p:sp>
        <p:nvSpPr>
          <p:cNvPr id="33" name="TextBox 21">
            <a:extLst>
              <a:ext uri="{FF2B5EF4-FFF2-40B4-BE49-F238E27FC236}">
                <a16:creationId xmlns:a16="http://schemas.microsoft.com/office/drawing/2014/main" id="{8732D37E-C786-36DF-5CBD-ACFEFE18DB3D}"/>
              </a:ext>
            </a:extLst>
          </p:cNvPr>
          <p:cNvSpPr txBox="1"/>
          <p:nvPr/>
        </p:nvSpPr>
        <p:spPr>
          <a:xfrm>
            <a:off x="2909499" y="4060300"/>
            <a:ext cx="1693316" cy="263727"/>
          </a:xfrm>
          <a:prstGeom prst="rect">
            <a:avLst/>
          </a:prstGeom>
        </p:spPr>
        <p:txBody>
          <a:bodyPr wrap="square" lIns="0" tIns="0" rIns="0" bIns="0" rtlCol="0" anchor="t">
            <a:spAutoFit/>
          </a:bodyPr>
          <a:lstStyle/>
          <a:p>
            <a:pPr algn="just">
              <a:lnSpc>
                <a:spcPts val="1759"/>
              </a:lnSpc>
            </a:pPr>
            <a:r>
              <a:rPr lang="en-US" sz="2400" b="1" dirty="0">
                <a:solidFill>
                  <a:srgbClr val="404040"/>
                </a:solidFill>
                <a:latin typeface="Avenir Book" panose="02000503020000020003" pitchFamily="2" charset="0"/>
              </a:rPr>
              <a:t>1945</a:t>
            </a:r>
          </a:p>
        </p:txBody>
      </p:sp>
      <p:sp>
        <p:nvSpPr>
          <p:cNvPr id="35" name="TextBox 27">
            <a:extLst>
              <a:ext uri="{FF2B5EF4-FFF2-40B4-BE49-F238E27FC236}">
                <a16:creationId xmlns:a16="http://schemas.microsoft.com/office/drawing/2014/main" id="{F6C7BA8A-C506-7452-2EE1-07660C10DB72}"/>
              </a:ext>
            </a:extLst>
          </p:cNvPr>
          <p:cNvSpPr txBox="1"/>
          <p:nvPr/>
        </p:nvSpPr>
        <p:spPr>
          <a:xfrm>
            <a:off x="575655" y="2366351"/>
            <a:ext cx="4832224" cy="263727"/>
          </a:xfrm>
          <a:prstGeom prst="rect">
            <a:avLst/>
          </a:prstGeom>
          <a:solidFill>
            <a:schemeClr val="bg1"/>
          </a:solidFill>
        </p:spPr>
        <p:txBody>
          <a:bodyPr wrap="square" lIns="0" tIns="0" rIns="0" bIns="0" rtlCol="0" anchor="t">
            <a:spAutoFit/>
          </a:bodyPr>
          <a:lstStyle/>
          <a:p>
            <a:pPr>
              <a:lnSpc>
                <a:spcPts val="1759"/>
              </a:lnSpc>
            </a:pPr>
            <a:r>
              <a:rPr lang="en-US" sz="2400" dirty="0">
                <a:latin typeface="Avenir Book" panose="02000503020000020003" pitchFamily="2" charset="0"/>
              </a:rPr>
              <a:t>Jim Crow and Legal Segregation</a:t>
            </a:r>
          </a:p>
        </p:txBody>
      </p:sp>
      <p:sp>
        <p:nvSpPr>
          <p:cNvPr id="45" name="TextBox 27">
            <a:extLst>
              <a:ext uri="{FF2B5EF4-FFF2-40B4-BE49-F238E27FC236}">
                <a16:creationId xmlns:a16="http://schemas.microsoft.com/office/drawing/2014/main" id="{4A126DE8-3AFD-8861-D5B0-24624CD95C78}"/>
              </a:ext>
            </a:extLst>
          </p:cNvPr>
          <p:cNvSpPr txBox="1"/>
          <p:nvPr/>
        </p:nvSpPr>
        <p:spPr>
          <a:xfrm>
            <a:off x="5024484" y="3329803"/>
            <a:ext cx="1359935" cy="677108"/>
          </a:xfrm>
          <a:prstGeom prst="rect">
            <a:avLst/>
          </a:prstGeom>
          <a:noFill/>
        </p:spPr>
        <p:txBody>
          <a:bodyPr wrap="square" lIns="0" tIns="0" rIns="0" bIns="0" rtlCol="0" anchor="t">
            <a:spAutoFit/>
          </a:bodyPr>
          <a:lstStyle/>
          <a:p>
            <a:pPr algn="ctr"/>
            <a:r>
              <a:rPr lang="en-US" sz="2200" dirty="0">
                <a:latin typeface="Avenir Book" panose="02000503020000020003" pitchFamily="2" charset="0"/>
              </a:rPr>
              <a:t>Medicaid &amp; Medicare</a:t>
            </a:r>
          </a:p>
        </p:txBody>
      </p:sp>
      <p:grpSp>
        <p:nvGrpSpPr>
          <p:cNvPr id="50" name="Group 19">
            <a:extLst>
              <a:ext uri="{FF2B5EF4-FFF2-40B4-BE49-F238E27FC236}">
                <a16:creationId xmlns:a16="http://schemas.microsoft.com/office/drawing/2014/main" id="{7BE7A23E-9B4A-F69A-580F-95D7F23D4DC5}"/>
              </a:ext>
            </a:extLst>
          </p:cNvPr>
          <p:cNvGrpSpPr/>
          <p:nvPr/>
        </p:nvGrpSpPr>
        <p:grpSpPr>
          <a:xfrm rot="-5400000">
            <a:off x="5181422" y="4237105"/>
            <a:ext cx="520057" cy="997989"/>
            <a:chOff x="0" y="0"/>
            <a:chExt cx="4975860" cy="4604860"/>
          </a:xfrm>
          <a:solidFill>
            <a:schemeClr val="bg2">
              <a:lumMod val="90000"/>
            </a:schemeClr>
          </a:solidFill>
        </p:grpSpPr>
        <p:sp>
          <p:nvSpPr>
            <p:cNvPr id="64" name="Freeform 20">
              <a:extLst>
                <a:ext uri="{FF2B5EF4-FFF2-40B4-BE49-F238E27FC236}">
                  <a16:creationId xmlns:a16="http://schemas.microsoft.com/office/drawing/2014/main" id="{8FF241DF-98F3-38A1-843F-72045A2BB04C}"/>
                </a:ext>
              </a:extLst>
            </p:cNvPr>
            <p:cNvSpPr/>
            <p:nvPr/>
          </p:nvSpPr>
          <p:spPr>
            <a:xfrm>
              <a:off x="0" y="0"/>
              <a:ext cx="4975860" cy="4604860"/>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endParaRPr lang="en-US" sz="1200" dirty="0"/>
            </a:p>
          </p:txBody>
        </p:sp>
      </p:grpSp>
      <p:sp>
        <p:nvSpPr>
          <p:cNvPr id="65" name="TextBox 21">
            <a:extLst>
              <a:ext uri="{FF2B5EF4-FFF2-40B4-BE49-F238E27FC236}">
                <a16:creationId xmlns:a16="http://schemas.microsoft.com/office/drawing/2014/main" id="{BC51C69E-5AC1-B444-7D90-DBFF53DC314D}"/>
              </a:ext>
            </a:extLst>
          </p:cNvPr>
          <p:cNvSpPr txBox="1"/>
          <p:nvPr/>
        </p:nvSpPr>
        <p:spPr>
          <a:xfrm>
            <a:off x="5038988" y="4625261"/>
            <a:ext cx="2786267" cy="263727"/>
          </a:xfrm>
          <a:prstGeom prst="rect">
            <a:avLst/>
          </a:prstGeom>
        </p:spPr>
        <p:txBody>
          <a:bodyPr wrap="square" lIns="0" tIns="0" rIns="0" bIns="0" rtlCol="0" anchor="t">
            <a:spAutoFit/>
          </a:bodyPr>
          <a:lstStyle/>
          <a:p>
            <a:pPr algn="just">
              <a:lnSpc>
                <a:spcPts val="1759"/>
              </a:lnSpc>
            </a:pPr>
            <a:r>
              <a:rPr lang="en-US" sz="2400" b="1" dirty="0">
                <a:solidFill>
                  <a:srgbClr val="404040"/>
                </a:solidFill>
                <a:latin typeface="Avenir Book" panose="02000503020000020003" pitchFamily="2" charset="0"/>
              </a:rPr>
              <a:t>1965 - Present</a:t>
            </a:r>
          </a:p>
        </p:txBody>
      </p:sp>
      <p:sp useBgFill="1">
        <p:nvSpPr>
          <p:cNvPr id="74" name="TextBox 27">
            <a:extLst>
              <a:ext uri="{FF2B5EF4-FFF2-40B4-BE49-F238E27FC236}">
                <a16:creationId xmlns:a16="http://schemas.microsoft.com/office/drawing/2014/main" id="{A13A95C4-1A8D-5736-AA0F-D6BBCB73D0EB}"/>
              </a:ext>
            </a:extLst>
          </p:cNvPr>
          <p:cNvSpPr txBox="1"/>
          <p:nvPr/>
        </p:nvSpPr>
        <p:spPr>
          <a:xfrm>
            <a:off x="5147988" y="5109764"/>
            <a:ext cx="6205524" cy="375039"/>
          </a:xfrm>
          <a:prstGeom prst="rect">
            <a:avLst/>
          </a:prstGeom>
        </p:spPr>
        <p:txBody>
          <a:bodyPr wrap="square" lIns="0" tIns="0" rIns="0" bIns="0" rtlCol="0" anchor="t">
            <a:spAutoFit/>
          </a:bodyPr>
          <a:lstStyle/>
          <a:p>
            <a:pPr marL="342900" marR="0" indent="-342900">
              <a:lnSpc>
                <a:spcPct val="115000"/>
              </a:lnSpc>
              <a:spcAft>
                <a:spcPts val="800"/>
              </a:spcAft>
              <a:buFont typeface="Arial" panose="020B0604020202020204" pitchFamily="34" charset="0"/>
              <a:buChar char="•"/>
            </a:pPr>
            <a:endParaRPr lang="en-US" sz="2200" kern="100" dirty="0">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79" name="TextBox 21">
            <a:extLst>
              <a:ext uri="{FF2B5EF4-FFF2-40B4-BE49-F238E27FC236}">
                <a16:creationId xmlns:a16="http://schemas.microsoft.com/office/drawing/2014/main" id="{D78972C7-8D8A-BD0B-45D1-CE77E617AE00}"/>
              </a:ext>
            </a:extLst>
          </p:cNvPr>
          <p:cNvSpPr txBox="1"/>
          <p:nvPr/>
        </p:nvSpPr>
        <p:spPr>
          <a:xfrm>
            <a:off x="5147988" y="3033783"/>
            <a:ext cx="1693316" cy="263727"/>
          </a:xfrm>
          <a:prstGeom prst="rect">
            <a:avLst/>
          </a:prstGeom>
        </p:spPr>
        <p:txBody>
          <a:bodyPr wrap="square" lIns="0" tIns="0" rIns="0" bIns="0" rtlCol="0" anchor="t">
            <a:spAutoFit/>
          </a:bodyPr>
          <a:lstStyle/>
          <a:p>
            <a:pPr algn="just">
              <a:lnSpc>
                <a:spcPts val="1759"/>
              </a:lnSpc>
            </a:pPr>
            <a:r>
              <a:rPr lang="en-US" sz="2400" b="1" dirty="0">
                <a:solidFill>
                  <a:srgbClr val="404040"/>
                </a:solidFill>
                <a:latin typeface="Avenir Book" panose="02000503020000020003" pitchFamily="2" charset="0"/>
              </a:rPr>
              <a:t>1965</a:t>
            </a:r>
          </a:p>
        </p:txBody>
      </p:sp>
      <p:sp>
        <p:nvSpPr>
          <p:cNvPr id="34" name="Right Arrow 33">
            <a:extLst>
              <a:ext uri="{FF2B5EF4-FFF2-40B4-BE49-F238E27FC236}">
                <a16:creationId xmlns:a16="http://schemas.microsoft.com/office/drawing/2014/main" id="{825EAC8F-A64F-4757-D451-645E6425FCE3}"/>
              </a:ext>
            </a:extLst>
          </p:cNvPr>
          <p:cNvSpPr/>
          <p:nvPr/>
        </p:nvSpPr>
        <p:spPr>
          <a:xfrm>
            <a:off x="8379637" y="4204303"/>
            <a:ext cx="3207075" cy="1062679"/>
          </a:xfrm>
          <a:prstGeom prst="rightArrow">
            <a:avLst>
              <a:gd name="adj1" fmla="val 50000"/>
              <a:gd name="adj2" fmla="val 45359"/>
            </a:avLst>
          </a:prstGeom>
          <a:solidFill>
            <a:srgbClr val="99BFBF"/>
          </a:solidFill>
        </p:spPr>
        <p:txBody>
          <a:bodyPr/>
          <a:lstStyle/>
          <a:p>
            <a:endParaRPr lang="en-US" sz="1200" dirty="0">
              <a:solidFill>
                <a:schemeClr val="tx1"/>
              </a:solidFill>
            </a:endParaRPr>
          </a:p>
        </p:txBody>
      </p:sp>
      <p:sp>
        <p:nvSpPr>
          <p:cNvPr id="6" name="TextBox 21">
            <a:extLst>
              <a:ext uri="{FF2B5EF4-FFF2-40B4-BE49-F238E27FC236}">
                <a16:creationId xmlns:a16="http://schemas.microsoft.com/office/drawing/2014/main" id="{88CB4352-27D1-4321-881D-51A8923FE774}"/>
              </a:ext>
            </a:extLst>
          </p:cNvPr>
          <p:cNvSpPr txBox="1"/>
          <p:nvPr/>
        </p:nvSpPr>
        <p:spPr>
          <a:xfrm>
            <a:off x="4073288" y="3528412"/>
            <a:ext cx="1693316" cy="252120"/>
          </a:xfrm>
          <a:prstGeom prst="rect">
            <a:avLst/>
          </a:prstGeom>
        </p:spPr>
        <p:txBody>
          <a:bodyPr wrap="square" lIns="0" tIns="0" rIns="0" bIns="0" rtlCol="0" anchor="t">
            <a:spAutoFit/>
          </a:bodyPr>
          <a:lstStyle/>
          <a:p>
            <a:pPr algn="just">
              <a:lnSpc>
                <a:spcPts val="1759"/>
              </a:lnSpc>
            </a:pPr>
            <a:r>
              <a:rPr lang="en-US" sz="2400" b="1" dirty="0">
                <a:solidFill>
                  <a:srgbClr val="404040"/>
                </a:solidFill>
                <a:latin typeface="Avenir Book" panose="02000503020000020003" pitchFamily="2" charset="0"/>
              </a:rPr>
              <a:t>1964</a:t>
            </a:r>
          </a:p>
        </p:txBody>
      </p:sp>
      <p:sp>
        <p:nvSpPr>
          <p:cNvPr id="7" name="TextBox 27">
            <a:extLst>
              <a:ext uri="{FF2B5EF4-FFF2-40B4-BE49-F238E27FC236}">
                <a16:creationId xmlns:a16="http://schemas.microsoft.com/office/drawing/2014/main" id="{6A8129B7-399F-0B92-B653-1B5D2D6D275E}"/>
              </a:ext>
            </a:extLst>
          </p:cNvPr>
          <p:cNvSpPr txBox="1"/>
          <p:nvPr/>
        </p:nvSpPr>
        <p:spPr>
          <a:xfrm>
            <a:off x="3802849" y="3744743"/>
            <a:ext cx="1148254" cy="677108"/>
          </a:xfrm>
          <a:prstGeom prst="rect">
            <a:avLst/>
          </a:prstGeom>
          <a:noFill/>
        </p:spPr>
        <p:txBody>
          <a:bodyPr wrap="square" lIns="0" tIns="0" rIns="0" bIns="0" rtlCol="0" anchor="t">
            <a:spAutoFit/>
          </a:bodyPr>
          <a:lstStyle/>
          <a:p>
            <a:pPr algn="ctr"/>
            <a:r>
              <a:rPr lang="en-US" sz="2200" dirty="0">
                <a:latin typeface="Avenir Book" panose="02000503020000020003" pitchFamily="2" charset="0"/>
              </a:rPr>
              <a:t>Civil Rights Act</a:t>
            </a:r>
          </a:p>
        </p:txBody>
      </p:sp>
      <p:sp>
        <p:nvSpPr>
          <p:cNvPr id="8" name="AutoShape 29">
            <a:extLst>
              <a:ext uri="{FF2B5EF4-FFF2-40B4-BE49-F238E27FC236}">
                <a16:creationId xmlns:a16="http://schemas.microsoft.com/office/drawing/2014/main" id="{8593619B-F5E5-9855-778C-375AB4824F6A}"/>
              </a:ext>
            </a:extLst>
          </p:cNvPr>
          <p:cNvSpPr/>
          <p:nvPr/>
        </p:nvSpPr>
        <p:spPr>
          <a:xfrm>
            <a:off x="2157885" y="4493257"/>
            <a:ext cx="10632" cy="850261"/>
          </a:xfrm>
          <a:prstGeom prst="line">
            <a:avLst/>
          </a:prstGeom>
          <a:ln w="28575" cap="rnd">
            <a:solidFill>
              <a:srgbClr val="404040"/>
            </a:solidFill>
            <a:prstDash val="solid"/>
            <a:headEnd type="none" w="sm" len="sm"/>
            <a:tailEnd type="oval" w="lg" len="lg"/>
          </a:ln>
        </p:spPr>
        <p:txBody>
          <a:bodyPr/>
          <a:lstStyle/>
          <a:p>
            <a:endParaRPr lang="en-US" sz="1200"/>
          </a:p>
        </p:txBody>
      </p:sp>
      <p:sp>
        <p:nvSpPr>
          <p:cNvPr id="13" name="AutoShape 32">
            <a:extLst>
              <a:ext uri="{FF2B5EF4-FFF2-40B4-BE49-F238E27FC236}">
                <a16:creationId xmlns:a16="http://schemas.microsoft.com/office/drawing/2014/main" id="{BCE0D246-B358-D123-3050-0430C7B35A36}"/>
              </a:ext>
            </a:extLst>
          </p:cNvPr>
          <p:cNvSpPr/>
          <p:nvPr/>
        </p:nvSpPr>
        <p:spPr>
          <a:xfrm flipH="1" flipV="1">
            <a:off x="5006551" y="3253322"/>
            <a:ext cx="0" cy="1748966"/>
          </a:xfrm>
          <a:prstGeom prst="line">
            <a:avLst/>
          </a:prstGeom>
          <a:ln w="28575" cap="rnd">
            <a:solidFill>
              <a:srgbClr val="404040"/>
            </a:solidFill>
            <a:prstDash val="solid"/>
            <a:headEnd type="none" w="sm" len="sm"/>
            <a:tailEnd type="oval" w="lg" len="lg"/>
          </a:ln>
        </p:spPr>
        <p:txBody>
          <a:bodyPr/>
          <a:lstStyle/>
          <a:p>
            <a:endParaRPr lang="en-US" sz="1200"/>
          </a:p>
        </p:txBody>
      </p:sp>
      <p:sp>
        <p:nvSpPr>
          <p:cNvPr id="15" name="TextBox 27">
            <a:extLst>
              <a:ext uri="{FF2B5EF4-FFF2-40B4-BE49-F238E27FC236}">
                <a16:creationId xmlns:a16="http://schemas.microsoft.com/office/drawing/2014/main" id="{5D8AE9F7-8158-4FFE-DE6C-9FAAA031E34C}"/>
              </a:ext>
            </a:extLst>
          </p:cNvPr>
          <p:cNvSpPr txBox="1"/>
          <p:nvPr/>
        </p:nvSpPr>
        <p:spPr>
          <a:xfrm>
            <a:off x="1091027" y="5145169"/>
            <a:ext cx="1540192" cy="700641"/>
          </a:xfrm>
          <a:prstGeom prst="rect">
            <a:avLst/>
          </a:prstGeom>
          <a:solidFill>
            <a:schemeClr val="bg1"/>
          </a:solidFill>
        </p:spPr>
        <p:txBody>
          <a:bodyPr wrap="square" lIns="0" tIns="0" rIns="0" bIns="0" rtlCol="0" anchor="t">
            <a:spAutoFit/>
          </a:bodyPr>
          <a:lstStyle/>
          <a:p>
            <a:pPr algn="ctr">
              <a:lnSpc>
                <a:spcPts val="1759"/>
              </a:lnSpc>
            </a:pPr>
            <a:r>
              <a:rPr lang="en-US" sz="2000" b="1" dirty="0">
                <a:solidFill>
                  <a:srgbClr val="404040"/>
                </a:solidFill>
                <a:latin typeface="Avenir Book" panose="02000503020000020003" pitchFamily="2" charset="0"/>
              </a:rPr>
              <a:t>New Deal </a:t>
            </a:r>
            <a:r>
              <a:rPr lang="en-US" sz="2000" dirty="0">
                <a:solidFill>
                  <a:srgbClr val="404040"/>
                </a:solidFill>
                <a:latin typeface="Avenir Book" panose="02000503020000020003" pitchFamily="2" charset="0"/>
              </a:rPr>
              <a:t>and Occupational Segregation</a:t>
            </a:r>
          </a:p>
        </p:txBody>
      </p:sp>
      <p:sp>
        <p:nvSpPr>
          <p:cNvPr id="16" name="TextBox 18">
            <a:extLst>
              <a:ext uri="{FF2B5EF4-FFF2-40B4-BE49-F238E27FC236}">
                <a16:creationId xmlns:a16="http://schemas.microsoft.com/office/drawing/2014/main" id="{46044171-5F9A-AF99-EE41-62F0A5EF2806}"/>
              </a:ext>
            </a:extLst>
          </p:cNvPr>
          <p:cNvSpPr txBox="1"/>
          <p:nvPr/>
        </p:nvSpPr>
        <p:spPr>
          <a:xfrm>
            <a:off x="2689727" y="5152854"/>
            <a:ext cx="1632488" cy="931473"/>
          </a:xfrm>
          <a:prstGeom prst="rect">
            <a:avLst/>
          </a:prstGeom>
          <a:solidFill>
            <a:schemeClr val="bg1"/>
          </a:solidFill>
        </p:spPr>
        <p:txBody>
          <a:bodyPr wrap="square" lIns="0" tIns="0" rIns="0" bIns="0" rtlCol="0" anchor="t">
            <a:spAutoFit/>
          </a:bodyPr>
          <a:lstStyle/>
          <a:p>
            <a:pPr algn="ctr">
              <a:lnSpc>
                <a:spcPts val="1759"/>
              </a:lnSpc>
            </a:pPr>
            <a:r>
              <a:rPr lang="en-US" sz="2000" b="1" dirty="0">
                <a:solidFill>
                  <a:srgbClr val="404040"/>
                </a:solidFill>
                <a:latin typeface="Avenir Book" panose="02000503020000020003" pitchFamily="2" charset="0"/>
              </a:rPr>
              <a:t>Hill Burton Act </a:t>
            </a:r>
            <a:r>
              <a:rPr lang="en-US" sz="2000" dirty="0">
                <a:solidFill>
                  <a:srgbClr val="404040"/>
                </a:solidFill>
                <a:latin typeface="Avenir Book" panose="02000503020000020003" pitchFamily="2" charset="0"/>
              </a:rPr>
              <a:t>funding for segregated hospitals</a:t>
            </a:r>
          </a:p>
        </p:txBody>
      </p:sp>
      <p:sp>
        <p:nvSpPr>
          <p:cNvPr id="4" name="TextBox 27">
            <a:extLst>
              <a:ext uri="{FF2B5EF4-FFF2-40B4-BE49-F238E27FC236}">
                <a16:creationId xmlns:a16="http://schemas.microsoft.com/office/drawing/2014/main" id="{4E19CB3F-A905-A72E-4AA1-0A503CE12570}"/>
              </a:ext>
            </a:extLst>
          </p:cNvPr>
          <p:cNvSpPr txBox="1"/>
          <p:nvPr/>
        </p:nvSpPr>
        <p:spPr>
          <a:xfrm>
            <a:off x="466889" y="6368640"/>
            <a:ext cx="11119822" cy="241092"/>
          </a:xfrm>
          <a:prstGeom prst="rect">
            <a:avLst/>
          </a:prstGeom>
        </p:spPr>
        <p:txBody>
          <a:bodyPr wrap="square" lIns="0" tIns="0" rIns="0" bIns="0" rtlCol="0" anchor="t">
            <a:spAutoFit/>
          </a:bodyPr>
          <a:lstStyle/>
          <a:p>
            <a:pPr>
              <a:lnSpc>
                <a:spcPts val="1759"/>
              </a:lnSpc>
            </a:pPr>
            <a:r>
              <a:rPr lang="en-US" b="1" dirty="0">
                <a:solidFill>
                  <a:srgbClr val="404040"/>
                </a:solidFill>
                <a:latin typeface="Avenir Book" panose="02000503020000020003" pitchFamily="2" charset="0"/>
              </a:rPr>
              <a:t>U.S. Two-Tiered System</a:t>
            </a:r>
            <a:r>
              <a:rPr lang="en-US" dirty="0">
                <a:solidFill>
                  <a:srgbClr val="404040"/>
                </a:solidFill>
                <a:latin typeface="Avenir Book" panose="02000503020000020003" pitchFamily="2" charset="0"/>
              </a:rPr>
              <a:t> </a:t>
            </a:r>
          </a:p>
        </p:txBody>
      </p:sp>
      <p:sp useBgFill="1">
        <p:nvSpPr>
          <p:cNvPr id="5" name="TextBox 27">
            <a:extLst>
              <a:ext uri="{FF2B5EF4-FFF2-40B4-BE49-F238E27FC236}">
                <a16:creationId xmlns:a16="http://schemas.microsoft.com/office/drawing/2014/main" id="{D1921D3F-9B4D-A788-15CB-53E5E38E7793}"/>
              </a:ext>
            </a:extLst>
          </p:cNvPr>
          <p:cNvSpPr txBox="1"/>
          <p:nvPr/>
        </p:nvSpPr>
        <p:spPr>
          <a:xfrm>
            <a:off x="6765316" y="2215263"/>
            <a:ext cx="4953956" cy="2154436"/>
          </a:xfrm>
          <a:prstGeom prst="rect">
            <a:avLst/>
          </a:prstGeom>
        </p:spPr>
        <p:txBody>
          <a:bodyPr wrap="square" lIns="0" tIns="0" rIns="0" bIns="0" rtlCol="0" anchor="t">
            <a:spAutoFit/>
          </a:bodyPr>
          <a:lstStyle/>
          <a:p>
            <a:pPr>
              <a:spcAft>
                <a:spcPts val="600"/>
              </a:spcAft>
            </a:pPr>
            <a:r>
              <a:rPr lang="en-US" sz="2000" dirty="0">
                <a:latin typeface="Avenir Book" panose="02000503020000020003" pitchFamily="2" charset="0"/>
              </a:rPr>
              <a:t>Resistance to federal intervention</a:t>
            </a:r>
          </a:p>
          <a:p>
            <a:pPr marL="342900" indent="-342900">
              <a:spcAft>
                <a:spcPts val="600"/>
              </a:spcAft>
              <a:buFont typeface="Wingdings" pitchFamily="2" charset="2"/>
              <a:buChar char="§"/>
            </a:pPr>
            <a:r>
              <a:rPr lang="en-US" sz="2000" dirty="0">
                <a:latin typeface="Avenir Book" panose="02000503020000020003" pitchFamily="2" charset="0"/>
              </a:rPr>
              <a:t>“states rights” rhetoric</a:t>
            </a:r>
          </a:p>
          <a:p>
            <a:pPr marL="342900" indent="-342900">
              <a:spcAft>
                <a:spcPts val="600"/>
              </a:spcAft>
              <a:buFont typeface="Wingdings" pitchFamily="2" charset="2"/>
              <a:buChar char="§"/>
            </a:pPr>
            <a:r>
              <a:rPr lang="en-US" sz="2000" dirty="0">
                <a:latin typeface="Avenir Book" panose="02000503020000020003" pitchFamily="2" charset="0"/>
              </a:rPr>
              <a:t>compromise with Southern Democrats</a:t>
            </a:r>
          </a:p>
          <a:p>
            <a:pPr>
              <a:spcAft>
                <a:spcPts val="600"/>
              </a:spcAft>
            </a:pPr>
            <a:r>
              <a:rPr lang="en-US" sz="2000" dirty="0">
                <a:latin typeface="Avenir Book" panose="02000503020000020003" pitchFamily="2" charset="0"/>
              </a:rPr>
              <a:t>=  Legal racial segregation replaced by means-tested segregation</a:t>
            </a:r>
          </a:p>
          <a:p>
            <a:r>
              <a:rPr lang="en-US" sz="2000" b="1" i="1" dirty="0">
                <a:latin typeface="Avenir Book" panose="02000503020000020003" pitchFamily="2" charset="0"/>
              </a:rPr>
              <a:t>Segregation did not disappear, it evolved</a:t>
            </a:r>
          </a:p>
        </p:txBody>
      </p:sp>
    </p:spTree>
    <p:extLst>
      <p:ext uri="{BB962C8B-B14F-4D97-AF65-F5344CB8AC3E}">
        <p14:creationId xmlns:p14="http://schemas.microsoft.com/office/powerpoint/2010/main" val="156812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E6148-ADD8-493C-34FD-372AC7A844F0}"/>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91089F5-1947-FC83-E94B-EA11F9B24FDB}"/>
              </a:ext>
            </a:extLst>
          </p:cNvPr>
          <p:cNvSpPr txBox="1">
            <a:spLocks/>
          </p:cNvSpPr>
          <p:nvPr/>
        </p:nvSpPr>
        <p:spPr>
          <a:xfrm>
            <a:off x="1091027" y="6527510"/>
            <a:ext cx="10948459" cy="362645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grpSp>
        <p:nvGrpSpPr>
          <p:cNvPr id="47" name="Group 6">
            <a:extLst>
              <a:ext uri="{FF2B5EF4-FFF2-40B4-BE49-F238E27FC236}">
                <a16:creationId xmlns:a16="http://schemas.microsoft.com/office/drawing/2014/main" id="{5E0116A3-5C0E-6E27-ECB1-3D033C5EF4F5}"/>
              </a:ext>
            </a:extLst>
          </p:cNvPr>
          <p:cNvGrpSpPr/>
          <p:nvPr/>
        </p:nvGrpSpPr>
        <p:grpSpPr>
          <a:xfrm>
            <a:off x="3962587" y="4472374"/>
            <a:ext cx="6629256" cy="526538"/>
            <a:chOff x="764173" y="-1868694"/>
            <a:chExt cx="3113263" cy="853397"/>
          </a:xfrm>
          <a:solidFill>
            <a:schemeClr val="bg2">
              <a:lumMod val="90000"/>
            </a:schemeClr>
          </a:solidFill>
        </p:grpSpPr>
        <p:sp>
          <p:nvSpPr>
            <p:cNvPr id="48" name="Freeform 7">
              <a:extLst>
                <a:ext uri="{FF2B5EF4-FFF2-40B4-BE49-F238E27FC236}">
                  <a16:creationId xmlns:a16="http://schemas.microsoft.com/office/drawing/2014/main" id="{CB81608E-8773-1CD3-8E4B-66FF5A756245}"/>
                </a:ext>
              </a:extLst>
            </p:cNvPr>
            <p:cNvSpPr/>
            <p:nvPr/>
          </p:nvSpPr>
          <p:spPr>
            <a:xfrm>
              <a:off x="764173" y="-1868694"/>
              <a:ext cx="3113263" cy="853397"/>
            </a:xfrm>
            <a:custGeom>
              <a:avLst/>
              <a:gdLst/>
              <a:ahLst/>
              <a:cxnLst/>
              <a:rect l="l" t="t" r="r" b="b"/>
              <a:pathLst>
                <a:path w="2259013" h="853397">
                  <a:moveTo>
                    <a:pt x="0" y="0"/>
                  </a:moveTo>
                  <a:lnTo>
                    <a:pt x="2259013" y="0"/>
                  </a:lnTo>
                  <a:lnTo>
                    <a:pt x="2259013" y="853397"/>
                  </a:lnTo>
                  <a:lnTo>
                    <a:pt x="0" y="853397"/>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53" name="AutoShape 12">
            <a:extLst>
              <a:ext uri="{FF2B5EF4-FFF2-40B4-BE49-F238E27FC236}">
                <a16:creationId xmlns:a16="http://schemas.microsoft.com/office/drawing/2014/main" id="{BD104501-B643-FB67-7442-C4BDE5CD656C}"/>
              </a:ext>
            </a:extLst>
          </p:cNvPr>
          <p:cNvSpPr/>
          <p:nvPr/>
        </p:nvSpPr>
        <p:spPr>
          <a:xfrm flipV="1">
            <a:off x="894499" y="1737194"/>
            <a:ext cx="19026" cy="2820337"/>
          </a:xfrm>
          <a:prstGeom prst="line">
            <a:avLst/>
          </a:prstGeom>
          <a:ln w="28575" cap="rnd">
            <a:solidFill>
              <a:srgbClr val="404040"/>
            </a:solidFill>
            <a:prstDash val="solid"/>
            <a:headEnd type="none" w="sm" len="sm"/>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60" name="Group 19">
            <a:extLst>
              <a:ext uri="{FF2B5EF4-FFF2-40B4-BE49-F238E27FC236}">
                <a16:creationId xmlns:a16="http://schemas.microsoft.com/office/drawing/2014/main" id="{E8A0BA3D-E211-BF52-1D70-8712A86579BF}"/>
              </a:ext>
            </a:extLst>
          </p:cNvPr>
          <p:cNvGrpSpPr/>
          <p:nvPr/>
        </p:nvGrpSpPr>
        <p:grpSpPr>
          <a:xfrm rot="-5400000">
            <a:off x="5480631" y="-2753460"/>
            <a:ext cx="563558" cy="9469452"/>
            <a:chOff x="-3573805" y="165293"/>
            <a:chExt cx="4975860" cy="9408089"/>
          </a:xfrm>
          <a:solidFill>
            <a:srgbClr val="D4A994"/>
          </a:solidFill>
        </p:grpSpPr>
        <p:sp>
          <p:nvSpPr>
            <p:cNvPr id="61" name="Freeform 20">
              <a:extLst>
                <a:ext uri="{FF2B5EF4-FFF2-40B4-BE49-F238E27FC236}">
                  <a16:creationId xmlns:a16="http://schemas.microsoft.com/office/drawing/2014/main" id="{ABD415F4-BDF6-C975-940E-FC2959FA2164}"/>
                </a:ext>
              </a:extLst>
            </p:cNvPr>
            <p:cNvSpPr/>
            <p:nvPr/>
          </p:nvSpPr>
          <p:spPr>
            <a:xfrm>
              <a:off x="-3573805" y="165293"/>
              <a:ext cx="4975860" cy="9408089"/>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grpSp>
      <p:sp>
        <p:nvSpPr>
          <p:cNvPr id="68" name="TextBox 27">
            <a:extLst>
              <a:ext uri="{FF2B5EF4-FFF2-40B4-BE49-F238E27FC236}">
                <a16:creationId xmlns:a16="http://schemas.microsoft.com/office/drawing/2014/main" id="{2823905B-781F-F04C-FDB3-53480E28C7A6}"/>
              </a:ext>
            </a:extLst>
          </p:cNvPr>
          <p:cNvSpPr txBox="1"/>
          <p:nvPr/>
        </p:nvSpPr>
        <p:spPr>
          <a:xfrm>
            <a:off x="2948170" y="1868522"/>
            <a:ext cx="5744628" cy="252120"/>
          </a:xfrm>
          <a:prstGeom prst="rect">
            <a:avLst/>
          </a:prstGeom>
        </p:spPr>
        <p:txBody>
          <a:bodyPr wrap="square" lIns="0" tIns="0" rIns="0" bIns="0" rtlCol="0" anchor="t">
            <a:spAutoFit/>
          </a:bodyPr>
          <a:lstStyle/>
          <a:p>
            <a:pPr marL="0" marR="0" lvl="0" indent="0" algn="l"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8E8E8">
                    <a:lumMod val="25000"/>
                  </a:srgbClr>
                </a:solidFill>
                <a:effectLst/>
                <a:uLnTx/>
                <a:uFillTx/>
                <a:latin typeface="Avenir Book" panose="02000503020000020003" pitchFamily="2" charset="0"/>
                <a:ea typeface="+mn-ea"/>
                <a:cs typeface="+mn-cs"/>
              </a:rPr>
              <a:t>Failure to pass national health insurance</a:t>
            </a:r>
          </a:p>
        </p:txBody>
      </p:sp>
      <p:sp>
        <p:nvSpPr>
          <p:cNvPr id="70" name="AutoShape 29">
            <a:extLst>
              <a:ext uri="{FF2B5EF4-FFF2-40B4-BE49-F238E27FC236}">
                <a16:creationId xmlns:a16="http://schemas.microsoft.com/office/drawing/2014/main" id="{41572F17-7E00-F24F-9CB0-C1A6FF5399F1}"/>
              </a:ext>
            </a:extLst>
          </p:cNvPr>
          <p:cNvSpPr/>
          <p:nvPr/>
        </p:nvSpPr>
        <p:spPr>
          <a:xfrm flipV="1">
            <a:off x="482481" y="2626131"/>
            <a:ext cx="0" cy="1826673"/>
          </a:xfrm>
          <a:prstGeom prst="line">
            <a:avLst/>
          </a:prstGeom>
          <a:ln w="28575" cap="rnd">
            <a:solidFill>
              <a:srgbClr val="404040"/>
            </a:solidFill>
            <a:prstDash val="solid"/>
            <a:headEnd type="none" w="sm" len="sm"/>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itle 1">
            <a:extLst>
              <a:ext uri="{FF2B5EF4-FFF2-40B4-BE49-F238E27FC236}">
                <a16:creationId xmlns:a16="http://schemas.microsoft.com/office/drawing/2014/main" id="{196785D8-FF9C-89F4-535C-2114DFA2A148}"/>
              </a:ext>
            </a:extLst>
          </p:cNvPr>
          <p:cNvSpPr txBox="1">
            <a:spLocks/>
          </p:cNvSpPr>
          <p:nvPr/>
        </p:nvSpPr>
        <p:spPr>
          <a:xfrm>
            <a:off x="761323" y="294239"/>
            <a:ext cx="10402796" cy="953696"/>
          </a:xfrm>
          <a:prstGeom prst="rect">
            <a:avLst/>
          </a:prstGeom>
          <a:solidFill>
            <a:srgbClr val="D3E2D2"/>
          </a:solidFill>
        </p:spPr>
        <p:txBody>
          <a:bodyPr vert="horz" lIns="91440" tIns="45720" rIns="91440" bIns="45720" rtlCol="0" anchor="ctr">
            <a:normAutofit/>
          </a:bodyPr>
          <a:lstStyle>
            <a:defPPr>
              <a:defRPr lang="en-US"/>
            </a:defPPr>
            <a:lvl1pPr algn="ctr">
              <a:lnSpc>
                <a:spcPct val="90000"/>
              </a:lnSpc>
              <a:spcBef>
                <a:spcPct val="0"/>
              </a:spcBef>
              <a:buNone/>
              <a:defRPr sz="32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Contemporary Mechanisms of Segregated Care</a:t>
            </a:r>
            <a:endParaRPr kumimoji="0" lang="en-US" sz="3200" b="1" i="0" u="none" strike="noStrike" kern="1200" cap="none" spc="0" normalizeH="0" baseline="0" noProof="0" dirty="0">
              <a:ln>
                <a:noFill/>
              </a:ln>
              <a:solidFill>
                <a:srgbClr val="333F50"/>
              </a:solidFill>
              <a:effectLst/>
              <a:uLnTx/>
              <a:uFillTx/>
              <a:latin typeface="Avenir Book" panose="02000503020000020003" pitchFamily="2" charset="0"/>
              <a:ea typeface="Calibri" panose="020F0502020204030204" pitchFamily="34" charset="0"/>
              <a:cs typeface="Calibri" panose="020F0502020204030204" pitchFamily="34" charset="0"/>
            </a:endParaRPr>
          </a:p>
        </p:txBody>
      </p:sp>
      <p:grpSp>
        <p:nvGrpSpPr>
          <p:cNvPr id="12" name="Group 19">
            <a:extLst>
              <a:ext uri="{FF2B5EF4-FFF2-40B4-BE49-F238E27FC236}">
                <a16:creationId xmlns:a16="http://schemas.microsoft.com/office/drawing/2014/main" id="{4E8765E6-7D4B-ED8C-19AA-2AE52D6773D3}"/>
              </a:ext>
            </a:extLst>
          </p:cNvPr>
          <p:cNvGrpSpPr/>
          <p:nvPr/>
        </p:nvGrpSpPr>
        <p:grpSpPr>
          <a:xfrm rot="-5400000">
            <a:off x="2018248" y="1187856"/>
            <a:ext cx="570855" cy="3654554"/>
            <a:chOff x="0" y="0"/>
            <a:chExt cx="4975860" cy="9408089"/>
          </a:xfrm>
          <a:solidFill>
            <a:srgbClr val="D4A994"/>
          </a:solidFill>
        </p:grpSpPr>
        <p:sp>
          <p:nvSpPr>
            <p:cNvPr id="18" name="Freeform 20">
              <a:extLst>
                <a:ext uri="{FF2B5EF4-FFF2-40B4-BE49-F238E27FC236}">
                  <a16:creationId xmlns:a16="http://schemas.microsoft.com/office/drawing/2014/main" id="{976C269A-2931-DFCC-DAEC-C0030874A769}"/>
                </a:ext>
              </a:extLst>
            </p:cNvPr>
            <p:cNvSpPr/>
            <p:nvPr/>
          </p:nvSpPr>
          <p:spPr>
            <a:xfrm>
              <a:off x="0" y="0"/>
              <a:ext cx="4975860" cy="9408089"/>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11" name="TextBox 21">
            <a:extLst>
              <a:ext uri="{FF2B5EF4-FFF2-40B4-BE49-F238E27FC236}">
                <a16:creationId xmlns:a16="http://schemas.microsoft.com/office/drawing/2014/main" id="{B639584F-18B2-C131-821B-DABBB8E798CD}"/>
              </a:ext>
            </a:extLst>
          </p:cNvPr>
          <p:cNvSpPr txBox="1"/>
          <p:nvPr/>
        </p:nvSpPr>
        <p:spPr>
          <a:xfrm>
            <a:off x="547931" y="2989595"/>
            <a:ext cx="1693316" cy="263727"/>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1870s-1964</a:t>
            </a:r>
          </a:p>
        </p:txBody>
      </p:sp>
      <p:grpSp>
        <p:nvGrpSpPr>
          <p:cNvPr id="24" name="Group 19">
            <a:extLst>
              <a:ext uri="{FF2B5EF4-FFF2-40B4-BE49-F238E27FC236}">
                <a16:creationId xmlns:a16="http://schemas.microsoft.com/office/drawing/2014/main" id="{08F30FDD-7CF5-BE35-AA32-D26E1562F038}"/>
              </a:ext>
            </a:extLst>
          </p:cNvPr>
          <p:cNvGrpSpPr/>
          <p:nvPr/>
        </p:nvGrpSpPr>
        <p:grpSpPr>
          <a:xfrm rot="-5400000">
            <a:off x="1224959" y="3590848"/>
            <a:ext cx="525883" cy="997987"/>
            <a:chOff x="0" y="0"/>
            <a:chExt cx="4975860" cy="4604860"/>
          </a:xfrm>
          <a:solidFill>
            <a:srgbClr val="D4A994"/>
          </a:solidFill>
        </p:grpSpPr>
        <p:sp>
          <p:nvSpPr>
            <p:cNvPr id="26" name="Freeform 20">
              <a:extLst>
                <a:ext uri="{FF2B5EF4-FFF2-40B4-BE49-F238E27FC236}">
                  <a16:creationId xmlns:a16="http://schemas.microsoft.com/office/drawing/2014/main" id="{48A8071C-1176-D1A7-73F3-D8C0389505DB}"/>
                </a:ext>
              </a:extLst>
            </p:cNvPr>
            <p:cNvSpPr/>
            <p:nvPr/>
          </p:nvSpPr>
          <p:spPr>
            <a:xfrm>
              <a:off x="0" y="0"/>
              <a:ext cx="4975860" cy="4604860"/>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23" name="TextBox 21">
            <a:extLst>
              <a:ext uri="{FF2B5EF4-FFF2-40B4-BE49-F238E27FC236}">
                <a16:creationId xmlns:a16="http://schemas.microsoft.com/office/drawing/2014/main" id="{019C135D-20FE-E611-0337-572031484EEF}"/>
              </a:ext>
            </a:extLst>
          </p:cNvPr>
          <p:cNvSpPr txBox="1"/>
          <p:nvPr/>
        </p:nvSpPr>
        <p:spPr>
          <a:xfrm>
            <a:off x="1084478" y="4033034"/>
            <a:ext cx="1693316" cy="263727"/>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1935</a:t>
            </a:r>
          </a:p>
        </p:txBody>
      </p:sp>
      <p:sp>
        <p:nvSpPr>
          <p:cNvPr id="9" name="TextBox 21">
            <a:extLst>
              <a:ext uri="{FF2B5EF4-FFF2-40B4-BE49-F238E27FC236}">
                <a16:creationId xmlns:a16="http://schemas.microsoft.com/office/drawing/2014/main" id="{51A66C03-1C43-D6EF-0724-AB467F414335}"/>
              </a:ext>
            </a:extLst>
          </p:cNvPr>
          <p:cNvSpPr txBox="1"/>
          <p:nvPr/>
        </p:nvSpPr>
        <p:spPr>
          <a:xfrm>
            <a:off x="1221120" y="1885700"/>
            <a:ext cx="1823699" cy="252120"/>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1915 - 2025</a:t>
            </a:r>
          </a:p>
        </p:txBody>
      </p:sp>
      <p:grpSp>
        <p:nvGrpSpPr>
          <p:cNvPr id="29" name="Group 19">
            <a:extLst>
              <a:ext uri="{FF2B5EF4-FFF2-40B4-BE49-F238E27FC236}">
                <a16:creationId xmlns:a16="http://schemas.microsoft.com/office/drawing/2014/main" id="{45E02BE9-22D1-2FEC-34A2-0ADC803BAC59}"/>
              </a:ext>
            </a:extLst>
          </p:cNvPr>
          <p:cNvGrpSpPr/>
          <p:nvPr/>
        </p:nvGrpSpPr>
        <p:grpSpPr>
          <a:xfrm rot="-5400000">
            <a:off x="2531071" y="3566352"/>
            <a:ext cx="525883" cy="997989"/>
            <a:chOff x="0" y="0"/>
            <a:chExt cx="4975860" cy="4604860"/>
          </a:xfrm>
          <a:solidFill>
            <a:srgbClr val="D4A994"/>
          </a:solidFill>
        </p:grpSpPr>
        <p:sp>
          <p:nvSpPr>
            <p:cNvPr id="32" name="Freeform 20">
              <a:extLst>
                <a:ext uri="{FF2B5EF4-FFF2-40B4-BE49-F238E27FC236}">
                  <a16:creationId xmlns:a16="http://schemas.microsoft.com/office/drawing/2014/main" id="{3DE8062A-376B-31EB-EFBE-4D6D5E4E550D}"/>
                </a:ext>
              </a:extLst>
            </p:cNvPr>
            <p:cNvSpPr/>
            <p:nvPr/>
          </p:nvSpPr>
          <p:spPr>
            <a:xfrm>
              <a:off x="0" y="0"/>
              <a:ext cx="4975860" cy="4604860"/>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3" name="TextBox 21">
            <a:extLst>
              <a:ext uri="{FF2B5EF4-FFF2-40B4-BE49-F238E27FC236}">
                <a16:creationId xmlns:a16="http://schemas.microsoft.com/office/drawing/2014/main" id="{4B1A5B7D-A76D-F5BD-CCB2-D8DDABB5C66E}"/>
              </a:ext>
            </a:extLst>
          </p:cNvPr>
          <p:cNvSpPr txBox="1"/>
          <p:nvPr/>
        </p:nvSpPr>
        <p:spPr>
          <a:xfrm>
            <a:off x="2355794" y="3992932"/>
            <a:ext cx="1693316" cy="263727"/>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1945</a:t>
            </a:r>
          </a:p>
        </p:txBody>
      </p:sp>
      <p:sp>
        <p:nvSpPr>
          <p:cNvPr id="35" name="TextBox 27">
            <a:extLst>
              <a:ext uri="{FF2B5EF4-FFF2-40B4-BE49-F238E27FC236}">
                <a16:creationId xmlns:a16="http://schemas.microsoft.com/office/drawing/2014/main" id="{E3B0DBA6-1427-334A-E7D2-72E7FAF81FBB}"/>
              </a:ext>
            </a:extLst>
          </p:cNvPr>
          <p:cNvSpPr txBox="1"/>
          <p:nvPr/>
        </p:nvSpPr>
        <p:spPr>
          <a:xfrm>
            <a:off x="575655" y="2366351"/>
            <a:ext cx="4832224" cy="238976"/>
          </a:xfrm>
          <a:prstGeom prst="rect">
            <a:avLst/>
          </a:prstGeom>
          <a:solidFill>
            <a:schemeClr val="bg1"/>
          </a:solidFill>
        </p:spPr>
        <p:txBody>
          <a:bodyPr wrap="square" lIns="0" tIns="0" rIns="0" bIns="0" rtlCol="0" anchor="t">
            <a:spAutoFit/>
          </a:bodyPr>
          <a:lstStyle/>
          <a:p>
            <a:pPr marL="0" marR="0" lvl="0" indent="0" algn="l" defTabSz="914400" rtl="0" eaLnBrk="1" fontAlgn="auto" latinLnBrk="0" hangingPunct="1">
              <a:lnSpc>
                <a:spcPts val="1759"/>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Jim Crow and Legal Segregation</a:t>
            </a:r>
            <a:endPar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45" name="TextBox 27">
            <a:extLst>
              <a:ext uri="{FF2B5EF4-FFF2-40B4-BE49-F238E27FC236}">
                <a16:creationId xmlns:a16="http://schemas.microsoft.com/office/drawing/2014/main" id="{191804B5-FB5B-5445-B525-F7339B8F5449}"/>
              </a:ext>
            </a:extLst>
          </p:cNvPr>
          <p:cNvSpPr txBox="1"/>
          <p:nvPr/>
        </p:nvSpPr>
        <p:spPr>
          <a:xfrm>
            <a:off x="5857154" y="3733704"/>
            <a:ext cx="1359935" cy="61555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Medicaid &amp; Medicare</a:t>
            </a:r>
          </a:p>
        </p:txBody>
      </p:sp>
      <p:grpSp>
        <p:nvGrpSpPr>
          <p:cNvPr id="50" name="Group 19">
            <a:extLst>
              <a:ext uri="{FF2B5EF4-FFF2-40B4-BE49-F238E27FC236}">
                <a16:creationId xmlns:a16="http://schemas.microsoft.com/office/drawing/2014/main" id="{FFF4B12F-CA0C-9112-80B2-3A8A545316D8}"/>
              </a:ext>
            </a:extLst>
          </p:cNvPr>
          <p:cNvGrpSpPr/>
          <p:nvPr/>
        </p:nvGrpSpPr>
        <p:grpSpPr>
          <a:xfrm rot="-5400000">
            <a:off x="5445138" y="4237105"/>
            <a:ext cx="520057" cy="997989"/>
            <a:chOff x="0" y="0"/>
            <a:chExt cx="4975860" cy="4604860"/>
          </a:xfrm>
          <a:solidFill>
            <a:schemeClr val="bg2">
              <a:lumMod val="90000"/>
            </a:schemeClr>
          </a:solidFill>
        </p:grpSpPr>
        <p:sp>
          <p:nvSpPr>
            <p:cNvPr id="64" name="Freeform 20">
              <a:extLst>
                <a:ext uri="{FF2B5EF4-FFF2-40B4-BE49-F238E27FC236}">
                  <a16:creationId xmlns:a16="http://schemas.microsoft.com/office/drawing/2014/main" id="{4DD18D9E-7E34-0895-D0AB-CEB3E2BA1812}"/>
                </a:ext>
              </a:extLst>
            </p:cNvPr>
            <p:cNvSpPr/>
            <p:nvPr/>
          </p:nvSpPr>
          <p:spPr>
            <a:xfrm>
              <a:off x="0" y="0"/>
              <a:ext cx="4975860" cy="4604860"/>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65" name="TextBox 21">
            <a:extLst>
              <a:ext uri="{FF2B5EF4-FFF2-40B4-BE49-F238E27FC236}">
                <a16:creationId xmlns:a16="http://schemas.microsoft.com/office/drawing/2014/main" id="{CCDC6949-862A-9165-D7D4-18DE5A1937ED}"/>
              </a:ext>
            </a:extLst>
          </p:cNvPr>
          <p:cNvSpPr txBox="1"/>
          <p:nvPr/>
        </p:nvSpPr>
        <p:spPr>
          <a:xfrm>
            <a:off x="5876984" y="4625262"/>
            <a:ext cx="1948271" cy="252120"/>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1965 - Present</a:t>
            </a:r>
          </a:p>
        </p:txBody>
      </p:sp>
      <p:sp useBgFill="1">
        <p:nvSpPr>
          <p:cNvPr id="74" name="TextBox 27">
            <a:extLst>
              <a:ext uri="{FF2B5EF4-FFF2-40B4-BE49-F238E27FC236}">
                <a16:creationId xmlns:a16="http://schemas.microsoft.com/office/drawing/2014/main" id="{7F718B47-9FCF-FCD4-C5B3-FAA920F35D87}"/>
              </a:ext>
            </a:extLst>
          </p:cNvPr>
          <p:cNvSpPr txBox="1"/>
          <p:nvPr/>
        </p:nvSpPr>
        <p:spPr>
          <a:xfrm>
            <a:off x="5147988" y="5109764"/>
            <a:ext cx="6205524" cy="375039"/>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endParaRPr kumimoji="0" lang="en-US" sz="2200" b="0" i="0" u="none" strike="noStrike" kern="100" cap="none" spc="0" normalizeH="0" baseline="0" noProof="0" dirty="0">
              <a:ln>
                <a:noFill/>
              </a:ln>
              <a:solidFill>
                <a:prstClr val="black"/>
              </a:solidFill>
              <a:effectLst/>
              <a:uLnTx/>
              <a:uFillTx/>
              <a:latin typeface="Avenir Book" panose="02000503020000020003" pitchFamily="2" charset="0"/>
              <a:ea typeface="Aptos" panose="020B0004020202020204" pitchFamily="34" charset="0"/>
              <a:cs typeface="Times New Roman" panose="02020603050405020304" pitchFamily="18" charset="0"/>
            </a:endParaRPr>
          </a:p>
        </p:txBody>
      </p:sp>
      <p:sp>
        <p:nvSpPr>
          <p:cNvPr id="79" name="TextBox 21">
            <a:extLst>
              <a:ext uri="{FF2B5EF4-FFF2-40B4-BE49-F238E27FC236}">
                <a16:creationId xmlns:a16="http://schemas.microsoft.com/office/drawing/2014/main" id="{BB4C1CA6-8261-95D4-5AF9-215FC7874E6A}"/>
              </a:ext>
            </a:extLst>
          </p:cNvPr>
          <p:cNvSpPr txBox="1"/>
          <p:nvPr/>
        </p:nvSpPr>
        <p:spPr>
          <a:xfrm>
            <a:off x="5941605" y="3243061"/>
            <a:ext cx="1693316" cy="263727"/>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1965</a:t>
            </a:r>
          </a:p>
        </p:txBody>
      </p:sp>
      <p:sp>
        <p:nvSpPr>
          <p:cNvPr id="34" name="Right Arrow 33">
            <a:extLst>
              <a:ext uri="{FF2B5EF4-FFF2-40B4-BE49-F238E27FC236}">
                <a16:creationId xmlns:a16="http://schemas.microsoft.com/office/drawing/2014/main" id="{179EA1E0-D102-9623-4162-954409FD6260}"/>
              </a:ext>
            </a:extLst>
          </p:cNvPr>
          <p:cNvSpPr/>
          <p:nvPr/>
        </p:nvSpPr>
        <p:spPr>
          <a:xfrm>
            <a:off x="8379637" y="4204303"/>
            <a:ext cx="3207075" cy="1062679"/>
          </a:xfrm>
          <a:prstGeom prst="rightArrow">
            <a:avLst>
              <a:gd name="adj1" fmla="val 50000"/>
              <a:gd name="adj2" fmla="val 45359"/>
            </a:avLst>
          </a:prstGeom>
          <a:solidFill>
            <a:srgbClr val="99BFB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TextBox 21">
            <a:extLst>
              <a:ext uri="{FF2B5EF4-FFF2-40B4-BE49-F238E27FC236}">
                <a16:creationId xmlns:a16="http://schemas.microsoft.com/office/drawing/2014/main" id="{9893D67F-B4B1-50F5-5BD3-3A71A5B7C287}"/>
              </a:ext>
            </a:extLst>
          </p:cNvPr>
          <p:cNvSpPr txBox="1"/>
          <p:nvPr/>
        </p:nvSpPr>
        <p:spPr>
          <a:xfrm>
            <a:off x="4915752" y="3618761"/>
            <a:ext cx="1693316" cy="252120"/>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1964</a:t>
            </a:r>
          </a:p>
        </p:txBody>
      </p:sp>
      <p:sp>
        <p:nvSpPr>
          <p:cNvPr id="7" name="TextBox 27">
            <a:extLst>
              <a:ext uri="{FF2B5EF4-FFF2-40B4-BE49-F238E27FC236}">
                <a16:creationId xmlns:a16="http://schemas.microsoft.com/office/drawing/2014/main" id="{8938FDEA-F9EB-4AA6-3723-85492630795A}"/>
              </a:ext>
            </a:extLst>
          </p:cNvPr>
          <p:cNvSpPr txBox="1"/>
          <p:nvPr/>
        </p:nvSpPr>
        <p:spPr>
          <a:xfrm>
            <a:off x="4694606" y="3863846"/>
            <a:ext cx="1148254" cy="61555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Civil Rights Act</a:t>
            </a:r>
          </a:p>
        </p:txBody>
      </p:sp>
      <p:sp>
        <p:nvSpPr>
          <p:cNvPr id="13" name="AutoShape 32">
            <a:extLst>
              <a:ext uri="{FF2B5EF4-FFF2-40B4-BE49-F238E27FC236}">
                <a16:creationId xmlns:a16="http://schemas.microsoft.com/office/drawing/2014/main" id="{79FC92F6-6469-BE6C-55ED-D3AECAB0CF8F}"/>
              </a:ext>
            </a:extLst>
          </p:cNvPr>
          <p:cNvSpPr/>
          <p:nvPr/>
        </p:nvSpPr>
        <p:spPr>
          <a:xfrm flipH="1" flipV="1">
            <a:off x="5820484" y="3253322"/>
            <a:ext cx="0" cy="1748966"/>
          </a:xfrm>
          <a:prstGeom prst="line">
            <a:avLst/>
          </a:prstGeom>
          <a:ln w="28575" cap="rnd">
            <a:solidFill>
              <a:srgbClr val="404040"/>
            </a:solidFill>
            <a:prstDash val="solid"/>
            <a:headEnd type="none" w="sm" len="sm"/>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27">
            <a:extLst>
              <a:ext uri="{FF2B5EF4-FFF2-40B4-BE49-F238E27FC236}">
                <a16:creationId xmlns:a16="http://schemas.microsoft.com/office/drawing/2014/main" id="{EADD8EA2-507E-DD6B-A12C-E3ADDEA49ACF}"/>
              </a:ext>
            </a:extLst>
          </p:cNvPr>
          <p:cNvSpPr txBox="1"/>
          <p:nvPr/>
        </p:nvSpPr>
        <p:spPr>
          <a:xfrm>
            <a:off x="466889" y="6368640"/>
            <a:ext cx="11119822" cy="232371"/>
          </a:xfrm>
          <a:prstGeom prst="rect">
            <a:avLst/>
          </a:prstGeom>
        </p:spPr>
        <p:txBody>
          <a:bodyPr wrap="square" lIns="0" tIns="0" rIns="0" bIns="0" rtlCol="0" anchor="t">
            <a:spAutoFit/>
          </a:bodyPr>
          <a:lstStyle/>
          <a:p>
            <a:pPr marL="0" marR="0" lvl="0" indent="0" algn="l" defTabSz="914400" rtl="0" eaLnBrk="1" fontAlgn="auto" latinLnBrk="0" hangingPunct="1">
              <a:lnSpc>
                <a:spcPts val="1759"/>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U.S. Two-Tiered System: </a:t>
            </a:r>
            <a:r>
              <a:rPr kumimoji="0" lang="en-US" sz="1800" b="0"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Private system and Charity/Public System</a:t>
            </a:r>
          </a:p>
        </p:txBody>
      </p:sp>
      <p:sp>
        <p:nvSpPr>
          <p:cNvPr id="2" name="TextBox 27">
            <a:extLst>
              <a:ext uri="{FF2B5EF4-FFF2-40B4-BE49-F238E27FC236}">
                <a16:creationId xmlns:a16="http://schemas.microsoft.com/office/drawing/2014/main" id="{400232B6-94B5-8F17-E9FB-855FEB40EFD4}"/>
              </a:ext>
            </a:extLst>
          </p:cNvPr>
          <p:cNvSpPr txBox="1"/>
          <p:nvPr/>
        </p:nvSpPr>
        <p:spPr>
          <a:xfrm>
            <a:off x="5762410" y="5292456"/>
            <a:ext cx="6081531" cy="944618"/>
          </a:xfrm>
          <a:prstGeom prst="rect">
            <a:avLst/>
          </a:prstGeom>
        </p:spPr>
        <p:txBody>
          <a:bodyPr wrap="square" lIns="0" tIns="0" rIns="0" bIns="0" rtlCol="0" anchor="t">
            <a:spAutoFit/>
          </a:bodyPr>
          <a:lstStyle/>
          <a:p>
            <a:pPr marL="0" marR="0" lvl="0" indent="0" algn="l" defTabSz="914400" rtl="0" eaLnBrk="1" fontAlgn="auto" latinLnBrk="0" hangingPunct="1">
              <a:lnSpc>
                <a:spcPts val="1759"/>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Private insurance subsidies and tax exclusions</a:t>
            </a:r>
          </a:p>
          <a:p>
            <a:pPr marL="0" marR="0" lvl="0" indent="0" algn="l" defTabSz="914400" rtl="0" eaLnBrk="1" fontAlgn="auto" latinLnBrk="0" hangingPunct="1">
              <a:lnSpc>
                <a:spcPts val="1759"/>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a:p>
            <a:pPr marL="0" marR="0" lvl="0" indent="0" algn="l" defTabSz="914400" rtl="0" eaLnBrk="1" fontAlgn="auto" latinLnBrk="0" hangingPunct="1">
              <a:lnSpc>
                <a:spcPts val="1759"/>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Funding and expanding separate public health system</a:t>
            </a:r>
          </a:p>
          <a:p>
            <a:pPr marL="0" marR="0" lvl="0" indent="0" algn="l" defTabSz="914400" rtl="0" eaLnBrk="1" fontAlgn="auto" latinLnBrk="0" hangingPunct="1">
              <a:lnSpc>
                <a:spcPts val="1759"/>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4" name="AutoShape 32">
            <a:extLst>
              <a:ext uri="{FF2B5EF4-FFF2-40B4-BE49-F238E27FC236}">
                <a16:creationId xmlns:a16="http://schemas.microsoft.com/office/drawing/2014/main" id="{B6EE8319-9160-4D54-5D0A-88411A33960E}"/>
              </a:ext>
            </a:extLst>
          </p:cNvPr>
          <p:cNvSpPr/>
          <p:nvPr/>
        </p:nvSpPr>
        <p:spPr>
          <a:xfrm flipH="1" flipV="1">
            <a:off x="8379637" y="3247162"/>
            <a:ext cx="0" cy="1748966"/>
          </a:xfrm>
          <a:prstGeom prst="line">
            <a:avLst/>
          </a:prstGeom>
          <a:ln w="28575" cap="rnd">
            <a:solidFill>
              <a:srgbClr val="404040"/>
            </a:solidFill>
            <a:prstDash val="solid"/>
            <a:headEnd type="none" w="sm" len="sm"/>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Box 21">
            <a:extLst>
              <a:ext uri="{FF2B5EF4-FFF2-40B4-BE49-F238E27FC236}">
                <a16:creationId xmlns:a16="http://schemas.microsoft.com/office/drawing/2014/main" id="{402CC2EC-7EC2-FAA0-843E-0EAA3AE39615}"/>
              </a:ext>
            </a:extLst>
          </p:cNvPr>
          <p:cNvSpPr txBox="1"/>
          <p:nvPr/>
        </p:nvSpPr>
        <p:spPr>
          <a:xfrm>
            <a:off x="8797469" y="3250877"/>
            <a:ext cx="1693316" cy="252120"/>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2010</a:t>
            </a:r>
          </a:p>
        </p:txBody>
      </p:sp>
      <p:sp>
        <p:nvSpPr>
          <p:cNvPr id="17" name="TextBox 27">
            <a:extLst>
              <a:ext uri="{FF2B5EF4-FFF2-40B4-BE49-F238E27FC236}">
                <a16:creationId xmlns:a16="http://schemas.microsoft.com/office/drawing/2014/main" id="{CE889871-26CB-73FD-18A5-81713E2463A2}"/>
              </a:ext>
            </a:extLst>
          </p:cNvPr>
          <p:cNvSpPr txBox="1"/>
          <p:nvPr/>
        </p:nvSpPr>
        <p:spPr>
          <a:xfrm>
            <a:off x="8537047" y="3487789"/>
            <a:ext cx="1359935" cy="61555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Affordable Care Act</a:t>
            </a:r>
          </a:p>
        </p:txBody>
      </p:sp>
      <p:sp>
        <p:nvSpPr>
          <p:cNvPr id="19" name="TextBox 27">
            <a:extLst>
              <a:ext uri="{FF2B5EF4-FFF2-40B4-BE49-F238E27FC236}">
                <a16:creationId xmlns:a16="http://schemas.microsoft.com/office/drawing/2014/main" id="{E8C5F309-345D-CADC-43C3-730600F43BB9}"/>
              </a:ext>
            </a:extLst>
          </p:cNvPr>
          <p:cNvSpPr txBox="1"/>
          <p:nvPr/>
        </p:nvSpPr>
        <p:spPr>
          <a:xfrm>
            <a:off x="5308549" y="2331405"/>
            <a:ext cx="3207893" cy="61555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Community Health Center </a:t>
            </a:r>
            <a:r>
              <a:rPr kumimoji="0" lang="en-US" sz="20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Pilot based on S. Africa model</a:t>
            </a:r>
          </a:p>
        </p:txBody>
      </p:sp>
      <p:grpSp>
        <p:nvGrpSpPr>
          <p:cNvPr id="21" name="Group 19">
            <a:extLst>
              <a:ext uri="{FF2B5EF4-FFF2-40B4-BE49-F238E27FC236}">
                <a16:creationId xmlns:a16="http://schemas.microsoft.com/office/drawing/2014/main" id="{E5B6B769-100E-B215-4E8F-AC755AC27161}"/>
              </a:ext>
            </a:extLst>
          </p:cNvPr>
          <p:cNvGrpSpPr/>
          <p:nvPr/>
        </p:nvGrpSpPr>
        <p:grpSpPr>
          <a:xfrm rot="-5400000">
            <a:off x="3764420" y="3590848"/>
            <a:ext cx="525883" cy="997989"/>
            <a:chOff x="0" y="0"/>
            <a:chExt cx="4975860" cy="4604860"/>
          </a:xfrm>
          <a:solidFill>
            <a:srgbClr val="D4A994"/>
          </a:solidFill>
        </p:grpSpPr>
        <p:sp>
          <p:nvSpPr>
            <p:cNvPr id="22" name="Freeform 20">
              <a:extLst>
                <a:ext uri="{FF2B5EF4-FFF2-40B4-BE49-F238E27FC236}">
                  <a16:creationId xmlns:a16="http://schemas.microsoft.com/office/drawing/2014/main" id="{92174EAC-A907-A6C2-56C4-80A0F73D09F8}"/>
                </a:ext>
              </a:extLst>
            </p:cNvPr>
            <p:cNvSpPr/>
            <p:nvPr/>
          </p:nvSpPr>
          <p:spPr>
            <a:xfrm>
              <a:off x="0" y="0"/>
              <a:ext cx="4975860" cy="4604860"/>
            </a:xfrm>
            <a:custGeom>
              <a:avLst/>
              <a:gdLst/>
              <a:ahLst/>
              <a:cxnLst/>
              <a:rect l="l" t="t" r="r" b="b"/>
              <a:pathLst>
                <a:path w="4975860" h="9408089">
                  <a:moveTo>
                    <a:pt x="4975860" y="0"/>
                  </a:moveTo>
                  <a:lnTo>
                    <a:pt x="4975860" y="8536869"/>
                  </a:lnTo>
                  <a:lnTo>
                    <a:pt x="2486660" y="9408089"/>
                  </a:lnTo>
                  <a:lnTo>
                    <a:pt x="0" y="8536869"/>
                  </a:lnTo>
                  <a:lnTo>
                    <a:pt x="1270" y="7820589"/>
                  </a:lnTo>
                  <a:lnTo>
                    <a:pt x="6350" y="2267256"/>
                  </a:lnTo>
                  <a:lnTo>
                    <a:pt x="0" y="0"/>
                  </a:lnTo>
                  <a:lnTo>
                    <a:pt x="497586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grpSp>
        <p:nvGrpSpPr>
          <p:cNvPr id="25" name="Group 2">
            <a:extLst>
              <a:ext uri="{FF2B5EF4-FFF2-40B4-BE49-F238E27FC236}">
                <a16:creationId xmlns:a16="http://schemas.microsoft.com/office/drawing/2014/main" id="{0CCC8EB4-FA9A-72E6-85FA-5435CE6815CC}"/>
              </a:ext>
            </a:extLst>
          </p:cNvPr>
          <p:cNvGrpSpPr/>
          <p:nvPr/>
        </p:nvGrpSpPr>
        <p:grpSpPr>
          <a:xfrm>
            <a:off x="466889" y="4441896"/>
            <a:ext cx="4475567" cy="554235"/>
            <a:chOff x="0" y="-62119"/>
            <a:chExt cx="2995189" cy="895405"/>
          </a:xfrm>
          <a:solidFill>
            <a:srgbClr val="D4A994"/>
          </a:solidFill>
        </p:grpSpPr>
        <p:sp>
          <p:nvSpPr>
            <p:cNvPr id="28" name="Freeform 3">
              <a:extLst>
                <a:ext uri="{FF2B5EF4-FFF2-40B4-BE49-F238E27FC236}">
                  <a16:creationId xmlns:a16="http://schemas.microsoft.com/office/drawing/2014/main" id="{9F513772-3168-5393-C76B-142462C3062D}"/>
                </a:ext>
              </a:extLst>
            </p:cNvPr>
            <p:cNvSpPr/>
            <p:nvPr/>
          </p:nvSpPr>
          <p:spPr>
            <a:xfrm>
              <a:off x="0" y="-62119"/>
              <a:ext cx="2995189" cy="895405"/>
            </a:xfrm>
            <a:custGeom>
              <a:avLst/>
              <a:gdLst/>
              <a:ahLst/>
              <a:cxnLst/>
              <a:rect l="l" t="t" r="r" b="b"/>
              <a:pathLst>
                <a:path w="2995189" h="940452">
                  <a:moveTo>
                    <a:pt x="0" y="0"/>
                  </a:moveTo>
                  <a:lnTo>
                    <a:pt x="2995189" y="0"/>
                  </a:lnTo>
                  <a:lnTo>
                    <a:pt x="2995189" y="940452"/>
                  </a:lnTo>
                  <a:lnTo>
                    <a:pt x="0" y="940452"/>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31" name="AutoShape 29">
            <a:extLst>
              <a:ext uri="{FF2B5EF4-FFF2-40B4-BE49-F238E27FC236}">
                <a16:creationId xmlns:a16="http://schemas.microsoft.com/office/drawing/2014/main" id="{2DE7F0E7-BE45-0D22-3D06-E7C72F6EB7BD}"/>
              </a:ext>
            </a:extLst>
          </p:cNvPr>
          <p:cNvSpPr/>
          <p:nvPr/>
        </p:nvSpPr>
        <p:spPr>
          <a:xfrm>
            <a:off x="1650437" y="4361294"/>
            <a:ext cx="10632" cy="850261"/>
          </a:xfrm>
          <a:prstGeom prst="line">
            <a:avLst/>
          </a:prstGeom>
          <a:ln w="28575" cap="rnd">
            <a:solidFill>
              <a:srgbClr val="404040"/>
            </a:solidFill>
            <a:prstDash val="solid"/>
            <a:headEnd type="none" w="sm" len="sm"/>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TextBox 21">
            <a:extLst>
              <a:ext uri="{FF2B5EF4-FFF2-40B4-BE49-F238E27FC236}">
                <a16:creationId xmlns:a16="http://schemas.microsoft.com/office/drawing/2014/main" id="{75D09129-CE3E-DFC2-A0F8-B90DFE962FD2}"/>
              </a:ext>
            </a:extLst>
          </p:cNvPr>
          <p:cNvSpPr txBox="1"/>
          <p:nvPr/>
        </p:nvSpPr>
        <p:spPr>
          <a:xfrm>
            <a:off x="3649726" y="3996308"/>
            <a:ext cx="1693316" cy="252120"/>
          </a:xfrm>
          <a:prstGeom prst="rect">
            <a:avLst/>
          </a:prstGeom>
        </p:spPr>
        <p:txBody>
          <a:bodyPr wrap="square" lIns="0" tIns="0" rIns="0" bIns="0" rtlCol="0" anchor="t">
            <a:spAutoFit/>
          </a:bodyPr>
          <a:lstStyle/>
          <a:p>
            <a:pPr marL="0" marR="0" lvl="0" indent="0" algn="just" defTabSz="914400" rtl="0" eaLnBrk="1" fontAlgn="auto" latinLnBrk="0" hangingPunct="1">
              <a:lnSpc>
                <a:spcPts val="175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1954</a:t>
            </a:r>
          </a:p>
        </p:txBody>
      </p:sp>
      <p:sp>
        <p:nvSpPr>
          <p:cNvPr id="39" name="AutoShape 29">
            <a:extLst>
              <a:ext uri="{FF2B5EF4-FFF2-40B4-BE49-F238E27FC236}">
                <a16:creationId xmlns:a16="http://schemas.microsoft.com/office/drawing/2014/main" id="{D64E1268-4A8B-82CF-24AE-BE53D41C16BB}"/>
              </a:ext>
            </a:extLst>
          </p:cNvPr>
          <p:cNvSpPr/>
          <p:nvPr/>
        </p:nvSpPr>
        <p:spPr>
          <a:xfrm>
            <a:off x="2662421" y="4341964"/>
            <a:ext cx="10632" cy="850261"/>
          </a:xfrm>
          <a:prstGeom prst="line">
            <a:avLst/>
          </a:prstGeom>
          <a:ln w="28575" cap="rnd">
            <a:solidFill>
              <a:srgbClr val="404040"/>
            </a:solidFill>
            <a:prstDash val="solid"/>
            <a:headEnd type="none" w="sm" len="sm"/>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AutoShape 29">
            <a:extLst>
              <a:ext uri="{FF2B5EF4-FFF2-40B4-BE49-F238E27FC236}">
                <a16:creationId xmlns:a16="http://schemas.microsoft.com/office/drawing/2014/main" id="{EE02BDE3-5051-2B68-007F-A5EE3F8B8B7C}"/>
              </a:ext>
            </a:extLst>
          </p:cNvPr>
          <p:cNvSpPr/>
          <p:nvPr/>
        </p:nvSpPr>
        <p:spPr>
          <a:xfrm>
            <a:off x="4032408" y="4368436"/>
            <a:ext cx="10632" cy="850261"/>
          </a:xfrm>
          <a:prstGeom prst="line">
            <a:avLst/>
          </a:prstGeom>
          <a:ln w="28575" cap="rnd">
            <a:solidFill>
              <a:srgbClr val="404040"/>
            </a:solidFill>
            <a:prstDash val="solid"/>
            <a:headEnd type="none" w="sm" len="sm"/>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TextBox 18">
            <a:extLst>
              <a:ext uri="{FF2B5EF4-FFF2-40B4-BE49-F238E27FC236}">
                <a16:creationId xmlns:a16="http://schemas.microsoft.com/office/drawing/2014/main" id="{498568CB-0507-203B-F78C-B54C5580CACF}"/>
              </a:ext>
            </a:extLst>
          </p:cNvPr>
          <p:cNvSpPr txBox="1"/>
          <p:nvPr/>
        </p:nvSpPr>
        <p:spPr>
          <a:xfrm>
            <a:off x="1961550" y="5136182"/>
            <a:ext cx="1632488" cy="931473"/>
          </a:xfrm>
          <a:prstGeom prst="rect">
            <a:avLst/>
          </a:prstGeom>
          <a:solidFill>
            <a:schemeClr val="bg1"/>
          </a:solidFill>
        </p:spPr>
        <p:txBody>
          <a:bodyPr wrap="square" lIns="0" tIns="0" rIns="0" bIns="0" rtlCol="0" anchor="t">
            <a:spAutoFit/>
          </a:bodyPr>
          <a:lstStyle/>
          <a:p>
            <a:pPr marL="0" marR="0" lvl="0" indent="0" algn="ctr" defTabSz="914400" rtl="0" eaLnBrk="1" fontAlgn="auto" latinLnBrk="0" hangingPunct="1">
              <a:lnSpc>
                <a:spcPts val="1759"/>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Hill Burton </a:t>
            </a:r>
          </a:p>
          <a:p>
            <a:pPr marL="0" marR="0" lvl="0" indent="0" algn="ctr" defTabSz="914400" rtl="0" eaLnBrk="1" fontAlgn="auto" latinLnBrk="0" hangingPunct="1">
              <a:lnSpc>
                <a:spcPts val="1759"/>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Act </a:t>
            </a:r>
            <a:r>
              <a:rPr kumimoji="0" lang="en-US" sz="2000" b="0"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funding for segregated hospitals</a:t>
            </a:r>
          </a:p>
        </p:txBody>
      </p:sp>
      <p:sp>
        <p:nvSpPr>
          <p:cNvPr id="42" name="TextBox 18">
            <a:extLst>
              <a:ext uri="{FF2B5EF4-FFF2-40B4-BE49-F238E27FC236}">
                <a16:creationId xmlns:a16="http://schemas.microsoft.com/office/drawing/2014/main" id="{DB3B225B-F6E7-D347-FD3F-89F306AB5703}"/>
              </a:ext>
            </a:extLst>
          </p:cNvPr>
          <p:cNvSpPr txBox="1"/>
          <p:nvPr/>
        </p:nvSpPr>
        <p:spPr>
          <a:xfrm>
            <a:off x="3573684" y="5131887"/>
            <a:ext cx="1632488" cy="931473"/>
          </a:xfrm>
          <a:prstGeom prst="rect">
            <a:avLst/>
          </a:prstGeom>
          <a:solidFill>
            <a:schemeClr val="bg1"/>
          </a:solidFill>
        </p:spPr>
        <p:txBody>
          <a:bodyPr wrap="square" lIns="0" tIns="0" rIns="0" bIns="0" rtlCol="0" anchor="t">
            <a:spAutoFit/>
          </a:bodyPr>
          <a:lstStyle/>
          <a:p>
            <a:pPr marL="0" marR="0" lvl="0" indent="0" algn="ctr" defTabSz="914400" rtl="0" eaLnBrk="1" fontAlgn="auto" latinLnBrk="0" hangingPunct="1">
              <a:lnSpc>
                <a:spcPts val="1759"/>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Tax Exemption </a:t>
            </a:r>
            <a:r>
              <a:rPr kumimoji="0" lang="en-US" sz="2000" b="0"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for Employer-Based Health Insurance</a:t>
            </a:r>
          </a:p>
        </p:txBody>
      </p:sp>
      <p:sp>
        <p:nvSpPr>
          <p:cNvPr id="46" name="TextBox 27">
            <a:extLst>
              <a:ext uri="{FF2B5EF4-FFF2-40B4-BE49-F238E27FC236}">
                <a16:creationId xmlns:a16="http://schemas.microsoft.com/office/drawing/2014/main" id="{DF8D85B4-9010-900C-9E9D-6974315BD74D}"/>
              </a:ext>
            </a:extLst>
          </p:cNvPr>
          <p:cNvSpPr txBox="1"/>
          <p:nvPr/>
        </p:nvSpPr>
        <p:spPr>
          <a:xfrm>
            <a:off x="507559" y="5116326"/>
            <a:ext cx="1540192" cy="700641"/>
          </a:xfrm>
          <a:prstGeom prst="rect">
            <a:avLst/>
          </a:prstGeom>
          <a:solidFill>
            <a:schemeClr val="bg1"/>
          </a:solidFill>
        </p:spPr>
        <p:txBody>
          <a:bodyPr wrap="square" lIns="0" tIns="0" rIns="0" bIns="0" rtlCol="0" anchor="t">
            <a:spAutoFit/>
          </a:bodyPr>
          <a:lstStyle/>
          <a:p>
            <a:pPr marL="0" marR="0" lvl="0" indent="0" algn="ctr" defTabSz="914400" rtl="0" eaLnBrk="1" fontAlgn="auto" latinLnBrk="0" hangingPunct="1">
              <a:lnSpc>
                <a:spcPts val="1759"/>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New Deal </a:t>
            </a:r>
            <a:r>
              <a:rPr kumimoji="0" lang="en-US" sz="2000" b="0" i="0" u="none" strike="noStrike" kern="1200" cap="none" spc="0" normalizeH="0" baseline="0" noProof="0" dirty="0">
                <a:ln>
                  <a:noFill/>
                </a:ln>
                <a:solidFill>
                  <a:srgbClr val="404040"/>
                </a:solidFill>
                <a:effectLst/>
                <a:uLnTx/>
                <a:uFillTx/>
                <a:latin typeface="Avenir Book" panose="02000503020000020003" pitchFamily="2" charset="0"/>
                <a:ea typeface="+mn-ea"/>
                <a:cs typeface="+mn-cs"/>
              </a:rPr>
              <a:t>and Occupational Segregation</a:t>
            </a:r>
          </a:p>
        </p:txBody>
      </p:sp>
      <p:sp>
        <p:nvSpPr>
          <p:cNvPr id="8" name="TextBox 27">
            <a:extLst>
              <a:ext uri="{FF2B5EF4-FFF2-40B4-BE49-F238E27FC236}">
                <a16:creationId xmlns:a16="http://schemas.microsoft.com/office/drawing/2014/main" id="{908F446C-2A86-7B0B-F9F8-4618AF586E55}"/>
              </a:ext>
            </a:extLst>
          </p:cNvPr>
          <p:cNvSpPr txBox="1"/>
          <p:nvPr/>
        </p:nvSpPr>
        <p:spPr>
          <a:xfrm>
            <a:off x="1422637" y="1415885"/>
            <a:ext cx="5451071" cy="263727"/>
          </a:xfrm>
          <a:prstGeom prst="rect">
            <a:avLst/>
          </a:prstGeom>
        </p:spPr>
        <p:txBody>
          <a:bodyPr wrap="square" lIns="0" tIns="0" rIns="0" bIns="0" rtlCol="0" anchor="t">
            <a:spAutoFit/>
          </a:bodyPr>
          <a:lstStyle/>
          <a:p>
            <a:pPr marL="0" marR="0" lvl="0" indent="0" algn="l" defTabSz="914400" rtl="0" eaLnBrk="1" fontAlgn="auto" latinLnBrk="0" hangingPunct="1">
              <a:lnSpc>
                <a:spcPts val="1759"/>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Failure to pass national health insurance</a:t>
            </a:r>
          </a:p>
        </p:txBody>
      </p:sp>
    </p:spTree>
    <p:extLst>
      <p:ext uri="{BB962C8B-B14F-4D97-AF65-F5344CB8AC3E}">
        <p14:creationId xmlns:p14="http://schemas.microsoft.com/office/powerpoint/2010/main" val="404949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68BF6-ED2D-11A7-010B-B2E8C7D7615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7A55330-DD15-578E-C5B0-DA2CB5BB6503}"/>
              </a:ext>
            </a:extLst>
          </p:cNvPr>
          <p:cNvSpPr txBox="1"/>
          <p:nvPr/>
        </p:nvSpPr>
        <p:spPr>
          <a:xfrm>
            <a:off x="753807" y="2427063"/>
            <a:ext cx="20334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Medicaid</a:t>
            </a:r>
          </a:p>
        </p:txBody>
      </p:sp>
      <p:sp>
        <p:nvSpPr>
          <p:cNvPr id="8" name="TextBox 7">
            <a:extLst>
              <a:ext uri="{FF2B5EF4-FFF2-40B4-BE49-F238E27FC236}">
                <a16:creationId xmlns:a16="http://schemas.microsoft.com/office/drawing/2014/main" id="{6407AA35-B602-562D-3F1B-1413676500A8}"/>
              </a:ext>
            </a:extLst>
          </p:cNvPr>
          <p:cNvSpPr txBox="1"/>
          <p:nvPr/>
        </p:nvSpPr>
        <p:spPr>
          <a:xfrm>
            <a:off x="278166" y="4825342"/>
            <a:ext cx="29847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Private Insurance</a:t>
            </a:r>
          </a:p>
        </p:txBody>
      </p:sp>
      <p:sp>
        <p:nvSpPr>
          <p:cNvPr id="9" name="Rectangle 8">
            <a:extLst>
              <a:ext uri="{FF2B5EF4-FFF2-40B4-BE49-F238E27FC236}">
                <a16:creationId xmlns:a16="http://schemas.microsoft.com/office/drawing/2014/main" id="{4D0928F5-CD42-86C8-AE71-353FA8727BD9}"/>
              </a:ext>
            </a:extLst>
          </p:cNvPr>
          <p:cNvSpPr/>
          <p:nvPr/>
        </p:nvSpPr>
        <p:spPr>
          <a:xfrm>
            <a:off x="3503753" y="3381142"/>
            <a:ext cx="7789161" cy="636984"/>
          </a:xfrm>
          <a:prstGeom prst="rect">
            <a:avLst/>
          </a:prstGeom>
          <a:noFill/>
          <a:ln w="9525" cmpd="sng">
            <a:prstDash val="solid"/>
            <a:extLst>
              <a:ext uri="{C807C97D-BFC1-408E-A445-0C87EB9F89A2}">
                <ask:lineSketchStyleProps xmlns:ask="http://schemas.microsoft.com/office/drawing/2018/sketchyshapes" sd="1219033472">
                  <a:custGeom>
                    <a:avLst/>
                    <a:gdLst>
                      <a:gd name="connsiteX0" fmla="*/ 0 w 7680849"/>
                      <a:gd name="connsiteY0" fmla="*/ 0 h 636984"/>
                      <a:gd name="connsiteX1" fmla="*/ 514026 w 7680849"/>
                      <a:gd name="connsiteY1" fmla="*/ 0 h 636984"/>
                      <a:gd name="connsiteX2" fmla="*/ 874435 w 7680849"/>
                      <a:gd name="connsiteY2" fmla="*/ 0 h 636984"/>
                      <a:gd name="connsiteX3" fmla="*/ 1618887 w 7680849"/>
                      <a:gd name="connsiteY3" fmla="*/ 0 h 636984"/>
                      <a:gd name="connsiteX4" fmla="*/ 2132913 w 7680849"/>
                      <a:gd name="connsiteY4" fmla="*/ 0 h 636984"/>
                      <a:gd name="connsiteX5" fmla="*/ 2646939 w 7680849"/>
                      <a:gd name="connsiteY5" fmla="*/ 0 h 636984"/>
                      <a:gd name="connsiteX6" fmla="*/ 3391390 w 7680849"/>
                      <a:gd name="connsiteY6" fmla="*/ 0 h 636984"/>
                      <a:gd name="connsiteX7" fmla="*/ 3828608 w 7680849"/>
                      <a:gd name="connsiteY7" fmla="*/ 0 h 636984"/>
                      <a:gd name="connsiteX8" fmla="*/ 4573059 w 7680849"/>
                      <a:gd name="connsiteY8" fmla="*/ 0 h 636984"/>
                      <a:gd name="connsiteX9" fmla="*/ 5317511 w 7680849"/>
                      <a:gd name="connsiteY9" fmla="*/ 0 h 636984"/>
                      <a:gd name="connsiteX10" fmla="*/ 5908345 w 7680849"/>
                      <a:gd name="connsiteY10" fmla="*/ 0 h 636984"/>
                      <a:gd name="connsiteX11" fmla="*/ 6652797 w 7680849"/>
                      <a:gd name="connsiteY11" fmla="*/ 0 h 636984"/>
                      <a:gd name="connsiteX12" fmla="*/ 7166823 w 7680849"/>
                      <a:gd name="connsiteY12" fmla="*/ 0 h 636984"/>
                      <a:gd name="connsiteX13" fmla="*/ 7680849 w 7680849"/>
                      <a:gd name="connsiteY13" fmla="*/ 0 h 636984"/>
                      <a:gd name="connsiteX14" fmla="*/ 7680849 w 7680849"/>
                      <a:gd name="connsiteY14" fmla="*/ 324862 h 636984"/>
                      <a:gd name="connsiteX15" fmla="*/ 7680849 w 7680849"/>
                      <a:gd name="connsiteY15" fmla="*/ 636984 h 636984"/>
                      <a:gd name="connsiteX16" fmla="*/ 7090014 w 7680849"/>
                      <a:gd name="connsiteY16" fmla="*/ 636984 h 636984"/>
                      <a:gd name="connsiteX17" fmla="*/ 6345563 w 7680849"/>
                      <a:gd name="connsiteY17" fmla="*/ 636984 h 636984"/>
                      <a:gd name="connsiteX18" fmla="*/ 5754728 w 7680849"/>
                      <a:gd name="connsiteY18" fmla="*/ 636984 h 636984"/>
                      <a:gd name="connsiteX19" fmla="*/ 5394319 w 7680849"/>
                      <a:gd name="connsiteY19" fmla="*/ 636984 h 636984"/>
                      <a:gd name="connsiteX20" fmla="*/ 4957102 w 7680849"/>
                      <a:gd name="connsiteY20" fmla="*/ 636984 h 636984"/>
                      <a:gd name="connsiteX21" fmla="*/ 4212650 w 7680849"/>
                      <a:gd name="connsiteY21" fmla="*/ 636984 h 636984"/>
                      <a:gd name="connsiteX22" fmla="*/ 3621816 w 7680849"/>
                      <a:gd name="connsiteY22" fmla="*/ 636984 h 636984"/>
                      <a:gd name="connsiteX23" fmla="*/ 3184598 w 7680849"/>
                      <a:gd name="connsiteY23" fmla="*/ 636984 h 636984"/>
                      <a:gd name="connsiteX24" fmla="*/ 2593764 w 7680849"/>
                      <a:gd name="connsiteY24" fmla="*/ 636984 h 636984"/>
                      <a:gd name="connsiteX25" fmla="*/ 2233355 w 7680849"/>
                      <a:gd name="connsiteY25" fmla="*/ 636984 h 636984"/>
                      <a:gd name="connsiteX26" fmla="*/ 1872945 w 7680849"/>
                      <a:gd name="connsiteY26" fmla="*/ 636984 h 636984"/>
                      <a:gd name="connsiteX27" fmla="*/ 1282111 w 7680849"/>
                      <a:gd name="connsiteY27" fmla="*/ 636984 h 636984"/>
                      <a:gd name="connsiteX28" fmla="*/ 844893 w 7680849"/>
                      <a:gd name="connsiteY28" fmla="*/ 636984 h 636984"/>
                      <a:gd name="connsiteX29" fmla="*/ 0 w 7680849"/>
                      <a:gd name="connsiteY29" fmla="*/ 636984 h 636984"/>
                      <a:gd name="connsiteX30" fmla="*/ 0 w 7680849"/>
                      <a:gd name="connsiteY30" fmla="*/ 331232 h 636984"/>
                      <a:gd name="connsiteX31" fmla="*/ 0 w 7680849"/>
                      <a:gd name="connsiteY31" fmla="*/ 0 h 63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680849" h="636984" extrusionOk="0">
                        <a:moveTo>
                          <a:pt x="0" y="0"/>
                        </a:moveTo>
                        <a:cubicBezTo>
                          <a:pt x="148049" y="-45298"/>
                          <a:pt x="335878" y="3814"/>
                          <a:pt x="514026" y="0"/>
                        </a:cubicBezTo>
                        <a:cubicBezTo>
                          <a:pt x="692174" y="-3814"/>
                          <a:pt x="771882" y="29617"/>
                          <a:pt x="874435" y="0"/>
                        </a:cubicBezTo>
                        <a:cubicBezTo>
                          <a:pt x="976988" y="-29617"/>
                          <a:pt x="1436341" y="80633"/>
                          <a:pt x="1618887" y="0"/>
                        </a:cubicBezTo>
                        <a:cubicBezTo>
                          <a:pt x="1801433" y="-80633"/>
                          <a:pt x="2029182" y="18633"/>
                          <a:pt x="2132913" y="0"/>
                        </a:cubicBezTo>
                        <a:cubicBezTo>
                          <a:pt x="2236644" y="-18633"/>
                          <a:pt x="2442564" y="1742"/>
                          <a:pt x="2646939" y="0"/>
                        </a:cubicBezTo>
                        <a:cubicBezTo>
                          <a:pt x="2851314" y="-1742"/>
                          <a:pt x="3121941" y="76079"/>
                          <a:pt x="3391390" y="0"/>
                        </a:cubicBezTo>
                        <a:cubicBezTo>
                          <a:pt x="3660839" y="-76079"/>
                          <a:pt x="3640258" y="10047"/>
                          <a:pt x="3828608" y="0"/>
                        </a:cubicBezTo>
                        <a:cubicBezTo>
                          <a:pt x="4016958" y="-10047"/>
                          <a:pt x="4215419" y="25903"/>
                          <a:pt x="4573059" y="0"/>
                        </a:cubicBezTo>
                        <a:cubicBezTo>
                          <a:pt x="4930699" y="-25903"/>
                          <a:pt x="5038256" y="13857"/>
                          <a:pt x="5317511" y="0"/>
                        </a:cubicBezTo>
                        <a:cubicBezTo>
                          <a:pt x="5596766" y="-13857"/>
                          <a:pt x="5772009" y="54009"/>
                          <a:pt x="5908345" y="0"/>
                        </a:cubicBezTo>
                        <a:cubicBezTo>
                          <a:pt x="6044681" y="-54009"/>
                          <a:pt x="6500811" y="35249"/>
                          <a:pt x="6652797" y="0"/>
                        </a:cubicBezTo>
                        <a:cubicBezTo>
                          <a:pt x="6804783" y="-35249"/>
                          <a:pt x="6971069" y="20603"/>
                          <a:pt x="7166823" y="0"/>
                        </a:cubicBezTo>
                        <a:cubicBezTo>
                          <a:pt x="7362577" y="-20603"/>
                          <a:pt x="7514974" y="23648"/>
                          <a:pt x="7680849" y="0"/>
                        </a:cubicBezTo>
                        <a:cubicBezTo>
                          <a:pt x="7710037" y="161989"/>
                          <a:pt x="7680786" y="170276"/>
                          <a:pt x="7680849" y="324862"/>
                        </a:cubicBezTo>
                        <a:cubicBezTo>
                          <a:pt x="7680912" y="479448"/>
                          <a:pt x="7660760" y="554662"/>
                          <a:pt x="7680849" y="636984"/>
                        </a:cubicBezTo>
                        <a:cubicBezTo>
                          <a:pt x="7441244" y="650632"/>
                          <a:pt x="7296125" y="626468"/>
                          <a:pt x="7090014" y="636984"/>
                        </a:cubicBezTo>
                        <a:cubicBezTo>
                          <a:pt x="6883904" y="647500"/>
                          <a:pt x="6603118" y="613074"/>
                          <a:pt x="6345563" y="636984"/>
                        </a:cubicBezTo>
                        <a:cubicBezTo>
                          <a:pt x="6088008" y="660894"/>
                          <a:pt x="6011192" y="571793"/>
                          <a:pt x="5754728" y="636984"/>
                        </a:cubicBezTo>
                        <a:cubicBezTo>
                          <a:pt x="5498265" y="702175"/>
                          <a:pt x="5467376" y="603731"/>
                          <a:pt x="5394319" y="636984"/>
                        </a:cubicBezTo>
                        <a:cubicBezTo>
                          <a:pt x="5321262" y="670237"/>
                          <a:pt x="5163004" y="610969"/>
                          <a:pt x="4957102" y="636984"/>
                        </a:cubicBezTo>
                        <a:cubicBezTo>
                          <a:pt x="4751200" y="662999"/>
                          <a:pt x="4509037" y="592657"/>
                          <a:pt x="4212650" y="636984"/>
                        </a:cubicBezTo>
                        <a:cubicBezTo>
                          <a:pt x="3916263" y="681311"/>
                          <a:pt x="3905206" y="611485"/>
                          <a:pt x="3621816" y="636984"/>
                        </a:cubicBezTo>
                        <a:cubicBezTo>
                          <a:pt x="3338426" y="662483"/>
                          <a:pt x="3283900" y="624355"/>
                          <a:pt x="3184598" y="636984"/>
                        </a:cubicBezTo>
                        <a:cubicBezTo>
                          <a:pt x="3085296" y="649613"/>
                          <a:pt x="2803843" y="601973"/>
                          <a:pt x="2593764" y="636984"/>
                        </a:cubicBezTo>
                        <a:cubicBezTo>
                          <a:pt x="2383685" y="671995"/>
                          <a:pt x="2358048" y="604346"/>
                          <a:pt x="2233355" y="636984"/>
                        </a:cubicBezTo>
                        <a:cubicBezTo>
                          <a:pt x="2108662" y="669622"/>
                          <a:pt x="1955725" y="608050"/>
                          <a:pt x="1872945" y="636984"/>
                        </a:cubicBezTo>
                        <a:cubicBezTo>
                          <a:pt x="1790165" y="665918"/>
                          <a:pt x="1538238" y="608609"/>
                          <a:pt x="1282111" y="636984"/>
                        </a:cubicBezTo>
                        <a:cubicBezTo>
                          <a:pt x="1025984" y="665359"/>
                          <a:pt x="967036" y="603768"/>
                          <a:pt x="844893" y="636984"/>
                        </a:cubicBezTo>
                        <a:cubicBezTo>
                          <a:pt x="722750" y="670200"/>
                          <a:pt x="221566" y="553146"/>
                          <a:pt x="0" y="636984"/>
                        </a:cubicBezTo>
                        <a:cubicBezTo>
                          <a:pt x="-25388" y="511075"/>
                          <a:pt x="26489" y="419560"/>
                          <a:pt x="0" y="331232"/>
                        </a:cubicBezTo>
                        <a:cubicBezTo>
                          <a:pt x="-26489" y="242904"/>
                          <a:pt x="21393" y="155376"/>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Exclusionary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Access Limited or Denied</a:t>
            </a:r>
          </a:p>
        </p:txBody>
      </p:sp>
      <p:sp>
        <p:nvSpPr>
          <p:cNvPr id="10" name="TextBox 9">
            <a:extLst>
              <a:ext uri="{FF2B5EF4-FFF2-40B4-BE49-F238E27FC236}">
                <a16:creationId xmlns:a16="http://schemas.microsoft.com/office/drawing/2014/main" id="{105784E7-5624-AAF0-AB54-F48EE24B5245}"/>
              </a:ext>
            </a:extLst>
          </p:cNvPr>
          <p:cNvSpPr txBox="1"/>
          <p:nvPr/>
        </p:nvSpPr>
        <p:spPr>
          <a:xfrm>
            <a:off x="3503754" y="4273863"/>
            <a:ext cx="3598985" cy="923330"/>
          </a:xfrm>
          <a:prstGeom prst="rect">
            <a:avLst/>
          </a:prstGeom>
          <a:solidFill>
            <a:srgbClr val="E5E1C3"/>
          </a:solidFill>
          <a:ln>
            <a:solidFill>
              <a:schemeClr val="tx1">
                <a:lumMod val="65000"/>
                <a:lumOff val="3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Private Physician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Does not accept Medicaid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limits number of patients</a:t>
            </a:r>
          </a:p>
        </p:txBody>
      </p:sp>
      <p:sp>
        <p:nvSpPr>
          <p:cNvPr id="18" name="TextBox 17">
            <a:extLst>
              <a:ext uri="{FF2B5EF4-FFF2-40B4-BE49-F238E27FC236}">
                <a16:creationId xmlns:a16="http://schemas.microsoft.com/office/drawing/2014/main" id="{619D233C-63C2-B39A-E889-8ACDB84E4CC3}"/>
              </a:ext>
            </a:extLst>
          </p:cNvPr>
          <p:cNvSpPr txBox="1"/>
          <p:nvPr/>
        </p:nvSpPr>
        <p:spPr>
          <a:xfrm>
            <a:off x="3503753" y="5339750"/>
            <a:ext cx="3598985" cy="923330"/>
          </a:xfrm>
          <a:prstGeom prst="rect">
            <a:avLst/>
          </a:prstGeom>
          <a:solidFill>
            <a:srgbClr val="E5E1C3"/>
          </a:solidFill>
          <a:ln>
            <a:solidFill>
              <a:schemeClr val="tx1">
                <a:lumMod val="65000"/>
                <a:lumOff val="3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Private Health Organization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Private insurance only or quota on number of Medicaid patients</a:t>
            </a:r>
          </a:p>
        </p:txBody>
      </p:sp>
      <p:sp>
        <p:nvSpPr>
          <p:cNvPr id="20" name="TextBox 19">
            <a:extLst>
              <a:ext uri="{FF2B5EF4-FFF2-40B4-BE49-F238E27FC236}">
                <a16:creationId xmlns:a16="http://schemas.microsoft.com/office/drawing/2014/main" id="{656C3285-7F34-6D47-50FF-DB6855AC41C8}"/>
              </a:ext>
            </a:extLst>
          </p:cNvPr>
          <p:cNvSpPr txBox="1"/>
          <p:nvPr/>
        </p:nvSpPr>
        <p:spPr>
          <a:xfrm>
            <a:off x="7693928" y="5343268"/>
            <a:ext cx="3598985" cy="923330"/>
          </a:xfrm>
          <a:prstGeom prst="rect">
            <a:avLst/>
          </a:prstGeom>
          <a:solidFill>
            <a:srgbClr val="E5E1C3"/>
          </a:solidFill>
          <a:ln>
            <a:solidFill>
              <a:schemeClr val="tx1">
                <a:lumMod val="65000"/>
                <a:lumOff val="3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Community Midwife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Cannot accept Medicaid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due to systemic barriers</a:t>
            </a:r>
          </a:p>
        </p:txBody>
      </p:sp>
      <p:sp>
        <p:nvSpPr>
          <p:cNvPr id="22" name="TextBox 21">
            <a:extLst>
              <a:ext uri="{FF2B5EF4-FFF2-40B4-BE49-F238E27FC236}">
                <a16:creationId xmlns:a16="http://schemas.microsoft.com/office/drawing/2014/main" id="{804FCFCD-C7F3-3A8D-72C0-603DA830BD27}"/>
              </a:ext>
            </a:extLst>
          </p:cNvPr>
          <p:cNvSpPr txBox="1"/>
          <p:nvPr/>
        </p:nvSpPr>
        <p:spPr>
          <a:xfrm>
            <a:off x="7693928" y="4269002"/>
            <a:ext cx="3598985" cy="923330"/>
          </a:xfrm>
          <a:prstGeom prst="rect">
            <a:avLst/>
          </a:prstGeom>
          <a:solidFill>
            <a:srgbClr val="E5E1C3"/>
          </a:solidFill>
          <a:ln>
            <a:solidFill>
              <a:schemeClr val="tx1">
                <a:lumMod val="65000"/>
                <a:lumOff val="3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Nurse Midwifery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Limits on access due to systemic barriers</a:t>
            </a:r>
          </a:p>
        </p:txBody>
      </p:sp>
      <p:sp>
        <p:nvSpPr>
          <p:cNvPr id="23" name="TextBox 22">
            <a:extLst>
              <a:ext uri="{FF2B5EF4-FFF2-40B4-BE49-F238E27FC236}">
                <a16:creationId xmlns:a16="http://schemas.microsoft.com/office/drawing/2014/main" id="{7C144521-07B1-3B1B-7EAD-589C620C646B}"/>
              </a:ext>
            </a:extLst>
          </p:cNvPr>
          <p:cNvSpPr txBox="1"/>
          <p:nvPr/>
        </p:nvSpPr>
        <p:spPr>
          <a:xfrm>
            <a:off x="7693928" y="1766287"/>
            <a:ext cx="3598985" cy="646331"/>
          </a:xfrm>
          <a:prstGeom prst="rect">
            <a:avLst/>
          </a:prstGeom>
          <a:solidFill>
            <a:srgbClr val="D4A994"/>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Resident Clinic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University Medical Center</a:t>
            </a:r>
          </a:p>
        </p:txBody>
      </p:sp>
      <p:sp>
        <p:nvSpPr>
          <p:cNvPr id="24" name="TextBox 23">
            <a:extLst>
              <a:ext uri="{FF2B5EF4-FFF2-40B4-BE49-F238E27FC236}">
                <a16:creationId xmlns:a16="http://schemas.microsoft.com/office/drawing/2014/main" id="{E8472C12-3A54-F7E8-F5BF-6066F4A56C61}"/>
              </a:ext>
            </a:extLst>
          </p:cNvPr>
          <p:cNvSpPr txBox="1"/>
          <p:nvPr/>
        </p:nvSpPr>
        <p:spPr>
          <a:xfrm>
            <a:off x="7693928" y="2697277"/>
            <a:ext cx="3598985" cy="369332"/>
          </a:xfrm>
          <a:prstGeom prst="rect">
            <a:avLst/>
          </a:prstGeom>
          <a:solidFill>
            <a:srgbClr val="D4A994"/>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County Hospital</a:t>
            </a:r>
          </a:p>
        </p:txBody>
      </p:sp>
      <p:sp>
        <p:nvSpPr>
          <p:cNvPr id="25" name="TextBox 24">
            <a:extLst>
              <a:ext uri="{FF2B5EF4-FFF2-40B4-BE49-F238E27FC236}">
                <a16:creationId xmlns:a16="http://schemas.microsoft.com/office/drawing/2014/main" id="{24E6A3B2-7A2A-4A06-C530-349F7BE56538}"/>
              </a:ext>
            </a:extLst>
          </p:cNvPr>
          <p:cNvSpPr txBox="1"/>
          <p:nvPr/>
        </p:nvSpPr>
        <p:spPr>
          <a:xfrm>
            <a:off x="3503753" y="2693665"/>
            <a:ext cx="3720006" cy="369332"/>
          </a:xfrm>
          <a:prstGeom prst="rect">
            <a:avLst/>
          </a:prstGeom>
          <a:solidFill>
            <a:srgbClr val="D4A994"/>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Other Safety Net Clinic</a:t>
            </a:r>
          </a:p>
        </p:txBody>
      </p:sp>
      <p:sp>
        <p:nvSpPr>
          <p:cNvPr id="26" name="TextBox 25">
            <a:extLst>
              <a:ext uri="{FF2B5EF4-FFF2-40B4-BE49-F238E27FC236}">
                <a16:creationId xmlns:a16="http://schemas.microsoft.com/office/drawing/2014/main" id="{D7F7E331-BA7F-C7F6-B9D1-B21AF1AF8232}"/>
              </a:ext>
            </a:extLst>
          </p:cNvPr>
          <p:cNvSpPr txBox="1"/>
          <p:nvPr/>
        </p:nvSpPr>
        <p:spPr>
          <a:xfrm>
            <a:off x="3503753" y="1769362"/>
            <a:ext cx="3720006" cy="646331"/>
          </a:xfrm>
          <a:prstGeom prst="rect">
            <a:avLst/>
          </a:prstGeom>
          <a:solidFill>
            <a:srgbClr val="D4A994"/>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Community Clinic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Federally Qualified Health Center</a:t>
            </a:r>
          </a:p>
        </p:txBody>
      </p:sp>
      <p:sp>
        <p:nvSpPr>
          <p:cNvPr id="28" name="TextBox 27">
            <a:extLst>
              <a:ext uri="{FF2B5EF4-FFF2-40B4-BE49-F238E27FC236}">
                <a16:creationId xmlns:a16="http://schemas.microsoft.com/office/drawing/2014/main" id="{B0EC35FA-F1D2-BB2A-6C55-689968B698A1}"/>
              </a:ext>
            </a:extLst>
          </p:cNvPr>
          <p:cNvSpPr txBox="1"/>
          <p:nvPr/>
        </p:nvSpPr>
        <p:spPr>
          <a:xfrm>
            <a:off x="539257" y="6550229"/>
            <a:ext cx="11652743"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Coffman (2017); </a:t>
            </a:r>
            <a:r>
              <a:rPr kumimoji="0" lang="en-US" sz="1600" b="0" i="0" u="none" strike="noStrike" kern="1200" cap="none" spc="0" normalizeH="0" baseline="0" noProof="0" dirty="0" err="1">
                <a:ln>
                  <a:noFill/>
                </a:ln>
                <a:solidFill>
                  <a:prstClr val="black"/>
                </a:solidFill>
                <a:effectLst/>
                <a:uLnTx/>
                <a:uFillTx/>
                <a:latin typeface="Avenir Book" panose="02000503020000020003" pitchFamily="2" charset="0"/>
                <a:ea typeface="+mn-ea"/>
                <a:cs typeface="+mn-cs"/>
              </a:rPr>
              <a:t>Lastad</a:t>
            </a: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(2024); Marquez &amp; Lever (2023).</a:t>
            </a:r>
          </a:p>
        </p:txBody>
      </p:sp>
      <p:pic>
        <p:nvPicPr>
          <p:cNvPr id="30" name="Graphic 29" descr="Hospital with solid fill">
            <a:extLst>
              <a:ext uri="{FF2B5EF4-FFF2-40B4-BE49-F238E27FC236}">
                <a16:creationId xmlns:a16="http://schemas.microsoft.com/office/drawing/2014/main" id="{9C491608-F183-B414-F130-2321D0560B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8177" y="2299989"/>
            <a:ext cx="914400" cy="914400"/>
          </a:xfrm>
          <a:prstGeom prst="rect">
            <a:avLst/>
          </a:prstGeom>
        </p:spPr>
      </p:pic>
      <p:pic>
        <p:nvPicPr>
          <p:cNvPr id="13" name="Picture 12">
            <a:extLst>
              <a:ext uri="{FF2B5EF4-FFF2-40B4-BE49-F238E27FC236}">
                <a16:creationId xmlns:a16="http://schemas.microsoft.com/office/drawing/2014/main" id="{5C101CDD-0A8C-E3CE-B212-044CC4FE25D7}"/>
              </a:ext>
            </a:extLst>
          </p:cNvPr>
          <p:cNvPicPr>
            <a:picLocks noChangeAspect="1"/>
          </p:cNvPicPr>
          <p:nvPr/>
        </p:nvPicPr>
        <p:blipFill>
          <a:blip r:embed="rId5"/>
          <a:stretch>
            <a:fillRect/>
          </a:stretch>
        </p:blipFill>
        <p:spPr>
          <a:xfrm>
            <a:off x="1444367" y="2989878"/>
            <a:ext cx="361969" cy="619382"/>
          </a:xfrm>
          <a:prstGeom prst="rect">
            <a:avLst/>
          </a:prstGeom>
        </p:spPr>
      </p:pic>
      <p:pic>
        <p:nvPicPr>
          <p:cNvPr id="14" name="Picture 6" descr="🫃 · OpenMoji">
            <a:extLst>
              <a:ext uri="{FF2B5EF4-FFF2-40B4-BE49-F238E27FC236}">
                <a16:creationId xmlns:a16="http://schemas.microsoft.com/office/drawing/2014/main" id="{AE10CF7A-1796-0EBA-DDCC-1279CAF532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696773" y="2971085"/>
            <a:ext cx="579732" cy="6569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DE3F94-D324-4AC5-F5DB-14F8D0E69942}"/>
              </a:ext>
            </a:extLst>
          </p:cNvPr>
          <p:cNvSpPr txBox="1"/>
          <p:nvPr/>
        </p:nvSpPr>
        <p:spPr>
          <a:xfrm>
            <a:off x="3696660" y="3395900"/>
            <a:ext cx="229772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Cultural Health Capital (Shim 2010)</a:t>
            </a:r>
          </a:p>
        </p:txBody>
      </p:sp>
      <p:sp>
        <p:nvSpPr>
          <p:cNvPr id="16" name="TextBox 15">
            <a:extLst>
              <a:ext uri="{FF2B5EF4-FFF2-40B4-BE49-F238E27FC236}">
                <a16:creationId xmlns:a16="http://schemas.microsoft.com/office/drawing/2014/main" id="{CAA86C2F-0BFB-4213-F1C7-256D4AC19FFE}"/>
              </a:ext>
            </a:extLst>
          </p:cNvPr>
          <p:cNvSpPr txBox="1"/>
          <p:nvPr/>
        </p:nvSpPr>
        <p:spPr>
          <a:xfrm>
            <a:off x="8695930" y="3406255"/>
            <a:ext cx="2531247"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Whiteness as a credential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(Ray 2019) </a:t>
            </a:r>
          </a:p>
        </p:txBody>
      </p:sp>
      <p:cxnSp>
        <p:nvCxnSpPr>
          <p:cNvPr id="17" name="Straight Arrow Connector 16">
            <a:extLst>
              <a:ext uri="{FF2B5EF4-FFF2-40B4-BE49-F238E27FC236}">
                <a16:creationId xmlns:a16="http://schemas.microsoft.com/office/drawing/2014/main" id="{411D58F6-691F-CB75-7C23-DCFB077C9FB4}"/>
              </a:ext>
            </a:extLst>
          </p:cNvPr>
          <p:cNvCxnSpPr>
            <a:cxnSpLocks/>
          </p:cNvCxnSpPr>
          <p:nvPr/>
        </p:nvCxnSpPr>
        <p:spPr>
          <a:xfrm>
            <a:off x="632623" y="5325026"/>
            <a:ext cx="2333599" cy="9121"/>
          </a:xfrm>
          <a:prstGeom prst="straightConnector1">
            <a:avLst/>
          </a:prstGeom>
          <a:ln w="34925">
            <a:solidFill>
              <a:srgbClr val="99BFB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3C1BA58-DECC-453C-0DCD-09EF04A1585A}"/>
              </a:ext>
            </a:extLst>
          </p:cNvPr>
          <p:cNvCxnSpPr>
            <a:cxnSpLocks/>
          </p:cNvCxnSpPr>
          <p:nvPr/>
        </p:nvCxnSpPr>
        <p:spPr>
          <a:xfrm>
            <a:off x="632623" y="2878331"/>
            <a:ext cx="2365994" cy="0"/>
          </a:xfrm>
          <a:prstGeom prst="straightConnector1">
            <a:avLst/>
          </a:prstGeom>
          <a:ln w="34925">
            <a:solidFill>
              <a:srgbClr val="99BFBF"/>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41B9B62-0208-30EC-A9DB-2D4D8FBCBCC2}"/>
              </a:ext>
            </a:extLst>
          </p:cNvPr>
          <p:cNvSpPr txBox="1">
            <a:spLocks/>
          </p:cNvSpPr>
          <p:nvPr/>
        </p:nvSpPr>
        <p:spPr>
          <a:xfrm>
            <a:off x="890117" y="229733"/>
            <a:ext cx="10402796" cy="1135169"/>
          </a:xfrm>
          <a:prstGeom prst="rect">
            <a:avLst/>
          </a:prstGeom>
          <a:solidFill>
            <a:srgbClr val="D3E2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33F50"/>
                </a:solidFill>
                <a:effectLst/>
                <a:uLnTx/>
                <a:uFillTx/>
                <a:latin typeface="Avenir Book" panose="02000503020000020003" pitchFamily="2" charset="0"/>
                <a:ea typeface="Calibri" panose="020F0502020204030204" pitchFamily="34" charset="0"/>
                <a:cs typeface="Calibri" panose="020F0502020204030204" pitchFamily="34" charset="0"/>
              </a:rPr>
              <a:t>Health System Sorting</a:t>
            </a:r>
            <a:br>
              <a:rPr kumimoji="0" lang="en-US" sz="3600" b="0" i="0" u="none" strike="noStrike" kern="1200" cap="none" spc="0" normalizeH="0" baseline="0" noProof="0" dirty="0">
                <a:ln>
                  <a:noFill/>
                </a:ln>
                <a:solidFill>
                  <a:srgbClr val="333F50"/>
                </a:solidFill>
                <a:effectLst/>
                <a:uLnTx/>
                <a:uFillTx/>
                <a:latin typeface="Avenir Book" panose="02000503020000020003" pitchFamily="2" charset="0"/>
                <a:ea typeface="Calibri" panose="020F0502020204030204" pitchFamily="34" charset="0"/>
                <a:cs typeface="Calibri" panose="020F0502020204030204" pitchFamily="34" charset="0"/>
              </a:rPr>
            </a:br>
            <a:r>
              <a:rPr kumimoji="0" lang="en-US" sz="2800" b="0" i="1" u="none" strike="noStrike" kern="1200" cap="none" spc="0" normalizeH="0" baseline="0" noProof="0" dirty="0">
                <a:ln>
                  <a:noFill/>
                </a:ln>
                <a:solidFill>
                  <a:srgbClr val="333F50"/>
                </a:solidFill>
                <a:effectLst/>
                <a:uLnTx/>
                <a:uFillTx/>
                <a:latin typeface="Avenir Book" panose="02000503020000020003" pitchFamily="2" charset="0"/>
                <a:ea typeface="Calibri" panose="020F0502020204030204" pitchFamily="34" charset="0"/>
                <a:cs typeface="Calibri" panose="020F0502020204030204" pitchFamily="34" charset="0"/>
              </a:rPr>
              <a:t>Finding a provider who accepts Medicaid</a:t>
            </a:r>
            <a:endParaRPr kumimoji="0" lang="en-US" sz="3600" b="0" i="0" u="none" strike="noStrike" kern="1200" cap="none" spc="0" normalizeH="0" baseline="0" noProof="0" dirty="0">
              <a:ln>
                <a:noFill/>
              </a:ln>
              <a:solidFill>
                <a:prstClr val="black"/>
              </a:solidFill>
              <a:effectLst/>
              <a:uLnTx/>
              <a:uFillTx/>
              <a:latin typeface="Avenir Book" panose="02000503020000020003" pitchFamily="2" charset="0"/>
              <a:ea typeface="+mj-ea"/>
              <a:cs typeface="Arial" panose="020B0604020202020204" pitchFamily="34" charset="0"/>
            </a:endParaRPr>
          </a:p>
        </p:txBody>
      </p:sp>
      <p:sp>
        <p:nvSpPr>
          <p:cNvPr id="36" name="Double Brace 35">
            <a:extLst>
              <a:ext uri="{FF2B5EF4-FFF2-40B4-BE49-F238E27FC236}">
                <a16:creationId xmlns:a16="http://schemas.microsoft.com/office/drawing/2014/main" id="{B954EEE9-DBB7-DC5D-570C-F8C1006D6455}"/>
              </a:ext>
            </a:extLst>
          </p:cNvPr>
          <p:cNvSpPr/>
          <p:nvPr/>
        </p:nvSpPr>
        <p:spPr>
          <a:xfrm>
            <a:off x="3049165" y="4269002"/>
            <a:ext cx="8717400" cy="2130291"/>
          </a:xfrm>
          <a:prstGeom prst="bracePair">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Double Brace 37">
            <a:extLst>
              <a:ext uri="{FF2B5EF4-FFF2-40B4-BE49-F238E27FC236}">
                <a16:creationId xmlns:a16="http://schemas.microsoft.com/office/drawing/2014/main" id="{B1A8604F-BB62-CC7D-8A11-F95BA6B6E5BF}"/>
              </a:ext>
            </a:extLst>
          </p:cNvPr>
          <p:cNvSpPr/>
          <p:nvPr/>
        </p:nvSpPr>
        <p:spPr>
          <a:xfrm>
            <a:off x="3049164" y="1683050"/>
            <a:ext cx="8717400" cy="2368100"/>
          </a:xfrm>
          <a:prstGeom prst="bracePair">
            <a:avLst/>
          </a:prstGeom>
          <a:ln>
            <a:solidFill>
              <a:srgbClr val="56A2A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44" name="Picture 43">
            <a:extLst>
              <a:ext uri="{FF2B5EF4-FFF2-40B4-BE49-F238E27FC236}">
                <a16:creationId xmlns:a16="http://schemas.microsoft.com/office/drawing/2014/main" id="{0110A0D0-DF65-EB73-4835-9D981ED06000}"/>
              </a:ext>
            </a:extLst>
          </p:cNvPr>
          <p:cNvPicPr>
            <a:picLocks noChangeAspect="1"/>
          </p:cNvPicPr>
          <p:nvPr/>
        </p:nvPicPr>
        <p:blipFill>
          <a:blip r:embed="rId5"/>
          <a:stretch>
            <a:fillRect/>
          </a:stretch>
        </p:blipFill>
        <p:spPr>
          <a:xfrm>
            <a:off x="1325770" y="5387807"/>
            <a:ext cx="379823" cy="649933"/>
          </a:xfrm>
          <a:prstGeom prst="rect">
            <a:avLst/>
          </a:prstGeom>
        </p:spPr>
      </p:pic>
      <p:pic>
        <p:nvPicPr>
          <p:cNvPr id="47" name="Picture 6" descr="🫃 · OpenMoji">
            <a:extLst>
              <a:ext uri="{FF2B5EF4-FFF2-40B4-BE49-F238E27FC236}">
                <a16:creationId xmlns:a16="http://schemas.microsoft.com/office/drawing/2014/main" id="{11B6688D-BAE2-E2FC-F618-FA3F5DDB56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670374" y="5384313"/>
            <a:ext cx="633776" cy="71821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CA67DBE6-46AC-E699-6E2D-29C0B6421EC6}"/>
              </a:ext>
            </a:extLst>
          </p:cNvPr>
          <p:cNvCxnSpPr>
            <a:cxnSpLocks/>
          </p:cNvCxnSpPr>
          <p:nvPr/>
        </p:nvCxnSpPr>
        <p:spPr>
          <a:xfrm>
            <a:off x="3659087" y="3392460"/>
            <a:ext cx="0" cy="886762"/>
          </a:xfrm>
          <a:prstGeom prst="straightConnector1">
            <a:avLst/>
          </a:prstGeom>
          <a:ln w="34925">
            <a:solidFill>
              <a:srgbClr val="99BFB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4F92B06B-9CC3-7B4F-C829-F8EC002A745C}"/>
              </a:ext>
            </a:extLst>
          </p:cNvPr>
          <p:cNvCxnSpPr>
            <a:cxnSpLocks/>
          </p:cNvCxnSpPr>
          <p:nvPr/>
        </p:nvCxnSpPr>
        <p:spPr>
          <a:xfrm>
            <a:off x="11087498" y="3381142"/>
            <a:ext cx="0" cy="886762"/>
          </a:xfrm>
          <a:prstGeom prst="straightConnector1">
            <a:avLst/>
          </a:prstGeom>
          <a:ln w="34925">
            <a:solidFill>
              <a:srgbClr val="99BFBF"/>
            </a:solidFill>
            <a:prstDash val="dash"/>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4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37919-3F74-8356-C188-FB87D2AE5946}"/>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11223810-9BB8-EBA7-3AE1-359D0E27BE5A}"/>
              </a:ext>
            </a:extLst>
          </p:cNvPr>
          <p:cNvSpPr txBox="1"/>
          <p:nvPr/>
        </p:nvSpPr>
        <p:spPr>
          <a:xfrm>
            <a:off x="5389052" y="2201222"/>
            <a:ext cx="5411470" cy="2800767"/>
          </a:xfrm>
          <a:prstGeom prst="rect">
            <a:avLst/>
          </a:prstGeom>
          <a:noFill/>
          <a:ln w="50800">
            <a:noFill/>
          </a:ln>
        </p:spPr>
        <p:txBody>
          <a:bodyPr wrap="square" rtlCol="0">
            <a:spAutoFit/>
          </a:bodyPr>
          <a:lstStyle/>
          <a:p>
            <a:r>
              <a:rPr lang="en-US" sz="2200" dirty="0">
                <a:effectLst/>
                <a:latin typeface="Avenir Book" panose="02000503020000020003" pitchFamily="2" charset="0"/>
                <a:ea typeface="Aptos" panose="020B0004020202020204" pitchFamily="34" charset="0"/>
              </a:rPr>
              <a:t>If the midwife cases and such others as are dependent on public charity were used for teaching purposes, not only would the patients themselves receive excellent care but also sufficient </a:t>
            </a:r>
            <a:r>
              <a:rPr lang="en-US" sz="2200" b="1" dirty="0">
                <a:effectLst/>
                <a:latin typeface="Avenir Book" panose="02000503020000020003" pitchFamily="2" charset="0"/>
                <a:ea typeface="Aptos" panose="020B0004020202020204" pitchFamily="34" charset="0"/>
              </a:rPr>
              <a:t>clinical material </a:t>
            </a:r>
            <a:r>
              <a:rPr lang="en-US" sz="2200" dirty="0">
                <a:effectLst/>
                <a:latin typeface="Avenir Book" panose="02000503020000020003" pitchFamily="2" charset="0"/>
                <a:ea typeface="Aptos" panose="020B0004020202020204" pitchFamily="34" charset="0"/>
              </a:rPr>
              <a:t>would be available to give every graduate in medicine such </a:t>
            </a:r>
            <a:r>
              <a:rPr lang="en-US" sz="2200" b="1" dirty="0">
                <a:effectLst/>
                <a:latin typeface="Avenir Book" panose="02000503020000020003" pitchFamily="2" charset="0"/>
                <a:ea typeface="Aptos" panose="020B0004020202020204" pitchFamily="34" charset="0"/>
              </a:rPr>
              <a:t>obstetric training </a:t>
            </a:r>
            <a:r>
              <a:rPr lang="en-US" sz="2200" dirty="0">
                <a:effectLst/>
                <a:latin typeface="Avenir Book" panose="02000503020000020003" pitchFamily="2" charset="0"/>
                <a:ea typeface="Aptos" panose="020B0004020202020204" pitchFamily="34" charset="0"/>
              </a:rPr>
              <a:t>as would make him a safe and efficient practitioner.</a:t>
            </a:r>
            <a:endParaRPr lang="en-US" sz="2200" dirty="0">
              <a:latin typeface="Avenir Book" panose="02000503020000020003" pitchFamily="2" charset="0"/>
            </a:endParaRPr>
          </a:p>
        </p:txBody>
      </p:sp>
      <p:cxnSp>
        <p:nvCxnSpPr>
          <p:cNvPr id="42" name="Straight Connector 41">
            <a:extLst>
              <a:ext uri="{FF2B5EF4-FFF2-40B4-BE49-F238E27FC236}">
                <a16:creationId xmlns:a16="http://schemas.microsoft.com/office/drawing/2014/main" id="{71BF67D0-1FBD-44FD-2032-0BE7EE6A94FE}"/>
              </a:ext>
            </a:extLst>
          </p:cNvPr>
          <p:cNvCxnSpPr>
            <a:cxnSpLocks/>
          </p:cNvCxnSpPr>
          <p:nvPr/>
        </p:nvCxnSpPr>
        <p:spPr>
          <a:xfrm flipH="1">
            <a:off x="2379602" y="1447116"/>
            <a:ext cx="1" cy="4647535"/>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7073FCC5-52A5-525A-E846-1A5E59A6C8D5}"/>
              </a:ext>
            </a:extLst>
          </p:cNvPr>
          <p:cNvSpPr txBox="1"/>
          <p:nvPr/>
        </p:nvSpPr>
        <p:spPr>
          <a:xfrm>
            <a:off x="944972" y="1553533"/>
            <a:ext cx="2930204" cy="923330"/>
          </a:xfrm>
          <a:prstGeom prst="rect">
            <a:avLst/>
          </a:prstGeom>
          <a:solidFill>
            <a:srgbClr val="CFE5E5"/>
          </a:solidFill>
        </p:spPr>
        <p:txBody>
          <a:bodyPr wrap="square" rtlCol="0">
            <a:spAutoFit/>
          </a:bodyPr>
          <a:lstStyle/>
          <a:p>
            <a:r>
              <a:rPr lang="en-US" b="1" dirty="0">
                <a:latin typeface="Avenir Book" panose="02000503020000020003" pitchFamily="2" charset="0"/>
              </a:rPr>
              <a:t>1900-1930</a:t>
            </a:r>
          </a:p>
          <a:p>
            <a:r>
              <a:rPr lang="en-US" dirty="0">
                <a:latin typeface="Avenir Book" panose="02000503020000020003" pitchFamily="2" charset="0"/>
              </a:rPr>
              <a:t>From Midwives to Teaching Hospitals* </a:t>
            </a:r>
          </a:p>
        </p:txBody>
      </p:sp>
      <p:sp>
        <p:nvSpPr>
          <p:cNvPr id="45" name="TextBox 44">
            <a:extLst>
              <a:ext uri="{FF2B5EF4-FFF2-40B4-BE49-F238E27FC236}">
                <a16:creationId xmlns:a16="http://schemas.microsoft.com/office/drawing/2014/main" id="{21DA9B73-CD90-D451-3AB5-BE930CCC145C}"/>
              </a:ext>
            </a:extLst>
          </p:cNvPr>
          <p:cNvSpPr txBox="1"/>
          <p:nvPr/>
        </p:nvSpPr>
        <p:spPr>
          <a:xfrm>
            <a:off x="910710" y="2642545"/>
            <a:ext cx="2964465" cy="1754326"/>
          </a:xfrm>
          <a:prstGeom prst="rect">
            <a:avLst/>
          </a:prstGeom>
          <a:solidFill>
            <a:schemeClr val="bg2">
              <a:lumMod val="90000"/>
            </a:schemeClr>
          </a:solidFill>
        </p:spPr>
        <p:txBody>
          <a:bodyPr wrap="square" rtlCol="0">
            <a:spAutoFit/>
          </a:bodyPr>
          <a:lstStyle/>
          <a:p>
            <a:r>
              <a:rPr lang="en-US" b="1" dirty="0">
                <a:latin typeface="Avenir Book" panose="02000503020000020003" pitchFamily="2" charset="0"/>
              </a:rPr>
              <a:t>1910 Flexner Report</a:t>
            </a:r>
          </a:p>
          <a:p>
            <a:r>
              <a:rPr lang="en-US" dirty="0">
                <a:latin typeface="Avenir Book" panose="02000503020000020003" pitchFamily="2" charset="0"/>
              </a:rPr>
              <a:t>Transformation of medical education.</a:t>
            </a:r>
          </a:p>
          <a:p>
            <a:endParaRPr lang="en-US" dirty="0">
              <a:latin typeface="Avenir Book" panose="02000503020000020003" pitchFamily="2" charset="0"/>
            </a:endParaRPr>
          </a:p>
          <a:p>
            <a:r>
              <a:rPr lang="en-US" dirty="0">
                <a:latin typeface="Avenir Book" panose="02000503020000020003" pitchFamily="2" charset="0"/>
              </a:rPr>
              <a:t>Emphasis on clinical training = need for “clinical material”</a:t>
            </a:r>
          </a:p>
        </p:txBody>
      </p:sp>
      <p:sp>
        <p:nvSpPr>
          <p:cNvPr id="46" name="TextBox 45">
            <a:extLst>
              <a:ext uri="{FF2B5EF4-FFF2-40B4-BE49-F238E27FC236}">
                <a16:creationId xmlns:a16="http://schemas.microsoft.com/office/drawing/2014/main" id="{9EE9E90B-9B8D-B020-28DE-710F6FB21F69}"/>
              </a:ext>
            </a:extLst>
          </p:cNvPr>
          <p:cNvSpPr txBox="1"/>
          <p:nvPr/>
        </p:nvSpPr>
        <p:spPr>
          <a:xfrm>
            <a:off x="944972" y="4858536"/>
            <a:ext cx="2930203" cy="923330"/>
          </a:xfrm>
          <a:prstGeom prst="rect">
            <a:avLst/>
          </a:prstGeom>
          <a:solidFill>
            <a:schemeClr val="bg2">
              <a:lumMod val="90000"/>
            </a:schemeClr>
          </a:solidFill>
        </p:spPr>
        <p:txBody>
          <a:bodyPr wrap="square" rtlCol="0">
            <a:spAutoFit/>
          </a:bodyPr>
          <a:lstStyle/>
          <a:p>
            <a:r>
              <a:rPr lang="en-US" b="1" dirty="0"/>
              <a:t>Contemporary Exchange: </a:t>
            </a:r>
            <a:r>
              <a:rPr lang="en-US" dirty="0"/>
              <a:t>“training material” in exchange for “charity care”</a:t>
            </a:r>
          </a:p>
        </p:txBody>
      </p:sp>
      <p:sp>
        <p:nvSpPr>
          <p:cNvPr id="47" name="TextBox 46">
            <a:extLst>
              <a:ext uri="{FF2B5EF4-FFF2-40B4-BE49-F238E27FC236}">
                <a16:creationId xmlns:a16="http://schemas.microsoft.com/office/drawing/2014/main" id="{DBBD9FF7-AC34-C98D-52D7-9AAD2893C2EE}"/>
              </a:ext>
            </a:extLst>
          </p:cNvPr>
          <p:cNvSpPr txBox="1"/>
          <p:nvPr/>
        </p:nvSpPr>
        <p:spPr>
          <a:xfrm>
            <a:off x="1952874" y="1077784"/>
            <a:ext cx="914399" cy="369332"/>
          </a:xfrm>
          <a:prstGeom prst="rect">
            <a:avLst/>
          </a:prstGeom>
          <a:solidFill>
            <a:schemeClr val="bg1"/>
          </a:solidFill>
          <a:ln w="28575">
            <a:solidFill>
              <a:schemeClr val="accent1"/>
            </a:solidFill>
          </a:ln>
        </p:spPr>
        <p:txBody>
          <a:bodyPr wrap="square" rtlCol="0">
            <a:spAutoFit/>
          </a:bodyPr>
          <a:lstStyle/>
          <a:p>
            <a:pPr algn="ctr"/>
            <a:r>
              <a:rPr lang="en-US" dirty="0">
                <a:latin typeface="Avenir Book" panose="02000503020000020003" pitchFamily="2" charset="0"/>
              </a:rPr>
              <a:t>1900</a:t>
            </a:r>
          </a:p>
        </p:txBody>
      </p:sp>
      <p:sp>
        <p:nvSpPr>
          <p:cNvPr id="48" name="TextBox 47">
            <a:extLst>
              <a:ext uri="{FF2B5EF4-FFF2-40B4-BE49-F238E27FC236}">
                <a16:creationId xmlns:a16="http://schemas.microsoft.com/office/drawing/2014/main" id="{7316800B-DF7E-6F1E-F399-B40687ABC2BF}"/>
              </a:ext>
            </a:extLst>
          </p:cNvPr>
          <p:cNvSpPr txBox="1"/>
          <p:nvPr/>
        </p:nvSpPr>
        <p:spPr>
          <a:xfrm>
            <a:off x="1735882" y="6005929"/>
            <a:ext cx="1287439" cy="369332"/>
          </a:xfrm>
          <a:prstGeom prst="rect">
            <a:avLst/>
          </a:prstGeom>
          <a:solidFill>
            <a:schemeClr val="bg1"/>
          </a:solidFill>
          <a:ln w="28575">
            <a:solidFill>
              <a:schemeClr val="accent1"/>
            </a:solidFill>
          </a:ln>
        </p:spPr>
        <p:txBody>
          <a:bodyPr wrap="square" rtlCol="0">
            <a:spAutoFit/>
          </a:bodyPr>
          <a:lstStyle/>
          <a:p>
            <a:pPr algn="ctr"/>
            <a:r>
              <a:rPr lang="en-US" dirty="0">
                <a:latin typeface="Avenir Book" panose="02000503020000020003" pitchFamily="2" charset="0"/>
              </a:rPr>
              <a:t>Present</a:t>
            </a:r>
          </a:p>
        </p:txBody>
      </p:sp>
      <p:sp>
        <p:nvSpPr>
          <p:cNvPr id="3" name="Title 1">
            <a:extLst>
              <a:ext uri="{FF2B5EF4-FFF2-40B4-BE49-F238E27FC236}">
                <a16:creationId xmlns:a16="http://schemas.microsoft.com/office/drawing/2014/main" id="{DD007B9C-9F4F-FFB9-336B-65B657CBC3C5}"/>
              </a:ext>
            </a:extLst>
          </p:cNvPr>
          <p:cNvSpPr txBox="1">
            <a:spLocks/>
          </p:cNvSpPr>
          <p:nvPr/>
        </p:nvSpPr>
        <p:spPr>
          <a:xfrm>
            <a:off x="1311134" y="198110"/>
            <a:ext cx="9853533" cy="658949"/>
          </a:xfrm>
          <a:prstGeom prst="rect">
            <a:avLst/>
          </a:prstGeom>
          <a:solidFill>
            <a:srgbClr val="CFE5E5"/>
          </a:solidFill>
        </p:spPr>
        <p:txBody>
          <a:bodyPr vert="horz" lIns="91440" tIns="45720" rIns="91440" bIns="45720" rtlCol="0" anchor="ctr">
            <a:normAutofit/>
          </a:bodyPr>
          <a:lstStyle>
            <a:defPPr>
              <a:defRPr lang="en-US"/>
            </a:defPPr>
            <a:lvl1pPr algn="ctr">
              <a:lnSpc>
                <a:spcPct val="90000"/>
              </a:lnSpc>
              <a:spcBef>
                <a:spcPct val="0"/>
              </a:spcBef>
              <a:buNone/>
              <a:defRPr sz="3600" b="1">
                <a:solidFill>
                  <a:srgbClr val="333F50"/>
                </a:solidFill>
                <a:latin typeface="Avenir Book" panose="02000503020000020003" pitchFamily="2" charset="0"/>
                <a:ea typeface="Calibri" panose="020F0502020204030204" pitchFamily="34" charset="0"/>
                <a:cs typeface="Calibri" panose="020F0502020204030204" pitchFamily="34" charset="0"/>
              </a:defRPr>
            </a:lvl1pPr>
          </a:lstStyle>
          <a:p>
            <a:r>
              <a:rPr lang="en-US" dirty="0"/>
              <a:t>Why is this happening… in medical schools?</a:t>
            </a:r>
          </a:p>
        </p:txBody>
      </p:sp>
      <p:sp>
        <p:nvSpPr>
          <p:cNvPr id="6" name="Freeform 3">
            <a:extLst>
              <a:ext uri="{FF2B5EF4-FFF2-40B4-BE49-F238E27FC236}">
                <a16:creationId xmlns:a16="http://schemas.microsoft.com/office/drawing/2014/main" id="{02CCAE96-BA40-FC24-40C9-002D94D3D5AE}"/>
              </a:ext>
            </a:extLst>
          </p:cNvPr>
          <p:cNvSpPr/>
          <p:nvPr/>
        </p:nvSpPr>
        <p:spPr>
          <a:xfrm>
            <a:off x="4702492" y="1235232"/>
            <a:ext cx="6760638" cy="4831041"/>
          </a:xfrm>
          <a:custGeom>
            <a:avLst/>
            <a:gdLst/>
            <a:ahLst/>
            <a:cxnLst/>
            <a:rect l="l" t="t" r="r" b="b"/>
            <a:pathLst>
              <a:path w="5216862" h="4114800">
                <a:moveTo>
                  <a:pt x="0" y="0"/>
                </a:moveTo>
                <a:lnTo>
                  <a:pt x="5216862" y="0"/>
                </a:lnTo>
                <a:lnTo>
                  <a:pt x="521686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8" name="TextBox 7">
            <a:extLst>
              <a:ext uri="{FF2B5EF4-FFF2-40B4-BE49-F238E27FC236}">
                <a16:creationId xmlns:a16="http://schemas.microsoft.com/office/drawing/2014/main" id="{CEE676A4-4CA2-9E88-A0F8-812EC6461E45}"/>
              </a:ext>
            </a:extLst>
          </p:cNvPr>
          <p:cNvSpPr txBox="1"/>
          <p:nvPr/>
        </p:nvSpPr>
        <p:spPr>
          <a:xfrm>
            <a:off x="4702492" y="6335554"/>
            <a:ext cx="7191348" cy="338554"/>
          </a:xfrm>
          <a:prstGeom prst="rect">
            <a:avLst/>
          </a:prstGeom>
          <a:noFill/>
        </p:spPr>
        <p:txBody>
          <a:bodyPr wrap="square">
            <a:spAutoFit/>
          </a:bodyPr>
          <a:lstStyle/>
          <a:p>
            <a:r>
              <a:rPr lang="en-US" sz="1600" dirty="0">
                <a:latin typeface="Avenir Book" panose="02000503020000020003" pitchFamily="2" charset="0"/>
                <a:ea typeface="Aptos" panose="020B0004020202020204" pitchFamily="34" charset="0"/>
                <a:cs typeface="Arial" panose="020B0604020202020204" pitchFamily="34" charset="0"/>
              </a:rPr>
              <a:t>Dr. Ziegler, Professor of Obstetrics at University of Pittsburgh Magee Hospital (1913). </a:t>
            </a:r>
          </a:p>
        </p:txBody>
      </p:sp>
    </p:spTree>
    <p:extLst>
      <p:ext uri="{BB962C8B-B14F-4D97-AF65-F5344CB8AC3E}">
        <p14:creationId xmlns:p14="http://schemas.microsoft.com/office/powerpoint/2010/main" val="1641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B710C-2845-43EE-7ED2-082884F0756F}"/>
            </a:ext>
          </a:extLst>
        </p:cNvPr>
        <p:cNvGrpSpPr/>
        <p:nvPr/>
      </p:nvGrpSpPr>
      <p:grpSpPr>
        <a:xfrm>
          <a:off x="0" y="0"/>
          <a:ext cx="0" cy="0"/>
          <a:chOff x="0" y="0"/>
          <a:chExt cx="0" cy="0"/>
        </a:xfrm>
      </p:grpSpPr>
      <p:sp>
        <p:nvSpPr>
          <p:cNvPr id="13" name="object 3">
            <a:extLst>
              <a:ext uri="{FF2B5EF4-FFF2-40B4-BE49-F238E27FC236}">
                <a16:creationId xmlns:a16="http://schemas.microsoft.com/office/drawing/2014/main" id="{2DF7396C-82AC-C899-4B7D-37D57957EA94}"/>
              </a:ext>
            </a:extLst>
          </p:cNvPr>
          <p:cNvSpPr/>
          <p:nvPr/>
        </p:nvSpPr>
        <p:spPr>
          <a:xfrm>
            <a:off x="322044" y="1850124"/>
            <a:ext cx="11547909" cy="4829135"/>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chemeClr val="bg2"/>
          </a:solidFill>
        </p:spPr>
        <p:txBody>
          <a:bodyPr wrap="square" lIns="0" tIns="0" rIns="0" bIns="0" rtlCol="0"/>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D4990AD7-F69A-0B19-49B6-A4099A7451F8}"/>
              </a:ext>
            </a:extLst>
          </p:cNvPr>
          <p:cNvSpPr txBox="1">
            <a:spLocks/>
          </p:cNvSpPr>
          <p:nvPr/>
        </p:nvSpPr>
        <p:spPr>
          <a:xfrm>
            <a:off x="322045" y="210099"/>
            <a:ext cx="11547909" cy="1248050"/>
          </a:xfrm>
          <a:prstGeom prst="rect">
            <a:avLst/>
          </a:prstGeom>
          <a:solidFill>
            <a:srgbClr val="D3E2D2"/>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endParaRPr lang="en-US" sz="4000" b="1" kern="1200" dirty="0">
              <a:solidFill>
                <a:srgbClr val="333F50"/>
              </a:solidFill>
              <a:latin typeface="Avenir Book" panose="02000503020000020003" pitchFamily="2" charset="0"/>
              <a:ea typeface="Calibri" panose="020F0502020204030204" pitchFamily="34" charset="0"/>
              <a:cs typeface="Calibri" panose="020F0502020204030204" pitchFamily="34" charset="0"/>
            </a:endParaRPr>
          </a:p>
          <a:p>
            <a:pPr lvl="0" algn="ctr"/>
            <a:endParaRPr lang="en-US" sz="3200" b="1" kern="1200" dirty="0">
              <a:solidFill>
                <a:srgbClr val="333F50"/>
              </a:solidFill>
              <a:latin typeface="Avenir Book" panose="02000503020000020003" pitchFamily="2" charset="0"/>
              <a:ea typeface="Calibri" panose="020F0502020204030204" pitchFamily="34" charset="0"/>
              <a:cs typeface="Calibri" panose="020F0502020204030204" pitchFamily="34" charset="0"/>
            </a:endParaRPr>
          </a:p>
          <a:p>
            <a:pPr lvl="0" algn="ctr"/>
            <a:r>
              <a:rPr lang="en-US" sz="3200" b="1" kern="1200" dirty="0">
                <a:solidFill>
                  <a:srgbClr val="333F50"/>
                </a:solidFill>
                <a:latin typeface="Avenir Book" panose="02000503020000020003" pitchFamily="2" charset="0"/>
                <a:ea typeface="Calibri" panose="020F0502020204030204" pitchFamily="34" charset="0"/>
                <a:cs typeface="Calibri" panose="020F0502020204030204" pitchFamily="34" charset="0"/>
              </a:rPr>
              <a:t>Significance: Why Study Segregated Pregnancy Care?</a:t>
            </a:r>
            <a:endParaRPr lang="en-US" sz="3200" kern="1200" dirty="0">
              <a:solidFill>
                <a:srgbClr val="333F50"/>
              </a:solidFill>
              <a:latin typeface="Avenir Book" panose="02000503020000020003" pitchFamily="2" charset="0"/>
              <a:ea typeface="Calibri" panose="020F0502020204030204" pitchFamily="34" charset="0"/>
              <a:cs typeface="Calibri" panose="020F0502020204030204" pitchFamily="34" charset="0"/>
            </a:endParaRPr>
          </a:p>
          <a:p>
            <a:pPr algn="ctr"/>
            <a:endParaRPr lang="en-US" sz="3600" dirty="0">
              <a:latin typeface="Avenir Book" panose="02000503020000020003" pitchFamily="2" charset="0"/>
              <a:cs typeface="Arial" panose="020B0604020202020204" pitchFamily="34" charset="0"/>
            </a:endParaRPr>
          </a:p>
        </p:txBody>
      </p:sp>
      <p:sp>
        <p:nvSpPr>
          <p:cNvPr id="10" name="TextBox 9">
            <a:extLst>
              <a:ext uri="{FF2B5EF4-FFF2-40B4-BE49-F238E27FC236}">
                <a16:creationId xmlns:a16="http://schemas.microsoft.com/office/drawing/2014/main" id="{E4A94D59-4E6B-B7AC-42F9-B2F291E41073}"/>
              </a:ext>
            </a:extLst>
          </p:cNvPr>
          <p:cNvSpPr txBox="1"/>
          <p:nvPr/>
        </p:nvSpPr>
        <p:spPr>
          <a:xfrm>
            <a:off x="5222707" y="2157272"/>
            <a:ext cx="6223941" cy="4154984"/>
          </a:xfrm>
          <a:prstGeom prst="rect">
            <a:avLst/>
          </a:prstGeom>
          <a:noFill/>
        </p:spPr>
        <p:txBody>
          <a:bodyPr wrap="square">
            <a:spAutoFit/>
          </a:bodyPr>
          <a:lstStyle/>
          <a:p>
            <a:pPr lvl="0" algn="l">
              <a:buNone/>
            </a:pPr>
            <a:r>
              <a:rPr lang="en-US" sz="2400" b="1" kern="1200" dirty="0">
                <a:solidFill>
                  <a:srgbClr val="333F50"/>
                </a:solidFill>
                <a:latin typeface="Avenir Book" panose="02000503020000020003" pitchFamily="2" charset="0"/>
                <a:ea typeface="Calibri" panose="020F0502020204030204" pitchFamily="34" charset="0"/>
                <a:cs typeface="Calibri" panose="020F0502020204030204" pitchFamily="34" charset="0"/>
              </a:rPr>
              <a:t>It is an issue of Equity</a:t>
            </a:r>
            <a:endParaRPr lang="en-US" sz="2400" b="1" dirty="0">
              <a:effectLst/>
              <a:latin typeface="Avenir Book" panose="02000503020000020003" pitchFamily="2" charset="0"/>
              <a:ea typeface="Aptos" panose="020B0004020202020204" pitchFamily="34" charset="0"/>
              <a:cs typeface="Times New Roman" panose="02020603050405020304" pitchFamily="18" charset="0"/>
            </a:endParaRPr>
          </a:p>
          <a:p>
            <a:pPr lvl="0" algn="l">
              <a:buNone/>
            </a:pPr>
            <a:endParaRPr lang="en-US" sz="2400" dirty="0">
              <a:effectLst/>
              <a:latin typeface="Avenir Book" panose="02000503020000020003" pitchFamily="2" charset="0"/>
              <a:ea typeface="Aptos" panose="020B0004020202020204" pitchFamily="34" charset="0"/>
              <a:cs typeface="Times New Roman" panose="02020603050405020304" pitchFamily="18" charset="0"/>
            </a:endParaRPr>
          </a:p>
          <a:p>
            <a:pPr lvl="0" algn="l">
              <a:buNone/>
            </a:pPr>
            <a:r>
              <a:rPr lang="en-US" sz="2400" b="1" dirty="0">
                <a:effectLst/>
                <a:latin typeface="Avenir Book" panose="02000503020000020003" pitchFamily="2" charset="0"/>
                <a:ea typeface="Aptos" panose="020B0004020202020204" pitchFamily="34" charset="0"/>
                <a:cs typeface="Times New Roman" panose="02020603050405020304" pitchFamily="18" charset="0"/>
              </a:rPr>
              <a:t>Payer-segregated care disproportionately impacts </a:t>
            </a:r>
            <a:r>
              <a:rPr lang="en-US" sz="2400" dirty="0">
                <a:effectLst/>
                <a:latin typeface="Avenir Book" panose="02000503020000020003" pitchFamily="2" charset="0"/>
                <a:ea typeface="Aptos" panose="020B0004020202020204" pitchFamily="34" charset="0"/>
                <a:cs typeface="Times New Roman" panose="02020603050405020304" pitchFamily="18" charset="0"/>
              </a:rPr>
              <a:t>Black, Indigenous, and Latinx pregnant and birthing people (60% in U.S./80% in CA).</a:t>
            </a:r>
          </a:p>
          <a:p>
            <a:pPr lvl="0" algn="l">
              <a:buNone/>
            </a:pPr>
            <a:endParaRPr lang="en-US" sz="2400" dirty="0">
              <a:latin typeface="Avenir Book" panose="02000503020000020003" pitchFamily="2" charset="0"/>
              <a:ea typeface="Aptos" panose="020B0004020202020204" pitchFamily="34" charset="0"/>
              <a:cs typeface="Times New Roman" panose="02020603050405020304" pitchFamily="18" charset="0"/>
            </a:endParaRPr>
          </a:p>
          <a:p>
            <a:pPr lvl="0" algn="l">
              <a:buNone/>
            </a:pPr>
            <a:r>
              <a:rPr lang="en-US" sz="2400" b="1" dirty="0">
                <a:latin typeface="Avenir Book" panose="02000503020000020003" pitchFamily="2" charset="0"/>
                <a:ea typeface="Aptos" panose="020B0004020202020204" pitchFamily="34" charset="0"/>
                <a:cs typeface="Times New Roman" panose="02020603050405020304" pitchFamily="18" charset="0"/>
              </a:rPr>
              <a:t>Black women </a:t>
            </a:r>
            <a:r>
              <a:rPr lang="en-US" sz="2400" dirty="0">
                <a:latin typeface="Avenir Book" panose="02000503020000020003" pitchFamily="2" charset="0"/>
                <a:ea typeface="Aptos" panose="020B0004020202020204" pitchFamily="34" charset="0"/>
                <a:cs typeface="Times New Roman" panose="02020603050405020304" pitchFamily="18" charset="0"/>
              </a:rPr>
              <a:t>experience 3xs higher rates of pregnancy-related mortality than other groups</a:t>
            </a:r>
          </a:p>
          <a:p>
            <a:pPr lvl="0" algn="l">
              <a:buNone/>
            </a:pPr>
            <a:endParaRPr lang="en-US" sz="2400" dirty="0">
              <a:effectLst/>
              <a:latin typeface="Avenir Book" panose="02000503020000020003" pitchFamily="2" charset="0"/>
              <a:ea typeface="Aptos" panose="020B0004020202020204" pitchFamily="34" charset="0"/>
              <a:cs typeface="Times New Roman" panose="02020603050405020304" pitchFamily="18" charset="0"/>
            </a:endParaRPr>
          </a:p>
          <a:p>
            <a:pPr lvl="0" algn="l">
              <a:buNone/>
            </a:pPr>
            <a:r>
              <a:rPr lang="en-US" sz="2400" b="1" dirty="0">
                <a:effectLst/>
                <a:latin typeface="Avenir Book" panose="02000503020000020003" pitchFamily="2" charset="0"/>
                <a:ea typeface="Aptos" panose="020B0004020202020204" pitchFamily="34" charset="0"/>
                <a:cs typeface="Times New Roman" panose="02020603050405020304" pitchFamily="18" charset="0"/>
              </a:rPr>
              <a:t>Medicaid-enrolled pregnant people </a:t>
            </a:r>
            <a:r>
              <a:rPr lang="en-US" sz="2400" dirty="0">
                <a:latin typeface="Avenir Book" panose="02000503020000020003" pitchFamily="2" charset="0"/>
                <a:ea typeface="Aptos" panose="020B0004020202020204" pitchFamily="34" charset="0"/>
                <a:cs typeface="Times New Roman" panose="02020603050405020304" pitchFamily="18" charset="0"/>
              </a:rPr>
              <a:t>have higher rates of maternal mortality than privately insured</a:t>
            </a:r>
            <a:endParaRPr lang="en-US" dirty="0"/>
          </a:p>
        </p:txBody>
      </p:sp>
      <p:sp>
        <p:nvSpPr>
          <p:cNvPr id="12" name="TextBox 11">
            <a:extLst>
              <a:ext uri="{FF2B5EF4-FFF2-40B4-BE49-F238E27FC236}">
                <a16:creationId xmlns:a16="http://schemas.microsoft.com/office/drawing/2014/main" id="{2DC7A572-616C-9C5C-DEE4-A098DA4EFCA5}"/>
              </a:ext>
            </a:extLst>
          </p:cNvPr>
          <p:cNvSpPr txBox="1"/>
          <p:nvPr/>
        </p:nvSpPr>
        <p:spPr>
          <a:xfrm>
            <a:off x="633117" y="2157272"/>
            <a:ext cx="4278517" cy="2308324"/>
          </a:xfrm>
          <a:prstGeom prst="rect">
            <a:avLst/>
          </a:prstGeom>
          <a:noFill/>
        </p:spPr>
        <p:txBody>
          <a:bodyPr wrap="square">
            <a:spAutoFit/>
          </a:bodyPr>
          <a:lstStyle/>
          <a:p>
            <a:pPr lvl="0" algn="l"/>
            <a:r>
              <a:rPr lang="en-US" sz="2400" b="1" kern="1200" dirty="0">
                <a:solidFill>
                  <a:srgbClr val="333F50"/>
                </a:solidFill>
                <a:latin typeface="Avenir Book" panose="02000503020000020003" pitchFamily="2" charset="0"/>
                <a:ea typeface="Calibri" panose="020F0502020204030204" pitchFamily="34" charset="0"/>
                <a:cs typeface="Calibri" panose="020F0502020204030204" pitchFamily="34" charset="0"/>
              </a:rPr>
              <a:t>It is not an issue of Coverage</a:t>
            </a:r>
          </a:p>
          <a:p>
            <a:pPr lvl="0" algn="l"/>
            <a:endParaRPr lang="en-US" sz="2400" dirty="0">
              <a:solidFill>
                <a:srgbClr val="333F50"/>
              </a:solidFill>
              <a:latin typeface="Avenir Book" panose="02000503020000020003" pitchFamily="2" charset="0"/>
            </a:endParaRPr>
          </a:p>
          <a:p>
            <a:pPr lvl="0" algn="l"/>
            <a:r>
              <a:rPr lang="en-US" sz="2400" dirty="0">
                <a:latin typeface="Avenir Book" panose="02000503020000020003" pitchFamily="2" charset="0"/>
              </a:rPr>
              <a:t>Health insurance coverage for pregnant people is the </a:t>
            </a:r>
            <a:r>
              <a:rPr lang="en-US" sz="2400" b="1" dirty="0">
                <a:latin typeface="Avenir Book" panose="02000503020000020003" pitchFamily="2" charset="0"/>
              </a:rPr>
              <a:t>closest we have to universal health insurance </a:t>
            </a:r>
            <a:r>
              <a:rPr lang="en-US" sz="2400" dirty="0">
                <a:latin typeface="Avenir Book" panose="02000503020000020003" pitchFamily="2" charset="0"/>
              </a:rPr>
              <a:t>in the United States.</a:t>
            </a:r>
          </a:p>
        </p:txBody>
      </p:sp>
    </p:spTree>
    <p:extLst>
      <p:ext uri="{BB962C8B-B14F-4D97-AF65-F5344CB8AC3E}">
        <p14:creationId xmlns:p14="http://schemas.microsoft.com/office/powerpoint/2010/main" val="393599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E2D2"/>
        </a:solidFill>
        <a:effectLst/>
      </p:bgPr>
    </p:bg>
    <p:spTree>
      <p:nvGrpSpPr>
        <p:cNvPr id="1" name="">
          <a:extLst>
            <a:ext uri="{FF2B5EF4-FFF2-40B4-BE49-F238E27FC236}">
              <a16:creationId xmlns:a16="http://schemas.microsoft.com/office/drawing/2014/main" id="{28160B7F-3E65-E9F3-0BB3-371FCD232445}"/>
            </a:ext>
          </a:extLst>
        </p:cNvPr>
        <p:cNvGrpSpPr/>
        <p:nvPr/>
      </p:nvGrpSpPr>
      <p:grpSpPr>
        <a:xfrm>
          <a:off x="0" y="0"/>
          <a:ext cx="0" cy="0"/>
          <a:chOff x="0" y="0"/>
          <a:chExt cx="0" cy="0"/>
        </a:xfrm>
      </p:grpSpPr>
      <p:sp>
        <p:nvSpPr>
          <p:cNvPr id="13" name="object 3">
            <a:extLst>
              <a:ext uri="{FF2B5EF4-FFF2-40B4-BE49-F238E27FC236}">
                <a16:creationId xmlns:a16="http://schemas.microsoft.com/office/drawing/2014/main" id="{A3EDDFB3-9ED5-4AFF-1E6C-88E30FDC3DF5}"/>
              </a:ext>
            </a:extLst>
          </p:cNvPr>
          <p:cNvSpPr/>
          <p:nvPr/>
        </p:nvSpPr>
        <p:spPr>
          <a:xfrm>
            <a:off x="4533902" y="645154"/>
            <a:ext cx="6961412" cy="1640846"/>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EEECE1"/>
          </a:solidFill>
        </p:spPr>
        <p:txBody>
          <a:bodyPr wrap="square" lIns="0" tIns="0" rIns="0" bIns="0" rtlCol="0"/>
          <a:lstStyle/>
          <a:p>
            <a:pPr marL="0" marR="0" lvl="0" indent="0" algn="l" defTabSz="685800" rtl="0" eaLnBrk="1" fontAlgn="auto" latinLnBrk="0" hangingPunct="1">
              <a:lnSpc>
                <a:spcPct val="100000"/>
              </a:lnSpc>
              <a:spcBef>
                <a:spcPts val="0"/>
              </a:spcBef>
              <a:spcAft>
                <a:spcPts val="900"/>
              </a:spcAft>
              <a:buClrTx/>
              <a:buSzTx/>
              <a:buFontTx/>
              <a:buNone/>
              <a:tabLst/>
              <a:defRPr/>
            </a:pPr>
            <a:endParaRPr kumimoji="0" lang="en-US" sz="1350"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1EA8E18-FB96-1F25-EFCB-C7AD88311232}"/>
              </a:ext>
            </a:extLst>
          </p:cNvPr>
          <p:cNvSpPr txBox="1"/>
          <p:nvPr/>
        </p:nvSpPr>
        <p:spPr>
          <a:xfrm>
            <a:off x="4757056" y="1080856"/>
            <a:ext cx="6400800" cy="769441"/>
          </a:xfrm>
          <a:prstGeom prst="rect">
            <a:avLst/>
          </a:prstGeom>
          <a:noFill/>
        </p:spPr>
        <p:txBody>
          <a:bodyPr wrap="square">
            <a:spAutoFit/>
          </a:bodyPr>
          <a:lstStyle/>
          <a:p>
            <a:pPr marL="282575" marR="0" lvl="0" indent="-282575" algn="l" defTabSz="685800" rtl="0" eaLnBrk="1" fontAlgn="auto" latinLnBrk="0" hangingPunct="1">
              <a:lnSpc>
                <a:spcPct val="100000"/>
              </a:lnSpc>
              <a:spcBef>
                <a:spcPts val="0"/>
              </a:spcBef>
              <a:spcAft>
                <a:spcPts val="0"/>
              </a:spcAft>
              <a:buClrTx/>
              <a:buSzTx/>
              <a:buFontTx/>
              <a:buNone/>
              <a:tabLst>
                <a:tab pos="685800" algn="l"/>
              </a:tabLst>
              <a:defRPr/>
            </a:pPr>
            <a:r>
              <a:rPr kumimoji="0" lang="en-US" sz="2200" b="0" i="0" u="none" strike="noStrike" kern="100" cap="none" spc="0" normalizeH="0" baseline="0" noProof="0" dirty="0">
                <a:ln>
                  <a:noFill/>
                </a:ln>
                <a:solidFill>
                  <a:srgbClr val="EEECE1">
                    <a:lumMod val="10000"/>
                  </a:srgbClr>
                </a:solidFill>
                <a:effectLst/>
                <a:uLnTx/>
                <a:uFillTx/>
                <a:latin typeface="Avenir Book" panose="02000503020000020003"/>
                <a:ea typeface="Cambria" panose="02040503050406030204" pitchFamily="18" charset="0"/>
                <a:cs typeface="Times New Roman" panose="02020603050405020304" pitchFamily="18" charset="0"/>
              </a:rPr>
              <a:t>1. Trace the </a:t>
            </a:r>
            <a:r>
              <a:rPr kumimoji="0" lang="en-US" sz="2200" b="1" i="0" u="none" strike="noStrike" kern="100" cap="none" spc="0" normalizeH="0" baseline="0" noProof="0" dirty="0">
                <a:ln>
                  <a:noFill/>
                </a:ln>
                <a:solidFill>
                  <a:srgbClr val="EEECE1">
                    <a:lumMod val="10000"/>
                  </a:srgbClr>
                </a:solidFill>
                <a:effectLst/>
                <a:uLnTx/>
                <a:uFillTx/>
                <a:latin typeface="Avenir Book" panose="02000503020000020003"/>
                <a:ea typeface="Cambria" panose="02040503050406030204" pitchFamily="18" charset="0"/>
                <a:cs typeface="Times New Roman" panose="02020603050405020304" pitchFamily="18" charset="0"/>
              </a:rPr>
              <a:t>role of law and medicine </a:t>
            </a:r>
            <a:r>
              <a:rPr kumimoji="0" lang="en-US" sz="2200" b="0" i="0" u="none" strike="noStrike" kern="100" cap="none" spc="0" normalizeH="0" baseline="0" noProof="0" dirty="0">
                <a:ln>
                  <a:noFill/>
                </a:ln>
                <a:solidFill>
                  <a:srgbClr val="EEECE1">
                    <a:lumMod val="10000"/>
                  </a:srgbClr>
                </a:solidFill>
                <a:effectLst/>
                <a:uLnTx/>
                <a:uFillTx/>
                <a:latin typeface="Avenir Book" panose="02000503020000020003"/>
                <a:ea typeface="Cambria" panose="02040503050406030204" pitchFamily="18" charset="0"/>
                <a:cs typeface="Times New Roman" panose="02020603050405020304" pitchFamily="18" charset="0"/>
              </a:rPr>
              <a:t>in constructing economically and racially segregated care in the U.S</a:t>
            </a:r>
            <a:endParaRPr kumimoji="0" lang="en-US" sz="2200" b="0" i="0" u="none" strike="noStrike" kern="1200" cap="none" spc="0" normalizeH="0" baseline="0" noProof="0" dirty="0">
              <a:ln>
                <a:noFill/>
              </a:ln>
              <a:solidFill>
                <a:srgbClr val="EEECE1">
                  <a:lumMod val="10000"/>
                </a:srgbClr>
              </a:solidFill>
              <a:effectLst/>
              <a:uLnTx/>
              <a:uFillTx/>
              <a:latin typeface="Avenir Book" panose="02000503020000020003"/>
              <a:ea typeface="Aptos" panose="020B0004020202020204" pitchFamily="34" charset="0"/>
              <a:cs typeface="Times New Roman" panose="02020603050405020304" pitchFamily="18" charset="0"/>
            </a:endParaRPr>
          </a:p>
        </p:txBody>
      </p:sp>
      <p:sp>
        <p:nvSpPr>
          <p:cNvPr id="8" name="object 3">
            <a:extLst>
              <a:ext uri="{FF2B5EF4-FFF2-40B4-BE49-F238E27FC236}">
                <a16:creationId xmlns:a16="http://schemas.microsoft.com/office/drawing/2014/main" id="{2983759D-C538-E135-6510-1EEABDFB9BEA}"/>
              </a:ext>
            </a:extLst>
          </p:cNvPr>
          <p:cNvSpPr/>
          <p:nvPr/>
        </p:nvSpPr>
        <p:spPr>
          <a:xfrm>
            <a:off x="4571998" y="2590791"/>
            <a:ext cx="6923316" cy="1730838"/>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D4A994"/>
          </a:solidFill>
        </p:spPr>
        <p:txBody>
          <a:bodyPr wrap="square" lIns="0" tIns="0" rIns="0" bIns="0" rtlCol="0"/>
          <a:lstStyle/>
          <a:p>
            <a:pPr marL="0" marR="0" lvl="0" indent="0" algn="l" defTabSz="685800" rtl="0" eaLnBrk="1" fontAlgn="auto" latinLnBrk="0" hangingPunct="1">
              <a:lnSpc>
                <a:spcPct val="100000"/>
              </a:lnSpc>
              <a:spcBef>
                <a:spcPts val="0"/>
              </a:spcBef>
              <a:spcAft>
                <a:spcPts val="900"/>
              </a:spcAft>
              <a:buClrTx/>
              <a:buSzTx/>
              <a:buFontTx/>
              <a:buNone/>
              <a:tabLst/>
              <a:defRPr/>
            </a:pPr>
            <a:endParaRPr kumimoji="0" lang="en-US" sz="1350" b="0" i="0" u="none" strike="noStrike" kern="1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84F6794-3439-25F2-2AA8-5A88A1FBB607}"/>
              </a:ext>
            </a:extLst>
          </p:cNvPr>
          <p:cNvSpPr txBox="1"/>
          <p:nvPr/>
        </p:nvSpPr>
        <p:spPr>
          <a:xfrm>
            <a:off x="4757057" y="3040711"/>
            <a:ext cx="6400801" cy="769441"/>
          </a:xfrm>
          <a:prstGeom prst="rect">
            <a:avLst/>
          </a:prstGeom>
          <a:noFill/>
        </p:spPr>
        <p:txBody>
          <a:bodyPr wrap="square">
            <a:spAutoFit/>
          </a:bodyPr>
          <a:lstStyle/>
          <a:p>
            <a:pPr marL="282575" marR="0" lvl="0" indent="-282575" algn="l" defTabSz="457200" rtl="0" eaLnBrk="1" fontAlgn="auto" latinLnBrk="0" hangingPunct="1">
              <a:lnSpc>
                <a:spcPct val="100000"/>
              </a:lnSpc>
              <a:spcBef>
                <a:spcPts val="0"/>
              </a:spcBef>
              <a:spcAft>
                <a:spcPts val="0"/>
              </a:spcAft>
              <a:buClrTx/>
              <a:buSzTx/>
              <a:buFontTx/>
              <a:buNone/>
              <a:tabLst/>
              <a:defRPr sz="1200"/>
            </a:pPr>
            <a:r>
              <a:rPr kumimoji="0" lang="en-US" sz="2200" b="0" i="0" u="none" strike="noStrike" kern="100" cap="none" spc="0" normalizeH="0" baseline="0" noProof="0" dirty="0">
                <a:ln>
                  <a:noFill/>
                </a:ln>
                <a:solidFill>
                  <a:srgbClr val="EEECE1">
                    <a:lumMod val="10000"/>
                  </a:srgbClr>
                </a:solidFill>
                <a:effectLst/>
                <a:uLnTx/>
                <a:uFillTx/>
                <a:latin typeface="Avenir Book" panose="02000503020000020003"/>
                <a:ea typeface="Cambria" panose="02040503050406030204" pitchFamily="18" charset="0"/>
                <a:cs typeface="Times New Roman" panose="02020603050405020304" pitchFamily="18" charset="0"/>
              </a:rPr>
              <a:t>2. Elucidate provider and trainee experiences and perceptions of </a:t>
            </a:r>
            <a:r>
              <a:rPr kumimoji="0" lang="en-US" sz="2200" b="1" i="0" u="none" strike="noStrike" kern="100" cap="none" spc="0" normalizeH="0" baseline="0" noProof="0" dirty="0">
                <a:ln>
                  <a:noFill/>
                </a:ln>
                <a:solidFill>
                  <a:srgbClr val="EEECE1">
                    <a:lumMod val="10000"/>
                  </a:srgbClr>
                </a:solidFill>
                <a:effectLst/>
                <a:uLnTx/>
                <a:uFillTx/>
                <a:latin typeface="Avenir Book" panose="02000503020000020003"/>
                <a:ea typeface="Cambria" panose="02040503050406030204" pitchFamily="18" charset="0"/>
                <a:cs typeface="Times New Roman" panose="02020603050405020304" pitchFamily="18" charset="0"/>
              </a:rPr>
              <a:t>payer segregated care</a:t>
            </a:r>
            <a:endParaRPr kumimoji="0" lang="en-US" sz="2200" b="1" i="0" u="none" strike="noStrike" kern="1200" cap="none" spc="0" normalizeH="0" baseline="0" noProof="0" dirty="0">
              <a:ln>
                <a:noFill/>
              </a:ln>
              <a:solidFill>
                <a:srgbClr val="EEECE1">
                  <a:lumMod val="10000"/>
                </a:srgbClr>
              </a:solidFill>
              <a:effectLst/>
              <a:uLnTx/>
              <a:uFillTx/>
              <a:latin typeface="Avenir Book" panose="02000503020000020003"/>
              <a:ea typeface="+mn-ea"/>
              <a:cs typeface="+mn-cs"/>
            </a:endParaRPr>
          </a:p>
        </p:txBody>
      </p:sp>
      <p:sp>
        <p:nvSpPr>
          <p:cNvPr id="11" name="object 3">
            <a:extLst>
              <a:ext uri="{FF2B5EF4-FFF2-40B4-BE49-F238E27FC236}">
                <a16:creationId xmlns:a16="http://schemas.microsoft.com/office/drawing/2014/main" id="{133D099F-5380-EC68-D300-4ECB24806758}"/>
              </a:ext>
            </a:extLst>
          </p:cNvPr>
          <p:cNvSpPr/>
          <p:nvPr/>
        </p:nvSpPr>
        <p:spPr>
          <a:xfrm>
            <a:off x="4571999" y="4626420"/>
            <a:ext cx="6923315" cy="1569659"/>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99BFB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sz="1200"/>
            </a:pPr>
            <a:endParaRPr kumimoji="0" lang="en-US" sz="2000" b="0" i="0" u="none" strike="noStrike" kern="1200" cap="none" spc="0" normalizeH="0" baseline="0" noProof="0" dirty="0">
              <a:ln>
                <a:noFill/>
              </a:ln>
              <a:solidFill>
                <a:prstClr val="black"/>
              </a:solidFill>
              <a:effectLst/>
              <a:uLnTx/>
              <a:uFillTx/>
              <a:latin typeface="Avenir Book" panose="02000503020000020003"/>
              <a:ea typeface="+mn-ea"/>
              <a:cs typeface="+mn-cs"/>
            </a:endParaRPr>
          </a:p>
        </p:txBody>
      </p:sp>
      <p:sp>
        <p:nvSpPr>
          <p:cNvPr id="14" name="TextBox 13">
            <a:extLst>
              <a:ext uri="{FF2B5EF4-FFF2-40B4-BE49-F238E27FC236}">
                <a16:creationId xmlns:a16="http://schemas.microsoft.com/office/drawing/2014/main" id="{8771B5BA-A950-0B9A-3FD4-2B05A59C4006}"/>
              </a:ext>
            </a:extLst>
          </p:cNvPr>
          <p:cNvSpPr txBox="1"/>
          <p:nvPr/>
        </p:nvSpPr>
        <p:spPr>
          <a:xfrm>
            <a:off x="4757056" y="4643186"/>
            <a:ext cx="6400802" cy="1446550"/>
          </a:xfrm>
          <a:prstGeom prst="rect">
            <a:avLst/>
          </a:prstGeom>
          <a:noFill/>
        </p:spPr>
        <p:txBody>
          <a:bodyPr wrap="square">
            <a:spAutoFit/>
          </a:bodyPr>
          <a:lstStyle/>
          <a:p>
            <a:pPr marL="282575" marR="0" lvl="0" indent="-282575" algn="l" defTabSz="457200" rtl="0" eaLnBrk="1" fontAlgn="auto" latinLnBrk="0" hangingPunct="1">
              <a:lnSpc>
                <a:spcPct val="100000"/>
              </a:lnSpc>
              <a:spcBef>
                <a:spcPts val="0"/>
              </a:spcBef>
              <a:spcAft>
                <a:spcPts val="0"/>
              </a:spcAft>
              <a:buClrTx/>
              <a:buSzTx/>
              <a:buFontTx/>
              <a:buNone/>
              <a:tabLst/>
              <a:defRPr sz="1200"/>
            </a:pPr>
            <a:r>
              <a:rPr kumimoji="0" lang="en-US" sz="2200" b="0" i="0" u="none" strike="noStrike" kern="100" cap="none" spc="0" normalizeH="0" baseline="0" noProof="0" dirty="0">
                <a:ln>
                  <a:noFill/>
                </a:ln>
                <a:solidFill>
                  <a:srgbClr val="EEECE1">
                    <a:lumMod val="10000"/>
                  </a:srgbClr>
                </a:solidFill>
                <a:effectLst/>
                <a:uLnTx/>
                <a:uFillTx/>
                <a:latin typeface="Avenir Book" panose="02000503020000020003"/>
                <a:ea typeface="Cambria" panose="02040503050406030204" pitchFamily="18" charset="0"/>
                <a:cs typeface="Times New Roman" panose="02020603050405020304" pitchFamily="18" charset="0"/>
              </a:rPr>
              <a:t>3. Examine provider and trainee experiences and perceptions of </a:t>
            </a:r>
            <a:r>
              <a:rPr kumimoji="0" lang="en-US" sz="2200" b="1" i="0" u="none" strike="noStrike" kern="100" cap="none" spc="0" normalizeH="0" baseline="0" noProof="0" dirty="0">
                <a:ln>
                  <a:noFill/>
                </a:ln>
                <a:solidFill>
                  <a:srgbClr val="EEECE1">
                    <a:lumMod val="10000"/>
                  </a:srgbClr>
                </a:solidFill>
                <a:effectLst/>
                <a:uLnTx/>
                <a:uFillTx/>
                <a:latin typeface="Avenir Book" panose="02000503020000020003"/>
                <a:ea typeface="Cambria" panose="02040503050406030204" pitchFamily="18" charset="0"/>
                <a:cs typeface="Times New Roman" panose="02020603050405020304" pitchFamily="18" charset="0"/>
              </a:rPr>
              <a:t>payer integrated care</a:t>
            </a:r>
            <a:endParaRPr lang="en-US" sz="2200" kern="100" dirty="0">
              <a:solidFill>
                <a:srgbClr val="EEECE1">
                  <a:lumMod val="10000"/>
                </a:srgbClr>
              </a:solidFill>
              <a:latin typeface="Avenir Book" panose="02000503020000020003"/>
              <a:ea typeface="Cambria" panose="02040503050406030204" pitchFamily="18" charset="0"/>
              <a:cs typeface="Times New Roman" panose="02020603050405020304" pitchFamily="18" charset="0"/>
            </a:endParaRPr>
          </a:p>
          <a:p>
            <a:pPr marL="800100" lvl="1" indent="-342900" defTabSz="457200">
              <a:buFont typeface="Arial" panose="020B0604020202020204" pitchFamily="34" charset="0"/>
              <a:buChar char="•"/>
              <a:defRPr sz="1200"/>
            </a:pPr>
            <a:r>
              <a:rPr kumimoji="0" lang="en-US" sz="2200" b="0" i="0" u="none" strike="noStrike" kern="100" cap="none" spc="0" normalizeH="0" baseline="0" noProof="0" dirty="0">
                <a:ln>
                  <a:noFill/>
                </a:ln>
                <a:solidFill>
                  <a:srgbClr val="EEECE1">
                    <a:lumMod val="10000"/>
                  </a:srgbClr>
                </a:solidFill>
                <a:effectLst/>
                <a:uLnTx/>
                <a:uFillTx/>
                <a:latin typeface="Avenir Book" panose="02000503020000020003"/>
                <a:ea typeface="Cambria" panose="02040503050406030204" pitchFamily="18" charset="0"/>
                <a:cs typeface="Times New Roman" panose="02020603050405020304" pitchFamily="18" charset="0"/>
              </a:rPr>
              <a:t>including benefits and barriers to transitioning to insurance-blinded, integrated care</a:t>
            </a:r>
            <a:endParaRPr kumimoji="0" lang="en-US" sz="2200" b="0" i="0" u="none" strike="noStrike" kern="1200" cap="none" spc="0" normalizeH="0" baseline="0" noProof="0" dirty="0">
              <a:ln>
                <a:noFill/>
              </a:ln>
              <a:solidFill>
                <a:srgbClr val="EEECE1">
                  <a:lumMod val="10000"/>
                </a:srgbClr>
              </a:solidFill>
              <a:effectLst/>
              <a:uLnTx/>
              <a:uFillTx/>
              <a:latin typeface="Avenir Book" panose="02000503020000020003"/>
              <a:ea typeface="+mn-ea"/>
              <a:cs typeface="+mn-cs"/>
            </a:endParaRPr>
          </a:p>
        </p:txBody>
      </p:sp>
      <p:sp>
        <p:nvSpPr>
          <p:cNvPr id="2" name="Title 1">
            <a:extLst>
              <a:ext uri="{FF2B5EF4-FFF2-40B4-BE49-F238E27FC236}">
                <a16:creationId xmlns:a16="http://schemas.microsoft.com/office/drawing/2014/main" id="{04F31785-3056-FC03-FBF2-CE7A987C2B3B}"/>
              </a:ext>
            </a:extLst>
          </p:cNvPr>
          <p:cNvSpPr txBox="1">
            <a:spLocks/>
          </p:cNvSpPr>
          <p:nvPr/>
        </p:nvSpPr>
        <p:spPr>
          <a:xfrm>
            <a:off x="954539" y="645153"/>
            <a:ext cx="3114675" cy="5550925"/>
          </a:xfrm>
          <a:prstGeom prst="rect">
            <a:avLst/>
          </a:prstGeom>
          <a:solidFill>
            <a:srgbClr val="D3E2D2"/>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chemeClr val="tx1">
                    <a:lumMod val="65000"/>
                    <a:lumOff val="35000"/>
                  </a:schemeClr>
                </a:solidFill>
                <a:effectLst/>
                <a:uLnTx/>
                <a:uFillTx/>
                <a:latin typeface="Avenir Book" panose="02000503020000020003" pitchFamily="2" charset="0"/>
                <a:ea typeface="Calibri" panose="020F0502020204030204" pitchFamily="34" charset="0"/>
                <a:cs typeface="Calibri" panose="020F0502020204030204" pitchFamily="34" charset="0"/>
              </a:rPr>
              <a:t>RESEARCH QUESTIONS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333F50"/>
              </a:solidFill>
              <a:effectLst/>
              <a:uLnTx/>
              <a:uFillTx/>
              <a:latin typeface="Avenir Book" panose="02000503020000020003" pitchFamily="2"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333F50"/>
              </a:solidFill>
              <a:effectLst/>
              <a:uLnTx/>
              <a:uFillTx/>
              <a:latin typeface="Avenir Book" panose="02000503020000020003" pitchFamily="2"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333F50"/>
              </a:solidFill>
              <a:effectLst/>
              <a:uLnTx/>
              <a:uFillTx/>
              <a:latin typeface="Avenir Book" panose="02000503020000020003" pitchFamily="2"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venir Book" panose="02000503020000020003" pitchFamily="2" charset="0"/>
              <a:ea typeface="+mj-ea"/>
              <a:cs typeface="Arial" panose="020B0604020202020204" pitchFamily="34" charset="0"/>
            </a:endParaRPr>
          </a:p>
        </p:txBody>
      </p:sp>
      <p:pic>
        <p:nvPicPr>
          <p:cNvPr id="7" name="Graphic 6" descr="Question Mark with solid fill">
            <a:extLst>
              <a:ext uri="{FF2B5EF4-FFF2-40B4-BE49-F238E27FC236}">
                <a16:creationId xmlns:a16="http://schemas.microsoft.com/office/drawing/2014/main" id="{7E128E2E-254A-E4DD-5C5A-97CA115950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5966" y="4200301"/>
            <a:ext cx="676333" cy="676333"/>
          </a:xfrm>
          <a:prstGeom prst="rect">
            <a:avLst/>
          </a:prstGeom>
        </p:spPr>
      </p:pic>
      <p:pic>
        <p:nvPicPr>
          <p:cNvPr id="12" name="Graphic 11" descr="Question Mark with solid fill">
            <a:extLst>
              <a:ext uri="{FF2B5EF4-FFF2-40B4-BE49-F238E27FC236}">
                <a16:creationId xmlns:a16="http://schemas.microsoft.com/office/drawing/2014/main" id="{FACC5330-C100-4F5F-4AB0-4287319EFD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0042" y="4200303"/>
            <a:ext cx="676333" cy="676333"/>
          </a:xfrm>
          <a:prstGeom prst="rect">
            <a:avLst/>
          </a:prstGeom>
        </p:spPr>
      </p:pic>
      <p:pic>
        <p:nvPicPr>
          <p:cNvPr id="16" name="Graphic 15" descr="Question Mark with solid fill">
            <a:extLst>
              <a:ext uri="{FF2B5EF4-FFF2-40B4-BE49-F238E27FC236}">
                <a16:creationId xmlns:a16="http://schemas.microsoft.com/office/drawing/2014/main" id="{BD0E8E33-5343-49F9-3C5D-64247C2922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70854" y="4200302"/>
            <a:ext cx="676333" cy="676333"/>
          </a:xfrm>
          <a:prstGeom prst="rect">
            <a:avLst/>
          </a:prstGeom>
        </p:spPr>
      </p:pic>
      <p:sp>
        <p:nvSpPr>
          <p:cNvPr id="17" name="Arrow: Right 16">
            <a:extLst>
              <a:ext uri="{FF2B5EF4-FFF2-40B4-BE49-F238E27FC236}">
                <a16:creationId xmlns:a16="http://schemas.microsoft.com/office/drawing/2014/main" id="{B19B76C6-C570-A002-68C1-891A7B24F818}"/>
              </a:ext>
            </a:extLst>
          </p:cNvPr>
          <p:cNvSpPr/>
          <p:nvPr/>
        </p:nvSpPr>
        <p:spPr>
          <a:xfrm>
            <a:off x="5266394" y="5411249"/>
            <a:ext cx="324852" cy="228600"/>
          </a:xfrm>
          <a:prstGeom prst="rightArrow">
            <a:avLst/>
          </a:prstGeom>
          <a:solidFill>
            <a:srgbClr val="99BFBF"/>
          </a:solidFill>
          <a:ln>
            <a:solidFill>
              <a:srgbClr val="EEECE1">
                <a:alpha val="33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88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87313AC5-89EC-2AD7-EDE1-8D4ABF74C021}"/>
            </a:ext>
          </a:extLst>
        </p:cNvPr>
        <p:cNvGrpSpPr/>
        <p:nvPr/>
      </p:nvGrpSpPr>
      <p:grpSpPr>
        <a:xfrm>
          <a:off x="0" y="0"/>
          <a:ext cx="0" cy="0"/>
          <a:chOff x="0" y="0"/>
          <a:chExt cx="0" cy="0"/>
        </a:xfrm>
      </p:grpSpPr>
      <p:sp>
        <p:nvSpPr>
          <p:cNvPr id="13" name="object 3">
            <a:extLst>
              <a:ext uri="{FF2B5EF4-FFF2-40B4-BE49-F238E27FC236}">
                <a16:creationId xmlns:a16="http://schemas.microsoft.com/office/drawing/2014/main" id="{041B002F-2A40-F5CC-3CFF-141FB6D77C5E}"/>
              </a:ext>
            </a:extLst>
          </p:cNvPr>
          <p:cNvSpPr/>
          <p:nvPr/>
        </p:nvSpPr>
        <p:spPr>
          <a:xfrm>
            <a:off x="772885" y="1635221"/>
            <a:ext cx="10635343" cy="1335825"/>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chemeClr val="bg2"/>
          </a:solidFill>
        </p:spPr>
        <p:txBody>
          <a:bodyPr wrap="square" lIns="0" tIns="0" rIns="0" bIns="0" rtlCol="0"/>
          <a:lstStyle/>
          <a:p>
            <a:pPr defTabSz="685800">
              <a:spcAft>
                <a:spcPts val="900"/>
              </a:spcAft>
              <a:defRPr/>
            </a:pPr>
            <a:endParaRPr lang="en-US" sz="1350" kern="100" dirty="0">
              <a:solidFill>
                <a:srgbClr val="CDCDCD"/>
              </a:solidFill>
              <a:latin typeface="Avenir Book" panose="02000503020000020003" pitchFamily="2"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3BCFB2AF-6C74-638E-6B4B-59A092CBC161}"/>
              </a:ext>
            </a:extLst>
          </p:cNvPr>
          <p:cNvSpPr txBox="1">
            <a:spLocks/>
          </p:cNvSpPr>
          <p:nvPr/>
        </p:nvSpPr>
        <p:spPr>
          <a:xfrm>
            <a:off x="772886" y="305168"/>
            <a:ext cx="10635343" cy="993464"/>
          </a:xfrm>
          <a:prstGeom prst="rect">
            <a:avLst/>
          </a:prstGeom>
          <a:solidFill>
            <a:srgbClr val="D3E2D2"/>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333F50"/>
                </a:solidFill>
                <a:latin typeface="Avenir Book" panose="02000503020000020003" pitchFamily="2" charset="0"/>
                <a:ea typeface="Calibri" panose="020F0502020204030204" pitchFamily="34" charset="0"/>
                <a:cs typeface="Calibri" panose="020F0502020204030204" pitchFamily="34" charset="0"/>
              </a:rPr>
              <a:t>STUDY METHODS</a:t>
            </a:r>
            <a:endParaRPr lang="en-US" dirty="0">
              <a:solidFill>
                <a:prstClr val="black"/>
              </a:solidFill>
              <a:latin typeface="Avenir Book" panose="02000503020000020003" pitchFamily="2" charset="0"/>
              <a:cs typeface="Arial" panose="020B0604020202020204" pitchFamily="34" charset="0"/>
            </a:endParaRPr>
          </a:p>
        </p:txBody>
      </p:sp>
      <p:sp>
        <p:nvSpPr>
          <p:cNvPr id="5" name="TextBox 4">
            <a:extLst>
              <a:ext uri="{FF2B5EF4-FFF2-40B4-BE49-F238E27FC236}">
                <a16:creationId xmlns:a16="http://schemas.microsoft.com/office/drawing/2014/main" id="{52C40982-9961-C485-D7C1-A731F1ABE0C7}"/>
              </a:ext>
            </a:extLst>
          </p:cNvPr>
          <p:cNvSpPr txBox="1"/>
          <p:nvPr/>
        </p:nvSpPr>
        <p:spPr>
          <a:xfrm>
            <a:off x="1219043" y="1635221"/>
            <a:ext cx="8538515" cy="1323439"/>
          </a:xfrm>
          <a:prstGeom prst="rect">
            <a:avLst/>
          </a:prstGeom>
          <a:noFill/>
        </p:spPr>
        <p:txBody>
          <a:bodyPr wrap="square">
            <a:spAutoFit/>
          </a:bodyPr>
          <a:lstStyle/>
          <a:p>
            <a:pPr defTabSz="685800">
              <a:tabLst>
                <a:tab pos="342900" algn="l"/>
                <a:tab pos="685800" algn="l"/>
              </a:tabLst>
              <a:defRPr/>
            </a:pPr>
            <a:r>
              <a:rPr lang="en-US" sz="2000" b="1" dirty="0">
                <a:solidFill>
                  <a:prstClr val="black"/>
                </a:solidFill>
                <a:latin typeface="Avenir Book" panose="02000503020000020003" pitchFamily="2" charset="0"/>
                <a:ea typeface="Aptos" panose="020B0004020202020204" pitchFamily="34" charset="0"/>
                <a:cs typeface="Times New Roman" panose="02020603050405020304" pitchFamily="18" charset="0"/>
              </a:rPr>
              <a:t>Qualitative Interviews </a:t>
            </a:r>
            <a:r>
              <a:rPr lang="en-US" sz="2000" dirty="0">
                <a:solidFill>
                  <a:prstClr val="black"/>
                </a:solidFill>
                <a:latin typeface="Avenir Book" panose="02000503020000020003" pitchFamily="2" charset="0"/>
                <a:ea typeface="Aptos" panose="020B0004020202020204" pitchFamily="34" charset="0"/>
                <a:cs typeface="Times New Roman" panose="02020603050405020304" pitchFamily="18" charset="0"/>
              </a:rPr>
              <a:t>(N=75)*</a:t>
            </a:r>
          </a:p>
          <a:p>
            <a:pPr marL="342900" indent="-342900" defTabSz="685800">
              <a:buFont typeface="Wingdings" panose="05000000000000000000" pitchFamily="2" charset="2"/>
              <a:buChar char="§"/>
              <a:tabLst>
                <a:tab pos="342900" algn="l"/>
                <a:tab pos="685800" algn="l"/>
              </a:tabLst>
              <a:defRPr/>
            </a:pPr>
            <a:r>
              <a:rPr lang="en-US" sz="2000" dirty="0">
                <a:solidFill>
                  <a:prstClr val="black"/>
                </a:solidFill>
                <a:latin typeface="Avenir Book" panose="02000503020000020003" pitchFamily="2" charset="0"/>
                <a:ea typeface="Aptos" panose="020B0004020202020204" pitchFamily="34" charset="0"/>
                <a:cs typeface="Times New Roman" panose="02020603050405020304" pitchFamily="18" charset="0"/>
              </a:rPr>
              <a:t>Payer Segregated Site (Site 1) </a:t>
            </a:r>
          </a:p>
          <a:p>
            <a:pPr marL="342900" indent="-342900" defTabSz="685800">
              <a:buFont typeface="Wingdings" panose="05000000000000000000" pitchFamily="2" charset="2"/>
              <a:buChar char="§"/>
              <a:tabLst>
                <a:tab pos="342900" algn="l"/>
                <a:tab pos="685800" algn="l"/>
              </a:tabLst>
              <a:defRPr/>
            </a:pPr>
            <a:r>
              <a:rPr lang="en-US" sz="2000" dirty="0">
                <a:solidFill>
                  <a:prstClr val="black"/>
                </a:solidFill>
                <a:latin typeface="Avenir Book" panose="02000503020000020003" pitchFamily="2" charset="0"/>
                <a:ea typeface="Aptos" panose="020B0004020202020204" pitchFamily="34" charset="0"/>
                <a:cs typeface="Times New Roman" panose="02020603050405020304" pitchFamily="18" charset="0"/>
              </a:rPr>
              <a:t>Payer Integrated Site (Site 2)</a:t>
            </a:r>
          </a:p>
          <a:p>
            <a:pPr marL="342900" indent="-342900" defTabSz="685800">
              <a:buFont typeface="Wingdings" panose="05000000000000000000" pitchFamily="2" charset="2"/>
              <a:buChar char="§"/>
              <a:tabLst>
                <a:tab pos="342900" algn="l"/>
                <a:tab pos="685800" algn="l"/>
              </a:tabLst>
              <a:defRPr/>
            </a:pPr>
            <a:r>
              <a:rPr lang="en-US" sz="2000" dirty="0">
                <a:solidFill>
                  <a:prstClr val="black"/>
                </a:solidFill>
                <a:latin typeface="Avenir Book" panose="02000503020000020003" pitchFamily="2" charset="0"/>
                <a:ea typeface="Aptos" panose="020B0004020202020204" pitchFamily="34" charset="0"/>
                <a:cs typeface="Times New Roman" panose="02020603050405020304" pitchFamily="18" charset="0"/>
              </a:rPr>
              <a:t>National Landscape</a:t>
            </a:r>
          </a:p>
        </p:txBody>
      </p:sp>
      <p:sp>
        <p:nvSpPr>
          <p:cNvPr id="8" name="object 3">
            <a:extLst>
              <a:ext uri="{FF2B5EF4-FFF2-40B4-BE49-F238E27FC236}">
                <a16:creationId xmlns:a16="http://schemas.microsoft.com/office/drawing/2014/main" id="{6C3A03F3-E5B5-0023-15EF-2CC09BD6C740}"/>
              </a:ext>
            </a:extLst>
          </p:cNvPr>
          <p:cNvSpPr/>
          <p:nvPr/>
        </p:nvSpPr>
        <p:spPr>
          <a:xfrm>
            <a:off x="1986642" y="3063513"/>
            <a:ext cx="9421586" cy="1335825"/>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D4A994"/>
          </a:solidFill>
        </p:spPr>
        <p:txBody>
          <a:bodyPr wrap="square" lIns="0" tIns="0" rIns="0" bIns="0" rtlCol="0"/>
          <a:lstStyle/>
          <a:p>
            <a:pPr defTabSz="685800">
              <a:spcAft>
                <a:spcPts val="900"/>
              </a:spcAft>
              <a:defRPr/>
            </a:pPr>
            <a:endParaRPr lang="en-US" sz="1350" kern="100" dirty="0">
              <a:solidFill>
                <a:prstClr val="black"/>
              </a:solidFill>
              <a:latin typeface="Avenir Book" panose="02000503020000020003" pitchFamily="2"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147323D-8EC9-9592-E732-66DDB878BE89}"/>
              </a:ext>
            </a:extLst>
          </p:cNvPr>
          <p:cNvSpPr txBox="1"/>
          <p:nvPr/>
        </p:nvSpPr>
        <p:spPr>
          <a:xfrm>
            <a:off x="2261234" y="3063513"/>
            <a:ext cx="8872401" cy="1323439"/>
          </a:xfrm>
          <a:prstGeom prst="rect">
            <a:avLst/>
          </a:prstGeom>
          <a:noFill/>
        </p:spPr>
        <p:txBody>
          <a:bodyPr wrap="square">
            <a:spAutoFit/>
          </a:bodyPr>
          <a:lstStyle/>
          <a:p>
            <a:pPr defTabSz="457200">
              <a:defRPr sz="1200"/>
            </a:pPr>
            <a:r>
              <a:rPr lang="en-US" sz="2000" b="1" dirty="0">
                <a:solidFill>
                  <a:prstClr val="black"/>
                </a:solidFill>
                <a:latin typeface="Avenir Book" panose="02000503020000020003"/>
              </a:rPr>
              <a:t>Observations</a:t>
            </a:r>
            <a:r>
              <a:rPr lang="en-US" sz="2000" dirty="0">
                <a:solidFill>
                  <a:prstClr val="black"/>
                </a:solidFill>
                <a:latin typeface="Avenir Book" panose="02000503020000020003"/>
              </a:rPr>
              <a:t>: Over 200 hours between 2022-2025*</a:t>
            </a:r>
          </a:p>
          <a:p>
            <a:pPr defTabSz="457200">
              <a:defRPr sz="1200"/>
            </a:pPr>
            <a:r>
              <a:rPr lang="en-US" sz="2000" dirty="0">
                <a:solidFill>
                  <a:prstClr val="black"/>
                </a:solidFill>
                <a:latin typeface="Avenir Book" panose="02000503020000020003"/>
              </a:rPr>
              <a:t>• 2 Sites: observations at segregated and integrated sites </a:t>
            </a:r>
          </a:p>
          <a:p>
            <a:pPr defTabSz="457200">
              <a:defRPr sz="1200"/>
            </a:pPr>
            <a:r>
              <a:rPr lang="en-US" sz="2000" dirty="0">
                <a:solidFill>
                  <a:prstClr val="black"/>
                </a:solidFill>
                <a:latin typeface="Avenir Book" panose="02000503020000020003"/>
              </a:rPr>
              <a:t>• Landscape: participant observation at national reproductive health and health professional meetings; observations at non-study sites</a:t>
            </a:r>
          </a:p>
        </p:txBody>
      </p:sp>
      <p:sp>
        <p:nvSpPr>
          <p:cNvPr id="11" name="object 3">
            <a:extLst>
              <a:ext uri="{FF2B5EF4-FFF2-40B4-BE49-F238E27FC236}">
                <a16:creationId xmlns:a16="http://schemas.microsoft.com/office/drawing/2014/main" id="{D7C0669E-7EC8-28FB-7760-8727EA9DF123}"/>
              </a:ext>
            </a:extLst>
          </p:cNvPr>
          <p:cNvSpPr/>
          <p:nvPr/>
        </p:nvSpPr>
        <p:spPr>
          <a:xfrm>
            <a:off x="3409951" y="4505771"/>
            <a:ext cx="7998277" cy="1335825"/>
          </a:xfrm>
          <a:custGeom>
            <a:avLst/>
            <a:gdLst/>
            <a:ahLst/>
            <a:cxnLst/>
            <a:rect l="l" t="t" r="r" b="b"/>
            <a:pathLst>
              <a:path w="1828800" h="914400">
                <a:moveTo>
                  <a:pt x="1714500" y="0"/>
                </a:moveTo>
                <a:lnTo>
                  <a:pt x="114300" y="0"/>
                </a:lnTo>
                <a:lnTo>
                  <a:pt x="69806" y="8981"/>
                </a:lnTo>
                <a:lnTo>
                  <a:pt x="33475" y="33475"/>
                </a:lnTo>
                <a:lnTo>
                  <a:pt x="8981" y="69806"/>
                </a:lnTo>
                <a:lnTo>
                  <a:pt x="0" y="114300"/>
                </a:lnTo>
                <a:lnTo>
                  <a:pt x="0" y="800100"/>
                </a:lnTo>
                <a:lnTo>
                  <a:pt x="8981" y="844593"/>
                </a:lnTo>
                <a:lnTo>
                  <a:pt x="33475" y="880924"/>
                </a:lnTo>
                <a:lnTo>
                  <a:pt x="69806" y="905418"/>
                </a:lnTo>
                <a:lnTo>
                  <a:pt x="114300" y="914400"/>
                </a:lnTo>
                <a:lnTo>
                  <a:pt x="1714500" y="914400"/>
                </a:lnTo>
                <a:lnTo>
                  <a:pt x="1758993" y="905418"/>
                </a:lnTo>
                <a:lnTo>
                  <a:pt x="1795324" y="880924"/>
                </a:lnTo>
                <a:lnTo>
                  <a:pt x="1819818" y="844593"/>
                </a:lnTo>
                <a:lnTo>
                  <a:pt x="1828800" y="800100"/>
                </a:lnTo>
                <a:lnTo>
                  <a:pt x="1828800" y="114300"/>
                </a:lnTo>
                <a:lnTo>
                  <a:pt x="1819818" y="69806"/>
                </a:lnTo>
                <a:lnTo>
                  <a:pt x="1795324" y="33475"/>
                </a:lnTo>
                <a:lnTo>
                  <a:pt x="1758993" y="8981"/>
                </a:lnTo>
                <a:lnTo>
                  <a:pt x="1714500" y="0"/>
                </a:lnTo>
                <a:close/>
              </a:path>
            </a:pathLst>
          </a:custGeom>
          <a:solidFill>
            <a:srgbClr val="CFE5E5"/>
          </a:solidFill>
        </p:spPr>
        <p:txBody>
          <a:bodyPr wrap="square" lIns="0" tIns="0" rIns="0" bIns="0" rtlCol="0"/>
          <a:lstStyle/>
          <a:p>
            <a:pPr defTabSz="457200">
              <a:defRPr sz="1200"/>
            </a:pPr>
            <a:endParaRPr lang="en-US" sz="2000" dirty="0">
              <a:solidFill>
                <a:prstClr val="black"/>
              </a:solidFill>
              <a:latin typeface="Avenir Book" panose="02000503020000020003"/>
            </a:endParaRPr>
          </a:p>
        </p:txBody>
      </p:sp>
      <p:sp>
        <p:nvSpPr>
          <p:cNvPr id="14" name="TextBox 13">
            <a:extLst>
              <a:ext uri="{FF2B5EF4-FFF2-40B4-BE49-F238E27FC236}">
                <a16:creationId xmlns:a16="http://schemas.microsoft.com/office/drawing/2014/main" id="{0DCDB0F3-4C2A-A19E-E7AA-15945EAB3609}"/>
              </a:ext>
            </a:extLst>
          </p:cNvPr>
          <p:cNvSpPr txBox="1"/>
          <p:nvPr/>
        </p:nvSpPr>
        <p:spPr>
          <a:xfrm>
            <a:off x="3760028" y="4674861"/>
            <a:ext cx="6245136" cy="1015663"/>
          </a:xfrm>
          <a:prstGeom prst="rect">
            <a:avLst/>
          </a:prstGeom>
          <a:noFill/>
        </p:spPr>
        <p:txBody>
          <a:bodyPr wrap="square">
            <a:spAutoFit/>
          </a:bodyPr>
          <a:lstStyle/>
          <a:p>
            <a:pPr defTabSz="457200">
              <a:defRPr sz="1200"/>
            </a:pPr>
            <a:r>
              <a:rPr lang="en-US" sz="2000" b="1" dirty="0">
                <a:solidFill>
                  <a:prstClr val="black"/>
                </a:solidFill>
                <a:latin typeface="Avenir Book" panose="02000503020000020003"/>
              </a:rPr>
              <a:t>Legal Research, Historiography, Archival** </a:t>
            </a:r>
          </a:p>
          <a:p>
            <a:pPr defTabSz="457200">
              <a:defRPr sz="1200"/>
            </a:pPr>
            <a:r>
              <a:rPr lang="en-US" sz="2000" dirty="0">
                <a:solidFill>
                  <a:prstClr val="black"/>
                </a:solidFill>
                <a:latin typeface="Avenir Book" panose="02000503020000020003"/>
              </a:rPr>
              <a:t>• Trace the role of law, medicine and funding policies </a:t>
            </a:r>
          </a:p>
          <a:p>
            <a:pPr defTabSz="457200">
              <a:defRPr sz="1200"/>
            </a:pPr>
            <a:r>
              <a:rPr lang="en-US" sz="2000" dirty="0">
                <a:solidFill>
                  <a:prstClr val="black"/>
                </a:solidFill>
                <a:latin typeface="Avenir Book" panose="02000503020000020003"/>
              </a:rPr>
              <a:t>• Understand the social and political context for key events</a:t>
            </a:r>
          </a:p>
        </p:txBody>
      </p:sp>
      <p:grpSp>
        <p:nvGrpSpPr>
          <p:cNvPr id="15" name="Group 14">
            <a:extLst>
              <a:ext uri="{FF2B5EF4-FFF2-40B4-BE49-F238E27FC236}">
                <a16:creationId xmlns:a16="http://schemas.microsoft.com/office/drawing/2014/main" id="{A9CE4B9B-6E08-9189-185A-34472D6F5E4B}"/>
              </a:ext>
            </a:extLst>
          </p:cNvPr>
          <p:cNvGrpSpPr/>
          <p:nvPr/>
        </p:nvGrpSpPr>
        <p:grpSpPr>
          <a:xfrm>
            <a:off x="8741801" y="305168"/>
            <a:ext cx="1452282" cy="1181540"/>
            <a:chOff x="8179682" y="720175"/>
            <a:chExt cx="1825280" cy="1477776"/>
          </a:xfrm>
        </p:grpSpPr>
        <p:sp>
          <p:nvSpPr>
            <p:cNvPr id="16" name="Flowchart: Connector 15">
              <a:extLst>
                <a:ext uri="{FF2B5EF4-FFF2-40B4-BE49-F238E27FC236}">
                  <a16:creationId xmlns:a16="http://schemas.microsoft.com/office/drawing/2014/main" id="{E9D5F2F1-50E3-4FB7-2A39-5B68C8BDD8CA}"/>
                </a:ext>
              </a:extLst>
            </p:cNvPr>
            <p:cNvSpPr/>
            <p:nvPr/>
          </p:nvSpPr>
          <p:spPr>
            <a:xfrm>
              <a:off x="8392465" y="720175"/>
              <a:ext cx="1371600" cy="1371600"/>
            </a:xfrm>
            <a:prstGeom prst="flowChartConnector">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latin typeface="Calibri"/>
              </a:endParaRPr>
            </a:p>
          </p:txBody>
        </p:sp>
        <p:grpSp>
          <p:nvGrpSpPr>
            <p:cNvPr id="17" name="Group 16">
              <a:extLst>
                <a:ext uri="{FF2B5EF4-FFF2-40B4-BE49-F238E27FC236}">
                  <a16:creationId xmlns:a16="http://schemas.microsoft.com/office/drawing/2014/main" id="{E764BCA4-BA50-1FFA-8C18-C6D2C9084161}"/>
                </a:ext>
              </a:extLst>
            </p:cNvPr>
            <p:cNvGrpSpPr/>
            <p:nvPr/>
          </p:nvGrpSpPr>
          <p:grpSpPr>
            <a:xfrm>
              <a:off x="8179682" y="873496"/>
              <a:ext cx="1825280" cy="1324455"/>
              <a:chOff x="8145809" y="855816"/>
              <a:chExt cx="1825280" cy="1324455"/>
            </a:xfrm>
          </p:grpSpPr>
          <p:pic>
            <p:nvPicPr>
              <p:cNvPr id="18" name="Graphic 19" descr="Chat bubble">
                <a:extLst>
                  <a:ext uri="{FF2B5EF4-FFF2-40B4-BE49-F238E27FC236}">
                    <a16:creationId xmlns:a16="http://schemas.microsoft.com/office/drawing/2014/main" id="{0A3B0ACE-8DE4-5C99-209D-DF0F1A99E15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45809" y="855816"/>
                <a:ext cx="1097280" cy="1064958"/>
              </a:xfrm>
              <a:prstGeom prst="rect">
                <a:avLst/>
              </a:prstGeom>
              <a:effectLst>
                <a:outerShdw blurRad="50800" dist="38100" dir="5400000" algn="t" rotWithShape="0">
                  <a:prstClr val="black">
                    <a:alpha val="40000"/>
                  </a:prstClr>
                </a:outerShdw>
              </a:effectLst>
            </p:spPr>
          </p:pic>
          <p:pic>
            <p:nvPicPr>
              <p:cNvPr id="19" name="Graphic 20" descr="Chat bubble">
                <a:extLst>
                  <a:ext uri="{FF2B5EF4-FFF2-40B4-BE49-F238E27FC236}">
                    <a16:creationId xmlns:a16="http://schemas.microsoft.com/office/drawing/2014/main" id="{7D2ACDA1-7555-2704-F1C4-F41E6A71576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flipH="1">
                <a:off x="8873809" y="1115313"/>
                <a:ext cx="1097280" cy="1064958"/>
              </a:xfrm>
              <a:prstGeom prst="rect">
                <a:avLst/>
              </a:prstGeom>
              <a:effectLst>
                <a:outerShdw blurRad="50800" dist="38100" dir="5400000" algn="t" rotWithShape="0">
                  <a:prstClr val="black">
                    <a:alpha val="40000"/>
                  </a:prstClr>
                </a:outerShdw>
              </a:effectLst>
            </p:spPr>
          </p:pic>
        </p:grpSp>
      </p:grpSp>
      <p:pic>
        <p:nvPicPr>
          <p:cNvPr id="20" name="Graphic 19" descr="Books with solid fill">
            <a:extLst>
              <a:ext uri="{FF2B5EF4-FFF2-40B4-BE49-F238E27FC236}">
                <a16:creationId xmlns:a16="http://schemas.microsoft.com/office/drawing/2014/main" id="{A1C1FA1A-88F9-7184-09CD-4A71363E0F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02036" y="4698357"/>
            <a:ext cx="892546" cy="892546"/>
          </a:xfrm>
          <a:prstGeom prst="rect">
            <a:avLst/>
          </a:prstGeom>
        </p:spPr>
      </p:pic>
      <p:sp>
        <p:nvSpPr>
          <p:cNvPr id="21" name="TextBox 20">
            <a:extLst>
              <a:ext uri="{FF2B5EF4-FFF2-40B4-BE49-F238E27FC236}">
                <a16:creationId xmlns:a16="http://schemas.microsoft.com/office/drawing/2014/main" id="{1867A77B-A9B5-6F17-D1DA-D7E7420B905C}"/>
              </a:ext>
            </a:extLst>
          </p:cNvPr>
          <p:cNvSpPr txBox="1"/>
          <p:nvPr/>
        </p:nvSpPr>
        <p:spPr>
          <a:xfrm>
            <a:off x="6862311" y="6075778"/>
            <a:ext cx="5124493" cy="738664"/>
          </a:xfrm>
          <a:prstGeom prst="rect">
            <a:avLst/>
          </a:prstGeom>
          <a:noFill/>
          <a:ln>
            <a:noFill/>
          </a:ln>
        </p:spPr>
        <p:txBody>
          <a:bodyPr wrap="square" rtlCol="0">
            <a:spAutoFit/>
          </a:bodyPr>
          <a:lstStyle/>
          <a:p>
            <a:pPr defTabSz="457200"/>
            <a:r>
              <a:rPr lang="en-US" sz="1400" i="1" dirty="0">
                <a:solidFill>
                  <a:srgbClr val="5484AB"/>
                </a:solidFill>
                <a:latin typeface="Avenir Book" panose="02000503020000020003"/>
              </a:rPr>
              <a:t>*56 of 75 formal interviews and 100 hours completed</a:t>
            </a:r>
          </a:p>
          <a:p>
            <a:pPr defTabSz="457200"/>
            <a:r>
              <a:rPr lang="en-US" sz="1400" i="1" dirty="0">
                <a:solidFill>
                  <a:srgbClr val="5484AB"/>
                </a:solidFill>
                <a:latin typeface="Avenir Book" panose="02000503020000020003"/>
              </a:rPr>
              <a:t>**Post-doctoral research plan</a:t>
            </a:r>
          </a:p>
          <a:p>
            <a:pPr defTabSz="457200"/>
            <a:r>
              <a:rPr lang="en-US" sz="1400" b="1" i="1" dirty="0">
                <a:solidFill>
                  <a:srgbClr val="5484AB"/>
                </a:solidFill>
                <a:latin typeface="Avenir Book" panose="02000503020000020003"/>
              </a:rPr>
              <a:t>Approved by UCSF’s IRB—Study Nos. 22-38017 &amp; </a:t>
            </a:r>
            <a:r>
              <a:rPr lang="en-US" sz="1400" b="1" i="1">
                <a:solidFill>
                  <a:srgbClr val="5484AB"/>
                </a:solidFill>
                <a:latin typeface="Avenir Book" panose="02000503020000020003"/>
              </a:rPr>
              <a:t>23-39868  </a:t>
            </a:r>
            <a:endParaRPr lang="en-US" sz="1400" b="1" i="1" dirty="0">
              <a:solidFill>
                <a:srgbClr val="5484AB"/>
              </a:solidFill>
              <a:latin typeface="Avenir Book" panose="02000503020000020003"/>
            </a:endParaRPr>
          </a:p>
        </p:txBody>
      </p:sp>
    </p:spTree>
    <p:extLst>
      <p:ext uri="{BB962C8B-B14F-4D97-AF65-F5344CB8AC3E}">
        <p14:creationId xmlns:p14="http://schemas.microsoft.com/office/powerpoint/2010/main" val="332157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B710C-2845-43EE-7ED2-082884F0756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D4990AD7-F69A-0B19-49B6-A4099A7451F8}"/>
              </a:ext>
            </a:extLst>
          </p:cNvPr>
          <p:cNvSpPr txBox="1">
            <a:spLocks/>
          </p:cNvSpPr>
          <p:nvPr/>
        </p:nvSpPr>
        <p:spPr>
          <a:xfrm>
            <a:off x="0" y="5257799"/>
            <a:ext cx="12192000" cy="1655761"/>
          </a:xfrm>
          <a:prstGeom prst="rect">
            <a:avLst/>
          </a:prstGeom>
          <a:solidFill>
            <a:srgbClr val="D3E2D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endParaRPr lang="en-US" sz="2800" kern="1200" dirty="0">
              <a:solidFill>
                <a:srgbClr val="333F50"/>
              </a:solidFill>
              <a:latin typeface="Avenir Book" panose="02000503020000020003" pitchFamily="2"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A7515848-51B2-0783-6D98-B9D28199D729}"/>
              </a:ext>
            </a:extLst>
          </p:cNvPr>
          <p:cNvSpPr>
            <a:spLocks noGrp="1"/>
          </p:cNvSpPr>
          <p:nvPr>
            <p:ph type="ctrTitle"/>
          </p:nvPr>
        </p:nvSpPr>
        <p:spPr/>
        <p:txBody>
          <a:bodyPr/>
          <a:lstStyle/>
          <a:p>
            <a:r>
              <a:rPr lang="en-US" sz="6000" b="1" dirty="0">
                <a:solidFill>
                  <a:srgbClr val="333F50"/>
                </a:solidFill>
                <a:latin typeface="Avenir Book" panose="02000503020000020003" pitchFamily="2" charset="0"/>
                <a:ea typeface="Calibri" panose="020F0502020204030204" pitchFamily="34" charset="0"/>
                <a:cs typeface="Calibri" panose="020F0502020204030204" pitchFamily="34" charset="0"/>
              </a:rPr>
              <a:t>FINDINGS</a:t>
            </a:r>
            <a:endParaRPr lang="en-US" dirty="0"/>
          </a:p>
        </p:txBody>
      </p:sp>
      <p:sp>
        <p:nvSpPr>
          <p:cNvPr id="3" name="Subtitle 2">
            <a:extLst>
              <a:ext uri="{FF2B5EF4-FFF2-40B4-BE49-F238E27FC236}">
                <a16:creationId xmlns:a16="http://schemas.microsoft.com/office/drawing/2014/main" id="{6DA01ED5-71A5-8215-1E35-EF2CE84453AE}"/>
              </a:ext>
            </a:extLst>
          </p:cNvPr>
          <p:cNvSpPr>
            <a:spLocks noGrp="1"/>
          </p:cNvSpPr>
          <p:nvPr>
            <p:ph type="subTitle" idx="1"/>
          </p:nvPr>
        </p:nvSpPr>
        <p:spPr/>
        <p:txBody>
          <a:bodyPr>
            <a:normAutofit/>
          </a:bodyPr>
          <a:lstStyle/>
          <a:p>
            <a:pPr lvl="0" algn="ctr"/>
            <a:endParaRPr lang="en-US" sz="2600" b="1" kern="1200" dirty="0">
              <a:solidFill>
                <a:srgbClr val="333F50"/>
              </a:solidFill>
              <a:latin typeface="Avenir Book" panose="02000503020000020003" pitchFamily="2" charset="0"/>
              <a:ea typeface="Calibri" panose="020F0502020204030204" pitchFamily="34" charset="0"/>
              <a:cs typeface="Calibri" panose="020F0502020204030204" pitchFamily="34" charset="0"/>
            </a:endParaRPr>
          </a:p>
          <a:p>
            <a:pPr lvl="0" algn="ctr"/>
            <a:r>
              <a:rPr lang="en-US" sz="2600" b="1" kern="1200" dirty="0">
                <a:solidFill>
                  <a:srgbClr val="333F50"/>
                </a:solidFill>
                <a:latin typeface="Avenir Book" panose="02000503020000020003" pitchFamily="2" charset="0"/>
                <a:ea typeface="Calibri" panose="020F0502020204030204" pitchFamily="34" charset="0"/>
                <a:cs typeface="Calibri" panose="020F0502020204030204" pitchFamily="34" charset="0"/>
              </a:rPr>
              <a:t>Providers’ Experiences and Perceptions of Segregated Care</a:t>
            </a:r>
          </a:p>
          <a:p>
            <a:pPr lvl="0" algn="ctr"/>
            <a:r>
              <a:rPr lang="en-US" sz="2600" dirty="0">
                <a:solidFill>
                  <a:srgbClr val="333F50"/>
                </a:solidFill>
                <a:latin typeface="Avenir Book" panose="02000503020000020003" pitchFamily="2" charset="0"/>
                <a:ea typeface="Calibri" panose="020F0502020204030204" pitchFamily="34" charset="0"/>
                <a:cs typeface="Calibri" panose="020F0502020204030204" pitchFamily="34" charset="0"/>
              </a:rPr>
              <a:t>Highlights from Resident Avery * Dr. Devi * Dr. Morgan</a:t>
            </a:r>
            <a:endParaRPr lang="en-US" sz="2600" kern="1200" dirty="0">
              <a:solidFill>
                <a:srgbClr val="333F50"/>
              </a:solidFill>
              <a:latin typeface="Avenir Book" panose="02000503020000020003" pitchFamily="2" charset="0"/>
              <a:ea typeface="Calibri" panose="020F0502020204030204" pitchFamily="34" charset="0"/>
              <a:cs typeface="Calibri" panose="020F0502020204030204" pitchFamily="34" charset="0"/>
            </a:endParaRPr>
          </a:p>
          <a:p>
            <a:pPr lvl="0" algn="ctr"/>
            <a:endParaRPr lang="en-US" sz="2600" kern="1200" dirty="0">
              <a:solidFill>
                <a:srgbClr val="333F50"/>
              </a:solidFill>
              <a:latin typeface="Avenir Book" panose="02000503020000020003" pitchFamily="2" charset="0"/>
              <a:ea typeface="Calibri" panose="020F0502020204030204" pitchFamily="34" charset="0"/>
              <a:cs typeface="Calibri" panose="020F0502020204030204" pitchFamily="34" charset="0"/>
            </a:endParaRPr>
          </a:p>
          <a:p>
            <a:endParaRPr lang="en-US" sz="2600" dirty="0"/>
          </a:p>
          <a:p>
            <a:endParaRPr lang="en-US" sz="2600" dirty="0"/>
          </a:p>
        </p:txBody>
      </p:sp>
    </p:spTree>
    <p:extLst>
      <p:ext uri="{BB962C8B-B14F-4D97-AF65-F5344CB8AC3E}">
        <p14:creationId xmlns:p14="http://schemas.microsoft.com/office/powerpoint/2010/main" val="2225108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711BE-937F-31F5-3075-3FC1B9110B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46E4C15-04F3-82E2-7942-67996E03B7BE}"/>
              </a:ext>
            </a:extLst>
          </p:cNvPr>
          <p:cNvSpPr txBox="1"/>
          <p:nvPr/>
        </p:nvSpPr>
        <p:spPr>
          <a:xfrm>
            <a:off x="1333247" y="1619212"/>
            <a:ext cx="9313941" cy="4632037"/>
          </a:xfrm>
          <a:prstGeom prst="rect">
            <a:avLst/>
          </a:prstGeom>
          <a:noFill/>
        </p:spPr>
        <p:txBody>
          <a:bodyPr wrap="square">
            <a:spAutoFit/>
          </a:bodyPr>
          <a:lstStyle/>
          <a:p>
            <a:pPr>
              <a:spcAft>
                <a:spcPts val="600"/>
              </a:spcAft>
              <a:defRPr/>
            </a:pPr>
            <a:r>
              <a:rPr lang="en-US" sz="2400" b="1" dirty="0">
                <a:solidFill>
                  <a:srgbClr val="F4850A"/>
                </a:solidFill>
                <a:effectLst/>
                <a:latin typeface="Avenir Book" panose="02000503020000020003"/>
                <a:ea typeface="MS Mincho" panose="02020609040205080304" pitchFamily="49" charset="-128"/>
                <a:cs typeface="Times New Roman" panose="02020603050405020304" pitchFamily="18" charset="0"/>
              </a:rPr>
              <a:t>Different buildings: </a:t>
            </a:r>
          </a:p>
          <a:p>
            <a:pPr>
              <a:spcAft>
                <a:spcPts val="600"/>
              </a:spcAft>
              <a:defRPr/>
            </a:pPr>
            <a:r>
              <a:rPr lang="en-US" sz="2000" dirty="0">
                <a:effectLst/>
                <a:latin typeface="Avenir Book" panose="02000503020000020003"/>
                <a:ea typeface="MS Mincho" panose="02020609040205080304" pitchFamily="49" charset="-128"/>
                <a:cs typeface="Times New Roman" panose="02020603050405020304" pitchFamily="18" charset="0"/>
              </a:rPr>
              <a:t>“the medical students and residents took care of the patients at [university-affiliated public hospital]” and “…</a:t>
            </a:r>
            <a:r>
              <a:rPr lang="en-US" sz="2000" kern="100" dirty="0">
                <a:effectLst/>
                <a:latin typeface="Avenir Book" panose="02000503020000020003"/>
                <a:ea typeface="Aptos" panose="020B0004020202020204" pitchFamily="34" charset="0"/>
                <a:cs typeface="Times New Roman" panose="02020603050405020304" pitchFamily="18" charset="0"/>
              </a:rPr>
              <a:t>the [University Hospital] right across the street was beautiful, you know, fountain in the middle, glass windows…” (Dr. Dr. Bailey—218).</a:t>
            </a:r>
          </a:p>
          <a:p>
            <a:pPr>
              <a:spcAft>
                <a:spcPts val="600"/>
              </a:spcAft>
              <a:defRPr/>
            </a:pPr>
            <a:endParaRPr lang="en-US" sz="2400" dirty="0">
              <a:latin typeface="Avenir Book" panose="02000503020000020003"/>
              <a:ea typeface="MS Mincho" panose="02020609040205080304" pitchFamily="49" charset="-128"/>
              <a:cs typeface="Times New Roman" panose="02020603050405020304" pitchFamily="18" charset="0"/>
            </a:endParaRPr>
          </a:p>
          <a:p>
            <a:pPr>
              <a:spcAft>
                <a:spcPts val="600"/>
              </a:spcAft>
              <a:defRPr/>
            </a:pPr>
            <a:r>
              <a:rPr lang="en-US" sz="2400" b="1" dirty="0">
                <a:solidFill>
                  <a:srgbClr val="4D799D"/>
                </a:solidFill>
                <a:effectLst/>
                <a:latin typeface="Avenir Book" panose="02000503020000020003"/>
                <a:ea typeface="MS Mincho" panose="02020609040205080304" pitchFamily="49" charset="-128"/>
                <a:cs typeface="Times New Roman" panose="02020603050405020304" pitchFamily="18" charset="0"/>
              </a:rPr>
              <a:t>Different floors, same building:</a:t>
            </a:r>
            <a:r>
              <a:rPr lang="en-US" sz="2400" dirty="0">
                <a:solidFill>
                  <a:srgbClr val="4D799D"/>
                </a:solidFill>
                <a:effectLst/>
                <a:latin typeface="Avenir Book" panose="02000503020000020003"/>
                <a:ea typeface="MS Mincho" panose="02020609040205080304" pitchFamily="49" charset="-128"/>
                <a:cs typeface="Times New Roman" panose="02020603050405020304" pitchFamily="18" charset="0"/>
              </a:rPr>
              <a:t>  </a:t>
            </a:r>
          </a:p>
          <a:p>
            <a:pPr>
              <a:spcAft>
                <a:spcPts val="600"/>
              </a:spcAft>
              <a:defRPr/>
            </a:pPr>
            <a:r>
              <a:rPr lang="en-US" sz="2000" dirty="0">
                <a:effectLst/>
                <a:latin typeface="Avenir Book" panose="02000503020000020003"/>
                <a:ea typeface="MS Mincho" panose="02020609040205080304" pitchFamily="49" charset="-128"/>
                <a:cs typeface="Times New Roman" panose="02020603050405020304" pitchFamily="18" charset="0"/>
              </a:rPr>
              <a:t>“</a:t>
            </a:r>
            <a:r>
              <a:rPr lang="en-US" sz="2000" dirty="0">
                <a:solidFill>
                  <a:prstClr val="black"/>
                </a:solidFill>
                <a:latin typeface="Avenir Book" panose="02000503020000020003"/>
                <a:ea typeface="Calibri" panose="020F0502020204030204" pitchFamily="34" charset="0"/>
                <a:cs typeface="Calibri" panose="020F0502020204030204" pitchFamily="34" charset="0"/>
              </a:rPr>
              <a:t>…a</a:t>
            </a:r>
            <a:r>
              <a:rPr kumimoji="0" lang="en-US" sz="2000" i="0" u="none" strike="noStrike" kern="1200" cap="none" spc="0" normalizeH="0" baseline="0" noProof="0" dirty="0" err="1">
                <a:ln>
                  <a:noFill/>
                </a:ln>
                <a:solidFill>
                  <a:prstClr val="black"/>
                </a:solidFill>
                <a:effectLst/>
                <a:uLnTx/>
                <a:uFillTx/>
                <a:latin typeface="Avenir Book" panose="02000503020000020003"/>
                <a:ea typeface="Calibri" panose="020F0502020204030204" pitchFamily="34" charset="0"/>
                <a:cs typeface="Calibri" panose="020F0502020204030204" pitchFamily="34" charset="0"/>
              </a:rPr>
              <a:t>nd</a:t>
            </a:r>
            <a:r>
              <a:rPr kumimoji="0" lang="en-US" sz="2000" i="0" u="none" strike="noStrike" kern="1200" cap="none" spc="0" normalizeH="0" baseline="0" noProof="0" dirty="0">
                <a:ln>
                  <a:noFill/>
                </a:ln>
                <a:solidFill>
                  <a:prstClr val="black"/>
                </a:solidFill>
                <a:effectLst/>
                <a:uLnTx/>
                <a:uFillTx/>
                <a:latin typeface="Avenir Book" panose="02000503020000020003"/>
                <a:ea typeface="Calibri" panose="020F0502020204030204" pitchFamily="34" charset="0"/>
                <a:cs typeface="Calibri" panose="020F0502020204030204" pitchFamily="34" charset="0"/>
              </a:rPr>
              <a:t> downstairs — where the publicly insured clinics were—everything was old and unrenovated.” (Dr. Logan – 211)</a:t>
            </a:r>
            <a:endParaRPr lang="en-US" sz="2000" dirty="0">
              <a:effectLst/>
              <a:latin typeface="Avenir Book" panose="02000503020000020003"/>
              <a:ea typeface="MS Mincho" panose="02020609040205080304" pitchFamily="49" charset="-128"/>
              <a:cs typeface="Times New Roman" panose="02020603050405020304" pitchFamily="18" charset="0"/>
            </a:endParaRPr>
          </a:p>
          <a:p>
            <a:pPr>
              <a:spcAft>
                <a:spcPts val="600"/>
              </a:spcAft>
              <a:defRPr/>
            </a:pPr>
            <a:endParaRPr lang="en-US" sz="2400" dirty="0">
              <a:latin typeface="Avenir Book" panose="02000503020000020003"/>
              <a:ea typeface="MS Mincho" panose="02020609040205080304" pitchFamily="49" charset="-128"/>
              <a:cs typeface="Times New Roman" panose="02020603050405020304" pitchFamily="18" charset="0"/>
            </a:endParaRPr>
          </a:p>
          <a:p>
            <a:pPr>
              <a:spcAft>
                <a:spcPts val="600"/>
              </a:spcAft>
              <a:defRPr/>
            </a:pPr>
            <a:r>
              <a:rPr lang="en-US" sz="2400" b="1" dirty="0">
                <a:solidFill>
                  <a:srgbClr val="F68D1E"/>
                </a:solidFill>
                <a:latin typeface="Avenir Book" panose="02000503020000020003"/>
                <a:ea typeface="MS Mincho" panose="02020609040205080304" pitchFamily="49" charset="-128"/>
                <a:cs typeface="Times New Roman" panose="02020603050405020304" pitchFamily="18" charset="0"/>
              </a:rPr>
              <a:t>Same floor, different waiting and exam rooms:</a:t>
            </a:r>
            <a:r>
              <a:rPr lang="en-US" sz="2400" dirty="0">
                <a:solidFill>
                  <a:srgbClr val="F68D1E"/>
                </a:solidFill>
                <a:latin typeface="Avenir Book" panose="02000503020000020003"/>
                <a:ea typeface="MS Mincho" panose="02020609040205080304" pitchFamily="49" charset="-128"/>
                <a:cs typeface="Times New Roman" panose="02020603050405020304" pitchFamily="18" charset="0"/>
              </a:rPr>
              <a:t> </a:t>
            </a:r>
          </a:p>
          <a:p>
            <a:pPr>
              <a:spcAft>
                <a:spcPts val="600"/>
              </a:spcAft>
              <a:defRPr/>
            </a:pPr>
            <a:r>
              <a:rPr lang="en-US" sz="2000" dirty="0">
                <a:latin typeface="Avenir Book" panose="02000503020000020003"/>
                <a:ea typeface="MS Mincho" panose="02020609040205080304" pitchFamily="49" charset="-128"/>
                <a:cs typeface="Times New Roman" panose="02020603050405020304" pitchFamily="18" charset="0"/>
              </a:rPr>
              <a:t>“…s</a:t>
            </a:r>
            <a:r>
              <a:rPr lang="en-US" sz="2000" dirty="0">
                <a:latin typeface="Avenir Book" panose="02000503020000020003"/>
              </a:rPr>
              <a:t>ame medical center, same building, two different hallways, two different clinical areas...” (Dr. Devi—501)</a:t>
            </a:r>
            <a:endParaRPr lang="en-US" sz="2000" dirty="0">
              <a:effectLst/>
              <a:latin typeface="Avenir Book" panose="02000503020000020003"/>
              <a:ea typeface="MS Mincho" panose="02020609040205080304" pitchFamily="49" charset="-128"/>
              <a:cs typeface="Times New Roman" panose="02020603050405020304" pitchFamily="18" charset="0"/>
            </a:endParaRPr>
          </a:p>
        </p:txBody>
      </p:sp>
      <p:sp>
        <p:nvSpPr>
          <p:cNvPr id="2" name="Title 1">
            <a:extLst>
              <a:ext uri="{FF2B5EF4-FFF2-40B4-BE49-F238E27FC236}">
                <a16:creationId xmlns:a16="http://schemas.microsoft.com/office/drawing/2014/main" id="{91BAA8C6-E3A1-9B74-02B3-6DE03F2C7F11}"/>
              </a:ext>
            </a:extLst>
          </p:cNvPr>
          <p:cNvSpPr txBox="1">
            <a:spLocks/>
          </p:cNvSpPr>
          <p:nvPr/>
        </p:nvSpPr>
        <p:spPr>
          <a:xfrm>
            <a:off x="890117" y="231236"/>
            <a:ext cx="10402796" cy="1135169"/>
          </a:xfrm>
          <a:prstGeom prst="rect">
            <a:avLst/>
          </a:prstGeom>
          <a:solidFill>
            <a:srgbClr val="D3E2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333F50"/>
                </a:solidFill>
                <a:latin typeface="Avenir Book" panose="02000503020000020003" pitchFamily="2" charset="0"/>
                <a:ea typeface="Calibri" panose="020F0502020204030204" pitchFamily="34" charset="0"/>
                <a:cs typeface="Calibri" panose="020F0502020204030204" pitchFamily="34" charset="0"/>
              </a:rPr>
              <a:t>Characteristics of Segregated Care</a:t>
            </a:r>
          </a:p>
          <a:p>
            <a:pPr algn="ctr"/>
            <a:endParaRPr lang="en-US" sz="2800" dirty="0">
              <a:latin typeface="Avenir Book" panose="02000503020000020003" pitchFamily="2" charset="0"/>
              <a:cs typeface="Arial" panose="020B0604020202020204" pitchFamily="34" charset="0"/>
            </a:endParaRPr>
          </a:p>
        </p:txBody>
      </p:sp>
      <p:sp>
        <p:nvSpPr>
          <p:cNvPr id="9" name="Freeform 3">
            <a:extLst>
              <a:ext uri="{FF2B5EF4-FFF2-40B4-BE49-F238E27FC236}">
                <a16:creationId xmlns:a16="http://schemas.microsoft.com/office/drawing/2014/main" id="{18425444-F22B-D828-9FCE-B42357530F26}"/>
              </a:ext>
            </a:extLst>
          </p:cNvPr>
          <p:cNvSpPr/>
          <p:nvPr/>
        </p:nvSpPr>
        <p:spPr>
          <a:xfrm>
            <a:off x="240632" y="1479884"/>
            <a:ext cx="1027959" cy="819179"/>
          </a:xfrm>
          <a:custGeom>
            <a:avLst/>
            <a:gdLst/>
            <a:ahLst/>
            <a:cxnLst/>
            <a:rect l="l" t="t" r="r" b="b"/>
            <a:pathLst>
              <a:path w="5216862" h="4114800">
                <a:moveTo>
                  <a:pt x="0" y="0"/>
                </a:moveTo>
                <a:lnTo>
                  <a:pt x="5216862" y="0"/>
                </a:lnTo>
                <a:lnTo>
                  <a:pt x="521686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83100" t="-1" r="-245735" b="-319459"/>
            </a:stretch>
          </a:blipFill>
        </p:spPr>
        <p:txBody>
          <a:bodyPr/>
          <a:lstStyle/>
          <a:p>
            <a:endParaRPr lang="en-US" sz="1200" dirty="0"/>
          </a:p>
        </p:txBody>
      </p:sp>
      <p:grpSp>
        <p:nvGrpSpPr>
          <p:cNvPr id="5" name="Group 4">
            <a:extLst>
              <a:ext uri="{FF2B5EF4-FFF2-40B4-BE49-F238E27FC236}">
                <a16:creationId xmlns:a16="http://schemas.microsoft.com/office/drawing/2014/main" id="{0BC279D5-912B-41B4-AA9F-4188124608CB}"/>
              </a:ext>
            </a:extLst>
          </p:cNvPr>
          <p:cNvGrpSpPr/>
          <p:nvPr/>
        </p:nvGrpSpPr>
        <p:grpSpPr>
          <a:xfrm>
            <a:off x="10132612" y="5021239"/>
            <a:ext cx="1452282" cy="1181540"/>
            <a:chOff x="8179682" y="720175"/>
            <a:chExt cx="1825280" cy="1477776"/>
          </a:xfrm>
        </p:grpSpPr>
        <p:sp>
          <p:nvSpPr>
            <p:cNvPr id="6" name="Flowchart: Connector 5">
              <a:extLst>
                <a:ext uri="{FF2B5EF4-FFF2-40B4-BE49-F238E27FC236}">
                  <a16:creationId xmlns:a16="http://schemas.microsoft.com/office/drawing/2014/main" id="{71079E61-E1E5-7129-CBEA-878E6C7EFB9D}"/>
                </a:ext>
              </a:extLst>
            </p:cNvPr>
            <p:cNvSpPr/>
            <p:nvPr/>
          </p:nvSpPr>
          <p:spPr>
            <a:xfrm>
              <a:off x="8392465" y="720175"/>
              <a:ext cx="1371600" cy="1371600"/>
            </a:xfrm>
            <a:prstGeom prst="flowChartConnector">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latin typeface="Calibri"/>
              </a:endParaRPr>
            </a:p>
          </p:txBody>
        </p:sp>
        <p:grpSp>
          <p:nvGrpSpPr>
            <p:cNvPr id="7" name="Group 6">
              <a:extLst>
                <a:ext uri="{FF2B5EF4-FFF2-40B4-BE49-F238E27FC236}">
                  <a16:creationId xmlns:a16="http://schemas.microsoft.com/office/drawing/2014/main" id="{AA46E040-821E-FEA8-98E4-E07C884E1BA4}"/>
                </a:ext>
              </a:extLst>
            </p:cNvPr>
            <p:cNvGrpSpPr/>
            <p:nvPr/>
          </p:nvGrpSpPr>
          <p:grpSpPr>
            <a:xfrm>
              <a:off x="8179682" y="873496"/>
              <a:ext cx="1825280" cy="1324455"/>
              <a:chOff x="8145809" y="855816"/>
              <a:chExt cx="1825280" cy="1324455"/>
            </a:xfrm>
          </p:grpSpPr>
          <p:pic>
            <p:nvPicPr>
              <p:cNvPr id="8" name="Graphic 19" descr="Chat bubble">
                <a:extLst>
                  <a:ext uri="{FF2B5EF4-FFF2-40B4-BE49-F238E27FC236}">
                    <a16:creationId xmlns:a16="http://schemas.microsoft.com/office/drawing/2014/main" id="{1E7FAE4C-0140-3B95-E693-76CD8588984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45809" y="855816"/>
                <a:ext cx="1097280" cy="1064958"/>
              </a:xfrm>
              <a:prstGeom prst="rect">
                <a:avLst/>
              </a:prstGeom>
              <a:effectLst>
                <a:outerShdw blurRad="50800" dist="38100" dir="5400000" algn="t" rotWithShape="0">
                  <a:prstClr val="black">
                    <a:alpha val="40000"/>
                  </a:prstClr>
                </a:outerShdw>
              </a:effectLst>
            </p:spPr>
          </p:pic>
          <p:pic>
            <p:nvPicPr>
              <p:cNvPr id="10" name="Graphic 20" descr="Chat bubble">
                <a:extLst>
                  <a:ext uri="{FF2B5EF4-FFF2-40B4-BE49-F238E27FC236}">
                    <a16:creationId xmlns:a16="http://schemas.microsoft.com/office/drawing/2014/main" id="{3ECB57B2-8D38-71EF-035C-FD33AA64FF8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flipH="1">
                <a:off x="8873809" y="1115313"/>
                <a:ext cx="1097280" cy="1064958"/>
              </a:xfrm>
              <a:prstGeom prst="rect">
                <a:avLst/>
              </a:prstGeom>
              <a:effectLst>
                <a:outerShdw blurRad="50800" dist="38100" dir="5400000" algn="t" rotWithShape="0">
                  <a:prstClr val="black">
                    <a:alpha val="40000"/>
                  </a:prstClr>
                </a:outerShdw>
              </a:effectLst>
            </p:spPr>
          </p:pic>
        </p:grpSp>
      </p:grpSp>
    </p:spTree>
    <p:extLst>
      <p:ext uri="{BB962C8B-B14F-4D97-AF65-F5344CB8AC3E}">
        <p14:creationId xmlns:p14="http://schemas.microsoft.com/office/powerpoint/2010/main" val="30855194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6975</TotalTime>
  <Words>5283</Words>
  <Application>Microsoft Office PowerPoint</Application>
  <PresentationFormat>Widescreen</PresentationFormat>
  <Paragraphs>531</Paragraphs>
  <Slides>40</Slides>
  <Notes>39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Abadi Extra Light</vt:lpstr>
      <vt:lpstr>Aptos</vt:lpstr>
      <vt:lpstr>Aptos Display</vt:lpstr>
      <vt:lpstr>Arial</vt:lpstr>
      <vt:lpstr>Avenir Book</vt:lpstr>
      <vt:lpstr>Calibri</vt:lpstr>
      <vt:lpstr>Cambria</vt:lpstr>
      <vt:lpstr>DIN Alternate Medium</vt:lpstr>
      <vt:lpstr>Google Sans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U.S HEALTH CARE SEGREGATED?</dc:title>
  <dc:creator>Dunn, Jennifer</dc:creator>
  <cp:lastModifiedBy>Dunn, Jennifer</cp:lastModifiedBy>
  <cp:revision>111</cp:revision>
  <dcterms:created xsi:type="dcterms:W3CDTF">2025-04-13T22:54:57Z</dcterms:created>
  <dcterms:modified xsi:type="dcterms:W3CDTF">2025-06-01T02:02:39Z</dcterms:modified>
</cp:coreProperties>
</file>