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65" r:id="rId2"/>
    <p:sldId id="266" r:id="rId3"/>
    <p:sldId id="267" r:id="rId4"/>
    <p:sldId id="268" r:id="rId5"/>
    <p:sldId id="269" r:id="rId6"/>
    <p:sldId id="270" r:id="rId7"/>
    <p:sldId id="271" r:id="rId8"/>
    <p:sldId id="274" r:id="rId9"/>
    <p:sldId id="275" r:id="rId10"/>
    <p:sldId id="276" r:id="rId11"/>
    <p:sldId id="272" r:id="rId12"/>
    <p:sldId id="273" r:id="rId13"/>
    <p:sldId id="279" r:id="rId14"/>
    <p:sldId id="27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70"/>
    <p:restoredTop sz="94623"/>
  </p:normalViewPr>
  <p:slideViewPr>
    <p:cSldViewPr snapToGrid="0">
      <p:cViewPr varScale="1">
        <p:scale>
          <a:sx n="84" d="100"/>
          <a:sy n="84" d="100"/>
        </p:scale>
        <p:origin x="200"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B5FF54-E83D-F34E-A52F-29F2994771C2}" type="datetimeFigureOut">
              <a:rPr lang="en-US" smtClean="0"/>
              <a:t>5/31/25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ACE980-BF1A-AC4F-9ED7-DA70D87D7E6B}" type="slidenum">
              <a:rPr lang="en-US" smtClean="0"/>
              <a:t>‹#›</a:t>
            </a:fld>
            <a:endParaRPr lang="en-US"/>
          </a:p>
        </p:txBody>
      </p:sp>
    </p:spTree>
    <p:extLst>
      <p:ext uri="{BB962C8B-B14F-4D97-AF65-F5344CB8AC3E}">
        <p14:creationId xmlns:p14="http://schemas.microsoft.com/office/powerpoint/2010/main" val="2319798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ACE980-BF1A-AC4F-9ED7-DA70D87D7E6B}" type="slidenum">
              <a:rPr lang="en-US" smtClean="0"/>
              <a:t>7</a:t>
            </a:fld>
            <a:endParaRPr lang="en-US"/>
          </a:p>
        </p:txBody>
      </p:sp>
    </p:spTree>
    <p:extLst>
      <p:ext uri="{BB962C8B-B14F-4D97-AF65-F5344CB8AC3E}">
        <p14:creationId xmlns:p14="http://schemas.microsoft.com/office/powerpoint/2010/main" val="3979014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Do not modify the notes in this section to avoid tampering with the Poll Everywhere activity.
More info at polleverywhere.com/support
May a kidney transplant policy (like NE's) consider Bianca's health status?</a:t>
            </a:r>
          </a:p>
          <a:p>
            <a:r>
              <a:rPr lang="en-US"/>
              <a:t>https://www.polleverywhere.com/multiple_choice_polls/41xuLnlRmXua87KsH2JvV?display_state=instructions&amp;activity_state=opened&amp;state=opened&amp;flow=Engagement&amp;onscreen=persist</a:t>
            </a:r>
          </a:p>
        </p:txBody>
      </p:sp>
      <p:sp>
        <p:nvSpPr>
          <p:cNvPr id="4" name="Slide Number Placeholder 3"/>
          <p:cNvSpPr>
            <a:spLocks noGrp="1"/>
          </p:cNvSpPr>
          <p:nvPr>
            <p:ph type="sldNum" sz="quarter" idx="5"/>
          </p:nvPr>
        </p:nvSpPr>
        <p:spPr/>
        <p:txBody>
          <a:bodyPr/>
          <a:lstStyle/>
          <a:p>
            <a:fld id="{60ACE980-BF1A-AC4F-9ED7-DA70D87D7E6B}" type="slidenum">
              <a:rPr lang="en-US" smtClean="0"/>
              <a:t>8</a:t>
            </a:fld>
            <a:endParaRPr lang="en-US"/>
          </a:p>
        </p:txBody>
      </p:sp>
    </p:spTree>
    <p:extLst>
      <p:ext uri="{BB962C8B-B14F-4D97-AF65-F5344CB8AC3E}">
        <p14:creationId xmlns:p14="http://schemas.microsoft.com/office/powerpoint/2010/main" val="2663241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Do not modify the notes in this section to avoid tampering with the Poll Everywhere activity.
More info at polleverywhere.com/support
May a kidney transplant policy (like NE's) consider Bianca's health status?</a:t>
            </a:r>
          </a:p>
          <a:p>
            <a:r>
              <a:rPr lang="en-US"/>
              <a:t>https://www.polleverywhere.com/multiple_choice_polls/41xuLnlRmXua87KsH2JvV?display_state=chart&amp;activity_state=opened&amp;state=opened&amp;flow=Engagement&amp;onscreen=persist</a:t>
            </a:r>
          </a:p>
        </p:txBody>
      </p:sp>
      <p:sp>
        <p:nvSpPr>
          <p:cNvPr id="4" name="Slide Number Placeholder 3"/>
          <p:cNvSpPr>
            <a:spLocks noGrp="1"/>
          </p:cNvSpPr>
          <p:nvPr>
            <p:ph type="sldNum" sz="quarter" idx="5"/>
          </p:nvPr>
        </p:nvSpPr>
        <p:spPr/>
        <p:txBody>
          <a:bodyPr/>
          <a:lstStyle/>
          <a:p>
            <a:fld id="{60ACE980-BF1A-AC4F-9ED7-DA70D87D7E6B}" type="slidenum">
              <a:rPr lang="en-US" smtClean="0"/>
              <a:t>9</a:t>
            </a:fld>
            <a:endParaRPr lang="en-US"/>
          </a:p>
        </p:txBody>
      </p:sp>
    </p:spTree>
    <p:extLst>
      <p:ext uri="{BB962C8B-B14F-4D97-AF65-F5344CB8AC3E}">
        <p14:creationId xmlns:p14="http://schemas.microsoft.com/office/powerpoint/2010/main" val="99959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Do not modify the notes in this section to avoid tampering with the Poll Everywhere activity.
More info at polleverywhere.com/support
May a kidney transplant policy (like NE's) consider Bianca's health status?</a:t>
            </a:r>
          </a:p>
          <a:p>
            <a:r>
              <a:rPr lang="en-US"/>
              <a:t>https://www.polleverywhere.com/multiple_choice_polls/41xuLnlRmXua87KsH2JvV?display_state=chart&amp;activity_state=closed&amp;state=closed&amp;flow=Engagement&amp;onscreen=persist</a:t>
            </a:r>
          </a:p>
        </p:txBody>
      </p:sp>
      <p:sp>
        <p:nvSpPr>
          <p:cNvPr id="4" name="Slide Number Placeholder 3"/>
          <p:cNvSpPr>
            <a:spLocks noGrp="1"/>
          </p:cNvSpPr>
          <p:nvPr>
            <p:ph type="sldNum" sz="quarter" idx="5"/>
          </p:nvPr>
        </p:nvSpPr>
        <p:spPr/>
        <p:txBody>
          <a:bodyPr/>
          <a:lstStyle/>
          <a:p>
            <a:fld id="{60ACE980-BF1A-AC4F-9ED7-DA70D87D7E6B}" type="slidenum">
              <a:rPr lang="en-US" smtClean="0"/>
              <a:t>10</a:t>
            </a:fld>
            <a:endParaRPr lang="en-US"/>
          </a:p>
        </p:txBody>
      </p:sp>
    </p:spTree>
    <p:extLst>
      <p:ext uri="{BB962C8B-B14F-4D97-AF65-F5344CB8AC3E}">
        <p14:creationId xmlns:p14="http://schemas.microsoft.com/office/powerpoint/2010/main" val="1423324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ACE980-BF1A-AC4F-9ED7-DA70D87D7E6B}" type="slidenum">
              <a:rPr lang="en-US" smtClean="0"/>
              <a:t>12</a:t>
            </a:fld>
            <a:endParaRPr lang="en-US"/>
          </a:p>
        </p:txBody>
      </p:sp>
    </p:spTree>
    <p:extLst>
      <p:ext uri="{BB962C8B-B14F-4D97-AF65-F5344CB8AC3E}">
        <p14:creationId xmlns:p14="http://schemas.microsoft.com/office/powerpoint/2010/main" val="1959204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ACE980-BF1A-AC4F-9ED7-DA70D87D7E6B}" type="slidenum">
              <a:rPr lang="en-US" smtClean="0"/>
              <a:t>14</a:t>
            </a:fld>
            <a:endParaRPr lang="en-US"/>
          </a:p>
        </p:txBody>
      </p:sp>
    </p:spTree>
    <p:extLst>
      <p:ext uri="{BB962C8B-B14F-4D97-AF65-F5344CB8AC3E}">
        <p14:creationId xmlns:p14="http://schemas.microsoft.com/office/powerpoint/2010/main" val="1143026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2174-3A7F-08D3-92B9-3060784551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2AA8EF-F06A-C168-5CFB-76B98F7071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3880CF-DFEB-BEFB-9C43-F5EFCD458BA5}"/>
              </a:ext>
            </a:extLst>
          </p:cNvPr>
          <p:cNvSpPr>
            <a:spLocks noGrp="1"/>
          </p:cNvSpPr>
          <p:nvPr>
            <p:ph type="dt" sz="half" idx="10"/>
          </p:nvPr>
        </p:nvSpPr>
        <p:spPr/>
        <p:txBody>
          <a:bodyPr/>
          <a:lstStyle/>
          <a:p>
            <a:fld id="{3E86062A-F8B1-1F47-B959-3787808922C4}" type="datetimeFigureOut">
              <a:rPr lang="en-US" smtClean="0"/>
              <a:t>5/31/25</a:t>
            </a:fld>
            <a:endParaRPr lang="en-US"/>
          </a:p>
        </p:txBody>
      </p:sp>
      <p:sp>
        <p:nvSpPr>
          <p:cNvPr id="5" name="Footer Placeholder 4">
            <a:extLst>
              <a:ext uri="{FF2B5EF4-FFF2-40B4-BE49-F238E27FC236}">
                <a16:creationId xmlns:a16="http://schemas.microsoft.com/office/drawing/2014/main" id="{D593005F-0607-D628-5D26-9750A3D3F4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1FC92A-F60B-1FFC-2CFF-B281E1497DA5}"/>
              </a:ext>
            </a:extLst>
          </p:cNvPr>
          <p:cNvSpPr>
            <a:spLocks noGrp="1"/>
          </p:cNvSpPr>
          <p:nvPr>
            <p:ph type="sldNum" sz="quarter" idx="12"/>
          </p:nvPr>
        </p:nvSpPr>
        <p:spPr/>
        <p:txBody>
          <a:bodyPr/>
          <a:lstStyle/>
          <a:p>
            <a:fld id="{26EAE5C2-13AB-684F-84A2-11C447A8BD86}" type="slidenum">
              <a:rPr lang="en-US" smtClean="0"/>
              <a:t>‹#›</a:t>
            </a:fld>
            <a:endParaRPr lang="en-US"/>
          </a:p>
        </p:txBody>
      </p:sp>
    </p:spTree>
    <p:extLst>
      <p:ext uri="{BB962C8B-B14F-4D97-AF65-F5344CB8AC3E}">
        <p14:creationId xmlns:p14="http://schemas.microsoft.com/office/powerpoint/2010/main" val="2109419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D2547-4DD1-FF14-96FA-F9227D9E5B6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7FB2D73-CA8A-7CE0-B9E7-575D3225105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5550C0-65F9-3DE0-42DF-8C32CEEE9354}"/>
              </a:ext>
            </a:extLst>
          </p:cNvPr>
          <p:cNvSpPr>
            <a:spLocks noGrp="1"/>
          </p:cNvSpPr>
          <p:nvPr>
            <p:ph type="dt" sz="half" idx="10"/>
          </p:nvPr>
        </p:nvSpPr>
        <p:spPr/>
        <p:txBody>
          <a:bodyPr/>
          <a:lstStyle/>
          <a:p>
            <a:fld id="{3E86062A-F8B1-1F47-B959-3787808922C4}" type="datetimeFigureOut">
              <a:rPr lang="en-US" smtClean="0"/>
              <a:t>5/31/25</a:t>
            </a:fld>
            <a:endParaRPr lang="en-US"/>
          </a:p>
        </p:txBody>
      </p:sp>
      <p:sp>
        <p:nvSpPr>
          <p:cNvPr id="5" name="Footer Placeholder 4">
            <a:extLst>
              <a:ext uri="{FF2B5EF4-FFF2-40B4-BE49-F238E27FC236}">
                <a16:creationId xmlns:a16="http://schemas.microsoft.com/office/drawing/2014/main" id="{31F444CD-E1CE-A8B3-4E01-781745095D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31753C-BBA4-5E8D-864A-4DD1EEB54287}"/>
              </a:ext>
            </a:extLst>
          </p:cNvPr>
          <p:cNvSpPr>
            <a:spLocks noGrp="1"/>
          </p:cNvSpPr>
          <p:nvPr>
            <p:ph type="sldNum" sz="quarter" idx="12"/>
          </p:nvPr>
        </p:nvSpPr>
        <p:spPr/>
        <p:txBody>
          <a:bodyPr/>
          <a:lstStyle/>
          <a:p>
            <a:fld id="{26EAE5C2-13AB-684F-84A2-11C447A8BD86}" type="slidenum">
              <a:rPr lang="en-US" smtClean="0"/>
              <a:t>‹#›</a:t>
            </a:fld>
            <a:endParaRPr lang="en-US"/>
          </a:p>
        </p:txBody>
      </p:sp>
    </p:spTree>
    <p:extLst>
      <p:ext uri="{BB962C8B-B14F-4D97-AF65-F5344CB8AC3E}">
        <p14:creationId xmlns:p14="http://schemas.microsoft.com/office/powerpoint/2010/main" val="1471779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118BE4-CF69-B054-B5AE-97D8589988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C0C607-3F1E-25DB-E216-08A82E32B8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478E26-2DDA-3B77-4E96-9E81F78ED33E}"/>
              </a:ext>
            </a:extLst>
          </p:cNvPr>
          <p:cNvSpPr>
            <a:spLocks noGrp="1"/>
          </p:cNvSpPr>
          <p:nvPr>
            <p:ph type="dt" sz="half" idx="10"/>
          </p:nvPr>
        </p:nvSpPr>
        <p:spPr/>
        <p:txBody>
          <a:bodyPr/>
          <a:lstStyle/>
          <a:p>
            <a:fld id="{3E86062A-F8B1-1F47-B959-3787808922C4}" type="datetimeFigureOut">
              <a:rPr lang="en-US" smtClean="0"/>
              <a:t>5/31/25</a:t>
            </a:fld>
            <a:endParaRPr lang="en-US"/>
          </a:p>
        </p:txBody>
      </p:sp>
      <p:sp>
        <p:nvSpPr>
          <p:cNvPr id="5" name="Footer Placeholder 4">
            <a:extLst>
              <a:ext uri="{FF2B5EF4-FFF2-40B4-BE49-F238E27FC236}">
                <a16:creationId xmlns:a16="http://schemas.microsoft.com/office/drawing/2014/main" id="{A541D162-3EA5-4629-F97D-587C68A788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C51AB4-AF04-F3BB-4DA4-11170DE9EB42}"/>
              </a:ext>
            </a:extLst>
          </p:cNvPr>
          <p:cNvSpPr>
            <a:spLocks noGrp="1"/>
          </p:cNvSpPr>
          <p:nvPr>
            <p:ph type="sldNum" sz="quarter" idx="12"/>
          </p:nvPr>
        </p:nvSpPr>
        <p:spPr/>
        <p:txBody>
          <a:bodyPr/>
          <a:lstStyle/>
          <a:p>
            <a:fld id="{26EAE5C2-13AB-684F-84A2-11C447A8BD86}" type="slidenum">
              <a:rPr lang="en-US" smtClean="0"/>
              <a:t>‹#›</a:t>
            </a:fld>
            <a:endParaRPr lang="en-US"/>
          </a:p>
        </p:txBody>
      </p:sp>
    </p:spTree>
    <p:extLst>
      <p:ext uri="{BB962C8B-B14F-4D97-AF65-F5344CB8AC3E}">
        <p14:creationId xmlns:p14="http://schemas.microsoft.com/office/powerpoint/2010/main" val="185172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2ECE5-733C-C869-EAC5-27A9BDD933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96C25F-8D61-FB34-2AB7-D4520F9F43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0904FE-84E3-2CD8-B1A8-B0F252B4CB77}"/>
              </a:ext>
            </a:extLst>
          </p:cNvPr>
          <p:cNvSpPr>
            <a:spLocks noGrp="1"/>
          </p:cNvSpPr>
          <p:nvPr>
            <p:ph type="dt" sz="half" idx="10"/>
          </p:nvPr>
        </p:nvSpPr>
        <p:spPr/>
        <p:txBody>
          <a:bodyPr/>
          <a:lstStyle/>
          <a:p>
            <a:fld id="{3E86062A-F8B1-1F47-B959-3787808922C4}" type="datetimeFigureOut">
              <a:rPr lang="en-US" smtClean="0"/>
              <a:t>5/31/25</a:t>
            </a:fld>
            <a:endParaRPr lang="en-US"/>
          </a:p>
        </p:txBody>
      </p:sp>
      <p:sp>
        <p:nvSpPr>
          <p:cNvPr id="5" name="Footer Placeholder 4">
            <a:extLst>
              <a:ext uri="{FF2B5EF4-FFF2-40B4-BE49-F238E27FC236}">
                <a16:creationId xmlns:a16="http://schemas.microsoft.com/office/drawing/2014/main" id="{4656088F-17BD-B940-51F3-16BD2D8C1F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F5F183-8579-7F51-00BF-2F9E87118C9E}"/>
              </a:ext>
            </a:extLst>
          </p:cNvPr>
          <p:cNvSpPr>
            <a:spLocks noGrp="1"/>
          </p:cNvSpPr>
          <p:nvPr>
            <p:ph type="sldNum" sz="quarter" idx="12"/>
          </p:nvPr>
        </p:nvSpPr>
        <p:spPr/>
        <p:txBody>
          <a:bodyPr/>
          <a:lstStyle/>
          <a:p>
            <a:fld id="{26EAE5C2-13AB-684F-84A2-11C447A8BD86}" type="slidenum">
              <a:rPr lang="en-US" smtClean="0"/>
              <a:t>‹#›</a:t>
            </a:fld>
            <a:endParaRPr lang="en-US"/>
          </a:p>
        </p:txBody>
      </p:sp>
    </p:spTree>
    <p:extLst>
      <p:ext uri="{BB962C8B-B14F-4D97-AF65-F5344CB8AC3E}">
        <p14:creationId xmlns:p14="http://schemas.microsoft.com/office/powerpoint/2010/main" val="2579916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4B127-EBAC-FD1E-2751-BF6027D64A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471926-B900-05E2-75C9-67E3968D13B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38A2E0-493B-4FC2-0D77-15C65942B4B5}"/>
              </a:ext>
            </a:extLst>
          </p:cNvPr>
          <p:cNvSpPr>
            <a:spLocks noGrp="1"/>
          </p:cNvSpPr>
          <p:nvPr>
            <p:ph type="dt" sz="half" idx="10"/>
          </p:nvPr>
        </p:nvSpPr>
        <p:spPr/>
        <p:txBody>
          <a:bodyPr/>
          <a:lstStyle/>
          <a:p>
            <a:fld id="{3E86062A-F8B1-1F47-B959-3787808922C4}" type="datetimeFigureOut">
              <a:rPr lang="en-US" smtClean="0"/>
              <a:t>5/31/25</a:t>
            </a:fld>
            <a:endParaRPr lang="en-US"/>
          </a:p>
        </p:txBody>
      </p:sp>
      <p:sp>
        <p:nvSpPr>
          <p:cNvPr id="5" name="Footer Placeholder 4">
            <a:extLst>
              <a:ext uri="{FF2B5EF4-FFF2-40B4-BE49-F238E27FC236}">
                <a16:creationId xmlns:a16="http://schemas.microsoft.com/office/drawing/2014/main" id="{A2084A35-EE28-254E-9CD5-23A8FCE32E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8148DE-D411-12C5-210D-56DBFDF21546}"/>
              </a:ext>
            </a:extLst>
          </p:cNvPr>
          <p:cNvSpPr>
            <a:spLocks noGrp="1"/>
          </p:cNvSpPr>
          <p:nvPr>
            <p:ph type="sldNum" sz="quarter" idx="12"/>
          </p:nvPr>
        </p:nvSpPr>
        <p:spPr/>
        <p:txBody>
          <a:bodyPr/>
          <a:lstStyle/>
          <a:p>
            <a:fld id="{26EAE5C2-13AB-684F-84A2-11C447A8BD86}" type="slidenum">
              <a:rPr lang="en-US" smtClean="0"/>
              <a:t>‹#›</a:t>
            </a:fld>
            <a:endParaRPr lang="en-US"/>
          </a:p>
        </p:txBody>
      </p:sp>
    </p:spTree>
    <p:extLst>
      <p:ext uri="{BB962C8B-B14F-4D97-AF65-F5344CB8AC3E}">
        <p14:creationId xmlns:p14="http://schemas.microsoft.com/office/powerpoint/2010/main" val="752407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9A64C-A9C1-EA49-EA92-93C6016544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770E87-3793-4864-CB66-CD9C919D51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278B27-52E1-BE30-4849-8259D85BDBF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C9BCB14-639B-340D-6804-9388E4446B29}"/>
              </a:ext>
            </a:extLst>
          </p:cNvPr>
          <p:cNvSpPr>
            <a:spLocks noGrp="1"/>
          </p:cNvSpPr>
          <p:nvPr>
            <p:ph type="dt" sz="half" idx="10"/>
          </p:nvPr>
        </p:nvSpPr>
        <p:spPr/>
        <p:txBody>
          <a:bodyPr/>
          <a:lstStyle/>
          <a:p>
            <a:fld id="{3E86062A-F8B1-1F47-B959-3787808922C4}" type="datetimeFigureOut">
              <a:rPr lang="en-US" smtClean="0"/>
              <a:t>5/31/25</a:t>
            </a:fld>
            <a:endParaRPr lang="en-US"/>
          </a:p>
        </p:txBody>
      </p:sp>
      <p:sp>
        <p:nvSpPr>
          <p:cNvPr id="6" name="Footer Placeholder 5">
            <a:extLst>
              <a:ext uri="{FF2B5EF4-FFF2-40B4-BE49-F238E27FC236}">
                <a16:creationId xmlns:a16="http://schemas.microsoft.com/office/drawing/2014/main" id="{0D1D5818-713F-75EC-71AB-D8AA89E807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33ABB4-C381-B642-D46A-BA4D06F2DCE3}"/>
              </a:ext>
            </a:extLst>
          </p:cNvPr>
          <p:cNvSpPr>
            <a:spLocks noGrp="1"/>
          </p:cNvSpPr>
          <p:nvPr>
            <p:ph type="sldNum" sz="quarter" idx="12"/>
          </p:nvPr>
        </p:nvSpPr>
        <p:spPr/>
        <p:txBody>
          <a:bodyPr/>
          <a:lstStyle/>
          <a:p>
            <a:fld id="{26EAE5C2-13AB-684F-84A2-11C447A8BD86}" type="slidenum">
              <a:rPr lang="en-US" smtClean="0"/>
              <a:t>‹#›</a:t>
            </a:fld>
            <a:endParaRPr lang="en-US"/>
          </a:p>
        </p:txBody>
      </p:sp>
    </p:spTree>
    <p:extLst>
      <p:ext uri="{BB962C8B-B14F-4D97-AF65-F5344CB8AC3E}">
        <p14:creationId xmlns:p14="http://schemas.microsoft.com/office/powerpoint/2010/main" val="1812059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A45B7-B194-423B-75CA-422A8914F27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FFD9F46-0F37-71D8-048E-6BA9B97FE4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06B51D-9BE8-E43A-A4EF-2FAA006AF2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FA411D-C444-F406-1B45-2645B78E44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509EAEC-3147-92B1-EBD8-BF3A8EF940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7071E5-CBFF-6FFF-9326-885C6DFFC873}"/>
              </a:ext>
            </a:extLst>
          </p:cNvPr>
          <p:cNvSpPr>
            <a:spLocks noGrp="1"/>
          </p:cNvSpPr>
          <p:nvPr>
            <p:ph type="dt" sz="half" idx="10"/>
          </p:nvPr>
        </p:nvSpPr>
        <p:spPr/>
        <p:txBody>
          <a:bodyPr/>
          <a:lstStyle/>
          <a:p>
            <a:fld id="{3E86062A-F8B1-1F47-B959-3787808922C4}" type="datetimeFigureOut">
              <a:rPr lang="en-US" smtClean="0"/>
              <a:t>5/31/25</a:t>
            </a:fld>
            <a:endParaRPr lang="en-US"/>
          </a:p>
        </p:txBody>
      </p:sp>
      <p:sp>
        <p:nvSpPr>
          <p:cNvPr id="8" name="Footer Placeholder 7">
            <a:extLst>
              <a:ext uri="{FF2B5EF4-FFF2-40B4-BE49-F238E27FC236}">
                <a16:creationId xmlns:a16="http://schemas.microsoft.com/office/drawing/2014/main" id="{3497B5EA-20D4-FFB0-98B6-0790F495E58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BD5A1A0-3954-5DF6-CC67-6079374447BF}"/>
              </a:ext>
            </a:extLst>
          </p:cNvPr>
          <p:cNvSpPr>
            <a:spLocks noGrp="1"/>
          </p:cNvSpPr>
          <p:nvPr>
            <p:ph type="sldNum" sz="quarter" idx="12"/>
          </p:nvPr>
        </p:nvSpPr>
        <p:spPr/>
        <p:txBody>
          <a:bodyPr/>
          <a:lstStyle/>
          <a:p>
            <a:fld id="{26EAE5C2-13AB-684F-84A2-11C447A8BD86}" type="slidenum">
              <a:rPr lang="en-US" smtClean="0"/>
              <a:t>‹#›</a:t>
            </a:fld>
            <a:endParaRPr lang="en-US"/>
          </a:p>
        </p:txBody>
      </p:sp>
    </p:spTree>
    <p:extLst>
      <p:ext uri="{BB962C8B-B14F-4D97-AF65-F5344CB8AC3E}">
        <p14:creationId xmlns:p14="http://schemas.microsoft.com/office/powerpoint/2010/main" val="1624933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95708-6A7C-9EF9-123D-CDCBE78B03D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F82D61D-C568-E783-2591-BACC90507665}"/>
              </a:ext>
            </a:extLst>
          </p:cNvPr>
          <p:cNvSpPr>
            <a:spLocks noGrp="1"/>
          </p:cNvSpPr>
          <p:nvPr>
            <p:ph type="dt" sz="half" idx="10"/>
          </p:nvPr>
        </p:nvSpPr>
        <p:spPr/>
        <p:txBody>
          <a:bodyPr/>
          <a:lstStyle/>
          <a:p>
            <a:fld id="{3E86062A-F8B1-1F47-B959-3787808922C4}" type="datetimeFigureOut">
              <a:rPr lang="en-US" smtClean="0"/>
              <a:t>5/31/25</a:t>
            </a:fld>
            <a:endParaRPr lang="en-US"/>
          </a:p>
        </p:txBody>
      </p:sp>
      <p:sp>
        <p:nvSpPr>
          <p:cNvPr id="4" name="Footer Placeholder 3">
            <a:extLst>
              <a:ext uri="{FF2B5EF4-FFF2-40B4-BE49-F238E27FC236}">
                <a16:creationId xmlns:a16="http://schemas.microsoft.com/office/drawing/2014/main" id="{C8D0C7DB-EC48-8015-43A5-BA2C9BA112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AA5D8EC-D7B1-8AAF-9EDE-F3E1BDA8DF66}"/>
              </a:ext>
            </a:extLst>
          </p:cNvPr>
          <p:cNvSpPr>
            <a:spLocks noGrp="1"/>
          </p:cNvSpPr>
          <p:nvPr>
            <p:ph type="sldNum" sz="quarter" idx="12"/>
          </p:nvPr>
        </p:nvSpPr>
        <p:spPr/>
        <p:txBody>
          <a:bodyPr/>
          <a:lstStyle/>
          <a:p>
            <a:fld id="{26EAE5C2-13AB-684F-84A2-11C447A8BD86}" type="slidenum">
              <a:rPr lang="en-US" smtClean="0"/>
              <a:t>‹#›</a:t>
            </a:fld>
            <a:endParaRPr lang="en-US"/>
          </a:p>
        </p:txBody>
      </p:sp>
    </p:spTree>
    <p:extLst>
      <p:ext uri="{BB962C8B-B14F-4D97-AF65-F5344CB8AC3E}">
        <p14:creationId xmlns:p14="http://schemas.microsoft.com/office/powerpoint/2010/main" val="3016858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C5CF3B-16CD-7D36-343F-B283C173D928}"/>
              </a:ext>
            </a:extLst>
          </p:cNvPr>
          <p:cNvSpPr>
            <a:spLocks noGrp="1"/>
          </p:cNvSpPr>
          <p:nvPr>
            <p:ph type="dt" sz="half" idx="10"/>
          </p:nvPr>
        </p:nvSpPr>
        <p:spPr/>
        <p:txBody>
          <a:bodyPr/>
          <a:lstStyle/>
          <a:p>
            <a:fld id="{3E86062A-F8B1-1F47-B959-3787808922C4}" type="datetimeFigureOut">
              <a:rPr lang="en-US" smtClean="0"/>
              <a:t>5/31/25</a:t>
            </a:fld>
            <a:endParaRPr lang="en-US"/>
          </a:p>
        </p:txBody>
      </p:sp>
      <p:sp>
        <p:nvSpPr>
          <p:cNvPr id="3" name="Footer Placeholder 2">
            <a:extLst>
              <a:ext uri="{FF2B5EF4-FFF2-40B4-BE49-F238E27FC236}">
                <a16:creationId xmlns:a16="http://schemas.microsoft.com/office/drawing/2014/main" id="{D79C7059-CAF6-3876-34BE-63279DC386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E3BDAE-0B6A-E9ED-7189-9E09135C34AA}"/>
              </a:ext>
            </a:extLst>
          </p:cNvPr>
          <p:cNvSpPr>
            <a:spLocks noGrp="1"/>
          </p:cNvSpPr>
          <p:nvPr>
            <p:ph type="sldNum" sz="quarter" idx="12"/>
          </p:nvPr>
        </p:nvSpPr>
        <p:spPr/>
        <p:txBody>
          <a:bodyPr/>
          <a:lstStyle/>
          <a:p>
            <a:fld id="{26EAE5C2-13AB-684F-84A2-11C447A8BD86}" type="slidenum">
              <a:rPr lang="en-US" smtClean="0"/>
              <a:t>‹#›</a:t>
            </a:fld>
            <a:endParaRPr lang="en-US"/>
          </a:p>
        </p:txBody>
      </p:sp>
    </p:spTree>
    <p:extLst>
      <p:ext uri="{BB962C8B-B14F-4D97-AF65-F5344CB8AC3E}">
        <p14:creationId xmlns:p14="http://schemas.microsoft.com/office/powerpoint/2010/main" val="584782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F643C-9F06-0960-3670-2F62E766C7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177AE2-7934-8331-C3D0-9346D48B25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6CA7D9-1992-379E-90B1-69C46F0951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E39C16-453F-CE65-6C33-F74AAA816D7C}"/>
              </a:ext>
            </a:extLst>
          </p:cNvPr>
          <p:cNvSpPr>
            <a:spLocks noGrp="1"/>
          </p:cNvSpPr>
          <p:nvPr>
            <p:ph type="dt" sz="half" idx="10"/>
          </p:nvPr>
        </p:nvSpPr>
        <p:spPr/>
        <p:txBody>
          <a:bodyPr/>
          <a:lstStyle/>
          <a:p>
            <a:fld id="{3E86062A-F8B1-1F47-B959-3787808922C4}" type="datetimeFigureOut">
              <a:rPr lang="en-US" smtClean="0"/>
              <a:t>5/31/25</a:t>
            </a:fld>
            <a:endParaRPr lang="en-US"/>
          </a:p>
        </p:txBody>
      </p:sp>
      <p:sp>
        <p:nvSpPr>
          <p:cNvPr id="6" name="Footer Placeholder 5">
            <a:extLst>
              <a:ext uri="{FF2B5EF4-FFF2-40B4-BE49-F238E27FC236}">
                <a16:creationId xmlns:a16="http://schemas.microsoft.com/office/drawing/2014/main" id="{33327458-35CC-9E63-D851-F688EBB7C8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AFC81A-4791-B2D3-9AC6-99D70F9FD54A}"/>
              </a:ext>
            </a:extLst>
          </p:cNvPr>
          <p:cNvSpPr>
            <a:spLocks noGrp="1"/>
          </p:cNvSpPr>
          <p:nvPr>
            <p:ph type="sldNum" sz="quarter" idx="12"/>
          </p:nvPr>
        </p:nvSpPr>
        <p:spPr/>
        <p:txBody>
          <a:bodyPr/>
          <a:lstStyle/>
          <a:p>
            <a:fld id="{26EAE5C2-13AB-684F-84A2-11C447A8BD86}" type="slidenum">
              <a:rPr lang="en-US" smtClean="0"/>
              <a:t>‹#›</a:t>
            </a:fld>
            <a:endParaRPr lang="en-US"/>
          </a:p>
        </p:txBody>
      </p:sp>
    </p:spTree>
    <p:extLst>
      <p:ext uri="{BB962C8B-B14F-4D97-AF65-F5344CB8AC3E}">
        <p14:creationId xmlns:p14="http://schemas.microsoft.com/office/powerpoint/2010/main" val="1731792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95547-5C47-CA74-6FA6-6940181188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7BD7289-94A2-892E-8709-A4154AF97C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E30EE54-D2F2-521A-6CAB-2F9A928D5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28356E-6879-7EFE-653A-67783162142E}"/>
              </a:ext>
            </a:extLst>
          </p:cNvPr>
          <p:cNvSpPr>
            <a:spLocks noGrp="1"/>
          </p:cNvSpPr>
          <p:nvPr>
            <p:ph type="dt" sz="half" idx="10"/>
          </p:nvPr>
        </p:nvSpPr>
        <p:spPr/>
        <p:txBody>
          <a:bodyPr/>
          <a:lstStyle/>
          <a:p>
            <a:fld id="{3E86062A-F8B1-1F47-B959-3787808922C4}" type="datetimeFigureOut">
              <a:rPr lang="en-US" smtClean="0"/>
              <a:t>5/31/25</a:t>
            </a:fld>
            <a:endParaRPr lang="en-US"/>
          </a:p>
        </p:txBody>
      </p:sp>
      <p:sp>
        <p:nvSpPr>
          <p:cNvPr id="6" name="Footer Placeholder 5">
            <a:extLst>
              <a:ext uri="{FF2B5EF4-FFF2-40B4-BE49-F238E27FC236}">
                <a16:creationId xmlns:a16="http://schemas.microsoft.com/office/drawing/2014/main" id="{1A5339D1-1527-843F-0323-E770F87FE2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31FCE6-5CE6-D585-42D6-2BA73F93F829}"/>
              </a:ext>
            </a:extLst>
          </p:cNvPr>
          <p:cNvSpPr>
            <a:spLocks noGrp="1"/>
          </p:cNvSpPr>
          <p:nvPr>
            <p:ph type="sldNum" sz="quarter" idx="12"/>
          </p:nvPr>
        </p:nvSpPr>
        <p:spPr/>
        <p:txBody>
          <a:bodyPr/>
          <a:lstStyle/>
          <a:p>
            <a:fld id="{26EAE5C2-13AB-684F-84A2-11C447A8BD86}" type="slidenum">
              <a:rPr lang="en-US" smtClean="0"/>
              <a:t>‹#›</a:t>
            </a:fld>
            <a:endParaRPr lang="en-US"/>
          </a:p>
        </p:txBody>
      </p:sp>
    </p:spTree>
    <p:extLst>
      <p:ext uri="{BB962C8B-B14F-4D97-AF65-F5344CB8AC3E}">
        <p14:creationId xmlns:p14="http://schemas.microsoft.com/office/powerpoint/2010/main" val="4195931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FC95F0-206E-9EF9-F18E-5E83B61B42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0041CBA-27B3-BB99-B260-F0F62E7EDF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A7289F-77A5-EC92-99F4-C7A8CC665E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E86062A-F8B1-1F47-B959-3787808922C4}" type="datetimeFigureOut">
              <a:rPr lang="en-US" smtClean="0"/>
              <a:t>5/31/25</a:t>
            </a:fld>
            <a:endParaRPr lang="en-US"/>
          </a:p>
        </p:txBody>
      </p:sp>
      <p:sp>
        <p:nvSpPr>
          <p:cNvPr id="5" name="Footer Placeholder 4">
            <a:extLst>
              <a:ext uri="{FF2B5EF4-FFF2-40B4-BE49-F238E27FC236}">
                <a16:creationId xmlns:a16="http://schemas.microsoft.com/office/drawing/2014/main" id="{1746415C-F2C4-9395-BE27-D0E3E6E14F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08EA5F5-0A85-4422-A151-CF99445FD1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6EAE5C2-13AB-684F-84A2-11C447A8BD86}" type="slidenum">
              <a:rPr lang="en-US" smtClean="0"/>
              <a:t>‹#›</a:t>
            </a:fld>
            <a:endParaRPr lang="en-US"/>
          </a:p>
        </p:txBody>
      </p:sp>
    </p:spTree>
    <p:extLst>
      <p:ext uri="{BB962C8B-B14F-4D97-AF65-F5344CB8AC3E}">
        <p14:creationId xmlns:p14="http://schemas.microsoft.com/office/powerpoint/2010/main" val="3849901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ovinfo.gov/content/pkg/USCODE-2023-title42/pdf/USCODE-2023-title42-chap157-subchapVI-sec18116.pdf" TargetMode="External"/><Relationship Id="rId2" Type="http://schemas.openxmlformats.org/officeDocument/2006/relationships/hyperlink" Target="https://www.govinfo.gov/content/pkg/USCODE-2023-title29/pdf/USCODE-2023-title29-chap16-subchapV-sec794.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0F5AA-E6FC-A7F7-C77B-BE88733E4580}"/>
              </a:ext>
            </a:extLst>
          </p:cNvPr>
          <p:cNvSpPr>
            <a:spLocks noGrp="1"/>
          </p:cNvSpPr>
          <p:nvPr>
            <p:ph type="ctrTitle"/>
          </p:nvPr>
        </p:nvSpPr>
        <p:spPr>
          <a:xfrm>
            <a:off x="927100" y="406083"/>
            <a:ext cx="9982200" cy="2387600"/>
          </a:xfrm>
        </p:spPr>
        <p:txBody>
          <a:bodyPr>
            <a:normAutofit fontScale="90000"/>
          </a:bodyPr>
          <a:lstStyle/>
          <a:p>
            <a:r>
              <a:rPr lang="en-US" sz="4800" dirty="0"/>
              <a:t>Fair Allocation of Scarce Medical Resources: Legal and Ethical Constraints on Exacerbating Disadvantage</a:t>
            </a:r>
          </a:p>
        </p:txBody>
      </p:sp>
      <p:sp>
        <p:nvSpPr>
          <p:cNvPr id="3" name="Subtitle 2">
            <a:extLst>
              <a:ext uri="{FF2B5EF4-FFF2-40B4-BE49-F238E27FC236}">
                <a16:creationId xmlns:a16="http://schemas.microsoft.com/office/drawing/2014/main" id="{5E7A7B5E-59C5-B54B-AF62-24F82BCFD0BE}"/>
              </a:ext>
            </a:extLst>
          </p:cNvPr>
          <p:cNvSpPr>
            <a:spLocks noGrp="1"/>
          </p:cNvSpPr>
          <p:nvPr>
            <p:ph type="subTitle" idx="1"/>
          </p:nvPr>
        </p:nvSpPr>
        <p:spPr>
          <a:xfrm>
            <a:off x="927100" y="3830638"/>
            <a:ext cx="9144000" cy="1655762"/>
          </a:xfrm>
        </p:spPr>
        <p:txBody>
          <a:bodyPr>
            <a:normAutofit fontScale="77500" lnSpcReduction="20000"/>
          </a:bodyPr>
          <a:lstStyle/>
          <a:p>
            <a:r>
              <a:rPr lang="en-US" dirty="0"/>
              <a:t>Govind Persad</a:t>
            </a:r>
          </a:p>
          <a:p>
            <a:r>
              <a:rPr lang="en-US" dirty="0"/>
              <a:t>Associate Professor</a:t>
            </a:r>
          </a:p>
          <a:p>
            <a:r>
              <a:rPr lang="en-US" dirty="0"/>
              <a:t>University of Denver Sturm College of Law [now]</a:t>
            </a:r>
          </a:p>
          <a:p>
            <a:r>
              <a:rPr lang="en-US" dirty="0"/>
              <a:t>University of Colorado Law School [starting Fall 2025]</a:t>
            </a:r>
          </a:p>
          <a:p>
            <a:r>
              <a:rPr lang="en-US" dirty="0" err="1"/>
              <a:t>govind.persad@colorado.edu</a:t>
            </a:r>
            <a:endParaRPr lang="en-US" dirty="0"/>
          </a:p>
          <a:p>
            <a:endParaRPr lang="en-US" dirty="0"/>
          </a:p>
        </p:txBody>
      </p:sp>
    </p:spTree>
    <p:extLst>
      <p:ext uri="{BB962C8B-B14F-4D97-AF65-F5344CB8AC3E}">
        <p14:creationId xmlns:p14="http://schemas.microsoft.com/office/powerpoint/2010/main" val="3616851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2A86F-9DF2-3EC8-1AB5-28B45876455F}"/>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5C57937B-05C3-8DD7-A719-D7E8F8C5E23C}"/>
              </a:ext>
            </a:extLst>
          </p:cNvPr>
          <p:cNvSpPr>
            <a:spLocks noGrp="1"/>
          </p:cNvSpPr>
          <p:nvPr>
            <p:ph type="subTitle" idx="1"/>
          </p:nvPr>
        </p:nvSpPr>
        <p:spPr/>
        <p:txBody>
          <a:bodyPr/>
          <a:lstStyle/>
          <a:p>
            <a:endParaRPr lang="en-US"/>
          </a:p>
        </p:txBody>
      </p:sp>
      <p:pic>
        <p:nvPicPr>
          <p:cNvPr id="5" name="slide.url=https://www.polleverywhere.com/multiple_choice_polls/41xuLnlRmXua87KsH2JvV?display_state=chart&amp;activity_state=closed&amp;state=closed&amp;flow=Engagement&amp;onscreen=persist">
            <a:extLst>
              <a:ext uri="{FF2B5EF4-FFF2-40B4-BE49-F238E27FC236}">
                <a16:creationId xmlns:a16="http://schemas.microsoft.com/office/drawing/2014/main" id="{253F805F-B220-C023-0DBE-DD45F76574EE}"/>
              </a:ext>
            </a:extLst>
          </p:cNvPr>
          <p:cNvPicPr>
            <a:picLocks/>
          </p:cNvPicPr>
          <p:nvPr/>
        </p:nvPicPr>
        <p:blipFill>
          <a:blip r:embed="rId3"/>
          <a:stretch>
            <a:fillRect/>
          </a:stretch>
        </p:blipFill>
        <p:spPr>
          <a:xfrm>
            <a:off x="63500" y="63500"/>
            <a:ext cx="12065000" cy="6731000"/>
          </a:xfrm>
          <a:prstGeom prst="rect">
            <a:avLst/>
          </a:prstGeom>
        </p:spPr>
      </p:pic>
    </p:spTree>
    <p:extLst>
      <p:ext uri="{BB962C8B-B14F-4D97-AF65-F5344CB8AC3E}">
        <p14:creationId xmlns:p14="http://schemas.microsoft.com/office/powerpoint/2010/main" val="3526579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82D31-80E0-C763-1610-88ABC6E72110}"/>
              </a:ext>
            </a:extLst>
          </p:cNvPr>
          <p:cNvSpPr>
            <a:spLocks noGrp="1"/>
          </p:cNvSpPr>
          <p:nvPr>
            <p:ph type="title"/>
          </p:nvPr>
        </p:nvSpPr>
        <p:spPr>
          <a:xfrm>
            <a:off x="838200" y="60821"/>
            <a:ext cx="10515600" cy="1325563"/>
          </a:xfrm>
        </p:spPr>
        <p:txBody>
          <a:bodyPr/>
          <a:lstStyle/>
          <a:p>
            <a:r>
              <a:rPr lang="en-US" dirty="0"/>
              <a:t>Two approaches</a:t>
            </a:r>
          </a:p>
        </p:txBody>
      </p:sp>
      <p:sp>
        <p:nvSpPr>
          <p:cNvPr id="5" name="Content Placeholder 4">
            <a:extLst>
              <a:ext uri="{FF2B5EF4-FFF2-40B4-BE49-F238E27FC236}">
                <a16:creationId xmlns:a16="http://schemas.microsoft.com/office/drawing/2014/main" id="{3E291CD7-B6F7-230B-854E-E6B0922B5F16}"/>
              </a:ext>
            </a:extLst>
          </p:cNvPr>
          <p:cNvSpPr>
            <a:spLocks noGrp="1"/>
          </p:cNvSpPr>
          <p:nvPr>
            <p:ph idx="1"/>
          </p:nvPr>
        </p:nvSpPr>
        <p:spPr>
          <a:xfrm>
            <a:off x="838200" y="1386384"/>
            <a:ext cx="10789920" cy="5014416"/>
          </a:xfrm>
        </p:spPr>
        <p:txBody>
          <a:bodyPr>
            <a:normAutofit fontScale="92500" lnSpcReduction="10000"/>
          </a:bodyPr>
          <a:lstStyle/>
          <a:p>
            <a:pPr marL="0" indent="0">
              <a:buNone/>
            </a:pPr>
            <a:r>
              <a:rPr lang="en-US" sz="3200" b="1" dirty="0"/>
              <a:t>Never exacerbate</a:t>
            </a:r>
            <a:r>
              <a:rPr lang="en-US" sz="3200" b="1" dirty="0">
                <a:effectLst/>
              </a:rPr>
              <a:t>: </a:t>
            </a:r>
            <a:r>
              <a:rPr lang="en-US" sz="3200" dirty="0">
                <a:effectLst/>
              </a:rPr>
              <a:t>“Where demographic disparities in the welfare effects of regulatory policies are a product of background injustice, government is properly blocked from taking those disparities into account in formulating policy” </a:t>
            </a:r>
            <a:r>
              <a:rPr lang="en-US" sz="1900" dirty="0"/>
              <a:t>(Sunstein, 2004)</a:t>
            </a:r>
            <a:endParaRPr lang="en-US" sz="1900" i="1" dirty="0">
              <a:effectLst/>
            </a:endParaRPr>
          </a:p>
          <a:p>
            <a:pPr marL="0" indent="0">
              <a:buNone/>
            </a:pPr>
            <a:endParaRPr lang="en-US" sz="3200" dirty="0"/>
          </a:p>
          <a:p>
            <a:pPr marL="0" indent="0">
              <a:buNone/>
            </a:pPr>
            <a:r>
              <a:rPr lang="en-US" sz="3200" b="1" dirty="0">
                <a:effectLst/>
              </a:rPr>
              <a:t>Sometimes exacerbate: “</a:t>
            </a:r>
            <a:r>
              <a:rPr lang="en-US" sz="3200" dirty="0">
                <a:effectLst/>
              </a:rPr>
              <a:t>Capacity to benefit hardly seems an unreasonable qualification for obtaining medical care. Indeed, if some type of capacity-to-benefit measure is not used as an eligibility criterion for receipt of medical care, we run the risk of allocating all of our resources towards the most intractable cases, leaving no resources available for the treatment of conditions that can more readily be ameliorated” </a:t>
            </a:r>
            <a:r>
              <a:rPr lang="en-US" sz="1900" dirty="0">
                <a:effectLst/>
              </a:rPr>
              <a:t>(Rai, 1997)</a:t>
            </a:r>
            <a:endParaRPr lang="en-US" sz="1900" dirty="0"/>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57345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82D31-80E0-C763-1610-88ABC6E72110}"/>
              </a:ext>
            </a:extLst>
          </p:cNvPr>
          <p:cNvSpPr>
            <a:spLocks noGrp="1"/>
          </p:cNvSpPr>
          <p:nvPr>
            <p:ph type="title"/>
          </p:nvPr>
        </p:nvSpPr>
        <p:spPr>
          <a:xfrm>
            <a:off x="838200" y="60821"/>
            <a:ext cx="10515600" cy="1325563"/>
          </a:xfrm>
        </p:spPr>
        <p:txBody>
          <a:bodyPr/>
          <a:lstStyle/>
          <a:p>
            <a:r>
              <a:rPr lang="en-US" dirty="0"/>
              <a:t>Conclusion</a:t>
            </a:r>
          </a:p>
        </p:txBody>
      </p:sp>
      <p:sp>
        <p:nvSpPr>
          <p:cNvPr id="5" name="Content Placeholder 4">
            <a:extLst>
              <a:ext uri="{FF2B5EF4-FFF2-40B4-BE49-F238E27FC236}">
                <a16:creationId xmlns:a16="http://schemas.microsoft.com/office/drawing/2014/main" id="{3E291CD7-B6F7-230B-854E-E6B0922B5F16}"/>
              </a:ext>
            </a:extLst>
          </p:cNvPr>
          <p:cNvSpPr>
            <a:spLocks noGrp="1"/>
          </p:cNvSpPr>
          <p:nvPr>
            <p:ph idx="1"/>
          </p:nvPr>
        </p:nvSpPr>
        <p:spPr>
          <a:xfrm>
            <a:off x="838200" y="1386384"/>
            <a:ext cx="10789920" cy="5014416"/>
          </a:xfrm>
        </p:spPr>
        <p:txBody>
          <a:bodyPr>
            <a:normAutofit/>
          </a:bodyPr>
          <a:lstStyle/>
          <a:p>
            <a:pPr marL="0" indent="0">
              <a:buNone/>
            </a:pPr>
            <a:r>
              <a:rPr lang="en-US" sz="3200" dirty="0"/>
              <a:t>Rai’s approach strikes me as more compelling.</a:t>
            </a:r>
          </a:p>
          <a:p>
            <a:pPr marL="0" indent="0">
              <a:buNone/>
            </a:pPr>
            <a:endParaRPr lang="en-US" sz="3200" dirty="0"/>
          </a:p>
          <a:p>
            <a:pPr marL="0" indent="0">
              <a:buNone/>
            </a:pPr>
            <a:r>
              <a:rPr lang="en-US" sz="3200" dirty="0"/>
              <a:t>Bianca is entitled to appropriate redress for the injustice she experienced (e.g. damages from the negligent actor)</a:t>
            </a:r>
          </a:p>
          <a:p>
            <a:pPr marL="0" indent="0">
              <a:buNone/>
            </a:pPr>
            <a:endParaRPr lang="en-US" sz="3200" dirty="0"/>
          </a:p>
          <a:p>
            <a:pPr marL="0" indent="0">
              <a:buNone/>
            </a:pPr>
            <a:r>
              <a:rPr lang="en-US" sz="3200" dirty="0"/>
              <a:t>However,</a:t>
            </a:r>
            <a:r>
              <a:rPr lang="en-US" sz="3200" i="1" dirty="0"/>
              <a:t> </a:t>
            </a:r>
            <a:r>
              <a:rPr lang="en-US" sz="3200" dirty="0"/>
              <a:t>appropriate redress does </a:t>
            </a:r>
            <a:r>
              <a:rPr lang="en-US" sz="3200" b="1" u="sng" dirty="0"/>
              <a:t>not</a:t>
            </a:r>
            <a:r>
              <a:rPr lang="en-US" sz="3200" dirty="0"/>
              <a:t> require ignoring whether the effects of that injustice now limits her absolute or relative capacity to benefit from transplantation</a:t>
            </a:r>
          </a:p>
          <a:p>
            <a:r>
              <a:rPr lang="en-US" sz="2400" dirty="0"/>
              <a:t>Maybe it requires giving Bianca </a:t>
            </a:r>
            <a:r>
              <a:rPr lang="en-US" sz="2400" i="1" dirty="0"/>
              <a:t>some </a:t>
            </a:r>
            <a:r>
              <a:rPr lang="en-US" sz="2400" dirty="0"/>
              <a:t>access in the transplantation process</a:t>
            </a:r>
          </a:p>
          <a:p>
            <a:pPr marL="0" indent="0">
              <a:buNone/>
            </a:pPr>
            <a:endParaRPr lang="en-US" sz="3200" dirty="0"/>
          </a:p>
        </p:txBody>
      </p:sp>
    </p:spTree>
    <p:extLst>
      <p:ext uri="{BB962C8B-B14F-4D97-AF65-F5344CB8AC3E}">
        <p14:creationId xmlns:p14="http://schemas.microsoft.com/office/powerpoint/2010/main" val="2151242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C97361C-E2D4-992D-3647-1176BDD66A7F}"/>
              </a:ext>
            </a:extLst>
          </p:cNvPr>
          <p:cNvPicPr>
            <a:picLocks noChangeAspect="1"/>
          </p:cNvPicPr>
          <p:nvPr/>
        </p:nvPicPr>
        <p:blipFill>
          <a:blip r:embed="rId2"/>
          <a:stretch>
            <a:fillRect/>
          </a:stretch>
        </p:blipFill>
        <p:spPr>
          <a:xfrm>
            <a:off x="554990" y="591875"/>
            <a:ext cx="10859770" cy="5993886"/>
          </a:xfrm>
          <a:prstGeom prst="rect">
            <a:avLst/>
          </a:prstGeom>
        </p:spPr>
      </p:pic>
    </p:spTree>
    <p:extLst>
      <p:ext uri="{BB962C8B-B14F-4D97-AF65-F5344CB8AC3E}">
        <p14:creationId xmlns:p14="http://schemas.microsoft.com/office/powerpoint/2010/main" val="3232772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82D31-80E0-C763-1610-88ABC6E72110}"/>
              </a:ext>
            </a:extLst>
          </p:cNvPr>
          <p:cNvSpPr>
            <a:spLocks noGrp="1"/>
          </p:cNvSpPr>
          <p:nvPr>
            <p:ph type="title"/>
          </p:nvPr>
        </p:nvSpPr>
        <p:spPr>
          <a:xfrm>
            <a:off x="838200" y="60821"/>
            <a:ext cx="10515600" cy="1325563"/>
          </a:xfrm>
        </p:spPr>
        <p:txBody>
          <a:bodyPr/>
          <a:lstStyle/>
          <a:p>
            <a:r>
              <a:rPr lang="en-US" dirty="0"/>
              <a:t>Thank you!</a:t>
            </a:r>
          </a:p>
        </p:txBody>
      </p:sp>
      <p:sp>
        <p:nvSpPr>
          <p:cNvPr id="5" name="Content Placeholder 4">
            <a:extLst>
              <a:ext uri="{FF2B5EF4-FFF2-40B4-BE49-F238E27FC236}">
                <a16:creationId xmlns:a16="http://schemas.microsoft.com/office/drawing/2014/main" id="{3E291CD7-B6F7-230B-854E-E6B0922B5F16}"/>
              </a:ext>
            </a:extLst>
          </p:cNvPr>
          <p:cNvSpPr>
            <a:spLocks noGrp="1"/>
          </p:cNvSpPr>
          <p:nvPr>
            <p:ph idx="1"/>
          </p:nvPr>
        </p:nvSpPr>
        <p:spPr>
          <a:xfrm>
            <a:off x="838200" y="1386384"/>
            <a:ext cx="10789920" cy="5014416"/>
          </a:xfrm>
        </p:spPr>
        <p:txBody>
          <a:bodyPr>
            <a:normAutofit/>
          </a:bodyPr>
          <a:lstStyle/>
          <a:p>
            <a:pPr marL="0" indent="0">
              <a:buNone/>
            </a:pPr>
            <a:r>
              <a:rPr lang="en-US" sz="3200" dirty="0" err="1"/>
              <a:t>govind.persad@colorado.edu</a:t>
            </a:r>
            <a:endParaRPr lang="en-US" sz="3200" dirty="0"/>
          </a:p>
          <a:p>
            <a:pPr marL="0" indent="0">
              <a:buNone/>
            </a:pPr>
            <a:endParaRPr lang="en-US" sz="3200" dirty="0"/>
          </a:p>
        </p:txBody>
      </p:sp>
    </p:spTree>
    <p:extLst>
      <p:ext uri="{BB962C8B-B14F-4D97-AF65-F5344CB8AC3E}">
        <p14:creationId xmlns:p14="http://schemas.microsoft.com/office/powerpoint/2010/main" val="2309569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82D31-80E0-C763-1610-88ABC6E72110}"/>
              </a:ext>
            </a:extLst>
          </p:cNvPr>
          <p:cNvSpPr>
            <a:spLocks noGrp="1"/>
          </p:cNvSpPr>
          <p:nvPr>
            <p:ph type="title"/>
          </p:nvPr>
        </p:nvSpPr>
        <p:spPr>
          <a:xfrm>
            <a:off x="548640" y="60821"/>
            <a:ext cx="10515600" cy="1325563"/>
          </a:xfrm>
        </p:spPr>
        <p:txBody>
          <a:bodyPr/>
          <a:lstStyle/>
          <a:p>
            <a:r>
              <a:rPr lang="en-US" dirty="0"/>
              <a:t>Disadvantage because of prior disadvantage</a:t>
            </a:r>
          </a:p>
        </p:txBody>
      </p:sp>
      <p:pic>
        <p:nvPicPr>
          <p:cNvPr id="4" name="Content Placeholder 3">
            <a:extLst>
              <a:ext uri="{FF2B5EF4-FFF2-40B4-BE49-F238E27FC236}">
                <a16:creationId xmlns:a16="http://schemas.microsoft.com/office/drawing/2014/main" id="{343D6923-68DA-2A4E-AA83-EEB973217F99}"/>
              </a:ext>
            </a:extLst>
          </p:cNvPr>
          <p:cNvPicPr>
            <a:picLocks noGrp="1" noChangeAspect="1"/>
          </p:cNvPicPr>
          <p:nvPr>
            <p:ph idx="1"/>
          </p:nvPr>
        </p:nvPicPr>
        <p:blipFill>
          <a:blip r:embed="rId2"/>
          <a:stretch>
            <a:fillRect/>
          </a:stretch>
        </p:blipFill>
        <p:spPr>
          <a:xfrm>
            <a:off x="838199" y="1386384"/>
            <a:ext cx="10515599" cy="5200718"/>
          </a:xfrm>
          <a:prstGeom prst="rect">
            <a:avLst/>
          </a:prstGeom>
          <a:ln w="6350">
            <a:solidFill>
              <a:schemeClr val="accent1"/>
            </a:solidFill>
          </a:ln>
          <a:effectLst>
            <a:outerShdw blurRad="50800" dist="38100" dir="10800000" algn="r" rotWithShape="0">
              <a:prstClr val="black">
                <a:alpha val="40000"/>
              </a:prstClr>
            </a:outerShdw>
            <a:softEdge rad="31750"/>
          </a:effectLst>
        </p:spPr>
      </p:pic>
      <p:pic>
        <p:nvPicPr>
          <p:cNvPr id="5" name="Picture 4">
            <a:extLst>
              <a:ext uri="{FF2B5EF4-FFF2-40B4-BE49-F238E27FC236}">
                <a16:creationId xmlns:a16="http://schemas.microsoft.com/office/drawing/2014/main" id="{FCAA1C35-3E41-336F-4291-DE7086DAADA5}"/>
              </a:ext>
            </a:extLst>
          </p:cNvPr>
          <p:cNvPicPr>
            <a:picLocks noChangeAspect="1"/>
          </p:cNvPicPr>
          <p:nvPr/>
        </p:nvPicPr>
        <p:blipFill>
          <a:blip r:embed="rId3"/>
          <a:stretch>
            <a:fillRect/>
          </a:stretch>
        </p:blipFill>
        <p:spPr>
          <a:xfrm>
            <a:off x="9714230" y="1012190"/>
            <a:ext cx="2273300" cy="1054100"/>
          </a:xfrm>
          <a:prstGeom prst="rect">
            <a:avLst/>
          </a:prstGeom>
        </p:spPr>
      </p:pic>
    </p:spTree>
    <p:extLst>
      <p:ext uri="{BB962C8B-B14F-4D97-AF65-F5344CB8AC3E}">
        <p14:creationId xmlns:p14="http://schemas.microsoft.com/office/powerpoint/2010/main" val="2297748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82D31-80E0-C763-1610-88ABC6E72110}"/>
              </a:ext>
            </a:extLst>
          </p:cNvPr>
          <p:cNvSpPr>
            <a:spLocks noGrp="1"/>
          </p:cNvSpPr>
          <p:nvPr>
            <p:ph type="title"/>
          </p:nvPr>
        </p:nvSpPr>
        <p:spPr>
          <a:xfrm>
            <a:off x="838200" y="60821"/>
            <a:ext cx="10515600" cy="1325563"/>
          </a:xfrm>
        </p:spPr>
        <p:txBody>
          <a:bodyPr/>
          <a:lstStyle/>
          <a:p>
            <a:r>
              <a:rPr lang="en-US" dirty="0"/>
              <a:t>Terminology for exacerbating disadvantage</a:t>
            </a:r>
          </a:p>
        </p:txBody>
      </p:sp>
      <p:sp>
        <p:nvSpPr>
          <p:cNvPr id="5" name="Content Placeholder 4">
            <a:extLst>
              <a:ext uri="{FF2B5EF4-FFF2-40B4-BE49-F238E27FC236}">
                <a16:creationId xmlns:a16="http://schemas.microsoft.com/office/drawing/2014/main" id="{3E291CD7-B6F7-230B-854E-E6B0922B5F16}"/>
              </a:ext>
            </a:extLst>
          </p:cNvPr>
          <p:cNvSpPr>
            <a:spLocks noGrp="1"/>
          </p:cNvSpPr>
          <p:nvPr>
            <p:ph idx="1"/>
          </p:nvPr>
        </p:nvSpPr>
        <p:spPr/>
        <p:txBody>
          <a:bodyPr/>
          <a:lstStyle/>
          <a:p>
            <a:r>
              <a:rPr lang="en-US" dirty="0"/>
              <a:t>“Double jeopardy” (John Harris)</a:t>
            </a:r>
          </a:p>
          <a:p>
            <a:pPr marL="0" indent="0">
              <a:buNone/>
            </a:pPr>
            <a:endParaRPr lang="en-US" dirty="0"/>
          </a:p>
          <a:p>
            <a:r>
              <a:rPr lang="en-US" dirty="0"/>
              <a:t>“Linkage” (Dan Brock, Frances </a:t>
            </a:r>
            <a:r>
              <a:rPr lang="en-US" dirty="0" err="1"/>
              <a:t>Kamm</a:t>
            </a:r>
            <a:r>
              <a:rPr lang="en-US" dirty="0"/>
              <a:t>)</a:t>
            </a:r>
          </a:p>
          <a:p>
            <a:endParaRPr lang="en-US" dirty="0"/>
          </a:p>
          <a:p>
            <a:r>
              <a:rPr lang="en-US" dirty="0"/>
              <a:t>“Compounding injustice” (Debbie Hellman)</a:t>
            </a:r>
          </a:p>
        </p:txBody>
      </p:sp>
    </p:spTree>
    <p:extLst>
      <p:ext uri="{BB962C8B-B14F-4D97-AF65-F5344CB8AC3E}">
        <p14:creationId xmlns:p14="http://schemas.microsoft.com/office/powerpoint/2010/main" val="1496030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82D31-80E0-C763-1610-88ABC6E72110}"/>
              </a:ext>
            </a:extLst>
          </p:cNvPr>
          <p:cNvSpPr>
            <a:spLocks noGrp="1"/>
          </p:cNvSpPr>
          <p:nvPr>
            <p:ph type="title"/>
          </p:nvPr>
        </p:nvSpPr>
        <p:spPr>
          <a:xfrm>
            <a:off x="838200" y="60821"/>
            <a:ext cx="10515600" cy="1325563"/>
          </a:xfrm>
        </p:spPr>
        <p:txBody>
          <a:bodyPr/>
          <a:lstStyle/>
          <a:p>
            <a:r>
              <a:rPr lang="en-US" dirty="0"/>
              <a:t>The ethics of exacerbating disadvantage</a:t>
            </a:r>
          </a:p>
        </p:txBody>
      </p:sp>
      <p:sp>
        <p:nvSpPr>
          <p:cNvPr id="5" name="Content Placeholder 4">
            <a:extLst>
              <a:ext uri="{FF2B5EF4-FFF2-40B4-BE49-F238E27FC236}">
                <a16:creationId xmlns:a16="http://schemas.microsoft.com/office/drawing/2014/main" id="{3E291CD7-B6F7-230B-854E-E6B0922B5F16}"/>
              </a:ext>
            </a:extLst>
          </p:cNvPr>
          <p:cNvSpPr>
            <a:spLocks noGrp="1"/>
          </p:cNvSpPr>
          <p:nvPr>
            <p:ph idx="1"/>
          </p:nvPr>
        </p:nvSpPr>
        <p:spPr/>
        <p:txBody>
          <a:bodyPr>
            <a:normAutofit/>
          </a:bodyPr>
          <a:lstStyle/>
          <a:p>
            <a:r>
              <a:rPr lang="en-US" sz="3200" dirty="0"/>
              <a:t>Is exacerbating disadvantage </a:t>
            </a:r>
            <a:r>
              <a:rPr lang="en-US" sz="3200" i="1" dirty="0"/>
              <a:t>prohibited</a:t>
            </a:r>
            <a:r>
              <a:rPr lang="en-US" sz="3200" dirty="0"/>
              <a:t>? [Deontological constraint]</a:t>
            </a:r>
          </a:p>
          <a:p>
            <a:pPr lvl="1"/>
            <a:r>
              <a:rPr lang="en-US" sz="2800" dirty="0"/>
              <a:t>Only </a:t>
            </a:r>
            <a:r>
              <a:rPr lang="en-US" sz="2800" i="1" dirty="0"/>
              <a:t>some types </a:t>
            </a:r>
            <a:r>
              <a:rPr lang="en-US" sz="2800" dirty="0"/>
              <a:t>of disadvantage, e.g. </a:t>
            </a:r>
            <a:r>
              <a:rPr lang="en-US" sz="2800" u="sng" dirty="0"/>
              <a:t>unjustly imposed</a:t>
            </a:r>
            <a:r>
              <a:rPr lang="en-US" sz="2800" dirty="0"/>
              <a:t> disadvantage or unchosen disadvantage?</a:t>
            </a:r>
          </a:p>
          <a:p>
            <a:pPr lvl="1"/>
            <a:r>
              <a:rPr lang="en-US" sz="2800" dirty="0"/>
              <a:t>Only in </a:t>
            </a:r>
            <a:r>
              <a:rPr lang="en-US" sz="2800" i="1" dirty="0"/>
              <a:t>some ways</a:t>
            </a:r>
            <a:r>
              <a:rPr lang="en-US" sz="2800" dirty="0"/>
              <a:t>, e.g. via direct consideration?</a:t>
            </a:r>
          </a:p>
          <a:p>
            <a:pPr marL="457200" lvl="1" indent="0">
              <a:buNone/>
            </a:pPr>
            <a:endParaRPr lang="en-US" sz="2800" dirty="0"/>
          </a:p>
          <a:p>
            <a:r>
              <a:rPr lang="en-US" sz="3200" dirty="0"/>
              <a:t>Is exacerbating disadvantage </a:t>
            </a:r>
            <a:r>
              <a:rPr lang="en-US" sz="3200" i="1" dirty="0"/>
              <a:t>an ethical downside</a:t>
            </a:r>
            <a:r>
              <a:rPr lang="en-US" sz="3200" dirty="0"/>
              <a:t>?</a:t>
            </a:r>
          </a:p>
        </p:txBody>
      </p:sp>
    </p:spTree>
    <p:extLst>
      <p:ext uri="{BB962C8B-B14F-4D97-AF65-F5344CB8AC3E}">
        <p14:creationId xmlns:p14="http://schemas.microsoft.com/office/powerpoint/2010/main" val="2414232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82D31-80E0-C763-1610-88ABC6E72110}"/>
              </a:ext>
            </a:extLst>
          </p:cNvPr>
          <p:cNvSpPr>
            <a:spLocks noGrp="1"/>
          </p:cNvSpPr>
          <p:nvPr>
            <p:ph type="title"/>
          </p:nvPr>
        </p:nvSpPr>
        <p:spPr>
          <a:xfrm>
            <a:off x="838200" y="60821"/>
            <a:ext cx="10515600" cy="1325563"/>
          </a:xfrm>
        </p:spPr>
        <p:txBody>
          <a:bodyPr/>
          <a:lstStyle/>
          <a:p>
            <a:r>
              <a:rPr lang="en-US" dirty="0"/>
              <a:t>Who is disadvantaged?</a:t>
            </a:r>
          </a:p>
        </p:txBody>
      </p:sp>
      <p:sp>
        <p:nvSpPr>
          <p:cNvPr id="5" name="Content Placeholder 4">
            <a:extLst>
              <a:ext uri="{FF2B5EF4-FFF2-40B4-BE49-F238E27FC236}">
                <a16:creationId xmlns:a16="http://schemas.microsoft.com/office/drawing/2014/main" id="{3E291CD7-B6F7-230B-854E-E6B0922B5F16}"/>
              </a:ext>
            </a:extLst>
          </p:cNvPr>
          <p:cNvSpPr>
            <a:spLocks noGrp="1"/>
          </p:cNvSpPr>
          <p:nvPr>
            <p:ph idx="1"/>
          </p:nvPr>
        </p:nvSpPr>
        <p:spPr>
          <a:xfrm>
            <a:off x="838200" y="1825625"/>
            <a:ext cx="10378440" cy="4361816"/>
          </a:xfrm>
        </p:spPr>
        <p:txBody>
          <a:bodyPr>
            <a:normAutofit lnSpcReduction="10000"/>
          </a:bodyPr>
          <a:lstStyle/>
          <a:p>
            <a:r>
              <a:rPr lang="en-US" sz="3200" dirty="0"/>
              <a:t>Race</a:t>
            </a:r>
          </a:p>
          <a:p>
            <a:r>
              <a:rPr lang="en-US" sz="3200" dirty="0"/>
              <a:t>Income and wealth</a:t>
            </a:r>
          </a:p>
          <a:p>
            <a:r>
              <a:rPr lang="en-US" sz="3200" dirty="0"/>
              <a:t>Health status and disability</a:t>
            </a:r>
          </a:p>
          <a:p>
            <a:r>
              <a:rPr lang="en-US" sz="3200" dirty="0"/>
              <a:t>Gender, sex, SO/GI</a:t>
            </a:r>
          </a:p>
          <a:p>
            <a:r>
              <a:rPr lang="en-US" sz="3200" dirty="0"/>
              <a:t>Age</a:t>
            </a:r>
          </a:p>
          <a:p>
            <a:r>
              <a:rPr lang="en-US" sz="3200" dirty="0"/>
              <a:t>Religion</a:t>
            </a:r>
          </a:p>
          <a:p>
            <a:r>
              <a:rPr lang="en-US" sz="3200" dirty="0"/>
              <a:t>Geography</a:t>
            </a:r>
          </a:p>
          <a:p>
            <a:r>
              <a:rPr lang="en-US" sz="3200" dirty="0"/>
              <a:t>Occupation</a:t>
            </a:r>
          </a:p>
        </p:txBody>
      </p:sp>
    </p:spTree>
    <p:extLst>
      <p:ext uri="{BB962C8B-B14F-4D97-AF65-F5344CB8AC3E}">
        <p14:creationId xmlns:p14="http://schemas.microsoft.com/office/powerpoint/2010/main" val="1301290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82D31-80E0-C763-1610-88ABC6E72110}"/>
              </a:ext>
            </a:extLst>
          </p:cNvPr>
          <p:cNvSpPr>
            <a:spLocks noGrp="1"/>
          </p:cNvSpPr>
          <p:nvPr>
            <p:ph type="title"/>
          </p:nvPr>
        </p:nvSpPr>
        <p:spPr>
          <a:xfrm>
            <a:off x="838200" y="60821"/>
            <a:ext cx="10515600" cy="1325563"/>
          </a:xfrm>
        </p:spPr>
        <p:txBody>
          <a:bodyPr/>
          <a:lstStyle/>
          <a:p>
            <a:r>
              <a:rPr lang="en-US" dirty="0"/>
              <a:t>Legal constraints</a:t>
            </a:r>
          </a:p>
        </p:txBody>
      </p:sp>
      <p:sp>
        <p:nvSpPr>
          <p:cNvPr id="5" name="Content Placeholder 4">
            <a:extLst>
              <a:ext uri="{FF2B5EF4-FFF2-40B4-BE49-F238E27FC236}">
                <a16:creationId xmlns:a16="http://schemas.microsoft.com/office/drawing/2014/main" id="{3E291CD7-B6F7-230B-854E-E6B0922B5F16}"/>
              </a:ext>
            </a:extLst>
          </p:cNvPr>
          <p:cNvSpPr>
            <a:spLocks noGrp="1"/>
          </p:cNvSpPr>
          <p:nvPr>
            <p:ph idx="1"/>
          </p:nvPr>
        </p:nvSpPr>
        <p:spPr>
          <a:xfrm>
            <a:off x="838200" y="1505584"/>
            <a:ext cx="10652760" cy="5108576"/>
          </a:xfrm>
        </p:spPr>
        <p:txBody>
          <a:bodyPr>
            <a:normAutofit fontScale="85000" lnSpcReduction="20000"/>
          </a:bodyPr>
          <a:lstStyle/>
          <a:p>
            <a:r>
              <a:rPr lang="en-US" sz="3200" dirty="0"/>
              <a:t>Disparate treatment (direct discrimination)</a:t>
            </a:r>
          </a:p>
          <a:p>
            <a:r>
              <a:rPr lang="en-US" sz="3200" dirty="0"/>
              <a:t>Disparate impact (indirect discrimination)</a:t>
            </a:r>
          </a:p>
          <a:p>
            <a:endParaRPr lang="en-US" sz="3200" dirty="0"/>
          </a:p>
          <a:p>
            <a:pPr marL="0" indent="0">
              <a:buNone/>
            </a:pPr>
            <a:r>
              <a:rPr lang="en-US" sz="3000" b="0" i="0" u="none" strike="noStrike" dirty="0">
                <a:solidFill>
                  <a:srgbClr val="222222"/>
                </a:solidFill>
                <a:effectLst/>
                <a:latin typeface="Goudy Old Style" panose="02020502050305020303" pitchFamily="18" charset="77"/>
                <a:cs typeface="Arial" panose="020B0604020202020204" pitchFamily="34" charset="0"/>
              </a:rPr>
              <a:t>The imposition or application of eligibility criteria that screen out or </a:t>
            </a:r>
            <a:r>
              <a:rPr lang="en-US" sz="3000" b="1" i="0" u="sng" strike="noStrike" dirty="0">
                <a:solidFill>
                  <a:srgbClr val="222222"/>
                </a:solidFill>
                <a:effectLst/>
                <a:latin typeface="Goudy Old Style" panose="02020502050305020303" pitchFamily="18" charset="77"/>
                <a:cs typeface="Arial" panose="020B0604020202020204" pitchFamily="34" charset="0"/>
              </a:rPr>
              <a:t>tend to screen out</a:t>
            </a:r>
            <a:r>
              <a:rPr lang="en-US" sz="3000" b="1" i="0" u="none" strike="noStrike" dirty="0">
                <a:solidFill>
                  <a:srgbClr val="222222"/>
                </a:solidFill>
                <a:effectLst/>
                <a:latin typeface="Goudy Old Style" panose="02020502050305020303" pitchFamily="18" charset="77"/>
                <a:cs typeface="Arial" panose="020B0604020202020204" pitchFamily="34" charset="0"/>
              </a:rPr>
              <a:t> </a:t>
            </a:r>
            <a:r>
              <a:rPr lang="en-US" sz="3000" b="0" i="0" u="none" strike="noStrike" dirty="0">
                <a:solidFill>
                  <a:srgbClr val="222222"/>
                </a:solidFill>
                <a:effectLst/>
                <a:latin typeface="Goudy Old Style" panose="02020502050305020303" pitchFamily="18" charset="77"/>
                <a:cs typeface="Arial" panose="020B0604020202020204" pitchFamily="34" charset="0"/>
              </a:rPr>
              <a:t>an </a:t>
            </a:r>
            <a:r>
              <a:rPr lang="en-US" sz="3000" b="1" i="0" u="sng" strike="noStrike" dirty="0">
                <a:solidFill>
                  <a:srgbClr val="222222"/>
                </a:solidFill>
                <a:effectLst/>
                <a:latin typeface="Goudy Old Style" panose="02020502050305020303" pitchFamily="18" charset="77"/>
                <a:cs typeface="Arial" panose="020B0604020202020204" pitchFamily="34" charset="0"/>
              </a:rPr>
              <a:t>individual</a:t>
            </a:r>
            <a:r>
              <a:rPr lang="en-US" sz="3000" b="0" i="0" u="none" strike="noStrike" dirty="0">
                <a:solidFill>
                  <a:srgbClr val="222222"/>
                </a:solidFill>
                <a:effectLst/>
                <a:latin typeface="Goudy Old Style" panose="02020502050305020303" pitchFamily="18" charset="77"/>
                <a:cs typeface="Arial" panose="020B0604020202020204" pitchFamily="34" charset="0"/>
              </a:rPr>
              <a:t> with a disability or </a:t>
            </a:r>
            <a:r>
              <a:rPr lang="en-US" sz="3000" b="1" i="0" u="sng" strike="noStrike" dirty="0">
                <a:solidFill>
                  <a:srgbClr val="222222"/>
                </a:solidFill>
                <a:effectLst/>
                <a:latin typeface="Goudy Old Style" panose="02020502050305020303" pitchFamily="18" charset="77"/>
                <a:cs typeface="Arial" panose="020B0604020202020204" pitchFamily="34" charset="0"/>
              </a:rPr>
              <a:t>any class of individuals with disabilities</a:t>
            </a:r>
            <a:r>
              <a:rPr lang="en-US" sz="3000" b="0" i="0" u="none" strike="noStrike" dirty="0">
                <a:solidFill>
                  <a:srgbClr val="222222"/>
                </a:solidFill>
                <a:effectLst/>
                <a:latin typeface="Goudy Old Style" panose="02020502050305020303" pitchFamily="18" charset="77"/>
                <a:cs typeface="Arial" panose="020B0604020202020204" pitchFamily="34" charset="0"/>
              </a:rPr>
              <a:t> from fully and equally enjoying any goods, services, facilities, privileges, advantages, or accommodations, unless such criteria can be shown to be </a:t>
            </a:r>
            <a:r>
              <a:rPr lang="en-US" sz="3000" b="1" i="0" u="sng" strike="noStrike" dirty="0">
                <a:solidFill>
                  <a:srgbClr val="222222"/>
                </a:solidFill>
                <a:effectLst/>
                <a:latin typeface="Goudy Old Style" panose="02020502050305020303" pitchFamily="18" charset="77"/>
                <a:cs typeface="Arial" panose="020B0604020202020204" pitchFamily="34" charset="0"/>
              </a:rPr>
              <a:t>necessary for the provision</a:t>
            </a:r>
            <a:r>
              <a:rPr lang="en-US" sz="3000" b="0" i="0" u="none" strike="noStrike" dirty="0">
                <a:solidFill>
                  <a:srgbClr val="222222"/>
                </a:solidFill>
                <a:effectLst/>
                <a:latin typeface="Goudy Old Style" panose="02020502050305020303" pitchFamily="18" charset="77"/>
                <a:cs typeface="Arial" panose="020B0604020202020204" pitchFamily="34" charset="0"/>
              </a:rPr>
              <a:t> of the goods, services, facilities, privileges advantages, or accommodation being offered (ADA)</a:t>
            </a:r>
          </a:p>
          <a:p>
            <a:pPr marL="0" indent="0">
              <a:buNone/>
            </a:pPr>
            <a:endParaRPr lang="en-US" sz="3000" dirty="0">
              <a:solidFill>
                <a:srgbClr val="222222"/>
              </a:solidFill>
              <a:latin typeface="Goudy Old Style" panose="02020502050305020303" pitchFamily="18" charset="77"/>
              <a:cs typeface="Arial" panose="020B0604020202020204" pitchFamily="34" charset="0"/>
            </a:endParaRPr>
          </a:p>
          <a:p>
            <a:pPr marL="0" indent="0">
              <a:buNone/>
            </a:pPr>
            <a:r>
              <a:rPr lang="en-US" sz="3000" b="0" i="0" u="none" strike="noStrike" dirty="0">
                <a:solidFill>
                  <a:srgbClr val="0C0C0C"/>
                </a:solidFill>
                <a:effectLst/>
                <a:latin typeface="Goudy Old Style" panose="02020502050305020303" pitchFamily="18" charset="77"/>
                <a:cs typeface="Arial" panose="020B0604020202020204" pitchFamily="34" charset="0"/>
              </a:rPr>
              <a:t>Whether </a:t>
            </a:r>
            <a:r>
              <a:rPr lang="en-US" sz="3000" b="1" i="0" u="none" strike="noStrike" dirty="0">
                <a:effectLst/>
                <a:latin typeface="Goudy Old Style" panose="02020502050305020303" pitchFamily="18" charset="77"/>
                <a:cs typeface="Arial" panose="020B0604020202020204" pitchFamily="34" charset="0"/>
                <a:hlinkClick r:id="rId2"/>
              </a:rPr>
              <a:t>Section 504</a:t>
            </a:r>
            <a:r>
              <a:rPr lang="en-US" sz="3000" b="0" i="0" u="none" strike="noStrike" dirty="0">
                <a:solidFill>
                  <a:srgbClr val="0C0C0C"/>
                </a:solidFill>
                <a:effectLst/>
                <a:latin typeface="Goudy Old Style" panose="02020502050305020303" pitchFamily="18" charset="77"/>
                <a:cs typeface="Arial" panose="020B0604020202020204" pitchFamily="34" charset="0"/>
              </a:rPr>
              <a:t> of the Rehabilitation Act of 1973, and by extension </a:t>
            </a:r>
            <a:r>
              <a:rPr lang="en-US" sz="3000" b="1" i="0" u="none" strike="noStrike" dirty="0">
                <a:effectLst/>
                <a:latin typeface="Goudy Old Style" panose="02020502050305020303" pitchFamily="18" charset="77"/>
                <a:cs typeface="Arial" panose="020B0604020202020204" pitchFamily="34" charset="0"/>
                <a:hlinkClick r:id="rId3"/>
              </a:rPr>
              <a:t>Section 1557</a:t>
            </a:r>
            <a:r>
              <a:rPr lang="en-US" sz="3000" b="0" i="0" u="none" strike="noStrike" dirty="0">
                <a:solidFill>
                  <a:srgbClr val="0C0C0C"/>
                </a:solidFill>
                <a:effectLst/>
                <a:latin typeface="Goudy Old Style" panose="02020502050305020303" pitchFamily="18" charset="77"/>
                <a:cs typeface="Arial" panose="020B0604020202020204" pitchFamily="34" charset="0"/>
              </a:rPr>
              <a:t> of the Patient Protection and Affordable Care Act, which incorporates the "enforcement mechanisms" of other federal antidiscrimination statutes, </a:t>
            </a:r>
            <a:r>
              <a:rPr lang="en-US" sz="3000" b="1" i="0" u="sng" strike="noStrike" dirty="0">
                <a:solidFill>
                  <a:srgbClr val="0C0C0C"/>
                </a:solidFill>
                <a:effectLst/>
                <a:latin typeface="Goudy Old Style" panose="02020502050305020303" pitchFamily="18" charset="77"/>
                <a:cs typeface="Arial" panose="020B0604020202020204" pitchFamily="34" charset="0"/>
              </a:rPr>
              <a:t>provides a disparate-impact cause of action </a:t>
            </a:r>
            <a:r>
              <a:rPr lang="en-US" sz="3000" b="0" i="0" u="none" strike="noStrike" dirty="0">
                <a:solidFill>
                  <a:srgbClr val="0C0C0C"/>
                </a:solidFill>
                <a:effectLst/>
                <a:latin typeface="Goudy Old Style" panose="02020502050305020303" pitchFamily="18" charset="77"/>
                <a:cs typeface="Arial" panose="020B0604020202020204" pitchFamily="34" charset="0"/>
              </a:rPr>
              <a:t>for plaintiffs alleging disability discrimination (Doe v. CVS certiorari question)</a:t>
            </a:r>
            <a:endParaRPr lang="en-US" sz="3000" dirty="0">
              <a:latin typeface="Goudy Old Style" panose="02020502050305020303" pitchFamily="18" charset="77"/>
              <a:cs typeface="Arial" panose="020B0604020202020204" pitchFamily="34" charset="0"/>
            </a:endParaRPr>
          </a:p>
        </p:txBody>
      </p:sp>
    </p:spTree>
    <p:extLst>
      <p:ext uri="{BB962C8B-B14F-4D97-AF65-F5344CB8AC3E}">
        <p14:creationId xmlns:p14="http://schemas.microsoft.com/office/powerpoint/2010/main" val="2267004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82D31-80E0-C763-1610-88ABC6E72110}"/>
              </a:ext>
            </a:extLst>
          </p:cNvPr>
          <p:cNvSpPr>
            <a:spLocks noGrp="1"/>
          </p:cNvSpPr>
          <p:nvPr>
            <p:ph type="title"/>
          </p:nvPr>
        </p:nvSpPr>
        <p:spPr>
          <a:xfrm>
            <a:off x="838200" y="60821"/>
            <a:ext cx="10515600" cy="1325563"/>
          </a:xfrm>
        </p:spPr>
        <p:txBody>
          <a:bodyPr/>
          <a:lstStyle/>
          <a:p>
            <a:r>
              <a:rPr lang="en-US" dirty="0"/>
              <a:t>Vignette</a:t>
            </a:r>
          </a:p>
        </p:txBody>
      </p:sp>
      <p:sp>
        <p:nvSpPr>
          <p:cNvPr id="5" name="Content Placeholder 4">
            <a:extLst>
              <a:ext uri="{FF2B5EF4-FFF2-40B4-BE49-F238E27FC236}">
                <a16:creationId xmlns:a16="http://schemas.microsoft.com/office/drawing/2014/main" id="{3E291CD7-B6F7-230B-854E-E6B0922B5F16}"/>
              </a:ext>
            </a:extLst>
          </p:cNvPr>
          <p:cNvSpPr>
            <a:spLocks noGrp="1"/>
          </p:cNvSpPr>
          <p:nvPr>
            <p:ph idx="1"/>
          </p:nvPr>
        </p:nvSpPr>
        <p:spPr>
          <a:xfrm>
            <a:off x="838200" y="1825624"/>
            <a:ext cx="8580120" cy="4559935"/>
          </a:xfrm>
        </p:spPr>
        <p:txBody>
          <a:bodyPr>
            <a:normAutofit/>
          </a:bodyPr>
          <a:lstStyle/>
          <a:p>
            <a:r>
              <a:rPr lang="en-US" sz="3200" dirty="0"/>
              <a:t>Bianca has incurable late-stage lung cancer because a grossly negligent official allowed carcinogenic chemical releases near her home</a:t>
            </a:r>
          </a:p>
          <a:p>
            <a:pPr lvl="1"/>
            <a:r>
              <a:rPr lang="en-US" sz="2800" dirty="0"/>
              <a:t>Disadvantage clearly attributable to injustice </a:t>
            </a:r>
          </a:p>
          <a:p>
            <a:r>
              <a:rPr lang="en-US" sz="3200" dirty="0"/>
              <a:t>May allocation decisionmakers consider Bianca’s health status when assessing her </a:t>
            </a:r>
            <a:r>
              <a:rPr lang="en-US" sz="3200" u="sng" dirty="0"/>
              <a:t>absolute</a:t>
            </a:r>
            <a:r>
              <a:rPr lang="en-US" sz="3200" dirty="0"/>
              <a:t> or </a:t>
            </a:r>
            <a:r>
              <a:rPr lang="en-US" sz="3200" u="sng" dirty="0"/>
              <a:t>relative</a:t>
            </a:r>
            <a:r>
              <a:rPr lang="en-US" sz="3200" dirty="0"/>
              <a:t> eligibility to receive a scarce kidney? </a:t>
            </a:r>
          </a:p>
          <a:p>
            <a:pPr lvl="1"/>
            <a:r>
              <a:rPr lang="en-US" sz="2800" dirty="0"/>
              <a:t>Nebraska policy would permit this</a:t>
            </a:r>
          </a:p>
        </p:txBody>
      </p:sp>
      <p:pic>
        <p:nvPicPr>
          <p:cNvPr id="1028" name="Picture 4" descr="Common Carcinogens You Should Know About">
            <a:extLst>
              <a:ext uri="{FF2B5EF4-FFF2-40B4-BE49-F238E27FC236}">
                <a16:creationId xmlns:a16="http://schemas.microsoft.com/office/drawing/2014/main" id="{78D744A8-3889-2F83-0666-27086137F3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8430" y="379415"/>
            <a:ext cx="3026410" cy="2013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0349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44536-B71C-9F1B-EB8A-43627961A109}"/>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9BF8B57-727A-D775-3EC9-BD1E72370102}"/>
              </a:ext>
            </a:extLst>
          </p:cNvPr>
          <p:cNvSpPr>
            <a:spLocks noGrp="1"/>
          </p:cNvSpPr>
          <p:nvPr>
            <p:ph type="subTitle" idx="1"/>
          </p:nvPr>
        </p:nvSpPr>
        <p:spPr/>
        <p:txBody>
          <a:bodyPr/>
          <a:lstStyle/>
          <a:p>
            <a:endParaRPr lang="en-US"/>
          </a:p>
        </p:txBody>
      </p:sp>
      <p:pic>
        <p:nvPicPr>
          <p:cNvPr id="5" name="slide.url=https://www.polleverywhere.com/multiple_choice_polls/41xuLnlRmXua87KsH2JvV?display_state=instructions&amp;activity_state=opened&amp;state=opened&amp;flow=Engagement&amp;onscreen=persist">
            <a:extLst>
              <a:ext uri="{FF2B5EF4-FFF2-40B4-BE49-F238E27FC236}">
                <a16:creationId xmlns:a16="http://schemas.microsoft.com/office/drawing/2014/main" id="{14AB0562-1B5E-ED32-074A-7D05BF109750}"/>
              </a:ext>
            </a:extLst>
          </p:cNvPr>
          <p:cNvPicPr>
            <a:picLocks/>
          </p:cNvPicPr>
          <p:nvPr/>
        </p:nvPicPr>
        <p:blipFill>
          <a:blip r:embed="rId3"/>
          <a:stretch>
            <a:fillRect/>
          </a:stretch>
        </p:blipFill>
        <p:spPr>
          <a:xfrm>
            <a:off x="63500" y="63500"/>
            <a:ext cx="12065000" cy="6731000"/>
          </a:xfrm>
          <a:prstGeom prst="rect">
            <a:avLst/>
          </a:prstGeom>
        </p:spPr>
      </p:pic>
    </p:spTree>
    <p:extLst>
      <p:ext uri="{BB962C8B-B14F-4D97-AF65-F5344CB8AC3E}">
        <p14:creationId xmlns:p14="http://schemas.microsoft.com/office/powerpoint/2010/main" val="3913741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0D626-C387-BC76-0FE2-E862051C9742}"/>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E6F1AF23-DF96-AAF0-DE4F-70DD067F0DB0}"/>
              </a:ext>
            </a:extLst>
          </p:cNvPr>
          <p:cNvSpPr>
            <a:spLocks noGrp="1"/>
          </p:cNvSpPr>
          <p:nvPr>
            <p:ph type="subTitle" idx="1"/>
          </p:nvPr>
        </p:nvSpPr>
        <p:spPr/>
        <p:txBody>
          <a:bodyPr/>
          <a:lstStyle/>
          <a:p>
            <a:endParaRPr lang="en-US"/>
          </a:p>
        </p:txBody>
      </p:sp>
      <p:pic>
        <p:nvPicPr>
          <p:cNvPr id="5" name="slide.url=https://www.polleverywhere.com/multiple_choice_polls/41xuLnlRmXua87KsH2JvV?display_state=chart&amp;activity_state=opened&amp;state=opened&amp;flow=Engagement&amp;onscreen=persist">
            <a:extLst>
              <a:ext uri="{FF2B5EF4-FFF2-40B4-BE49-F238E27FC236}">
                <a16:creationId xmlns:a16="http://schemas.microsoft.com/office/drawing/2014/main" id="{7A5EFDB0-A6B5-9D7F-F6B2-ACEDB94DCC27}"/>
              </a:ext>
            </a:extLst>
          </p:cNvPr>
          <p:cNvPicPr>
            <a:picLocks/>
          </p:cNvPicPr>
          <p:nvPr/>
        </p:nvPicPr>
        <p:blipFill>
          <a:blip r:embed="rId3"/>
          <a:stretch>
            <a:fillRect/>
          </a:stretch>
        </p:blipFill>
        <p:spPr>
          <a:xfrm>
            <a:off x="63500" y="63500"/>
            <a:ext cx="12065000" cy="6731000"/>
          </a:xfrm>
          <a:prstGeom prst="rect">
            <a:avLst/>
          </a:prstGeom>
        </p:spPr>
      </p:pic>
    </p:spTree>
    <p:extLst>
      <p:ext uri="{BB962C8B-B14F-4D97-AF65-F5344CB8AC3E}">
        <p14:creationId xmlns:p14="http://schemas.microsoft.com/office/powerpoint/2010/main" val="15213415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358</TotalTime>
  <Words>792</Words>
  <Application>Microsoft Macintosh PowerPoint</Application>
  <PresentationFormat>Widescreen</PresentationFormat>
  <Paragraphs>65</Paragraphs>
  <Slides>14</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Aptos</vt:lpstr>
      <vt:lpstr>Aptos Display</vt:lpstr>
      <vt:lpstr>Arial</vt:lpstr>
      <vt:lpstr>Goudy Old Style</vt:lpstr>
      <vt:lpstr>Office Theme</vt:lpstr>
      <vt:lpstr>Fair Allocation of Scarce Medical Resources: Legal and Ethical Constraints on Exacerbating Disadvantage</vt:lpstr>
      <vt:lpstr>Disadvantage because of prior disadvantage</vt:lpstr>
      <vt:lpstr>Terminology for exacerbating disadvantage</vt:lpstr>
      <vt:lpstr>The ethics of exacerbating disadvantage</vt:lpstr>
      <vt:lpstr>Who is disadvantaged?</vt:lpstr>
      <vt:lpstr>Legal constraints</vt:lpstr>
      <vt:lpstr>Vignette</vt:lpstr>
      <vt:lpstr>PowerPoint Presentation</vt:lpstr>
      <vt:lpstr>PowerPoint Presentation</vt:lpstr>
      <vt:lpstr>PowerPoint Presentation</vt:lpstr>
      <vt:lpstr>Two approaches</vt:lpstr>
      <vt:lpstr>Conclusion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Persad, Govind</dc:creator>
  <cp:lastModifiedBy>Persad, Govind</cp:lastModifiedBy>
  <cp:revision>73</cp:revision>
  <dcterms:created xsi:type="dcterms:W3CDTF">2025-05-15T14:58:58Z</dcterms:created>
  <dcterms:modified xsi:type="dcterms:W3CDTF">2025-05-31T17:59:16Z</dcterms:modified>
</cp:coreProperties>
</file>