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  <p:sldMasterId id="2147483672" r:id="rId2"/>
    <p:sldMasterId id="2147483756" r:id="rId3"/>
    <p:sldMasterId id="2147483822" r:id="rId4"/>
    <p:sldMasterId id="2147483840" r:id="rId5"/>
  </p:sldMasterIdLst>
  <p:notesMasterIdLst>
    <p:notesMasterId r:id="rId37"/>
  </p:notesMasterIdLst>
  <p:sldIdLst>
    <p:sldId id="335" r:id="rId6"/>
    <p:sldId id="269" r:id="rId7"/>
    <p:sldId id="283" r:id="rId8"/>
    <p:sldId id="350" r:id="rId9"/>
    <p:sldId id="327" r:id="rId10"/>
    <p:sldId id="348" r:id="rId11"/>
    <p:sldId id="349" r:id="rId12"/>
    <p:sldId id="328" r:id="rId13"/>
    <p:sldId id="311" r:id="rId14"/>
    <p:sldId id="342" r:id="rId15"/>
    <p:sldId id="343" r:id="rId16"/>
    <p:sldId id="258" r:id="rId17"/>
    <p:sldId id="259" r:id="rId18"/>
    <p:sldId id="260" r:id="rId19"/>
    <p:sldId id="344" r:id="rId20"/>
    <p:sldId id="330" r:id="rId21"/>
    <p:sldId id="331" r:id="rId22"/>
    <p:sldId id="332" r:id="rId23"/>
    <p:sldId id="333" r:id="rId24"/>
    <p:sldId id="334" r:id="rId25"/>
    <p:sldId id="261" r:id="rId26"/>
    <p:sldId id="262" r:id="rId27"/>
    <p:sldId id="256" r:id="rId28"/>
    <p:sldId id="266" r:id="rId29"/>
    <p:sldId id="267" r:id="rId30"/>
    <p:sldId id="340" r:id="rId31"/>
    <p:sldId id="257" r:id="rId32"/>
    <p:sldId id="268" r:id="rId33"/>
    <p:sldId id="345" r:id="rId34"/>
    <p:sldId id="339" r:id="rId35"/>
    <p:sldId id="265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77958"/>
  </p:normalViewPr>
  <p:slideViewPr>
    <p:cSldViewPr snapToGrid="0">
      <p:cViewPr varScale="1">
        <p:scale>
          <a:sx n="95" d="100"/>
          <a:sy n="95" d="100"/>
        </p:scale>
        <p:origin x="1776" y="168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annahrahim\Desktop\Drug%20Price%20Transparency%20Paper\Drug%20Price%20Transparency%20Laws%20Research_Exc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annahrahim\Desktop\Drug%20Price%20Transparency%20Paper\Drug%20Price%20Transparency%20Laws%20Research_Exc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Graph!$B$2:$B$9</c:f>
              <c:strCache>
                <c:ptCount val="7"/>
                <c:pt idx="0">
                  <c:v>Law exists</c:v>
                </c:pt>
                <c:pt idx="1">
                  <c:v>WAC increase reporting</c:v>
                </c:pt>
                <c:pt idx="2">
                  <c:v>Explanation for WAC increase</c:v>
                </c:pt>
                <c:pt idx="3">
                  <c:v>Launch price WAC reporting </c:v>
                </c:pt>
                <c:pt idx="4">
                  <c:v>Manufacturer cost data reporting </c:v>
                </c:pt>
                <c:pt idx="5">
                  <c:v>Penalties for non-compliance  </c:v>
                </c:pt>
                <c:pt idx="6">
                  <c:v>Findings must be shared publicly</c:v>
                </c:pt>
              </c:strCache>
            </c:strRef>
          </c:cat>
          <c:val>
            <c:numRef>
              <c:f>Graph!$C$2:$C$8</c:f>
              <c:numCache>
                <c:formatCode>General</c:formatCode>
                <c:ptCount val="7"/>
                <c:pt idx="0">
                  <c:v>21</c:v>
                </c:pt>
                <c:pt idx="1">
                  <c:v>20</c:v>
                </c:pt>
                <c:pt idx="2">
                  <c:v>18</c:v>
                </c:pt>
                <c:pt idx="3">
                  <c:v>10</c:v>
                </c:pt>
                <c:pt idx="4">
                  <c:v>15</c:v>
                </c:pt>
                <c:pt idx="5">
                  <c:v>18</c:v>
                </c:pt>
                <c:pt idx="6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7B-C247-95D2-39772E553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7515263"/>
        <c:axId val="2067007103"/>
      </c:barChart>
      <c:catAx>
        <c:axId val="20675152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Requirements</a:t>
                </a:r>
              </a:p>
            </c:rich>
          </c:tx>
          <c:layout>
            <c:manualLayout>
              <c:xMode val="edge"/>
              <c:yMode val="edge"/>
              <c:x val="0.42023583892768385"/>
              <c:y val="0.944772082843240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7007103"/>
        <c:crosses val="autoZero"/>
        <c:auto val="1"/>
        <c:lblAlgn val="ctr"/>
        <c:lblOffset val="100"/>
        <c:noMultiLvlLbl val="0"/>
      </c:catAx>
      <c:valAx>
        <c:axId val="2067007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Number of</a:t>
                </a:r>
                <a:r>
                  <a:rPr lang="en-US" sz="1200" baseline="0" dirty="0"/>
                  <a:t> states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3.4828996483368332E-3"/>
              <c:y val="0.146135729416983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7515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Graphs!$C$13</c:f>
              <c:strCache>
                <c:ptCount val="1"/>
                <c:pt idx="0">
                  <c:v>Number of states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Graphs!$B$14:$B$17</c:f>
              <c:strCache>
                <c:ptCount val="4"/>
                <c:pt idx="0">
                  <c:v>Publicly shares findings</c:v>
                </c:pt>
                <c:pt idx="1">
                  <c:v>Publicly shares non-aggregated data </c:v>
                </c:pt>
                <c:pt idx="2">
                  <c:v>Reports on implementation process</c:v>
                </c:pt>
                <c:pt idx="3">
                  <c:v>Discusses impact of law </c:v>
                </c:pt>
              </c:strCache>
            </c:strRef>
          </c:cat>
          <c:val>
            <c:numRef>
              <c:f>Graphs!$C$14:$C$17</c:f>
              <c:numCache>
                <c:formatCode>General</c:formatCode>
                <c:ptCount val="4"/>
                <c:pt idx="0">
                  <c:v>17</c:v>
                </c:pt>
                <c:pt idx="1">
                  <c:v>13</c:v>
                </c:pt>
                <c:pt idx="2">
                  <c:v>6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AC-C048-9A19-D48AE5E58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552479"/>
        <c:axId val="684554191"/>
      </c:barChart>
      <c:catAx>
        <c:axId val="684552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554191"/>
        <c:crosses val="autoZero"/>
        <c:auto val="1"/>
        <c:lblAlgn val="ctr"/>
        <c:lblOffset val="100"/>
        <c:noMultiLvlLbl val="0"/>
      </c:catAx>
      <c:valAx>
        <c:axId val="684554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Number of states</a:t>
                </a:r>
              </a:p>
            </c:rich>
          </c:tx>
          <c:layout>
            <c:manualLayout>
              <c:xMode val="edge"/>
              <c:yMode val="edge"/>
              <c:x val="5.479194377224844E-3"/>
              <c:y val="0.277346912123474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552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FEA0D-BC9E-374F-9215-7BE12EBD6116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E9379-C6C8-D84B-97AB-97B81F666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78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1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26da7e04_0_5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35f26da7e04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f26da7e04_0_1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0;g35f26da7e04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f26da7e04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35f26da7e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f26da7e04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g35f26da7e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5f26da7e04_0_6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6" name="Google Shape;266;g35f26da7e04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08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45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17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74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33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95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55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94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76849-A1DC-3CD4-94B6-2D4BA2310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F02641-BD1C-8CF7-6A5B-46AECE168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4DC397-0971-0D3F-08E0-431713CD83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D48CB-C997-0C19-81D6-718B13E38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696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22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8358E-48F6-79C9-E355-D23802F36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403A77-8865-DAC7-0799-EFE4CBBD4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B74AB3-9055-9E53-379B-8BC3344BD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BE45C-578A-204A-CEF7-35A9E21A1D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76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68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08950-7551-6D97-9381-8E65F57F6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86455F-00E5-16E6-39BE-15A5EBCA91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689661-6D27-9FF7-2133-35F1B51FA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48F78-AEB5-F80A-1529-FB698C843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4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61E4A-F398-AFB0-1952-5A853BEB4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665E7F-6FB2-DB0E-C446-F017CCF750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24DC00-1127-09E4-F40C-2511ABCEF2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C8FDC-B314-5D11-7597-767E432EA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06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53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9379-C6C8-D84B-97AB-97B81F666E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36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04d0437862_2_1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04d0437862_2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2BA41-5E99-EBD1-DA99-6B291429E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7E8D15-EFD8-E5DB-A7F3-77C258B33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A0D01-2BD1-003C-0CDC-C0B28E25F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4A4AF-D338-60AB-7B0C-F7EBE9E83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C4380-2369-3FD7-DD79-9343A31EF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61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C0467-3DCD-6256-201C-8A66D3DA7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90C1D3-5A98-78EA-9C26-F2747E5F1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2BA8F-7C6C-59A0-01FB-62B12AD51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5D1D-4CD9-118E-210B-79BFA9CB9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D9464-C337-6F68-31ED-56CE5F48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8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275291-958D-F146-6482-527F114EA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7AD67-A3FB-AF8D-CC74-BC066718A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C62F6-9890-7BCB-7139-12C43FFA5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E697D-2135-0C6F-DA7D-201496787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8448E-0CAD-1F06-D2B6-BBDDEA4A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81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353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137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880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10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41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81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342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5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A055-2B8E-FE9A-3CB4-ACB6BB6A8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6E25A-4C59-D752-9B77-CA95E7895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62CDB-E2C4-88CF-AA1B-9F31BAD40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A61D3-8EB1-7270-77D8-BCC4C85D1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3AD20-C899-8A89-DBE1-F685412F2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5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283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6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0954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670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0004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556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691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61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63289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25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88EC-2045-DF1D-028B-6BB1CA779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B878C-24B2-CBA6-C539-2F2DEF8E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7E529-4144-CCC6-8C0F-5C4369E63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5A2B7-9ED1-9ACC-10B1-52D7549C4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DB2A3-CEAD-DE27-C4ED-8F37ABFD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7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33983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17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464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63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1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50951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87DE6118-2437-4B30-8E3C-4D2BE6020583}" type="datetimeFigureOut">
              <a:rPr lang="en-US" smtClean="0"/>
              <a:pPr/>
              <a:t>6/4/25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012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26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34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50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C5E4-F5E4-30C9-4418-70A3B9EDD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41C11-3B39-6A45-18F4-D833A006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C15BB-6E76-60DE-CB72-A7FF45A81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CA403-2884-E341-1BCE-E18AA74A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64CF87-8538-4642-95D6-72B46DAF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41D0D-474C-90C0-153E-BC86AB9AA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32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06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5929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158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3013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560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39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7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872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725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6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6301-6332-4E05-BFA3-20CECBFD7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F97B9-BA7C-C382-8514-3C7FB2E45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1A72E-40AE-8530-D386-CEC419469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A51A29-27DC-5775-1D79-65FE5C9DB4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3329CB-F53B-A604-A223-7C79A2C6B3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D753B8-B466-1212-67EF-10BBB6E3D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CE30BD-32EA-7D15-EB4A-3B9D648B0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7C436C-31CC-D480-546D-0771347DC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163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40487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690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076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555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48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2064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 White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/>
        </p:nvSpPr>
        <p:spPr>
          <a:xfrm>
            <a:off x="11601324" y="8148"/>
            <a:ext cx="158000" cy="52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</a:pPr>
            <a:fld id="{00000000-1234-1234-1234-123412341234}" type="slidenum">
              <a:rPr lang="en" sz="933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Open Sans"/>
                <a:buNone/>
              </a:pPr>
              <a:t>‹#›</a:t>
            </a:fld>
            <a:endParaRPr sz="933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866574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5" descr="171025-2017-GT-Campus-0799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7412" y="-729761"/>
            <a:ext cx="12476283" cy="831752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5"/>
          <p:cNvSpPr/>
          <p:nvPr/>
        </p:nvSpPr>
        <p:spPr>
          <a:xfrm>
            <a:off x="-16933" y="-38749"/>
            <a:ext cx="12335200" cy="6935600"/>
          </a:xfrm>
          <a:prstGeom prst="rect">
            <a:avLst/>
          </a:prstGeom>
          <a:solidFill>
            <a:srgbClr val="000000">
              <a:alpha val="49019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5"/>
          <p:cNvSpPr/>
          <p:nvPr/>
        </p:nvSpPr>
        <p:spPr>
          <a:xfrm>
            <a:off x="-406400" y="4220765"/>
            <a:ext cx="13004800" cy="3186800"/>
          </a:xfrm>
          <a:prstGeom prst="rect">
            <a:avLst/>
          </a:prstGeom>
          <a:gradFill>
            <a:gsLst>
              <a:gs pos="0">
                <a:srgbClr val="0F2C5E"/>
              </a:gs>
              <a:gs pos="100000">
                <a:srgbClr val="002D62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988251" y="3003804"/>
            <a:ext cx="10496800" cy="8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6133" b="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2"/>
          </p:nvPr>
        </p:nvSpPr>
        <p:spPr>
          <a:xfrm>
            <a:off x="989013" y="4041817"/>
            <a:ext cx="49736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3"/>
          </p:nvPr>
        </p:nvSpPr>
        <p:spPr>
          <a:xfrm>
            <a:off x="988251" y="2580375"/>
            <a:ext cx="68712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000" b="0">
                <a:solidFill>
                  <a:schemeClr val="lt1"/>
                </a:solidFill>
              </a:defRPr>
            </a:lvl1pPr>
            <a:lvl2pPr marL="1219170" lvl="1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700"/>
              <a:buNone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62" name="Google Shape;62;p15" descr="ONL_LOGO_Horizontal_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745" y="512661"/>
            <a:ext cx="2768964" cy="74111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>
            <a:spLocks noGrp="1"/>
          </p:cNvSpPr>
          <p:nvPr>
            <p:ph type="body" idx="4"/>
          </p:nvPr>
        </p:nvSpPr>
        <p:spPr>
          <a:xfrm>
            <a:off x="8776411" y="5354604"/>
            <a:ext cx="29280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01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bg>
      <p:bgPr>
        <a:gradFill>
          <a:gsLst>
            <a:gs pos="0">
              <a:srgbClr val="0F2C5E"/>
            </a:gs>
            <a:gs pos="21000">
              <a:srgbClr val="0F2C5E"/>
            </a:gs>
            <a:gs pos="84000">
              <a:srgbClr val="3C87B8"/>
            </a:gs>
            <a:gs pos="100000">
              <a:srgbClr val="55B9E9"/>
            </a:gs>
          </a:gsLst>
          <a:lin ang="600000" scaled="0"/>
        </a:gra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988251" y="3003804"/>
            <a:ext cx="10496800" cy="8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6133" b="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2"/>
          </p:nvPr>
        </p:nvSpPr>
        <p:spPr>
          <a:xfrm>
            <a:off x="989013" y="4041817"/>
            <a:ext cx="49736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67" name="Google Shape;67;p16" descr="ONL_LOGO_Horizontal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2745" y="512661"/>
            <a:ext cx="2768964" cy="74111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 txBox="1">
            <a:spLocks noGrp="1"/>
          </p:cNvSpPr>
          <p:nvPr>
            <p:ph type="body" idx="3"/>
          </p:nvPr>
        </p:nvSpPr>
        <p:spPr>
          <a:xfrm>
            <a:off x="8776411" y="5354604"/>
            <a:ext cx="29280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/>
          <p:nvPr/>
        </p:nvSpPr>
        <p:spPr>
          <a:xfrm rot="-564987">
            <a:off x="9539617" y="-1059891"/>
            <a:ext cx="3613491" cy="3613491"/>
          </a:xfrm>
          <a:prstGeom prst="ellipse">
            <a:avLst/>
          </a:prstGeom>
          <a:noFill/>
          <a:ln w="952500" cap="flat" cmpd="sng">
            <a:solidFill>
              <a:srgbClr val="70BAE6">
                <a:alpha val="43529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6"/>
          <p:cNvSpPr/>
          <p:nvPr/>
        </p:nvSpPr>
        <p:spPr>
          <a:xfrm rot="-564951">
            <a:off x="7129163" y="-1234939"/>
            <a:ext cx="2107596" cy="2107596"/>
          </a:xfrm>
          <a:prstGeom prst="ellipse">
            <a:avLst/>
          </a:prstGeom>
          <a:noFill/>
          <a:ln w="711200" cap="flat" cmpd="sng">
            <a:solidFill>
              <a:srgbClr val="FFFFFF">
                <a:alpha val="8627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6"/>
          <p:cNvSpPr/>
          <p:nvPr/>
        </p:nvSpPr>
        <p:spPr>
          <a:xfrm rot="-564905">
            <a:off x="-951938" y="5464026"/>
            <a:ext cx="2711729" cy="2711729"/>
          </a:xfrm>
          <a:prstGeom prst="ellipse">
            <a:avLst/>
          </a:prstGeom>
          <a:noFill/>
          <a:ln w="825500" cap="flat" cmpd="sng">
            <a:solidFill>
              <a:srgbClr val="FFFFFF">
                <a:alpha val="4313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4"/>
          </p:nvPr>
        </p:nvSpPr>
        <p:spPr>
          <a:xfrm>
            <a:off x="988251" y="2580375"/>
            <a:ext cx="68712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000" b="0">
                <a:solidFill>
                  <a:schemeClr val="lt1"/>
                </a:solidFill>
              </a:defRPr>
            </a:lvl1pPr>
            <a:lvl2pPr marL="1219170" lvl="1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700"/>
              <a:buNone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76276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1358905" y="1378395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25F"/>
              </a:buClr>
              <a:buSzPts val="4500"/>
              <a:buFont typeface="Open Sans"/>
              <a:buNone/>
              <a:defRPr sz="60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/>
          <p:nvPr/>
        </p:nvSpPr>
        <p:spPr>
          <a:xfrm>
            <a:off x="-1" y="-29051"/>
            <a:ext cx="12192000" cy="574000"/>
          </a:xfrm>
          <a:prstGeom prst="rect">
            <a:avLst/>
          </a:prstGeom>
          <a:gradFill>
            <a:gsLst>
              <a:gs pos="0">
                <a:srgbClr val="0F2C5E"/>
              </a:gs>
              <a:gs pos="75527">
                <a:srgbClr val="4175A4"/>
              </a:gs>
              <a:gs pos="100000">
                <a:srgbClr val="70BAE6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7"/>
          <p:cNvSpPr txBox="1"/>
          <p:nvPr/>
        </p:nvSpPr>
        <p:spPr>
          <a:xfrm>
            <a:off x="11601324" y="8148"/>
            <a:ext cx="158000" cy="52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</a:pPr>
            <a:fld id="{00000000-1234-1234-1234-123412341234}" type="slidenum">
              <a:rPr lang="en" sz="933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Open Sans"/>
                <a:buNone/>
              </a:pPr>
              <a:t>‹#›</a:t>
            </a:fld>
            <a:endParaRPr sz="933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7" name="Google Shape;77;p17" descr="ONL_LOGO_Secondary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211" y="6030237"/>
            <a:ext cx="2057391" cy="55066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2785275" y="3917777"/>
            <a:ext cx="6291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2100"/>
              <a:buNone/>
              <a:defRPr/>
            </a:lvl1pPr>
            <a:lvl2pPr marL="1219170" lvl="1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700"/>
              <a:buNone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04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65642-D53A-1D2D-17F0-EB6928DC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F0062A-ABE0-B039-E631-75D2A8CB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CAEC7-6F95-B291-BC14-00115AA18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35B42-C425-5DD0-E829-ED509F409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829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/>
          <p:nvPr/>
        </p:nvSpPr>
        <p:spPr>
          <a:xfrm>
            <a:off x="-17661" y="-664051"/>
            <a:ext cx="13745600" cy="7669200"/>
          </a:xfrm>
          <a:prstGeom prst="rect">
            <a:avLst/>
          </a:prstGeom>
          <a:gradFill>
            <a:gsLst>
              <a:gs pos="0">
                <a:srgbClr val="0F2C5E"/>
              </a:gs>
              <a:gs pos="75527">
                <a:srgbClr val="4175A4"/>
              </a:gs>
              <a:gs pos="100000">
                <a:srgbClr val="70BAE6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18" descr="ONL_LOGO_Horizontal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71850" y="6004295"/>
            <a:ext cx="2244671" cy="6007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oogle Shape;82;p18"/>
          <p:cNvGrpSpPr/>
          <p:nvPr/>
        </p:nvGrpSpPr>
        <p:grpSpPr>
          <a:xfrm>
            <a:off x="6970962" y="-1393042"/>
            <a:ext cx="6453301" cy="4217995"/>
            <a:chOff x="0" y="23"/>
            <a:chExt cx="6453302" cy="4217995"/>
          </a:xfrm>
        </p:grpSpPr>
        <p:sp>
          <p:nvSpPr>
            <p:cNvPr id="83" name="Google Shape;83;p18"/>
            <p:cNvSpPr/>
            <p:nvPr/>
          </p:nvSpPr>
          <p:spPr>
            <a:xfrm rot="-564783">
              <a:off x="2568573" y="333290"/>
              <a:ext cx="3613557" cy="3613557"/>
            </a:xfrm>
            <a:prstGeom prst="ellipse">
              <a:avLst/>
            </a:prstGeom>
            <a:noFill/>
            <a:ln w="952500" cap="flat" cmpd="sng">
              <a:solidFill>
                <a:srgbClr val="70BAE6">
                  <a:alpha val="4352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8"/>
            <p:cNvSpPr/>
            <p:nvPr/>
          </p:nvSpPr>
          <p:spPr>
            <a:xfrm rot="-564763">
              <a:off x="158161" y="158184"/>
              <a:ext cx="2107678" cy="2107678"/>
            </a:xfrm>
            <a:prstGeom prst="ellipse">
              <a:avLst/>
            </a:prstGeom>
            <a:noFill/>
            <a:ln w="711200" cap="flat" cmpd="sng">
              <a:solidFill>
                <a:srgbClr val="FFFFFF">
                  <a:alpha val="8627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988251" y="3941064"/>
            <a:ext cx="7004000" cy="8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6133" b="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2"/>
          </p:nvPr>
        </p:nvSpPr>
        <p:spPr>
          <a:xfrm>
            <a:off x="989013" y="4979077"/>
            <a:ext cx="49736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122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 descr="141020-GT-Campus-174.jpg"/>
          <p:cNvPicPr preferRelativeResize="0"/>
          <p:nvPr/>
        </p:nvPicPr>
        <p:blipFill rotWithShape="1">
          <a:blip r:embed="rId2">
            <a:alphaModFix/>
          </a:blip>
          <a:srcRect t="11215" b="1520"/>
          <a:stretch/>
        </p:blipFill>
        <p:spPr>
          <a:xfrm>
            <a:off x="-92803" y="-317501"/>
            <a:ext cx="12377608" cy="7200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9" descr="ONL_LOGO_Horizontal_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71850" y="6004295"/>
            <a:ext cx="2244671" cy="60079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988251" y="3941064"/>
            <a:ext cx="7004000" cy="8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6133" b="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2"/>
          </p:nvPr>
        </p:nvSpPr>
        <p:spPr>
          <a:xfrm>
            <a:off x="989013" y="4979077"/>
            <a:ext cx="49736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0380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(white)">
  <p:cSld name="Title and Bullets (white)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/>
          <p:nvPr/>
        </p:nvSpPr>
        <p:spPr>
          <a:xfrm>
            <a:off x="-1" y="-29051"/>
            <a:ext cx="12192000" cy="574000"/>
          </a:xfrm>
          <a:prstGeom prst="rect">
            <a:avLst/>
          </a:prstGeom>
          <a:gradFill>
            <a:gsLst>
              <a:gs pos="0">
                <a:srgbClr val="0F2C5E"/>
              </a:gs>
              <a:gs pos="75527">
                <a:srgbClr val="4175A4"/>
              </a:gs>
              <a:gs pos="100000">
                <a:srgbClr val="70BAE6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/>
          <p:nvPr/>
        </p:nvSpPr>
        <p:spPr>
          <a:xfrm>
            <a:off x="11601324" y="8148"/>
            <a:ext cx="158000" cy="52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</a:pPr>
            <a:fld id="{00000000-1234-1234-1234-123412341234}" type="slidenum">
              <a:rPr lang="en" sz="933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Open Sans"/>
                <a:buNone/>
              </a:pPr>
              <a:t>‹#›</a:t>
            </a:fld>
            <a:endParaRPr sz="933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5" name="Google Shape;95;p20" descr="ONL_LOGO_Secondary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211" y="6030237"/>
            <a:ext cx="2057391" cy="55066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0"/>
          <p:cNvSpPr txBox="1">
            <a:spLocks noGrp="1"/>
          </p:cNvSpPr>
          <p:nvPr>
            <p:ph type="body" idx="1"/>
          </p:nvPr>
        </p:nvSpPr>
        <p:spPr>
          <a:xfrm>
            <a:off x="1148556" y="1609725"/>
            <a:ext cx="98948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2100"/>
              <a:buNone/>
              <a:defRPr/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2"/>
          </p:nvPr>
        </p:nvSpPr>
        <p:spPr>
          <a:xfrm>
            <a:off x="1148556" y="2157413"/>
            <a:ext cx="98948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300"/>
              <a:buNone/>
              <a:defRPr sz="1733" b="0"/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3"/>
          </p:nvPr>
        </p:nvSpPr>
        <p:spPr>
          <a:xfrm>
            <a:off x="1148556" y="3020197"/>
            <a:ext cx="9894800" cy="1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>
                <a:solidFill>
                  <a:schemeClr val="dk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8483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(gray)">
  <p:cSld name="Title and Bullets (gray)">
    <p:bg>
      <p:bgPr>
        <a:solidFill>
          <a:srgbClr val="F2F2F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/>
          <p:nvPr/>
        </p:nvSpPr>
        <p:spPr>
          <a:xfrm>
            <a:off x="-1" y="-29051"/>
            <a:ext cx="12192000" cy="574000"/>
          </a:xfrm>
          <a:prstGeom prst="rect">
            <a:avLst/>
          </a:prstGeom>
          <a:gradFill>
            <a:gsLst>
              <a:gs pos="0">
                <a:srgbClr val="0F2C5E"/>
              </a:gs>
              <a:gs pos="75527">
                <a:srgbClr val="4175A4"/>
              </a:gs>
              <a:gs pos="100000">
                <a:srgbClr val="70BAE6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1"/>
          <p:cNvSpPr txBox="1"/>
          <p:nvPr/>
        </p:nvSpPr>
        <p:spPr>
          <a:xfrm>
            <a:off x="11601324" y="8148"/>
            <a:ext cx="158000" cy="52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</a:pPr>
            <a:fld id="{00000000-1234-1234-1234-123412341234}" type="slidenum">
              <a:rPr lang="en" sz="933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Open Sans"/>
                <a:buNone/>
              </a:pPr>
              <a:t>‹#›</a:t>
            </a:fld>
            <a:endParaRPr sz="933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2" name="Google Shape;102;p21" descr="ONL_LOGO_Secondary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211" y="6030237"/>
            <a:ext cx="2057391" cy="55066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1148556" y="1609725"/>
            <a:ext cx="98948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2100"/>
              <a:buNone/>
              <a:defRPr/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2"/>
          </p:nvPr>
        </p:nvSpPr>
        <p:spPr>
          <a:xfrm>
            <a:off x="1148556" y="2157413"/>
            <a:ext cx="98948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300"/>
              <a:buNone/>
              <a:defRPr sz="1733" b="0"/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3"/>
          </p:nvPr>
        </p:nvSpPr>
        <p:spPr>
          <a:xfrm>
            <a:off x="1148556" y="3020197"/>
            <a:ext cx="9894800" cy="1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>
                <a:solidFill>
                  <a:schemeClr val="dk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79489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(white)">
  <p:cSld name="Title and Body (white)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/>
          <p:nvPr/>
        </p:nvSpPr>
        <p:spPr>
          <a:xfrm>
            <a:off x="-1" y="-29051"/>
            <a:ext cx="12192000" cy="574000"/>
          </a:xfrm>
          <a:prstGeom prst="rect">
            <a:avLst/>
          </a:prstGeom>
          <a:gradFill>
            <a:gsLst>
              <a:gs pos="0">
                <a:srgbClr val="0F2C5E"/>
              </a:gs>
              <a:gs pos="75527">
                <a:srgbClr val="4175A4"/>
              </a:gs>
              <a:gs pos="100000">
                <a:srgbClr val="70BAE6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2"/>
          <p:cNvSpPr txBox="1"/>
          <p:nvPr/>
        </p:nvSpPr>
        <p:spPr>
          <a:xfrm>
            <a:off x="11601324" y="8148"/>
            <a:ext cx="158000" cy="52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</a:pPr>
            <a:fld id="{00000000-1234-1234-1234-123412341234}" type="slidenum">
              <a:rPr lang="en" sz="933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Open Sans"/>
                <a:buNone/>
              </a:pPr>
              <a:t>‹#›</a:t>
            </a:fld>
            <a:endParaRPr sz="933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9" name="Google Shape;109;p22" descr="ONL_LOGO_Secondary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211" y="6030237"/>
            <a:ext cx="2057391" cy="55066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 txBox="1">
            <a:spLocks noGrp="1"/>
          </p:cNvSpPr>
          <p:nvPr>
            <p:ph type="body" idx="1"/>
          </p:nvPr>
        </p:nvSpPr>
        <p:spPr>
          <a:xfrm>
            <a:off x="1714787" y="2108389"/>
            <a:ext cx="87624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2100"/>
              <a:buNone/>
              <a:defRPr/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2"/>
          </p:nvPr>
        </p:nvSpPr>
        <p:spPr>
          <a:xfrm>
            <a:off x="1714787" y="2855605"/>
            <a:ext cx="8762400" cy="1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>
                <a:solidFill>
                  <a:schemeClr val="dk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9099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(gray)">
  <p:cSld name="Title and Body (gray)">
    <p:bg>
      <p:bgPr>
        <a:solidFill>
          <a:srgbClr val="F2F2F2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/>
          <p:nvPr/>
        </p:nvSpPr>
        <p:spPr>
          <a:xfrm>
            <a:off x="-1" y="-29051"/>
            <a:ext cx="12192000" cy="574000"/>
          </a:xfrm>
          <a:prstGeom prst="rect">
            <a:avLst/>
          </a:prstGeom>
          <a:gradFill>
            <a:gsLst>
              <a:gs pos="0">
                <a:srgbClr val="0F2C5E"/>
              </a:gs>
              <a:gs pos="75527">
                <a:srgbClr val="4175A4"/>
              </a:gs>
              <a:gs pos="100000">
                <a:srgbClr val="70BAE6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3"/>
          <p:cNvSpPr txBox="1"/>
          <p:nvPr/>
        </p:nvSpPr>
        <p:spPr>
          <a:xfrm>
            <a:off x="11601324" y="8148"/>
            <a:ext cx="158000" cy="52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</a:pPr>
            <a:fld id="{00000000-1234-1234-1234-123412341234}" type="slidenum">
              <a:rPr lang="en" sz="933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Open Sans"/>
                <a:buNone/>
              </a:pPr>
              <a:t>‹#›</a:t>
            </a:fld>
            <a:endParaRPr sz="933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5" name="Google Shape;115;p23" descr="ONL_LOGO_Secondary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211" y="6030237"/>
            <a:ext cx="2057391" cy="55066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3"/>
          <p:cNvSpPr txBox="1">
            <a:spLocks noGrp="1"/>
          </p:cNvSpPr>
          <p:nvPr>
            <p:ph type="body" idx="1"/>
          </p:nvPr>
        </p:nvSpPr>
        <p:spPr>
          <a:xfrm>
            <a:off x="1714787" y="2108389"/>
            <a:ext cx="87624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2100"/>
              <a:buNone/>
              <a:defRPr/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2"/>
          </p:nvPr>
        </p:nvSpPr>
        <p:spPr>
          <a:xfrm>
            <a:off x="1714787" y="2855605"/>
            <a:ext cx="8762400" cy="1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>
                <a:solidFill>
                  <a:schemeClr val="dk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0670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idebar">
  <p:cSld name="Title Sidebar">
    <p:bg>
      <p:bgPr>
        <a:solidFill>
          <a:srgbClr val="F2F2F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 descr="ONL_LOGO_Secondary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211" y="6030237"/>
            <a:ext cx="2057391" cy="550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4"/>
          <p:cNvSpPr/>
          <p:nvPr/>
        </p:nvSpPr>
        <p:spPr>
          <a:xfrm>
            <a:off x="6033133" y="487856"/>
            <a:ext cx="6196800" cy="636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4"/>
          <p:cNvSpPr/>
          <p:nvPr/>
        </p:nvSpPr>
        <p:spPr>
          <a:xfrm>
            <a:off x="-1" y="-29051"/>
            <a:ext cx="12192000" cy="574000"/>
          </a:xfrm>
          <a:prstGeom prst="rect">
            <a:avLst/>
          </a:prstGeom>
          <a:gradFill>
            <a:gsLst>
              <a:gs pos="0">
                <a:srgbClr val="0F2C5E"/>
              </a:gs>
              <a:gs pos="75527">
                <a:srgbClr val="4175A4"/>
              </a:gs>
              <a:gs pos="100000">
                <a:srgbClr val="70BAE6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4"/>
          <p:cNvSpPr txBox="1"/>
          <p:nvPr/>
        </p:nvSpPr>
        <p:spPr>
          <a:xfrm>
            <a:off x="11601324" y="8148"/>
            <a:ext cx="158000" cy="52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</a:pPr>
            <a:fld id="{00000000-1234-1234-1234-123412341234}" type="slidenum">
              <a:rPr lang="en" sz="933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Open Sans"/>
                <a:buNone/>
              </a:pPr>
              <a:t>‹#›</a:t>
            </a:fld>
            <a:endParaRPr sz="933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>
            <a:off x="673068" y="1329360"/>
            <a:ext cx="4813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2100"/>
              <a:buNone/>
              <a:defRPr/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body" idx="2"/>
          </p:nvPr>
        </p:nvSpPr>
        <p:spPr>
          <a:xfrm>
            <a:off x="673068" y="1877048"/>
            <a:ext cx="4813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300"/>
              <a:buNone/>
              <a:defRPr sz="1733" b="0"/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3"/>
          </p:nvPr>
        </p:nvSpPr>
        <p:spPr>
          <a:xfrm>
            <a:off x="673069" y="2703045"/>
            <a:ext cx="4813200" cy="27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>
                <a:solidFill>
                  <a:schemeClr val="dk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84998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idebar Bullets">
  <p:cSld name="Title Sidebar Bullets">
    <p:bg>
      <p:bgPr>
        <a:solidFill>
          <a:srgbClr val="F2F2F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 descr="ONL_LOGO_Secondary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211" y="6030237"/>
            <a:ext cx="2057391" cy="550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/>
          <p:cNvSpPr/>
          <p:nvPr/>
        </p:nvSpPr>
        <p:spPr>
          <a:xfrm>
            <a:off x="6033133" y="487856"/>
            <a:ext cx="6196800" cy="636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5"/>
          <p:cNvSpPr/>
          <p:nvPr/>
        </p:nvSpPr>
        <p:spPr>
          <a:xfrm>
            <a:off x="-1" y="-29051"/>
            <a:ext cx="12192000" cy="574000"/>
          </a:xfrm>
          <a:prstGeom prst="rect">
            <a:avLst/>
          </a:prstGeom>
          <a:gradFill>
            <a:gsLst>
              <a:gs pos="0">
                <a:srgbClr val="0F2C5E"/>
              </a:gs>
              <a:gs pos="75527">
                <a:srgbClr val="4175A4"/>
              </a:gs>
              <a:gs pos="100000">
                <a:srgbClr val="70BAE6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5"/>
          <p:cNvSpPr txBox="1"/>
          <p:nvPr/>
        </p:nvSpPr>
        <p:spPr>
          <a:xfrm>
            <a:off x="11601324" y="8148"/>
            <a:ext cx="158000" cy="52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</a:pPr>
            <a:fld id="{00000000-1234-1234-1234-123412341234}" type="slidenum">
              <a:rPr lang="en" sz="933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Open Sans"/>
                <a:buNone/>
              </a:pPr>
              <a:t>‹#›</a:t>
            </a:fld>
            <a:endParaRPr sz="933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p25"/>
          <p:cNvSpPr txBox="1">
            <a:spLocks noGrp="1"/>
          </p:cNvSpPr>
          <p:nvPr>
            <p:ph type="body" idx="1"/>
          </p:nvPr>
        </p:nvSpPr>
        <p:spPr>
          <a:xfrm>
            <a:off x="673068" y="1329360"/>
            <a:ext cx="4813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2100"/>
              <a:buNone/>
              <a:defRPr/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body" idx="2"/>
          </p:nvPr>
        </p:nvSpPr>
        <p:spPr>
          <a:xfrm>
            <a:off x="673068" y="1877048"/>
            <a:ext cx="4813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300"/>
              <a:buNone/>
              <a:defRPr sz="1733" b="0"/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body" idx="3"/>
          </p:nvPr>
        </p:nvSpPr>
        <p:spPr>
          <a:xfrm>
            <a:off x="673069" y="2703045"/>
            <a:ext cx="4813200" cy="27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>
                <a:solidFill>
                  <a:schemeClr val="dk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978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eader (white)">
  <p:cSld name="Blank Header (white)"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/>
          <p:nvPr/>
        </p:nvSpPr>
        <p:spPr>
          <a:xfrm>
            <a:off x="-1" y="-29051"/>
            <a:ext cx="12192000" cy="574000"/>
          </a:xfrm>
          <a:prstGeom prst="rect">
            <a:avLst/>
          </a:prstGeom>
          <a:gradFill>
            <a:gsLst>
              <a:gs pos="0">
                <a:srgbClr val="0F2C5E"/>
              </a:gs>
              <a:gs pos="75527">
                <a:srgbClr val="4175A4"/>
              </a:gs>
              <a:gs pos="100000">
                <a:srgbClr val="70BAE6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6"/>
          <p:cNvSpPr txBox="1"/>
          <p:nvPr/>
        </p:nvSpPr>
        <p:spPr>
          <a:xfrm>
            <a:off x="11601324" y="8148"/>
            <a:ext cx="158000" cy="52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</a:pPr>
            <a:fld id="{00000000-1234-1234-1234-123412341234}" type="slidenum">
              <a:rPr lang="en" sz="933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Open Sans"/>
                <a:buNone/>
              </a:pPr>
              <a:t>‹#›</a:t>
            </a:fld>
            <a:endParaRPr sz="933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7" name="Google Shape;137;p26" descr="ONL_LOGO_Secondary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211" y="6030237"/>
            <a:ext cx="2057391" cy="550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9618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eader (gray)">
  <p:cSld name="Blank Header (gray)">
    <p:bg>
      <p:bgPr>
        <a:solidFill>
          <a:srgbClr val="F2F2F2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/>
          <p:nvPr/>
        </p:nvSpPr>
        <p:spPr>
          <a:xfrm>
            <a:off x="-1" y="-29051"/>
            <a:ext cx="12192000" cy="574000"/>
          </a:xfrm>
          <a:prstGeom prst="rect">
            <a:avLst/>
          </a:prstGeom>
          <a:gradFill>
            <a:gsLst>
              <a:gs pos="0">
                <a:srgbClr val="0F2C5E"/>
              </a:gs>
              <a:gs pos="75527">
                <a:srgbClr val="4175A4"/>
              </a:gs>
              <a:gs pos="100000">
                <a:srgbClr val="70BAE6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7"/>
          <p:cNvSpPr txBox="1"/>
          <p:nvPr/>
        </p:nvSpPr>
        <p:spPr>
          <a:xfrm>
            <a:off x="11601324" y="8148"/>
            <a:ext cx="158000" cy="52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</a:pPr>
            <a:fld id="{00000000-1234-1234-1234-123412341234}" type="slidenum">
              <a:rPr lang="en" sz="933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Open Sans"/>
                <a:buNone/>
              </a:pPr>
              <a:t>‹#›</a:t>
            </a:fld>
            <a:endParaRPr sz="933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1" name="Google Shape;141;p27" descr="ONL_LOGO_Secondary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211" y="6030237"/>
            <a:ext cx="2057391" cy="550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67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F03F3-CB54-6DF5-81EA-D53A6A9A5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035163-F643-493F-1EA6-0CB5EC729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6FCAF-98C4-F336-F52C-43F9C2BA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851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idebar">
  <p:cSld name="Blank Sidebar">
    <p:bg>
      <p:bgPr>
        <a:solidFill>
          <a:srgbClr val="F2F2F2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8" descr="ONL_LOGO_Secondary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211" y="6030237"/>
            <a:ext cx="2057391" cy="55066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8"/>
          <p:cNvSpPr/>
          <p:nvPr/>
        </p:nvSpPr>
        <p:spPr>
          <a:xfrm>
            <a:off x="6033133" y="487856"/>
            <a:ext cx="6196800" cy="636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8"/>
          <p:cNvSpPr/>
          <p:nvPr/>
        </p:nvSpPr>
        <p:spPr>
          <a:xfrm>
            <a:off x="-1" y="-29051"/>
            <a:ext cx="12192000" cy="574000"/>
          </a:xfrm>
          <a:prstGeom prst="rect">
            <a:avLst/>
          </a:prstGeom>
          <a:gradFill>
            <a:gsLst>
              <a:gs pos="0">
                <a:srgbClr val="0F2C5E"/>
              </a:gs>
              <a:gs pos="75527">
                <a:srgbClr val="4175A4"/>
              </a:gs>
              <a:gs pos="100000">
                <a:srgbClr val="70BAE6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8"/>
          <p:cNvSpPr txBox="1"/>
          <p:nvPr/>
        </p:nvSpPr>
        <p:spPr>
          <a:xfrm>
            <a:off x="11601324" y="8148"/>
            <a:ext cx="158000" cy="52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</a:pPr>
            <a:fld id="{00000000-1234-1234-1234-123412341234}" type="slidenum">
              <a:rPr lang="en" sz="933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Open Sans"/>
                <a:buNone/>
              </a:pPr>
              <a:t>‹#›</a:t>
            </a:fld>
            <a:endParaRPr sz="933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073862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Gray">
  <p:cSld name="Blank Gray">
    <p:bg>
      <p:bgPr>
        <a:solidFill>
          <a:srgbClr val="F2F2F2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/>
          <p:nvPr/>
        </p:nvSpPr>
        <p:spPr>
          <a:xfrm>
            <a:off x="11601324" y="8148"/>
            <a:ext cx="158000" cy="52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Open Sans"/>
              <a:buNone/>
            </a:pPr>
            <a:fld id="{00000000-1234-1234-1234-123412341234}" type="slidenum">
              <a:rPr lang="en" sz="933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Open Sans"/>
                <a:buNone/>
              </a:pPr>
              <a:t>‹#›</a:t>
            </a:fld>
            <a:endParaRPr sz="933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266382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1">
  <p:cSld name="End Slide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0" descr="171025-2017-GT-Campus-0799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7412" y="-729761"/>
            <a:ext cx="12476283" cy="831752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0"/>
          <p:cNvSpPr/>
          <p:nvPr/>
        </p:nvSpPr>
        <p:spPr>
          <a:xfrm>
            <a:off x="-16933" y="-38749"/>
            <a:ext cx="12335200" cy="6935600"/>
          </a:xfrm>
          <a:prstGeom prst="rect">
            <a:avLst/>
          </a:prstGeom>
          <a:solidFill>
            <a:srgbClr val="000000">
              <a:alpha val="49019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30"/>
          <p:cNvSpPr/>
          <p:nvPr/>
        </p:nvSpPr>
        <p:spPr>
          <a:xfrm>
            <a:off x="-406400" y="4220765"/>
            <a:ext cx="13004800" cy="3186800"/>
          </a:xfrm>
          <a:prstGeom prst="rect">
            <a:avLst/>
          </a:prstGeom>
          <a:gradFill>
            <a:gsLst>
              <a:gs pos="0">
                <a:srgbClr val="0F2C5E"/>
              </a:gs>
              <a:gs pos="100000">
                <a:srgbClr val="002D62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0"/>
          <p:cNvSpPr txBox="1">
            <a:spLocks noGrp="1"/>
          </p:cNvSpPr>
          <p:nvPr>
            <p:ph type="body" idx="1"/>
          </p:nvPr>
        </p:nvSpPr>
        <p:spPr>
          <a:xfrm>
            <a:off x="988251" y="3003804"/>
            <a:ext cx="10496800" cy="8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6133" b="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30"/>
          <p:cNvSpPr txBox="1">
            <a:spLocks noGrp="1"/>
          </p:cNvSpPr>
          <p:nvPr>
            <p:ph type="body" idx="2"/>
          </p:nvPr>
        </p:nvSpPr>
        <p:spPr>
          <a:xfrm>
            <a:off x="989013" y="4041817"/>
            <a:ext cx="49736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55" name="Google Shape;155;p30" descr="ONL_LOGO_Horizontal_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745" y="512661"/>
            <a:ext cx="2768964" cy="741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4915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2">
  <p:cSld name="End Slide 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/>
          <p:nvPr/>
        </p:nvSpPr>
        <p:spPr>
          <a:xfrm>
            <a:off x="-17661" y="-664051"/>
            <a:ext cx="13745600" cy="7669200"/>
          </a:xfrm>
          <a:prstGeom prst="rect">
            <a:avLst/>
          </a:prstGeom>
          <a:gradFill>
            <a:gsLst>
              <a:gs pos="0">
                <a:srgbClr val="0F2C5E"/>
              </a:gs>
              <a:gs pos="75527">
                <a:srgbClr val="4175A4"/>
              </a:gs>
              <a:gs pos="100000">
                <a:srgbClr val="70BAE6"/>
              </a:gs>
            </a:gsLst>
            <a:lin ang="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8" name="Google Shape;158;p31"/>
          <p:cNvGrpSpPr/>
          <p:nvPr/>
        </p:nvGrpSpPr>
        <p:grpSpPr>
          <a:xfrm>
            <a:off x="6970962" y="-1393042"/>
            <a:ext cx="6453301" cy="4217995"/>
            <a:chOff x="0" y="23"/>
            <a:chExt cx="6453302" cy="4217995"/>
          </a:xfrm>
        </p:grpSpPr>
        <p:sp>
          <p:nvSpPr>
            <p:cNvPr id="159" name="Google Shape;159;p31"/>
            <p:cNvSpPr/>
            <p:nvPr/>
          </p:nvSpPr>
          <p:spPr>
            <a:xfrm rot="-564783">
              <a:off x="2568573" y="333290"/>
              <a:ext cx="3613557" cy="3613557"/>
            </a:xfrm>
            <a:prstGeom prst="ellipse">
              <a:avLst/>
            </a:prstGeom>
            <a:noFill/>
            <a:ln w="952500" cap="flat" cmpd="sng">
              <a:solidFill>
                <a:srgbClr val="70BAE6">
                  <a:alpha val="4352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31"/>
            <p:cNvSpPr/>
            <p:nvPr/>
          </p:nvSpPr>
          <p:spPr>
            <a:xfrm rot="-564763">
              <a:off x="158161" y="158184"/>
              <a:ext cx="2107678" cy="2107678"/>
            </a:xfrm>
            <a:prstGeom prst="ellipse">
              <a:avLst/>
            </a:prstGeom>
            <a:noFill/>
            <a:ln w="711200" cap="flat" cmpd="sng">
              <a:solidFill>
                <a:srgbClr val="FFFFFF">
                  <a:alpha val="8627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1" name="Google Shape;161;p31" descr="ONL_LOGO_Horizontal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2745" y="512661"/>
            <a:ext cx="2768964" cy="74111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1"/>
          <p:cNvSpPr txBox="1">
            <a:spLocks noGrp="1"/>
          </p:cNvSpPr>
          <p:nvPr>
            <p:ph type="body" idx="1"/>
          </p:nvPr>
        </p:nvSpPr>
        <p:spPr>
          <a:xfrm>
            <a:off x="988251" y="3003804"/>
            <a:ext cx="10496800" cy="8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6133" b="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31"/>
          <p:cNvSpPr txBox="1">
            <a:spLocks noGrp="1"/>
          </p:cNvSpPr>
          <p:nvPr>
            <p:ph type="body" idx="2"/>
          </p:nvPr>
        </p:nvSpPr>
        <p:spPr>
          <a:xfrm>
            <a:off x="989013" y="4041817"/>
            <a:ext cx="49736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18325F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93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54E9E-E583-72DD-C028-F5FA42FCF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55049-B148-E5E7-74A6-E26BB4085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3EE58-EB7A-BD28-6B63-DDD2A02CB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4F33B-8E05-8B69-FE62-702A67A14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6DE31-F20A-8F14-2428-AD60C103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72455-C99A-CB60-D798-23A91929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03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A7F3E-6751-E55B-9AF8-BA1EA18E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44B243-0F93-DAD3-DA7B-481C7591D4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D10D7-FFB4-D3F9-7689-92306F9A9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AFDD9-EF5C-8E79-30BA-4838263C0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ECEE1-A3C7-A150-46FF-AD4DFA1A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92F1E-7F8A-5F60-AC1D-79E9FD5B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89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4C9789-289B-B607-B5DF-8C14296B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C7D78-9532-4998-5679-C2BF617BE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10135-9F0E-B8B5-AD2E-66EE07FCE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35B07-D201-8508-D575-65821286C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E7232-DD27-D5D1-4B6E-6F2C1625E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07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663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70010-9A63-7943-BFA3-F243B3575F2C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85F28-CA82-8F41-A1E9-67AC61171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56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584581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25F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1832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204508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8325F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rgbClr val="1832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8325F"/>
              </a:buClr>
              <a:buSzPts val="1700"/>
              <a:buFont typeface="Arial"/>
              <a:buChar char="•"/>
              <a:defRPr sz="1700" b="1" i="0" u="none" strike="noStrike" cap="none">
                <a:solidFill>
                  <a:srgbClr val="18325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8325F"/>
              </a:buClr>
              <a:buSzPts val="1800"/>
              <a:buFont typeface="Arial"/>
              <a:buChar char="•"/>
              <a:defRPr sz="1800" b="0" i="1" u="none" strike="noStrike" cap="none">
                <a:solidFill>
                  <a:srgbClr val="18325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8681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8.png"/><Relationship Id="rId5" Type="http://schemas.openxmlformats.org/officeDocument/2006/relationships/hyperlink" Target="https://nashp.org/state-tracker/2024-state-legislation-to-lower-pharmaceutical-costs/" TargetMode="Externa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emf"/><Relationship Id="rId10" Type="http://schemas.openxmlformats.org/officeDocument/2006/relationships/image" Target="../media/image20.png"/><Relationship Id="rId4" Type="http://schemas.openxmlformats.org/officeDocument/2006/relationships/image" Target="../media/image9.em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0.emf"/><Relationship Id="rId10" Type="http://schemas.openxmlformats.org/officeDocument/2006/relationships/image" Target="../media/image27.png"/><Relationship Id="rId4" Type="http://schemas.openxmlformats.org/officeDocument/2006/relationships/image" Target="../media/image9.emf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8.emf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0.emf"/><Relationship Id="rId10" Type="http://schemas.openxmlformats.org/officeDocument/2006/relationships/image" Target="../media/image32.png"/><Relationship Id="rId4" Type="http://schemas.openxmlformats.org/officeDocument/2006/relationships/image" Target="../media/image9.emf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85481-FF21-7450-3A37-4387CDC69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489" y="2011680"/>
            <a:ext cx="10259021" cy="3562976"/>
          </a:xfrm>
        </p:spPr>
        <p:txBody>
          <a:bodyPr>
            <a:noAutofit/>
          </a:bodyPr>
          <a:lstStyle/>
          <a:p>
            <a:r>
              <a:rPr lang="en-US" sz="7200" b="0" i="0" u="none" strike="noStrike" dirty="0">
                <a:solidFill>
                  <a:srgbClr val="222222"/>
                </a:solidFill>
                <a:effectLst/>
                <a:latin typeface="Cantarell"/>
              </a:rPr>
              <a:t>Challenges to State Efforts to Lower </a:t>
            </a:r>
            <a:r>
              <a:rPr lang="en-US" sz="6600" b="0" i="0" u="none" strike="noStrike" dirty="0">
                <a:solidFill>
                  <a:srgbClr val="222222"/>
                </a:solidFill>
                <a:effectLst/>
                <a:latin typeface="Cantarell"/>
              </a:rPr>
              <a:t>Prescription</a:t>
            </a:r>
            <a:r>
              <a:rPr lang="en-US" sz="7200" b="0" i="0" u="none" strike="noStrike" dirty="0">
                <a:solidFill>
                  <a:srgbClr val="222222"/>
                </a:solidFill>
                <a:effectLst/>
                <a:latin typeface="Cantarell"/>
              </a:rPr>
              <a:t> Drug Costs</a:t>
            </a:r>
            <a:br>
              <a:rPr lang="en-US" sz="7200" b="0" i="0" u="none" strike="noStrike" dirty="0">
                <a:solidFill>
                  <a:srgbClr val="222222"/>
                </a:solidFill>
                <a:effectLst/>
                <a:latin typeface="Cantarell"/>
              </a:rPr>
            </a:br>
            <a:endParaRPr lang="en-US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125D19-1C70-9E2B-2FF9-A8B17D2665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Health Law Professors conference</a:t>
            </a:r>
          </a:p>
          <a:p>
            <a:r>
              <a:rPr lang="en-US" dirty="0"/>
              <a:t>June 5, 2025</a:t>
            </a:r>
          </a:p>
        </p:txBody>
      </p:sp>
    </p:spTree>
    <p:extLst>
      <p:ext uri="{BB962C8B-B14F-4D97-AF65-F5344CB8AC3E}">
        <p14:creationId xmlns:p14="http://schemas.microsoft.com/office/powerpoint/2010/main" val="3829596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A36E"/>
            </a:gs>
            <a:gs pos="100000">
              <a:srgbClr val="C45F1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/>
          <p:nvPr/>
        </p:nvSpPr>
        <p:spPr>
          <a:xfrm>
            <a:off x="1112847" y="4227666"/>
            <a:ext cx="7886400" cy="2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defTabSz="1219170">
              <a:lnSpc>
                <a:spcPct val="90000"/>
              </a:lnSpc>
              <a:buClr>
                <a:srgbClr val="FFFFFF"/>
              </a:buClr>
              <a:buSzPts val="1100"/>
            </a:pPr>
            <a:r>
              <a:rPr lang="en" sz="1467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June 2025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32"/>
          <p:cNvSpPr txBox="1"/>
          <p:nvPr/>
        </p:nvSpPr>
        <p:spPr>
          <a:xfrm>
            <a:off x="1035548" y="1876421"/>
            <a:ext cx="10434800" cy="2357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defTabSz="1219170">
              <a:lnSpc>
                <a:spcPct val="80000"/>
              </a:lnSpc>
              <a:buClr>
                <a:srgbClr val="FFFFFF"/>
              </a:buClr>
              <a:buSzPts val="4600"/>
            </a:pPr>
            <a:r>
              <a:rPr lang="en" sz="6133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State Regulation of Prescription Drug Affordability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32"/>
          <p:cNvSpPr txBox="1"/>
          <p:nvPr/>
        </p:nvSpPr>
        <p:spPr>
          <a:xfrm>
            <a:off x="8051867" y="5165500"/>
            <a:ext cx="3388000" cy="135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defTabSz="1219170">
              <a:lnSpc>
                <a:spcPct val="90000"/>
              </a:lnSpc>
              <a:buClr>
                <a:srgbClr val="FFFFFF"/>
              </a:buClr>
              <a:buSzPts val="1200"/>
            </a:pPr>
            <a:r>
              <a:rPr lang="en" sz="1600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Aiseosa Osaghae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lnSpc>
                <a:spcPct val="90000"/>
              </a:lnSpc>
              <a:spcBef>
                <a:spcPts val="267"/>
              </a:spcBef>
              <a:buClr>
                <a:srgbClr val="FFFFFF"/>
              </a:buClr>
              <a:buSzPts val="1000"/>
            </a:pPr>
            <a:r>
              <a:rPr lang="en" sz="1333" i="1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Associate, Center for Health Policy and the Law</a:t>
            </a:r>
            <a:endParaRPr sz="1333" i="1" ker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defTabSz="1219170">
              <a:lnSpc>
                <a:spcPct val="90000"/>
              </a:lnSpc>
              <a:spcBef>
                <a:spcPts val="267"/>
              </a:spcBef>
              <a:buClr>
                <a:srgbClr val="FFFFFF"/>
              </a:buClr>
              <a:buSzPts val="1000"/>
            </a:pPr>
            <a:r>
              <a:rPr lang="en" sz="1333" i="1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O’Neill Institute for National and Global Health Law</a:t>
            </a:r>
            <a:endParaRPr sz="1333" i="1" ker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defTabSz="1219170">
              <a:lnSpc>
                <a:spcPct val="90000"/>
              </a:lnSpc>
              <a:spcBef>
                <a:spcPts val="267"/>
              </a:spcBef>
              <a:buClr>
                <a:srgbClr val="FFFFFF"/>
              </a:buClr>
              <a:buSzPts val="1000"/>
            </a:pPr>
            <a:r>
              <a:rPr lang="en" sz="1333" i="1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ato11@georgetown.edu</a:t>
            </a:r>
            <a:endParaRPr sz="1867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" name="Google Shape;171;p32"/>
          <p:cNvSpPr txBox="1"/>
          <p:nvPr/>
        </p:nvSpPr>
        <p:spPr>
          <a:xfrm>
            <a:off x="1106433" y="2919039"/>
            <a:ext cx="12566400" cy="272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defTabSz="1219170">
              <a:lnSpc>
                <a:spcPct val="80000"/>
              </a:lnSpc>
              <a:buClr>
                <a:srgbClr val="FFFFFF"/>
              </a:buClr>
              <a:buSzPts val="1500"/>
            </a:pP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32"/>
          <p:cNvSpPr/>
          <p:nvPr/>
        </p:nvSpPr>
        <p:spPr>
          <a:xfrm rot="-564987">
            <a:off x="9539617" y="-1059891"/>
            <a:ext cx="3613491" cy="3613491"/>
          </a:xfrm>
          <a:prstGeom prst="ellipse">
            <a:avLst/>
          </a:prstGeom>
          <a:noFill/>
          <a:ln w="952500" cap="flat" cmpd="sng">
            <a:solidFill>
              <a:srgbClr val="70BAE6">
                <a:alpha val="43529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2"/>
          <p:cNvSpPr/>
          <p:nvPr/>
        </p:nvSpPr>
        <p:spPr>
          <a:xfrm rot="-564951">
            <a:off x="7129163" y="-1234939"/>
            <a:ext cx="2107596" cy="2107596"/>
          </a:xfrm>
          <a:prstGeom prst="ellipse">
            <a:avLst/>
          </a:prstGeom>
          <a:noFill/>
          <a:ln w="711200" cap="flat" cmpd="sng">
            <a:solidFill>
              <a:srgbClr val="FFFFFF">
                <a:alpha val="8627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2"/>
          <p:cNvSpPr/>
          <p:nvPr/>
        </p:nvSpPr>
        <p:spPr>
          <a:xfrm rot="-564905">
            <a:off x="-951938" y="5464026"/>
            <a:ext cx="2711729" cy="2711729"/>
          </a:xfrm>
          <a:prstGeom prst="ellipse">
            <a:avLst/>
          </a:prstGeom>
          <a:noFill/>
          <a:ln w="825500" cap="flat" cmpd="sng">
            <a:solidFill>
              <a:srgbClr val="FFFFFF">
                <a:alpha val="4313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32" descr="ONL_LOGO_Horizontal_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745" y="512661"/>
            <a:ext cx="2768964" cy="741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3"/>
          <p:cNvSpPr txBox="1"/>
          <p:nvPr/>
        </p:nvSpPr>
        <p:spPr>
          <a:xfrm>
            <a:off x="815057" y="815424"/>
            <a:ext cx="10696800" cy="43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ctr" defTabSz="1219170">
              <a:lnSpc>
                <a:spcPct val="80000"/>
              </a:lnSpc>
              <a:buClr>
                <a:srgbClr val="0F2C5E"/>
              </a:buClr>
              <a:buSzPts val="2100"/>
            </a:pPr>
            <a:r>
              <a:rPr lang="en" sz="2800" b="1" kern="0">
                <a:solidFill>
                  <a:srgbClr val="0F2C5E"/>
                </a:solidFill>
                <a:latin typeface="Open Sans"/>
                <a:ea typeface="Open Sans"/>
                <a:cs typeface="Open Sans"/>
                <a:sym typeface="Open Sans"/>
              </a:rPr>
              <a:t>Types of Laws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1" name="Google Shape;181;p33" descr="ONL_LOGO_Secondary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845" y="6193904"/>
            <a:ext cx="2057391" cy="55066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3"/>
          <p:cNvSpPr/>
          <p:nvPr/>
        </p:nvSpPr>
        <p:spPr>
          <a:xfrm>
            <a:off x="-1" y="-29051"/>
            <a:ext cx="12192000" cy="574000"/>
          </a:xfrm>
          <a:prstGeom prst="rect">
            <a:avLst/>
          </a:prstGeom>
          <a:gradFill>
            <a:gsLst>
              <a:gs pos="0">
                <a:srgbClr val="F2A36E"/>
              </a:gs>
              <a:gs pos="100000">
                <a:srgbClr val="C45F1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1400"/>
            </a:pP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3"/>
          <p:cNvSpPr txBox="1"/>
          <p:nvPr/>
        </p:nvSpPr>
        <p:spPr>
          <a:xfrm>
            <a:off x="747541" y="154087"/>
            <a:ext cx="10696800" cy="207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defTabSz="1219170">
              <a:lnSpc>
                <a:spcPct val="80000"/>
              </a:lnSpc>
              <a:buClr>
                <a:srgbClr val="F2F2F2"/>
              </a:buClr>
              <a:buSzPts val="700"/>
            </a:pPr>
            <a:r>
              <a:rPr lang="en" sz="933" kern="0">
                <a:solidFill>
                  <a:srgbClr val="F2F2F2"/>
                </a:solidFill>
                <a:latin typeface="Open Sans"/>
                <a:ea typeface="Open Sans"/>
                <a:cs typeface="Open Sans"/>
                <a:sym typeface="Open Sans"/>
              </a:rPr>
              <a:t>STATE REGULATION OF PRESCRIPTION DRUG AFFORDABILITY</a:t>
            </a:r>
            <a:endParaRPr sz="933" kern="0">
              <a:solidFill>
                <a:srgbClr val="F2F2F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33"/>
          <p:cNvSpPr txBox="1"/>
          <p:nvPr/>
        </p:nvSpPr>
        <p:spPr>
          <a:xfrm>
            <a:off x="11601324" y="154313"/>
            <a:ext cx="158000" cy="2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algn="r" defTabSz="1219170">
              <a:buClr>
                <a:srgbClr val="FFFFFF"/>
              </a:buClr>
              <a:buSzPts val="700"/>
            </a:pPr>
            <a:fld id="{00000000-1234-1234-1234-123412341234}" type="slidenum">
              <a:rPr lang="en" sz="933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algn="r" defTabSz="1219170">
                <a:buClr>
                  <a:srgbClr val="FFFFFF"/>
                </a:buClr>
                <a:buSzPts val="700"/>
              </a:pPr>
              <a:t>11</a:t>
            </a:fld>
            <a:endParaRPr sz="933" ker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85" name="Google Shape;185;p33"/>
          <p:cNvGrpSpPr/>
          <p:nvPr/>
        </p:nvGrpSpPr>
        <p:grpSpPr>
          <a:xfrm>
            <a:off x="2152573" y="1523134"/>
            <a:ext cx="8021792" cy="4562533"/>
            <a:chOff x="1563830" y="890050"/>
            <a:chExt cx="6016344" cy="3421900"/>
          </a:xfrm>
        </p:grpSpPr>
        <p:sp>
          <p:nvSpPr>
            <p:cNvPr id="186" name="Google Shape;186;p33"/>
            <p:cNvSpPr/>
            <p:nvPr/>
          </p:nvSpPr>
          <p:spPr>
            <a:xfrm>
              <a:off x="1564011" y="890050"/>
              <a:ext cx="1503900" cy="165750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 cap="flat" cmpd="sng">
              <a:solidFill>
                <a:srgbClr val="D0C6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 rot="10800000">
              <a:off x="1563830" y="2547550"/>
              <a:ext cx="1503900" cy="1716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19050" cap="flat" cmpd="sng">
              <a:solidFill>
                <a:srgbClr val="D0C6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8" name="Google Shape;188;p33"/>
            <p:cNvSpPr txBox="1"/>
            <p:nvPr/>
          </p:nvSpPr>
          <p:spPr>
            <a:xfrm>
              <a:off x="1634776" y="2965250"/>
              <a:ext cx="12375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1600" b="1" kern="0">
                  <a:solidFill>
                    <a:srgbClr val="202124"/>
                  </a:solidFill>
                  <a:latin typeface="Open Sans"/>
                  <a:ea typeface="Open Sans"/>
                  <a:cs typeface="Open Sans"/>
                  <a:sym typeface="Open Sans"/>
                </a:rPr>
                <a:t>Affordability Review/ PDAB</a:t>
              </a: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 defTabSz="1219170">
                <a:lnSpc>
                  <a:spcPct val="75000"/>
                </a:lnSpc>
                <a:buClr>
                  <a:srgbClr val="000000"/>
                </a:buClr>
              </a:pP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9" name="Google Shape;189;p33"/>
            <p:cNvSpPr txBox="1"/>
            <p:nvPr/>
          </p:nvSpPr>
          <p:spPr>
            <a:xfrm>
              <a:off x="1637825" y="1385550"/>
              <a:ext cx="1243800" cy="8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b="1" kern="0">
                  <a:solidFill>
                    <a:srgbClr val="202124"/>
                  </a:solidFill>
                  <a:latin typeface="Open Sans"/>
                  <a:ea typeface="Open Sans"/>
                  <a:cs typeface="Open Sans"/>
                  <a:sym typeface="Open Sans"/>
                </a:rPr>
                <a:t>Price Gouging </a:t>
              </a: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2289513" y="1335370"/>
              <a:ext cx="72600" cy="72600"/>
            </a:xfrm>
            <a:prstGeom prst="ellipse">
              <a:avLst/>
            </a:prstGeom>
            <a:solidFill>
              <a:srgbClr val="D0C6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1" name="Google Shape;191;p33"/>
            <p:cNvSpPr txBox="1"/>
            <p:nvPr/>
          </p:nvSpPr>
          <p:spPr>
            <a:xfrm>
              <a:off x="2171013" y="1027689"/>
              <a:ext cx="309600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b="1" kern="0">
                  <a:solidFill>
                    <a:srgbClr val="3C4043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endParaRPr sz="1600" b="1" kern="0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2309450" y="2920077"/>
              <a:ext cx="72600" cy="72600"/>
            </a:xfrm>
            <a:prstGeom prst="ellipse">
              <a:avLst/>
            </a:prstGeom>
            <a:solidFill>
              <a:srgbClr val="D0C6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3" name="Google Shape;193;p33"/>
            <p:cNvSpPr txBox="1"/>
            <p:nvPr/>
          </p:nvSpPr>
          <p:spPr>
            <a:xfrm>
              <a:off x="2190963" y="2612396"/>
              <a:ext cx="309600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b="1" kern="0">
                  <a:solidFill>
                    <a:srgbClr val="3C4043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  <a:endParaRPr sz="1600" b="1" kern="0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3068024" y="890050"/>
              <a:ext cx="1503900" cy="165750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 cap="flat" cmpd="sng">
              <a:solidFill>
                <a:srgbClr val="D0C6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 rot="10800000">
              <a:off x="3067843" y="2547550"/>
              <a:ext cx="1503900" cy="1716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19050" cap="flat" cmpd="sng">
              <a:solidFill>
                <a:srgbClr val="D0C6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6" name="Google Shape;196;p33"/>
            <p:cNvSpPr txBox="1"/>
            <p:nvPr/>
          </p:nvSpPr>
          <p:spPr>
            <a:xfrm>
              <a:off x="3283675" y="2965250"/>
              <a:ext cx="10926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b="1" kern="0">
                  <a:solidFill>
                    <a:srgbClr val="202124"/>
                  </a:solidFill>
                  <a:latin typeface="Open Sans"/>
                  <a:ea typeface="Open Sans"/>
                  <a:cs typeface="Open Sans"/>
                  <a:sym typeface="Open Sans"/>
                </a:rPr>
                <a:t>Out of Pocket Caps</a:t>
              </a: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" name="Google Shape;197;p33"/>
            <p:cNvSpPr txBox="1"/>
            <p:nvPr/>
          </p:nvSpPr>
          <p:spPr>
            <a:xfrm>
              <a:off x="3183900" y="1427650"/>
              <a:ext cx="1272300" cy="8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lnSpc>
                  <a:spcPct val="75000"/>
                </a:lnSpc>
                <a:buClr>
                  <a:srgbClr val="000000"/>
                </a:buClr>
              </a:pPr>
              <a:r>
                <a:rPr lang="en" sz="1600" b="1" kern="0">
                  <a:solidFill>
                    <a:srgbClr val="202124"/>
                  </a:solidFill>
                  <a:latin typeface="Open Sans"/>
                  <a:ea typeface="Open Sans"/>
                  <a:cs typeface="Open Sans"/>
                  <a:sym typeface="Open Sans"/>
                </a:rPr>
                <a:t>Transparency</a:t>
              </a: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3793525" y="1335370"/>
              <a:ext cx="72600" cy="72600"/>
            </a:xfrm>
            <a:prstGeom prst="ellipse">
              <a:avLst/>
            </a:prstGeom>
            <a:solidFill>
              <a:srgbClr val="D0C6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" name="Google Shape;199;p33"/>
            <p:cNvSpPr txBox="1"/>
            <p:nvPr/>
          </p:nvSpPr>
          <p:spPr>
            <a:xfrm>
              <a:off x="3675025" y="1027689"/>
              <a:ext cx="309600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b="1" kern="0">
                  <a:solidFill>
                    <a:srgbClr val="3C4043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  <a:endParaRPr sz="1600" b="1" kern="0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3813463" y="2920077"/>
              <a:ext cx="72600" cy="72600"/>
            </a:xfrm>
            <a:prstGeom prst="ellipse">
              <a:avLst/>
            </a:prstGeom>
            <a:solidFill>
              <a:srgbClr val="D0C6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1" name="Google Shape;201;p33"/>
            <p:cNvSpPr txBox="1"/>
            <p:nvPr/>
          </p:nvSpPr>
          <p:spPr>
            <a:xfrm>
              <a:off x="3694975" y="2612396"/>
              <a:ext cx="309600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b="1" kern="0">
                  <a:solidFill>
                    <a:srgbClr val="3C4043"/>
                  </a:solidFill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  <a:endParaRPr sz="1600" b="1" kern="0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4572199" y="890050"/>
              <a:ext cx="1503900" cy="165750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 cap="flat" cmpd="sng">
              <a:solidFill>
                <a:srgbClr val="D0C6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 rot="10800000">
              <a:off x="4572018" y="2547550"/>
              <a:ext cx="1503900" cy="1716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19050" cap="flat" cmpd="sng">
              <a:solidFill>
                <a:srgbClr val="D0C6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4" name="Google Shape;204;p33"/>
            <p:cNvSpPr txBox="1"/>
            <p:nvPr/>
          </p:nvSpPr>
          <p:spPr>
            <a:xfrm>
              <a:off x="4787850" y="2965250"/>
              <a:ext cx="11805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b="1" kern="0">
                  <a:solidFill>
                    <a:srgbClr val="202124"/>
                  </a:solidFill>
                  <a:latin typeface="Open Sans"/>
                  <a:ea typeface="Open Sans"/>
                  <a:cs typeface="Open Sans"/>
                  <a:sym typeface="Open Sans"/>
                </a:rPr>
                <a:t>Importation</a:t>
              </a: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 defTabSz="1219170">
                <a:lnSpc>
                  <a:spcPct val="75000"/>
                </a:lnSpc>
                <a:buClr>
                  <a:srgbClr val="000000"/>
                </a:buClr>
              </a:pP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5" name="Google Shape;205;p33"/>
            <p:cNvSpPr txBox="1"/>
            <p:nvPr/>
          </p:nvSpPr>
          <p:spPr>
            <a:xfrm>
              <a:off x="4778250" y="1385550"/>
              <a:ext cx="11115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b="1" kern="0">
                  <a:solidFill>
                    <a:srgbClr val="202124"/>
                  </a:solidFill>
                  <a:latin typeface="Open Sans"/>
                  <a:ea typeface="Open Sans"/>
                  <a:cs typeface="Open Sans"/>
                  <a:sym typeface="Open Sans"/>
                </a:rPr>
                <a:t>Reference Rates</a:t>
              </a: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 defTabSz="1219170">
                <a:lnSpc>
                  <a:spcPct val="75000"/>
                </a:lnSpc>
                <a:buClr>
                  <a:srgbClr val="000000"/>
                </a:buClr>
              </a:pP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5317638" y="2920077"/>
              <a:ext cx="72600" cy="72600"/>
            </a:xfrm>
            <a:prstGeom prst="ellipse">
              <a:avLst/>
            </a:prstGeom>
            <a:solidFill>
              <a:srgbClr val="D0C6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7" name="Google Shape;207;p33"/>
            <p:cNvSpPr txBox="1"/>
            <p:nvPr/>
          </p:nvSpPr>
          <p:spPr>
            <a:xfrm>
              <a:off x="5199150" y="2612396"/>
              <a:ext cx="309600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b="1" kern="0">
                  <a:solidFill>
                    <a:srgbClr val="3C4043"/>
                  </a:solidFill>
                  <a:latin typeface="Open Sans"/>
                  <a:ea typeface="Open Sans"/>
                  <a:cs typeface="Open Sans"/>
                  <a:sym typeface="Open Sans"/>
                </a:rPr>
                <a:t>6</a:t>
              </a:r>
              <a:endParaRPr sz="1600" b="1" kern="0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5297550" y="1335370"/>
              <a:ext cx="72600" cy="72600"/>
            </a:xfrm>
            <a:prstGeom prst="ellipse">
              <a:avLst/>
            </a:prstGeom>
            <a:solidFill>
              <a:srgbClr val="D0C6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" name="Google Shape;209;p33"/>
            <p:cNvSpPr txBox="1"/>
            <p:nvPr/>
          </p:nvSpPr>
          <p:spPr>
            <a:xfrm>
              <a:off x="5179050" y="1027689"/>
              <a:ext cx="309600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b="1" kern="0">
                  <a:solidFill>
                    <a:srgbClr val="3C4043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1600" b="1" kern="0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6076274" y="890050"/>
              <a:ext cx="1503900" cy="165750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 cap="flat" cmpd="sng">
              <a:solidFill>
                <a:srgbClr val="D0C6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 rot="10800000">
              <a:off x="6076093" y="2547550"/>
              <a:ext cx="1503900" cy="1716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19050" cap="flat" cmpd="sng">
              <a:solidFill>
                <a:srgbClr val="D0C6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2" name="Google Shape;212;p33"/>
            <p:cNvSpPr txBox="1"/>
            <p:nvPr/>
          </p:nvSpPr>
          <p:spPr>
            <a:xfrm>
              <a:off x="6291925" y="2965250"/>
              <a:ext cx="1180500" cy="134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b="1" kern="0">
                  <a:solidFill>
                    <a:srgbClr val="202124"/>
                  </a:solidFill>
                  <a:latin typeface="Open Sans"/>
                  <a:ea typeface="Open Sans"/>
                  <a:cs typeface="Open Sans"/>
                  <a:sym typeface="Open Sans"/>
                </a:rPr>
                <a:t>Pharmacy Benefit Manager</a:t>
              </a: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 defTabSz="1219170">
                <a:lnSpc>
                  <a:spcPct val="75000"/>
                </a:lnSpc>
                <a:buClr>
                  <a:srgbClr val="000000"/>
                </a:buClr>
              </a:pP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" name="Google Shape;213;p33"/>
            <p:cNvSpPr txBox="1"/>
            <p:nvPr/>
          </p:nvSpPr>
          <p:spPr>
            <a:xfrm>
              <a:off x="6156250" y="1385550"/>
              <a:ext cx="12375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b="1" kern="0">
                  <a:solidFill>
                    <a:srgbClr val="202124"/>
                  </a:solidFill>
                  <a:latin typeface="Open Sans"/>
                  <a:ea typeface="Open Sans"/>
                  <a:cs typeface="Open Sans"/>
                  <a:sym typeface="Open Sans"/>
                </a:rPr>
                <a:t>Consumer Cost Sharing</a:t>
              </a: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 defTabSz="1219170">
                <a:lnSpc>
                  <a:spcPct val="75000"/>
                </a:lnSpc>
                <a:buClr>
                  <a:srgbClr val="000000"/>
                </a:buClr>
              </a:pP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endParaRPr sz="1600" b="1" kern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6821713" y="2920077"/>
              <a:ext cx="72600" cy="72600"/>
            </a:xfrm>
            <a:prstGeom prst="ellipse">
              <a:avLst/>
            </a:prstGeom>
            <a:solidFill>
              <a:srgbClr val="D0C6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5" name="Google Shape;215;p33"/>
            <p:cNvSpPr txBox="1"/>
            <p:nvPr/>
          </p:nvSpPr>
          <p:spPr>
            <a:xfrm>
              <a:off x="6703225" y="2612396"/>
              <a:ext cx="309600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b="1" kern="0">
                  <a:solidFill>
                    <a:srgbClr val="3C4043"/>
                  </a:solidFill>
                  <a:latin typeface="Open Sans"/>
                  <a:ea typeface="Open Sans"/>
                  <a:cs typeface="Open Sans"/>
                  <a:sym typeface="Open Sans"/>
                </a:rPr>
                <a:t>8</a:t>
              </a:r>
              <a:endParaRPr sz="1600" b="1" kern="0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6801625" y="1335370"/>
              <a:ext cx="72600" cy="72600"/>
            </a:xfrm>
            <a:prstGeom prst="ellipse">
              <a:avLst/>
            </a:prstGeom>
            <a:solidFill>
              <a:srgbClr val="D0C6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7" name="Google Shape;217;p33"/>
            <p:cNvSpPr txBox="1"/>
            <p:nvPr/>
          </p:nvSpPr>
          <p:spPr>
            <a:xfrm>
              <a:off x="6683125" y="1027689"/>
              <a:ext cx="309600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600" b="1" kern="0">
                  <a:solidFill>
                    <a:srgbClr val="3C4043"/>
                  </a:solidFill>
                  <a:latin typeface="Open Sans"/>
                  <a:ea typeface="Open Sans"/>
                  <a:cs typeface="Open Sans"/>
                  <a:sym typeface="Open Sans"/>
                </a:rPr>
                <a:t>7</a:t>
              </a:r>
              <a:endParaRPr sz="1600" b="1" kern="0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B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/>
          <p:nvPr/>
        </p:nvSpPr>
        <p:spPr>
          <a:xfrm>
            <a:off x="1495184" y="2279780"/>
            <a:ext cx="8875600" cy="721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1828754" defTabSz="1219170">
              <a:lnSpc>
                <a:spcPct val="115000"/>
              </a:lnSpc>
              <a:buClr>
                <a:srgbClr val="000000"/>
              </a:buClr>
            </a:pPr>
            <a:endParaRPr sz="1467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defTabSz="1219170">
              <a:buClr>
                <a:srgbClr val="000000"/>
              </a:buClr>
              <a:buSzPts val="1800"/>
            </a:pPr>
            <a:endParaRPr sz="2400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3" name="Google Shape;223;p34"/>
          <p:cNvSpPr txBox="1"/>
          <p:nvPr/>
        </p:nvSpPr>
        <p:spPr>
          <a:xfrm>
            <a:off x="1495191" y="983641"/>
            <a:ext cx="10696800" cy="43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defTabSz="1219170">
              <a:lnSpc>
                <a:spcPct val="80000"/>
              </a:lnSpc>
              <a:buClr>
                <a:srgbClr val="0F2C5E"/>
              </a:buClr>
              <a:buSzPts val="2100"/>
            </a:pPr>
            <a:r>
              <a:rPr lang="en" sz="2800" b="1" kern="0">
                <a:solidFill>
                  <a:srgbClr val="0F2C5E"/>
                </a:solidFill>
                <a:latin typeface="Open Sans"/>
                <a:ea typeface="Open Sans"/>
                <a:cs typeface="Open Sans"/>
                <a:sym typeface="Open Sans"/>
              </a:rPr>
              <a:t>Price Gouging Laws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4" name="Google Shape;224;p34" descr="ONL_LOGO_Secondary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211" y="6030237"/>
            <a:ext cx="2057391" cy="55066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/>
          <p:nvPr/>
        </p:nvSpPr>
        <p:spPr>
          <a:xfrm>
            <a:off x="-1" y="-29051"/>
            <a:ext cx="12192000" cy="574000"/>
          </a:xfrm>
          <a:prstGeom prst="rect">
            <a:avLst/>
          </a:prstGeom>
          <a:gradFill>
            <a:gsLst>
              <a:gs pos="0">
                <a:srgbClr val="F2A36E"/>
              </a:gs>
              <a:gs pos="100000">
                <a:srgbClr val="C45F1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1400"/>
            </a:pP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4"/>
          <p:cNvSpPr txBox="1"/>
          <p:nvPr/>
        </p:nvSpPr>
        <p:spPr>
          <a:xfrm>
            <a:off x="747541" y="154087"/>
            <a:ext cx="10696800" cy="321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defTabSz="1219170">
              <a:lnSpc>
                <a:spcPct val="80000"/>
              </a:lnSpc>
              <a:buClr>
                <a:srgbClr val="F2F2F2"/>
              </a:buClr>
              <a:buSzPts val="700"/>
            </a:pPr>
            <a:r>
              <a:rPr lang="en" sz="933" kern="0">
                <a:solidFill>
                  <a:srgbClr val="F2F2F2"/>
                </a:solidFill>
                <a:latin typeface="Open Sans"/>
                <a:ea typeface="Open Sans"/>
                <a:cs typeface="Open Sans"/>
                <a:sym typeface="Open Sans"/>
              </a:rPr>
              <a:t>STATE REGULATION OF PRESCRIPTION DRUG AFFORDABILITY</a:t>
            </a:r>
            <a:endParaRPr sz="933" kern="0">
              <a:solidFill>
                <a:srgbClr val="F2F2F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defTabSz="1219170">
              <a:lnSpc>
                <a:spcPct val="80000"/>
              </a:lnSpc>
              <a:buClr>
                <a:srgbClr val="F2F2F2"/>
              </a:buClr>
              <a:buSzPts val="700"/>
            </a:pPr>
            <a:endParaRPr sz="933" kern="0">
              <a:solidFill>
                <a:srgbClr val="F2F2F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p34"/>
          <p:cNvSpPr txBox="1"/>
          <p:nvPr/>
        </p:nvSpPr>
        <p:spPr>
          <a:xfrm>
            <a:off x="11601324" y="154313"/>
            <a:ext cx="158000" cy="2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algn="r" defTabSz="1219170">
              <a:buClr>
                <a:srgbClr val="FFFFFF"/>
              </a:buClr>
              <a:buSzPts val="700"/>
            </a:pPr>
            <a:fld id="{00000000-1234-1234-1234-123412341234}" type="slidenum">
              <a:rPr lang="en" sz="933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algn="r" defTabSz="1219170">
                <a:buClr>
                  <a:srgbClr val="FFFFFF"/>
                </a:buClr>
                <a:buSzPts val="700"/>
              </a:pPr>
              <a:t>12</a:t>
            </a:fld>
            <a:endParaRPr sz="933" ker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8" name="Google Shape;22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4368" y="1552233"/>
            <a:ext cx="4245833" cy="5100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/>
          <p:nvPr/>
        </p:nvSpPr>
        <p:spPr>
          <a:xfrm>
            <a:off x="638500" y="850718"/>
            <a:ext cx="11197600" cy="43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defTabSz="1219170">
              <a:lnSpc>
                <a:spcPct val="80000"/>
              </a:lnSpc>
              <a:buClr>
                <a:srgbClr val="0F2C5E"/>
              </a:buClr>
              <a:buSzPts val="2100"/>
            </a:pPr>
            <a:r>
              <a:rPr lang="en" sz="2800" b="1" kern="0">
                <a:solidFill>
                  <a:srgbClr val="0F2C5E"/>
                </a:solidFill>
                <a:latin typeface="Open Sans"/>
                <a:ea typeface="Open Sans"/>
                <a:cs typeface="Open Sans"/>
                <a:sym typeface="Open Sans"/>
              </a:rPr>
              <a:t>Affordability Review/ Prescription Drug Affordability Boards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4" name="Google Shape;234;p35" descr="ONL_LOGO_Secondary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211" y="6030237"/>
            <a:ext cx="2057391" cy="55066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5"/>
          <p:cNvSpPr/>
          <p:nvPr/>
        </p:nvSpPr>
        <p:spPr>
          <a:xfrm>
            <a:off x="-1" y="-29051"/>
            <a:ext cx="12192000" cy="574000"/>
          </a:xfrm>
          <a:prstGeom prst="rect">
            <a:avLst/>
          </a:prstGeom>
          <a:gradFill>
            <a:gsLst>
              <a:gs pos="0">
                <a:srgbClr val="F2A36E"/>
              </a:gs>
              <a:gs pos="100000">
                <a:srgbClr val="C45F1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1400"/>
            </a:pP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5"/>
          <p:cNvSpPr txBox="1"/>
          <p:nvPr/>
        </p:nvSpPr>
        <p:spPr>
          <a:xfrm>
            <a:off x="747541" y="154087"/>
            <a:ext cx="10696800" cy="321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defTabSz="1219170">
              <a:lnSpc>
                <a:spcPct val="80000"/>
              </a:lnSpc>
              <a:buClr>
                <a:srgbClr val="F2F2F2"/>
              </a:buClr>
              <a:buSzPts val="700"/>
            </a:pPr>
            <a:r>
              <a:rPr lang="en" sz="933" kern="0">
                <a:solidFill>
                  <a:srgbClr val="F2F2F2"/>
                </a:solidFill>
                <a:latin typeface="Open Sans"/>
                <a:ea typeface="Open Sans"/>
                <a:cs typeface="Open Sans"/>
                <a:sym typeface="Open Sans"/>
              </a:rPr>
              <a:t>STATE REGULATION OF PRESCRIPTION DRUG AFFORDABILITY</a:t>
            </a:r>
            <a:endParaRPr sz="933" kern="0">
              <a:solidFill>
                <a:srgbClr val="F2F2F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defTabSz="1219170">
              <a:lnSpc>
                <a:spcPct val="80000"/>
              </a:lnSpc>
              <a:buClr>
                <a:srgbClr val="F2F2F2"/>
              </a:buClr>
              <a:buSzPts val="700"/>
            </a:pPr>
            <a:endParaRPr sz="933" kern="0">
              <a:solidFill>
                <a:srgbClr val="F2F2F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p35"/>
          <p:cNvSpPr txBox="1"/>
          <p:nvPr/>
        </p:nvSpPr>
        <p:spPr>
          <a:xfrm>
            <a:off x="11601324" y="154313"/>
            <a:ext cx="158000" cy="2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algn="r" defTabSz="1219170">
              <a:buClr>
                <a:srgbClr val="FFFFFF"/>
              </a:buClr>
              <a:buSzPts val="700"/>
            </a:pPr>
            <a:fld id="{00000000-1234-1234-1234-123412341234}" type="slidenum">
              <a:rPr lang="en" sz="933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algn="r" defTabSz="1219170">
                <a:buClr>
                  <a:srgbClr val="FFFFFF"/>
                </a:buClr>
                <a:buSzPts val="700"/>
              </a:pPr>
              <a:t>13</a:t>
            </a:fld>
            <a:endParaRPr sz="933" ker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38" name="Google Shape;238;p35"/>
          <p:cNvGrpSpPr/>
          <p:nvPr/>
        </p:nvGrpSpPr>
        <p:grpSpPr>
          <a:xfrm>
            <a:off x="2818435" y="1593699"/>
            <a:ext cx="6555120" cy="4796001"/>
            <a:chOff x="3164625" y="683399"/>
            <a:chExt cx="2817225" cy="3597001"/>
          </a:xfrm>
        </p:grpSpPr>
        <p:sp>
          <p:nvSpPr>
            <p:cNvPr id="239" name="Google Shape;239;p35"/>
            <p:cNvSpPr/>
            <p:nvPr/>
          </p:nvSpPr>
          <p:spPr>
            <a:xfrm>
              <a:off x="3164849" y="683400"/>
              <a:ext cx="2817000" cy="3597000"/>
            </a:xfrm>
            <a:prstGeom prst="roundRect">
              <a:avLst>
                <a:gd name="adj" fmla="val 6828"/>
              </a:avLst>
            </a:pr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57150" dir="228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40" name="Google Shape;240;p35"/>
            <p:cNvSpPr txBox="1"/>
            <p:nvPr/>
          </p:nvSpPr>
          <p:spPr>
            <a:xfrm>
              <a:off x="3164850" y="1319793"/>
              <a:ext cx="730800" cy="250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533" tIns="97533" rIns="97533" bIns="97533" anchor="ctr" anchorCtr="0">
              <a:spAutoFit/>
            </a:bodyPr>
            <a:lstStyle/>
            <a:p>
              <a:pPr algn="ctr" defTabSz="1219170">
                <a:lnSpc>
                  <a:spcPct val="95000"/>
                </a:lnSpc>
                <a:buClr>
                  <a:srgbClr val="000000"/>
                </a:buClr>
              </a:pPr>
              <a:endParaRPr sz="933" kern="0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endParaRPr>
            </a:p>
          </p:txBody>
        </p:sp>
        <p:sp>
          <p:nvSpPr>
            <p:cNvPr id="241" name="Google Shape;241;p35"/>
            <p:cNvSpPr txBox="1"/>
            <p:nvPr/>
          </p:nvSpPr>
          <p:spPr>
            <a:xfrm>
              <a:off x="3574817" y="1325147"/>
              <a:ext cx="2085900" cy="683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533" tIns="97533" rIns="97533" bIns="97533" anchor="ctr" anchorCtr="0">
              <a:sp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" sz="1467" ker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Establish board to identify drugs based on specific parameters </a:t>
              </a:r>
              <a:endParaRPr sz="1467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defTabSz="1219170">
                <a:lnSpc>
                  <a:spcPct val="95000"/>
                </a:lnSpc>
                <a:buClr>
                  <a:srgbClr val="000000"/>
                </a:buClr>
              </a:pPr>
              <a:endParaRPr sz="1333" kern="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242" name="Google Shape;242;p35"/>
            <p:cNvSpPr txBox="1"/>
            <p:nvPr/>
          </p:nvSpPr>
          <p:spPr>
            <a:xfrm>
              <a:off x="3164850" y="2059901"/>
              <a:ext cx="730800" cy="6885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533" tIns="97533" rIns="97533" bIns="97533" anchor="ctr" anchorCtr="0">
              <a:spAutoFit/>
            </a:bodyPr>
            <a:lstStyle/>
            <a:p>
              <a:pPr algn="ctr" defTabSz="1219170">
                <a:lnSpc>
                  <a:spcPct val="95000"/>
                </a:lnSpc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  <a:p>
              <a:pPr algn="ctr" defTabSz="1219170">
                <a:lnSpc>
                  <a:spcPct val="95000"/>
                </a:lnSpc>
                <a:buClr>
                  <a:srgbClr val="000000"/>
                </a:buClr>
              </a:pPr>
              <a:endParaRPr sz="933" kern="0">
                <a:solidFill>
                  <a:srgbClr val="000000"/>
                </a:solidFill>
                <a:latin typeface="Lexend SemiBold"/>
                <a:ea typeface="Lexend SemiBold"/>
                <a:cs typeface="Lexend SemiBold"/>
                <a:sym typeface="Lexend SemiBold"/>
              </a:endParaRPr>
            </a:p>
          </p:txBody>
        </p:sp>
        <p:sp>
          <p:nvSpPr>
            <p:cNvPr id="243" name="Google Shape;243;p35"/>
            <p:cNvSpPr txBox="1"/>
            <p:nvPr/>
          </p:nvSpPr>
          <p:spPr>
            <a:xfrm>
              <a:off x="3574817" y="2088393"/>
              <a:ext cx="2085900" cy="488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533" tIns="97533" rIns="97533" bIns="97533" anchor="ctr" anchorCtr="0">
              <a:sp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" sz="1467" ker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Issue reports on affordability data and considerations </a:t>
              </a:r>
              <a:endParaRPr sz="1467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defTabSz="1219170">
                <a:lnSpc>
                  <a:spcPct val="95000"/>
                </a:lnSpc>
                <a:buClr>
                  <a:srgbClr val="000000"/>
                </a:buClr>
              </a:pPr>
              <a:endParaRPr sz="1333" kern="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244" name="Google Shape;244;p35"/>
            <p:cNvSpPr txBox="1"/>
            <p:nvPr/>
          </p:nvSpPr>
          <p:spPr>
            <a:xfrm>
              <a:off x="3612252" y="3527298"/>
              <a:ext cx="2085900" cy="7318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533" tIns="97533" rIns="97533" bIns="97533" anchor="ctr" anchorCtr="0">
              <a:sp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" sz="1467" ker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Determine and report on spending targets for prescription drugs that may cause affordability challenges</a:t>
              </a:r>
              <a:endParaRPr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5" name="Google Shape;245;p35"/>
            <p:cNvSpPr txBox="1"/>
            <p:nvPr/>
          </p:nvSpPr>
          <p:spPr>
            <a:xfrm>
              <a:off x="3164625" y="683399"/>
              <a:ext cx="2817000" cy="3939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533" tIns="97533" rIns="97533" bIns="97533" anchor="ctr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2133" b="1" ker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Rx</a:t>
              </a:r>
              <a:endParaRPr sz="2133" b="1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46" name="Google Shape;246;p35"/>
            <p:cNvCxnSpPr/>
            <p:nvPr/>
          </p:nvCxnSpPr>
          <p:spPr>
            <a:xfrm>
              <a:off x="3164850" y="1319825"/>
              <a:ext cx="28170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35"/>
            <p:cNvCxnSpPr/>
            <p:nvPr/>
          </p:nvCxnSpPr>
          <p:spPr>
            <a:xfrm>
              <a:off x="3164850" y="2060171"/>
              <a:ext cx="28170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35"/>
            <p:cNvCxnSpPr/>
            <p:nvPr/>
          </p:nvCxnSpPr>
          <p:spPr>
            <a:xfrm>
              <a:off x="3164850" y="2799929"/>
              <a:ext cx="28170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9" name="Google Shape;249;p35"/>
            <p:cNvSpPr txBox="1"/>
            <p:nvPr/>
          </p:nvSpPr>
          <p:spPr>
            <a:xfrm>
              <a:off x="3612252" y="2814217"/>
              <a:ext cx="2085900" cy="488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533" tIns="97533" rIns="97533" bIns="97533" anchor="ctr" anchorCtr="0">
              <a:sp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" sz="1467" ker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Establish upper payment limits on chosen drugs</a:t>
              </a:r>
              <a:endParaRPr sz="1467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defTabSz="1219170">
                <a:lnSpc>
                  <a:spcPct val="95000"/>
                </a:lnSpc>
                <a:buClr>
                  <a:srgbClr val="000000"/>
                </a:buClr>
              </a:pPr>
              <a:endParaRPr sz="1333" kern="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cxnSp>
          <p:nvCxnSpPr>
            <p:cNvPr id="250" name="Google Shape;250;p35"/>
            <p:cNvCxnSpPr/>
            <p:nvPr/>
          </p:nvCxnSpPr>
          <p:spPr>
            <a:xfrm>
              <a:off x="3164850" y="3540050"/>
              <a:ext cx="28170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6" descr="ONL_LOGO_Secondary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211" y="6030237"/>
            <a:ext cx="2057391" cy="55066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6"/>
          <p:cNvSpPr/>
          <p:nvPr/>
        </p:nvSpPr>
        <p:spPr>
          <a:xfrm>
            <a:off x="-1" y="-29051"/>
            <a:ext cx="12192000" cy="574000"/>
          </a:xfrm>
          <a:prstGeom prst="rect">
            <a:avLst/>
          </a:prstGeom>
          <a:gradFill>
            <a:gsLst>
              <a:gs pos="0">
                <a:srgbClr val="F2A36E"/>
              </a:gs>
              <a:gs pos="100000">
                <a:srgbClr val="C45F1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1400"/>
            </a:pP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6"/>
          <p:cNvSpPr txBox="1"/>
          <p:nvPr/>
        </p:nvSpPr>
        <p:spPr>
          <a:xfrm>
            <a:off x="747541" y="154087"/>
            <a:ext cx="10696800" cy="55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defTabSz="1219170">
              <a:lnSpc>
                <a:spcPct val="80000"/>
              </a:lnSpc>
              <a:buClr>
                <a:srgbClr val="F2F2F2"/>
              </a:buClr>
              <a:buSzPts val="700"/>
            </a:pPr>
            <a:r>
              <a:rPr lang="en" sz="933" kern="0">
                <a:solidFill>
                  <a:srgbClr val="F2F2F2"/>
                </a:solidFill>
                <a:latin typeface="Open Sans"/>
                <a:ea typeface="Open Sans"/>
                <a:cs typeface="Open Sans"/>
                <a:sym typeface="Open Sans"/>
              </a:rPr>
              <a:t>STATE REGULATION OF PRESCRIPTION DRUG AFFORDABILITY</a:t>
            </a:r>
            <a:endParaRPr sz="933" kern="0">
              <a:solidFill>
                <a:srgbClr val="F2F2F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defTabSz="1219170">
              <a:lnSpc>
                <a:spcPct val="80000"/>
              </a:lnSpc>
              <a:buClr>
                <a:srgbClr val="F2F2F2"/>
              </a:buClr>
              <a:buSzPts val="700"/>
            </a:pPr>
            <a:endParaRPr sz="933" kern="0">
              <a:solidFill>
                <a:srgbClr val="F2F2F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defTabSz="1219170">
              <a:lnSpc>
                <a:spcPct val="80000"/>
              </a:lnSpc>
              <a:buClr>
                <a:srgbClr val="F2F2F2"/>
              </a:buClr>
              <a:buSzPts val="700"/>
            </a:pPr>
            <a:endParaRPr sz="933" kern="0">
              <a:solidFill>
                <a:srgbClr val="F2F2F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defTabSz="1219170">
              <a:lnSpc>
                <a:spcPct val="80000"/>
              </a:lnSpc>
              <a:buClr>
                <a:srgbClr val="F2F2F2"/>
              </a:buClr>
              <a:buSzPts val="700"/>
            </a:pPr>
            <a:endParaRPr sz="933" kern="0">
              <a:solidFill>
                <a:srgbClr val="F2F2F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" name="Google Shape;258;p36"/>
          <p:cNvSpPr txBox="1"/>
          <p:nvPr/>
        </p:nvSpPr>
        <p:spPr>
          <a:xfrm>
            <a:off x="11601324" y="154313"/>
            <a:ext cx="158000" cy="2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algn="r" defTabSz="1219170">
              <a:buClr>
                <a:srgbClr val="FFFFFF"/>
              </a:buClr>
              <a:buSzPts val="700"/>
            </a:pPr>
            <a:fld id="{00000000-1234-1234-1234-123412341234}" type="slidenum">
              <a:rPr lang="en" sz="933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algn="r" defTabSz="1219170">
                <a:buClr>
                  <a:srgbClr val="FFFFFF"/>
                </a:buClr>
                <a:buSzPts val="700"/>
              </a:pPr>
              <a:t>14</a:t>
            </a:fld>
            <a:endParaRPr sz="933" ker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9" name="Google Shape;259;p36"/>
          <p:cNvSpPr txBox="1"/>
          <p:nvPr/>
        </p:nvSpPr>
        <p:spPr>
          <a:xfrm>
            <a:off x="1064567" y="1225767"/>
            <a:ext cx="3914400" cy="8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80000"/>
              </a:lnSpc>
              <a:buClr>
                <a:srgbClr val="000000"/>
              </a:buClr>
            </a:pPr>
            <a:r>
              <a:rPr lang="en" sz="1867" b="1" u="sng" kern="0">
                <a:solidFill>
                  <a:srgbClr val="0F2C5E"/>
                </a:solidFill>
                <a:latin typeface="Open Sans"/>
                <a:ea typeface="Open Sans"/>
                <a:cs typeface="Open Sans"/>
                <a:sym typeface="Open Sans"/>
              </a:rPr>
              <a:t>PDAB Laws Considered 2024</a:t>
            </a:r>
            <a:endParaRPr sz="1867" b="1" u="sng" kern="0">
              <a:solidFill>
                <a:srgbClr val="0F2C5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defTabSz="1219170">
              <a:lnSpc>
                <a:spcPct val="80000"/>
              </a:lnSpc>
              <a:buClr>
                <a:srgbClr val="000000"/>
              </a:buClr>
            </a:pPr>
            <a:endParaRPr sz="2800" b="1" u="sng" kern="0">
              <a:solidFill>
                <a:srgbClr val="0F2C5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0" name="Google Shape;26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68" y="2107101"/>
            <a:ext cx="6127233" cy="335683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6"/>
          <p:cNvSpPr txBox="1"/>
          <p:nvPr/>
        </p:nvSpPr>
        <p:spPr>
          <a:xfrm>
            <a:off x="7357533" y="6384333"/>
            <a:ext cx="7152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u="sng" kern="0">
                <a:solidFill>
                  <a:srgbClr val="0000FF"/>
                </a:solidFill>
                <a:latin typeface="Arial"/>
                <a:cs typeface="Arial"/>
                <a:sym typeface="Arial"/>
                <a:hlinkClick r:id="rId5"/>
              </a:rPr>
              <a:t>https://nashp.org/state-tracker/2024-state-legislation-to-lower-pharmaceutical-costs/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2" name="Google Shape;26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6001" y="2107088"/>
            <a:ext cx="6127233" cy="315337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6"/>
          <p:cNvSpPr txBox="1"/>
          <p:nvPr/>
        </p:nvSpPr>
        <p:spPr>
          <a:xfrm>
            <a:off x="7202400" y="1225767"/>
            <a:ext cx="3914400" cy="8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80000"/>
              </a:lnSpc>
              <a:buClr>
                <a:srgbClr val="000000"/>
              </a:buClr>
            </a:pPr>
            <a:r>
              <a:rPr lang="en" sz="1867" b="1" u="sng" kern="0">
                <a:solidFill>
                  <a:srgbClr val="0F2C5E"/>
                </a:solidFill>
                <a:latin typeface="Open Sans"/>
                <a:ea typeface="Open Sans"/>
                <a:cs typeface="Open Sans"/>
                <a:sym typeface="Open Sans"/>
              </a:rPr>
              <a:t>PDAB Laws Passed 2017-2025</a:t>
            </a:r>
            <a:endParaRPr sz="1867" b="1" u="sng" kern="0">
              <a:solidFill>
                <a:srgbClr val="0F2C5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defTabSz="1219170">
              <a:lnSpc>
                <a:spcPct val="80000"/>
              </a:lnSpc>
              <a:buClr>
                <a:srgbClr val="000000"/>
              </a:buClr>
            </a:pPr>
            <a:endParaRPr sz="2800" b="1" u="sng" kern="0">
              <a:solidFill>
                <a:srgbClr val="0F2C5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7" descr="A white building with a dome with United States Capitol in th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8063" r="45743" b="13807"/>
          <a:stretch/>
        </p:blipFill>
        <p:spPr>
          <a:xfrm>
            <a:off x="7457678" y="544990"/>
            <a:ext cx="4734324" cy="634154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7"/>
          <p:cNvSpPr/>
          <p:nvPr/>
        </p:nvSpPr>
        <p:spPr>
          <a:xfrm>
            <a:off x="7457644" y="4961333"/>
            <a:ext cx="4734400" cy="19252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0000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7"/>
          <p:cNvSpPr txBox="1"/>
          <p:nvPr/>
        </p:nvSpPr>
        <p:spPr>
          <a:xfrm>
            <a:off x="294033" y="1204167"/>
            <a:ext cx="6848800" cy="78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defTabSz="1219170">
              <a:lnSpc>
                <a:spcPct val="80000"/>
              </a:lnSpc>
              <a:buClr>
                <a:srgbClr val="0F2C5E"/>
              </a:buClr>
              <a:buSzPts val="2100"/>
            </a:pPr>
            <a:r>
              <a:rPr lang="en" sz="2800" b="1" kern="0">
                <a:solidFill>
                  <a:srgbClr val="0F2C5E"/>
                </a:solidFill>
                <a:latin typeface="Open Sans"/>
                <a:ea typeface="Open Sans"/>
                <a:cs typeface="Open Sans"/>
                <a:sym typeface="Open Sans"/>
              </a:rPr>
              <a:t>Prescription Drug Affordability Efforts  in Colorado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7"/>
          <p:cNvSpPr txBox="1"/>
          <p:nvPr/>
        </p:nvSpPr>
        <p:spPr>
          <a:xfrm>
            <a:off x="355856" y="2422405"/>
            <a:ext cx="58472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defTabSz="1219170">
              <a:buClr>
                <a:srgbClr val="0F2C5E"/>
              </a:buClr>
              <a:buSzPts val="1800"/>
            </a:pPr>
            <a:r>
              <a:rPr lang="en" sz="2400" kern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SB21-175: establishes Prescription Drug affordability board (PDAB)</a:t>
            </a:r>
            <a:endParaRPr sz="2400" kern="0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609585" indent="-457189" defTabSz="1219170">
              <a:buClr>
                <a:srgbClr val="000000"/>
              </a:buClr>
              <a:buSzPts val="1800"/>
              <a:buFont typeface="Open Sans SemiBold"/>
              <a:buChar char="●"/>
            </a:pPr>
            <a:r>
              <a:rPr lang="en" sz="2400" kern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Review affordability</a:t>
            </a:r>
            <a:endParaRPr sz="2400" kern="0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609585" indent="-457189" defTabSz="1219170">
              <a:buClr>
                <a:srgbClr val="000000"/>
              </a:buClr>
              <a:buSzPts val="1800"/>
              <a:buFont typeface="Open Sans SemiBold"/>
              <a:buChar char="●"/>
            </a:pPr>
            <a:r>
              <a:rPr lang="en" sz="2400" kern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Establish upper payment limits (UPLs)</a:t>
            </a:r>
            <a:endParaRPr sz="2400" kern="0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defTabSz="1219170">
              <a:buClr>
                <a:srgbClr val="000000"/>
              </a:buClr>
            </a:pPr>
            <a:endParaRPr sz="2400" i="1" kern="0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defTabSz="121917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UPL applies to: state and local governments, contractors and vendors, commercial health plans, pharmacies, etc.</a:t>
            </a:r>
            <a:r>
              <a:rPr lang="en" sz="2400" i="1" kern="0">
                <a:solidFill>
                  <a:srgbClr val="0F2C5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72" name="Google Shape;272;p37" descr="ONL_LOGO_Horizontal_WHIT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71850" y="6004295"/>
            <a:ext cx="2244671" cy="60079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7"/>
          <p:cNvSpPr/>
          <p:nvPr/>
        </p:nvSpPr>
        <p:spPr>
          <a:xfrm>
            <a:off x="-1" y="-29051"/>
            <a:ext cx="12192000" cy="574000"/>
          </a:xfrm>
          <a:prstGeom prst="rect">
            <a:avLst/>
          </a:prstGeom>
          <a:gradFill>
            <a:gsLst>
              <a:gs pos="0">
                <a:srgbClr val="F2A36E"/>
              </a:gs>
              <a:gs pos="100000">
                <a:srgbClr val="C45F1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1400"/>
            </a:pPr>
            <a:endParaRPr sz="186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7"/>
          <p:cNvSpPr txBox="1"/>
          <p:nvPr/>
        </p:nvSpPr>
        <p:spPr>
          <a:xfrm>
            <a:off x="11601324" y="154313"/>
            <a:ext cx="158000" cy="2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algn="r" defTabSz="1219170">
              <a:buClr>
                <a:srgbClr val="FFFFFF"/>
              </a:buClr>
              <a:buSzPts val="700"/>
            </a:pPr>
            <a:fld id="{00000000-1234-1234-1234-123412341234}" type="slidenum">
              <a:rPr lang="en" sz="933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pPr algn="r" defTabSz="1219170">
                <a:buClr>
                  <a:srgbClr val="FFFFFF"/>
                </a:buClr>
                <a:buSzPts val="700"/>
              </a:pPr>
              <a:t>15</a:t>
            </a:fld>
            <a:endParaRPr sz="933" ker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5" name="Google Shape;275;p37"/>
          <p:cNvSpPr txBox="1"/>
          <p:nvPr/>
        </p:nvSpPr>
        <p:spPr>
          <a:xfrm>
            <a:off x="747541" y="154088"/>
            <a:ext cx="10696800" cy="43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defTabSz="1219170">
              <a:lnSpc>
                <a:spcPct val="80000"/>
              </a:lnSpc>
              <a:buClr>
                <a:srgbClr val="F2F2F2"/>
              </a:buClr>
              <a:buSzPts val="700"/>
            </a:pPr>
            <a:r>
              <a:rPr lang="en" sz="933" kern="0">
                <a:solidFill>
                  <a:srgbClr val="F2F2F2"/>
                </a:solidFill>
                <a:latin typeface="Open Sans"/>
                <a:ea typeface="Open Sans"/>
                <a:cs typeface="Open Sans"/>
                <a:sym typeface="Open Sans"/>
              </a:rPr>
              <a:t>STATE REGULATION OF PRESCRIPTION DRUG AFFORDABILITY</a:t>
            </a:r>
            <a:endParaRPr sz="933" kern="0">
              <a:solidFill>
                <a:srgbClr val="F2F2F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defTabSz="1219170">
              <a:lnSpc>
                <a:spcPct val="80000"/>
              </a:lnSpc>
              <a:buClr>
                <a:srgbClr val="000000"/>
              </a:buClr>
            </a:pPr>
            <a:endParaRPr sz="933" kern="0">
              <a:solidFill>
                <a:srgbClr val="F2F2F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defTabSz="1219170">
              <a:lnSpc>
                <a:spcPct val="80000"/>
              </a:lnSpc>
              <a:buClr>
                <a:srgbClr val="F2F2F2"/>
              </a:buClr>
              <a:buSzPts val="700"/>
            </a:pPr>
            <a:endParaRPr sz="933" kern="0">
              <a:solidFill>
                <a:srgbClr val="F2F2F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2D98C-6D3B-312D-2DE3-C8F875330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3130103"/>
            <a:ext cx="8915399" cy="1348381"/>
          </a:xfrm>
        </p:spPr>
        <p:txBody>
          <a:bodyPr>
            <a:normAutofit/>
          </a:bodyPr>
          <a:lstStyle/>
          <a:p>
            <a:r>
              <a:rPr lang="en-US" sz="3800" dirty="0"/>
              <a:t>National Analysis of State Prescription Drug Price Transparency Laws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5FE4A5-9263-3BAC-77C9-2826F65C3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2" y="4716671"/>
            <a:ext cx="8915399" cy="3488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Hannah Rahim, JD, MPH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90BBEDA-B079-71C7-E140-79BB28B2D282}"/>
              </a:ext>
            </a:extLst>
          </p:cNvPr>
          <p:cNvSpPr txBox="1">
            <a:spLocks/>
          </p:cNvSpPr>
          <p:nvPr/>
        </p:nvSpPr>
        <p:spPr>
          <a:xfrm>
            <a:off x="2589212" y="5239875"/>
            <a:ext cx="8915399" cy="3488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Harvard Law School &amp; Harvard T.H. Chan School of Public Health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0512E76-D947-7FCD-A591-A69AA7496B9E}"/>
              </a:ext>
            </a:extLst>
          </p:cNvPr>
          <p:cNvSpPr txBox="1">
            <a:spLocks/>
          </p:cNvSpPr>
          <p:nvPr/>
        </p:nvSpPr>
        <p:spPr>
          <a:xfrm>
            <a:off x="2589212" y="5763080"/>
            <a:ext cx="8915399" cy="3488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ASLME Health Law Professors Conference</a:t>
            </a:r>
          </a:p>
        </p:txBody>
      </p:sp>
    </p:spTree>
    <p:extLst>
      <p:ext uri="{BB962C8B-B14F-4D97-AF65-F5344CB8AC3E}">
        <p14:creationId xmlns:p14="http://schemas.microsoft.com/office/powerpoint/2010/main" val="2320388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0AB66-8D5F-2FD2-8FDE-3B8EF61A1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3" y="645106"/>
            <a:ext cx="11110385" cy="718545"/>
          </a:xfrm>
        </p:spPr>
        <p:txBody>
          <a:bodyPr>
            <a:normAutofit/>
          </a:bodyPr>
          <a:lstStyle/>
          <a:p>
            <a:r>
              <a:rPr lang="en-US" sz="3200" dirty="0"/>
              <a:t>State Drug Price Transparency Law Requirements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329B1-0FF7-1151-0D0A-F6B0D1874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457" y="1726676"/>
            <a:ext cx="3136733" cy="4486218"/>
          </a:xfrm>
        </p:spPr>
        <p:txBody>
          <a:bodyPr>
            <a:normAutofit/>
          </a:bodyPr>
          <a:lstStyle/>
          <a:p>
            <a:r>
              <a:rPr lang="en-US" dirty="0"/>
              <a:t>21 states have passed drug price transparency laws that place price reporting mandates on manufacturers</a:t>
            </a:r>
          </a:p>
          <a:p>
            <a:r>
              <a:rPr lang="en-US" dirty="0"/>
              <a:t>Laws focus on reporting of wholesale acquisition cost (WAC)</a:t>
            </a:r>
          </a:p>
          <a:p>
            <a:r>
              <a:rPr lang="en-US" dirty="0"/>
              <a:t>Many laws require reporting of both public and non-public data</a:t>
            </a:r>
          </a:p>
        </p:txBody>
      </p:sp>
      <p:sp>
        <p:nvSpPr>
          <p:cNvPr id="31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343B26A-2B80-B264-2504-D3C009708252}"/>
              </a:ext>
            </a:extLst>
          </p:cNvPr>
          <p:cNvGraphicFramePr>
            <a:graphicFrameLocks/>
          </p:cNvGraphicFramePr>
          <p:nvPr/>
        </p:nvGraphicFramePr>
        <p:xfrm>
          <a:off x="4250769" y="1726676"/>
          <a:ext cx="7292774" cy="4763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8729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F0AC5-2FA7-E634-7C27-C82E59E74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10302311" cy="568757"/>
          </a:xfrm>
        </p:spPr>
        <p:txBody>
          <a:bodyPr>
            <a:noAutofit/>
          </a:bodyPr>
          <a:lstStyle/>
          <a:p>
            <a:r>
              <a:rPr lang="en-US" sz="3200" dirty="0"/>
              <a:t>Implementation of Transparency Laws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D05B1-86EA-B6C0-130E-A9334FCCB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574157"/>
            <a:ext cx="4343399" cy="4482317"/>
          </a:xfrm>
        </p:spPr>
        <p:txBody>
          <a:bodyPr>
            <a:normAutofit/>
          </a:bodyPr>
          <a:lstStyle/>
          <a:p>
            <a:r>
              <a:rPr lang="en-US" dirty="0"/>
              <a:t>Top 3 drugs with greatest WAC increases varied between states, due to interstate variations in reporting programs</a:t>
            </a:r>
          </a:p>
          <a:p>
            <a:r>
              <a:rPr lang="en-US" dirty="0"/>
              <a:t>Implementation challenges noted by states:</a:t>
            </a:r>
          </a:p>
          <a:p>
            <a:pPr lvl="1"/>
            <a:r>
              <a:rPr lang="en-US" dirty="0"/>
              <a:t>Enforcement of reporting requirements </a:t>
            </a:r>
          </a:p>
          <a:p>
            <a:pPr lvl="1"/>
            <a:r>
              <a:rPr lang="en-US" dirty="0"/>
              <a:t>Identifying drugs/manufacturers subject to reporting </a:t>
            </a:r>
          </a:p>
          <a:p>
            <a:pPr lvl="1"/>
            <a:r>
              <a:rPr lang="en-US" dirty="0"/>
              <a:t>Poor data quality</a:t>
            </a:r>
          </a:p>
          <a:p>
            <a:r>
              <a:rPr lang="en-US" dirty="0"/>
              <a:t>Improvements noted</a:t>
            </a: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245B588-FB4A-6305-4B4D-E11E69A60136}"/>
              </a:ext>
            </a:extLst>
          </p:cNvPr>
          <p:cNvGraphicFramePr>
            <a:graphicFrameLocks/>
          </p:cNvGraphicFramePr>
          <p:nvPr/>
        </p:nvGraphicFramePr>
        <p:xfrm>
          <a:off x="5468112" y="1574157"/>
          <a:ext cx="6105008" cy="4318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6180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D2500-6178-0677-028B-E86005BFE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Impact of Transparency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B1D80-6A7A-0DCC-6CBC-10D0861A1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22474"/>
            <a:ext cx="8915400" cy="43380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Provide transparency on drug pricing to enable more informed decision-making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Facilitate state government price negotiation with manufacturers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Laws coincided with decreases in number of WAC increases and median percentage increase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Drug launch prices and overall spending have continued to increase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Manufacturers may be seeking loopholes to get around these laws</a:t>
            </a:r>
          </a:p>
        </p:txBody>
      </p:sp>
    </p:spTree>
    <p:extLst>
      <p:ext uri="{BB962C8B-B14F-4D97-AF65-F5344CB8AC3E}">
        <p14:creationId xmlns:p14="http://schemas.microsoft.com/office/powerpoint/2010/main" val="4132386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D08A-BD2F-436C-F11F-09F07AC50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587" y="-1022453"/>
            <a:ext cx="8534400" cy="853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A2242E-E285-9DB5-1E0C-384DE50C5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59740" cy="76579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3AFFA4-8421-0B6C-0286-C7CC4D222C7C}"/>
              </a:ext>
            </a:extLst>
          </p:cNvPr>
          <p:cNvSpPr txBox="1">
            <a:spLocks/>
          </p:cNvSpPr>
          <p:nvPr/>
        </p:nvSpPr>
        <p:spPr>
          <a:xfrm>
            <a:off x="228600" y="1053707"/>
            <a:ext cx="10489643" cy="19380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Gotham-Medium"/>
                <a:ea typeface="+mj-ea"/>
                <a:cs typeface="Gotham-Medium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Arial" panose="020B0604020202020204" pitchFamily="34" charset="0"/>
              </a:rPr>
              <a:t>Federal Interest in Regulating Drug Prices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Century Gothic" panose="020F0302020204030204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105F1DA-8732-630C-7DDA-6F1A59A4301F}"/>
              </a:ext>
            </a:extLst>
          </p:cNvPr>
          <p:cNvSpPr txBox="1">
            <a:spLocks/>
          </p:cNvSpPr>
          <p:nvPr/>
        </p:nvSpPr>
        <p:spPr>
          <a:xfrm>
            <a:off x="554905" y="2991719"/>
            <a:ext cx="7977923" cy="562219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5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1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</a:rPr>
              <a:t>June 5,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24EC2-3C1A-80C2-A9FB-0DD67C831358}"/>
              </a:ext>
            </a:extLst>
          </p:cNvPr>
          <p:cNvSpPr txBox="1"/>
          <p:nvPr/>
        </p:nvSpPr>
        <p:spPr>
          <a:xfrm>
            <a:off x="393736" y="3475756"/>
            <a:ext cx="8139092" cy="156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1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Zachary Baron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3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rPr>
              <a:t>Director</a:t>
            </a:r>
            <a:r>
              <a:rPr kumimoji="0" lang="en-US" sz="1200" b="0" i="0" u="none" strike="noStrike" kern="1200" cap="none" spc="3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</a:rPr>
              <a:t>, Center for Health Policy and the Law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</a:rPr>
              <a:t>O’Neill Institute for National and Global Health Law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</a:rPr>
              <a:t>Georgetown Law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4BCEB"/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E2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1CDC642-5116-06D7-3404-EC70CFC28EB5}"/>
              </a:ext>
            </a:extLst>
          </p:cNvPr>
          <p:cNvSpPr txBox="1">
            <a:spLocks/>
          </p:cNvSpPr>
          <p:nvPr/>
        </p:nvSpPr>
        <p:spPr>
          <a:xfrm>
            <a:off x="11021350" y="398531"/>
            <a:ext cx="507438" cy="235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85F28-CA82-8F41-A1E9-67AC611714D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FE1A05-4438-EA6E-5716-0DDDC507A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615328"/>
            <a:ext cx="5149532" cy="402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FFF5-90E3-B3C8-858B-01D5C10D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Legal Challenges to Transparency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52C82-AAD4-9C50-F62D-1FF6E5B94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49818"/>
            <a:ext cx="8915400" cy="470280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PhRMA sued California, Nevada and Oregon, challenging constitutionality of their price transparency laws </a:t>
            </a:r>
          </a:p>
          <a:p>
            <a:pPr>
              <a:lnSpc>
                <a:spcPct val="150000"/>
              </a:lnSpc>
            </a:pPr>
            <a:r>
              <a:rPr lang="en-US" dirty="0"/>
              <a:t>Most common challenges: Dormant Commerce Clause, First Amendment, federal trade secret law pre-emption, Fifth Amendment Takings Clause </a:t>
            </a:r>
          </a:p>
          <a:p>
            <a:pPr>
              <a:lnSpc>
                <a:spcPct val="150000"/>
              </a:lnSpc>
            </a:pPr>
            <a:r>
              <a:rPr lang="en-US" dirty="0"/>
              <a:t>PhRMA was unsuccessful in Nevada and California </a:t>
            </a:r>
          </a:p>
          <a:p>
            <a:pPr>
              <a:lnSpc>
                <a:spcPct val="150000"/>
              </a:lnSpc>
            </a:pPr>
            <a:r>
              <a:rPr lang="en-US" dirty="0"/>
              <a:t>PhRMA granted summary judgement on First Amendment and takings claims in Oregon</a:t>
            </a:r>
          </a:p>
          <a:p>
            <a:pPr>
              <a:lnSpc>
                <a:spcPct val="150000"/>
              </a:lnSpc>
            </a:pPr>
            <a:r>
              <a:rPr lang="en-US" dirty="0"/>
              <a:t>Oregon has now suspended price increase reporting requirement and no longer publishes manufacturers’ trade secrets</a:t>
            </a:r>
          </a:p>
        </p:txBody>
      </p:sp>
    </p:spTree>
    <p:extLst>
      <p:ext uri="{BB962C8B-B14F-4D97-AF65-F5344CB8AC3E}">
        <p14:creationId xmlns:p14="http://schemas.microsoft.com/office/powerpoint/2010/main" val="3613057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41E3-2245-A5F9-EC74-C7000ADE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Limitations of Transparency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8473B-0278-CB1D-7449-8B780AE4A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68549"/>
            <a:ext cx="8915400" cy="37776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Requiring public disclosure of pricing information might facilitate horizontal coordination </a:t>
            </a:r>
          </a:p>
          <a:p>
            <a:pPr>
              <a:lnSpc>
                <a:spcPct val="150000"/>
              </a:lnSpc>
            </a:pPr>
            <a:r>
              <a:rPr lang="en-US" dirty="0"/>
              <a:t>Manufacturers may struggle to explain price increases without revealing trade secrets </a:t>
            </a:r>
          </a:p>
          <a:p>
            <a:pPr>
              <a:lnSpc>
                <a:spcPct val="150000"/>
              </a:lnSpc>
            </a:pPr>
            <a:r>
              <a:rPr lang="en-US" dirty="0"/>
              <a:t>Laws focus on WAC which does not represent price that payers and consumers pay </a:t>
            </a:r>
          </a:p>
        </p:txBody>
      </p:sp>
    </p:spTree>
    <p:extLst>
      <p:ext uri="{BB962C8B-B14F-4D97-AF65-F5344CB8AC3E}">
        <p14:creationId xmlns:p14="http://schemas.microsoft.com/office/powerpoint/2010/main" val="2915019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FA80-AE91-6E70-E585-AC9D65B5C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FC935-4A95-7BF4-7387-531791AAA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27380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Transparency laws facilitate dissemination of price data to address high prices</a:t>
            </a:r>
          </a:p>
          <a:p>
            <a:pPr>
              <a:lnSpc>
                <a:spcPct val="150000"/>
              </a:lnSpc>
            </a:pPr>
            <a:r>
              <a:rPr lang="en-US" dirty="0"/>
              <a:t>May have contributed to informing policymaking based on newly available public information, but do not yet appear to have affected drug prices</a:t>
            </a:r>
          </a:p>
          <a:p>
            <a:pPr>
              <a:lnSpc>
                <a:spcPct val="150000"/>
              </a:lnSpc>
            </a:pPr>
            <a:r>
              <a:rPr lang="en-US" dirty="0"/>
              <a:t> Further research needed to quantify impact of these laws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60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33D93-2AF1-0F16-B0F0-1CBA594E7C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Prescription Drug Affordability Boards (PDABs)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045424-128C-59AF-BD1C-3464C18B5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907" y="4510007"/>
            <a:ext cx="8694549" cy="1758957"/>
          </a:xfrm>
        </p:spPr>
        <p:txBody>
          <a:bodyPr>
            <a:normAutofit/>
          </a:bodyPr>
          <a:lstStyle/>
          <a:p>
            <a:r>
              <a:rPr lang="en-US" dirty="0"/>
              <a:t>Andrew </a:t>
            </a:r>
            <a:r>
              <a:rPr lang="en-US" dirty="0" err="1"/>
              <a:t>Twinamatsiko</a:t>
            </a:r>
            <a:r>
              <a:rPr lang="en-US" dirty="0"/>
              <a:t>, Director, Center for Health Policy and the Law, O’Neill Institute, Georgetown Law</a:t>
            </a:r>
          </a:p>
          <a:p>
            <a:r>
              <a:rPr lang="en-US" dirty="0"/>
              <a:t>Shweta Kumar, Assistant Professor of Law, University of Kentucky J. David Rosenberg College of Law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2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DD95-CC3D-A9B1-B9E0-5537AEB3F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pushback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58CDA-A056-6F11-A38D-3CD6A483F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Test Case: </a:t>
            </a:r>
            <a:r>
              <a:rPr lang="en-US" sz="2800" i="1" dirty="0"/>
              <a:t>Amgen Inc. v. Colorado Prescription Drug Affordability Review Board</a:t>
            </a:r>
          </a:p>
          <a:p>
            <a:r>
              <a:rPr lang="en-US" sz="2800" dirty="0"/>
              <a:t>Dismissed for lack of standing by Colorado district court – ENBREL selected by PDAB, but no UPL set yet</a:t>
            </a:r>
          </a:p>
          <a:p>
            <a:r>
              <a:rPr lang="en-US" sz="2800" dirty="0"/>
              <a:t>Federal Circuit appeal filed Apr. 14, 2025</a:t>
            </a:r>
          </a:p>
          <a:p>
            <a:r>
              <a:rPr lang="en-US" sz="2800" dirty="0"/>
              <a:t>Key arguments:</a:t>
            </a:r>
          </a:p>
          <a:p>
            <a:pPr lvl="1"/>
            <a:r>
              <a:rPr lang="en-US" sz="2800" dirty="0"/>
              <a:t>Preemption</a:t>
            </a:r>
          </a:p>
          <a:p>
            <a:pPr lvl="1"/>
            <a:r>
              <a:rPr lang="en-US" sz="2800" dirty="0"/>
              <a:t>Due Process</a:t>
            </a:r>
          </a:p>
          <a:p>
            <a:pPr lvl="1"/>
            <a:r>
              <a:rPr lang="en-US" sz="2800" dirty="0"/>
              <a:t>Dormant Commerce Clause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38601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9527-7164-9899-51ED-0130449D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Preemption Argument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9B954-04C1-C7CB-BAE9-EE06B8AAD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3918455"/>
          </a:xfrm>
        </p:spPr>
        <p:txBody>
          <a:bodyPr>
            <a:normAutofit/>
          </a:bodyPr>
          <a:lstStyle/>
          <a:p>
            <a:r>
              <a:rPr lang="en-US" sz="3200" b="1" dirty="0"/>
              <a:t>Amgen’s Claim</a:t>
            </a:r>
            <a:r>
              <a:rPr lang="en-US" sz="3200" dirty="0"/>
              <a:t>: PDAB UPLs conflict with the exclusive rights afforded to patent owners by the federal patent system. The UPLs “</a:t>
            </a:r>
            <a:r>
              <a:rPr lang="en-US" sz="3200" dirty="0" err="1"/>
              <a:t>rebalanc</a:t>
            </a:r>
            <a:r>
              <a:rPr lang="en-US" sz="3200" dirty="0"/>
              <a:t>[e] the statutory framework of rewards and incentives” created by Congress.</a:t>
            </a:r>
          </a:p>
          <a:p>
            <a:r>
              <a:rPr lang="en-US" sz="3200" dirty="0"/>
              <a:t>Unlike trade secret preemption (in </a:t>
            </a:r>
            <a:r>
              <a:rPr lang="en-US" sz="3200" i="1" dirty="0" err="1"/>
              <a:t>Stolfi</a:t>
            </a:r>
            <a:r>
              <a:rPr lang="en-US" sz="3200" dirty="0"/>
              <a:t>), some precedent supports Amgen’s argument</a:t>
            </a:r>
          </a:p>
        </p:txBody>
      </p:sp>
    </p:spTree>
    <p:extLst>
      <p:ext uri="{BB962C8B-B14F-4D97-AF65-F5344CB8AC3E}">
        <p14:creationId xmlns:p14="http://schemas.microsoft.com/office/powerpoint/2010/main" val="3605044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2EA1-0FD3-56CE-DCD8-0EB93F82A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State’s Preemption Counter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B4D15-D5CC-BF03-9B36-33BE1E7B1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3787770" cy="420830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Patent Exhaustion: </a:t>
            </a:r>
            <a:r>
              <a:rPr lang="en-US" dirty="0"/>
              <a:t>After the first authorized sale of a patented product, the patentee’s exclusive rights are exhausted (it may no longer control the use of that product)</a:t>
            </a:r>
          </a:p>
          <a:p>
            <a:r>
              <a:rPr lang="en-US" b="1" dirty="0"/>
              <a:t>State Police Powers: </a:t>
            </a:r>
            <a:r>
              <a:rPr lang="en-US" dirty="0"/>
              <a:t>once a product enters a state, it can be regulated, even if patented</a:t>
            </a:r>
          </a:p>
          <a:p>
            <a:r>
              <a:rPr lang="en-US" b="1" dirty="0"/>
              <a:t>No Conflict: </a:t>
            </a:r>
            <a:r>
              <a:rPr lang="en-US" dirty="0"/>
              <a:t>The Patent Act does not guarantee the right to set a particular price or recoup profits (or even the right to sell the patented product)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CFEA3-12CE-3873-8818-EA8FCC8F6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0" t="3847" r="7385" b="3037"/>
          <a:stretch/>
        </p:blipFill>
        <p:spPr>
          <a:xfrm>
            <a:off x="4836695" y="2117558"/>
            <a:ext cx="7355306" cy="44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20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93083-84BA-D987-27F3-1E345D1D3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 v. DC (Fed. Cir. 2007)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530EB-6B7E-19AD-6933-3A406DDC6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50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Prescription Drug Excessive Pricing Act of 2005 (DC law)</a:t>
            </a:r>
          </a:p>
          <a:p>
            <a:pPr lvl="1"/>
            <a:r>
              <a:rPr lang="en-US" dirty="0"/>
              <a:t>Patented drugs presumed to be excessively priced if wholesale price in DC was at least 30% higher than its price in UK, Germany, Canada or Australia</a:t>
            </a:r>
          </a:p>
          <a:p>
            <a:pPr lvl="1"/>
            <a:r>
              <a:rPr lang="en-US" dirty="0"/>
              <a:t>Manufacturer could rebut this presumption with data and other arguments</a:t>
            </a:r>
          </a:p>
          <a:p>
            <a:pPr lvl="1"/>
            <a:r>
              <a:rPr lang="en-US" dirty="0"/>
              <a:t>Anyone affected by excessively priced drugs could sue drug manufacturers for fines, treble damages, and attorneys’ fees</a:t>
            </a:r>
          </a:p>
          <a:p>
            <a:r>
              <a:rPr lang="en-US" dirty="0"/>
              <a:t>Challenged by BIO (biologics trade group) on basis of preemption</a:t>
            </a:r>
          </a:p>
          <a:p>
            <a:r>
              <a:rPr lang="en-US" dirty="0"/>
              <a:t>Federal Circuit agreed, finding that the law stood as an obstacle to the balance Congress struck between innovation and access in the Patent Act</a:t>
            </a:r>
          </a:p>
          <a:p>
            <a:r>
              <a:rPr lang="en-US" dirty="0"/>
              <a:t>But, the decision did not “require the preemption of any state law regulating the prices of patented pharmaceutical products.”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769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10BE-9F84-BFAA-1231-F2E051B65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Dormant Commerce Clause Argument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D5A020-E15E-11BD-DBAA-271A39E0E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01934"/>
          </a:xfrm>
        </p:spPr>
        <p:txBody>
          <a:bodyPr>
            <a:normAutofit/>
          </a:bodyPr>
          <a:lstStyle/>
          <a:p>
            <a:r>
              <a:rPr lang="en-US" sz="2800" b="1" dirty="0"/>
              <a:t>Amgen’s Claim</a:t>
            </a:r>
            <a:r>
              <a:rPr lang="en-US" sz="2800" dirty="0"/>
              <a:t>: upper payment limits (UPLs) apply to all purchases of a prescription drug ultimately administered or dispensed to individuals in the state. This includes upstream transactions which may occur wholly outside of Colorado (e.g., manufacturer </a:t>
            </a:r>
            <a:r>
              <a:rPr lang="en-US" sz="2800" dirty="0">
                <a:sym typeface="Wingdings" pitchFamily="2" charset="2"/>
              </a:rPr>
              <a:t> wholesale distributor)</a:t>
            </a:r>
            <a:endParaRPr lang="en-US" sz="2800" dirty="0"/>
          </a:p>
          <a:p>
            <a:r>
              <a:rPr lang="en-US" sz="2800" b="1" dirty="0"/>
              <a:t>State Counter: </a:t>
            </a:r>
            <a:r>
              <a:rPr lang="en-US" sz="2800" dirty="0"/>
              <a:t>plurality of Supreme Court disagreed with a nearly identical argument in </a:t>
            </a:r>
            <a:r>
              <a:rPr lang="en-US" sz="2800" i="1" dirty="0" err="1"/>
              <a:t>Nat’l</a:t>
            </a:r>
            <a:r>
              <a:rPr lang="en-US" sz="2800" i="1" dirty="0"/>
              <a:t> Pork Producers v. Ross</a:t>
            </a:r>
            <a:r>
              <a:rPr lang="en-US" sz="2800" dirty="0"/>
              <a:t> (2023). State has the authority to regulate products sold within its borders.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19863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C69A7-18B5-A3F4-88B5-3374EFF98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877B-F33B-41E4-9071-4CEC41615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Dormant Commerce Clause Argument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405834-EFDC-2DBE-0583-EA0EF62AA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01934"/>
          </a:xfrm>
        </p:spPr>
        <p:txBody>
          <a:bodyPr>
            <a:normAutofit fontScale="92500"/>
          </a:bodyPr>
          <a:lstStyle/>
          <a:p>
            <a:r>
              <a:rPr lang="en-US" sz="2800" b="1" dirty="0" err="1"/>
              <a:t>Ass’n</a:t>
            </a:r>
            <a:r>
              <a:rPr lang="en-US" sz="2800" b="1" dirty="0"/>
              <a:t> for Accessible Medicine v. Ellison</a:t>
            </a:r>
            <a:r>
              <a:rPr lang="en-US" sz="2800" dirty="0"/>
              <a:t>: Minnesota price gouging law violates DCC as applied to out-of-state manufacturers who sale out-of-state wholesalers (</a:t>
            </a:r>
            <a:r>
              <a:rPr lang="en-US" sz="2800" i="1" dirty="0"/>
              <a:t>Edgar</a:t>
            </a:r>
            <a:r>
              <a:rPr lang="en-US" sz="2800" dirty="0"/>
              <a:t> line of cases)</a:t>
            </a:r>
          </a:p>
          <a:p>
            <a:endParaRPr lang="en-US" sz="2800" b="1" dirty="0"/>
          </a:p>
          <a:p>
            <a:r>
              <a:rPr lang="en-US" sz="2800" b="1" dirty="0" err="1"/>
              <a:t>Ass’n</a:t>
            </a:r>
            <a:r>
              <a:rPr lang="en-US" sz="2800" b="1" dirty="0"/>
              <a:t> for Accessible Medicine v. Bonta: </a:t>
            </a:r>
            <a:r>
              <a:rPr lang="en-US" sz="2800" i="1" dirty="0" err="1"/>
              <a:t>Ass’n</a:t>
            </a:r>
            <a:r>
              <a:rPr lang="en-US" sz="2800" i="1" dirty="0"/>
              <a:t> for Accessible Medicine v. Bonta — </a:t>
            </a:r>
            <a:r>
              <a:rPr lang="en-US" sz="2800" dirty="0"/>
              <a:t>reverse payment settlement agreements </a:t>
            </a:r>
          </a:p>
          <a:p>
            <a:endParaRPr lang="en-US" sz="2800" dirty="0"/>
          </a:p>
          <a:p>
            <a:r>
              <a:rPr lang="en-US" sz="2800" b="1" i="1" dirty="0"/>
              <a:t>Association for Accessible Medicines v. Raoul</a:t>
            </a:r>
          </a:p>
          <a:p>
            <a:endParaRPr lang="en-US" sz="2800" i="1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26630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D08A-BD2F-436C-F11F-09F07AC50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602" y="21198"/>
            <a:ext cx="8534400" cy="853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A2242E-E285-9DB5-1E0C-384DE50C5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59740" cy="765793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1CDC642-5116-06D7-3404-EC70CFC28EB5}"/>
              </a:ext>
            </a:extLst>
          </p:cNvPr>
          <p:cNvSpPr txBox="1">
            <a:spLocks/>
          </p:cNvSpPr>
          <p:nvPr/>
        </p:nvSpPr>
        <p:spPr>
          <a:xfrm>
            <a:off x="11021350" y="398531"/>
            <a:ext cx="507438" cy="235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85F28-CA82-8F41-A1E9-67AC611714D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FE1A05-4438-EA6E-5716-0DDDC507A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261355" y="-2767418"/>
            <a:ext cx="5155106" cy="4032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2AF49-B9F2-4E21-009A-81D64B918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389" y="1395612"/>
            <a:ext cx="7788213" cy="4066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C5A560-2983-BB32-14AB-D86752482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74" y="5450941"/>
            <a:ext cx="5037909" cy="1385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0924A3-648D-03D0-5378-1E83A018AE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8683" y="5536371"/>
            <a:ext cx="3317306" cy="132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1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A0536-575B-7F1B-6219-CB83C926C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Paths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766D6-98E7-6DDD-1CED-74DA2206E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Supreme Court takes up cert</a:t>
            </a:r>
          </a:p>
          <a:p>
            <a:r>
              <a:rPr lang="en-US" dirty="0"/>
              <a:t>Federal legislative fix to clarify scope of patent preemption (may take a backseat in light of MFN EO)</a:t>
            </a:r>
          </a:p>
          <a:p>
            <a:r>
              <a:rPr lang="en-US" dirty="0"/>
              <a:t>Reform PDABs </a:t>
            </a:r>
          </a:p>
          <a:p>
            <a:pPr lvl="1"/>
            <a:r>
              <a:rPr lang="en-US" dirty="0"/>
              <a:t>Target reimbursement rates (PBMs)</a:t>
            </a:r>
          </a:p>
          <a:p>
            <a:pPr lvl="1"/>
            <a:r>
              <a:rPr lang="en-US" dirty="0"/>
              <a:t>Rather than UPLs, impose tax (8A arguments weak)</a:t>
            </a:r>
          </a:p>
          <a:p>
            <a:pPr lvl="1"/>
            <a:r>
              <a:rPr lang="en-US" dirty="0"/>
              <a:t>Last resort: focus on generic drugs</a:t>
            </a:r>
          </a:p>
          <a:p>
            <a:r>
              <a:rPr lang="en-US" dirty="0"/>
              <a:t>Push forward other state interventions</a:t>
            </a:r>
          </a:p>
        </p:txBody>
      </p:sp>
    </p:spTree>
    <p:extLst>
      <p:ext uri="{BB962C8B-B14F-4D97-AF65-F5344CB8AC3E}">
        <p14:creationId xmlns:p14="http://schemas.microsoft.com/office/powerpoint/2010/main" val="642275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33D93-2AF1-0F16-B0F0-1CBA594E7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116" y="2379887"/>
            <a:ext cx="8361229" cy="2098226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045424-128C-59AF-BD1C-3464C18B51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2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5AD00-41C8-766F-9962-A5326C2EC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7BAD8C-BC7C-1B0F-F84C-1176233C3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602" y="21198"/>
            <a:ext cx="8534400" cy="853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C3754D-B778-C755-EC78-63804327E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59740" cy="765793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7C74FB4-21CE-4FEE-083A-01E0E0DBA0EF}"/>
              </a:ext>
            </a:extLst>
          </p:cNvPr>
          <p:cNvSpPr txBox="1">
            <a:spLocks/>
          </p:cNvSpPr>
          <p:nvPr/>
        </p:nvSpPr>
        <p:spPr>
          <a:xfrm>
            <a:off x="11021350" y="398531"/>
            <a:ext cx="507438" cy="235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85F28-CA82-8F41-A1E9-67AC611714D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2668C5-14B3-7A6A-D150-3C3FF85FB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261355" y="-2767418"/>
            <a:ext cx="5155106" cy="4032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4D6A47-DD2A-A43F-DA43-99DD2865D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71" y="1327638"/>
            <a:ext cx="5984229" cy="2898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6F8D2B-49EE-8778-7FED-70501D555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7921" y="4288398"/>
            <a:ext cx="6806739" cy="254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4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22526-CA7C-A86A-A400-8383CE541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317522-E93E-260A-603D-53BC2D62A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602" y="21198"/>
            <a:ext cx="8534400" cy="853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7931FF-EA7F-3083-8308-82A00672C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59740" cy="765793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B45597C-EABE-C711-EA6A-6FCA754B6A65}"/>
              </a:ext>
            </a:extLst>
          </p:cNvPr>
          <p:cNvSpPr txBox="1">
            <a:spLocks/>
          </p:cNvSpPr>
          <p:nvPr/>
        </p:nvSpPr>
        <p:spPr>
          <a:xfrm>
            <a:off x="11021350" y="398531"/>
            <a:ext cx="507438" cy="235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85F28-CA82-8F41-A1E9-67AC611714D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E38C8C-261E-800A-DA94-6642A0F49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261355" y="-2767418"/>
            <a:ext cx="5155106" cy="4032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F1A55B-3200-D965-E927-C3062FC02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824" y="2131166"/>
            <a:ext cx="4921220" cy="612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02800-C8C1-3453-795E-2705E7AFC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9475" y="1612140"/>
            <a:ext cx="882749" cy="421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F9B7DC-2E1A-6DAD-2EB7-BE7506465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3363" y="5068587"/>
            <a:ext cx="5155106" cy="1148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CB76F5-4203-D559-5582-5654A45C3C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6934" y="4557146"/>
            <a:ext cx="1573068" cy="511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0FDD89-9D6C-C288-3EFB-D2C5DCE05D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54" y="3458126"/>
            <a:ext cx="4403306" cy="8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2AD03-CD36-EB7C-3E5C-8C57E91DD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57D55D-D4DD-EBB9-8A88-402EA512D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602" y="21198"/>
            <a:ext cx="8534400" cy="853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88AC2B-E173-CEAC-B56F-9C9FE625A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59740" cy="765793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E79A587-BD0E-D457-C96E-8A695EEDDE54}"/>
              </a:ext>
            </a:extLst>
          </p:cNvPr>
          <p:cNvSpPr txBox="1">
            <a:spLocks/>
          </p:cNvSpPr>
          <p:nvPr/>
        </p:nvSpPr>
        <p:spPr>
          <a:xfrm>
            <a:off x="11021350" y="398531"/>
            <a:ext cx="507438" cy="235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85F28-CA82-8F41-A1E9-67AC611714D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DED74C-3640-6B19-4D20-C5D912A39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261355" y="-2767418"/>
            <a:ext cx="5155106" cy="4032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AECFD7-FCF3-A6D4-9E30-3CBD44E86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228" y="1265086"/>
            <a:ext cx="7265635" cy="523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DFE3-C4B1-8CB8-23B4-915314425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C5D784-B117-AFE4-21E1-E105B8EBD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602" y="21198"/>
            <a:ext cx="8534400" cy="853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39CC98-4B98-D8F4-C0B5-7FDE9F4FD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59740" cy="765793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52E9F40-AC93-EB0F-C2C6-A5A046738EC8}"/>
              </a:ext>
            </a:extLst>
          </p:cNvPr>
          <p:cNvSpPr txBox="1">
            <a:spLocks/>
          </p:cNvSpPr>
          <p:nvPr/>
        </p:nvSpPr>
        <p:spPr>
          <a:xfrm>
            <a:off x="11021350" y="398531"/>
            <a:ext cx="507438" cy="235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85F28-CA82-8F41-A1E9-67AC611714D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2A8311-661F-E246-C55B-7CA9CE5B5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261355" y="-2767418"/>
            <a:ext cx="5155106" cy="4032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228CDC-7136-ECAF-1139-DB2EE227B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017" y="1408264"/>
            <a:ext cx="7222279" cy="512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803CD-81DF-C4F6-6055-BFF936C12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61BBB3-F5A0-DBFD-0917-66E1AD9CC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602" y="21198"/>
            <a:ext cx="8534400" cy="853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E04E1-29FD-3678-5651-AFDCBC565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59740" cy="765793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85FA9BF-0E05-C2E3-F69A-398D05215A3B}"/>
              </a:ext>
            </a:extLst>
          </p:cNvPr>
          <p:cNvSpPr txBox="1">
            <a:spLocks/>
          </p:cNvSpPr>
          <p:nvPr/>
        </p:nvSpPr>
        <p:spPr>
          <a:xfrm>
            <a:off x="11021350" y="398531"/>
            <a:ext cx="507438" cy="235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85F28-CA82-8F41-A1E9-67AC611714D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C5EC1D-44CB-4AA0-C5AA-68D82DFB2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261355" y="-2767418"/>
            <a:ext cx="5155106" cy="4032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7CA757-3AA2-B32C-F991-AC4DB1777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9709" y="3721692"/>
            <a:ext cx="3886200" cy="1914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5BC534-EA8E-9479-35F9-DB6E2DE7EB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064" y="2569574"/>
            <a:ext cx="3487880" cy="1291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1D17F-B778-CFFF-CE44-0E90CA7A4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0956" y="1725730"/>
            <a:ext cx="3962399" cy="843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0F1FAD-87E0-1BC7-7A52-9D281E9E7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5992511"/>
            <a:ext cx="4810991" cy="277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74C81-ABE8-D7A0-1FB2-17FC03CBAA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9372" y="5436701"/>
            <a:ext cx="1817832" cy="52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C1D08A-BD2F-436C-F11F-09F07AC50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602" y="21198"/>
            <a:ext cx="8534400" cy="853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A2242E-E285-9DB5-1E0C-384DE50C5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59740" cy="765793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1CDC642-5116-06D7-3404-EC70CFC28EB5}"/>
              </a:ext>
            </a:extLst>
          </p:cNvPr>
          <p:cNvSpPr txBox="1">
            <a:spLocks/>
          </p:cNvSpPr>
          <p:nvPr/>
        </p:nvSpPr>
        <p:spPr>
          <a:xfrm>
            <a:off x="11021350" y="398531"/>
            <a:ext cx="507438" cy="235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85F28-CA82-8F41-A1E9-67AC611714D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FE1A05-4438-EA6E-5716-0DDDC507A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261355" y="-2767418"/>
            <a:ext cx="5155106" cy="4032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B45D57-54EF-3FA2-E0E2-49EBA6D70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598" y="1753882"/>
            <a:ext cx="5206661" cy="616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AB9A98-BE97-1249-E655-76ECF7CE0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246" y="2038629"/>
            <a:ext cx="3926027" cy="821386"/>
          </a:xfrm>
          <a:prstGeom prst="rect">
            <a:avLst/>
          </a:prstGeom>
        </p:spPr>
      </p:pic>
      <p:pic>
        <p:nvPicPr>
          <p:cNvPr id="10" name="Picture 2" descr="Health Affairs Logo">
            <a:extLst>
              <a:ext uri="{FF2B5EF4-FFF2-40B4-BE49-F238E27FC236}">
                <a16:creationId xmlns:a16="http://schemas.microsoft.com/office/drawing/2014/main" id="{5D341991-AE44-D342-32B8-0BE6A1ABF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06" y="1600101"/>
            <a:ext cx="998097" cy="33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A7B4F4-AB79-C990-8F86-7592AE71A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5759516"/>
            <a:ext cx="6175664" cy="546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1A8B70-DD56-4B80-D925-123BCF05A9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8471" y="5324827"/>
            <a:ext cx="858405" cy="3582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FB0001-5AF9-8A24-FF4A-D5D5800928F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309"/>
          <a:stretch/>
        </p:blipFill>
        <p:spPr>
          <a:xfrm>
            <a:off x="6499545" y="2488303"/>
            <a:ext cx="2609579" cy="2974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29D43C-7D3A-3BEB-8348-2248E7EF65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039" y="3216062"/>
            <a:ext cx="4918879" cy="1936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621CED-9A84-2F9D-D410-957FA7B48D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7674" y="2860015"/>
            <a:ext cx="506460" cy="24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4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{1179299A-1CBE-CB4A-BB4D-1D8606B08085}tf10001062</Template>
  <TotalTime>4216</TotalTime>
  <Words>1207</Words>
  <Application>Microsoft Macintosh PowerPoint</Application>
  <PresentationFormat>Widescreen</PresentationFormat>
  <Paragraphs>169</Paragraphs>
  <Slides>31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Arial</vt:lpstr>
      <vt:lpstr>Calibri</vt:lpstr>
      <vt:lpstr>Cantarell</vt:lpstr>
      <vt:lpstr>Century Gothic</vt:lpstr>
      <vt:lpstr>Gill Sans MT</vt:lpstr>
      <vt:lpstr>Impact</vt:lpstr>
      <vt:lpstr>Lexend</vt:lpstr>
      <vt:lpstr>Lexend Light</vt:lpstr>
      <vt:lpstr>Lexend SemiBold</vt:lpstr>
      <vt:lpstr>Open Sans</vt:lpstr>
      <vt:lpstr>Open Sans SemiBold</vt:lpstr>
      <vt:lpstr>Trebuchet MS</vt:lpstr>
      <vt:lpstr>Wingdings</vt:lpstr>
      <vt:lpstr>Wingdings 3</vt:lpstr>
      <vt:lpstr>Office Theme</vt:lpstr>
      <vt:lpstr>Wisp</vt:lpstr>
      <vt:lpstr>Badge</vt:lpstr>
      <vt:lpstr>Berlin</vt:lpstr>
      <vt:lpstr>1_Office Theme</vt:lpstr>
      <vt:lpstr>Challenges to State Efforts to Lower Prescription Drug Costs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Analysis of State Prescription Drug Price Transparency Laws</vt:lpstr>
      <vt:lpstr>State Drug Price Transparency Law Requirements</vt:lpstr>
      <vt:lpstr>Implementation of Transparency Laws</vt:lpstr>
      <vt:lpstr>Impact of Transparency Laws</vt:lpstr>
      <vt:lpstr>Legal Challenges to Transparency Laws</vt:lpstr>
      <vt:lpstr>Limitations of Transparency Laws</vt:lpstr>
      <vt:lpstr>Conclusion</vt:lpstr>
      <vt:lpstr>Prescription Drug Affordability Boards (PDABs)</vt:lpstr>
      <vt:lpstr>Industry pushback</vt:lpstr>
      <vt:lpstr>Preemption Argument</vt:lpstr>
      <vt:lpstr>State’s Preemption Counter</vt:lpstr>
      <vt:lpstr>BIO v. DC (Fed. Cir. 2007)</vt:lpstr>
      <vt:lpstr>Dormant Commerce Clause Argument</vt:lpstr>
      <vt:lpstr>Dormant Commerce Clause Argument</vt:lpstr>
      <vt:lpstr>Paths Forward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Patent preemption &amp; DCC</dc:title>
  <dc:creator>Shweta Kumar</dc:creator>
  <cp:lastModifiedBy>Hannah Rahim</cp:lastModifiedBy>
  <cp:revision>131</cp:revision>
  <dcterms:created xsi:type="dcterms:W3CDTF">2025-05-22T20:56:13Z</dcterms:created>
  <dcterms:modified xsi:type="dcterms:W3CDTF">2025-06-04T22:41:32Z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0b3867f-0082-4670-95fd-04f3baffdb5a_Enabled">
    <vt:lpwstr>true</vt:lpwstr>
  </property>
  <property fmtid="{D5CDD505-2E9C-101B-9397-08002B2CF9AE}" pid="3" name="MSIP_Label_90b3867f-0082-4670-95fd-04f3baffdb5a_SetDate">
    <vt:lpwstr>2025-06-03T20:58:34Z</vt:lpwstr>
  </property>
  <property fmtid="{D5CDD505-2E9C-101B-9397-08002B2CF9AE}" pid="4" name="MSIP_Label_90b3867f-0082-4670-95fd-04f3baffdb5a_Method">
    <vt:lpwstr>Standard</vt:lpwstr>
  </property>
  <property fmtid="{D5CDD505-2E9C-101B-9397-08002B2CF9AE}" pid="5" name="MSIP_Label_90b3867f-0082-4670-95fd-04f3baffdb5a_Name">
    <vt:lpwstr>defa4170-0d19-0005-0004-bc88714345d2</vt:lpwstr>
  </property>
  <property fmtid="{D5CDD505-2E9C-101B-9397-08002B2CF9AE}" pid="6" name="MSIP_Label_90b3867f-0082-4670-95fd-04f3baffdb5a_SiteId">
    <vt:lpwstr>c78e5de1-c880-4d42-ad27-77da50fda66a</vt:lpwstr>
  </property>
  <property fmtid="{D5CDD505-2E9C-101B-9397-08002B2CF9AE}" pid="7" name="MSIP_Label_90b3867f-0082-4670-95fd-04f3baffdb5a_ActionId">
    <vt:lpwstr>48a48478-8ebb-480c-8d94-bd184abda34b</vt:lpwstr>
  </property>
  <property fmtid="{D5CDD505-2E9C-101B-9397-08002B2CF9AE}" pid="8" name="MSIP_Label_90b3867f-0082-4670-95fd-04f3baffdb5a_ContentBits">
    <vt:lpwstr>0</vt:lpwstr>
  </property>
  <property fmtid="{D5CDD505-2E9C-101B-9397-08002B2CF9AE}" pid="9" name="MSIP_Label_90b3867f-0082-4670-95fd-04f3baffdb5a_Tag">
    <vt:lpwstr>50, 3, 0, 1</vt:lpwstr>
  </property>
</Properties>
</file>