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embeddedFontLst>
    <p:embeddedFont>
      <p:font typeface="Quattrocento Sans"/>
      <p:regular r:id="rId32"/>
      <p:bold r:id="rId33"/>
      <p:italic r:id="rId34"/>
      <p:boldItalic r:id="rId35"/>
    </p:embeddedFont>
    <p:embeddedFont>
      <p:font typeface="Helvetica Neue Light"/>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gT+mo55pzSgaqlVGu+oXCIk6vN8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58C2685-66B8-40B2-91F4-A05901DA7FCA}">
  <a:tblStyle styleId="{C58C2685-66B8-40B2-91F4-A05901DA7FC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QuattrocentoSans-bold.fntdata"/><Relationship Id="rId10" Type="http://schemas.openxmlformats.org/officeDocument/2006/relationships/slide" Target="slides/slide5.xml"/><Relationship Id="rId32" Type="http://schemas.openxmlformats.org/officeDocument/2006/relationships/font" Target="fonts/QuattrocentoSans-regular.fntdata"/><Relationship Id="rId13" Type="http://schemas.openxmlformats.org/officeDocument/2006/relationships/slide" Target="slides/slide8.xml"/><Relationship Id="rId35" Type="http://schemas.openxmlformats.org/officeDocument/2006/relationships/font" Target="fonts/QuattrocentoSans-boldItalic.fntdata"/><Relationship Id="rId12" Type="http://schemas.openxmlformats.org/officeDocument/2006/relationships/slide" Target="slides/slide7.xml"/><Relationship Id="rId34" Type="http://schemas.openxmlformats.org/officeDocument/2006/relationships/font" Target="fonts/QuattrocentoSans-italic.fntdata"/><Relationship Id="rId15" Type="http://schemas.openxmlformats.org/officeDocument/2006/relationships/slide" Target="slides/slide10.xml"/><Relationship Id="rId37" Type="http://schemas.openxmlformats.org/officeDocument/2006/relationships/font" Target="fonts/HelveticaNeueLight-bold.fntdata"/><Relationship Id="rId14" Type="http://schemas.openxmlformats.org/officeDocument/2006/relationships/slide" Target="slides/slide9.xml"/><Relationship Id="rId36" Type="http://schemas.openxmlformats.org/officeDocument/2006/relationships/font" Target="fonts/HelveticaNeueLight-regular.fntdata"/><Relationship Id="rId17" Type="http://schemas.openxmlformats.org/officeDocument/2006/relationships/slide" Target="slides/slide12.xml"/><Relationship Id="rId39" Type="http://schemas.openxmlformats.org/officeDocument/2006/relationships/font" Target="fonts/HelveticaNeueLight-boldItalic.fntdata"/><Relationship Id="rId16" Type="http://schemas.openxmlformats.org/officeDocument/2006/relationships/slide" Target="slides/slide11.xml"/><Relationship Id="rId38" Type="http://schemas.openxmlformats.org/officeDocument/2006/relationships/font" Target="fonts/HelveticaNeueL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Will discuss the potential role of health law in a potential future world where social polygenic scores are used in society, but also the very limited safeguards health law and other laws provide</a:t>
            </a:r>
            <a:endParaRPr/>
          </a:p>
        </p:txBody>
      </p:sp>
      <p:sp>
        <p:nvSpPr>
          <p:cNvPr id="94" name="Google Shape;9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800"/>
              <a:t>One use of educational attainment PGSs is obviously in school settings. Pyschologists and behavioral geneticists have proposed the development of genetically informed educational systems and argued in favor of applying research on  genetic correlations to improve student learning plans.</a:t>
            </a:r>
            <a:endParaRPr/>
          </a:p>
          <a:p>
            <a:pPr indent="0" lvl="0" marL="0" rtl="0" algn="l">
              <a:spcBef>
                <a:spcPts val="0"/>
              </a:spcBef>
              <a:spcAft>
                <a:spcPts val="0"/>
              </a:spcAft>
              <a:buNone/>
            </a:pPr>
            <a:r>
              <a:t/>
            </a:r>
            <a:endParaRPr sz="2800"/>
          </a:p>
          <a:p>
            <a:pPr indent="0" lvl="0" marL="0" rtl="0" algn="l">
              <a:spcBef>
                <a:spcPts val="0"/>
              </a:spcBef>
              <a:spcAft>
                <a:spcPts val="0"/>
              </a:spcAft>
              <a:buNone/>
            </a:pPr>
            <a:r>
              <a:rPr lang="en-US" sz="2800"/>
              <a:t>Harden urges us to treat genes as a fact of life in terms of their contributions to outcomes and Plomin and Asbury describe an</a:t>
            </a:r>
            <a:endParaRPr/>
          </a:p>
          <a:p>
            <a:pPr indent="0" lvl="0" marL="0" rtl="0" algn="l">
              <a:spcBef>
                <a:spcPts val="0"/>
              </a:spcBef>
              <a:spcAft>
                <a:spcPts val="0"/>
              </a:spcAft>
              <a:buNone/>
            </a:pPr>
            <a:r>
              <a:rPr lang="en-US" sz="2800"/>
              <a:t>Education policy “utopia”. They argue that: Polygenic scores can predict a student’s academic potential and that “Genetically sensitive” school policies could use PGSs objectively, regardless of race, ethnicity, socioeconomic status, or gender.</a:t>
            </a:r>
            <a:endParaRPr/>
          </a:p>
          <a:p>
            <a:pPr indent="0" lvl="0" marL="0" rtl="0" algn="l">
              <a:spcBef>
                <a:spcPts val="0"/>
              </a:spcBef>
              <a:spcAft>
                <a:spcPts val="0"/>
              </a:spcAft>
              <a:buNone/>
            </a:pPr>
            <a:r>
              <a:t/>
            </a:r>
            <a:endParaRPr sz="2800"/>
          </a:p>
          <a:p>
            <a:pPr indent="0" lvl="0" marL="0" rtl="0" algn="l">
              <a:spcBef>
                <a:spcPts val="0"/>
              </a:spcBef>
              <a:spcAft>
                <a:spcPts val="0"/>
              </a:spcAft>
              <a:buNone/>
            </a:pPr>
            <a:r>
              <a:rPr lang="en-US" sz="2800"/>
              <a:t>Educational learning plans and approaches could include: Personalized learning based on genetic predispositions.</a:t>
            </a:r>
            <a:endParaRPr/>
          </a:p>
          <a:p>
            <a:pPr indent="0" lvl="0" marL="0" rtl="0" algn="l">
              <a:spcBef>
                <a:spcPts val="0"/>
              </a:spcBef>
              <a:spcAft>
                <a:spcPts val="0"/>
              </a:spcAft>
              <a:buNone/>
            </a:pPr>
            <a:r>
              <a:rPr lang="en-US" sz="2800"/>
              <a:t>Flexible curricula reflecting students' natural abilities.</a:t>
            </a:r>
            <a:endParaRPr/>
          </a:p>
          <a:p>
            <a:pPr indent="0" lvl="0" marL="0" rtl="0" algn="l">
              <a:spcBef>
                <a:spcPts val="0"/>
              </a:spcBef>
              <a:spcAft>
                <a:spcPts val="0"/>
              </a:spcAft>
              <a:buNone/>
            </a:pPr>
            <a:r>
              <a:rPr lang="en-US" sz="2800"/>
              <a:t>And teaching strategies that integrate PGS knowledge. </a:t>
            </a:r>
            <a:endParaRPr/>
          </a:p>
          <a:p>
            <a:pPr indent="0" lvl="0" marL="0" rtl="0" algn="l">
              <a:spcBef>
                <a:spcPts val="0"/>
              </a:spcBef>
              <a:spcAft>
                <a:spcPts val="0"/>
              </a:spcAft>
              <a:buNone/>
            </a:pPr>
            <a:r>
              <a:rPr lang="en-US" sz="2800"/>
              <a:t>These approaches emphasize diversity in education instead of a one-size-fits-all model.</a:t>
            </a:r>
            <a:endParaRPr/>
          </a:p>
        </p:txBody>
      </p:sp>
      <p:sp>
        <p:nvSpPr>
          <p:cNvPr id="192" name="Google Shape;19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So let’s return to the opening scenario. What if we used EA to assess the likelihood of low or high educational attainment of students and developed interventions </a:t>
            </a:r>
            <a:r>
              <a:rPr b="1" lang="en-US"/>
              <a:t>with the goal of </a:t>
            </a:r>
            <a:r>
              <a:rPr b="0" lang="en-US"/>
              <a:t>helping </a:t>
            </a:r>
            <a:r>
              <a:rPr lang="en-US"/>
              <a:t>all students in a program achieve high EA?</a:t>
            </a:r>
            <a:endParaRPr b="0" i="0" u="none" strike="noStrike">
              <a:solidFill>
                <a:srgbClr val="222222"/>
              </a:solidFill>
              <a:latin typeface="Arial"/>
              <a:ea typeface="Arial"/>
              <a:cs typeface="Arial"/>
              <a:sym typeface="Arial"/>
            </a:endParaRPr>
          </a:p>
          <a:p>
            <a:pPr indent="0" lvl="0" marL="0" rtl="0" algn="l">
              <a:spcBef>
                <a:spcPts val="0"/>
              </a:spcBef>
              <a:spcAft>
                <a:spcPts val="0"/>
              </a:spcAft>
              <a:buNone/>
            </a:pPr>
            <a:r>
              <a:t/>
            </a:r>
            <a:endParaRPr i="1"/>
          </a:p>
          <a:p>
            <a:pPr indent="0" lvl="0" marL="0" marR="0" rtl="0" algn="l">
              <a:lnSpc>
                <a:spcPct val="100000"/>
              </a:lnSpc>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Arial"/>
              <a:buNone/>
            </a:pPr>
            <a:r>
              <a:t/>
            </a:r>
            <a:endParaRPr b="0" i="0" u="none" strike="noStrike">
              <a:solidFill>
                <a:srgbClr val="000000"/>
              </a:solidFill>
            </a:endParaRPr>
          </a:p>
          <a:p>
            <a:pPr indent="0" lvl="0" marL="0" rtl="0" algn="l">
              <a:spcBef>
                <a:spcPts val="0"/>
              </a:spcBef>
              <a:spcAft>
                <a:spcPts val="0"/>
              </a:spcAft>
              <a:buNone/>
            </a:pPr>
            <a:r>
              <a:t/>
            </a:r>
            <a:endParaRPr/>
          </a:p>
        </p:txBody>
      </p:sp>
      <p:sp>
        <p:nvSpPr>
          <p:cNvPr id="203" name="Google Shape;20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marR="0" rtl="0" algn="l">
              <a:lnSpc>
                <a:spcPct val="100000"/>
              </a:lnSpc>
              <a:spcBef>
                <a:spcPts val="0"/>
              </a:spcBef>
              <a:spcAft>
                <a:spcPts val="0"/>
              </a:spcAft>
              <a:buClr>
                <a:srgbClr val="0C0F19"/>
              </a:buClr>
              <a:buSzPts val="1800"/>
              <a:buFont typeface="Arial"/>
              <a:buChar char="•"/>
            </a:pPr>
            <a:r>
              <a:rPr lang="en-US" sz="1800">
                <a:solidFill>
                  <a:srgbClr val="0C0F19"/>
                </a:solidFill>
                <a:latin typeface="Arial"/>
                <a:ea typeface="Arial"/>
                <a:cs typeface="Arial"/>
                <a:sym typeface="Arial"/>
              </a:rPr>
              <a:t>Health agencies like the FDA and CMS, along with state and federal laws, regulate medical practice, lab testing, the sale of medical or drug products, but these regulations do not cover social polygenic scores so I didn't include them here. Ancestry testing in direct-to-consumer (DTC) settings does not prompt FDA oversight, for instance, due to the low potential for medical harm. Legal Scholars might debate whether FDA and CMS should have the authority to regulate nonmedical tests. But I hope to show that like DTC tests there could be some relevant medical underpinnings or nonmedical laws that apply to or exclude health data that could be relevant.  </a:t>
            </a:r>
            <a:r>
              <a:rPr b="0" i="0" lang="en-US" sz="1800" u="none" strike="noStrike">
                <a:solidFill>
                  <a:srgbClr val="0C0F19"/>
                </a:solidFill>
                <a:latin typeface="Arial"/>
                <a:ea typeface="Arial"/>
                <a:cs typeface="Arial"/>
                <a:sym typeface="Arial"/>
              </a:rPr>
              <a:t>For example, </a:t>
            </a:r>
            <a:r>
              <a:rPr b="0" i="0" lang="en-US" sz="1800" u="none" strike="noStrike">
                <a:solidFill>
                  <a:srgbClr val="000000"/>
                </a:solidFill>
                <a:latin typeface="Arial"/>
                <a:ea typeface="Arial"/>
                <a:cs typeface="Arial"/>
                <a:sym typeface="Arial"/>
              </a:rPr>
              <a:t>FERPA defines Defines “education records” as those directly related to the student and ....“</a:t>
            </a:r>
            <a:r>
              <a:rPr b="0" i="0" lang="en-US" sz="2800" u="none" strike="noStrike">
                <a:solidFill>
                  <a:srgbClr val="000000"/>
                </a:solidFill>
                <a:latin typeface="Arial"/>
                <a:ea typeface="Arial"/>
                <a:cs typeface="Arial"/>
                <a:sym typeface="Arial"/>
              </a:rPr>
              <a:t>Maintained by an educational agency or institution or by a party acting for the agency or institution.” ...</a:t>
            </a:r>
            <a:r>
              <a:rPr b="0" i="0" lang="en-US" sz="1800" u="none" strike="noStrike">
                <a:solidFill>
                  <a:srgbClr val="000000"/>
                </a:solidFill>
                <a:latin typeface="Arial"/>
                <a:ea typeface="Arial"/>
                <a:cs typeface="Arial"/>
                <a:sym typeface="Arial"/>
              </a:rPr>
              <a:t>The term does not include records from a school nurse or psychologist. If PGSs are shared in an educational record only they are covered by FERPA but if they are included in a medical record only, we can better protect them under HIPAA. For example, School officials with what the law calls "legitimate educational interests" can access information, including medical information that is placed in an education record. </a:t>
            </a:r>
            <a:endParaRPr b="0" i="0" sz="2800" u="none" strike="noStrike">
              <a:solidFill>
                <a:srgbClr val="000000"/>
              </a:solidFill>
            </a:endParaRPr>
          </a:p>
          <a:p>
            <a:pPr indent="0" lvl="0" marL="0" rtl="0" algn="l">
              <a:spcBef>
                <a:spcPts val="0"/>
              </a:spcBef>
              <a:spcAft>
                <a:spcPts val="0"/>
              </a:spcAft>
              <a:buNone/>
            </a:pPr>
            <a:br>
              <a:rPr lang="en-US" sz="2800"/>
            </a:br>
            <a:r>
              <a:rPr b="0" i="0" lang="en-US" sz="1800" u="none" strike="noStrike">
                <a:solidFill>
                  <a:srgbClr val="000000"/>
                </a:solidFill>
                <a:latin typeface="Arial"/>
                <a:ea typeface="Arial"/>
                <a:cs typeface="Arial"/>
                <a:sym typeface="Arial"/>
              </a:rPr>
              <a:t>FERPA applies to public and some private schools receiving federal funding, so it may not apply in  school settings most likely to use PGSs such as elite private schools. Institutional frameworks would govern. </a:t>
            </a:r>
            <a:endParaRPr/>
          </a:p>
          <a:p>
            <a:pPr indent="0" lvl="0" marL="0" rtl="0" algn="l">
              <a:spcBef>
                <a:spcPts val="0"/>
              </a:spcBef>
              <a:spcAft>
                <a:spcPts val="0"/>
              </a:spcAft>
              <a:buNone/>
            </a:pPr>
            <a:r>
              <a:t/>
            </a:r>
            <a:endParaRPr b="0" i="0" u="none" strike="noStrike">
              <a:solidFill>
                <a:srgbClr val="000000"/>
              </a:solidFill>
            </a:endParaRPr>
          </a:p>
          <a:p>
            <a:pPr indent="0" lvl="0" marL="0" rtl="0" algn="l">
              <a:spcBef>
                <a:spcPts val="0"/>
              </a:spcBef>
              <a:spcAft>
                <a:spcPts val="0"/>
              </a:spcAft>
              <a:buNone/>
            </a:pPr>
            <a:r>
              <a:rPr b="0" i="0" lang="en-US" u="none" strike="noStrike">
                <a:solidFill>
                  <a:srgbClr val="000000"/>
                </a:solidFill>
              </a:rPr>
              <a:t>In public school settings 4</a:t>
            </a:r>
            <a:r>
              <a:rPr b="0" baseline="30000" i="0" lang="en-US" u="none" strike="noStrike">
                <a:solidFill>
                  <a:srgbClr val="000000"/>
                </a:solidFill>
              </a:rPr>
              <a:t>th</a:t>
            </a:r>
            <a:r>
              <a:rPr b="0" i="0" lang="en-US" u="none" strike="noStrike">
                <a:solidFill>
                  <a:srgbClr val="000000"/>
                </a:solidFill>
              </a:rPr>
              <a:t> A privacy rights would require consent and in California, state law prevents the genetic discrimination of students. Important legal questions would therefore be, WHO is doing the testing and WHERE &amp; WHY </a:t>
            </a:r>
            <a:br>
              <a:rPr b="0" i="0" lang="en-US" u="none" strike="noStrike">
                <a:solidFill>
                  <a:srgbClr val="000000"/>
                </a:solidFill>
              </a:rPr>
            </a:br>
            <a:br>
              <a:rPr lang="en-US"/>
            </a:br>
            <a:endParaRPr/>
          </a:p>
        </p:txBody>
      </p:sp>
      <p:sp>
        <p:nvSpPr>
          <p:cNvPr id="211" name="Google Shape;21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Here are some student scenarios that might trigger different laws.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What if students with high EA estimates are placed in advanced courses or specialized programs? What if their curricula are customized to be more challenging? PGSs would likely follow these students throughout their lives and be a basis for attracting advantage and preferred treatment. And students who do not achieve high EA and their parents could be stigmatized as failing to maximize genetic potential. </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We could likely imagine a scenario where students want their PGSs TO BE FORWARDED with their transcripts in their educational records or in a worst case scenarios: all those who don’t share PGS estimates would be automatically ranked lower than those who do by admissions committees. </a:t>
            </a:r>
            <a:endParaRPr/>
          </a:p>
        </p:txBody>
      </p:sp>
      <p:sp>
        <p:nvSpPr>
          <p:cNvPr id="229" name="Google Shape;22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b="0" i="0" lang="en-US" sz="1200" u="none" strike="noStrike">
                <a:latin typeface="Arial"/>
                <a:ea typeface="Arial"/>
                <a:cs typeface="Arial"/>
                <a:sym typeface="Arial"/>
              </a:rPr>
              <a:t>Second, imagine a student receives a high EA estimate but is struggling to perform.</a:t>
            </a:r>
            <a:endParaRPr/>
          </a:p>
          <a:p>
            <a:pPr indent="0" lvl="0" marL="0" rtl="0" algn="l">
              <a:spcBef>
                <a:spcPts val="0"/>
              </a:spcBef>
              <a:spcAft>
                <a:spcPts val="0"/>
              </a:spcAft>
              <a:buClr>
                <a:schemeClr val="dk1"/>
              </a:buClr>
              <a:buSzPts val="1200"/>
              <a:buFont typeface="Arial"/>
              <a:buNone/>
            </a:pPr>
            <a:r>
              <a:t/>
            </a:r>
            <a:endParaRPr b="0" i="0" sz="1200" u="none" strike="noStrike">
              <a:latin typeface="Arial"/>
              <a:ea typeface="Arial"/>
              <a:cs typeface="Arial"/>
              <a:sym typeface="Arial"/>
            </a:endParaRPr>
          </a:p>
          <a:p>
            <a:pPr indent="0" lvl="0" marL="0" rtl="0" algn="l">
              <a:spcBef>
                <a:spcPts val="0"/>
              </a:spcBef>
              <a:spcAft>
                <a:spcPts val="0"/>
              </a:spcAft>
              <a:buClr>
                <a:schemeClr val="dk1"/>
              </a:buClr>
              <a:buSzPts val="1200"/>
              <a:buFont typeface="Arial"/>
              <a:buNone/>
            </a:pPr>
            <a:r>
              <a:rPr b="0" i="0" lang="en-US" sz="1200" u="none" strike="noStrike">
                <a:latin typeface="Arial"/>
                <a:ea typeface="Arial"/>
                <a:cs typeface="Arial"/>
                <a:sym typeface="Arial"/>
              </a:rPr>
              <a:t>There is a likelihood of medical intervention; for example, parents may consult a physician and identify genes associated with dyslexia. Early school interventions may also take place, considering </a:t>
            </a:r>
            <a:r>
              <a:rPr b="1" i="0" lang="en-US" sz="1200" u="none" strike="noStrike">
                <a:latin typeface="Arial"/>
                <a:ea typeface="Arial"/>
                <a:cs typeface="Arial"/>
                <a:sym typeface="Arial"/>
              </a:rPr>
              <a:t>both EA estimates and dyslexia.</a:t>
            </a:r>
            <a:r>
              <a:rPr b="0" i="0" lang="en-US" sz="1200" u="none" strike="noStrike">
                <a:latin typeface="Arial"/>
                <a:ea typeface="Arial"/>
                <a:cs typeface="Arial"/>
                <a:sym typeface="Arial"/>
              </a:rPr>
              <a:t> Ideally, the student's natural abilities and interests would be emphasized and nurtured, while also providing support for her dyslexia.</a:t>
            </a:r>
            <a:endParaRPr/>
          </a:p>
          <a:p>
            <a:pPr indent="0" lvl="0" marL="0" rtl="0" algn="l">
              <a:spcBef>
                <a:spcPts val="0"/>
              </a:spcBef>
              <a:spcAft>
                <a:spcPts val="0"/>
              </a:spcAft>
              <a:buClr>
                <a:schemeClr val="dk1"/>
              </a:buClr>
              <a:buSzPts val="1200"/>
              <a:buFont typeface="Arial"/>
              <a:buNone/>
            </a:pPr>
            <a:r>
              <a:t/>
            </a:r>
            <a:endParaRPr b="0" i="0" sz="1200" u="none" strike="noStrike">
              <a:latin typeface="Arial"/>
              <a:ea typeface="Arial"/>
              <a:cs typeface="Arial"/>
              <a:sym typeface="Arial"/>
            </a:endParaRPr>
          </a:p>
          <a:p>
            <a:pPr indent="0" lvl="0" marL="0" rtl="0" algn="l">
              <a:spcBef>
                <a:spcPts val="0"/>
              </a:spcBef>
              <a:spcAft>
                <a:spcPts val="0"/>
              </a:spcAft>
              <a:buClr>
                <a:schemeClr val="dk1"/>
              </a:buClr>
              <a:buSzPts val="1200"/>
              <a:buFont typeface="Arial"/>
              <a:buNone/>
            </a:pPr>
            <a:r>
              <a:rPr b="0" i="0" lang="en-US" sz="1200" u="none" strike="noStrike">
                <a:latin typeface="Arial"/>
                <a:ea typeface="Arial"/>
                <a:cs typeface="Arial"/>
                <a:sym typeface="Arial"/>
              </a:rPr>
              <a:t>This scenario would trigger autonomy considerations like the first one, state genetic anti discrimination laws, the ADA, and in some jurisdictions, the implementation of Individualized Education Programs (IEPs) under federal laws such as the Individuals with Disabilities Education Act (IDEA)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39" name="Google Shape;23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this last scenario, low PGS for social traits might not rise to the level of being considered a disability.  There may not be required protective learning plans. Ultimately this student would be the least protected and the parents may need to consider ensuring FERPA prevents the sharing of records without their consent and request that PGSs not be placed in education records. Parents might have more control over what goes into the education record if PGSs occur through a separate institution such as a research institution, commercial company, or medical provider. School policies might consider bolstering parent and student autonomy as best they can in these cases.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47" name="Google Shape;24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Through these scenarios I aimed to show that if schools use PGSs, they may blur the lines between education and healthcare. Schools and parents may use genetic data without adequate medical consultation. There would not be physician involvement or oversight that would ideally prompt a physician to explore both medical and environmental contributions to educational attainment, such as exposure to toxins, diet, or lifestyle. Further the strongest protections that typically apply to health data would not apply here unless school policies and parents sought out medical providers such as psychologists to provide the testing and genetic counseling. </a:t>
            </a:r>
            <a:endParaRPr b="1" sz="1200" u="sng">
              <a:latin typeface="Arial"/>
              <a:ea typeface="Arial"/>
              <a:cs typeface="Arial"/>
              <a:sym typeface="Arial"/>
            </a:endParaRPr>
          </a:p>
          <a:p>
            <a:pPr indent="0" lvl="0" marL="0" rtl="0" algn="l">
              <a:spcBef>
                <a:spcPts val="0"/>
              </a:spcBef>
              <a:spcAft>
                <a:spcPts val="0"/>
              </a:spcAft>
              <a:buNone/>
            </a:pPr>
            <a:r>
              <a:t/>
            </a:r>
            <a:endParaRPr b="1" sz="1200" u="sng">
              <a:latin typeface="Arial"/>
              <a:ea typeface="Arial"/>
              <a:cs typeface="Arial"/>
              <a:sym typeface="Arial"/>
            </a:endParaRPr>
          </a:p>
          <a:p>
            <a:pPr indent="0" lvl="0" marL="0" rtl="0" algn="l">
              <a:spcBef>
                <a:spcPts val="0"/>
              </a:spcBef>
              <a:spcAft>
                <a:spcPts val="0"/>
              </a:spcAft>
              <a:buNone/>
            </a:pPr>
            <a:r>
              <a:rPr lang="en-US" sz="1200">
                <a:latin typeface="Arial"/>
                <a:ea typeface="Arial"/>
                <a:cs typeface="Arial"/>
                <a:sym typeface="Arial"/>
              </a:rPr>
              <a:t>In all of these cases, it is unclear how trusted these scores can be. Second, a school and not a physician is acting on the information, with a physician only involved if the parents make the request. It is arguably justified to treat the three students differently because one has a medical disability but Medical underpinnings or social determinants of health may not be clear or transparent in scenario 1 or 3. </a:t>
            </a:r>
            <a:endParaRPr/>
          </a:p>
          <a:p>
            <a:pPr indent="0" lvl="0" marL="0" rtl="0" algn="l">
              <a:spcBef>
                <a:spcPts val="0"/>
              </a:spcBef>
              <a:spcAft>
                <a:spcPts val="0"/>
              </a:spcAft>
              <a:buNone/>
            </a:pPr>
            <a:r>
              <a:t/>
            </a:r>
            <a:endParaRPr/>
          </a:p>
        </p:txBody>
      </p:sp>
      <p:sp>
        <p:nvSpPr>
          <p:cNvPr id="257" name="Google Shape;25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2" marL="475487" marR="0" rtl="0" algn="l">
              <a:lnSpc>
                <a:spcPct val="110000"/>
              </a:lnSpc>
              <a:spcBef>
                <a:spcPts val="0"/>
              </a:spcBef>
              <a:spcAft>
                <a:spcPts val="0"/>
              </a:spcAft>
              <a:buClr>
                <a:schemeClr val="dk1"/>
              </a:buClr>
              <a:buSzPts val="1200"/>
              <a:buFont typeface="Arial"/>
              <a:buNone/>
            </a:pPr>
            <a:r>
              <a:rPr lang="en-US"/>
              <a:t>Ultimately Students would face different treatment based on their PGSs but also based on the application of different laws. </a:t>
            </a:r>
            <a:endParaRPr/>
          </a:p>
          <a:p>
            <a:pPr indent="0" lvl="2" marL="475487" marR="0" rtl="0" algn="l">
              <a:lnSpc>
                <a:spcPct val="110000"/>
              </a:lnSpc>
              <a:spcBef>
                <a:spcPts val="0"/>
              </a:spcBef>
              <a:spcAft>
                <a:spcPts val="0"/>
              </a:spcAft>
              <a:buClr>
                <a:schemeClr val="dk1"/>
              </a:buClr>
              <a:buSzPts val="1200"/>
              <a:buFont typeface="Arial"/>
              <a:buNone/>
            </a:pPr>
            <a:r>
              <a:t/>
            </a:r>
            <a:endParaRPr/>
          </a:p>
          <a:p>
            <a:pPr indent="0" lvl="2" marL="475487" marR="0" rtl="0" algn="l">
              <a:lnSpc>
                <a:spcPct val="110000"/>
              </a:lnSpc>
              <a:spcBef>
                <a:spcPts val="0"/>
              </a:spcBef>
              <a:spcAft>
                <a:spcPts val="0"/>
              </a:spcAft>
              <a:buClr>
                <a:schemeClr val="dk1"/>
              </a:buClr>
              <a:buSzPts val="1200"/>
              <a:buFont typeface="Arial"/>
              <a:buNone/>
            </a:pPr>
            <a:r>
              <a:rPr lang="en-US"/>
              <a:t>All the scenarios raise ethical concerns similar to those in a "brave new world" GATTACA or "Minority Report," where people's lives are shaped by predictions about their futures. Using predictive technologies like polygenic risk scores can lead to deterministic biases and undermine the nurture aspect of these other contributors to educational attainment.</a:t>
            </a:r>
            <a:endParaRPr/>
          </a:p>
          <a:p>
            <a:pPr indent="0" lvl="2" marL="475487" marR="0" rtl="0" algn="l">
              <a:lnSpc>
                <a:spcPct val="110000"/>
              </a:lnSpc>
              <a:spcBef>
                <a:spcPts val="0"/>
              </a:spcBef>
              <a:spcAft>
                <a:spcPts val="0"/>
              </a:spcAft>
              <a:buClr>
                <a:schemeClr val="dk1"/>
              </a:buClr>
              <a:buSzPts val="1200"/>
              <a:buFont typeface="Arial"/>
              <a:buNone/>
            </a:pPr>
            <a:r>
              <a:t/>
            </a:r>
            <a:endParaRPr/>
          </a:p>
        </p:txBody>
      </p:sp>
      <p:sp>
        <p:nvSpPr>
          <p:cNvPr id="267" name="Google Shape;26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4000"/>
          </a:p>
          <a:p>
            <a:pPr indent="-254000" lvl="0" marL="0" marR="0" rtl="0" algn="l">
              <a:lnSpc>
                <a:spcPct val="100000"/>
              </a:lnSpc>
              <a:spcBef>
                <a:spcPts val="0"/>
              </a:spcBef>
              <a:spcAft>
                <a:spcPts val="0"/>
              </a:spcAft>
              <a:buClr>
                <a:schemeClr val="dk1"/>
              </a:buClr>
              <a:buSzPts val="4000"/>
              <a:buFont typeface="Arial"/>
              <a:buChar char="•"/>
            </a:pPr>
            <a:r>
              <a:rPr lang="en-US" sz="4000"/>
              <a:t>While the intention may be to provide tailored resources, [CLICK ]. in reality, history suggets that opportunities would be skewed in favor of more gifted students and [ CLICK ] other scholars have expressed concern that. [CLICK ] genomics will be used to address versus less expensive and personally invasive interventions. </a:t>
            </a:r>
            <a:endParaRPr b="0" i="0" sz="4000" u="none" strike="noStrike">
              <a:solidFill>
                <a:srgbClr val="0E101A"/>
              </a:solidFill>
            </a:endParaRPr>
          </a:p>
          <a:p>
            <a:pPr indent="0" lvl="0" marL="0" marR="0" rtl="0" algn="l">
              <a:spcBef>
                <a:spcPts val="0"/>
              </a:spcBef>
              <a:spcAft>
                <a:spcPts val="0"/>
              </a:spcAft>
              <a:buNone/>
            </a:pPr>
            <a:r>
              <a:t/>
            </a:r>
            <a:endParaRPr sz="1800">
              <a:latin typeface="Arial"/>
              <a:ea typeface="Arial"/>
              <a:cs typeface="Arial"/>
              <a:sym typeface="Arial"/>
            </a:endParaRPr>
          </a:p>
        </p:txBody>
      </p:sp>
      <p:sp>
        <p:nvSpPr>
          <p:cNvPr id="287" name="Google Shape;28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457200" lvl="0" marL="0" marR="0" rtl="0" algn="l">
              <a:lnSpc>
                <a:spcPct val="116000"/>
              </a:lnSpc>
              <a:spcBef>
                <a:spcPts val="0"/>
              </a:spcBef>
              <a:spcAft>
                <a:spcPts val="0"/>
              </a:spcAft>
              <a:buClr>
                <a:schemeClr val="dk1"/>
              </a:buClr>
              <a:buSzPts val="1800"/>
              <a:buFont typeface="Arial"/>
              <a:buNone/>
            </a:pPr>
            <a:r>
              <a:rPr lang="en-US" sz="1800">
                <a:latin typeface="Arial"/>
                <a:ea typeface="Arial"/>
                <a:cs typeface="Arial"/>
                <a:sym typeface="Arial"/>
              </a:rPr>
              <a:t>If there are benefits, we may ask: </a:t>
            </a:r>
            <a:r>
              <a:rPr lang="en-US" sz="1800"/>
              <a:t>Should new regulations or legislation be considered in response to scholarly warnings, and how can policymakers optimize the benefits of polygenic scores?</a:t>
            </a:r>
            <a:endParaRPr/>
          </a:p>
          <a:p>
            <a:pPr indent="457200" lvl="0" marL="0" marR="0" rtl="0" algn="l">
              <a:lnSpc>
                <a:spcPct val="116000"/>
              </a:lnSpc>
              <a:spcBef>
                <a:spcPts val="0"/>
              </a:spcBef>
              <a:spcAft>
                <a:spcPts val="0"/>
              </a:spcAft>
              <a:buNone/>
            </a:pPr>
            <a:r>
              <a:t/>
            </a:r>
            <a:endParaRPr sz="1800">
              <a:latin typeface="Arial"/>
              <a:ea typeface="Arial"/>
              <a:cs typeface="Arial"/>
              <a:sym typeface="Arial"/>
            </a:endParaRPr>
          </a:p>
        </p:txBody>
      </p:sp>
      <p:sp>
        <p:nvSpPr>
          <p:cNvPr id="298" name="Google Shape;29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p:nvPr>
            <p:ph idx="2" type="sldImg"/>
          </p:nvPr>
        </p:nvSpPr>
        <p:spPr>
          <a:xfrm>
            <a:off x="450850" y="717550"/>
            <a:ext cx="6375400" cy="35861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Before I conclude, I'd like to recognize the amazing Beyond the Medical Team that is working together to expore these many ELSI issues. </a:t>
            </a:r>
            <a:endParaRPr/>
          </a:p>
        </p:txBody>
      </p:sp>
      <p:sp>
        <p:nvSpPr>
          <p:cNvPr id="305" name="Google Shape;30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is a scenario I’ll use to describe the social and legal uncertainties of polygenic scores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We’ve seen student DNA testing before. Colleges and grad programs have offered students personal genetic testing for educational purposes to help train students in experiential ways, including medical and pharmaceutical students for potential scenarios when patiients, in their roles as consumers order DTC genetic testing services and bring them into the clinic.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program obviously raises </a:t>
            </a:r>
            <a:r>
              <a:rPr b="1" i="0" lang="en-US" u="none" strike="noStrike">
                <a:solidFill>
                  <a:srgbClr val="000000"/>
                </a:solidFill>
              </a:rPr>
              <a:t>legal and ethical concerns</a:t>
            </a:r>
            <a:r>
              <a:rPr b="0" i="0" lang="en-US" u="none" strike="noStrike">
                <a:solidFill>
                  <a:srgbClr val="000000"/>
                </a:solidFill>
              </a:rPr>
              <a:t>, much like those raised by student educational DNA testing.  How are students' genetic data stored, and do they fully understand the risks? Who will do the testing and do research or medical laws apply? In this case, we might also ask, could polygenic scores unfairly advantage or disadvantage certain students during school or later in life? What are the regulatory gaps and unintended consequences?</a:t>
            </a:r>
            <a:endParaRPr/>
          </a:p>
          <a:p>
            <a:pPr indent="0" lvl="0" marL="0" rtl="0" algn="l">
              <a:spcBef>
                <a:spcPts val="0"/>
              </a:spcBef>
              <a:spcAft>
                <a:spcPts val="0"/>
              </a:spcAft>
              <a:buNone/>
            </a:pPr>
            <a:r>
              <a:t/>
            </a:r>
            <a:endParaRPr b="0" i="0" u="none" strike="noStrike">
              <a:solidFill>
                <a:srgbClr val="000000"/>
              </a:solidFill>
            </a:endParaRPr>
          </a:p>
          <a:p>
            <a:pPr indent="0" lvl="0" marL="0" rtl="0" algn="l">
              <a:spcBef>
                <a:spcPts val="0"/>
              </a:spcBef>
              <a:spcAft>
                <a:spcPts val="0"/>
              </a:spcAft>
              <a:buNone/>
            </a:pPr>
            <a:r>
              <a:rPr b="0" i="0" lang="en-US" u="none" strike="noStrike">
                <a:solidFill>
                  <a:srgbClr val="000000"/>
                </a:solidFill>
              </a:rPr>
              <a:t>If we </a:t>
            </a:r>
            <a:r>
              <a:rPr i="1" lang="en-US"/>
              <a:t>Imagine a world where polygenic scores influence HS or even college admissions—there are limited laws regulating these nonmedical uses. </a:t>
            </a:r>
            <a:endParaRPr sz="18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Arial"/>
              <a:buNone/>
            </a:pPr>
            <a:r>
              <a:t/>
            </a:r>
            <a:endParaRPr b="0" i="0" u="none" strike="noStrike">
              <a:solidFill>
                <a:srgbClr val="000000"/>
              </a:solidFill>
            </a:endParaRPr>
          </a:p>
          <a:p>
            <a:pPr indent="0" lvl="0" marL="0" rtl="0" algn="l">
              <a:spcBef>
                <a:spcPts val="0"/>
              </a:spcBef>
              <a:spcAft>
                <a:spcPts val="0"/>
              </a:spcAft>
              <a:buNone/>
            </a:pPr>
            <a:r>
              <a:t/>
            </a:r>
            <a:endParaRPr/>
          </a:p>
        </p:txBody>
      </p:sp>
      <p:sp>
        <p:nvSpPr>
          <p:cNvPr id="108" name="Google Shape;10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800"/>
              <a:t>I will briefly define polygenic scores and their growing applications beyond medicine and describe some of the legal gaps and uncertainties. </a:t>
            </a:r>
            <a:endParaRPr/>
          </a:p>
          <a:p>
            <a:pPr indent="0" lvl="0" marL="0" rtl="0" algn="l">
              <a:spcBef>
                <a:spcPts val="0"/>
              </a:spcBef>
              <a:spcAft>
                <a:spcPts val="0"/>
              </a:spcAft>
              <a:buNone/>
            </a:pPr>
            <a:r>
              <a:t/>
            </a:r>
            <a:endParaRPr sz="1800"/>
          </a:p>
          <a:p>
            <a:pPr indent="0" lvl="0" marL="0" rtl="0" algn="l">
              <a:spcBef>
                <a:spcPts val="0"/>
              </a:spcBef>
              <a:spcAft>
                <a:spcPts val="0"/>
              </a:spcAft>
              <a:buNone/>
            </a:pPr>
            <a:r>
              <a:rPr i="0" lang="en-US" sz="1800"/>
              <a:t>Since there’s little legal precedence for regulating social polygenic scores,  can we apply or expand health law frameworks? What are the opportunities, and pitfalls?</a:t>
            </a:r>
            <a:endParaRPr/>
          </a:p>
          <a:p>
            <a:pPr indent="0" lvl="0" marL="0" rtl="0" algn="l">
              <a:spcBef>
                <a:spcPts val="0"/>
              </a:spcBef>
              <a:spcAft>
                <a:spcPts val="0"/>
              </a:spcAft>
              <a:buNone/>
            </a:pPr>
            <a:r>
              <a:t/>
            </a:r>
            <a:endParaRPr i="0" sz="1800"/>
          </a:p>
          <a:p>
            <a:pPr indent="0" lvl="0" marL="0" rtl="0" algn="l">
              <a:spcBef>
                <a:spcPts val="0"/>
              </a:spcBef>
              <a:spcAft>
                <a:spcPts val="0"/>
              </a:spcAft>
              <a:buNone/>
            </a:pPr>
            <a:r>
              <a:rPr i="0" lang="en-US" sz="1800"/>
              <a:t>One of the reasons for giving this talk today is that Anya Prince and I are developing case studies to teach students about the ethical and legal implications of these technologies as a deliverable of our funded work led by Anya and Jean Cadigan.  We haven’t narrowed the student audience yet. We are considering developing case studies for college students but we could start earlier. We are considering science student and law student audiences.   </a:t>
            </a:r>
            <a:endParaRPr/>
          </a:p>
          <a:p>
            <a:pPr indent="0" lvl="0" marL="0" rtl="0" algn="l">
              <a:spcBef>
                <a:spcPts val="0"/>
              </a:spcBef>
              <a:spcAft>
                <a:spcPts val="0"/>
              </a:spcAft>
              <a:buNone/>
            </a:pPr>
            <a:r>
              <a:t/>
            </a:r>
            <a:endParaRPr i="0" sz="1800"/>
          </a:p>
          <a:p>
            <a:pPr indent="0" lvl="0" marL="0" rtl="0" algn="l">
              <a:spcBef>
                <a:spcPts val="0"/>
              </a:spcBef>
              <a:spcAft>
                <a:spcPts val="0"/>
              </a:spcAft>
              <a:buNone/>
            </a:pPr>
            <a:r>
              <a:rPr i="0" lang="en-US" sz="1800"/>
              <a:t>Lastly, we are considering how to present the traits and the many different uses. So today I’ll discuss the trait educational attainment and the potential use of PGSs in schools to create personalized learning plans.  But there could be other uses including college admissions, commericialzed dating or entertainment applications, illegal employment discrimination, or further research uses linking educational attainment with other traits such as political beliefs.</a:t>
            </a:r>
            <a:endParaRPr sz="1800">
              <a:latin typeface="Arial"/>
              <a:ea typeface="Arial"/>
              <a:cs typeface="Arial"/>
              <a:sym typeface="Arial"/>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800">
                <a:latin typeface="Arial"/>
                <a:ea typeface="Arial"/>
                <a:cs typeface="Arial"/>
                <a:sym typeface="Arial"/>
              </a:rPr>
              <a:t>So what are Polygenic Risk Scores (PRSs)? PRSs assess individual differences in traits and estimate the likelihood of developing complex conditions such as cancer and heart disease.</a:t>
            </a:r>
            <a:endParaRPr/>
          </a:p>
          <a:p>
            <a:pPr indent="0" lvl="0" marL="0" rtl="0" algn="l">
              <a:spcBef>
                <a:spcPts val="0"/>
              </a:spcBef>
              <a:spcAft>
                <a:spcPts val="0"/>
              </a:spcAft>
              <a:buNone/>
            </a:pPr>
            <a:r>
              <a:t/>
            </a:r>
            <a:endParaRPr sz="1800">
              <a:latin typeface="Arial"/>
              <a:ea typeface="Arial"/>
              <a:cs typeface="Arial"/>
              <a:sym typeface="Arial"/>
            </a:endParaRPr>
          </a:p>
          <a:p>
            <a:pPr indent="0" lvl="0" marL="0" rtl="0" algn="l">
              <a:spcBef>
                <a:spcPts val="0"/>
              </a:spcBef>
              <a:spcAft>
                <a:spcPts val="0"/>
              </a:spcAft>
              <a:buNone/>
            </a:pPr>
            <a:r>
              <a:rPr lang="en-US" sz="1800">
                <a:latin typeface="Arial"/>
                <a:ea typeface="Arial"/>
                <a:cs typeface="Arial"/>
                <a:sym typeface="Arial"/>
              </a:rPr>
              <a:t>Researchers identify variants by analyzing genomic datasets from biobanks and comparing genetic variants in individuals with and without diseases. These studies are called genome wide association studies or GWAS. Variants more common in affected individuals indicate an increased likelihood of the trait, while those more prevalent in unaffected individuals suggest a decreased likelihood. </a:t>
            </a:r>
            <a:endParaRPr b="0" i="0">
              <a:solidFill>
                <a:srgbClr val="000000"/>
              </a:solidFill>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200"/>
              <a:buFont typeface="Noto Sans Symbols"/>
              <a:buNone/>
            </a:pPr>
            <a:r>
              <a:t/>
            </a:r>
            <a:endParaRPr sz="1200"/>
          </a:p>
        </p:txBody>
      </p:sp>
      <p:sp>
        <p:nvSpPr>
          <p:cNvPr id="133" name="Google Shape;13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Research in this area focuses on the heritability of complex diseases but also increasingly social traits. Work in this field called </a:t>
            </a:r>
            <a:r>
              <a:rPr b="0" i="0" lang="en-US" u="none" strike="noStrike">
                <a:solidFill>
                  <a:srgbClr val="0E101A"/>
                </a:solidFill>
              </a:rPr>
              <a:t>Sociogenomics examines how genetic factors influence social characteristics, such as education, behavior, and economic status. </a:t>
            </a:r>
            <a:r>
              <a:rPr b="1" i="1" lang="en-US" u="none" strike="noStrike">
                <a:solidFill>
                  <a:srgbClr val="0E101A"/>
                </a:solidFill>
              </a:rPr>
              <a:t>Social and behavioral scientists </a:t>
            </a:r>
            <a:r>
              <a:rPr b="0" i="0" lang="en-US" u="none" strike="noStrike">
                <a:solidFill>
                  <a:srgbClr val="0E101A"/>
                </a:solidFill>
              </a:rPr>
              <a:t>are increasingly collaborating with geneticists or adapting genetic research methods to explore associations between genomic differences and social traits. </a:t>
            </a:r>
            <a:endParaRPr/>
          </a:p>
          <a:p>
            <a:pPr indent="0" lvl="0" marL="0" marR="0" rtl="0" algn="l">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Researchers are the primary stakeholders developing PGSs and there are limited current uses in society except in the case of IVF contexts and some consumer entertainment applications. Since we are talking about social traits and behaviors instead of disease our team uses the phrase polygenic scores or PGSs instead of PRSs.</a:t>
            </a:r>
            <a:r>
              <a:rPr b="0" i="0" lang="en-US" sz="1200">
                <a:solidFill>
                  <a:srgbClr val="000000"/>
                </a:solidFill>
                <a:latin typeface="Arial"/>
                <a:ea typeface="Arial"/>
                <a:cs typeface="Arial"/>
                <a:sym typeface="Arial"/>
              </a:rPr>
              <a:t> </a:t>
            </a:r>
            <a:endParaRPr b="0" i="0">
              <a:solidFill>
                <a:srgbClr val="000000"/>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0" i="0" u="none" strike="noStrike">
              <a:solidFill>
                <a:srgbClr val="0E101A"/>
              </a:solidFill>
            </a:endParaRPr>
          </a:p>
          <a:p>
            <a:pPr indent="0" lvl="0" marL="0" rtl="0" algn="l">
              <a:spcBef>
                <a:spcPts val="0"/>
              </a:spcBef>
              <a:spcAft>
                <a:spcPts val="0"/>
              </a:spcAft>
              <a:buNone/>
            </a:pPr>
            <a:r>
              <a:t/>
            </a:r>
            <a:endParaRPr b="0" i="0" u="none" strike="noStrike">
              <a:solidFill>
                <a:srgbClr val="0E101A"/>
              </a:solidFill>
            </a:endParaRPr>
          </a:p>
          <a:p>
            <a:pPr indent="0" lvl="0" marL="0" marR="0" rtl="0" algn="l">
              <a:lnSpc>
                <a:spcPct val="100000"/>
              </a:lnSpc>
              <a:spcBef>
                <a:spcPts val="0"/>
              </a:spcBef>
              <a:spcAft>
                <a:spcPts val="0"/>
              </a:spcAft>
              <a:buClr>
                <a:srgbClr val="0E101A"/>
              </a:buClr>
              <a:buSzPts val="1200"/>
              <a:buFont typeface="Arial"/>
              <a:buNone/>
            </a:pPr>
            <a:r>
              <a:rPr b="0" i="0" lang="en-US" u="none" strike="noStrike">
                <a:solidFill>
                  <a:srgbClr val="0E101A"/>
                </a:solidFill>
              </a:rPr>
              <a:t>This figure highlights the varied existing and potential traits we could research. Part of our work on the grant is to investigate developments in these areas, scan what traits and uses are on the horizon, and the potential ethical and legal implications [ CLICK  ] In a recent law review article, Prof. Prince and I discuss the limitations of existing laws, including anti-discrimination and privacy protections, as well as implications of justice and fairness, particularly regarding unintended consequences outside health law. </a:t>
            </a:r>
            <a:r>
              <a:rPr b="1" i="0" lang="en-US" u="none" strike="noStrike">
                <a:solidFill>
                  <a:srgbClr val="0E101A"/>
                </a:solidFill>
              </a:rPr>
              <a:t>This raises important questions about whether health law should evolve to address genetic predictions beyond medicine.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Next, I am going to spend the rest of my time using the example of educational attainment.  It is a good example because it highlights the complexities of PGSs given that environmental and social factors influence the scores and their predictive value including different genders, locations and time periods. Genetics explains an estimated 20% of the differences we see in a population according to scientific research. </a:t>
            </a:r>
            <a:r>
              <a:rPr b="0" lang="en-US"/>
              <a:t>Also, it is commonly studied, a question in almost every survey, and so application of educational attainment could be one of the earliest uses we see in different social settings.</a:t>
            </a:r>
            <a:endParaRPr/>
          </a:p>
        </p:txBody>
      </p:sp>
      <p:sp>
        <p:nvSpPr>
          <p:cNvPr id="160" name="Google Shape;16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Further, the Beyond The Medical Team’s independent research has shown that as of 2022 3 million samples have been used to develop EA PGSs and that it is the most cited PGS in academic and lay literature. </a:t>
            </a:r>
            <a:br>
              <a:rPr lang="en-US"/>
            </a:br>
            <a:br>
              <a:rPr lang="en-US"/>
            </a:br>
            <a:endParaRPr b="1"/>
          </a:p>
        </p:txBody>
      </p:sp>
      <p:sp>
        <p:nvSpPr>
          <p:cNvPr id="168" name="Google Shape;16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Here is definition so we are all on the same page. Educational attainment refers to the total years of formal education completed by an individual or the highest grade completed or degree received, ranging from no education to a doctoral degree. Researchers convert these responses into years of schooling to conduct GWAS studies I described earlier. </a:t>
            </a:r>
            <a:endParaRPr/>
          </a:p>
          <a:p>
            <a:pPr indent="0" lvl="0" marL="0" rtl="0" algn="l">
              <a:spcBef>
                <a:spcPts val="0"/>
              </a:spcBef>
              <a:spcAft>
                <a:spcPts val="0"/>
              </a:spcAft>
              <a:buNone/>
            </a:pPr>
            <a:r>
              <a:t/>
            </a:r>
            <a:endParaRPr/>
          </a:p>
        </p:txBody>
      </p:sp>
      <p:sp>
        <p:nvSpPr>
          <p:cNvPr id="176" name="Google Shape;17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3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 name="Shape 72"/>
        <p:cNvGrpSpPr/>
        <p:nvPr/>
      </p:nvGrpSpPr>
      <p:grpSpPr>
        <a:xfrm>
          <a:off x="0" y="0"/>
          <a:ext cx="0" cy="0"/>
          <a:chOff x="0" y="0"/>
          <a:chExt cx="0" cy="0"/>
        </a:xfrm>
      </p:grpSpPr>
      <p:sp>
        <p:nvSpPr>
          <p:cNvPr id="73" name="Google Shape;73;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8"/>
          <p:cNvSpPr/>
          <p:nvPr>
            <p:ph idx="2" type="pic"/>
          </p:nvPr>
        </p:nvSpPr>
        <p:spPr>
          <a:xfrm>
            <a:off x="5183188" y="987425"/>
            <a:ext cx="6172200" cy="4873625"/>
          </a:xfrm>
          <a:prstGeom prst="rect">
            <a:avLst/>
          </a:prstGeom>
          <a:noFill/>
          <a:ln>
            <a:noFill/>
          </a:ln>
        </p:spPr>
      </p:sp>
      <p:sp>
        <p:nvSpPr>
          <p:cNvPr id="75" name="Google Shape;75;p3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6" name="Google Shape;76;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9" name="Shape 79"/>
        <p:cNvGrpSpPr/>
        <p:nvPr/>
      </p:nvGrpSpPr>
      <p:grpSpPr>
        <a:xfrm>
          <a:off x="0" y="0"/>
          <a:ext cx="0" cy="0"/>
          <a:chOff x="0" y="0"/>
          <a:chExt cx="0" cy="0"/>
        </a:xfrm>
      </p:grpSpPr>
      <p:sp>
        <p:nvSpPr>
          <p:cNvPr id="80" name="Google Shape;80;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3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5" name="Shape 85"/>
        <p:cNvGrpSpPr/>
        <p:nvPr/>
      </p:nvGrpSpPr>
      <p:grpSpPr>
        <a:xfrm>
          <a:off x="0" y="0"/>
          <a:ext cx="0" cy="0"/>
          <a:chOff x="0" y="0"/>
          <a:chExt cx="0" cy="0"/>
        </a:xfrm>
      </p:grpSpPr>
      <p:sp>
        <p:nvSpPr>
          <p:cNvPr id="86" name="Google Shape;86;p4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4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3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type="tx">
  <p:cSld name="TITLE_AND_BODY">
    <p:spTree>
      <p:nvGrpSpPr>
        <p:cNvPr id="34" name="Shape 34"/>
        <p:cNvGrpSpPr/>
        <p:nvPr/>
      </p:nvGrpSpPr>
      <p:grpSpPr>
        <a:xfrm>
          <a:off x="0" y="0"/>
          <a:ext cx="0" cy="0"/>
          <a:chOff x="0" y="0"/>
          <a:chExt cx="0" cy="0"/>
        </a:xfrm>
      </p:grpSpPr>
      <p:sp>
        <p:nvSpPr>
          <p:cNvPr id="35" name="Google Shape;35;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defRPr>
            </a:lvl1pPr>
            <a:lvl2pPr indent="0" lvl="1" marL="0" algn="r">
              <a:spcBef>
                <a:spcPts val="0"/>
              </a:spcBef>
              <a:buNone/>
              <a:defRPr sz="1200">
                <a:solidFill>
                  <a:srgbClr val="888888"/>
                </a:solidFill>
              </a:defRPr>
            </a:lvl2pPr>
            <a:lvl3pPr indent="0" lvl="2" marL="0" algn="r">
              <a:spcBef>
                <a:spcPts val="0"/>
              </a:spcBef>
              <a:buNone/>
              <a:defRPr sz="1200">
                <a:solidFill>
                  <a:srgbClr val="888888"/>
                </a:solidFill>
              </a:defRPr>
            </a:lvl3pPr>
            <a:lvl4pPr indent="0" lvl="3" marL="0" algn="r">
              <a:spcBef>
                <a:spcPts val="0"/>
              </a:spcBef>
              <a:buNone/>
              <a:defRPr sz="1200">
                <a:solidFill>
                  <a:srgbClr val="888888"/>
                </a:solidFill>
              </a:defRPr>
            </a:lvl4pPr>
            <a:lvl5pPr indent="0" lvl="4" marL="0" algn="r">
              <a:spcBef>
                <a:spcPts val="0"/>
              </a:spcBef>
              <a:buNone/>
              <a:defRPr sz="1200">
                <a:solidFill>
                  <a:srgbClr val="888888"/>
                </a:solidFill>
              </a:defRPr>
            </a:lvl5pPr>
            <a:lvl6pPr indent="0" lvl="5" marL="0" algn="r">
              <a:spcBef>
                <a:spcPts val="0"/>
              </a:spcBef>
              <a:buNone/>
              <a:defRPr sz="1200">
                <a:solidFill>
                  <a:srgbClr val="888888"/>
                </a:solidFill>
              </a:defRPr>
            </a:lvl6pPr>
            <a:lvl7pPr indent="0" lvl="6" marL="0" algn="r">
              <a:spcBef>
                <a:spcPts val="0"/>
              </a:spcBef>
              <a:buNone/>
              <a:defRPr sz="1200">
                <a:solidFill>
                  <a:srgbClr val="888888"/>
                </a:solidFill>
              </a:defRPr>
            </a:lvl7pPr>
            <a:lvl8pPr indent="0" lvl="7" marL="0" algn="r">
              <a:spcBef>
                <a:spcPts val="0"/>
              </a:spcBef>
              <a:buNone/>
              <a:defRPr sz="1200">
                <a:solidFill>
                  <a:srgbClr val="888888"/>
                </a:solidFill>
              </a:defRPr>
            </a:lvl8pPr>
            <a:lvl9pPr indent="0" lvl="8" marL="0" algn="r">
              <a:spcBef>
                <a:spcPts val="0"/>
              </a:spcBef>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 name="Shape 38"/>
        <p:cNvGrpSpPr/>
        <p:nvPr/>
      </p:nvGrpSpPr>
      <p:grpSpPr>
        <a:xfrm>
          <a:off x="0" y="0"/>
          <a:ext cx="0" cy="0"/>
          <a:chOff x="0" y="0"/>
          <a:chExt cx="0" cy="0"/>
        </a:xfrm>
      </p:grpSpPr>
      <p:sp>
        <p:nvSpPr>
          <p:cNvPr id="39" name="Google Shape;39;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showMasterSp="0">
  <p:cSld name="Bullets">
    <p:spTree>
      <p:nvGrpSpPr>
        <p:cNvPr id="42" name="Shape 42"/>
        <p:cNvGrpSpPr/>
        <p:nvPr/>
      </p:nvGrpSpPr>
      <p:grpSpPr>
        <a:xfrm>
          <a:off x="0" y="0"/>
          <a:ext cx="0" cy="0"/>
          <a:chOff x="0" y="0"/>
          <a:chExt cx="0" cy="0"/>
        </a:xfrm>
      </p:grpSpPr>
      <p:sp>
        <p:nvSpPr>
          <p:cNvPr id="43" name="Google Shape;43;p33"/>
          <p:cNvSpPr txBox="1"/>
          <p:nvPr>
            <p:ph idx="1" type="body"/>
          </p:nvPr>
        </p:nvSpPr>
        <p:spPr>
          <a:xfrm>
            <a:off x="831850" y="622300"/>
            <a:ext cx="10515600" cy="5600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defRPr>
            </a:lvl1pPr>
            <a:lvl2pPr indent="0" lvl="1" marL="0" algn="r">
              <a:spcBef>
                <a:spcPts val="0"/>
              </a:spcBef>
              <a:buNone/>
              <a:defRPr sz="1200">
                <a:solidFill>
                  <a:srgbClr val="888888"/>
                </a:solidFill>
              </a:defRPr>
            </a:lvl2pPr>
            <a:lvl3pPr indent="0" lvl="2" marL="0" algn="r">
              <a:spcBef>
                <a:spcPts val="0"/>
              </a:spcBef>
              <a:buNone/>
              <a:defRPr sz="1200">
                <a:solidFill>
                  <a:srgbClr val="888888"/>
                </a:solidFill>
              </a:defRPr>
            </a:lvl3pPr>
            <a:lvl4pPr indent="0" lvl="3" marL="0" algn="r">
              <a:spcBef>
                <a:spcPts val="0"/>
              </a:spcBef>
              <a:buNone/>
              <a:defRPr sz="1200">
                <a:solidFill>
                  <a:srgbClr val="888888"/>
                </a:solidFill>
              </a:defRPr>
            </a:lvl4pPr>
            <a:lvl5pPr indent="0" lvl="4" marL="0" algn="r">
              <a:spcBef>
                <a:spcPts val="0"/>
              </a:spcBef>
              <a:buNone/>
              <a:defRPr sz="1200">
                <a:solidFill>
                  <a:srgbClr val="888888"/>
                </a:solidFill>
              </a:defRPr>
            </a:lvl5pPr>
            <a:lvl6pPr indent="0" lvl="5" marL="0" algn="r">
              <a:spcBef>
                <a:spcPts val="0"/>
              </a:spcBef>
              <a:buNone/>
              <a:defRPr sz="1200">
                <a:solidFill>
                  <a:srgbClr val="888888"/>
                </a:solidFill>
              </a:defRPr>
            </a:lvl6pPr>
            <a:lvl7pPr indent="0" lvl="6" marL="0" algn="r">
              <a:spcBef>
                <a:spcPts val="0"/>
              </a:spcBef>
              <a:buNone/>
              <a:defRPr sz="1200">
                <a:solidFill>
                  <a:srgbClr val="888888"/>
                </a:solidFill>
              </a:defRPr>
            </a:lvl7pPr>
            <a:lvl8pPr indent="0" lvl="7" marL="0" algn="r">
              <a:spcBef>
                <a:spcPts val="0"/>
              </a:spcBef>
              <a:buNone/>
              <a:defRPr sz="1200">
                <a:solidFill>
                  <a:srgbClr val="888888"/>
                </a:solidFill>
              </a:defRPr>
            </a:lvl8pPr>
            <a:lvl9pPr indent="0" lvl="8" marL="0" algn="r">
              <a:spcBef>
                <a:spcPts val="0"/>
              </a:spcBef>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3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3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8" name="Google Shape;48;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3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3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3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3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3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25.jpg"/><Relationship Id="rId5" Type="http://schemas.openxmlformats.org/officeDocument/2006/relationships/image" Target="../media/image17.png"/><Relationship Id="rId6"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0.jp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www.ecfr.gov/current/title-34/section-99.30" TargetMode="External"/><Relationship Id="rId4" Type="http://schemas.openxmlformats.org/officeDocument/2006/relationships/hyperlink" Target="https://www.ecfr.gov/current/title-34/section-99.33#p-99.33(a)"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
          <p:cNvSpPr txBox="1"/>
          <p:nvPr>
            <p:ph type="ctrTitle"/>
          </p:nvPr>
        </p:nvSpPr>
        <p:spPr>
          <a:xfrm>
            <a:off x="382773" y="631360"/>
            <a:ext cx="11695813" cy="1413571"/>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chemeClr val="dk1"/>
              </a:buClr>
              <a:buSzPts val="3600"/>
              <a:buFont typeface="Arial"/>
              <a:buNone/>
            </a:pPr>
            <a:r>
              <a:rPr lang="en-US" sz="3600">
                <a:latin typeface="Arial"/>
                <a:ea typeface="Arial"/>
                <a:cs typeface="Arial"/>
                <a:sym typeface="Arial"/>
              </a:rPr>
              <a:t>Regulating the Use of Social Polygenic Scores in Society: What safeguards can health law provide?</a:t>
            </a:r>
            <a:endParaRPr/>
          </a:p>
        </p:txBody>
      </p:sp>
      <p:sp>
        <p:nvSpPr>
          <p:cNvPr id="97" name="Google Shape;97;p1"/>
          <p:cNvSpPr/>
          <p:nvPr/>
        </p:nvSpPr>
        <p:spPr>
          <a:xfrm>
            <a:off x="770152" y="2513243"/>
            <a:ext cx="10651696" cy="390876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i="0" sz="1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n-US" sz="2800" u="none" cap="none" strike="noStrike">
                <a:solidFill>
                  <a:schemeClr val="dk1"/>
                </a:solidFill>
                <a:latin typeface="Calibri"/>
                <a:ea typeface="Calibri"/>
                <a:cs typeface="Calibri"/>
                <a:sym typeface="Calibri"/>
              </a:rPr>
              <a:t>Shawneequa Callier, JD, MA Bioethics </a:t>
            </a:r>
            <a:endParaRPr/>
          </a:p>
          <a:p>
            <a:pPr indent="0" lvl="0" marL="0" marR="0" rtl="0" algn="ctr">
              <a:spcBef>
                <a:spcPts val="0"/>
              </a:spcBef>
              <a:spcAft>
                <a:spcPts val="0"/>
              </a:spcAft>
              <a:buNone/>
            </a:pPr>
            <a:r>
              <a:rPr b="0" i="0" lang="en-US" sz="2800" u="none" cap="none" strike="noStrike">
                <a:solidFill>
                  <a:schemeClr val="dk1"/>
                </a:solidFill>
                <a:latin typeface="Calibri"/>
                <a:ea typeface="Calibri"/>
                <a:cs typeface="Calibri"/>
                <a:sym typeface="Calibri"/>
              </a:rPr>
              <a:t>Associate Professor </a:t>
            </a:r>
            <a:endParaRPr/>
          </a:p>
          <a:p>
            <a:pPr indent="0" lvl="0" marL="0" marR="0" rtl="0" algn="ctr">
              <a:spcBef>
                <a:spcPts val="0"/>
              </a:spcBef>
              <a:spcAft>
                <a:spcPts val="0"/>
              </a:spcAft>
              <a:buNone/>
            </a:pPr>
            <a:r>
              <a:rPr b="0" i="0" lang="en-US" sz="2800" u="none" cap="none" strike="noStrike">
                <a:solidFill>
                  <a:schemeClr val="dk1"/>
                </a:solidFill>
                <a:latin typeface="Calibri"/>
                <a:ea typeface="Calibri"/>
                <a:cs typeface="Calibri"/>
                <a:sym typeface="Calibri"/>
              </a:rPr>
              <a:t>The George Washington University </a:t>
            </a:r>
            <a:endParaRPr/>
          </a:p>
          <a:p>
            <a:pPr indent="0" lvl="0" marL="0" marR="0" rtl="0" algn="ctr">
              <a:spcBef>
                <a:spcPts val="0"/>
              </a:spcBef>
              <a:spcAft>
                <a:spcPts val="0"/>
              </a:spcAft>
              <a:buNone/>
            </a:pPr>
            <a:r>
              <a:rPr b="0" i="0" lang="en-US" sz="2800" u="none" cap="none" strike="noStrike">
                <a:solidFill>
                  <a:schemeClr val="dk1"/>
                </a:solidFill>
                <a:latin typeface="Calibri"/>
                <a:ea typeface="Calibri"/>
                <a:cs typeface="Calibri"/>
                <a:sym typeface="Calibri"/>
              </a:rPr>
              <a:t>School of Medicine and Health Sciences </a:t>
            </a:r>
            <a:endParaRPr b="0" i="0" sz="1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2800" u="none" cap="none" strike="noStrike">
                <a:solidFill>
                  <a:srgbClr val="C55A11"/>
                </a:solidFill>
                <a:latin typeface="Calibri"/>
                <a:ea typeface="Calibri"/>
                <a:cs typeface="Calibri"/>
                <a:sym typeface="Calibri"/>
              </a:rPr>
              <a:t>	________________________________________________________</a:t>
            </a:r>
            <a:endParaRPr/>
          </a:p>
          <a:p>
            <a:pPr indent="0" lvl="0" marL="0" marR="0" rtl="0" algn="ctr">
              <a:spcBef>
                <a:spcPts val="0"/>
              </a:spcBef>
              <a:spcAft>
                <a:spcPts val="0"/>
              </a:spcAft>
              <a:buNone/>
            </a:pPr>
            <a:r>
              <a:rPr lang="en-US" sz="2400">
                <a:solidFill>
                  <a:srgbClr val="C55A11"/>
                </a:solidFill>
                <a:latin typeface="Calibri"/>
                <a:ea typeface="Calibri"/>
                <a:cs typeface="Calibri"/>
                <a:sym typeface="Calibri"/>
              </a:rPr>
              <a:t>Health Law Professors Conference </a:t>
            </a:r>
            <a:endParaRPr/>
          </a:p>
          <a:p>
            <a:pPr indent="0" lvl="0" marL="0" marR="0" rtl="0" algn="ctr">
              <a:spcBef>
                <a:spcPts val="0"/>
              </a:spcBef>
              <a:spcAft>
                <a:spcPts val="0"/>
              </a:spcAft>
              <a:buNone/>
            </a:pPr>
            <a:r>
              <a:rPr lang="en-US" sz="2400">
                <a:solidFill>
                  <a:srgbClr val="C55A11"/>
                </a:solidFill>
                <a:latin typeface="Calibri"/>
                <a:ea typeface="Calibri"/>
                <a:cs typeface="Calibri"/>
                <a:sym typeface="Calibri"/>
              </a:rPr>
              <a:t>Boston University</a:t>
            </a:r>
            <a:endParaRPr/>
          </a:p>
          <a:p>
            <a:pPr indent="0" lvl="0" marL="0" marR="0" rtl="0" algn="ctr">
              <a:spcBef>
                <a:spcPts val="0"/>
              </a:spcBef>
              <a:spcAft>
                <a:spcPts val="0"/>
              </a:spcAft>
              <a:buNone/>
            </a:pPr>
            <a:r>
              <a:rPr lang="en-US" sz="2400">
                <a:solidFill>
                  <a:srgbClr val="C55A11"/>
                </a:solidFill>
                <a:latin typeface="Calibri"/>
                <a:ea typeface="Calibri"/>
                <a:cs typeface="Calibri"/>
                <a:sym typeface="Calibri"/>
              </a:rPr>
              <a:t>June 5, 2025</a:t>
            </a:r>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0"/>
          <p:cNvSpPr txBox="1"/>
          <p:nvPr>
            <p:ph type="title"/>
          </p:nvPr>
        </p:nvSpPr>
        <p:spPr>
          <a:xfrm>
            <a:off x="640080" y="286603"/>
            <a:ext cx="11137392" cy="145075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Educational PGS</a:t>
            </a:r>
            <a:endParaRPr b="1"/>
          </a:p>
        </p:txBody>
      </p:sp>
      <p:sp>
        <p:nvSpPr>
          <p:cNvPr id="195" name="Google Shape;195;p10"/>
          <p:cNvSpPr txBox="1"/>
          <p:nvPr>
            <p:ph idx="1" type="body"/>
          </p:nvPr>
        </p:nvSpPr>
        <p:spPr>
          <a:xfrm>
            <a:off x="7374505" y="1729994"/>
            <a:ext cx="4002374" cy="4468675"/>
          </a:xfrm>
          <a:prstGeom prst="rect">
            <a:avLst/>
          </a:prstGeom>
          <a:solidFill>
            <a:schemeClr val="lt1"/>
          </a:solidFill>
          <a:ln cap="flat" cmpd="sng" w="28575">
            <a:solidFill>
              <a:schemeClr val="accent3"/>
            </a:solidFill>
            <a:prstDash val="solid"/>
            <a:miter lim="800000"/>
            <a:headEnd len="sm" w="sm" type="none"/>
            <a:tailEnd len="sm" w="sm" type="none"/>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b="1" lang="en-US" sz="400">
                <a:solidFill>
                  <a:schemeClr val="dk1"/>
                </a:solidFill>
                <a:latin typeface="Calibri"/>
                <a:ea typeface="Calibri"/>
                <a:cs typeface="Calibri"/>
                <a:sym typeface="Calibri"/>
              </a:rPr>
              <a:t> </a:t>
            </a:r>
            <a:r>
              <a:rPr b="1" lang="en-US" sz="2400">
                <a:solidFill>
                  <a:srgbClr val="3F3F3F"/>
                </a:solidFill>
                <a:latin typeface="Calibri"/>
                <a:ea typeface="Calibri"/>
                <a:cs typeface="Calibri"/>
                <a:sym typeface="Calibri"/>
              </a:rPr>
              <a:t> Proponents’ arguments</a:t>
            </a:r>
            <a:endParaRPr/>
          </a:p>
          <a:p>
            <a:pPr indent="-292608" lvl="0" marL="292608" rtl="0" algn="l">
              <a:lnSpc>
                <a:spcPct val="90000"/>
              </a:lnSpc>
              <a:spcBef>
                <a:spcPts val="1000"/>
              </a:spcBef>
              <a:spcAft>
                <a:spcPts val="0"/>
              </a:spcAft>
              <a:buClr>
                <a:srgbClr val="3F3F3F"/>
              </a:buClr>
              <a:buSzPct val="100000"/>
              <a:buChar char="•"/>
            </a:pPr>
            <a:r>
              <a:rPr lang="en-US">
                <a:solidFill>
                  <a:srgbClr val="3F3F3F"/>
                </a:solidFill>
                <a:latin typeface="Calibri"/>
                <a:ea typeface="Calibri"/>
                <a:cs typeface="Calibri"/>
                <a:sym typeface="Calibri"/>
              </a:rPr>
              <a:t>Education policy “utopia”</a:t>
            </a:r>
            <a:endParaRPr/>
          </a:p>
          <a:p>
            <a:pPr indent="-342900" lvl="1" marL="635508" rtl="0" algn="l">
              <a:lnSpc>
                <a:spcPct val="90000"/>
              </a:lnSpc>
              <a:spcBef>
                <a:spcPts val="500"/>
              </a:spcBef>
              <a:spcAft>
                <a:spcPts val="0"/>
              </a:spcAft>
              <a:buClr>
                <a:srgbClr val="3F3F3F"/>
              </a:buClr>
              <a:buSzPct val="100000"/>
              <a:buChar char="•"/>
            </a:pPr>
            <a:r>
              <a:rPr lang="en-US">
                <a:solidFill>
                  <a:srgbClr val="3F3F3F"/>
                </a:solidFill>
                <a:latin typeface="Calibri"/>
                <a:ea typeface="Calibri"/>
                <a:cs typeface="Calibri"/>
                <a:sym typeface="Calibri"/>
              </a:rPr>
              <a:t>Polygenic scores can provide meaningful predictions about a student's potential academic performance.</a:t>
            </a:r>
            <a:endParaRPr/>
          </a:p>
          <a:p>
            <a:pPr indent="-457200" lvl="1" marL="475487" rtl="0" algn="l">
              <a:lnSpc>
                <a:spcPct val="90000"/>
              </a:lnSpc>
              <a:spcBef>
                <a:spcPts val="500"/>
              </a:spcBef>
              <a:spcAft>
                <a:spcPts val="0"/>
              </a:spcAft>
              <a:buClr>
                <a:srgbClr val="3F3F3F"/>
              </a:buClr>
              <a:buSzPct val="100000"/>
              <a:buChar char="•"/>
            </a:pPr>
            <a:r>
              <a:rPr lang="en-US" sz="2800">
                <a:solidFill>
                  <a:srgbClr val="3F3F3F"/>
                </a:solidFill>
                <a:latin typeface="Calibri"/>
                <a:ea typeface="Calibri"/>
                <a:cs typeface="Calibri"/>
                <a:sym typeface="Calibri"/>
              </a:rPr>
              <a:t>“Genetically sensitive” school policies that leverage PRS</a:t>
            </a:r>
            <a:endParaRPr/>
          </a:p>
          <a:p>
            <a:pPr indent="-292608" lvl="0" marL="292608" rtl="0" algn="l">
              <a:lnSpc>
                <a:spcPct val="90000"/>
              </a:lnSpc>
              <a:spcBef>
                <a:spcPts val="1000"/>
              </a:spcBef>
              <a:spcAft>
                <a:spcPts val="0"/>
              </a:spcAft>
              <a:buClr>
                <a:srgbClr val="3F3F3F"/>
              </a:buClr>
              <a:buSzPct val="107692"/>
              <a:buChar char="•"/>
            </a:pPr>
            <a:r>
              <a:rPr lang="en-US">
                <a:solidFill>
                  <a:srgbClr val="3F3F3F"/>
                </a:solidFill>
                <a:latin typeface="Calibri"/>
                <a:ea typeface="Calibri"/>
                <a:cs typeface="Calibri"/>
                <a:sym typeface="Calibri"/>
              </a:rPr>
              <a:t>Scientifically objective and independent of race, ethnicity, SES, gender, etc. </a:t>
            </a:r>
            <a:endParaRPr sz="2600"/>
          </a:p>
          <a:p>
            <a:pPr indent="-64135" lvl="0" marL="228600" rtl="0" algn="l">
              <a:lnSpc>
                <a:spcPct val="90000"/>
              </a:lnSpc>
              <a:spcBef>
                <a:spcPts val="1000"/>
              </a:spcBef>
              <a:spcAft>
                <a:spcPts val="0"/>
              </a:spcAft>
              <a:buClr>
                <a:schemeClr val="dk1"/>
              </a:buClr>
              <a:buSzPct val="100000"/>
              <a:buNone/>
            </a:pPr>
            <a:r>
              <a:t/>
            </a:r>
            <a:endParaRPr/>
          </a:p>
        </p:txBody>
      </p:sp>
      <p:pic>
        <p:nvPicPr>
          <p:cNvPr descr="A book cover with a ribbon&#10;&#10;Description automatically generated" id="196" name="Google Shape;196;p10"/>
          <p:cNvPicPr preferRelativeResize="0"/>
          <p:nvPr>
            <p:ph idx="4294967295" type="body"/>
          </p:nvPr>
        </p:nvPicPr>
        <p:blipFill rotWithShape="1">
          <a:blip r:embed="rId3">
            <a:alphaModFix/>
          </a:blip>
          <a:srcRect b="0" l="0" r="0" t="0"/>
          <a:stretch/>
        </p:blipFill>
        <p:spPr>
          <a:xfrm>
            <a:off x="1097279" y="1829856"/>
            <a:ext cx="2682875" cy="4022725"/>
          </a:xfrm>
          <a:prstGeom prst="rect">
            <a:avLst/>
          </a:prstGeom>
          <a:noFill/>
          <a:ln>
            <a:noFill/>
          </a:ln>
        </p:spPr>
      </p:pic>
      <p:pic>
        <p:nvPicPr>
          <p:cNvPr descr="The Genetic Lottery | Princeton University Press" id="197" name="Google Shape;197;p10"/>
          <p:cNvPicPr preferRelativeResize="0"/>
          <p:nvPr/>
        </p:nvPicPr>
        <p:blipFill rotWithShape="1">
          <a:blip r:embed="rId4">
            <a:alphaModFix/>
          </a:blip>
          <a:srcRect b="0" l="0" r="0" t="0"/>
          <a:stretch/>
        </p:blipFill>
        <p:spPr>
          <a:xfrm>
            <a:off x="4270556" y="1788183"/>
            <a:ext cx="2719134" cy="4138462"/>
          </a:xfrm>
          <a:prstGeom prst="rect">
            <a:avLst/>
          </a:prstGeom>
          <a:noFill/>
          <a:ln>
            <a:noFill/>
          </a:ln>
        </p:spPr>
      </p:pic>
      <p:sp>
        <p:nvSpPr>
          <p:cNvPr id="198" name="Google Shape;198;p10"/>
          <p:cNvSpPr txBox="1"/>
          <p:nvPr/>
        </p:nvSpPr>
        <p:spPr>
          <a:xfrm>
            <a:off x="2192620" y="5945077"/>
            <a:ext cx="12971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2013</a:t>
            </a:r>
            <a:endParaRPr/>
          </a:p>
        </p:txBody>
      </p:sp>
      <p:sp>
        <p:nvSpPr>
          <p:cNvPr id="199" name="Google Shape;199;p10"/>
          <p:cNvSpPr txBox="1"/>
          <p:nvPr/>
        </p:nvSpPr>
        <p:spPr>
          <a:xfrm>
            <a:off x="5289133" y="5926645"/>
            <a:ext cx="12971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2021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1"/>
          <p:cNvSpPr txBox="1"/>
          <p:nvPr>
            <p:ph type="title"/>
          </p:nvPr>
        </p:nvSpPr>
        <p:spPr>
          <a:xfrm>
            <a:off x="804672" y="802955"/>
            <a:ext cx="4977976" cy="145405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3600"/>
              <a:buFont typeface="Calibri"/>
              <a:buNone/>
            </a:pPr>
            <a:r>
              <a:rPr lang="en-US" sz="3600">
                <a:solidFill>
                  <a:schemeClr val="dk2"/>
                </a:solidFill>
              </a:rPr>
              <a:t>Scenario</a:t>
            </a:r>
            <a:endParaRPr/>
          </a:p>
        </p:txBody>
      </p:sp>
      <p:sp>
        <p:nvSpPr>
          <p:cNvPr id="206" name="Google Shape;206;p11"/>
          <p:cNvSpPr txBox="1"/>
          <p:nvPr>
            <p:ph idx="1" type="body"/>
          </p:nvPr>
        </p:nvSpPr>
        <p:spPr>
          <a:xfrm>
            <a:off x="852840" y="2257006"/>
            <a:ext cx="5517056" cy="3639289"/>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2800"/>
              <a:buChar char="•"/>
            </a:pPr>
            <a:r>
              <a:rPr b="0" i="0" lang="en-US" u="none" strike="noStrike">
                <a:solidFill>
                  <a:schemeClr val="dk2"/>
                </a:solidFill>
              </a:rPr>
              <a:t>A prestigious high school announces a pilot program integrating </a:t>
            </a:r>
            <a:r>
              <a:rPr b="1" i="0" lang="en-US" u="none" strike="noStrike">
                <a:solidFill>
                  <a:schemeClr val="dk2"/>
                </a:solidFill>
              </a:rPr>
              <a:t>polygenic scores</a:t>
            </a:r>
            <a:r>
              <a:rPr b="0" i="0" lang="en-US" u="none" strike="noStrike">
                <a:solidFill>
                  <a:schemeClr val="dk2"/>
                </a:solidFill>
              </a:rPr>
              <a:t> into </a:t>
            </a:r>
            <a:r>
              <a:rPr lang="en-US">
                <a:solidFill>
                  <a:schemeClr val="dk2"/>
                </a:solidFill>
              </a:rPr>
              <a:t>educational planning</a:t>
            </a:r>
            <a:r>
              <a:rPr b="0" i="0" lang="en-US" u="none" strike="noStrike">
                <a:solidFill>
                  <a:schemeClr val="dk2"/>
                </a:solidFill>
              </a:rPr>
              <a:t>. The school claims it will help predict student success and optimize academic support services. The scores will not be used for admission. </a:t>
            </a:r>
            <a:endParaRPr/>
          </a:p>
          <a:p>
            <a:pPr indent="-114300" lvl="0" marL="228600" rtl="0" algn="l">
              <a:lnSpc>
                <a:spcPct val="90000"/>
              </a:lnSpc>
              <a:spcBef>
                <a:spcPts val="1000"/>
              </a:spcBef>
              <a:spcAft>
                <a:spcPts val="0"/>
              </a:spcAft>
              <a:buClr>
                <a:schemeClr val="dk1"/>
              </a:buClr>
              <a:buSzPts val="1800"/>
              <a:buNone/>
            </a:pPr>
            <a:r>
              <a:t/>
            </a:r>
            <a:endParaRPr sz="1800">
              <a:solidFill>
                <a:schemeClr val="dk2"/>
              </a:solidFill>
            </a:endParaRPr>
          </a:p>
        </p:txBody>
      </p:sp>
      <p:pic>
        <p:nvPicPr>
          <p:cNvPr descr="A person standing next to a computer&#10;&#10;Description automatically generated" id="207" name="Google Shape;207;p11"/>
          <p:cNvPicPr preferRelativeResize="0"/>
          <p:nvPr/>
        </p:nvPicPr>
        <p:blipFill rotWithShape="1">
          <a:blip r:embed="rId3">
            <a:alphaModFix/>
          </a:blip>
          <a:srcRect b="0" l="0" r="0" t="0"/>
          <a:stretch/>
        </p:blipFill>
        <p:spPr>
          <a:xfrm>
            <a:off x="6418064" y="1912120"/>
            <a:ext cx="5181600" cy="36130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 name="Shape 212"/>
        <p:cNvGrpSpPr/>
        <p:nvPr/>
      </p:nvGrpSpPr>
      <p:grpSpPr>
        <a:xfrm>
          <a:off x="0" y="0"/>
          <a:ext cx="0" cy="0"/>
          <a:chOff x="0" y="0"/>
          <a:chExt cx="0" cy="0"/>
        </a:xfrm>
      </p:grpSpPr>
      <p:sp>
        <p:nvSpPr>
          <p:cNvPr id="213" name="Google Shape;213;p1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12"/>
          <p:cNvSpPr/>
          <p:nvPr/>
        </p:nvSpPr>
        <p:spPr>
          <a:xfrm>
            <a:off x="558209" y="260019"/>
            <a:ext cx="11167447" cy="5933012"/>
          </a:xfrm>
          <a:prstGeom prst="rect">
            <a:avLst/>
          </a:prstGeom>
          <a:solidFill>
            <a:schemeClr val="lt1"/>
          </a:solidFill>
          <a:ln cap="flat" cmpd="sng" w="12700">
            <a:solidFill>
              <a:srgbClr val="DEDEDE"/>
            </a:solidFill>
            <a:prstDash val="solid"/>
            <a:miter lim="800000"/>
            <a:headEnd len="sm" w="sm" type="none"/>
            <a:tailEnd len="sm" w="sm" type="none"/>
          </a:ln>
          <a:effectLst>
            <a:outerShdw blurRad="50800" rotWithShape="0" algn="tl" dir="2700000" dist="38100">
              <a:srgbClr val="C5C2C2">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15" name="Google Shape;215;p12"/>
          <p:cNvSpPr txBox="1"/>
          <p:nvPr>
            <p:ph type="title"/>
          </p:nvPr>
        </p:nvSpPr>
        <p:spPr>
          <a:xfrm>
            <a:off x="1115568" y="509521"/>
            <a:ext cx="10232136" cy="101498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Arial"/>
              <a:buNone/>
            </a:pPr>
            <a:r>
              <a:rPr lang="en-US" sz="3600">
                <a:solidFill>
                  <a:schemeClr val="dk1"/>
                </a:solidFill>
                <a:latin typeface="Arial"/>
                <a:ea typeface="Arial"/>
                <a:cs typeface="Arial"/>
                <a:sym typeface="Arial"/>
              </a:rPr>
              <a:t>Educational Attainmen</a:t>
            </a:r>
            <a:r>
              <a:rPr lang="en-US" sz="3600">
                <a:latin typeface="Arial"/>
                <a:ea typeface="Arial"/>
                <a:cs typeface="Arial"/>
                <a:sym typeface="Arial"/>
              </a:rPr>
              <a:t>t: Example Legal Gaps and Uncertainties</a:t>
            </a:r>
            <a:endParaRPr sz="3600">
              <a:solidFill>
                <a:schemeClr val="dk1"/>
              </a:solidFill>
              <a:latin typeface="Arial"/>
              <a:ea typeface="Arial"/>
              <a:cs typeface="Arial"/>
              <a:sym typeface="Arial"/>
            </a:endParaRPr>
          </a:p>
        </p:txBody>
      </p:sp>
      <p:sp>
        <p:nvSpPr>
          <p:cNvPr id="216" name="Google Shape;216;p12"/>
          <p:cNvSpPr/>
          <p:nvPr/>
        </p:nvSpPr>
        <p:spPr>
          <a:xfrm>
            <a:off x="498834" y="658327"/>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217" name="Google Shape;217;p12"/>
          <p:cNvGrpSpPr/>
          <p:nvPr/>
        </p:nvGrpSpPr>
        <p:grpSpPr>
          <a:xfrm>
            <a:off x="2732575" y="1674394"/>
            <a:ext cx="6998120" cy="4332170"/>
            <a:chOff x="1617007" y="1042"/>
            <a:chExt cx="6998120" cy="4332170"/>
          </a:xfrm>
        </p:grpSpPr>
        <p:sp>
          <p:nvSpPr>
            <p:cNvPr id="218" name="Google Shape;218;p12"/>
            <p:cNvSpPr/>
            <p:nvPr/>
          </p:nvSpPr>
          <p:spPr>
            <a:xfrm>
              <a:off x="1617007" y="1042"/>
              <a:ext cx="3332438" cy="1999463"/>
            </a:xfrm>
            <a:prstGeom prst="rect">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2"/>
            <p:cNvSpPr txBox="1"/>
            <p:nvPr/>
          </p:nvSpPr>
          <p:spPr>
            <a:xfrm>
              <a:off x="1617007" y="1042"/>
              <a:ext cx="3332438" cy="1999463"/>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lt1"/>
                </a:buClr>
                <a:buSzPts val="3000"/>
                <a:buFont typeface="Arial"/>
                <a:buNone/>
              </a:pPr>
              <a:r>
                <a:rPr lang="en-US" sz="3000">
                  <a:solidFill>
                    <a:schemeClr val="lt1"/>
                  </a:solidFill>
                  <a:latin typeface="Arial"/>
                  <a:ea typeface="Arial"/>
                  <a:cs typeface="Arial"/>
                  <a:sym typeface="Arial"/>
                </a:rPr>
                <a:t>Family Education Rights and Privacy Act  (FERPA) (Student records)</a:t>
              </a:r>
              <a:endParaRPr/>
            </a:p>
          </p:txBody>
        </p:sp>
        <p:sp>
          <p:nvSpPr>
            <p:cNvPr id="220" name="Google Shape;220;p12"/>
            <p:cNvSpPr/>
            <p:nvPr/>
          </p:nvSpPr>
          <p:spPr>
            <a:xfrm>
              <a:off x="5282689" y="1042"/>
              <a:ext cx="3332438" cy="1999463"/>
            </a:xfrm>
            <a:prstGeom prst="rect">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2"/>
            <p:cNvSpPr txBox="1"/>
            <p:nvPr/>
          </p:nvSpPr>
          <p:spPr>
            <a:xfrm>
              <a:off x="5282689" y="1042"/>
              <a:ext cx="3332438" cy="1999463"/>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lt1"/>
                </a:buClr>
                <a:buSzPts val="3000"/>
                <a:buFont typeface="Arial"/>
                <a:buNone/>
              </a:pPr>
              <a:r>
                <a:rPr lang="en-US" sz="3000">
                  <a:solidFill>
                    <a:schemeClr val="lt1"/>
                  </a:solidFill>
                  <a:latin typeface="Arial"/>
                  <a:ea typeface="Arial"/>
                  <a:cs typeface="Arial"/>
                  <a:sym typeface="Arial"/>
                </a:rPr>
                <a:t>4</a:t>
              </a:r>
              <a:r>
                <a:rPr baseline="30000" lang="en-US" sz="3000">
                  <a:solidFill>
                    <a:schemeClr val="lt1"/>
                  </a:solidFill>
                  <a:latin typeface="Arial"/>
                  <a:ea typeface="Arial"/>
                  <a:cs typeface="Arial"/>
                  <a:sym typeface="Arial"/>
                </a:rPr>
                <a:t>th</a:t>
              </a:r>
              <a:r>
                <a:rPr lang="en-US" sz="3000">
                  <a:solidFill>
                    <a:schemeClr val="lt1"/>
                  </a:solidFill>
                  <a:latin typeface="Arial"/>
                  <a:ea typeface="Arial"/>
                  <a:cs typeface="Arial"/>
                  <a:sym typeface="Arial"/>
                </a:rPr>
                <a:t> Amendent Privacy Rights (Federally funded schools/programs</a:t>
              </a:r>
              <a:r>
                <a:rPr lang="en-US" sz="3000">
                  <a:solidFill>
                    <a:schemeClr val="lt1"/>
                  </a:solidFill>
                  <a:latin typeface="Calibri"/>
                  <a:ea typeface="Calibri"/>
                  <a:cs typeface="Calibri"/>
                  <a:sym typeface="Calibri"/>
                </a:rPr>
                <a:t>)</a:t>
              </a:r>
              <a:endParaRPr/>
            </a:p>
          </p:txBody>
        </p:sp>
        <p:sp>
          <p:nvSpPr>
            <p:cNvPr id="222" name="Google Shape;222;p12"/>
            <p:cNvSpPr/>
            <p:nvPr/>
          </p:nvSpPr>
          <p:spPr>
            <a:xfrm>
              <a:off x="1617007" y="2333749"/>
              <a:ext cx="3332438" cy="1999463"/>
            </a:xfrm>
            <a:prstGeom prst="rect">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2"/>
            <p:cNvSpPr txBox="1"/>
            <p:nvPr/>
          </p:nvSpPr>
          <p:spPr>
            <a:xfrm>
              <a:off x="1617007" y="2333749"/>
              <a:ext cx="3332438" cy="1999463"/>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lt1"/>
                </a:buClr>
                <a:buSzPts val="3000"/>
                <a:buFont typeface="Arial"/>
                <a:buNone/>
              </a:pPr>
              <a:r>
                <a:rPr lang="en-US" sz="3000">
                  <a:solidFill>
                    <a:schemeClr val="lt1"/>
                  </a:solidFill>
                  <a:latin typeface="Arial"/>
                  <a:ea typeface="Arial"/>
                  <a:cs typeface="Arial"/>
                  <a:sym typeface="Arial"/>
                </a:rPr>
                <a:t>CalGINA (Genetic information nondiscrimination in education)</a:t>
              </a:r>
              <a:endParaRPr/>
            </a:p>
          </p:txBody>
        </p:sp>
        <p:sp>
          <p:nvSpPr>
            <p:cNvPr id="224" name="Google Shape;224;p12"/>
            <p:cNvSpPr/>
            <p:nvPr/>
          </p:nvSpPr>
          <p:spPr>
            <a:xfrm>
              <a:off x="5282689" y="2333749"/>
              <a:ext cx="3332438" cy="1999463"/>
            </a:xfrm>
            <a:prstGeom prst="rect">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2"/>
            <p:cNvSpPr txBox="1"/>
            <p:nvPr/>
          </p:nvSpPr>
          <p:spPr>
            <a:xfrm>
              <a:off x="5282689" y="2333749"/>
              <a:ext cx="3332438" cy="1999463"/>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lt1"/>
                </a:buClr>
                <a:buSzPts val="3000"/>
                <a:buFont typeface="Arial"/>
                <a:buNone/>
              </a:pPr>
              <a:r>
                <a:rPr lang="en-US" sz="3000">
                  <a:solidFill>
                    <a:schemeClr val="lt1"/>
                  </a:solidFill>
                  <a:latin typeface="Arial"/>
                  <a:ea typeface="Arial"/>
                  <a:cs typeface="Arial"/>
                  <a:sym typeface="Arial"/>
                </a:rPr>
                <a:t>HIPAA (Student medical testing/school clinics)</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sp>
        <p:nvSpPr>
          <p:cNvPr id="231" name="Google Shape;231;p13"/>
          <p:cNvSpPr/>
          <p:nvPr/>
        </p:nvSpPr>
        <p:spPr>
          <a:xfrm>
            <a:off x="3049"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2" name="Google Shape;232;p13"/>
          <p:cNvPicPr preferRelativeResize="0"/>
          <p:nvPr/>
        </p:nvPicPr>
        <p:blipFill rotWithShape="1">
          <a:blip r:embed="rId3">
            <a:alphaModFix/>
          </a:blip>
          <a:srcRect b="0" l="20688" r="0" t="0"/>
          <a:stretch/>
        </p:blipFill>
        <p:spPr>
          <a:xfrm>
            <a:off x="2522356" y="10"/>
            <a:ext cx="9669642" cy="6857990"/>
          </a:xfrm>
          <a:prstGeom prst="rect">
            <a:avLst/>
          </a:prstGeom>
          <a:noFill/>
          <a:ln>
            <a:noFill/>
          </a:ln>
        </p:spPr>
      </p:pic>
      <p:sp>
        <p:nvSpPr>
          <p:cNvPr id="233" name="Google Shape;233;p13"/>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13"/>
          <p:cNvSpPr txBox="1"/>
          <p:nvPr>
            <p:ph type="title"/>
          </p:nvPr>
        </p:nvSpPr>
        <p:spPr>
          <a:xfrm>
            <a:off x="838200" y="365125"/>
            <a:ext cx="3822189" cy="18999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en-US" sz="4000">
                <a:latin typeface="Arial"/>
                <a:ea typeface="Arial"/>
                <a:cs typeface="Arial"/>
                <a:sym typeface="Arial"/>
              </a:rPr>
              <a:t>Student</a:t>
            </a:r>
            <a:r>
              <a:rPr lang="en-US" sz="4000"/>
              <a:t> 1</a:t>
            </a:r>
            <a:endParaRPr/>
          </a:p>
        </p:txBody>
      </p:sp>
      <p:sp>
        <p:nvSpPr>
          <p:cNvPr id="235" name="Google Shape;235;p13"/>
          <p:cNvSpPr txBox="1"/>
          <p:nvPr>
            <p:ph idx="1" type="body"/>
          </p:nvPr>
        </p:nvSpPr>
        <p:spPr>
          <a:xfrm>
            <a:off x="838197" y="1824601"/>
            <a:ext cx="4204858" cy="374276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latin typeface="Arial"/>
                <a:ea typeface="Arial"/>
                <a:cs typeface="Arial"/>
                <a:sym typeface="Arial"/>
              </a:rPr>
              <a:t>High score</a:t>
            </a:r>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High performance</a:t>
            </a:r>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No medical intervention</a:t>
            </a:r>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Educational intervention</a:t>
            </a:r>
            <a:endParaRPr/>
          </a:p>
          <a:p>
            <a:pPr indent="0" lvl="0" marL="0" rtl="0" algn="l">
              <a:lnSpc>
                <a:spcPct val="90000"/>
              </a:lnSpc>
              <a:spcBef>
                <a:spcPts val="1000"/>
              </a:spcBef>
              <a:spcAft>
                <a:spcPts val="0"/>
              </a:spcAft>
              <a:buClr>
                <a:schemeClr val="dk1"/>
              </a:buClr>
              <a:buSzPts val="2400"/>
              <a:buNone/>
            </a:pPr>
            <a:r>
              <a:t/>
            </a:r>
            <a:endParaRPr sz="240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0" name="Shape 240"/>
        <p:cNvGrpSpPr/>
        <p:nvPr/>
      </p:nvGrpSpPr>
      <p:grpSpPr>
        <a:xfrm>
          <a:off x="0" y="0"/>
          <a:ext cx="0" cy="0"/>
          <a:chOff x="0" y="0"/>
          <a:chExt cx="0" cy="0"/>
        </a:xfrm>
      </p:grpSpPr>
      <p:sp>
        <p:nvSpPr>
          <p:cNvPr id="241" name="Google Shape;241;p14"/>
          <p:cNvSpPr txBox="1"/>
          <p:nvPr>
            <p:ph type="title"/>
          </p:nvPr>
        </p:nvSpPr>
        <p:spPr>
          <a:xfrm>
            <a:off x="481013" y="647700"/>
            <a:ext cx="7183321" cy="66571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Student 2</a:t>
            </a:r>
            <a:endParaRPr/>
          </a:p>
        </p:txBody>
      </p:sp>
      <p:sp>
        <p:nvSpPr>
          <p:cNvPr id="242" name="Google Shape;242;p14"/>
          <p:cNvSpPr txBox="1"/>
          <p:nvPr>
            <p:ph idx="1" type="body"/>
          </p:nvPr>
        </p:nvSpPr>
        <p:spPr>
          <a:xfrm>
            <a:off x="630642" y="1562793"/>
            <a:ext cx="7183321" cy="48878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t/>
            </a:r>
            <a:endParaRPr b="1" sz="2100"/>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High score </a:t>
            </a:r>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Struggling to perform in classes</a:t>
            </a:r>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School intervention </a:t>
            </a:r>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Parental/Physician intervention</a:t>
            </a:r>
            <a:endParaRPr/>
          </a:p>
          <a:p>
            <a:pPr indent="-228600" lvl="1" marL="685800" rtl="0" algn="l">
              <a:lnSpc>
                <a:spcPct val="90000"/>
              </a:lnSpc>
              <a:spcBef>
                <a:spcPts val="500"/>
              </a:spcBef>
              <a:spcAft>
                <a:spcPts val="0"/>
              </a:spcAft>
              <a:buClr>
                <a:schemeClr val="dk1"/>
              </a:buClr>
              <a:buSzPts val="2800"/>
              <a:buChar char="•"/>
            </a:pPr>
            <a:r>
              <a:rPr lang="en-US" sz="2800">
                <a:latin typeface="Arial"/>
                <a:ea typeface="Arial"/>
                <a:cs typeface="Arial"/>
                <a:sym typeface="Arial"/>
              </a:rPr>
              <a:t>Consultation with a neurodevelopmental pediatrician</a:t>
            </a:r>
            <a:endParaRPr/>
          </a:p>
          <a:p>
            <a:pPr indent="-228600" lvl="1" marL="685800" rtl="0" algn="l">
              <a:lnSpc>
                <a:spcPct val="90000"/>
              </a:lnSpc>
              <a:spcBef>
                <a:spcPts val="500"/>
              </a:spcBef>
              <a:spcAft>
                <a:spcPts val="0"/>
              </a:spcAft>
              <a:buClr>
                <a:schemeClr val="dk1"/>
              </a:buClr>
              <a:buSzPts val="2800"/>
              <a:buChar char="•"/>
            </a:pPr>
            <a:r>
              <a:rPr lang="en-US" sz="2800">
                <a:latin typeface="Arial"/>
                <a:ea typeface="Arial"/>
                <a:cs typeface="Arial"/>
                <a:sym typeface="Arial"/>
              </a:rPr>
              <a:t>Discovery of genetic variant associated with dyslexia</a:t>
            </a:r>
            <a:endParaRPr/>
          </a:p>
          <a:p>
            <a:pPr indent="19050" lvl="0" marL="114300" rtl="0" algn="l">
              <a:lnSpc>
                <a:spcPct val="90000"/>
              </a:lnSpc>
              <a:spcBef>
                <a:spcPts val="1000"/>
              </a:spcBef>
              <a:spcAft>
                <a:spcPts val="0"/>
              </a:spcAft>
              <a:buClr>
                <a:schemeClr val="dk1"/>
              </a:buClr>
              <a:buSzPts val="2100"/>
              <a:buNone/>
            </a:pPr>
            <a:r>
              <a:t/>
            </a:r>
            <a:endParaRPr b="1" sz="2100">
              <a:latin typeface="Arial"/>
              <a:ea typeface="Arial"/>
              <a:cs typeface="Arial"/>
              <a:sym typeface="Arial"/>
            </a:endParaRPr>
          </a:p>
          <a:p>
            <a:pPr indent="-133350" lvl="0" marL="228600" rtl="0" algn="l">
              <a:lnSpc>
                <a:spcPct val="90000"/>
              </a:lnSpc>
              <a:spcBef>
                <a:spcPts val="1000"/>
              </a:spcBef>
              <a:spcAft>
                <a:spcPts val="0"/>
              </a:spcAft>
              <a:buClr>
                <a:schemeClr val="dk1"/>
              </a:buClr>
              <a:buSzPts val="1500"/>
              <a:buNone/>
            </a:pPr>
            <a:r>
              <a:t/>
            </a:r>
            <a:endParaRPr sz="1500"/>
          </a:p>
        </p:txBody>
      </p:sp>
      <p:pic>
        <p:nvPicPr>
          <p:cNvPr id="243" name="Google Shape;243;p14"/>
          <p:cNvPicPr preferRelativeResize="0"/>
          <p:nvPr>
            <p:ph idx="2" type="body"/>
          </p:nvPr>
        </p:nvPicPr>
        <p:blipFill rotWithShape="1">
          <a:blip r:embed="rId3">
            <a:alphaModFix/>
          </a:blip>
          <a:srcRect b="0" l="15093" r="45851" t="0"/>
          <a:stretch/>
        </p:blipFill>
        <p:spPr>
          <a:xfrm>
            <a:off x="9587344" y="1588"/>
            <a:ext cx="2604657" cy="375125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8" name="Shape 248"/>
        <p:cNvGrpSpPr/>
        <p:nvPr/>
      </p:nvGrpSpPr>
      <p:grpSpPr>
        <a:xfrm>
          <a:off x="0" y="0"/>
          <a:ext cx="0" cy="0"/>
          <a:chOff x="0" y="0"/>
          <a:chExt cx="0" cy="0"/>
        </a:xfrm>
      </p:grpSpPr>
      <p:sp>
        <p:nvSpPr>
          <p:cNvPr id="249" name="Google Shape;249;p15"/>
          <p:cNvSpPr/>
          <p:nvPr/>
        </p:nvSpPr>
        <p:spPr>
          <a:xfrm>
            <a:off x="3049"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erson holding a tablet&#10;&#10;Description automatically generated" id="250" name="Google Shape;250;p15"/>
          <p:cNvPicPr preferRelativeResize="0"/>
          <p:nvPr/>
        </p:nvPicPr>
        <p:blipFill rotWithShape="1">
          <a:blip r:embed="rId3">
            <a:alphaModFix/>
          </a:blip>
          <a:srcRect b="60" l="0" r="0" t="54371"/>
          <a:stretch/>
        </p:blipFill>
        <p:spPr>
          <a:xfrm>
            <a:off x="2522356" y="10"/>
            <a:ext cx="9669642" cy="6857990"/>
          </a:xfrm>
          <a:prstGeom prst="rect">
            <a:avLst/>
          </a:prstGeom>
          <a:noFill/>
          <a:ln>
            <a:noFill/>
          </a:ln>
        </p:spPr>
      </p:pic>
      <p:sp>
        <p:nvSpPr>
          <p:cNvPr id="251" name="Google Shape;251;p15"/>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15"/>
          <p:cNvSpPr txBox="1"/>
          <p:nvPr>
            <p:ph type="title"/>
          </p:nvPr>
        </p:nvSpPr>
        <p:spPr>
          <a:xfrm>
            <a:off x="838200" y="365125"/>
            <a:ext cx="3822189" cy="18999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en-US" sz="4000">
                <a:latin typeface="Arial"/>
                <a:ea typeface="Arial"/>
                <a:cs typeface="Arial"/>
                <a:sym typeface="Arial"/>
              </a:rPr>
              <a:t>Student 3</a:t>
            </a:r>
            <a:endParaRPr/>
          </a:p>
        </p:txBody>
      </p:sp>
      <p:sp>
        <p:nvSpPr>
          <p:cNvPr id="253" name="Google Shape;253;p15"/>
          <p:cNvSpPr txBox="1"/>
          <p:nvPr>
            <p:ph idx="1" type="body"/>
          </p:nvPr>
        </p:nvSpPr>
        <p:spPr>
          <a:xfrm>
            <a:off x="838200" y="2008782"/>
            <a:ext cx="7125393" cy="413203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latin typeface="Arial"/>
                <a:ea typeface="Arial"/>
                <a:cs typeface="Arial"/>
                <a:sym typeface="Arial"/>
              </a:rPr>
              <a:t>Low score</a:t>
            </a:r>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School intervention</a:t>
            </a:r>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 No medical intervention </a:t>
            </a:r>
            <a:endParaRPr/>
          </a:p>
          <a:p>
            <a:pPr indent="0" lvl="0" marL="0" rtl="0" algn="l">
              <a:lnSpc>
                <a:spcPct val="90000"/>
              </a:lnSpc>
              <a:spcBef>
                <a:spcPts val="1000"/>
              </a:spcBef>
              <a:spcAft>
                <a:spcPts val="0"/>
              </a:spcAft>
              <a:buClr>
                <a:schemeClr val="dk1"/>
              </a:buClr>
              <a:buSzPts val="2000"/>
              <a:buNone/>
            </a:pPr>
            <a:r>
              <a:t/>
            </a:r>
            <a:endParaRPr b="0" i="0" sz="2000" u="none" strike="noStrike">
              <a:latin typeface="Arial"/>
              <a:ea typeface="Arial"/>
              <a:cs typeface="Arial"/>
              <a:sym typeface="Arial"/>
            </a:endParaRPr>
          </a:p>
          <a:p>
            <a:pPr indent="-177800" lvl="0" marL="228600" rtl="0" algn="l">
              <a:lnSpc>
                <a:spcPct val="90000"/>
              </a:lnSpc>
              <a:spcBef>
                <a:spcPts val="1000"/>
              </a:spcBef>
              <a:spcAft>
                <a:spcPts val="0"/>
              </a:spcAft>
              <a:buClr>
                <a:schemeClr val="dk1"/>
              </a:buClr>
              <a:buSzPts val="800"/>
              <a:buNone/>
            </a:pPr>
            <a:r>
              <a:t/>
            </a:r>
            <a:endParaRPr sz="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8" name="Shape 258"/>
        <p:cNvGrpSpPr/>
        <p:nvPr/>
      </p:nvGrpSpPr>
      <p:grpSpPr>
        <a:xfrm>
          <a:off x="0" y="0"/>
          <a:ext cx="0" cy="0"/>
          <a:chOff x="0" y="0"/>
          <a:chExt cx="0" cy="0"/>
        </a:xfrm>
      </p:grpSpPr>
      <p:sp>
        <p:nvSpPr>
          <p:cNvPr id="259" name="Google Shape;259;p16"/>
          <p:cNvSpPr/>
          <p:nvPr/>
        </p:nvSpPr>
        <p:spPr>
          <a:xfrm>
            <a:off x="0" y="-1"/>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16"/>
          <p:cNvSpPr txBox="1"/>
          <p:nvPr>
            <p:ph type="title"/>
          </p:nvPr>
        </p:nvSpPr>
        <p:spPr>
          <a:xfrm>
            <a:off x="838200" y="365125"/>
            <a:ext cx="10515600" cy="18284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200"/>
              <a:buFont typeface="Calibri"/>
              <a:buNone/>
            </a:pPr>
            <a:r>
              <a:rPr lang="en-US" sz="5200"/>
              <a:t>Comparison of Scenarios</a:t>
            </a:r>
            <a:endParaRPr/>
          </a:p>
        </p:txBody>
      </p:sp>
      <p:sp>
        <p:nvSpPr>
          <p:cNvPr id="261" name="Google Shape;261;p16"/>
          <p:cNvSpPr txBox="1"/>
          <p:nvPr>
            <p:ph idx="1" type="body"/>
          </p:nvPr>
        </p:nvSpPr>
        <p:spPr>
          <a:xfrm>
            <a:off x="838200" y="2059126"/>
            <a:ext cx="5158500" cy="3730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en-US" sz="2400" u="sng">
                <a:latin typeface="Arial"/>
                <a:ea typeface="Arial"/>
                <a:cs typeface="Arial"/>
                <a:sym typeface="Arial"/>
              </a:rPr>
              <a:t>Similarities </a:t>
            </a:r>
            <a:endParaRPr/>
          </a:p>
          <a:p>
            <a:pPr indent="-240030" lvl="0" marL="228600" rtl="0" algn="l">
              <a:lnSpc>
                <a:spcPct val="90000"/>
              </a:lnSpc>
              <a:spcBef>
                <a:spcPts val="1000"/>
              </a:spcBef>
              <a:spcAft>
                <a:spcPts val="0"/>
              </a:spcAft>
              <a:buClr>
                <a:schemeClr val="dk1"/>
              </a:buClr>
              <a:buSzPts val="2400"/>
              <a:buChar char="•"/>
            </a:pPr>
            <a:r>
              <a:rPr lang="en-US" sz="2400">
                <a:latin typeface="Arial"/>
                <a:ea typeface="Arial"/>
                <a:cs typeface="Arial"/>
                <a:sym typeface="Arial"/>
              </a:rPr>
              <a:t>Can we trust the PGSs?</a:t>
            </a:r>
            <a:endParaRPr/>
          </a:p>
          <a:p>
            <a:pPr indent="-240030" lvl="0" marL="228600" rtl="0" algn="l">
              <a:lnSpc>
                <a:spcPct val="90000"/>
              </a:lnSpc>
              <a:spcBef>
                <a:spcPts val="1000"/>
              </a:spcBef>
              <a:spcAft>
                <a:spcPts val="0"/>
              </a:spcAft>
              <a:buClr>
                <a:schemeClr val="dk1"/>
              </a:buClr>
              <a:buSzPts val="2400"/>
              <a:buChar char="•"/>
            </a:pPr>
            <a:r>
              <a:rPr lang="en-US" sz="2400">
                <a:latin typeface="Arial"/>
                <a:ea typeface="Arial"/>
                <a:cs typeface="Arial"/>
                <a:sym typeface="Arial"/>
              </a:rPr>
              <a:t>Who is ordering the PGSs and who is responsible if there is harm?</a:t>
            </a:r>
            <a:endParaRPr/>
          </a:p>
          <a:p>
            <a:pPr indent="-240030" lvl="0" marL="228600" rtl="0" algn="l">
              <a:lnSpc>
                <a:spcPct val="90000"/>
              </a:lnSpc>
              <a:spcBef>
                <a:spcPts val="1000"/>
              </a:spcBef>
              <a:spcAft>
                <a:spcPts val="0"/>
              </a:spcAft>
              <a:buClr>
                <a:schemeClr val="dk1"/>
              </a:buClr>
              <a:buSzPts val="2400"/>
              <a:buChar char="•"/>
            </a:pPr>
            <a:r>
              <a:rPr lang="en-US" sz="2400">
                <a:latin typeface="Arial"/>
                <a:ea typeface="Arial"/>
                <a:cs typeface="Arial"/>
                <a:sym typeface="Arial"/>
              </a:rPr>
              <a:t>What are the risks and benefits of educational attainment PGSs?</a:t>
            </a:r>
            <a:endParaRPr/>
          </a:p>
        </p:txBody>
      </p:sp>
      <p:sp>
        <p:nvSpPr>
          <p:cNvPr id="262" name="Google Shape;262;p16"/>
          <p:cNvSpPr txBox="1"/>
          <p:nvPr>
            <p:ph idx="2" type="body"/>
          </p:nvPr>
        </p:nvSpPr>
        <p:spPr>
          <a:xfrm>
            <a:off x="6189150" y="2059100"/>
            <a:ext cx="5444700" cy="3730500"/>
          </a:xfrm>
          <a:prstGeom prst="rect">
            <a:avLst/>
          </a:prstGeom>
          <a:noFill/>
          <a:ln>
            <a:noFill/>
          </a:ln>
        </p:spPr>
        <p:txBody>
          <a:bodyPr anchorCtr="0" anchor="t" bIns="45700" lIns="91425" spcFirstLastPara="1" rIns="91425" wrap="square" tIns="45700">
            <a:normAutofit fontScale="70000" lnSpcReduction="20000"/>
          </a:bodyPr>
          <a:lstStyle/>
          <a:p>
            <a:pPr indent="-208300" lvl="0" marL="228600" rtl="0" algn="l">
              <a:lnSpc>
                <a:spcPct val="90000"/>
              </a:lnSpc>
              <a:spcBef>
                <a:spcPts val="0"/>
              </a:spcBef>
              <a:spcAft>
                <a:spcPts val="0"/>
              </a:spcAft>
              <a:buClr>
                <a:schemeClr val="dk1"/>
              </a:buClr>
              <a:buSzPct val="100000"/>
              <a:buChar char="•"/>
            </a:pPr>
            <a:r>
              <a:rPr b="1" lang="en-US" sz="2714" u="sng"/>
              <a:t>Differences</a:t>
            </a:r>
            <a:endParaRPr sz="2714"/>
          </a:p>
          <a:p>
            <a:pPr indent="-208300" lvl="1" marL="685800" rtl="0" algn="l">
              <a:lnSpc>
                <a:spcPct val="90000"/>
              </a:lnSpc>
              <a:spcBef>
                <a:spcPts val="500"/>
              </a:spcBef>
              <a:spcAft>
                <a:spcPts val="0"/>
              </a:spcAft>
              <a:buClr>
                <a:schemeClr val="dk1"/>
              </a:buClr>
              <a:buSzPct val="100000"/>
              <a:buChar char="•"/>
            </a:pPr>
            <a:r>
              <a:rPr b="1" lang="en-US" sz="2714">
                <a:latin typeface="Arial"/>
                <a:ea typeface="Arial"/>
                <a:cs typeface="Arial"/>
                <a:sym typeface="Arial"/>
              </a:rPr>
              <a:t>High score, high performance, no medical intervention + school </a:t>
            </a:r>
            <a:r>
              <a:rPr lang="en-US" sz="2714">
                <a:latin typeface="Arial"/>
                <a:ea typeface="Arial"/>
                <a:cs typeface="Arial"/>
                <a:sym typeface="Arial"/>
              </a:rPr>
              <a:t>Low potential for harm to student. Harm to other students. </a:t>
            </a:r>
            <a:endParaRPr sz="2714"/>
          </a:p>
          <a:p>
            <a:pPr indent="-208300" lvl="1" marL="685800" rtl="0" algn="l">
              <a:lnSpc>
                <a:spcPct val="90000"/>
              </a:lnSpc>
              <a:spcBef>
                <a:spcPts val="500"/>
              </a:spcBef>
              <a:spcAft>
                <a:spcPts val="0"/>
              </a:spcAft>
              <a:buClr>
                <a:schemeClr val="dk1"/>
              </a:buClr>
              <a:buSzPct val="100000"/>
              <a:buChar char="•"/>
            </a:pPr>
            <a:r>
              <a:rPr b="1" lang="en-US" sz="2714">
                <a:latin typeface="Arial"/>
                <a:ea typeface="Arial"/>
                <a:cs typeface="Arial"/>
                <a:sym typeface="Arial"/>
              </a:rPr>
              <a:t>High score, low performance, medical intervention + school intervention. </a:t>
            </a:r>
            <a:r>
              <a:rPr lang="en-US" sz="2714">
                <a:latin typeface="Arial"/>
                <a:ea typeface="Arial"/>
                <a:cs typeface="Arial"/>
                <a:sym typeface="Arial"/>
              </a:rPr>
              <a:t>Legal protections for individuals. </a:t>
            </a:r>
            <a:endParaRPr sz="2714"/>
          </a:p>
          <a:p>
            <a:pPr indent="-194310" lvl="1" marL="685800" rtl="0" algn="l">
              <a:lnSpc>
                <a:spcPct val="90000"/>
              </a:lnSpc>
              <a:spcBef>
                <a:spcPts val="500"/>
              </a:spcBef>
              <a:spcAft>
                <a:spcPts val="0"/>
              </a:spcAft>
              <a:buClr>
                <a:schemeClr val="dk1"/>
              </a:buClr>
              <a:buSzPct val="88405"/>
              <a:buChar char="•"/>
            </a:pPr>
            <a:r>
              <a:rPr b="1" lang="en-US" sz="2714">
                <a:latin typeface="Arial"/>
                <a:ea typeface="Arial"/>
                <a:cs typeface="Arial"/>
                <a:sym typeface="Arial"/>
              </a:rPr>
              <a:t>Low score, school intervention + no medical intervention.  </a:t>
            </a:r>
            <a:r>
              <a:rPr lang="en-US" sz="2714">
                <a:latin typeface="Arial"/>
                <a:ea typeface="Arial"/>
                <a:cs typeface="Arial"/>
                <a:sym typeface="Arial"/>
              </a:rPr>
              <a:t>Students who might struggle are treated differently. Limited legal protections.</a:t>
            </a:r>
            <a:r>
              <a:rPr lang="en-US">
                <a:latin typeface="Arial"/>
                <a:ea typeface="Arial"/>
                <a:cs typeface="Arial"/>
                <a:sym typeface="Arial"/>
              </a:rPr>
              <a:t> </a:t>
            </a:r>
            <a:endParaRPr/>
          </a:p>
          <a:p>
            <a:pPr indent="-117030" lvl="1" marL="685800" rtl="0" algn="l">
              <a:lnSpc>
                <a:spcPct val="90000"/>
              </a:lnSpc>
              <a:spcBef>
                <a:spcPts val="500"/>
              </a:spcBef>
              <a:spcAft>
                <a:spcPts val="0"/>
              </a:spcAft>
              <a:buClr>
                <a:schemeClr val="dk1"/>
              </a:buClr>
              <a:buSzPct val="100000"/>
              <a:buNone/>
            </a:pPr>
            <a:r>
              <a:t/>
            </a:r>
            <a:endParaRPr sz="1900">
              <a:latin typeface="Arial"/>
              <a:ea typeface="Arial"/>
              <a:cs typeface="Arial"/>
              <a:sym typeface="Arial"/>
            </a:endParaRPr>
          </a:p>
          <a:p>
            <a:pPr indent="-117030" lvl="1" marL="685800" rtl="0" algn="l">
              <a:lnSpc>
                <a:spcPct val="90000"/>
              </a:lnSpc>
              <a:spcBef>
                <a:spcPts val="500"/>
              </a:spcBef>
              <a:spcAft>
                <a:spcPts val="0"/>
              </a:spcAft>
              <a:buClr>
                <a:schemeClr val="dk1"/>
              </a:buClr>
              <a:buSzPct val="100000"/>
              <a:buNone/>
            </a:pPr>
            <a:r>
              <a:t/>
            </a:r>
            <a:endParaRPr sz="1900">
              <a:latin typeface="Arial"/>
              <a:ea typeface="Arial"/>
              <a:cs typeface="Arial"/>
              <a:sym typeface="Arial"/>
            </a:endParaRPr>
          </a:p>
          <a:p>
            <a:pPr indent="-117030" lvl="1" marL="685800" rtl="0" algn="l">
              <a:lnSpc>
                <a:spcPct val="90000"/>
              </a:lnSpc>
              <a:spcBef>
                <a:spcPts val="500"/>
              </a:spcBef>
              <a:spcAft>
                <a:spcPts val="0"/>
              </a:spcAft>
              <a:buClr>
                <a:schemeClr val="dk1"/>
              </a:buClr>
              <a:buSzPct val="100000"/>
              <a:buNone/>
            </a:pPr>
            <a:r>
              <a:t/>
            </a:r>
            <a:endParaRPr sz="1900"/>
          </a:p>
          <a:p>
            <a:pPr indent="-117030" lvl="1" marL="685800" rtl="0" algn="l">
              <a:lnSpc>
                <a:spcPct val="90000"/>
              </a:lnSpc>
              <a:spcBef>
                <a:spcPts val="500"/>
              </a:spcBef>
              <a:spcAft>
                <a:spcPts val="0"/>
              </a:spcAft>
              <a:buClr>
                <a:schemeClr val="dk1"/>
              </a:buClr>
              <a:buSzPct val="100000"/>
              <a:buNone/>
            </a:pPr>
            <a:r>
              <a:t/>
            </a:r>
            <a:endParaRPr sz="1900"/>
          </a:p>
        </p:txBody>
      </p:sp>
      <p:sp>
        <p:nvSpPr>
          <p:cNvPr id="263" name="Google Shape;263;p16"/>
          <p:cNvSpPr txBox="1"/>
          <p:nvPr/>
        </p:nvSpPr>
        <p:spPr>
          <a:xfrm>
            <a:off x="161180" y="5992920"/>
            <a:ext cx="1205594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See for medical malpractice discuss re medical PGS: Roberts, J.L. and Suter, S.M., 2024. Damned If You Do or Damned If You Don’t: The Medical Malpractice Implications of Consumer-Generated Polygenic Risk Scores. Harvard Journal of Law &amp; Technology, 38(2).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sp>
        <p:nvSpPr>
          <p:cNvPr id="269" name="Google Shape;269;p17"/>
          <p:cNvSpPr/>
          <p:nvPr/>
        </p:nvSpPr>
        <p:spPr>
          <a:xfrm>
            <a:off x="3049"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finger on a wooden block&#10;&#10;Description automatically generated" id="270" name="Google Shape;270;p17"/>
          <p:cNvPicPr preferRelativeResize="0"/>
          <p:nvPr/>
        </p:nvPicPr>
        <p:blipFill rotWithShape="1">
          <a:blip r:embed="rId3">
            <a:alphaModFix/>
          </a:blip>
          <a:srcRect b="0" l="77" r="11887" t="0"/>
          <a:stretch/>
        </p:blipFill>
        <p:spPr>
          <a:xfrm>
            <a:off x="2893752" y="0"/>
            <a:ext cx="9347615" cy="6317673"/>
          </a:xfrm>
          <a:prstGeom prst="rect">
            <a:avLst/>
          </a:prstGeom>
          <a:noFill/>
          <a:ln>
            <a:noFill/>
          </a:ln>
        </p:spPr>
      </p:pic>
      <p:sp>
        <p:nvSpPr>
          <p:cNvPr id="271" name="Google Shape;271;p17"/>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72" name="Google Shape;272;p17"/>
          <p:cNvGrpSpPr/>
          <p:nvPr/>
        </p:nvGrpSpPr>
        <p:grpSpPr>
          <a:xfrm>
            <a:off x="154261" y="1403644"/>
            <a:ext cx="5104448" cy="3510381"/>
            <a:chOff x="-61870" y="551894"/>
            <a:chExt cx="5104448" cy="3510381"/>
          </a:xfrm>
        </p:grpSpPr>
        <p:sp>
          <p:nvSpPr>
            <p:cNvPr id="273" name="Google Shape;273;p17"/>
            <p:cNvSpPr/>
            <p:nvPr/>
          </p:nvSpPr>
          <p:spPr>
            <a:xfrm>
              <a:off x="1704336" y="2490240"/>
              <a:ext cx="1572035" cy="1572035"/>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7"/>
            <p:cNvSpPr txBox="1"/>
            <p:nvPr/>
          </p:nvSpPr>
          <p:spPr>
            <a:xfrm>
              <a:off x="1934555" y="2720459"/>
              <a:ext cx="1111597" cy="1111597"/>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Educational attainment</a:t>
              </a:r>
              <a:endParaRPr/>
            </a:p>
          </p:txBody>
        </p:sp>
        <p:sp>
          <p:nvSpPr>
            <p:cNvPr id="275" name="Google Shape;275;p17"/>
            <p:cNvSpPr/>
            <p:nvPr/>
          </p:nvSpPr>
          <p:spPr>
            <a:xfrm rot="-8700000">
              <a:off x="633439" y="2195675"/>
              <a:ext cx="1267218" cy="448030"/>
            </a:xfrm>
            <a:prstGeom prst="leftArrow">
              <a:avLst>
                <a:gd fmla="val 60000" name="adj1"/>
                <a:gd fmla="val 50000" name="adj2"/>
              </a:avLst>
            </a:prstGeom>
            <a:solidFill>
              <a:srgbClr val="F4BD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7"/>
            <p:cNvSpPr/>
            <p:nvPr/>
          </p:nvSpPr>
          <p:spPr>
            <a:xfrm>
              <a:off x="-61870" y="1458893"/>
              <a:ext cx="1619793" cy="1194747"/>
            </a:xfrm>
            <a:prstGeom prst="roundRect">
              <a:avLst>
                <a:gd fmla="val 10000"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7"/>
            <p:cNvSpPr txBox="1"/>
            <p:nvPr/>
          </p:nvSpPr>
          <p:spPr>
            <a:xfrm>
              <a:off x="-26877" y="1493886"/>
              <a:ext cx="1549807" cy="1124761"/>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Medical/</a:t>
              </a:r>
              <a:endParaRPr/>
            </a:p>
            <a:p>
              <a:pPr indent="0" lvl="0" marL="0" marR="0" rtl="0" algn="ctr">
                <a:lnSpc>
                  <a:spcPct val="90000"/>
                </a:lnSpc>
                <a:spcBef>
                  <a:spcPts val="63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Neurocognitive function</a:t>
              </a:r>
              <a:endParaRPr/>
            </a:p>
          </p:txBody>
        </p:sp>
        <p:sp>
          <p:nvSpPr>
            <p:cNvPr id="278" name="Google Shape;278;p17"/>
            <p:cNvSpPr/>
            <p:nvPr/>
          </p:nvSpPr>
          <p:spPr>
            <a:xfrm rot="-5400000">
              <a:off x="1856744" y="1558862"/>
              <a:ext cx="1267218" cy="448030"/>
            </a:xfrm>
            <a:prstGeom prst="leftArrow">
              <a:avLst>
                <a:gd fmla="val 60000" name="adj1"/>
                <a:gd fmla="val 50000" name="adj2"/>
              </a:avLst>
            </a:prstGeom>
            <a:solidFill>
              <a:srgbClr val="F4BD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7"/>
            <p:cNvSpPr/>
            <p:nvPr/>
          </p:nvSpPr>
          <p:spPr>
            <a:xfrm>
              <a:off x="1680457" y="551894"/>
              <a:ext cx="1619793" cy="1194747"/>
            </a:xfrm>
            <a:prstGeom prst="roundRect">
              <a:avLst>
                <a:gd fmla="val 10000"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7"/>
            <p:cNvSpPr txBox="1"/>
            <p:nvPr/>
          </p:nvSpPr>
          <p:spPr>
            <a:xfrm>
              <a:off x="1715450" y="586887"/>
              <a:ext cx="1549807" cy="1124761"/>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Cognitive potential</a:t>
              </a:r>
              <a:endParaRPr/>
            </a:p>
          </p:txBody>
        </p:sp>
        <p:sp>
          <p:nvSpPr>
            <p:cNvPr id="281" name="Google Shape;281;p17"/>
            <p:cNvSpPr/>
            <p:nvPr/>
          </p:nvSpPr>
          <p:spPr>
            <a:xfrm rot="-2121067">
              <a:off x="3074389" y="2185384"/>
              <a:ext cx="1275918" cy="448030"/>
            </a:xfrm>
            <a:prstGeom prst="leftArrow">
              <a:avLst>
                <a:gd fmla="val 60000" name="adj1"/>
                <a:gd fmla="val 50000" name="adj2"/>
              </a:avLst>
            </a:prstGeom>
            <a:solidFill>
              <a:srgbClr val="F4BD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7"/>
            <p:cNvSpPr/>
            <p:nvPr/>
          </p:nvSpPr>
          <p:spPr>
            <a:xfrm>
              <a:off x="3422785" y="1442912"/>
              <a:ext cx="1619793" cy="1194747"/>
            </a:xfrm>
            <a:prstGeom prst="roundRect">
              <a:avLst>
                <a:gd fmla="val 10000"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7"/>
            <p:cNvSpPr txBox="1"/>
            <p:nvPr/>
          </p:nvSpPr>
          <p:spPr>
            <a:xfrm>
              <a:off x="3457778" y="1477905"/>
              <a:ext cx="1549807" cy="1124761"/>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Social and learning environment</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8"/>
          <p:cNvSpPr txBox="1"/>
          <p:nvPr>
            <p:ph idx="4294967295" type="title"/>
          </p:nvPr>
        </p:nvSpPr>
        <p:spPr>
          <a:xfrm>
            <a:off x="339725" y="287338"/>
            <a:ext cx="11852275" cy="14493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Beyond Health Law </a:t>
            </a:r>
            <a:endParaRPr/>
          </a:p>
        </p:txBody>
      </p:sp>
      <p:sp>
        <p:nvSpPr>
          <p:cNvPr id="290" name="Google Shape;290;p18"/>
          <p:cNvSpPr txBox="1"/>
          <p:nvPr>
            <p:ph idx="4294967295" type="body"/>
          </p:nvPr>
        </p:nvSpPr>
        <p:spPr>
          <a:xfrm>
            <a:off x="543014" y="2187442"/>
            <a:ext cx="5495925" cy="4022725"/>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n-US" sz="2400"/>
              <a:t>The impact of finite resources</a:t>
            </a:r>
            <a:endParaRPr/>
          </a:p>
          <a:p>
            <a:pPr indent="-341313" lvl="1" marL="633921" rtl="0" algn="l">
              <a:lnSpc>
                <a:spcPct val="90000"/>
              </a:lnSpc>
              <a:spcBef>
                <a:spcPts val="500"/>
              </a:spcBef>
              <a:spcAft>
                <a:spcPts val="0"/>
              </a:spcAft>
              <a:buClr>
                <a:schemeClr val="dk1"/>
              </a:buClr>
              <a:buSzPct val="100000"/>
              <a:buFont typeface="Arial"/>
              <a:buChar char="•"/>
            </a:pPr>
            <a:r>
              <a:rPr lang="en-US" sz="2200"/>
              <a:t>Disparate access to PGS technology </a:t>
            </a:r>
            <a:endParaRPr/>
          </a:p>
          <a:p>
            <a:pPr indent="-341313" lvl="1" marL="633921" rtl="0" algn="l">
              <a:lnSpc>
                <a:spcPct val="90000"/>
              </a:lnSpc>
              <a:spcBef>
                <a:spcPts val="500"/>
              </a:spcBef>
              <a:spcAft>
                <a:spcPts val="0"/>
              </a:spcAft>
              <a:buClr>
                <a:schemeClr val="dk1"/>
              </a:buClr>
              <a:buSzPct val="100000"/>
              <a:buFont typeface="Arial"/>
              <a:buChar char="•"/>
            </a:pPr>
            <a:r>
              <a:rPr lang="en-US" sz="2200"/>
              <a:t>Institutionalized social inequities </a:t>
            </a:r>
            <a:endParaRPr/>
          </a:p>
          <a:p>
            <a:pPr indent="-341313" lvl="1" marL="633921" rtl="0" algn="l">
              <a:lnSpc>
                <a:spcPct val="90000"/>
              </a:lnSpc>
              <a:spcBef>
                <a:spcPts val="500"/>
              </a:spcBef>
              <a:spcAft>
                <a:spcPts val="0"/>
              </a:spcAft>
              <a:buClr>
                <a:schemeClr val="dk1"/>
              </a:buClr>
              <a:buSzPct val="100000"/>
              <a:buFont typeface="Arial"/>
              <a:buChar char="•"/>
            </a:pPr>
            <a:r>
              <a:rPr lang="en-US" sz="2200"/>
              <a:t>Availability of teacher/faculty training programs </a:t>
            </a:r>
            <a:endParaRPr/>
          </a:p>
          <a:p>
            <a:pPr indent="-341313" lvl="0" marL="341313" rtl="0" algn="l">
              <a:lnSpc>
                <a:spcPct val="90000"/>
              </a:lnSpc>
              <a:spcBef>
                <a:spcPts val="1000"/>
              </a:spcBef>
              <a:spcAft>
                <a:spcPts val="0"/>
              </a:spcAft>
              <a:buClr>
                <a:schemeClr val="dk1"/>
              </a:buClr>
              <a:buSzPct val="100000"/>
              <a:buFont typeface="Arial"/>
              <a:buChar char="•"/>
            </a:pPr>
            <a:r>
              <a:rPr lang="en-US" sz="2400"/>
              <a:t>“…who gets to define, distribute, hoard, and obtain ‘fortune’ in our society?”</a:t>
            </a:r>
            <a:endParaRPr/>
          </a:p>
          <a:p>
            <a:pPr indent="-341313" lvl="0" marL="341313" rtl="0" algn="l">
              <a:lnSpc>
                <a:spcPct val="90000"/>
              </a:lnSpc>
              <a:spcBef>
                <a:spcPts val="1000"/>
              </a:spcBef>
              <a:spcAft>
                <a:spcPts val="0"/>
              </a:spcAft>
              <a:buClr>
                <a:schemeClr val="dk1"/>
              </a:buClr>
              <a:buSzPct val="100000"/>
              <a:buFont typeface="Arial"/>
              <a:buChar char="•"/>
            </a:pPr>
            <a:r>
              <a:rPr lang="en-US" sz="2400"/>
              <a:t>Who gets to make policy decisions using PGS?</a:t>
            </a:r>
            <a:endParaRPr/>
          </a:p>
          <a:p>
            <a:pPr indent="-341313" lvl="0" marL="341313" rtl="0" algn="l">
              <a:lnSpc>
                <a:spcPct val="90000"/>
              </a:lnSpc>
              <a:spcBef>
                <a:spcPts val="1000"/>
              </a:spcBef>
              <a:spcAft>
                <a:spcPts val="0"/>
              </a:spcAft>
              <a:buClr>
                <a:schemeClr val="dk1"/>
              </a:buClr>
              <a:buSzPct val="100000"/>
              <a:buFont typeface="Arial"/>
              <a:buChar char="•"/>
            </a:pPr>
            <a:r>
              <a:rPr lang="en-US" sz="2400"/>
              <a:t>The use of genomics to address inequalities rather than other less expensive interventions </a:t>
            </a:r>
            <a:endParaRPr/>
          </a:p>
          <a:p>
            <a:pPr indent="-200343" lvl="0" marL="341313" rtl="0" algn="l">
              <a:lnSpc>
                <a:spcPct val="90000"/>
              </a:lnSpc>
              <a:spcBef>
                <a:spcPts val="1000"/>
              </a:spcBef>
              <a:spcAft>
                <a:spcPts val="0"/>
              </a:spcAft>
              <a:buClr>
                <a:schemeClr val="dk1"/>
              </a:buClr>
              <a:buSzPct val="100000"/>
              <a:buFont typeface="Arial"/>
              <a:buNone/>
            </a:pPr>
            <a:r>
              <a:t/>
            </a:r>
            <a:endParaRPr sz="2400"/>
          </a:p>
          <a:p>
            <a:pPr indent="-200343" lvl="0" marL="341313" rtl="0" algn="l">
              <a:lnSpc>
                <a:spcPct val="90000"/>
              </a:lnSpc>
              <a:spcBef>
                <a:spcPts val="1000"/>
              </a:spcBef>
              <a:spcAft>
                <a:spcPts val="0"/>
              </a:spcAft>
              <a:buClr>
                <a:schemeClr val="dk1"/>
              </a:buClr>
              <a:buSzPct val="100000"/>
              <a:buFont typeface="Arial"/>
              <a:buNone/>
            </a:pPr>
            <a:r>
              <a:t/>
            </a:r>
            <a:endParaRPr sz="2400"/>
          </a:p>
        </p:txBody>
      </p:sp>
      <p:pic>
        <p:nvPicPr>
          <p:cNvPr id="291" name="Google Shape;291;p18"/>
          <p:cNvPicPr preferRelativeResize="0"/>
          <p:nvPr/>
        </p:nvPicPr>
        <p:blipFill rotWithShape="1">
          <a:blip r:embed="rId3">
            <a:alphaModFix/>
          </a:blip>
          <a:srcRect b="0" l="0" r="0" t="0"/>
          <a:stretch/>
        </p:blipFill>
        <p:spPr>
          <a:xfrm>
            <a:off x="6394990" y="1788467"/>
            <a:ext cx="5253996" cy="2410338"/>
          </a:xfrm>
          <a:prstGeom prst="rect">
            <a:avLst/>
          </a:prstGeom>
          <a:noFill/>
          <a:ln>
            <a:noFill/>
          </a:ln>
          <a:effectLst>
            <a:outerShdw blurRad="292100" rotWithShape="0" algn="tl" dir="2700000" dist="139700">
              <a:srgbClr val="333333">
                <a:alpha val="64705"/>
              </a:srgbClr>
            </a:outerShdw>
          </a:effectLst>
        </p:spPr>
      </p:pic>
      <p:pic>
        <p:nvPicPr>
          <p:cNvPr descr="Backdoor to Eugenics - 2nd Edition - Troy Duster - Routledge Book" id="292" name="Google Shape;292;p18"/>
          <p:cNvPicPr preferRelativeResize="0"/>
          <p:nvPr/>
        </p:nvPicPr>
        <p:blipFill rotWithShape="1">
          <a:blip r:embed="rId4">
            <a:alphaModFix/>
          </a:blip>
          <a:srcRect b="0" l="0" r="0" t="0"/>
          <a:stretch/>
        </p:blipFill>
        <p:spPr>
          <a:xfrm>
            <a:off x="9839538" y="4331583"/>
            <a:ext cx="1639006" cy="2464377"/>
          </a:xfrm>
          <a:prstGeom prst="rect">
            <a:avLst/>
          </a:prstGeom>
          <a:noFill/>
          <a:ln>
            <a:noFill/>
          </a:ln>
        </p:spPr>
      </p:pic>
      <p:pic>
        <p:nvPicPr>
          <p:cNvPr id="293" name="Google Shape;293;p18"/>
          <p:cNvPicPr preferRelativeResize="0"/>
          <p:nvPr/>
        </p:nvPicPr>
        <p:blipFill rotWithShape="1">
          <a:blip r:embed="rId5">
            <a:alphaModFix/>
          </a:blip>
          <a:srcRect b="0" l="0" r="0" t="0"/>
          <a:stretch/>
        </p:blipFill>
        <p:spPr>
          <a:xfrm>
            <a:off x="8057887" y="4291065"/>
            <a:ext cx="1639006" cy="2504895"/>
          </a:xfrm>
          <a:prstGeom prst="rect">
            <a:avLst/>
          </a:prstGeom>
          <a:noFill/>
          <a:ln>
            <a:noFill/>
          </a:ln>
        </p:spPr>
      </p:pic>
      <p:pic>
        <p:nvPicPr>
          <p:cNvPr id="294" name="Google Shape;294;p18"/>
          <p:cNvPicPr preferRelativeResize="0"/>
          <p:nvPr/>
        </p:nvPicPr>
        <p:blipFill rotWithShape="1">
          <a:blip r:embed="rId6">
            <a:alphaModFix/>
          </a:blip>
          <a:srcRect b="0" l="0" r="0" t="0"/>
          <a:stretch/>
        </p:blipFill>
        <p:spPr>
          <a:xfrm>
            <a:off x="6394990" y="4323583"/>
            <a:ext cx="1514686" cy="24723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8" st="8"/>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Future Considerations/Case Study Questions?</a:t>
            </a:r>
            <a:endParaRPr/>
          </a:p>
        </p:txBody>
      </p:sp>
      <p:sp>
        <p:nvSpPr>
          <p:cNvPr id="301" name="Google Shape;301;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Should policymakers expand existing health law to address genetic protections, or is a new framework necessary?</a:t>
            </a:r>
            <a:endParaRPr/>
          </a:p>
          <a:p>
            <a:pPr indent="-228600" lvl="0" marL="228600" rtl="0" algn="l">
              <a:lnSpc>
                <a:spcPct val="90000"/>
              </a:lnSpc>
              <a:spcBef>
                <a:spcPts val="1000"/>
              </a:spcBef>
              <a:spcAft>
                <a:spcPts val="0"/>
              </a:spcAft>
              <a:buClr>
                <a:schemeClr val="dk1"/>
              </a:buClr>
              <a:buSzPts val="2400"/>
              <a:buChar char="•"/>
            </a:pPr>
            <a:r>
              <a:rPr lang="en-US" sz="2400"/>
              <a:t>How does the absence of law itself function as a policy decision and what are the potential impacts?</a:t>
            </a:r>
            <a:endParaRPr/>
          </a:p>
          <a:p>
            <a:pPr indent="-228600" lvl="0" marL="228600" rtl="0" algn="l">
              <a:lnSpc>
                <a:spcPct val="90000"/>
              </a:lnSpc>
              <a:spcBef>
                <a:spcPts val="1000"/>
              </a:spcBef>
              <a:spcAft>
                <a:spcPts val="0"/>
              </a:spcAft>
              <a:buClr>
                <a:schemeClr val="dk1"/>
              </a:buClr>
              <a:buSzPts val="2400"/>
              <a:buChar char="•"/>
            </a:pPr>
            <a:r>
              <a:rPr lang="en-US" sz="2400"/>
              <a:t>What strategies can ensure that law and policy maximize potential benefits while minimizing inequitable implementation, discrimination, and other harmful effects?</a:t>
            </a:r>
            <a:endParaRPr/>
          </a:p>
          <a:p>
            <a:pPr indent="0" lvl="0" marL="0" rtl="0" algn="l">
              <a:lnSpc>
                <a:spcPct val="90000"/>
              </a:lnSpc>
              <a:spcBef>
                <a:spcPts val="1000"/>
              </a:spcBef>
              <a:spcAft>
                <a:spcPts val="0"/>
              </a:spcAft>
              <a:buClr>
                <a:schemeClr val="dk1"/>
              </a:buClr>
              <a:buSzPts val="2400"/>
              <a:buNone/>
            </a:pPr>
            <a:r>
              <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Disclaimer</a:t>
            </a:r>
            <a:endParaRPr/>
          </a:p>
        </p:txBody>
      </p:sp>
      <p:sp>
        <p:nvSpPr>
          <p:cNvPr id="104" name="Google Shape;104;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200"/>
              <a:buChar char="•"/>
            </a:pPr>
            <a:r>
              <a:rPr lang="en-US" sz="3200"/>
              <a:t>The speaker declares no financial or other conflicts of interest</a:t>
            </a:r>
            <a:endParaRPr/>
          </a:p>
          <a:p>
            <a:pPr indent="-228600" lvl="0" marL="228600" rtl="0" algn="l">
              <a:lnSpc>
                <a:spcPct val="90000"/>
              </a:lnSpc>
              <a:spcBef>
                <a:spcPts val="1000"/>
              </a:spcBef>
              <a:spcAft>
                <a:spcPts val="0"/>
              </a:spcAft>
              <a:buClr>
                <a:schemeClr val="dk1"/>
              </a:buClr>
              <a:buSzPts val="3200"/>
              <a:buChar char="•"/>
            </a:pPr>
            <a:r>
              <a:rPr lang="en-US" sz="3200"/>
              <a:t>Opinions expressed are my own and should not be construed as the views of my affiliate institutions or collaborators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graphicFrame>
        <p:nvGraphicFramePr>
          <p:cNvPr id="307" name="Google Shape;307;p20"/>
          <p:cNvGraphicFramePr/>
          <p:nvPr/>
        </p:nvGraphicFramePr>
        <p:xfrm>
          <a:off x="748146" y="2127191"/>
          <a:ext cx="3000000" cy="3000000"/>
        </p:xfrm>
        <a:graphic>
          <a:graphicData uri="http://schemas.openxmlformats.org/drawingml/2006/table">
            <a:tbl>
              <a:tblPr>
                <a:noFill/>
                <a:tableStyleId>{C58C2685-66B8-40B2-91F4-A05901DA7FCA}</a:tableStyleId>
              </a:tblPr>
              <a:tblGrid>
                <a:gridCol w="4183525"/>
                <a:gridCol w="5045525"/>
              </a:tblGrid>
              <a:tr h="307900">
                <a:tc>
                  <a:txBody>
                    <a:bodyPr/>
                    <a:lstStyle/>
                    <a:p>
                      <a:pPr indent="0" lvl="0" marL="0" marR="0" rtl="0" algn="l">
                        <a:spcBef>
                          <a:spcPts val="0"/>
                        </a:spcBef>
                        <a:spcAft>
                          <a:spcPts val="0"/>
                        </a:spcAft>
                        <a:buNone/>
                      </a:pPr>
                      <a:r>
                        <a:rPr b="1" lang="en-US" sz="1200" u="none" cap="none" strike="noStrike"/>
                        <a:t>Jean Cadigan, PhD, M-PI</a:t>
                      </a:r>
                      <a:endParaRPr sz="1200" u="none" cap="none" strike="noStrike"/>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lang="en-US" sz="1200" u="none" cap="none" strike="noStrike"/>
                        <a:t>Anya Prince, MPP, JD, M-PI</a:t>
                      </a:r>
                      <a:endParaRPr sz="1200" u="none" cap="none" strike="noStrike"/>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7900">
                <a:tc>
                  <a:txBody>
                    <a:bodyPr/>
                    <a:lstStyle/>
                    <a:p>
                      <a:pPr indent="0" lvl="0" marL="0" marR="0" rtl="0" algn="l">
                        <a:spcBef>
                          <a:spcPts val="0"/>
                        </a:spcBef>
                        <a:spcAft>
                          <a:spcPts val="0"/>
                        </a:spcAft>
                        <a:buNone/>
                      </a:pPr>
                      <a:r>
                        <a:rPr i="1" lang="en-US" sz="1200" u="none" cap="none" strike="noStrike"/>
                        <a:t>University of North Carolina, School of Medicine</a:t>
                      </a:r>
                      <a:endParaRPr sz="1200" u="none" cap="none" strike="noStrike"/>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i="1" lang="en-US" sz="1200" u="none" cap="none" strike="noStrike"/>
                        <a:t>University of Iowa, College of Law</a:t>
                      </a:r>
                      <a:endParaRPr sz="1200" u="none" cap="none" strike="noStrike"/>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75675">
                <a:tc>
                  <a:txBody>
                    <a:bodyPr/>
                    <a:lstStyle/>
                    <a:p>
                      <a:pPr indent="0" lvl="0" marL="0" marR="0" rtl="0" algn="l">
                        <a:spcBef>
                          <a:spcPts val="0"/>
                        </a:spcBef>
                        <a:spcAft>
                          <a:spcPts val="0"/>
                        </a:spcAft>
                        <a:buNone/>
                      </a:pPr>
                      <a:r>
                        <a:t/>
                      </a:r>
                      <a:endParaRPr sz="1200" u="none" cap="none" strike="noStrike"/>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200" u="none" cap="none" strike="noStrike"/>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87275">
                <a:tc>
                  <a:txBody>
                    <a:bodyPr/>
                    <a:lstStyle/>
                    <a:p>
                      <a:pPr indent="0" lvl="0" marL="0" marR="0" rtl="0" algn="l">
                        <a:spcBef>
                          <a:spcPts val="0"/>
                        </a:spcBef>
                        <a:spcAft>
                          <a:spcPts val="0"/>
                        </a:spcAft>
                        <a:buNone/>
                      </a:pPr>
                      <a:r>
                        <a:rPr b="1" lang="en-US" sz="1200" u="none" cap="none" strike="noStrike"/>
                        <a:t>Karen Meagher, PhD, Co-investigator</a:t>
                      </a:r>
                      <a:endParaRPr/>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lang="en-US" sz="1200" u="none" cap="none" strike="noStrike"/>
                        <a:t>Shawneequa Callier, JD, Co-investigator</a:t>
                      </a:r>
                      <a:endParaRPr/>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7900">
                <a:tc>
                  <a:txBody>
                    <a:bodyPr/>
                    <a:lstStyle/>
                    <a:p>
                      <a:pPr indent="0" lvl="0" marL="0" marR="0" rtl="0" algn="l">
                        <a:spcBef>
                          <a:spcPts val="0"/>
                        </a:spcBef>
                        <a:spcAft>
                          <a:spcPts val="0"/>
                        </a:spcAft>
                        <a:buNone/>
                      </a:pPr>
                      <a:r>
                        <a:rPr i="1" lang="en-US" sz="1200" u="none" cap="none" strike="noStrike"/>
                        <a:t>Mayo Clinic, Department of Biomedical Ethics</a:t>
                      </a:r>
                      <a:endParaRPr sz="1200" u="none" cap="none" strike="noStrike"/>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i="1" lang="en-US" sz="1200" u="none" cap="none" strike="noStrike"/>
                        <a:t>George Washington University, School of Medicine and Health Sciences</a:t>
                      </a:r>
                      <a:endParaRPr sz="1200" u="none" cap="none" strike="noStrike"/>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5275">
                <a:tc>
                  <a:txBody>
                    <a:bodyPr/>
                    <a:lstStyle/>
                    <a:p>
                      <a:pPr indent="0" lvl="0" marL="0" marR="0" rtl="0" algn="l">
                        <a:spcBef>
                          <a:spcPts val="0"/>
                        </a:spcBef>
                        <a:spcAft>
                          <a:spcPts val="0"/>
                        </a:spcAft>
                        <a:buNone/>
                      </a:pPr>
                      <a:r>
                        <a:rPr i="1" lang="en-US" sz="1200" u="none" cap="none" strike="noStrike"/>
                        <a:t> </a:t>
                      </a:r>
                      <a:endParaRPr sz="1200" u="none" cap="none" strike="noStrike"/>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i="1" lang="en-US" sz="1200" u="none" cap="none" strike="noStrike"/>
                        <a:t> </a:t>
                      </a:r>
                      <a:endParaRPr sz="1200" u="none" cap="none" strike="noStrike"/>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7900">
                <a:tc>
                  <a:txBody>
                    <a:bodyPr/>
                    <a:lstStyle/>
                    <a:p>
                      <a:pPr indent="0" lvl="0" marL="0" marR="0" rtl="0" algn="l">
                        <a:spcBef>
                          <a:spcPts val="0"/>
                        </a:spcBef>
                        <a:spcAft>
                          <a:spcPts val="0"/>
                        </a:spcAft>
                        <a:buNone/>
                      </a:pPr>
                      <a:r>
                        <a:rPr b="1" i="0" lang="en-US" sz="1200" u="none" cap="none" strike="noStrike"/>
                        <a:t>Margaret Waltz, PhD, Research Associate</a:t>
                      </a:r>
                      <a:endParaRPr/>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200" u="none" cap="none" strike="noStrike"/>
                        <a:t>Courtney Canter, MA, Graduate Research Assistant</a:t>
                      </a:r>
                      <a:endParaRPr/>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7900">
                <a:tc>
                  <a:txBody>
                    <a:bodyPr/>
                    <a:lstStyle/>
                    <a:p>
                      <a:pPr indent="0" lvl="0" marL="0" marR="0" rtl="0" algn="l">
                        <a:spcBef>
                          <a:spcPts val="0"/>
                        </a:spcBef>
                        <a:spcAft>
                          <a:spcPts val="0"/>
                        </a:spcAft>
                        <a:buNone/>
                      </a:pPr>
                      <a:r>
                        <a:rPr i="1" lang="en-US" sz="1200" u="none" cap="none" strike="noStrike"/>
                        <a:t>University of North Carolina, School of Medicine</a:t>
                      </a:r>
                      <a:endParaRPr sz="1200" u="none" cap="none" strike="noStrike"/>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i="1" lang="en-US" sz="1200" u="none" cap="none" strike="noStrike"/>
                        <a:t>University of North Carolina, School of Medicine</a:t>
                      </a:r>
                      <a:endParaRPr sz="1200" u="none" cap="none" strike="noStrike"/>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5275">
                <a:tc>
                  <a:txBody>
                    <a:bodyPr/>
                    <a:lstStyle/>
                    <a:p>
                      <a:pPr indent="0" lvl="0" marL="0" marR="0" rtl="0" algn="l">
                        <a:spcBef>
                          <a:spcPts val="0"/>
                        </a:spcBef>
                        <a:spcAft>
                          <a:spcPts val="0"/>
                        </a:spcAft>
                        <a:buNone/>
                      </a:pPr>
                      <a:r>
                        <a:rPr i="1" lang="en-US" sz="1200" u="none" cap="none" strike="noStrike"/>
                        <a:t> </a:t>
                      </a:r>
                      <a:endParaRPr sz="1200" u="none" cap="none" strike="noStrike"/>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i="1" lang="en-US" sz="1200" u="none" cap="none" strike="noStrike"/>
                        <a:t> </a:t>
                      </a:r>
                      <a:endParaRPr sz="1200" u="none" cap="none" strike="noStrike"/>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7900">
                <a:tc>
                  <a:txBody>
                    <a:bodyPr/>
                    <a:lstStyle/>
                    <a:p>
                      <a:pPr indent="0" lvl="0" marL="0" marR="0" rtl="0" algn="l">
                        <a:spcBef>
                          <a:spcPts val="0"/>
                        </a:spcBef>
                        <a:spcAft>
                          <a:spcPts val="0"/>
                        </a:spcAft>
                        <a:buNone/>
                      </a:pPr>
                      <a:r>
                        <a:rPr b="1" i="0" lang="en-US" sz="1200" u="none" cap="none" strike="noStrike"/>
                        <a:t>Kriste Kuczynski, BA, Project Manager</a:t>
                      </a:r>
                      <a:endParaRPr/>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200" u="none" cap="none" strike="noStrike"/>
                        <a:t>Sara Watson, MA, Bioethics Research Coordinator</a:t>
                      </a:r>
                      <a:endParaRPr/>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7900">
                <a:tc>
                  <a:txBody>
                    <a:bodyPr/>
                    <a:lstStyle/>
                    <a:p>
                      <a:pPr indent="0" lvl="0" marL="0" marR="0" rtl="0" algn="l">
                        <a:spcBef>
                          <a:spcPts val="0"/>
                        </a:spcBef>
                        <a:spcAft>
                          <a:spcPts val="0"/>
                        </a:spcAft>
                        <a:buNone/>
                      </a:pPr>
                      <a:r>
                        <a:rPr i="1" lang="en-US" sz="1200" u="none" cap="none" strike="noStrike"/>
                        <a:t>University of North Carolina, School of Medicine</a:t>
                      </a:r>
                      <a:endParaRPr sz="1200" u="none" cap="none" strike="noStrike"/>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i="1" lang="en-US" sz="1200" u="none" cap="none" strike="noStrike"/>
                        <a:t>Mayo Clinic, Department of Biomedical Ethics</a:t>
                      </a:r>
                      <a:endParaRPr sz="1200" u="none" cap="none" strike="noStrike"/>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5275">
                <a:tc>
                  <a:txBody>
                    <a:bodyPr/>
                    <a:lstStyle/>
                    <a:p>
                      <a:pPr indent="0" lvl="0" marL="0" marR="0" rtl="0" algn="l">
                        <a:spcBef>
                          <a:spcPts val="0"/>
                        </a:spcBef>
                        <a:spcAft>
                          <a:spcPts val="0"/>
                        </a:spcAft>
                        <a:buNone/>
                      </a:pPr>
                      <a:r>
                        <a:rPr i="1" lang="en-US" sz="1200" u="none" cap="none" strike="noStrike"/>
                        <a:t> </a:t>
                      </a:r>
                      <a:endParaRPr sz="1200" u="none" cap="none" strike="noStrike"/>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i="1" lang="en-US" sz="1200" u="none" cap="none" strike="noStrike"/>
                        <a:t> </a:t>
                      </a:r>
                      <a:endParaRPr sz="1200" u="none" cap="none" strike="noStrike"/>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7900">
                <a:tc>
                  <a:txBody>
                    <a:bodyPr/>
                    <a:lstStyle/>
                    <a:p>
                      <a:pPr indent="0" lvl="0" marL="0" marR="0" rtl="0" algn="l">
                        <a:spcBef>
                          <a:spcPts val="0"/>
                        </a:spcBef>
                        <a:spcAft>
                          <a:spcPts val="0"/>
                        </a:spcAft>
                        <a:buNone/>
                      </a:pPr>
                      <a:r>
                        <a:rPr b="1" i="0" lang="en-US" sz="1200" u="none" cap="none" strike="noStrike"/>
                        <a:t>Lia Kaz, MSW, Project Assistant</a:t>
                      </a:r>
                      <a:endParaRPr/>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200" u="none" cap="none" strike="noStrike"/>
                        <a:t>Matthew Kucmanic, MA, MPH, Graduate Research Assistant</a:t>
                      </a:r>
                      <a:endParaRPr/>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7900">
                <a:tc>
                  <a:txBody>
                    <a:bodyPr/>
                    <a:lstStyle/>
                    <a:p>
                      <a:pPr indent="0" lvl="0" marL="0" marR="0" rtl="0" algn="l">
                        <a:spcBef>
                          <a:spcPts val="0"/>
                        </a:spcBef>
                        <a:spcAft>
                          <a:spcPts val="0"/>
                        </a:spcAft>
                        <a:buNone/>
                      </a:pPr>
                      <a:r>
                        <a:rPr i="1" lang="en-US" sz="1200" u="none" cap="none" strike="noStrike"/>
                        <a:t>University of North Carolina, School of Medicine</a:t>
                      </a:r>
                      <a:endParaRPr sz="1200" u="none" cap="none" strike="noStrike"/>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i="1" lang="en-US" sz="1200" u="none" cap="none" strike="noStrike"/>
                        <a:t>University of Iowa, Department of Geographical and Sustainability Sciences</a:t>
                      </a:r>
                      <a:endParaRPr sz="1200" u="none" cap="none" strike="noStrike"/>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7425">
                <a:tc>
                  <a:txBody>
                    <a:bodyPr/>
                    <a:lstStyle/>
                    <a:p>
                      <a:pPr indent="0" lvl="0" marL="0" marR="0" rtl="0" algn="l">
                        <a:spcBef>
                          <a:spcPts val="0"/>
                        </a:spcBef>
                        <a:spcAft>
                          <a:spcPts val="0"/>
                        </a:spcAft>
                        <a:buNone/>
                      </a:pPr>
                      <a:r>
                        <a:rPr i="1" lang="en-US" sz="1200" u="none" cap="none" strike="noStrike"/>
                        <a:t> </a:t>
                      </a:r>
                      <a:endParaRPr sz="1200" u="none" cap="none" strike="noStrike"/>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i="1" lang="en-US" sz="600" u="none" cap="none" strike="noStrike"/>
                        <a:t> </a:t>
                      </a:r>
                      <a:endParaRPr sz="600" u="none" cap="none" strike="noStrike"/>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7900">
                <a:tc>
                  <a:txBody>
                    <a:bodyPr/>
                    <a:lstStyle/>
                    <a:p>
                      <a:pPr indent="0" lvl="0" marL="0" marR="0" rtl="0" algn="l">
                        <a:spcBef>
                          <a:spcPts val="0"/>
                        </a:spcBef>
                        <a:spcAft>
                          <a:spcPts val="0"/>
                        </a:spcAft>
                        <a:buNone/>
                      </a:pPr>
                      <a:r>
                        <a:rPr b="1" i="0" lang="en-US" sz="1200" u="none" cap="none" strike="noStrike"/>
                        <a:t>Preya Agam, MPH, Bioethics Research Coordinator</a:t>
                      </a:r>
                      <a:endParaRPr/>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i="1" lang="en-US" sz="600" u="none" cap="none" strike="noStrike"/>
                        <a:t> </a:t>
                      </a:r>
                      <a:r>
                        <a:rPr b="1" i="0" lang="en-US" sz="1200" u="none" cap="none" strike="noStrike"/>
                        <a:t>Annaliese Long, MA, Graduate Research Assistant</a:t>
                      </a:r>
                      <a:endParaRPr/>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0525">
                <a:tc>
                  <a:txBody>
                    <a:bodyPr/>
                    <a:lstStyle/>
                    <a:p>
                      <a:pPr indent="0" lvl="0" marL="0" marR="0" rtl="0" algn="l">
                        <a:spcBef>
                          <a:spcPts val="0"/>
                        </a:spcBef>
                        <a:spcAft>
                          <a:spcPts val="0"/>
                        </a:spcAft>
                        <a:buNone/>
                      </a:pPr>
                      <a:r>
                        <a:rPr i="1" lang="en-US" sz="1200" u="none" cap="none" strike="noStrike"/>
                        <a:t>Mayo Clinic, Department of Biomedical Ethics</a:t>
                      </a:r>
                      <a:endParaRPr sz="1200" u="none" cap="none" strike="noStrike"/>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Calibri"/>
                        <a:buNone/>
                      </a:pPr>
                      <a:r>
                        <a:rPr b="0" i="1" lang="en-US" sz="1200" u="none" cap="none" strike="noStrike">
                          <a:solidFill>
                            <a:srgbClr val="000000"/>
                          </a:solidFill>
                          <a:latin typeface="Calibri"/>
                          <a:ea typeface="Calibri"/>
                          <a:cs typeface="Calibri"/>
                          <a:sym typeface="Calibri"/>
                        </a:rPr>
                        <a:t>University of North Carolina, School of Medicine</a:t>
                      </a:r>
                      <a:endParaRPr b="0" i="0" sz="12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t/>
                      </a:r>
                      <a:endParaRPr sz="600" u="none" cap="none" strike="noStrike"/>
                    </a:p>
                  </a:txBody>
                  <a:tcPr marT="45725" marB="4572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8" name="Google Shape;308;p20"/>
          <p:cNvSpPr/>
          <p:nvPr/>
        </p:nvSpPr>
        <p:spPr>
          <a:xfrm>
            <a:off x="9693349" y="2119312"/>
            <a:ext cx="2498651" cy="574132"/>
          </a:xfrm>
          <a:prstGeom prst="rect">
            <a:avLst/>
          </a:prstGeom>
          <a:noFill/>
          <a:ln>
            <a:noFill/>
          </a:ln>
        </p:spPr>
        <p:txBody>
          <a:bodyPr anchorCtr="0" anchor="t" bIns="45700" lIns="91425" spcFirstLastPara="1" rIns="91425" wrap="square" tIns="45700">
            <a:spAutoFit/>
          </a:bodyPr>
          <a:lstStyle/>
          <a:p>
            <a:pPr indent="0" lvl="0" marL="0" marR="0" rtl="0" algn="l">
              <a:lnSpc>
                <a:spcPct val="108000"/>
              </a:lnSpc>
              <a:spcBef>
                <a:spcPts val="0"/>
              </a:spcBef>
              <a:spcAft>
                <a:spcPts val="0"/>
              </a:spcAft>
              <a:buNone/>
            </a:pPr>
            <a:r>
              <a:rPr lang="en-US" sz="3132">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
        <p:nvSpPr>
          <p:cNvPr id="309" name="Google Shape;309;p20"/>
          <p:cNvSpPr txBox="1"/>
          <p:nvPr/>
        </p:nvSpPr>
        <p:spPr>
          <a:xfrm>
            <a:off x="9837694" y="4343263"/>
            <a:ext cx="2209960" cy="2072683"/>
          </a:xfrm>
          <a:prstGeom prst="rect">
            <a:avLst/>
          </a:prstGeom>
          <a:noFill/>
          <a:ln>
            <a:noFill/>
          </a:ln>
        </p:spPr>
        <p:txBody>
          <a:bodyPr anchorCtr="0" anchor="t" bIns="45700" lIns="91425" spcFirstLastPara="1" rIns="91425" wrap="square" tIns="45700">
            <a:spAutoFit/>
          </a:bodyPr>
          <a:lstStyle/>
          <a:p>
            <a:pPr indent="0" lvl="0" marL="0" marR="0" rtl="0" algn="ctr">
              <a:lnSpc>
                <a:spcPct val="108000"/>
              </a:lnSpc>
              <a:spcBef>
                <a:spcPts val="0"/>
              </a:spcBef>
              <a:spcAft>
                <a:spcPts val="0"/>
              </a:spcAft>
              <a:buNone/>
            </a:pPr>
            <a:r>
              <a:rPr b="1" lang="en-US" sz="1200" u="sng">
                <a:solidFill>
                  <a:schemeClr val="dk1"/>
                </a:solidFill>
                <a:latin typeface="Times New Roman"/>
                <a:ea typeface="Times New Roman"/>
                <a:cs typeface="Times New Roman"/>
                <a:sym typeface="Times New Roman"/>
              </a:rPr>
              <a:t>Horizon Scanning Data Team</a:t>
            </a:r>
            <a:endParaRPr/>
          </a:p>
          <a:p>
            <a:pPr indent="0" lvl="0" marL="0" marR="0" rtl="0" algn="l">
              <a:lnSpc>
                <a:spcPct val="108000"/>
              </a:lnSpc>
              <a:spcBef>
                <a:spcPts val="0"/>
              </a:spcBef>
              <a:spcAft>
                <a:spcPts val="0"/>
              </a:spcAft>
              <a:buNone/>
            </a:pPr>
            <a:r>
              <a:rPr i="1" lang="en-US" sz="1200">
                <a:solidFill>
                  <a:schemeClr val="dk1"/>
                </a:solidFill>
                <a:latin typeface="Times New Roman"/>
                <a:ea typeface="Times New Roman"/>
                <a:cs typeface="Times New Roman"/>
                <a:sym typeface="Times New Roman"/>
              </a:rPr>
              <a:t>Graduate Research Assistants</a:t>
            </a:r>
            <a:endParaRPr/>
          </a:p>
          <a:p>
            <a:pPr indent="0" lvl="1" marL="457200" marR="0" rtl="0" algn="l">
              <a:lnSpc>
                <a:spcPct val="108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Seung Woo Ban </a:t>
            </a:r>
            <a:endParaRPr/>
          </a:p>
          <a:p>
            <a:pPr indent="0" lvl="1" marL="457200" marR="0" rtl="0" algn="l">
              <a:lnSpc>
                <a:spcPct val="108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Amy Feng</a:t>
            </a:r>
            <a:endParaRPr/>
          </a:p>
          <a:p>
            <a:pPr indent="0" lvl="1" marL="457200" marR="0" rtl="0" algn="l">
              <a:lnSpc>
                <a:spcPct val="108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Kathleen Foley </a:t>
            </a:r>
            <a:endParaRPr b="0" i="0" sz="1200" u="none" cap="none" strike="noStrike">
              <a:solidFill>
                <a:srgbClr val="000000"/>
              </a:solidFill>
              <a:latin typeface="Times New Roman"/>
              <a:ea typeface="Times New Roman"/>
              <a:cs typeface="Times New Roman"/>
              <a:sym typeface="Times New Roman"/>
            </a:endParaRPr>
          </a:p>
          <a:p>
            <a:pPr indent="0" lvl="1" marL="457200" marR="0" rtl="0" algn="l">
              <a:lnSpc>
                <a:spcPct val="108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Maria Hromcenco</a:t>
            </a:r>
            <a:endParaRPr b="0" i="0" sz="1200" u="none" cap="none" strike="noStrike">
              <a:solidFill>
                <a:schemeClr val="dk1"/>
              </a:solidFill>
              <a:latin typeface="Times New Roman"/>
              <a:ea typeface="Times New Roman"/>
              <a:cs typeface="Times New Roman"/>
              <a:sym typeface="Times New Roman"/>
            </a:endParaRPr>
          </a:p>
          <a:p>
            <a:pPr indent="0" lvl="1" marL="457200" marR="0" rtl="0" algn="l">
              <a:lnSpc>
                <a:spcPct val="108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Amy Koopmann </a:t>
            </a:r>
            <a:endParaRPr/>
          </a:p>
          <a:p>
            <a:pPr indent="0" lvl="1" marL="457200" marR="0" rtl="0" algn="l">
              <a:lnSpc>
                <a:spcPct val="108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Jeremy Lamb</a:t>
            </a:r>
            <a:endParaRPr/>
          </a:p>
          <a:p>
            <a:pPr indent="0" lvl="1" marL="457200" marR="0" rtl="0" algn="l">
              <a:lnSpc>
                <a:spcPct val="108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Thanh Tran</a:t>
            </a:r>
            <a:endParaRPr/>
          </a:p>
          <a:p>
            <a:pPr indent="0" lvl="1" marL="457200" marR="0" rtl="0" algn="l">
              <a:lnSpc>
                <a:spcPct val="108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Cari Wadman</a:t>
            </a:r>
            <a:endParaRPr b="0" i="0" sz="1200" u="none" cap="none" strike="noStrike">
              <a:solidFill>
                <a:schemeClr val="dk1"/>
              </a:solidFill>
              <a:latin typeface="Times New Roman"/>
              <a:ea typeface="Times New Roman"/>
              <a:cs typeface="Times New Roman"/>
              <a:sym typeface="Times New Roman"/>
            </a:endParaRPr>
          </a:p>
        </p:txBody>
      </p:sp>
      <p:sp>
        <p:nvSpPr>
          <p:cNvPr descr="Anya Prince Headshot" id="310" name="Google Shape;310;p20"/>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nya Prince Headshot" id="311" name="Google Shape;311;p20"/>
          <p:cNvPicPr preferRelativeResize="0"/>
          <p:nvPr/>
        </p:nvPicPr>
        <p:blipFill rotWithShape="1">
          <a:blip r:embed="rId3">
            <a:alphaModFix/>
          </a:blip>
          <a:srcRect b="29202" l="13450" r="9146" t="0"/>
          <a:stretch/>
        </p:blipFill>
        <p:spPr>
          <a:xfrm>
            <a:off x="6904075" y="1144426"/>
            <a:ext cx="1167504" cy="1067853"/>
          </a:xfrm>
          <a:prstGeom prst="rect">
            <a:avLst/>
          </a:prstGeom>
          <a:noFill/>
          <a:ln>
            <a:noFill/>
          </a:ln>
        </p:spPr>
      </p:pic>
      <p:pic>
        <p:nvPicPr>
          <p:cNvPr id="312" name="Google Shape;312;p20"/>
          <p:cNvPicPr preferRelativeResize="0"/>
          <p:nvPr/>
        </p:nvPicPr>
        <p:blipFill rotWithShape="1">
          <a:blip r:embed="rId4">
            <a:alphaModFix/>
          </a:blip>
          <a:srcRect b="0" l="0" r="0" t="0"/>
          <a:stretch/>
        </p:blipFill>
        <p:spPr>
          <a:xfrm>
            <a:off x="2588180" y="1281666"/>
            <a:ext cx="1027776" cy="1066229"/>
          </a:xfrm>
          <a:prstGeom prst="rect">
            <a:avLst/>
          </a:prstGeom>
          <a:noFill/>
          <a:ln>
            <a:noFill/>
          </a:ln>
        </p:spPr>
      </p:pic>
      <p:sp>
        <p:nvSpPr>
          <p:cNvPr id="313" name="Google Shape;313;p20"/>
          <p:cNvSpPr txBox="1"/>
          <p:nvPr/>
        </p:nvSpPr>
        <p:spPr>
          <a:xfrm>
            <a:off x="338470" y="-203241"/>
            <a:ext cx="11515060" cy="144938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000"/>
              <a:buFont typeface="Calibri"/>
              <a:buNone/>
            </a:pPr>
            <a:r>
              <a:rPr lang="en-US" sz="4000">
                <a:solidFill>
                  <a:srgbClr val="3F3F3F"/>
                </a:solidFill>
                <a:latin typeface="Calibri"/>
                <a:ea typeface="Calibri"/>
                <a:cs typeface="Calibri"/>
                <a:sym typeface="Calibri"/>
              </a:rPr>
              <a:t>Beyond the Medical: The ELSI of Polygenic Scores for Social Traits </a:t>
            </a:r>
            <a:endParaRPr/>
          </a:p>
        </p:txBody>
      </p:sp>
      <p:sp>
        <p:nvSpPr>
          <p:cNvPr id="314" name="Google Shape;314;p20"/>
          <p:cNvSpPr/>
          <p:nvPr/>
        </p:nvSpPr>
        <p:spPr>
          <a:xfrm>
            <a:off x="9055744" y="2064968"/>
            <a:ext cx="295211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C55A11"/>
                </a:solidFill>
                <a:latin typeface="Helvetica Neue Light"/>
                <a:ea typeface="Helvetica Neue Light"/>
                <a:cs typeface="Helvetica Neue Light"/>
                <a:sym typeface="Helvetica Neue Light"/>
              </a:rPr>
              <a:t>National Human Genome Research Institute </a:t>
            </a:r>
            <a:r>
              <a:rPr lang="en-US" sz="1600">
                <a:solidFill>
                  <a:srgbClr val="C55A11"/>
                </a:solidFill>
                <a:latin typeface="Calibri"/>
                <a:ea typeface="Calibri"/>
                <a:cs typeface="Calibri"/>
                <a:sym typeface="Calibri"/>
              </a:rPr>
              <a:t>R01HG012402</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sp>
        <p:nvSpPr>
          <p:cNvPr id="319" name="Google Shape;319;p2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21"/>
          <p:cNvSpPr txBox="1"/>
          <p:nvPr>
            <p:ph type="title"/>
          </p:nvPr>
        </p:nvSpPr>
        <p:spPr>
          <a:xfrm>
            <a:off x="2197101" y="735283"/>
            <a:ext cx="4978399" cy="316504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200"/>
              <a:buFont typeface="Calibri"/>
              <a:buNone/>
            </a:pPr>
            <a:r>
              <a:rPr lang="en-US" sz="5200">
                <a:solidFill>
                  <a:schemeClr val="dk1"/>
                </a:solidFill>
                <a:latin typeface="Calibri"/>
                <a:ea typeface="Calibri"/>
                <a:cs typeface="Calibri"/>
                <a:sym typeface="Calibri"/>
              </a:rPr>
              <a:t>THANK YOU</a:t>
            </a:r>
            <a:endParaRPr/>
          </a:p>
        </p:txBody>
      </p:sp>
      <p:sp>
        <p:nvSpPr>
          <p:cNvPr id="321" name="Google Shape;321;p21"/>
          <p:cNvSpPr txBox="1"/>
          <p:nvPr>
            <p:ph idx="1" type="body"/>
          </p:nvPr>
        </p:nvSpPr>
        <p:spPr>
          <a:xfrm>
            <a:off x="2197101" y="4078423"/>
            <a:ext cx="4978399" cy="205865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en-US" sz="3600">
                <a:solidFill>
                  <a:schemeClr val="dk1"/>
                </a:solidFill>
                <a:latin typeface="Calibri"/>
                <a:ea typeface="Calibri"/>
                <a:cs typeface="Calibri"/>
                <a:sym typeface="Calibri"/>
              </a:rPr>
              <a:t>scallier@gwu.edu </a:t>
            </a:r>
            <a:endParaRPr/>
          </a:p>
        </p:txBody>
      </p:sp>
      <p:pic>
        <p:nvPicPr>
          <p:cNvPr descr="Email" id="322" name="Google Shape;322;p21"/>
          <p:cNvPicPr preferRelativeResize="0"/>
          <p:nvPr/>
        </p:nvPicPr>
        <p:blipFill rotWithShape="1">
          <a:blip r:embed="rId3">
            <a:alphaModFix/>
          </a:blip>
          <a:srcRect b="0" l="0" r="0" t="0"/>
          <a:stretch/>
        </p:blipFill>
        <p:spPr>
          <a:xfrm>
            <a:off x="717549" y="2776619"/>
            <a:ext cx="1289051" cy="1289051"/>
          </a:xfrm>
          <a:prstGeom prst="rect">
            <a:avLst/>
          </a:prstGeom>
          <a:noFill/>
          <a:ln>
            <a:noFill/>
          </a:ln>
        </p:spPr>
      </p:pic>
      <p:pic>
        <p:nvPicPr>
          <p:cNvPr descr="Email" id="323" name="Google Shape;323;p21"/>
          <p:cNvPicPr preferRelativeResize="0"/>
          <p:nvPr/>
        </p:nvPicPr>
        <p:blipFill rotWithShape="1">
          <a:blip r:embed="rId3">
            <a:alphaModFix amt="15000"/>
          </a:blip>
          <a:srcRect b="0" l="0" r="0" t="0"/>
          <a:stretch/>
        </p:blipFill>
        <p:spPr>
          <a:xfrm>
            <a:off x="6607815" y="716407"/>
            <a:ext cx="5411343" cy="54113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22"/>
          <p:cNvPicPr preferRelativeResize="0"/>
          <p:nvPr>
            <p:ph idx="1" type="body"/>
          </p:nvPr>
        </p:nvPicPr>
        <p:blipFill rotWithShape="1">
          <a:blip r:embed="rId3">
            <a:alphaModFix/>
          </a:blip>
          <a:srcRect b="0" l="0" r="0" t="0"/>
          <a:stretch/>
        </p:blipFill>
        <p:spPr>
          <a:xfrm>
            <a:off x="1167821" y="3429000"/>
            <a:ext cx="9931400" cy="2819400"/>
          </a:xfrm>
          <a:prstGeom prst="rect">
            <a:avLst/>
          </a:prstGeom>
          <a:noFill/>
          <a:ln>
            <a:noFill/>
          </a:ln>
        </p:spPr>
      </p:pic>
      <p:pic>
        <p:nvPicPr>
          <p:cNvPr descr="A white background with black text&#10;&#10;Description automatically generated" id="329" name="Google Shape;329;p22"/>
          <p:cNvPicPr preferRelativeResize="0"/>
          <p:nvPr/>
        </p:nvPicPr>
        <p:blipFill rotWithShape="1">
          <a:blip r:embed="rId4">
            <a:alphaModFix/>
          </a:blip>
          <a:srcRect b="0" l="0" r="0" t="0"/>
          <a:stretch/>
        </p:blipFill>
        <p:spPr>
          <a:xfrm>
            <a:off x="1034090" y="1445346"/>
            <a:ext cx="8468693" cy="1349592"/>
          </a:xfrm>
          <a:prstGeom prst="rect">
            <a:avLst/>
          </a:prstGeom>
          <a:noFill/>
          <a:ln>
            <a:noFill/>
          </a:ln>
        </p:spPr>
      </p:pic>
      <p:pic>
        <p:nvPicPr>
          <p:cNvPr descr="A blue sign with white text&#10;&#10;Description automatically generated" id="330" name="Google Shape;330;p22"/>
          <p:cNvPicPr preferRelativeResize="0"/>
          <p:nvPr/>
        </p:nvPicPr>
        <p:blipFill rotWithShape="1">
          <a:blip r:embed="rId5">
            <a:alphaModFix/>
          </a:blip>
          <a:srcRect b="0" l="0" r="0" t="0"/>
          <a:stretch/>
        </p:blipFill>
        <p:spPr>
          <a:xfrm>
            <a:off x="1167821" y="365125"/>
            <a:ext cx="4146405" cy="71553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3"/>
          <p:cNvSpPr txBox="1"/>
          <p:nvPr>
            <p:ph idx="1" type="body"/>
          </p:nvPr>
        </p:nvSpPr>
        <p:spPr>
          <a:xfrm>
            <a:off x="838200" y="581891"/>
            <a:ext cx="10855036" cy="5595072"/>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rgbClr val="000000"/>
              </a:buClr>
              <a:buSzPct val="100000"/>
              <a:buNone/>
            </a:pPr>
            <a:r>
              <a:rPr b="1" i="0" lang="en-US" u="none" strike="noStrike">
                <a:solidFill>
                  <a:srgbClr val="000000"/>
                </a:solidFill>
              </a:rPr>
              <a:t>§ 99.31 Under what conditions is prior consent not required to disclose information?</a:t>
            </a:r>
            <a:endParaRPr/>
          </a:p>
          <a:p>
            <a:pPr indent="0" lvl="0" marL="0" rtl="0" algn="l">
              <a:lnSpc>
                <a:spcPct val="90000"/>
              </a:lnSpc>
              <a:spcBef>
                <a:spcPts val="1000"/>
              </a:spcBef>
              <a:spcAft>
                <a:spcPts val="0"/>
              </a:spcAft>
              <a:buClr>
                <a:srgbClr val="000000"/>
              </a:buClr>
              <a:buSzPct val="100000"/>
              <a:buNone/>
            </a:pPr>
            <a:r>
              <a:rPr b="0" i="0" lang="en-US" u="none" strike="noStrike">
                <a:solidFill>
                  <a:srgbClr val="000000"/>
                </a:solidFill>
              </a:rPr>
              <a:t>(a) An educational agency or institution may disclose personally identifiable information from an education record of a student without the consent required by </a:t>
            </a:r>
            <a:r>
              <a:rPr b="0" i="0" lang="en-US" u="sng" strike="noStrike">
                <a:solidFill>
                  <a:srgbClr val="000000"/>
                </a:solidFill>
                <a:hlinkClick r:id="rId3">
                  <a:extLst>
                    <a:ext uri="{A12FA001-AC4F-418D-AE19-62706E023703}">
                      <ahyp:hlinkClr val="tx"/>
                    </a:ext>
                  </a:extLst>
                </a:hlinkClick>
              </a:rPr>
              <a:t>§ 99.30</a:t>
            </a:r>
            <a:r>
              <a:rPr b="0" i="0" lang="en-US" u="none" strike="noStrike">
                <a:solidFill>
                  <a:srgbClr val="000000"/>
                </a:solidFill>
              </a:rPr>
              <a:t> if the disclosure meets one or more of the following conditions:</a:t>
            </a:r>
            <a:endParaRPr/>
          </a:p>
          <a:p>
            <a:pPr indent="0" lvl="0" marL="0" rtl="0" algn="l">
              <a:lnSpc>
                <a:spcPct val="90000"/>
              </a:lnSpc>
              <a:spcBef>
                <a:spcPts val="1000"/>
              </a:spcBef>
              <a:spcAft>
                <a:spcPts val="0"/>
              </a:spcAft>
              <a:buClr>
                <a:srgbClr val="000000"/>
              </a:buClr>
              <a:buSzPct val="100000"/>
              <a:buNone/>
            </a:pPr>
            <a:r>
              <a:rPr b="0" i="0" lang="en-US" u="none" strike="noStrike">
                <a:solidFill>
                  <a:srgbClr val="000000"/>
                </a:solidFill>
              </a:rPr>
              <a:t>(1)(i)(A) The disclosure is to other school officials, including teachers, within the agency or institution whom the agency or institution has determined to have legitimate educational interests.</a:t>
            </a:r>
            <a:endParaRPr/>
          </a:p>
          <a:p>
            <a:pPr indent="0" lvl="0" marL="0" rtl="0" algn="l">
              <a:lnSpc>
                <a:spcPct val="90000"/>
              </a:lnSpc>
              <a:spcBef>
                <a:spcPts val="1000"/>
              </a:spcBef>
              <a:spcAft>
                <a:spcPts val="0"/>
              </a:spcAft>
              <a:buClr>
                <a:srgbClr val="000000"/>
              </a:buClr>
              <a:buSzPct val="100000"/>
              <a:buNone/>
            </a:pPr>
            <a:r>
              <a:rPr b="0" i="0" lang="en-US" u="none" strike="noStrike">
                <a:solidFill>
                  <a:srgbClr val="000000"/>
                </a:solidFill>
              </a:rPr>
              <a:t>(B) A contractor, consultant, volunteer, or other party to whom an agency or institution has outsourced institutional services or functions may be considered a school official under this paragraph provided that the outside party—</a:t>
            </a:r>
            <a:endParaRPr/>
          </a:p>
          <a:p>
            <a:pPr indent="0" lvl="0" marL="0" rtl="0" algn="l">
              <a:lnSpc>
                <a:spcPct val="90000"/>
              </a:lnSpc>
              <a:spcBef>
                <a:spcPts val="1000"/>
              </a:spcBef>
              <a:spcAft>
                <a:spcPts val="0"/>
              </a:spcAft>
              <a:buClr>
                <a:srgbClr val="000000"/>
              </a:buClr>
              <a:buSzPct val="100000"/>
              <a:buNone/>
            </a:pPr>
            <a:r>
              <a:rPr b="0" i="0" lang="en-US" u="none" strike="noStrike">
                <a:solidFill>
                  <a:srgbClr val="000000"/>
                </a:solidFill>
              </a:rPr>
              <a:t>(</a:t>
            </a:r>
            <a:r>
              <a:rPr b="0" i="1" lang="en-US" u="none" strike="noStrike">
                <a:solidFill>
                  <a:srgbClr val="000000"/>
                </a:solidFill>
              </a:rPr>
              <a:t>1</a:t>
            </a:r>
            <a:r>
              <a:rPr b="0" i="0" lang="en-US" u="none" strike="noStrike">
                <a:solidFill>
                  <a:srgbClr val="000000"/>
                </a:solidFill>
              </a:rPr>
              <a:t>) Performs an institutional service or function for which the agency or institution would otherwise use employees;</a:t>
            </a:r>
            <a:endParaRPr/>
          </a:p>
          <a:p>
            <a:pPr indent="0" lvl="0" marL="0" rtl="0" algn="l">
              <a:lnSpc>
                <a:spcPct val="90000"/>
              </a:lnSpc>
              <a:spcBef>
                <a:spcPts val="1000"/>
              </a:spcBef>
              <a:spcAft>
                <a:spcPts val="0"/>
              </a:spcAft>
              <a:buClr>
                <a:srgbClr val="000000"/>
              </a:buClr>
              <a:buSzPct val="100000"/>
              <a:buNone/>
            </a:pPr>
            <a:r>
              <a:rPr b="0" i="0" lang="en-US" u="none" strike="noStrike">
                <a:solidFill>
                  <a:srgbClr val="000000"/>
                </a:solidFill>
              </a:rPr>
              <a:t>(</a:t>
            </a:r>
            <a:r>
              <a:rPr b="0" i="1" lang="en-US" u="none" strike="noStrike">
                <a:solidFill>
                  <a:srgbClr val="000000"/>
                </a:solidFill>
              </a:rPr>
              <a:t>2</a:t>
            </a:r>
            <a:r>
              <a:rPr b="0" i="0" lang="en-US" u="none" strike="noStrike">
                <a:solidFill>
                  <a:srgbClr val="000000"/>
                </a:solidFill>
              </a:rPr>
              <a:t>) Is under the direct control of the agency or institution with respect to the use and maintenance of education records; and</a:t>
            </a:r>
            <a:endParaRPr/>
          </a:p>
          <a:p>
            <a:pPr indent="0" lvl="0" marL="0" rtl="0" algn="l">
              <a:lnSpc>
                <a:spcPct val="90000"/>
              </a:lnSpc>
              <a:spcBef>
                <a:spcPts val="1000"/>
              </a:spcBef>
              <a:spcAft>
                <a:spcPts val="0"/>
              </a:spcAft>
              <a:buClr>
                <a:srgbClr val="000000"/>
              </a:buClr>
              <a:buSzPct val="100000"/>
              <a:buNone/>
            </a:pPr>
            <a:r>
              <a:rPr b="0" i="0" lang="en-US" u="none" strike="noStrike">
                <a:solidFill>
                  <a:srgbClr val="000000"/>
                </a:solidFill>
              </a:rPr>
              <a:t>(</a:t>
            </a:r>
            <a:r>
              <a:rPr b="0" i="1" lang="en-US" u="none" strike="noStrike">
                <a:solidFill>
                  <a:srgbClr val="000000"/>
                </a:solidFill>
              </a:rPr>
              <a:t>3</a:t>
            </a:r>
            <a:r>
              <a:rPr b="0" i="0" lang="en-US" u="none" strike="noStrike">
                <a:solidFill>
                  <a:srgbClr val="000000"/>
                </a:solidFill>
              </a:rPr>
              <a:t>) Is subject to the requirements of </a:t>
            </a:r>
            <a:r>
              <a:rPr b="0" i="0" lang="en-US" u="sng" strike="noStrike">
                <a:solidFill>
                  <a:srgbClr val="000000"/>
                </a:solidFill>
                <a:hlinkClick r:id="rId4">
                  <a:extLst>
                    <a:ext uri="{A12FA001-AC4F-418D-AE19-62706E023703}">
                      <ahyp:hlinkClr val="tx"/>
                    </a:ext>
                  </a:extLst>
                </a:hlinkClick>
              </a:rPr>
              <a:t>§ 99.33(a)</a:t>
            </a:r>
            <a:r>
              <a:rPr b="0" i="0" lang="en-US" u="none" strike="noStrike">
                <a:solidFill>
                  <a:srgbClr val="000000"/>
                </a:solidFill>
              </a:rPr>
              <a:t> governing the use and redisclosure of personally identifiable information from education records.</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333333"/>
              </a:buClr>
              <a:buSzPct val="100000"/>
              <a:buFont typeface="Verdana"/>
              <a:buNone/>
            </a:pPr>
            <a:r>
              <a:rPr b="0" i="0" lang="en-US" u="none" strike="noStrike">
                <a:solidFill>
                  <a:srgbClr val="333333"/>
                </a:solidFill>
                <a:latin typeface="Verdana"/>
                <a:ea typeface="Verdana"/>
                <a:cs typeface="Verdana"/>
                <a:sym typeface="Verdana"/>
              </a:rPr>
              <a:t>42 U.S. Code § 263a - Certification of laboratories</a:t>
            </a:r>
            <a:br>
              <a:rPr b="0" i="0" lang="en-US" u="none" strike="noStrike">
                <a:solidFill>
                  <a:srgbClr val="333333"/>
                </a:solidFill>
                <a:latin typeface="Verdana"/>
                <a:ea typeface="Verdana"/>
                <a:cs typeface="Verdana"/>
                <a:sym typeface="Verdana"/>
              </a:rPr>
            </a:br>
            <a:endParaRPr/>
          </a:p>
        </p:txBody>
      </p:sp>
      <p:pic>
        <p:nvPicPr>
          <p:cNvPr descr="A close-up of a medical dictionary&#10;&#10;Description automatically generated" id="341" name="Google Shape;341;p24"/>
          <p:cNvPicPr preferRelativeResize="0"/>
          <p:nvPr>
            <p:ph idx="1" type="body"/>
          </p:nvPr>
        </p:nvPicPr>
        <p:blipFill rotWithShape="1">
          <a:blip r:embed="rId3">
            <a:alphaModFix/>
          </a:blip>
          <a:srcRect b="0" l="0" r="0" t="0"/>
          <a:stretch/>
        </p:blipFill>
        <p:spPr>
          <a:xfrm>
            <a:off x="0" y="2106325"/>
            <a:ext cx="12193065" cy="241025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33333"/>
              </a:buClr>
              <a:buSzPts val="4400"/>
              <a:buFont typeface="Verdana"/>
              <a:buNone/>
            </a:pPr>
            <a:r>
              <a:rPr b="0" i="0" lang="en-US" u="none" strike="noStrike">
                <a:solidFill>
                  <a:srgbClr val="333333"/>
                </a:solidFill>
                <a:latin typeface="Verdana"/>
                <a:ea typeface="Verdana"/>
                <a:cs typeface="Verdana"/>
                <a:sym typeface="Verdana"/>
              </a:rPr>
              <a:t>20 U.S. Code § 1232g - Family educational and privacy rights</a:t>
            </a:r>
            <a:endParaRPr/>
          </a:p>
        </p:txBody>
      </p:sp>
      <p:pic>
        <p:nvPicPr>
          <p:cNvPr id="347" name="Google Shape;347;p25"/>
          <p:cNvPicPr preferRelativeResize="0"/>
          <p:nvPr>
            <p:ph idx="1" type="body"/>
          </p:nvPr>
        </p:nvPicPr>
        <p:blipFill rotWithShape="1">
          <a:blip r:embed="rId3">
            <a:alphaModFix/>
          </a:blip>
          <a:srcRect b="0" l="0" r="0" t="0"/>
          <a:stretch/>
        </p:blipFill>
        <p:spPr>
          <a:xfrm>
            <a:off x="838200" y="1840418"/>
            <a:ext cx="9740900" cy="1193800"/>
          </a:xfrm>
          <a:prstGeom prst="rect">
            <a:avLst/>
          </a:prstGeom>
          <a:noFill/>
          <a:ln>
            <a:noFill/>
          </a:ln>
        </p:spPr>
      </p:pic>
      <p:pic>
        <p:nvPicPr>
          <p:cNvPr descr="A close-up of a text&#10;&#10;Description automatically generated" id="348" name="Google Shape;348;p25"/>
          <p:cNvPicPr preferRelativeResize="0"/>
          <p:nvPr/>
        </p:nvPicPr>
        <p:blipFill rotWithShape="1">
          <a:blip r:embed="rId4">
            <a:alphaModFix/>
          </a:blip>
          <a:srcRect b="0" l="0" r="0" t="0"/>
          <a:stretch/>
        </p:blipFill>
        <p:spPr>
          <a:xfrm>
            <a:off x="1372177" y="3183948"/>
            <a:ext cx="7772400" cy="21664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descr="A close-up of a document&#10;&#10;Description automatically generated" id="353" name="Google Shape;353;p26"/>
          <p:cNvPicPr preferRelativeResize="0"/>
          <p:nvPr>
            <p:ph idx="4294967295" type="body"/>
          </p:nvPr>
        </p:nvPicPr>
        <p:blipFill rotWithShape="1">
          <a:blip r:embed="rId3">
            <a:alphaModFix/>
          </a:blip>
          <a:srcRect b="0" l="0" r="0" t="0"/>
          <a:stretch/>
        </p:blipFill>
        <p:spPr>
          <a:xfrm>
            <a:off x="1745674" y="511030"/>
            <a:ext cx="8129010" cy="58359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 name="Shape 109"/>
        <p:cNvGrpSpPr/>
        <p:nvPr/>
      </p:nvGrpSpPr>
      <p:grpSpPr>
        <a:xfrm>
          <a:off x="0" y="0"/>
          <a:ext cx="0" cy="0"/>
          <a:chOff x="0" y="0"/>
          <a:chExt cx="0" cy="0"/>
        </a:xfrm>
      </p:grpSpPr>
      <p:sp>
        <p:nvSpPr>
          <p:cNvPr id="110" name="Google Shape;110;p3"/>
          <p:cNvSpPr txBox="1"/>
          <p:nvPr>
            <p:ph type="title"/>
          </p:nvPr>
        </p:nvSpPr>
        <p:spPr>
          <a:xfrm>
            <a:off x="804672" y="802955"/>
            <a:ext cx="4977976" cy="145405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3600"/>
              <a:buFont typeface="Calibri"/>
              <a:buNone/>
            </a:pPr>
            <a:r>
              <a:rPr lang="en-US" sz="3600">
                <a:solidFill>
                  <a:schemeClr val="dk2"/>
                </a:solidFill>
              </a:rPr>
              <a:t>Scenario</a:t>
            </a:r>
            <a:endParaRPr/>
          </a:p>
        </p:txBody>
      </p:sp>
      <p:sp>
        <p:nvSpPr>
          <p:cNvPr id="111" name="Google Shape;111;p3"/>
          <p:cNvSpPr txBox="1"/>
          <p:nvPr>
            <p:ph idx="1" type="body"/>
          </p:nvPr>
        </p:nvSpPr>
        <p:spPr>
          <a:xfrm>
            <a:off x="852840" y="2257006"/>
            <a:ext cx="5517056" cy="3639289"/>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2800"/>
              <a:buChar char="•"/>
            </a:pPr>
            <a:r>
              <a:rPr b="0" i="0" lang="en-US" u="none" strike="noStrike">
                <a:solidFill>
                  <a:schemeClr val="dk2"/>
                </a:solidFill>
              </a:rPr>
              <a:t>A prestigious high school announces a pilot program integrating </a:t>
            </a:r>
            <a:r>
              <a:rPr b="1" i="0" lang="en-US" u="none" strike="noStrike">
                <a:solidFill>
                  <a:schemeClr val="dk2"/>
                </a:solidFill>
              </a:rPr>
              <a:t>polygenic scores</a:t>
            </a:r>
            <a:r>
              <a:rPr b="0" i="0" lang="en-US" u="none" strike="noStrike">
                <a:solidFill>
                  <a:schemeClr val="dk2"/>
                </a:solidFill>
              </a:rPr>
              <a:t> into </a:t>
            </a:r>
            <a:r>
              <a:rPr lang="en-US">
                <a:solidFill>
                  <a:schemeClr val="dk2"/>
                </a:solidFill>
              </a:rPr>
              <a:t>educational planning</a:t>
            </a:r>
            <a:r>
              <a:rPr b="0" i="0" lang="en-US" u="none" strike="noStrike">
                <a:solidFill>
                  <a:schemeClr val="dk2"/>
                </a:solidFill>
              </a:rPr>
              <a:t>. The school claims it will help predict student success and optimize academic support services. The scores will not be used for admission. </a:t>
            </a:r>
            <a:endParaRPr/>
          </a:p>
          <a:p>
            <a:pPr indent="-114300" lvl="0" marL="228600" rtl="0" algn="l">
              <a:lnSpc>
                <a:spcPct val="90000"/>
              </a:lnSpc>
              <a:spcBef>
                <a:spcPts val="1000"/>
              </a:spcBef>
              <a:spcAft>
                <a:spcPts val="0"/>
              </a:spcAft>
              <a:buClr>
                <a:schemeClr val="dk1"/>
              </a:buClr>
              <a:buSzPts val="1800"/>
              <a:buNone/>
            </a:pPr>
            <a:r>
              <a:t/>
            </a:r>
            <a:endParaRPr sz="1800">
              <a:solidFill>
                <a:schemeClr val="dk2"/>
              </a:solidFill>
            </a:endParaRPr>
          </a:p>
        </p:txBody>
      </p:sp>
      <p:pic>
        <p:nvPicPr>
          <p:cNvPr descr="Books" id="112" name="Google Shape;112;p3"/>
          <p:cNvPicPr preferRelativeResize="0"/>
          <p:nvPr/>
        </p:nvPicPr>
        <p:blipFill rotWithShape="1">
          <a:blip r:embed="rId3">
            <a:alphaModFix/>
          </a:blip>
          <a:srcRect b="0" l="0" r="0" t="0"/>
          <a:stretch/>
        </p:blipFill>
        <p:spPr>
          <a:xfrm>
            <a:off x="8121726" y="1629089"/>
            <a:ext cx="3620021" cy="362002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sp>
        <p:nvSpPr>
          <p:cNvPr id="118" name="Google Shape;118;p4"/>
          <p:cNvSpPr txBox="1"/>
          <p:nvPr>
            <p:ph type="title"/>
          </p:nvPr>
        </p:nvSpPr>
        <p:spPr>
          <a:xfrm>
            <a:off x="838200" y="365125"/>
            <a:ext cx="3822189" cy="18999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Agenda</a:t>
            </a:r>
            <a:endParaRPr/>
          </a:p>
        </p:txBody>
      </p:sp>
      <p:grpSp>
        <p:nvGrpSpPr>
          <p:cNvPr id="119" name="Google Shape;119;p4"/>
          <p:cNvGrpSpPr/>
          <p:nvPr/>
        </p:nvGrpSpPr>
        <p:grpSpPr>
          <a:xfrm>
            <a:off x="686692" y="2181249"/>
            <a:ext cx="10979328" cy="3194403"/>
            <a:chOff x="138052" y="1117220"/>
            <a:chExt cx="10979328" cy="3194403"/>
          </a:xfrm>
        </p:grpSpPr>
        <p:sp>
          <p:nvSpPr>
            <p:cNvPr id="120" name="Google Shape;120;p4"/>
            <p:cNvSpPr/>
            <p:nvPr/>
          </p:nvSpPr>
          <p:spPr>
            <a:xfrm>
              <a:off x="1039340" y="1117220"/>
              <a:ext cx="1474835" cy="1474835"/>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
            <p:cNvSpPr/>
            <p:nvPr/>
          </p:nvSpPr>
          <p:spPr>
            <a:xfrm>
              <a:off x="138052" y="3071311"/>
              <a:ext cx="3277411" cy="124031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4"/>
            <p:cNvSpPr txBox="1"/>
            <p:nvPr/>
          </p:nvSpPr>
          <p:spPr>
            <a:xfrm>
              <a:off x="138052" y="3071311"/>
              <a:ext cx="3277411" cy="124031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Define polygenics scores and sociogenomics </a:t>
              </a:r>
              <a:endParaRPr/>
            </a:p>
          </p:txBody>
        </p:sp>
        <p:sp>
          <p:nvSpPr>
            <p:cNvPr id="123" name="Google Shape;123;p4"/>
            <p:cNvSpPr/>
            <p:nvPr/>
          </p:nvSpPr>
          <p:spPr>
            <a:xfrm>
              <a:off x="4890298" y="1117220"/>
              <a:ext cx="1474835" cy="1474835"/>
            </a:xfrm>
            <a:prstGeom prst="rect">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
            <p:cNvSpPr/>
            <p:nvPr/>
          </p:nvSpPr>
          <p:spPr>
            <a:xfrm>
              <a:off x="3989010" y="3071311"/>
              <a:ext cx="3277411" cy="124031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4"/>
            <p:cNvSpPr txBox="1"/>
            <p:nvPr/>
          </p:nvSpPr>
          <p:spPr>
            <a:xfrm>
              <a:off x="3989010" y="3071311"/>
              <a:ext cx="3277411" cy="124031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Briefly describe legal uncertainties re the potential uses of PGS</a:t>
              </a:r>
              <a:endParaRPr/>
            </a:p>
          </p:txBody>
        </p:sp>
        <p:sp>
          <p:nvSpPr>
            <p:cNvPr id="126" name="Google Shape;126;p4"/>
            <p:cNvSpPr/>
            <p:nvPr/>
          </p:nvSpPr>
          <p:spPr>
            <a:xfrm>
              <a:off x="8741257" y="1117220"/>
              <a:ext cx="1474835" cy="1474835"/>
            </a:xfrm>
            <a:prstGeom prst="rect">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4"/>
            <p:cNvSpPr/>
            <p:nvPr/>
          </p:nvSpPr>
          <p:spPr>
            <a:xfrm>
              <a:off x="7839969" y="3071311"/>
              <a:ext cx="3277411" cy="124031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
            <p:cNvSpPr txBox="1"/>
            <p:nvPr/>
          </p:nvSpPr>
          <p:spPr>
            <a:xfrm>
              <a:off x="7839969" y="3071311"/>
              <a:ext cx="3277411" cy="124031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Discuss the limited application of health law using the example of educational attainment</a:t>
              </a:r>
              <a:endParaRPr/>
            </a:p>
          </p:txBody>
        </p:sp>
      </p:grpSp>
      <p:sp>
        <p:nvSpPr>
          <p:cNvPr id="129" name="Google Shape;129;p4"/>
          <p:cNvSpPr txBox="1"/>
          <p:nvPr/>
        </p:nvSpPr>
        <p:spPr>
          <a:xfrm>
            <a:off x="838200" y="5195455"/>
            <a:ext cx="10040818" cy="1908215"/>
          </a:xfrm>
          <a:prstGeom prst="rect">
            <a:avLst/>
          </a:prstGeom>
          <a:noFill/>
          <a:ln>
            <a:noFill/>
          </a:ln>
        </p:spPr>
        <p:txBody>
          <a:bodyPr anchorCtr="0" anchor="t" bIns="45700" lIns="91425" spcFirstLastPara="1" rIns="91425" wrap="square" tIns="45700">
            <a:spAutoFit/>
          </a:bodyPr>
          <a:lstStyle/>
          <a:p>
            <a:pPr indent="0" lvl="0" marL="365760" marR="0" rtl="0" algn="ctr">
              <a:lnSpc>
                <a:spcPct val="100000"/>
              </a:lnSpc>
              <a:spcBef>
                <a:spcPts val="0"/>
              </a:spcBef>
              <a:spcAft>
                <a:spcPts val="0"/>
              </a:spcAft>
              <a:buNone/>
            </a:pPr>
            <a:r>
              <a:rPr b="1" lang="en-US" sz="2000">
                <a:solidFill>
                  <a:schemeClr val="dk1"/>
                </a:solidFill>
                <a:latin typeface="Calibri"/>
                <a:ea typeface="Calibri"/>
                <a:cs typeface="Calibri"/>
                <a:sym typeface="Calibri"/>
              </a:rPr>
              <a:t>_______________________________________________</a:t>
            </a:r>
            <a:endParaRPr/>
          </a:p>
          <a:p>
            <a:pPr indent="0" lvl="0" marL="365760" marR="0" rtl="0" algn="ctr">
              <a:lnSpc>
                <a:spcPct val="100000"/>
              </a:lnSpc>
              <a:spcBef>
                <a:spcPts val="0"/>
              </a:spcBef>
              <a:spcAft>
                <a:spcPts val="0"/>
              </a:spcAft>
              <a:buNone/>
            </a:pPr>
            <a:r>
              <a:rPr b="1" lang="en-US" sz="2000">
                <a:solidFill>
                  <a:schemeClr val="dk1"/>
                </a:solidFill>
                <a:latin typeface="Calibri"/>
                <a:ea typeface="Calibri"/>
                <a:cs typeface="Calibri"/>
                <a:sym typeface="Calibri"/>
              </a:rPr>
              <a:t>The “Beyond the Medical” Grant </a:t>
            </a:r>
            <a:endParaRPr/>
          </a:p>
          <a:p>
            <a:pPr indent="0" lvl="0" marL="365760" marR="0" rtl="0" algn="ctr">
              <a:lnSpc>
                <a:spcPct val="100000"/>
              </a:lnSpc>
              <a:spcBef>
                <a:spcPts val="0"/>
              </a:spcBef>
              <a:spcAft>
                <a:spcPts val="0"/>
              </a:spcAft>
              <a:buNone/>
            </a:pPr>
            <a:r>
              <a:rPr b="1" lang="en-US" sz="2000">
                <a:solidFill>
                  <a:schemeClr val="dk1"/>
                </a:solidFill>
                <a:latin typeface="Calibri"/>
                <a:ea typeface="Calibri"/>
                <a:cs typeface="Calibri"/>
                <a:sym typeface="Calibri"/>
              </a:rPr>
              <a:t>MPIs Anya Prince and Jean Cadigan</a:t>
            </a:r>
            <a:endParaRPr b="1" sz="2000">
              <a:solidFill>
                <a:schemeClr val="dk1"/>
              </a:solidFill>
              <a:latin typeface="Calibri"/>
              <a:ea typeface="Calibri"/>
              <a:cs typeface="Calibri"/>
              <a:sym typeface="Calibri"/>
            </a:endParaRPr>
          </a:p>
          <a:p>
            <a:pPr indent="0" lvl="0" marL="365760" marR="0" rtl="0" algn="ctr">
              <a:lnSpc>
                <a:spcPct val="100000"/>
              </a:lnSpc>
              <a:spcBef>
                <a:spcPts val="0"/>
              </a:spcBef>
              <a:spcAft>
                <a:spcPts val="0"/>
              </a:spcAft>
              <a:buNone/>
            </a:pPr>
            <a:r>
              <a:rPr b="1" lang="en-US" sz="2000">
                <a:solidFill>
                  <a:schemeClr val="dk1"/>
                </a:solidFill>
                <a:latin typeface="Calibri"/>
                <a:ea typeface="Calibri"/>
                <a:cs typeface="Calibri"/>
                <a:sym typeface="Calibri"/>
              </a:rPr>
              <a:t>National Human Genome Research Institute </a:t>
            </a:r>
            <a:endParaRPr/>
          </a:p>
          <a:p>
            <a:pPr indent="0" lvl="0" marL="365760" marR="0" rtl="0" algn="ctr">
              <a:lnSpc>
                <a:spcPct val="100000"/>
              </a:lnSpc>
              <a:spcBef>
                <a:spcPts val="0"/>
              </a:spcBef>
              <a:spcAft>
                <a:spcPts val="0"/>
              </a:spcAft>
              <a:buNone/>
            </a:pPr>
            <a:r>
              <a:rPr b="1" lang="en-US" sz="2000">
                <a:solidFill>
                  <a:schemeClr val="dk1"/>
                </a:solidFill>
                <a:latin typeface="Calibri"/>
                <a:ea typeface="Calibri"/>
                <a:cs typeface="Calibri"/>
                <a:sym typeface="Calibri"/>
              </a:rPr>
              <a:t>R01HG012402</a:t>
            </a:r>
            <a:endParaRPr/>
          </a:p>
          <a:p>
            <a:pPr indent="-251459" lvl="0" marL="731520" marR="0" rtl="0" algn="l">
              <a:lnSpc>
                <a:spcPct val="100000"/>
              </a:lnSpc>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5"/>
          <p:cNvSpPr txBox="1"/>
          <p:nvPr/>
        </p:nvSpPr>
        <p:spPr>
          <a:xfrm>
            <a:off x="-104119" y="6366743"/>
            <a:ext cx="11295716" cy="5232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US" sz="2800">
                <a:solidFill>
                  <a:schemeClr val="lt1"/>
                </a:solidFill>
                <a:latin typeface="Avenir"/>
                <a:ea typeface="Avenir"/>
                <a:cs typeface="Avenir"/>
                <a:sym typeface="Avenir"/>
              </a:rPr>
              <a:t>Adapted from </a:t>
            </a:r>
            <a:r>
              <a:rPr lang="en-US" sz="2800">
                <a:solidFill>
                  <a:schemeClr val="lt1"/>
                </a:solidFill>
                <a:latin typeface="Avenir"/>
                <a:ea typeface="Avenir"/>
                <a:cs typeface="Avenir"/>
                <a:sym typeface="Avenir"/>
              </a:rPr>
              <a:t>http://polygenicscores.org/explained/</a:t>
            </a:r>
            <a:endParaRPr/>
          </a:p>
        </p:txBody>
      </p:sp>
      <p:sp>
        <p:nvSpPr>
          <p:cNvPr id="136" name="Google Shape;136;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i="1" lang="en-US" sz="3600">
                <a:latin typeface="Calibri"/>
                <a:ea typeface="Calibri"/>
                <a:cs typeface="Calibri"/>
                <a:sym typeface="Calibri"/>
              </a:rPr>
              <a:t>Polygenic Scores (Indices)</a:t>
            </a:r>
            <a:endParaRPr/>
          </a:p>
        </p:txBody>
      </p:sp>
      <p:pic>
        <p:nvPicPr>
          <p:cNvPr id="137" name="Google Shape;137;p5"/>
          <p:cNvPicPr preferRelativeResize="0"/>
          <p:nvPr/>
        </p:nvPicPr>
        <p:blipFill rotWithShape="1">
          <a:blip r:embed="rId3">
            <a:alphaModFix/>
          </a:blip>
          <a:srcRect b="0" l="0" r="0" t="0"/>
          <a:stretch/>
        </p:blipFill>
        <p:spPr>
          <a:xfrm>
            <a:off x="1137935" y="1584102"/>
            <a:ext cx="9435004" cy="527389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 name="Shape 141"/>
        <p:cNvGrpSpPr/>
        <p:nvPr/>
      </p:nvGrpSpPr>
      <p:grpSpPr>
        <a:xfrm>
          <a:off x="0" y="0"/>
          <a:ext cx="0" cy="0"/>
          <a:chOff x="0" y="0"/>
          <a:chExt cx="0" cy="0"/>
        </a:xfrm>
      </p:grpSpPr>
      <p:sp>
        <p:nvSpPr>
          <p:cNvPr id="142" name="Google Shape;142;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Sociogenomics &amp; Legal Uncertainties</a:t>
            </a:r>
            <a:endParaRPr/>
          </a:p>
        </p:txBody>
      </p:sp>
      <p:pic>
        <p:nvPicPr>
          <p:cNvPr id="143" name="Google Shape;143;p6"/>
          <p:cNvPicPr preferRelativeResize="0"/>
          <p:nvPr>
            <p:ph idx="1" type="body"/>
          </p:nvPr>
        </p:nvPicPr>
        <p:blipFill rotWithShape="1">
          <a:blip r:embed="rId3">
            <a:alphaModFix/>
          </a:blip>
          <a:srcRect b="0" l="12805" r="9017" t="0"/>
          <a:stretch/>
        </p:blipFill>
        <p:spPr>
          <a:xfrm>
            <a:off x="333373" y="1342132"/>
            <a:ext cx="4872038" cy="4351338"/>
          </a:xfrm>
          <a:prstGeom prst="rect">
            <a:avLst/>
          </a:prstGeom>
          <a:noFill/>
          <a:ln>
            <a:noFill/>
          </a:ln>
        </p:spPr>
      </p:pic>
      <p:grpSp>
        <p:nvGrpSpPr>
          <p:cNvPr id="144" name="Google Shape;144;p6"/>
          <p:cNvGrpSpPr/>
          <p:nvPr/>
        </p:nvGrpSpPr>
        <p:grpSpPr>
          <a:xfrm>
            <a:off x="5521695" y="2353776"/>
            <a:ext cx="6585148" cy="2985472"/>
            <a:chOff x="1033" y="1011644"/>
            <a:chExt cx="6585148" cy="2985472"/>
          </a:xfrm>
        </p:grpSpPr>
        <p:sp>
          <p:nvSpPr>
            <p:cNvPr id="145" name="Google Shape;145;p6"/>
            <p:cNvSpPr/>
            <p:nvPr/>
          </p:nvSpPr>
          <p:spPr>
            <a:xfrm>
              <a:off x="1033" y="1011644"/>
              <a:ext cx="1100039" cy="1100039"/>
            </a:xfrm>
            <a:prstGeom prst="rect">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
            <p:cNvSpPr/>
            <p:nvPr/>
          </p:nvSpPr>
          <p:spPr>
            <a:xfrm>
              <a:off x="1033" y="2230869"/>
              <a:ext cx="3142968" cy="75136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6"/>
            <p:cNvSpPr txBox="1"/>
            <p:nvPr/>
          </p:nvSpPr>
          <p:spPr>
            <a:xfrm>
              <a:off x="1033" y="2230869"/>
              <a:ext cx="3142968" cy="75136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600"/>
                <a:buFont typeface="Calibri"/>
                <a:buNone/>
              </a:pPr>
              <a:r>
                <a:rPr b="1" lang="en-US" sz="1600">
                  <a:solidFill>
                    <a:schemeClr val="dk1"/>
                  </a:solidFill>
                  <a:latin typeface="Calibri"/>
                  <a:ea typeface="Calibri"/>
                  <a:cs typeface="Calibri"/>
                  <a:sym typeface="Calibri"/>
                </a:rPr>
                <a:t>Legal gaps and uncertainties re</a:t>
              </a:r>
              <a:endParaRPr sz="1800">
                <a:solidFill>
                  <a:schemeClr val="dk1"/>
                </a:solidFill>
                <a:latin typeface="Calibri"/>
                <a:ea typeface="Calibri"/>
                <a:cs typeface="Calibri"/>
                <a:sym typeface="Calibri"/>
              </a:endParaRPr>
            </a:p>
          </p:txBody>
        </p:sp>
        <p:sp>
          <p:nvSpPr>
            <p:cNvPr id="148" name="Google Shape;148;p6"/>
            <p:cNvSpPr/>
            <p:nvPr/>
          </p:nvSpPr>
          <p:spPr>
            <a:xfrm>
              <a:off x="1033" y="3037670"/>
              <a:ext cx="3142968" cy="74572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txBox="1"/>
            <p:nvPr/>
          </p:nvSpPr>
          <p:spPr>
            <a:xfrm>
              <a:off x="1033" y="3037670"/>
              <a:ext cx="3142968" cy="74572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600"/>
                <a:buFont typeface="Calibri"/>
                <a:buNone/>
              </a:pPr>
              <a:r>
                <a:rPr b="0" i="0" lang="en-US" sz="1600" u="none">
                  <a:solidFill>
                    <a:schemeClr val="dk1"/>
                  </a:solidFill>
                  <a:latin typeface="Calibri"/>
                  <a:ea typeface="Calibri"/>
                  <a:cs typeface="Calibri"/>
                  <a:sym typeface="Calibri"/>
                </a:rPr>
                <a:t>Genetic variation + social + environmental factors to shape social traits and behaviors.</a:t>
              </a:r>
              <a:endParaRPr sz="1600">
                <a:solidFill>
                  <a:schemeClr val="dk1"/>
                </a:solidFill>
                <a:latin typeface="Calibri"/>
                <a:ea typeface="Calibri"/>
                <a:cs typeface="Calibri"/>
                <a:sym typeface="Calibri"/>
              </a:endParaRPr>
            </a:p>
          </p:txBody>
        </p:sp>
        <p:sp>
          <p:nvSpPr>
            <p:cNvPr id="150" name="Google Shape;150;p6"/>
            <p:cNvSpPr/>
            <p:nvPr/>
          </p:nvSpPr>
          <p:spPr>
            <a:xfrm>
              <a:off x="3396175" y="1103894"/>
              <a:ext cx="1100039" cy="1100039"/>
            </a:xfrm>
            <a:prstGeom prst="rect">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3443213" y="2258324"/>
              <a:ext cx="3142968" cy="75136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txBox="1"/>
            <p:nvPr/>
          </p:nvSpPr>
          <p:spPr>
            <a:xfrm>
              <a:off x="3443213" y="2258324"/>
              <a:ext cx="3142968" cy="75136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600"/>
                <a:buFont typeface="Calibri"/>
                <a:buNone/>
              </a:pPr>
              <a:r>
                <a:rPr b="1" lang="en-US" sz="1600">
                  <a:solidFill>
                    <a:schemeClr val="dk1"/>
                  </a:solidFill>
                  <a:latin typeface="Calibri"/>
                  <a:ea typeface="Calibri"/>
                  <a:cs typeface="Calibri"/>
                  <a:sym typeface="Calibri"/>
                </a:rPr>
                <a:t>Health laws apply to genetics generally, but there’s limited application to social uses </a:t>
              </a:r>
              <a:endParaRPr/>
            </a:p>
          </p:txBody>
        </p:sp>
        <p:sp>
          <p:nvSpPr>
            <p:cNvPr id="153" name="Google Shape;153;p6"/>
            <p:cNvSpPr/>
            <p:nvPr/>
          </p:nvSpPr>
          <p:spPr>
            <a:xfrm>
              <a:off x="3430358" y="3251388"/>
              <a:ext cx="3142968" cy="74572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
            <p:cNvSpPr txBox="1"/>
            <p:nvPr/>
          </p:nvSpPr>
          <p:spPr>
            <a:xfrm>
              <a:off x="3430358" y="3251388"/>
              <a:ext cx="3142968" cy="74572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600"/>
                <a:buFont typeface="Calibri"/>
                <a:buNone/>
              </a:pPr>
              <a:r>
                <a:rPr i="1" lang="en-US" sz="1600">
                  <a:solidFill>
                    <a:schemeClr val="dk1"/>
                  </a:solidFill>
                  <a:latin typeface="Calibri"/>
                  <a:ea typeface="Calibri"/>
                  <a:cs typeface="Calibri"/>
                  <a:sym typeface="Calibri"/>
                </a:rPr>
                <a:t>E.g.</a:t>
              </a:r>
              <a:r>
                <a:rPr lang="en-US" sz="1600">
                  <a:solidFill>
                    <a:schemeClr val="dk1"/>
                  </a:solidFill>
                  <a:latin typeface="Calibri"/>
                  <a:ea typeface="Calibri"/>
                  <a:cs typeface="Calibri"/>
                  <a:sym typeface="Calibri"/>
                </a:rPr>
                <a:t>, ancestry testing, "infotainment"</a:t>
              </a:r>
              <a:endParaRPr/>
            </a:p>
          </p:txBody>
        </p:sp>
      </p:grpSp>
      <p:sp>
        <p:nvSpPr>
          <p:cNvPr id="155" name="Google Shape;155;p6"/>
          <p:cNvSpPr txBox="1"/>
          <p:nvPr/>
        </p:nvSpPr>
        <p:spPr>
          <a:xfrm>
            <a:off x="1353473" y="5741262"/>
            <a:ext cx="3170902" cy="56501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2000">
                <a:solidFill>
                  <a:srgbClr val="385623"/>
                </a:solidFill>
                <a:latin typeface="Calibri"/>
                <a:ea typeface="Calibri"/>
                <a:cs typeface="Calibri"/>
                <a:sym typeface="Calibri"/>
              </a:rPr>
              <a:t>Example SOCIAL Traits </a:t>
            </a:r>
            <a:endParaRPr/>
          </a:p>
          <a:p>
            <a:pPr indent="127000" lvl="0" marL="0" marR="0" rtl="0" algn="l">
              <a:lnSpc>
                <a:spcPct val="90000"/>
              </a:lnSpc>
              <a:spcBef>
                <a:spcPts val="600"/>
              </a:spcBef>
              <a:spcAft>
                <a:spcPts val="0"/>
              </a:spcAft>
              <a:buClr>
                <a:schemeClr val="dk1"/>
              </a:buClr>
              <a:buSzPts val="2000"/>
              <a:buFont typeface="Arial"/>
              <a:buNone/>
            </a:pPr>
            <a:r>
              <a:t/>
            </a:r>
            <a:endParaRPr b="1" sz="2000">
              <a:solidFill>
                <a:srgbClr val="385623"/>
              </a:solidFill>
              <a:latin typeface="Calibri"/>
              <a:ea typeface="Calibri"/>
              <a:cs typeface="Calibri"/>
              <a:sym typeface="Calibri"/>
            </a:endParaRPr>
          </a:p>
        </p:txBody>
      </p:sp>
      <p:sp>
        <p:nvSpPr>
          <p:cNvPr id="156" name="Google Shape;156;p6"/>
          <p:cNvSpPr txBox="1"/>
          <p:nvPr/>
        </p:nvSpPr>
        <p:spPr>
          <a:xfrm>
            <a:off x="4947862" y="6080911"/>
            <a:ext cx="7164185" cy="646331"/>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1800"/>
              <a:buFont typeface="Calibri"/>
              <a:buNone/>
            </a:pPr>
            <a:r>
              <a:rPr lang="en-US" sz="1800">
                <a:solidFill>
                  <a:srgbClr val="C00000"/>
                </a:solidFill>
                <a:latin typeface="Calibri"/>
                <a:ea typeface="Calibri"/>
                <a:cs typeface="Calibri"/>
                <a:sym typeface="Calibri"/>
              </a:rPr>
              <a:t>Callier, S. and Prince, A.E., 2024. The Legal Uncertainties of Sociogenomic Polygenic Scores. </a:t>
            </a:r>
            <a:r>
              <a:rPr i="1" lang="en-US" sz="1800">
                <a:solidFill>
                  <a:srgbClr val="C00000"/>
                </a:solidFill>
                <a:latin typeface="Calibri"/>
                <a:ea typeface="Calibri"/>
                <a:cs typeface="Calibri"/>
                <a:sym typeface="Calibri"/>
              </a:rPr>
              <a:t>Harvard Journal of Law &amp; Technolog</a:t>
            </a:r>
            <a:r>
              <a:rPr lang="en-US" sz="1800">
                <a:solidFill>
                  <a:srgbClr val="C00000"/>
                </a:solidFill>
                <a:latin typeface="Calibri"/>
                <a:ea typeface="Calibri"/>
                <a:cs typeface="Calibri"/>
                <a:sym typeface="Calibri"/>
              </a:rPr>
              <a:t>y, 38.</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 name="Shape 161"/>
        <p:cNvGrpSpPr/>
        <p:nvPr/>
      </p:nvGrpSpPr>
      <p:grpSpPr>
        <a:xfrm>
          <a:off x="0" y="0"/>
          <a:ext cx="0" cy="0"/>
          <a:chOff x="0" y="0"/>
          <a:chExt cx="0" cy="0"/>
        </a:xfrm>
      </p:grpSpPr>
      <p:sp>
        <p:nvSpPr>
          <p:cNvPr id="162" name="Google Shape;162;p7"/>
          <p:cNvSpPr txBox="1"/>
          <p:nvPr>
            <p:ph type="title"/>
          </p:nvPr>
        </p:nvSpPr>
        <p:spPr>
          <a:xfrm>
            <a:off x="3408045" y="479492"/>
            <a:ext cx="8312727"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100"/>
              <a:buFont typeface="Arial"/>
              <a:buNone/>
            </a:pPr>
            <a:r>
              <a:rPr b="1" lang="en-US" sz="4100">
                <a:latin typeface="Arial"/>
                <a:ea typeface="Arial"/>
                <a:cs typeface="Arial"/>
                <a:sym typeface="Arial"/>
              </a:rPr>
              <a:t>Educational Attainment PGS</a:t>
            </a:r>
            <a:endParaRPr sz="4100"/>
          </a:p>
        </p:txBody>
      </p:sp>
      <p:sp>
        <p:nvSpPr>
          <p:cNvPr id="163" name="Google Shape;163;p7"/>
          <p:cNvSpPr txBox="1"/>
          <p:nvPr>
            <p:ph idx="1" type="body"/>
          </p:nvPr>
        </p:nvSpPr>
        <p:spPr>
          <a:xfrm>
            <a:off x="5267715" y="1814561"/>
            <a:ext cx="6788419" cy="4883199"/>
          </a:xfrm>
          <a:prstGeom prst="rect">
            <a:avLst/>
          </a:prstGeom>
          <a:noFill/>
          <a:ln>
            <a:noFill/>
          </a:ln>
        </p:spPr>
        <p:txBody>
          <a:bodyPr anchorCtr="0" anchor="t"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3000"/>
              <a:buNone/>
            </a:pPr>
            <a:r>
              <a:rPr lang="en-US" sz="3000">
                <a:latin typeface="Arial"/>
                <a:ea typeface="Arial"/>
                <a:cs typeface="Arial"/>
                <a:sym typeface="Arial"/>
              </a:rPr>
              <a:t>“A person’s success in school is impacted by many different environmental and social factors. However, genetics also plays a role in educational attainment. Educational attainment is one of the most commonly studied traits in sociogenomics research.”</a:t>
            </a:r>
            <a:endParaRPr sz="2200">
              <a:latin typeface="Arial"/>
              <a:ea typeface="Arial"/>
              <a:cs typeface="Arial"/>
              <a:sym typeface="Arial"/>
            </a:endParaRPr>
          </a:p>
          <a:p>
            <a:pPr indent="0" lvl="0" marL="0" marR="0" rtl="0" algn="l">
              <a:lnSpc>
                <a:spcPct val="90000"/>
              </a:lnSpc>
              <a:spcBef>
                <a:spcPts val="0"/>
              </a:spcBef>
              <a:spcAft>
                <a:spcPts val="0"/>
              </a:spcAft>
              <a:buClr>
                <a:schemeClr val="dk1"/>
              </a:buClr>
              <a:buSzPts val="2200"/>
              <a:buNone/>
            </a:pPr>
            <a:r>
              <a:t/>
            </a:r>
            <a:endParaRPr sz="2200">
              <a:latin typeface="Arial"/>
              <a:ea typeface="Arial"/>
              <a:cs typeface="Arial"/>
              <a:sym typeface="Arial"/>
            </a:endParaRPr>
          </a:p>
          <a:p>
            <a:pPr indent="0" lvl="0" marL="0" marR="0" rtl="0" algn="l">
              <a:lnSpc>
                <a:spcPct val="90000"/>
              </a:lnSpc>
              <a:spcBef>
                <a:spcPts val="0"/>
              </a:spcBef>
              <a:spcAft>
                <a:spcPts val="0"/>
              </a:spcAft>
              <a:buClr>
                <a:schemeClr val="dk1"/>
              </a:buClr>
              <a:buSzPts val="2200"/>
              <a:buNone/>
            </a:pPr>
            <a:r>
              <a:t/>
            </a:r>
            <a:endParaRPr i="1" sz="2200">
              <a:latin typeface="Arial"/>
              <a:ea typeface="Arial"/>
              <a:cs typeface="Arial"/>
              <a:sym typeface="Arial"/>
            </a:endParaRPr>
          </a:p>
          <a:p>
            <a:pPr indent="0" lvl="0" marL="0" marR="0" rtl="0" algn="l">
              <a:lnSpc>
                <a:spcPct val="90000"/>
              </a:lnSpc>
              <a:spcBef>
                <a:spcPts val="0"/>
              </a:spcBef>
              <a:spcAft>
                <a:spcPts val="0"/>
              </a:spcAft>
              <a:buClr>
                <a:schemeClr val="dk1"/>
              </a:buClr>
              <a:buSzPts val="2200"/>
              <a:buNone/>
            </a:pPr>
            <a:r>
              <a:t/>
            </a:r>
            <a:endParaRPr i="1" sz="2200">
              <a:latin typeface="Arial"/>
              <a:ea typeface="Arial"/>
              <a:cs typeface="Arial"/>
              <a:sym typeface="Arial"/>
            </a:endParaRPr>
          </a:p>
          <a:p>
            <a:pPr indent="0" lvl="0" marL="0" marR="0" rtl="0" algn="l">
              <a:lnSpc>
                <a:spcPct val="90000"/>
              </a:lnSpc>
              <a:spcBef>
                <a:spcPts val="0"/>
              </a:spcBef>
              <a:spcAft>
                <a:spcPts val="0"/>
              </a:spcAft>
              <a:buClr>
                <a:schemeClr val="dk1"/>
              </a:buClr>
              <a:buSzPts val="2200"/>
              <a:buNone/>
            </a:pPr>
            <a:r>
              <a:t/>
            </a:r>
            <a:endParaRPr i="1" sz="2200">
              <a:latin typeface="Arial"/>
              <a:ea typeface="Arial"/>
              <a:cs typeface="Arial"/>
              <a:sym typeface="Arial"/>
            </a:endParaRPr>
          </a:p>
          <a:p>
            <a:pPr indent="0" lvl="0" marL="0" marR="0" rtl="0" algn="l">
              <a:lnSpc>
                <a:spcPct val="90000"/>
              </a:lnSpc>
              <a:spcBef>
                <a:spcPts val="0"/>
              </a:spcBef>
              <a:spcAft>
                <a:spcPts val="0"/>
              </a:spcAft>
              <a:buClr>
                <a:schemeClr val="dk1"/>
              </a:buClr>
              <a:buSzPts val="2200"/>
              <a:buNone/>
            </a:pPr>
            <a:r>
              <a:t/>
            </a:r>
            <a:endParaRPr i="1" sz="2200">
              <a:latin typeface="Arial"/>
              <a:ea typeface="Arial"/>
              <a:cs typeface="Arial"/>
              <a:sym typeface="Arial"/>
            </a:endParaRPr>
          </a:p>
          <a:p>
            <a:pPr indent="0" lvl="0" marL="0" marR="0" rtl="0" algn="l">
              <a:lnSpc>
                <a:spcPct val="90000"/>
              </a:lnSpc>
              <a:spcBef>
                <a:spcPts val="0"/>
              </a:spcBef>
              <a:spcAft>
                <a:spcPts val="0"/>
              </a:spcAft>
              <a:buClr>
                <a:schemeClr val="dk1"/>
              </a:buClr>
              <a:buSzPts val="2200"/>
              <a:buNone/>
            </a:pPr>
            <a:r>
              <a:rPr i="1" lang="en-US" sz="2200">
                <a:latin typeface="Arial"/>
                <a:ea typeface="Arial"/>
                <a:cs typeface="Arial"/>
                <a:sym typeface="Arial"/>
              </a:rPr>
              <a:t>	Case Study Draft by A. Prince and S. Callier </a:t>
            </a:r>
            <a:endParaRPr i="1" sz="2200">
              <a:latin typeface="Arial"/>
              <a:ea typeface="Arial"/>
              <a:cs typeface="Arial"/>
              <a:sym typeface="Arial"/>
            </a:endParaRPr>
          </a:p>
          <a:p>
            <a:pPr indent="-88900" lvl="0" marL="228600" rtl="0" algn="l">
              <a:lnSpc>
                <a:spcPct val="90000"/>
              </a:lnSpc>
              <a:spcBef>
                <a:spcPts val="1000"/>
              </a:spcBef>
              <a:spcAft>
                <a:spcPts val="0"/>
              </a:spcAft>
              <a:buClr>
                <a:schemeClr val="dk1"/>
              </a:buClr>
              <a:buSzPts val="2200"/>
              <a:buNone/>
            </a:pPr>
            <a:r>
              <a:t/>
            </a:r>
            <a:endParaRPr sz="2200"/>
          </a:p>
        </p:txBody>
      </p:sp>
      <p:pic>
        <p:nvPicPr>
          <p:cNvPr descr="A stack of books with white edges&#10;&#10;Description automatically generated" id="164" name="Google Shape;164;p7"/>
          <p:cNvPicPr preferRelativeResize="0"/>
          <p:nvPr/>
        </p:nvPicPr>
        <p:blipFill rotWithShape="1">
          <a:blip r:embed="rId3">
            <a:alphaModFix/>
          </a:blip>
          <a:srcRect b="0" l="0" r="0" t="0"/>
          <a:stretch/>
        </p:blipFill>
        <p:spPr>
          <a:xfrm>
            <a:off x="703182" y="1403317"/>
            <a:ext cx="4777381" cy="3881621"/>
          </a:xfrm>
          <a:custGeom>
            <a:rect b="b" l="l" r="r" t="t"/>
            <a:pathLst>
              <a:path extrusionOk="0" h="5643794" w="4777381">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Educational PGS</a:t>
            </a:r>
            <a:endParaRPr/>
          </a:p>
        </p:txBody>
      </p:sp>
      <p:pic>
        <p:nvPicPr>
          <p:cNvPr descr="A table of text with numbers and text&#10;&#10;Description automatically generated with medium confidence" id="171" name="Google Shape;171;p8"/>
          <p:cNvPicPr preferRelativeResize="0"/>
          <p:nvPr/>
        </p:nvPicPr>
        <p:blipFill rotWithShape="1">
          <a:blip r:embed="rId3">
            <a:alphaModFix/>
          </a:blip>
          <a:srcRect b="0" l="0" r="0" t="0"/>
          <a:stretch/>
        </p:blipFill>
        <p:spPr>
          <a:xfrm>
            <a:off x="1896298" y="1932478"/>
            <a:ext cx="8399403" cy="3603798"/>
          </a:xfrm>
          <a:prstGeom prst="rect">
            <a:avLst/>
          </a:prstGeom>
          <a:noFill/>
          <a:ln>
            <a:noFill/>
          </a:ln>
        </p:spPr>
      </p:pic>
      <p:sp>
        <p:nvSpPr>
          <p:cNvPr id="172" name="Google Shape;172;p8"/>
          <p:cNvSpPr txBox="1"/>
          <p:nvPr/>
        </p:nvSpPr>
        <p:spPr>
          <a:xfrm>
            <a:off x="1064028" y="5855930"/>
            <a:ext cx="1070679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chemeClr val="dk1"/>
                </a:solidFill>
                <a:latin typeface="Arial"/>
                <a:ea typeface="Arial"/>
                <a:cs typeface="Arial"/>
                <a:sym typeface="Arial"/>
              </a:rPr>
              <a:t>Canter, C., Meagher, K., Cadigan, R. J., Koopmann, A., Watson, S., Kucmanic, M., Tran, T. Hromcenco, M., Foley, K., Callier, S., Lamb, J., &amp; Prince, A. (2024). Scanning the horizon of sociogenomics: An assessment of the development and growth of polygenic scores for social traits.</a:t>
            </a:r>
            <a:endParaRPr sz="18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7" name="Shape 177"/>
        <p:cNvGrpSpPr/>
        <p:nvPr/>
      </p:nvGrpSpPr>
      <p:grpSpPr>
        <a:xfrm>
          <a:off x="0" y="0"/>
          <a:ext cx="0" cy="0"/>
          <a:chOff x="0" y="0"/>
          <a:chExt cx="0" cy="0"/>
        </a:xfrm>
      </p:grpSpPr>
      <p:sp>
        <p:nvSpPr>
          <p:cNvPr id="178" name="Google Shape;178;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Arial"/>
              <a:buNone/>
            </a:pPr>
            <a:r>
              <a:rPr b="1" lang="en-US" sz="2800">
                <a:latin typeface="Arial"/>
                <a:ea typeface="Arial"/>
                <a:cs typeface="Arial"/>
                <a:sym typeface="Arial"/>
              </a:rPr>
              <a:t>How are educational attainment polygenic scores created?</a:t>
            </a:r>
            <a:br>
              <a:rPr lang="en-US" sz="2800">
                <a:latin typeface="Arial"/>
                <a:ea typeface="Arial"/>
                <a:cs typeface="Arial"/>
                <a:sym typeface="Arial"/>
              </a:rPr>
            </a:br>
            <a:endParaRPr sz="2800"/>
          </a:p>
        </p:txBody>
      </p:sp>
      <p:grpSp>
        <p:nvGrpSpPr>
          <p:cNvPr id="179" name="Google Shape;179;p9"/>
          <p:cNvGrpSpPr/>
          <p:nvPr/>
        </p:nvGrpSpPr>
        <p:grpSpPr>
          <a:xfrm>
            <a:off x="2180999" y="1426499"/>
            <a:ext cx="7830001" cy="4005000"/>
            <a:chOff x="1085797" y="240637"/>
            <a:chExt cx="7830001" cy="4005000"/>
          </a:xfrm>
        </p:grpSpPr>
        <p:sp>
          <p:nvSpPr>
            <p:cNvPr id="180" name="Google Shape;180;p9"/>
            <p:cNvSpPr/>
            <p:nvPr/>
          </p:nvSpPr>
          <p:spPr>
            <a:xfrm>
              <a:off x="1787797" y="240637"/>
              <a:ext cx="2196000" cy="2196000"/>
            </a:xfrm>
            <a:prstGeom prst="ellipse">
              <a:avLst/>
            </a:prstGeom>
            <a:solidFill>
              <a:srgbClr val="CCD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9"/>
            <p:cNvSpPr/>
            <p:nvPr/>
          </p:nvSpPr>
          <p:spPr>
            <a:xfrm>
              <a:off x="2255797" y="708637"/>
              <a:ext cx="1260000" cy="1260000"/>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
            <p:cNvSpPr/>
            <p:nvPr/>
          </p:nvSpPr>
          <p:spPr>
            <a:xfrm>
              <a:off x="1085797" y="3120637"/>
              <a:ext cx="3600000" cy="112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txBox="1"/>
            <p:nvPr/>
          </p:nvSpPr>
          <p:spPr>
            <a:xfrm>
              <a:off x="1085797" y="3120637"/>
              <a:ext cx="3600000" cy="1125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Calibri"/>
                <a:buNone/>
              </a:pPr>
              <a:r>
                <a:rPr lang="en-US" sz="1800" cap="none">
                  <a:solidFill>
                    <a:schemeClr val="dk1"/>
                  </a:solidFill>
                  <a:latin typeface="Calibri"/>
                  <a:ea typeface="Calibri"/>
                  <a:cs typeface="Calibri"/>
                  <a:sym typeface="Calibri"/>
                </a:rPr>
                <a:t>GENOME WIDE ASSOCIATION STUDIES </a:t>
              </a:r>
              <a:r>
                <a:rPr b="1" lang="en-US" sz="1800" cap="none">
                  <a:solidFill>
                    <a:schemeClr val="dk1"/>
                  </a:solidFill>
                  <a:latin typeface="Calibri"/>
                  <a:ea typeface="Calibri"/>
                  <a:cs typeface="Calibri"/>
                  <a:sym typeface="Calibri"/>
                </a:rPr>
                <a:t>(GWAS) </a:t>
              </a:r>
              <a:r>
                <a:rPr lang="en-US" sz="1800" cap="none">
                  <a:solidFill>
                    <a:schemeClr val="dk1"/>
                  </a:solidFill>
                  <a:latin typeface="Calibri"/>
                  <a:ea typeface="Calibri"/>
                  <a:cs typeface="Calibri"/>
                  <a:sym typeface="Calibri"/>
                </a:rPr>
                <a:t>OF GENETIC VARIANTS ASSOCIATED WITH EDUCATIONAL ATTAINMENT</a:t>
              </a:r>
              <a:endParaRPr/>
            </a:p>
          </p:txBody>
        </p:sp>
        <p:sp>
          <p:nvSpPr>
            <p:cNvPr id="184" name="Google Shape;184;p9"/>
            <p:cNvSpPr/>
            <p:nvPr/>
          </p:nvSpPr>
          <p:spPr>
            <a:xfrm>
              <a:off x="6017798" y="240637"/>
              <a:ext cx="2196000" cy="2196000"/>
            </a:xfrm>
            <a:prstGeom prst="ellipse">
              <a:avLst/>
            </a:prstGeom>
            <a:solidFill>
              <a:srgbClr val="CCD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9"/>
            <p:cNvSpPr/>
            <p:nvPr/>
          </p:nvSpPr>
          <p:spPr>
            <a:xfrm>
              <a:off x="6511136" y="899540"/>
              <a:ext cx="1260000" cy="1260000"/>
            </a:xfrm>
            <a:prstGeom prst="rect">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9"/>
            <p:cNvSpPr/>
            <p:nvPr/>
          </p:nvSpPr>
          <p:spPr>
            <a:xfrm>
              <a:off x="5315798" y="3120637"/>
              <a:ext cx="3600000" cy="112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9"/>
            <p:cNvSpPr txBox="1"/>
            <p:nvPr/>
          </p:nvSpPr>
          <p:spPr>
            <a:xfrm>
              <a:off x="5315798" y="3120637"/>
              <a:ext cx="3600000" cy="1125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2400"/>
                <a:buFont typeface="Calibri"/>
                <a:buNone/>
              </a:pPr>
              <a:r>
                <a:rPr lang="en-US" sz="2400" cap="none">
                  <a:solidFill>
                    <a:schemeClr val="dk1"/>
                  </a:solidFill>
                  <a:latin typeface="Calibri"/>
                  <a:ea typeface="Calibri"/>
                  <a:cs typeface="Calibri"/>
                  <a:sym typeface="Calibri"/>
                </a:rPr>
                <a:t># OF YEARS OF FORMAL EDUCATION A PERSON HAS COMPLETED</a:t>
              </a:r>
              <a:endParaRPr/>
            </a:p>
          </p:txBody>
        </p:sp>
      </p:grpSp>
      <p:sp>
        <p:nvSpPr>
          <p:cNvPr id="188" name="Google Shape;188;p9"/>
          <p:cNvSpPr txBox="1"/>
          <p:nvPr>
            <p:ph idx="2" type="body"/>
          </p:nvPr>
        </p:nvSpPr>
        <p:spPr>
          <a:xfrm>
            <a:off x="1095202" y="5672137"/>
            <a:ext cx="9827722" cy="101667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i="1" lang="en-US">
                <a:latin typeface="Arial"/>
                <a:ea typeface="Arial"/>
                <a:cs typeface="Arial"/>
                <a:sym typeface="Arial"/>
              </a:rPr>
              <a:t>Example Survey Question: “</a:t>
            </a:r>
            <a:r>
              <a:rPr i="1" lang="en-US" sz="2800">
                <a:latin typeface="Arial"/>
                <a:ea typeface="Arial"/>
                <a:cs typeface="Arial"/>
                <a:sym typeface="Arial"/>
              </a:rPr>
              <a:t>What is the highest grade of school...has completed, or the highest degree...has received?”  </a:t>
            </a:r>
            <a:endParaRPr/>
          </a:p>
          <a:p>
            <a:pPr indent="0" lvl="0" marL="0" rtl="0" algn="ctr">
              <a:lnSpc>
                <a:spcPct val="90000"/>
              </a:lnSpc>
              <a:spcBef>
                <a:spcPts val="1000"/>
              </a:spcBef>
              <a:spcAft>
                <a:spcPts val="0"/>
              </a:spcAft>
              <a:buClr>
                <a:schemeClr val="dk1"/>
              </a:buClr>
              <a:buSzPts val="28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2013 - 2022 Theme">
  <a:themeElements>
    <a:clrScheme name="Office 2013 - 2022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2024-03-14T23:44:04Z</dcterms:created>
  <dc:creator>Tashawna James-Clark</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0x010100D08FDC3BC086CC42B5479718BCC1B8BF</vt:lpwstr>
  </property>
</Properties>
</file>