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3" r:id="rId26"/>
    <p:sldId id="281" r:id="rId27"/>
    <p:sldId id="282" r:id="rId2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3509A5-B84A-8E46-9DD3-107017D9CB70}" v="137" dt="2025-05-31T14:41:50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 snapToGrid="0">
      <p:cViewPr varScale="1">
        <p:scale>
          <a:sx n="98" d="100"/>
          <a:sy n="98" d="100"/>
        </p:scale>
        <p:origin x="11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DALENA GRECO" userId="87d2b563-7ca8-4f42-87a7-de19e663da25" providerId="ADAL" clId="{ED3509A5-B84A-8E46-9DD3-107017D9CB70}"/>
    <pc:docChg chg="custSel addSld delSld modSld">
      <pc:chgData name="MAGDALENA GRECO" userId="87d2b563-7ca8-4f42-87a7-de19e663da25" providerId="ADAL" clId="{ED3509A5-B84A-8E46-9DD3-107017D9CB70}" dt="2025-05-31T14:41:50.370" v="1686" actId="20577"/>
      <pc:docMkLst>
        <pc:docMk/>
      </pc:docMkLst>
      <pc:sldChg chg="modSp mod modAnim">
        <pc:chgData name="MAGDALENA GRECO" userId="87d2b563-7ca8-4f42-87a7-de19e663da25" providerId="ADAL" clId="{ED3509A5-B84A-8E46-9DD3-107017D9CB70}" dt="2025-05-31T14:29:24.074" v="1611"/>
        <pc:sldMkLst>
          <pc:docMk/>
          <pc:sldMk cId="3019256107" sldId="257"/>
        </pc:sldMkLst>
        <pc:spChg chg="mod">
          <ac:chgData name="MAGDALENA GRECO" userId="87d2b563-7ca8-4f42-87a7-de19e663da25" providerId="ADAL" clId="{ED3509A5-B84A-8E46-9DD3-107017D9CB70}" dt="2025-05-31T14:29:16.135" v="1609" actId="15"/>
          <ac:spMkLst>
            <pc:docMk/>
            <pc:sldMk cId="3019256107" sldId="257"/>
            <ac:spMk id="3" creationId="{F09139B0-EE5B-F94E-29D8-BE1A3CBCB0D2}"/>
          </ac:spMkLst>
        </pc:spChg>
      </pc:sldChg>
      <pc:sldChg chg="modSp mod modAnim">
        <pc:chgData name="MAGDALENA GRECO" userId="87d2b563-7ca8-4f42-87a7-de19e663da25" providerId="ADAL" clId="{ED3509A5-B84A-8E46-9DD3-107017D9CB70}" dt="2025-05-31T14:29:44.012" v="1615"/>
        <pc:sldMkLst>
          <pc:docMk/>
          <pc:sldMk cId="797302855" sldId="258"/>
        </pc:sldMkLst>
        <pc:spChg chg="mod">
          <ac:chgData name="MAGDALENA GRECO" userId="87d2b563-7ca8-4f42-87a7-de19e663da25" providerId="ADAL" clId="{ED3509A5-B84A-8E46-9DD3-107017D9CB70}" dt="2025-05-30T14:43:08.606" v="56" actId="122"/>
          <ac:spMkLst>
            <pc:docMk/>
            <pc:sldMk cId="797302855" sldId="258"/>
            <ac:spMk id="2" creationId="{404F46FD-432D-F249-D6D6-30A31270494B}"/>
          </ac:spMkLst>
        </pc:spChg>
        <pc:spChg chg="mod">
          <ac:chgData name="MAGDALENA GRECO" userId="87d2b563-7ca8-4f42-87a7-de19e663da25" providerId="ADAL" clId="{ED3509A5-B84A-8E46-9DD3-107017D9CB70}" dt="2025-05-30T14:42:58.725" v="55" actId="20577"/>
          <ac:spMkLst>
            <pc:docMk/>
            <pc:sldMk cId="797302855" sldId="258"/>
            <ac:spMk id="3" creationId="{E522CE63-C756-43F5-B7B2-1A9996E1B311}"/>
          </ac:spMkLst>
        </pc:spChg>
      </pc:sldChg>
      <pc:sldChg chg="modSp new mod modAnim">
        <pc:chgData name="MAGDALENA GRECO" userId="87d2b563-7ca8-4f42-87a7-de19e663da25" providerId="ADAL" clId="{ED3509A5-B84A-8E46-9DD3-107017D9CB70}" dt="2025-05-31T14:29:59.892" v="1619"/>
        <pc:sldMkLst>
          <pc:docMk/>
          <pc:sldMk cId="1523579578" sldId="259"/>
        </pc:sldMkLst>
        <pc:spChg chg="mod">
          <ac:chgData name="MAGDALENA GRECO" userId="87d2b563-7ca8-4f42-87a7-de19e663da25" providerId="ADAL" clId="{ED3509A5-B84A-8E46-9DD3-107017D9CB70}" dt="2025-05-30T14:43:55.289" v="74" actId="20577"/>
          <ac:spMkLst>
            <pc:docMk/>
            <pc:sldMk cId="1523579578" sldId="259"/>
            <ac:spMk id="2" creationId="{B3849457-770A-A91A-0B11-92C4ED58CD74}"/>
          </ac:spMkLst>
        </pc:spChg>
        <pc:spChg chg="mod">
          <ac:chgData name="MAGDALENA GRECO" userId="87d2b563-7ca8-4f42-87a7-de19e663da25" providerId="ADAL" clId="{ED3509A5-B84A-8E46-9DD3-107017D9CB70}" dt="2025-05-30T14:44:11.192" v="76" actId="5793"/>
          <ac:spMkLst>
            <pc:docMk/>
            <pc:sldMk cId="1523579578" sldId="259"/>
            <ac:spMk id="3" creationId="{B7DA0AD9-595E-B6E3-055A-DDFD136F409B}"/>
          </ac:spMkLst>
        </pc:spChg>
      </pc:sldChg>
      <pc:sldChg chg="new del">
        <pc:chgData name="MAGDALENA GRECO" userId="87d2b563-7ca8-4f42-87a7-de19e663da25" providerId="ADAL" clId="{ED3509A5-B84A-8E46-9DD3-107017D9CB70}" dt="2025-05-30T14:45:19.853" v="87" actId="2696"/>
        <pc:sldMkLst>
          <pc:docMk/>
          <pc:sldMk cId="3046247762" sldId="260"/>
        </pc:sldMkLst>
      </pc:sldChg>
      <pc:sldChg chg="modSp add mod modAnim">
        <pc:chgData name="MAGDALENA GRECO" userId="87d2b563-7ca8-4f42-87a7-de19e663da25" providerId="ADAL" clId="{ED3509A5-B84A-8E46-9DD3-107017D9CB70}" dt="2025-05-31T14:30:06.618" v="1621"/>
        <pc:sldMkLst>
          <pc:docMk/>
          <pc:sldMk cId="1398645054" sldId="261"/>
        </pc:sldMkLst>
        <pc:spChg chg="mod">
          <ac:chgData name="MAGDALENA GRECO" userId="87d2b563-7ca8-4f42-87a7-de19e663da25" providerId="ADAL" clId="{ED3509A5-B84A-8E46-9DD3-107017D9CB70}" dt="2025-05-30T14:45:00.944" v="86" actId="1076"/>
          <ac:spMkLst>
            <pc:docMk/>
            <pc:sldMk cId="1398645054" sldId="261"/>
            <ac:spMk id="2" creationId="{77509D84-2943-7E19-5FEB-3A45615E061B}"/>
          </ac:spMkLst>
        </pc:spChg>
      </pc:sldChg>
      <pc:sldChg chg="modSp add mod">
        <pc:chgData name="MAGDALENA GRECO" userId="87d2b563-7ca8-4f42-87a7-de19e663da25" providerId="ADAL" clId="{ED3509A5-B84A-8E46-9DD3-107017D9CB70}" dt="2025-05-30T14:45:55.879" v="94" actId="1076"/>
        <pc:sldMkLst>
          <pc:docMk/>
          <pc:sldMk cId="4195053611" sldId="262"/>
        </pc:sldMkLst>
        <pc:spChg chg="mod">
          <ac:chgData name="MAGDALENA GRECO" userId="87d2b563-7ca8-4f42-87a7-de19e663da25" providerId="ADAL" clId="{ED3509A5-B84A-8E46-9DD3-107017D9CB70}" dt="2025-05-30T14:45:47.879" v="92" actId="1076"/>
          <ac:spMkLst>
            <pc:docMk/>
            <pc:sldMk cId="4195053611" sldId="262"/>
            <ac:spMk id="2" creationId="{856A4F01-8743-E780-8E28-4D8B935E436F}"/>
          </ac:spMkLst>
        </pc:spChg>
        <pc:spChg chg="mod">
          <ac:chgData name="MAGDALENA GRECO" userId="87d2b563-7ca8-4f42-87a7-de19e663da25" providerId="ADAL" clId="{ED3509A5-B84A-8E46-9DD3-107017D9CB70}" dt="2025-05-30T14:45:52.952" v="93" actId="1076"/>
          <ac:spMkLst>
            <pc:docMk/>
            <pc:sldMk cId="4195053611" sldId="262"/>
            <ac:spMk id="3" creationId="{DFC1A23E-E862-53CC-FC7C-5CCED9E4FDAC}"/>
          </ac:spMkLst>
        </pc:spChg>
        <pc:cxnChg chg="mod">
          <ac:chgData name="MAGDALENA GRECO" userId="87d2b563-7ca8-4f42-87a7-de19e663da25" providerId="ADAL" clId="{ED3509A5-B84A-8E46-9DD3-107017D9CB70}" dt="2025-05-30T14:45:55.879" v="94" actId="1076"/>
          <ac:cxnSpMkLst>
            <pc:docMk/>
            <pc:sldMk cId="4195053611" sldId="262"/>
            <ac:cxnSpMk id="13" creationId="{983EB265-EDDB-32BC-229C-2A36C2708B30}"/>
          </ac:cxnSpMkLst>
        </pc:cxnChg>
        <pc:cxnChg chg="mod">
          <ac:chgData name="MAGDALENA GRECO" userId="87d2b563-7ca8-4f42-87a7-de19e663da25" providerId="ADAL" clId="{ED3509A5-B84A-8E46-9DD3-107017D9CB70}" dt="2025-05-30T14:45:33.928" v="89" actId="1076"/>
          <ac:cxnSpMkLst>
            <pc:docMk/>
            <pc:sldMk cId="4195053611" sldId="262"/>
            <ac:cxnSpMk id="16" creationId="{A6F4529E-3321-8ADF-C6A8-AB0B9D187EEC}"/>
          </ac:cxnSpMkLst>
        </pc:cxnChg>
      </pc:sldChg>
      <pc:sldChg chg="modSp add mod">
        <pc:chgData name="MAGDALENA GRECO" userId="87d2b563-7ca8-4f42-87a7-de19e663da25" providerId="ADAL" clId="{ED3509A5-B84A-8E46-9DD3-107017D9CB70}" dt="2025-05-30T14:45:43.605" v="91" actId="1076"/>
        <pc:sldMkLst>
          <pc:docMk/>
          <pc:sldMk cId="922060840" sldId="263"/>
        </pc:sldMkLst>
        <pc:spChg chg="mod">
          <ac:chgData name="MAGDALENA GRECO" userId="87d2b563-7ca8-4f42-87a7-de19e663da25" providerId="ADAL" clId="{ED3509A5-B84A-8E46-9DD3-107017D9CB70}" dt="2025-05-30T14:45:43.605" v="91" actId="1076"/>
          <ac:spMkLst>
            <pc:docMk/>
            <pc:sldMk cId="922060840" sldId="263"/>
            <ac:spMk id="2" creationId="{E56D345D-4F04-ACF4-29E4-4FCDE12C68D9}"/>
          </ac:spMkLst>
        </pc:spChg>
        <pc:spChg chg="mod">
          <ac:chgData name="MAGDALENA GRECO" userId="87d2b563-7ca8-4f42-87a7-de19e663da25" providerId="ADAL" clId="{ED3509A5-B84A-8E46-9DD3-107017D9CB70}" dt="2025-05-30T14:45:40.562" v="90" actId="1076"/>
          <ac:spMkLst>
            <pc:docMk/>
            <pc:sldMk cId="922060840" sldId="263"/>
            <ac:spMk id="3" creationId="{11C2AE7A-0996-085A-FF2C-1348E975FBC4}"/>
          </ac:spMkLst>
        </pc:spChg>
      </pc:sldChg>
      <pc:sldChg chg="modSp add mod">
        <pc:chgData name="MAGDALENA GRECO" userId="87d2b563-7ca8-4f42-87a7-de19e663da25" providerId="ADAL" clId="{ED3509A5-B84A-8E46-9DD3-107017D9CB70}" dt="2025-05-30T14:46:06.448" v="95" actId="1076"/>
        <pc:sldMkLst>
          <pc:docMk/>
          <pc:sldMk cId="2648424860" sldId="264"/>
        </pc:sldMkLst>
        <pc:spChg chg="mod">
          <ac:chgData name="MAGDALENA GRECO" userId="87d2b563-7ca8-4f42-87a7-de19e663da25" providerId="ADAL" clId="{ED3509A5-B84A-8E46-9DD3-107017D9CB70}" dt="2025-05-30T14:46:06.448" v="95" actId="1076"/>
          <ac:spMkLst>
            <pc:docMk/>
            <pc:sldMk cId="2648424860" sldId="264"/>
            <ac:spMk id="2" creationId="{9B58CB2A-B255-E166-376C-C88F0B64B5CA}"/>
          </ac:spMkLst>
        </pc:spChg>
      </pc:sldChg>
      <pc:sldChg chg="modSp add mod">
        <pc:chgData name="MAGDALENA GRECO" userId="87d2b563-7ca8-4f42-87a7-de19e663da25" providerId="ADAL" clId="{ED3509A5-B84A-8E46-9DD3-107017D9CB70}" dt="2025-05-30T14:46:12.965" v="96" actId="1076"/>
        <pc:sldMkLst>
          <pc:docMk/>
          <pc:sldMk cId="653214077" sldId="265"/>
        </pc:sldMkLst>
        <pc:spChg chg="mod">
          <ac:chgData name="MAGDALENA GRECO" userId="87d2b563-7ca8-4f42-87a7-de19e663da25" providerId="ADAL" clId="{ED3509A5-B84A-8E46-9DD3-107017D9CB70}" dt="2025-05-30T14:46:12.965" v="96" actId="1076"/>
          <ac:spMkLst>
            <pc:docMk/>
            <pc:sldMk cId="653214077" sldId="265"/>
            <ac:spMk id="2" creationId="{1096EA19-079E-943F-DF4C-8E938AD87141}"/>
          </ac:spMkLst>
        </pc:spChg>
      </pc:sldChg>
      <pc:sldChg chg="delSp modSp add mod setBg delDesignElem">
        <pc:chgData name="MAGDALENA GRECO" userId="87d2b563-7ca8-4f42-87a7-de19e663da25" providerId="ADAL" clId="{ED3509A5-B84A-8E46-9DD3-107017D9CB70}" dt="2025-05-30T14:46:22.781" v="103" actId="20577"/>
        <pc:sldMkLst>
          <pc:docMk/>
          <pc:sldMk cId="2138703242" sldId="266"/>
        </pc:sldMkLst>
        <pc:spChg chg="mod">
          <ac:chgData name="MAGDALENA GRECO" userId="87d2b563-7ca8-4f42-87a7-de19e663da25" providerId="ADAL" clId="{ED3509A5-B84A-8E46-9DD3-107017D9CB70}" dt="2025-05-30T14:46:22.781" v="103" actId="20577"/>
          <ac:spMkLst>
            <pc:docMk/>
            <pc:sldMk cId="2138703242" sldId="266"/>
            <ac:spMk id="3" creationId="{FF56189B-DA8C-BC56-952E-5B1938799D96}"/>
          </ac:spMkLst>
        </pc:spChg>
        <pc:spChg chg="del">
          <ac:chgData name="MAGDALENA GRECO" userId="87d2b563-7ca8-4f42-87a7-de19e663da25" providerId="ADAL" clId="{ED3509A5-B84A-8E46-9DD3-107017D9CB70}" dt="2025-05-30T14:44:48.954" v="81"/>
          <ac:spMkLst>
            <pc:docMk/>
            <pc:sldMk cId="2138703242" sldId="266"/>
            <ac:spMk id="57" creationId="{06B6DD6F-E168-490A-A0B2-699190DC899F}"/>
          </ac:spMkLst>
        </pc:spChg>
        <pc:spChg chg="del">
          <ac:chgData name="MAGDALENA GRECO" userId="87d2b563-7ca8-4f42-87a7-de19e663da25" providerId="ADAL" clId="{ED3509A5-B84A-8E46-9DD3-107017D9CB70}" dt="2025-05-30T14:44:48.954" v="81"/>
          <ac:spMkLst>
            <pc:docMk/>
            <pc:sldMk cId="2138703242" sldId="266"/>
            <ac:spMk id="58" creationId="{04BA3935-5258-425A-B52A-BBF28BCE0E0F}"/>
          </ac:spMkLst>
        </pc:spChg>
        <pc:spChg chg="del">
          <ac:chgData name="MAGDALENA GRECO" userId="87d2b563-7ca8-4f42-87a7-de19e663da25" providerId="ADAL" clId="{ED3509A5-B84A-8E46-9DD3-107017D9CB70}" dt="2025-05-30T14:44:48.954" v="81"/>
          <ac:spMkLst>
            <pc:docMk/>
            <pc:sldMk cId="2138703242" sldId="266"/>
            <ac:spMk id="59" creationId="{CDD1AA99-03AE-49F6-9116-9CA2BBCA0433}"/>
          </ac:spMkLst>
        </pc:spChg>
        <pc:spChg chg="del">
          <ac:chgData name="MAGDALENA GRECO" userId="87d2b563-7ca8-4f42-87a7-de19e663da25" providerId="ADAL" clId="{ED3509A5-B84A-8E46-9DD3-107017D9CB70}" dt="2025-05-30T14:44:48.954" v="81"/>
          <ac:spMkLst>
            <pc:docMk/>
            <pc:sldMk cId="2138703242" sldId="266"/>
            <ac:spMk id="60" creationId="{7EA60060-A93B-4C68-8571-20F442790BC4}"/>
          </ac:spMkLst>
        </pc:spChg>
        <pc:grpChg chg="del">
          <ac:chgData name="MAGDALENA GRECO" userId="87d2b563-7ca8-4f42-87a7-de19e663da25" providerId="ADAL" clId="{ED3509A5-B84A-8E46-9DD3-107017D9CB70}" dt="2025-05-30T14:44:48.954" v="81"/>
          <ac:grpSpMkLst>
            <pc:docMk/>
            <pc:sldMk cId="2138703242" sldId="266"/>
            <ac:grpSpMk id="61" creationId="{086403E5-67F9-43E6-B7B1-C07EFE0A5CB4}"/>
          </ac:grpSpMkLst>
        </pc:grpChg>
      </pc:sldChg>
      <pc:sldChg chg="delSp modSp add setBg delDesignElem">
        <pc:chgData name="MAGDALENA GRECO" userId="87d2b563-7ca8-4f42-87a7-de19e663da25" providerId="ADAL" clId="{ED3509A5-B84A-8E46-9DD3-107017D9CB70}" dt="2025-05-30T14:46:34.359" v="109" actId="20577"/>
        <pc:sldMkLst>
          <pc:docMk/>
          <pc:sldMk cId="850820994" sldId="267"/>
        </pc:sldMkLst>
        <pc:spChg chg="del">
          <ac:chgData name="MAGDALENA GRECO" userId="87d2b563-7ca8-4f42-87a7-de19e663da25" providerId="ADAL" clId="{ED3509A5-B84A-8E46-9DD3-107017D9CB70}" dt="2025-05-30T14:44:48.954" v="81"/>
          <ac:spMkLst>
            <pc:docMk/>
            <pc:sldMk cId="850820994" sldId="267"/>
            <ac:spMk id="11" creationId="{37D6DD30-9EED-415E-AAE3-95FEA3BD52F2}"/>
          </ac:spMkLst>
        </pc:spChg>
        <pc:grpChg chg="del">
          <ac:chgData name="MAGDALENA GRECO" userId="87d2b563-7ca8-4f42-87a7-de19e663da25" providerId="ADAL" clId="{ED3509A5-B84A-8E46-9DD3-107017D9CB70}" dt="2025-05-30T14:44:48.954" v="81"/>
          <ac:grpSpMkLst>
            <pc:docMk/>
            <pc:sldMk cId="850820994" sldId="267"/>
            <ac:grpSpMk id="13" creationId="{D36893A2-9957-4B4B-BF25-0B3CC5E5F2FB}"/>
          </ac:grpSpMkLst>
        </pc:grpChg>
        <pc:graphicFrameChg chg="mod">
          <ac:chgData name="MAGDALENA GRECO" userId="87d2b563-7ca8-4f42-87a7-de19e663da25" providerId="ADAL" clId="{ED3509A5-B84A-8E46-9DD3-107017D9CB70}" dt="2025-05-30T14:46:34.359" v="109" actId="20577"/>
          <ac:graphicFrameMkLst>
            <pc:docMk/>
            <pc:sldMk cId="850820994" sldId="267"/>
            <ac:graphicFrameMk id="6" creationId="{2D2DD45C-5542-DF54-4B0E-7745B47A5B4B}"/>
          </ac:graphicFrameMkLst>
        </pc:graphicFrameChg>
      </pc:sldChg>
      <pc:sldChg chg="modSp add mod">
        <pc:chgData name="MAGDALENA GRECO" userId="87d2b563-7ca8-4f42-87a7-de19e663da25" providerId="ADAL" clId="{ED3509A5-B84A-8E46-9DD3-107017D9CB70}" dt="2025-05-30T15:31:03.125" v="203" actId="20577"/>
        <pc:sldMkLst>
          <pc:docMk/>
          <pc:sldMk cId="8881384" sldId="268"/>
        </pc:sldMkLst>
        <pc:spChg chg="mod">
          <ac:chgData name="MAGDALENA GRECO" userId="87d2b563-7ca8-4f42-87a7-de19e663da25" providerId="ADAL" clId="{ED3509A5-B84A-8E46-9DD3-107017D9CB70}" dt="2025-05-30T14:46:51.652" v="131" actId="20577"/>
          <ac:spMkLst>
            <pc:docMk/>
            <pc:sldMk cId="8881384" sldId="268"/>
            <ac:spMk id="2" creationId="{42BFB2A7-5F18-C260-9CF9-2207FC449928}"/>
          </ac:spMkLst>
        </pc:spChg>
        <pc:spChg chg="mod">
          <ac:chgData name="MAGDALENA GRECO" userId="87d2b563-7ca8-4f42-87a7-de19e663da25" providerId="ADAL" clId="{ED3509A5-B84A-8E46-9DD3-107017D9CB70}" dt="2025-05-30T15:31:03.125" v="203" actId="20577"/>
          <ac:spMkLst>
            <pc:docMk/>
            <pc:sldMk cId="8881384" sldId="268"/>
            <ac:spMk id="3" creationId="{71135E1F-2997-960F-B37B-49128DCEA701}"/>
          </ac:spMkLst>
        </pc:spChg>
      </pc:sldChg>
      <pc:sldChg chg="modSp add mod">
        <pc:chgData name="MAGDALENA GRECO" userId="87d2b563-7ca8-4f42-87a7-de19e663da25" providerId="ADAL" clId="{ED3509A5-B84A-8E46-9DD3-107017D9CB70}" dt="2025-05-30T14:44:49.708" v="83" actId="27636"/>
        <pc:sldMkLst>
          <pc:docMk/>
          <pc:sldMk cId="2879390137" sldId="269"/>
        </pc:sldMkLst>
        <pc:spChg chg="mod">
          <ac:chgData name="MAGDALENA GRECO" userId="87d2b563-7ca8-4f42-87a7-de19e663da25" providerId="ADAL" clId="{ED3509A5-B84A-8E46-9DD3-107017D9CB70}" dt="2025-05-30T14:44:49.708" v="83" actId="27636"/>
          <ac:spMkLst>
            <pc:docMk/>
            <pc:sldMk cId="2879390137" sldId="269"/>
            <ac:spMk id="3" creationId="{952B41AB-EF6F-E404-F399-8328C2B1269B}"/>
          </ac:spMkLst>
        </pc:spChg>
      </pc:sldChg>
      <pc:sldChg chg="modSp add mod">
        <pc:chgData name="MAGDALENA GRECO" userId="87d2b563-7ca8-4f42-87a7-de19e663da25" providerId="ADAL" clId="{ED3509A5-B84A-8E46-9DD3-107017D9CB70}" dt="2025-05-30T15:12:54.500" v="196" actId="20577"/>
        <pc:sldMkLst>
          <pc:docMk/>
          <pc:sldMk cId="61696125" sldId="270"/>
        </pc:sldMkLst>
        <pc:spChg chg="mod">
          <ac:chgData name="MAGDALENA GRECO" userId="87d2b563-7ca8-4f42-87a7-de19e663da25" providerId="ADAL" clId="{ED3509A5-B84A-8E46-9DD3-107017D9CB70}" dt="2025-05-30T15:12:54.500" v="196" actId="20577"/>
          <ac:spMkLst>
            <pc:docMk/>
            <pc:sldMk cId="61696125" sldId="270"/>
            <ac:spMk id="2" creationId="{7FA1017F-7C43-545E-6FC7-F60D0CA65877}"/>
          </ac:spMkLst>
        </pc:spChg>
      </pc:sldChg>
      <pc:sldChg chg="add">
        <pc:chgData name="MAGDALENA GRECO" userId="87d2b563-7ca8-4f42-87a7-de19e663da25" providerId="ADAL" clId="{ED3509A5-B84A-8E46-9DD3-107017D9CB70}" dt="2025-05-30T14:44:48.954" v="81"/>
        <pc:sldMkLst>
          <pc:docMk/>
          <pc:sldMk cId="2143456399" sldId="271"/>
        </pc:sldMkLst>
      </pc:sldChg>
      <pc:sldChg chg="add">
        <pc:chgData name="MAGDALENA GRECO" userId="87d2b563-7ca8-4f42-87a7-de19e663da25" providerId="ADAL" clId="{ED3509A5-B84A-8E46-9DD3-107017D9CB70}" dt="2025-05-30T14:44:48.954" v="81"/>
        <pc:sldMkLst>
          <pc:docMk/>
          <pc:sldMk cId="3453160492" sldId="272"/>
        </pc:sldMkLst>
      </pc:sldChg>
      <pc:sldChg chg="modSp add mod">
        <pc:chgData name="MAGDALENA GRECO" userId="87d2b563-7ca8-4f42-87a7-de19e663da25" providerId="ADAL" clId="{ED3509A5-B84A-8E46-9DD3-107017D9CB70}" dt="2025-05-31T14:39:40.856" v="1677" actId="20577"/>
        <pc:sldMkLst>
          <pc:docMk/>
          <pc:sldMk cId="3706745930" sldId="273"/>
        </pc:sldMkLst>
        <pc:spChg chg="mod">
          <ac:chgData name="MAGDALENA GRECO" userId="87d2b563-7ca8-4f42-87a7-de19e663da25" providerId="ADAL" clId="{ED3509A5-B84A-8E46-9DD3-107017D9CB70}" dt="2025-05-31T14:39:40.856" v="1677" actId="20577"/>
          <ac:spMkLst>
            <pc:docMk/>
            <pc:sldMk cId="3706745930" sldId="273"/>
            <ac:spMk id="3" creationId="{B6E338C7-FB8E-66C5-C90E-4286848FDCF2}"/>
          </ac:spMkLst>
        </pc:spChg>
      </pc:sldChg>
      <pc:sldChg chg="add">
        <pc:chgData name="MAGDALENA GRECO" userId="87d2b563-7ca8-4f42-87a7-de19e663da25" providerId="ADAL" clId="{ED3509A5-B84A-8E46-9DD3-107017D9CB70}" dt="2025-05-30T14:44:48.954" v="81"/>
        <pc:sldMkLst>
          <pc:docMk/>
          <pc:sldMk cId="2268430413" sldId="274"/>
        </pc:sldMkLst>
      </pc:sldChg>
      <pc:sldChg chg="add">
        <pc:chgData name="MAGDALENA GRECO" userId="87d2b563-7ca8-4f42-87a7-de19e663da25" providerId="ADAL" clId="{ED3509A5-B84A-8E46-9DD3-107017D9CB70}" dt="2025-05-30T14:44:48.954" v="81"/>
        <pc:sldMkLst>
          <pc:docMk/>
          <pc:sldMk cId="884462415" sldId="275"/>
        </pc:sldMkLst>
      </pc:sldChg>
      <pc:sldChg chg="modSp add mod setBg">
        <pc:chgData name="MAGDALENA GRECO" userId="87d2b563-7ca8-4f42-87a7-de19e663da25" providerId="ADAL" clId="{ED3509A5-B84A-8E46-9DD3-107017D9CB70}" dt="2025-05-30T14:49:31.614" v="194" actId="1076"/>
        <pc:sldMkLst>
          <pc:docMk/>
          <pc:sldMk cId="2490439927" sldId="276"/>
        </pc:sldMkLst>
        <pc:spChg chg="mod">
          <ac:chgData name="MAGDALENA GRECO" userId="87d2b563-7ca8-4f42-87a7-de19e663da25" providerId="ADAL" clId="{ED3509A5-B84A-8E46-9DD3-107017D9CB70}" dt="2025-05-30T14:49:31.614" v="194" actId="1076"/>
          <ac:spMkLst>
            <pc:docMk/>
            <pc:sldMk cId="2490439927" sldId="276"/>
            <ac:spMk id="3" creationId="{F8B4758A-4972-A264-A645-60C8D7D23545}"/>
          </ac:spMkLst>
        </pc:spChg>
        <pc:cxnChg chg="mod">
          <ac:chgData name="MAGDALENA GRECO" userId="87d2b563-7ca8-4f42-87a7-de19e663da25" providerId="ADAL" clId="{ED3509A5-B84A-8E46-9DD3-107017D9CB70}" dt="2025-05-30T14:49:27.730" v="193" actId="1076"/>
          <ac:cxnSpMkLst>
            <pc:docMk/>
            <pc:sldMk cId="2490439927" sldId="276"/>
            <ac:cxnSpMk id="7" creationId="{55B3B587-01A6-43DD-4A15-75040C4E6DF9}"/>
          </ac:cxnSpMkLst>
        </pc:cxnChg>
      </pc:sldChg>
      <pc:sldChg chg="modSp add mod">
        <pc:chgData name="MAGDALENA GRECO" userId="87d2b563-7ca8-4f42-87a7-de19e663da25" providerId="ADAL" clId="{ED3509A5-B84A-8E46-9DD3-107017D9CB70}" dt="2025-05-30T14:49:22.164" v="192" actId="1076"/>
        <pc:sldMkLst>
          <pc:docMk/>
          <pc:sldMk cId="621043284" sldId="277"/>
        </pc:sldMkLst>
        <pc:spChg chg="mod">
          <ac:chgData name="MAGDALENA GRECO" userId="87d2b563-7ca8-4f42-87a7-de19e663da25" providerId="ADAL" clId="{ED3509A5-B84A-8E46-9DD3-107017D9CB70}" dt="2025-05-30T14:44:50.140" v="85" actId="27636"/>
          <ac:spMkLst>
            <pc:docMk/>
            <pc:sldMk cId="621043284" sldId="277"/>
            <ac:spMk id="3" creationId="{ADE8530B-D89E-D78A-48C2-715A91594910}"/>
          </ac:spMkLst>
        </pc:spChg>
        <pc:cxnChg chg="mod">
          <ac:chgData name="MAGDALENA GRECO" userId="87d2b563-7ca8-4f42-87a7-de19e663da25" providerId="ADAL" clId="{ED3509A5-B84A-8E46-9DD3-107017D9CB70}" dt="2025-05-30T14:49:22.164" v="192" actId="1076"/>
          <ac:cxnSpMkLst>
            <pc:docMk/>
            <pc:sldMk cId="621043284" sldId="277"/>
            <ac:cxnSpMk id="9" creationId="{DBCDED06-34B9-BF6B-04AD-908D8E50AA95}"/>
          </ac:cxnSpMkLst>
        </pc:cxnChg>
      </pc:sldChg>
      <pc:sldChg chg="modSp add mod">
        <pc:chgData name="MAGDALENA GRECO" userId="87d2b563-7ca8-4f42-87a7-de19e663da25" providerId="ADAL" clId="{ED3509A5-B84A-8E46-9DD3-107017D9CB70}" dt="2025-05-31T14:41:29.385" v="1678" actId="114"/>
        <pc:sldMkLst>
          <pc:docMk/>
          <pc:sldMk cId="3734027368" sldId="278"/>
        </pc:sldMkLst>
        <pc:spChg chg="mod">
          <ac:chgData name="MAGDALENA GRECO" userId="87d2b563-7ca8-4f42-87a7-de19e663da25" providerId="ADAL" clId="{ED3509A5-B84A-8E46-9DD3-107017D9CB70}" dt="2025-05-30T14:48:24.675" v="190" actId="1076"/>
          <ac:spMkLst>
            <pc:docMk/>
            <pc:sldMk cId="3734027368" sldId="278"/>
            <ac:spMk id="2" creationId="{C87CA35F-F663-CD1C-BBDA-ED2DD0AA8471}"/>
          </ac:spMkLst>
        </pc:spChg>
        <pc:spChg chg="mod">
          <ac:chgData name="MAGDALENA GRECO" userId="87d2b563-7ca8-4f42-87a7-de19e663da25" providerId="ADAL" clId="{ED3509A5-B84A-8E46-9DD3-107017D9CB70}" dt="2025-05-31T14:41:29.385" v="1678" actId="114"/>
          <ac:spMkLst>
            <pc:docMk/>
            <pc:sldMk cId="3734027368" sldId="278"/>
            <ac:spMk id="3" creationId="{2110D31C-9244-844E-42BD-A88E0418AE81}"/>
          </ac:spMkLst>
        </pc:spChg>
      </pc:sldChg>
      <pc:sldChg chg="modSp add">
        <pc:chgData name="MAGDALENA GRECO" userId="87d2b563-7ca8-4f42-87a7-de19e663da25" providerId="ADAL" clId="{ED3509A5-B84A-8E46-9DD3-107017D9CB70}" dt="2025-05-31T14:41:50.370" v="1686" actId="20577"/>
        <pc:sldMkLst>
          <pc:docMk/>
          <pc:sldMk cId="983435198" sldId="279"/>
        </pc:sldMkLst>
        <pc:spChg chg="mod">
          <ac:chgData name="MAGDALENA GRECO" userId="87d2b563-7ca8-4f42-87a7-de19e663da25" providerId="ADAL" clId="{ED3509A5-B84A-8E46-9DD3-107017D9CB70}" dt="2025-05-31T14:41:50.370" v="1686" actId="20577"/>
          <ac:spMkLst>
            <pc:docMk/>
            <pc:sldMk cId="983435198" sldId="279"/>
            <ac:spMk id="3" creationId="{836C6DA8-1BB8-AFF1-89C1-AF0FC41A5DF8}"/>
          </ac:spMkLst>
        </pc:spChg>
      </pc:sldChg>
      <pc:sldChg chg="add">
        <pc:chgData name="MAGDALENA GRECO" userId="87d2b563-7ca8-4f42-87a7-de19e663da25" providerId="ADAL" clId="{ED3509A5-B84A-8E46-9DD3-107017D9CB70}" dt="2025-05-30T14:44:48.954" v="81"/>
        <pc:sldMkLst>
          <pc:docMk/>
          <pc:sldMk cId="2121841995" sldId="280"/>
        </pc:sldMkLst>
      </pc:sldChg>
      <pc:sldChg chg="add">
        <pc:chgData name="MAGDALENA GRECO" userId="87d2b563-7ca8-4f42-87a7-de19e663da25" providerId="ADAL" clId="{ED3509A5-B84A-8E46-9DD3-107017D9CB70}" dt="2025-05-30T14:44:48.954" v="81"/>
        <pc:sldMkLst>
          <pc:docMk/>
          <pc:sldMk cId="3410215929" sldId="281"/>
        </pc:sldMkLst>
      </pc:sldChg>
      <pc:sldChg chg="delSp modSp add mod setBg delDesignElem">
        <pc:chgData name="MAGDALENA GRECO" userId="87d2b563-7ca8-4f42-87a7-de19e663da25" providerId="ADAL" clId="{ED3509A5-B84A-8E46-9DD3-107017D9CB70}" dt="2025-05-30T14:48:47.477" v="191" actId="1076"/>
        <pc:sldMkLst>
          <pc:docMk/>
          <pc:sldMk cId="2188090631" sldId="282"/>
        </pc:sldMkLst>
        <pc:spChg chg="mod">
          <ac:chgData name="MAGDALENA GRECO" userId="87d2b563-7ca8-4f42-87a7-de19e663da25" providerId="ADAL" clId="{ED3509A5-B84A-8E46-9DD3-107017D9CB70}" dt="2025-05-30T14:48:47.477" v="191" actId="1076"/>
          <ac:spMkLst>
            <pc:docMk/>
            <pc:sldMk cId="2188090631" sldId="282"/>
            <ac:spMk id="3" creationId="{F00E7B9A-71A2-B8FA-678D-17E33FEA2D2F}"/>
          </ac:spMkLst>
        </pc:spChg>
        <pc:spChg chg="del">
          <ac:chgData name="MAGDALENA GRECO" userId="87d2b563-7ca8-4f42-87a7-de19e663da25" providerId="ADAL" clId="{ED3509A5-B84A-8E46-9DD3-107017D9CB70}" dt="2025-05-30T14:44:48.954" v="81"/>
          <ac:spMkLst>
            <pc:docMk/>
            <pc:sldMk cId="2188090631" sldId="282"/>
            <ac:spMk id="10" creationId="{8F08FD56-DA92-4BD4-98BB-9311E5E5227E}"/>
          </ac:spMkLst>
        </pc:spChg>
        <pc:spChg chg="del">
          <ac:chgData name="MAGDALENA GRECO" userId="87d2b563-7ca8-4f42-87a7-de19e663da25" providerId="ADAL" clId="{ED3509A5-B84A-8E46-9DD3-107017D9CB70}" dt="2025-05-30T14:44:48.954" v="81"/>
          <ac:spMkLst>
            <pc:docMk/>
            <pc:sldMk cId="2188090631" sldId="282"/>
            <ac:spMk id="12" creationId="{C5D5E9CC-2294-46D1-89D0-F8C6FA5C41DC}"/>
          </ac:spMkLst>
        </pc:spChg>
        <pc:spChg chg="del">
          <ac:chgData name="MAGDALENA GRECO" userId="87d2b563-7ca8-4f42-87a7-de19e663da25" providerId="ADAL" clId="{ED3509A5-B84A-8E46-9DD3-107017D9CB70}" dt="2025-05-30T14:44:48.954" v="81"/>
          <ac:spMkLst>
            <pc:docMk/>
            <pc:sldMk cId="2188090631" sldId="282"/>
            <ac:spMk id="14" creationId="{5BABD217-EF3C-4AF3-9C20-A6619D211F53}"/>
          </ac:spMkLst>
        </pc:spChg>
        <pc:spChg chg="del">
          <ac:chgData name="MAGDALENA GRECO" userId="87d2b563-7ca8-4f42-87a7-de19e663da25" providerId="ADAL" clId="{ED3509A5-B84A-8E46-9DD3-107017D9CB70}" dt="2025-05-30T14:44:48.954" v="81"/>
          <ac:spMkLst>
            <pc:docMk/>
            <pc:sldMk cId="2188090631" sldId="282"/>
            <ac:spMk id="22" creationId="{03CCCF79-BC42-40CC-A81F-1C5962B62EA1}"/>
          </ac:spMkLst>
        </pc:spChg>
        <pc:grpChg chg="del">
          <ac:chgData name="MAGDALENA GRECO" userId="87d2b563-7ca8-4f42-87a7-de19e663da25" providerId="ADAL" clId="{ED3509A5-B84A-8E46-9DD3-107017D9CB70}" dt="2025-05-30T14:44:48.954" v="81"/>
          <ac:grpSpMkLst>
            <pc:docMk/>
            <pc:sldMk cId="2188090631" sldId="282"/>
            <ac:grpSpMk id="16" creationId="{96BEFBD8-C05C-43C7-8D7B-58D37F70F548}"/>
          </ac:grpSpMkLst>
        </pc:grpChg>
      </pc:sldChg>
      <pc:sldChg chg="delSp modSp new mod modAnim">
        <pc:chgData name="MAGDALENA GRECO" userId="87d2b563-7ca8-4f42-87a7-de19e663da25" providerId="ADAL" clId="{ED3509A5-B84A-8E46-9DD3-107017D9CB70}" dt="2025-05-31T14:30:55.869" v="1626"/>
        <pc:sldMkLst>
          <pc:docMk/>
          <pc:sldMk cId="1087171719" sldId="283"/>
        </pc:sldMkLst>
        <pc:spChg chg="del">
          <ac:chgData name="MAGDALENA GRECO" userId="87d2b563-7ca8-4f42-87a7-de19e663da25" providerId="ADAL" clId="{ED3509A5-B84A-8E46-9DD3-107017D9CB70}" dt="2025-05-30T18:59:11.329" v="205" actId="478"/>
          <ac:spMkLst>
            <pc:docMk/>
            <pc:sldMk cId="1087171719" sldId="283"/>
            <ac:spMk id="2" creationId="{011593A7-EDA8-1A45-3CCF-7B0E1B12B8A9}"/>
          </ac:spMkLst>
        </pc:spChg>
        <pc:spChg chg="mod">
          <ac:chgData name="MAGDALENA GRECO" userId="87d2b563-7ca8-4f42-87a7-de19e663da25" providerId="ADAL" clId="{ED3509A5-B84A-8E46-9DD3-107017D9CB70}" dt="2025-05-31T14:30:52.705" v="1625" actId="20577"/>
          <ac:spMkLst>
            <pc:docMk/>
            <pc:sldMk cId="1087171719" sldId="283"/>
            <ac:spMk id="3" creationId="{0BDE6905-6E44-9822-748E-9804BFBD544C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sv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sv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AF0694-314F-4BFA-B48B-0B54846EBFD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E6BA1FB7-2340-4FFF-BBDA-090E570422E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Does the </a:t>
          </a:r>
          <a:r>
            <a:rPr lang="en-US" sz="1600" b="1" dirty="0"/>
            <a:t>Pandemic Agreement </a:t>
          </a:r>
          <a:r>
            <a:rPr lang="en-US" sz="1600" dirty="0"/>
            <a:t>under the </a:t>
          </a:r>
          <a:r>
            <a:rPr lang="en-US" sz="1600" b="1" dirty="0"/>
            <a:t>“unifying mandate” of WHO law </a:t>
          </a:r>
          <a:r>
            <a:rPr lang="en-US" sz="1600" dirty="0"/>
            <a:t>materialize the ambitions of a </a:t>
          </a:r>
          <a:r>
            <a:rPr lang="en-US" sz="1600" b="1" dirty="0"/>
            <a:t>clarity-and-precision-led FCGH? </a:t>
          </a:r>
        </a:p>
        <a:p>
          <a:pPr>
            <a:lnSpc>
              <a:spcPct val="100000"/>
            </a:lnSpc>
          </a:pPr>
          <a:endParaRPr lang="en-US" sz="1600" dirty="0"/>
        </a:p>
        <a:p>
          <a:pPr>
            <a:lnSpc>
              <a:spcPct val="100000"/>
            </a:lnSpc>
          </a:pPr>
          <a:r>
            <a:rPr lang="en-US" sz="1600" dirty="0"/>
            <a:t>How will it be positioned and what </a:t>
          </a:r>
          <a:r>
            <a:rPr lang="en-US" sz="1600" b="1" dirty="0"/>
            <a:t>consequences</a:t>
          </a:r>
          <a:r>
            <a:rPr lang="en-US" sz="1600" dirty="0"/>
            <a:t> will its adoption have on the </a:t>
          </a:r>
          <a:r>
            <a:rPr lang="en-US" sz="1600" b="1" dirty="0"/>
            <a:t>fragmented international and global health law scenario? </a:t>
          </a:r>
        </a:p>
      </dgm:t>
    </dgm:pt>
    <dgm:pt modelId="{DD86C678-6A97-4985-9DCE-A975651E64FE}" type="parTrans" cxnId="{990D028E-BA04-4BCB-BE4E-2B8851F86690}">
      <dgm:prSet/>
      <dgm:spPr/>
      <dgm:t>
        <a:bodyPr/>
        <a:lstStyle/>
        <a:p>
          <a:endParaRPr lang="en-US"/>
        </a:p>
      </dgm:t>
    </dgm:pt>
    <dgm:pt modelId="{E45DFED5-7FAF-4AAB-8579-110342B80880}" type="sibTrans" cxnId="{990D028E-BA04-4BCB-BE4E-2B8851F86690}">
      <dgm:prSet/>
      <dgm:spPr/>
      <dgm:t>
        <a:bodyPr/>
        <a:lstStyle/>
        <a:p>
          <a:endParaRPr lang="en-US"/>
        </a:p>
      </dgm:t>
    </dgm:pt>
    <dgm:pt modelId="{E414277E-6713-4078-9D61-BF49AEC56930}" type="pres">
      <dgm:prSet presAssocID="{ADAF0694-314F-4BFA-B48B-0B54846EBFDD}" presName="root" presStyleCnt="0">
        <dgm:presLayoutVars>
          <dgm:dir/>
          <dgm:resizeHandles val="exact"/>
        </dgm:presLayoutVars>
      </dgm:prSet>
      <dgm:spPr/>
    </dgm:pt>
    <dgm:pt modelId="{A6648E8B-AEAD-49BF-8AF7-03C00DDD3F67}" type="pres">
      <dgm:prSet presAssocID="{E6BA1FB7-2340-4FFF-BBDA-090E570422E9}" presName="compNode" presStyleCnt="0"/>
      <dgm:spPr/>
    </dgm:pt>
    <dgm:pt modelId="{CF85016F-08BB-4053-91D9-3A22BC6582B0}" type="pres">
      <dgm:prSet presAssocID="{E6BA1FB7-2340-4FFF-BBDA-090E570422E9}" presName="iconRect" presStyleLbl="node1" presStyleIdx="0" presStyleCnt="1" custLinFactNeighborX="0" custLinFactNeighborY="-4947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iudice"/>
        </a:ext>
      </dgm:extLst>
    </dgm:pt>
    <dgm:pt modelId="{33E8DE16-DBD7-4284-AF4D-4A2E4DB9577D}" type="pres">
      <dgm:prSet presAssocID="{E6BA1FB7-2340-4FFF-BBDA-090E570422E9}" presName="spaceRect" presStyleCnt="0"/>
      <dgm:spPr/>
    </dgm:pt>
    <dgm:pt modelId="{C9B974E4-4B18-4E36-8A3E-F006DE9A8B02}" type="pres">
      <dgm:prSet presAssocID="{E6BA1FB7-2340-4FFF-BBDA-090E570422E9}" presName="textRect" presStyleLbl="revTx" presStyleIdx="0" presStyleCnt="1" custLinFactNeighborX="604" custLinFactNeighborY="-52175">
        <dgm:presLayoutVars>
          <dgm:chMax val="1"/>
          <dgm:chPref val="1"/>
        </dgm:presLayoutVars>
      </dgm:prSet>
      <dgm:spPr/>
    </dgm:pt>
  </dgm:ptLst>
  <dgm:cxnLst>
    <dgm:cxn modelId="{D9C7637F-E86E-0049-82AC-AB58E556CA9F}" type="presOf" srcId="{E6BA1FB7-2340-4FFF-BBDA-090E570422E9}" destId="{C9B974E4-4B18-4E36-8A3E-F006DE9A8B02}" srcOrd="0" destOrd="0" presId="urn:microsoft.com/office/officeart/2018/2/layout/IconLabelList"/>
    <dgm:cxn modelId="{990D028E-BA04-4BCB-BE4E-2B8851F86690}" srcId="{ADAF0694-314F-4BFA-B48B-0B54846EBFDD}" destId="{E6BA1FB7-2340-4FFF-BBDA-090E570422E9}" srcOrd="0" destOrd="0" parTransId="{DD86C678-6A97-4985-9DCE-A975651E64FE}" sibTransId="{E45DFED5-7FAF-4AAB-8579-110342B80880}"/>
    <dgm:cxn modelId="{C0CAE69A-2AA6-4A41-8C8B-1C6FDC89900B}" type="presOf" srcId="{ADAF0694-314F-4BFA-B48B-0B54846EBFDD}" destId="{E414277E-6713-4078-9D61-BF49AEC56930}" srcOrd="0" destOrd="0" presId="urn:microsoft.com/office/officeart/2018/2/layout/IconLabelList"/>
    <dgm:cxn modelId="{D0533A26-63A3-1A4A-998E-780BB754ECC7}" type="presParOf" srcId="{E414277E-6713-4078-9D61-BF49AEC56930}" destId="{A6648E8B-AEAD-49BF-8AF7-03C00DDD3F67}" srcOrd="0" destOrd="0" presId="urn:microsoft.com/office/officeart/2018/2/layout/IconLabelList"/>
    <dgm:cxn modelId="{6DC51AAE-C207-EE4E-B5DE-3822138AE556}" type="presParOf" srcId="{A6648E8B-AEAD-49BF-8AF7-03C00DDD3F67}" destId="{CF85016F-08BB-4053-91D9-3A22BC6582B0}" srcOrd="0" destOrd="0" presId="urn:microsoft.com/office/officeart/2018/2/layout/IconLabelList"/>
    <dgm:cxn modelId="{56A67E9D-0023-7D45-B32A-49A4486FA195}" type="presParOf" srcId="{A6648E8B-AEAD-49BF-8AF7-03C00DDD3F67}" destId="{33E8DE16-DBD7-4284-AF4D-4A2E4DB9577D}" srcOrd="1" destOrd="0" presId="urn:microsoft.com/office/officeart/2018/2/layout/IconLabelList"/>
    <dgm:cxn modelId="{F8552F40-5BB5-9D4E-89D9-E100BA7BFE0B}" type="presParOf" srcId="{A6648E8B-AEAD-49BF-8AF7-03C00DDD3F67}" destId="{C9B974E4-4B18-4E36-8A3E-F006DE9A8B0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5016F-08BB-4053-91D9-3A22BC6582B0}">
      <dsp:nvSpPr>
        <dsp:cNvPr id="0" name=""/>
        <dsp:cNvSpPr/>
      </dsp:nvSpPr>
      <dsp:spPr>
        <a:xfrm>
          <a:off x="4224485" y="0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B974E4-4B18-4E36-8A3E-F006DE9A8B02}">
      <dsp:nvSpPr>
        <dsp:cNvPr id="0" name=""/>
        <dsp:cNvSpPr/>
      </dsp:nvSpPr>
      <dsp:spPr>
        <a:xfrm>
          <a:off x="3062577" y="1872817"/>
          <a:ext cx="4320000" cy="23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Does the </a:t>
          </a:r>
          <a:r>
            <a:rPr lang="en-US" sz="1600" b="1" kern="1200" dirty="0"/>
            <a:t>Pandemic Agreement </a:t>
          </a:r>
          <a:r>
            <a:rPr lang="en-US" sz="1600" kern="1200" dirty="0"/>
            <a:t>under the </a:t>
          </a:r>
          <a:r>
            <a:rPr lang="en-US" sz="1600" b="1" kern="1200" dirty="0"/>
            <a:t>“unifying mandate” of WHO law </a:t>
          </a:r>
          <a:r>
            <a:rPr lang="en-US" sz="1600" kern="1200" dirty="0"/>
            <a:t>materialize the ambitions of a </a:t>
          </a:r>
          <a:r>
            <a:rPr lang="en-US" sz="1600" b="1" kern="1200" dirty="0"/>
            <a:t>clarity-and-precision-led FCGH? 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How will it be positioned and what </a:t>
          </a:r>
          <a:r>
            <a:rPr lang="en-US" sz="1600" b="1" kern="1200" dirty="0"/>
            <a:t>consequences</a:t>
          </a:r>
          <a:r>
            <a:rPr lang="en-US" sz="1600" kern="1200" dirty="0"/>
            <a:t> will its adoption have on the </a:t>
          </a:r>
          <a:r>
            <a:rPr lang="en-US" sz="1600" b="1" kern="1200" dirty="0"/>
            <a:t>fragmented international and global health law scenario? </a:t>
          </a:r>
        </a:p>
      </dsp:txBody>
      <dsp:txXfrm>
        <a:off x="3062577" y="1872817"/>
        <a:ext cx="4320000" cy="238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A67E988-5919-57BB-C7DE-D3EAD38A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70" y="6209925"/>
            <a:ext cx="11155680" cy="45719"/>
          </a:xfrm>
          <a:custGeom>
            <a:avLst/>
            <a:gdLst>
              <a:gd name="connsiteX0" fmla="*/ 0 w 8715708"/>
              <a:gd name="connsiteY0" fmla="*/ 0 h 45719"/>
              <a:gd name="connsiteX1" fmla="*/ 3694525 w 8715708"/>
              <a:gd name="connsiteY1" fmla="*/ 0 h 45719"/>
              <a:gd name="connsiteX2" fmla="*/ 5021183 w 8715708"/>
              <a:gd name="connsiteY2" fmla="*/ 0 h 45719"/>
              <a:gd name="connsiteX3" fmla="*/ 8715708 w 8715708"/>
              <a:gd name="connsiteY3" fmla="*/ 0 h 45719"/>
              <a:gd name="connsiteX4" fmla="*/ 8715708 w 8715708"/>
              <a:gd name="connsiteY4" fmla="*/ 45719 h 45719"/>
              <a:gd name="connsiteX5" fmla="*/ 5021183 w 8715708"/>
              <a:gd name="connsiteY5" fmla="*/ 45719 h 45719"/>
              <a:gd name="connsiteX6" fmla="*/ 3694525 w 8715708"/>
              <a:gd name="connsiteY6" fmla="*/ 45719 h 45719"/>
              <a:gd name="connsiteX7" fmla="*/ 0 w 8715708"/>
              <a:gd name="connsiteY7" fmla="*/ 45719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2327B2-BA4B-2C04-0751-5CB63D4AA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978408"/>
            <a:ext cx="11155680" cy="3429000"/>
          </a:xfrm>
        </p:spPr>
        <p:txBody>
          <a:bodyPr anchor="t">
            <a:normAutofit/>
          </a:bodyPr>
          <a:lstStyle>
            <a:lvl1pPr algn="l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01176-DC7A-4C3D-3D8F-352526DA7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08" y="4480560"/>
            <a:ext cx="7104888" cy="1399032"/>
          </a:xfrm>
        </p:spPr>
        <p:txBody>
          <a:bodyPr anchor="b">
            <a:normAutofit/>
          </a:bodyPr>
          <a:lstStyle>
            <a:lvl1pPr marL="0" indent="0" algn="l"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DC221-9A2E-7459-102F-C3CFB27C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20671-6F7D-3A03-EEC1-661A87F9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3D3A-E0F9-8386-2A6C-96671FBB1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2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6771-E72D-FAD8-771E-3E196DD2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BB827-257D-60D9-792F-E69590042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5D2E7-C856-F78A-E88C-37547498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AB289-9591-51C9-9E3C-B6F2ACC6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037C-790D-7442-8E43-D2740B39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7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35151-A38B-3766-6A32-FF1DF7687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59368" y="978408"/>
            <a:ext cx="2551176" cy="536752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132D1-640C-FB9A-AD6F-D84573834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1208" y="978408"/>
            <a:ext cx="8010144" cy="53675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5F80A-4BA7-8ED8-9A62-B9219427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8113-D55A-A1A0-D1FE-53C95860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19DDB-F89D-4B2D-21A2-82AF1D10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2572D8-D485-1DB1-34B1-C35C61C89940}"/>
              </a:ext>
            </a:extLst>
          </p:cNvPr>
          <p:cNvSpPr/>
          <p:nvPr/>
        </p:nvSpPr>
        <p:spPr>
          <a:xfrm rot="5400000">
            <a:off x="8936623" y="3585018"/>
            <a:ext cx="532573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6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6D03-149A-DAB3-4B2A-E9B74F2E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1E73D-41A7-9934-0990-9208B952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B2A3F-E719-673C-5D56-F663712D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E594A-52F5-D85E-343C-ADFEE3C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D5C9C-B2E2-FC26-E459-9E880EF9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2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D51F-B2D5-2804-4F7C-C99850FB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4288536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E5516-03B6-C488-EB4A-68AE681E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5266944"/>
            <a:ext cx="5020056" cy="1088136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CB4D7-49A7-D050-70B9-11A1E2D4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A913F-AD00-C1EE-B01A-8590671C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C386-B2AF-6FAD-D053-E22D48CD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E1B67-3BFF-F04B-52F4-7E724FB3B24D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6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3B21-CF4D-1B01-0F4E-D32C1B21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9FF2-6858-B514-B695-58442557D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208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30130-974D-B91D-5B93-EC52AABDB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9672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BED99-6FD7-9C6B-1152-A6E42715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53AAC-5967-2565-A715-82D3505AB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51313-69FB-E016-3CC1-62CA476E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9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3DF9D-B849-CE37-97E4-AD37F880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64824" cy="12161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4C626-4008-960A-E601-6AA9F4BB8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6C-AC07-ED6B-2EA8-9C40A5AEA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208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2617E-C6D9-246B-E7B7-8159DF17C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9672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2094-7EBC-02C5-5AB5-233E63080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9672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10BD2-59B4-FD2E-3C5E-C83AE600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5/30/25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B35C4-A654-7759-BDA0-94D9D1A2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F4347-2EC0-CA6E-2637-8048456D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3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4716D-52F2-C7FB-83B1-2DA1AD37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F4A371-AC27-6A28-32E6-74A28371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5/30/25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941A-A24E-885D-E894-0326F4C4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5E5B4-971F-FF6A-1B07-A5C85370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89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9F431F-E6DC-4137-3092-A30A0A36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5/30/25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AC814B-67B4-C70F-FA51-6205D5E2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AA9C9-D895-DD20-1089-EA75EA42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6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0562-884C-9053-70C1-3B72A0B4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8F509-68F0-39D5-1A8B-CE246715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672" y="987424"/>
            <a:ext cx="5166360" cy="5358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8E37C-27CE-3A84-FC74-BDCCD8A9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95F79-E23E-11D2-40BF-66ED3401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7F7FC-06F3-3D89-5D1A-4EC4B1D7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4ACD5-6E0B-5713-DC9A-41E9D62A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04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2D45-7CDB-D38C-2AAE-273F7976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F0855-1744-56E4-B115-3A3C5EA78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19672" y="987424"/>
            <a:ext cx="5166360" cy="5358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5E8A1D-28AE-4A19-BD96-401D4822A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27DDB-CE95-4C89-DFC5-7DDBFC24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5/30/25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2C835-F3B5-943C-FFC4-D5BA9666A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09891-6E3C-ADED-01DD-15FCED37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0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A28D7-6581-4956-AAE3-9104804DF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55680" cy="1463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FCCA4-57A4-08A1-FC45-D2BBA66FA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578608"/>
            <a:ext cx="11155680" cy="376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AA0F4-2442-8D45-3C3D-1B8F55C86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1208" y="64190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80C50CD-E178-4744-9B35-B2F624D6C5E9}" type="datetimeFigureOut">
              <a:rPr lang="en-US" smtClean="0"/>
              <a:pPr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785E-FB42-1D54-92AC-D0A61A8FA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1208" y="1005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CF34-1274-DB45-4809-90E5D244A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432" y="6419088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48CC95F-0247-41B6-91CF-DC97C76A7088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8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to.org/english/docs_e/legal_e/27-trips_01_e.htm" TargetMode="External"/><Relationship Id="rId3" Type="http://schemas.openxmlformats.org/officeDocument/2006/relationships/hyperlink" Target="https://www.cbd.int/doc/legal/cbd-en.pdf" TargetMode="External"/><Relationship Id="rId7" Type="http://schemas.openxmlformats.org/officeDocument/2006/relationships/hyperlink" Target="https://www.who.int/initiatives/pandemic-influenza-preparedness-framework" TargetMode="External"/><Relationship Id="rId2" Type="http://schemas.openxmlformats.org/officeDocument/2006/relationships/hyperlink" Target="https://www.keionline.org/wp-content/uploads/Proposal_for_WHO_Pandemic_Agreement_E-Onscreen-21-February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ps.who.int/gb/pip/pdf_files/pandemic-influenza-preparedness-en.pdf" TargetMode="External"/><Relationship Id="rId5" Type="http://schemas.openxmlformats.org/officeDocument/2006/relationships/hyperlink" Target="https://apps.who.int/gb/ebwha/pdf_files/WHA77/A77_R17-en.pdf" TargetMode="External"/><Relationship Id="rId4" Type="http://schemas.openxmlformats.org/officeDocument/2006/relationships/hyperlink" Target="https://www.cbd.int/abs/doc/protocol/nagoya-protocol-e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who.int/gb/inb/pdf_files/inb9/A_inb9_3Rev1-en.pdf" TargetMode="External"/><Relationship Id="rId2" Type="http://schemas.openxmlformats.org/officeDocument/2006/relationships/hyperlink" Target="https://apps.who.int/gb/inb/pdf_files/inb9/A_inb9_3-e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pps.who.int/gb/ebwha/pdf_files/WHA77/A77_9-en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healthpolicy-watch.news/wp-content/uploads/2024/11/INB12-Proposal-for-WHO-Pandemic-Agreement-14-November-at-20_00-CET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.un.org/ilc/documentation/english/a_cn4_l702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.un.org/ilc/documentation/english/a_cn4_l70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.un.org/ilc/documentation/english/a_cn4_l702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inb.who.int/home/interactive-dialogues" TargetMode="External"/><Relationship Id="rId2" Type="http://schemas.openxmlformats.org/officeDocument/2006/relationships/hyperlink" Target="https://apps.who.int/gb/inb/pdf_files/inb11/A_inb11_INF1-en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.un.org/ilc/documentation/english/a_cn4_l702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doi.org/10.17176/20250410-011803-0" TargetMode="External"/><Relationship Id="rId4" Type="http://schemas.openxmlformats.org/officeDocument/2006/relationships/hyperlink" Target="mailto:Magdalena.greco@phd.unibocconi.i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who.int/gb/bd/pdf_files/BD_49th-en.pdf#page=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E2F724-2FB3-4D1D-A730-739B8654C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D85AFF-2310-3AFB-0396-4EBBCA9D911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8164" b="1475"/>
          <a:stretch>
            <a:fillRect/>
          </a:stretch>
        </p:blipFill>
        <p:spPr>
          <a:xfrm>
            <a:off x="-2" y="-2"/>
            <a:ext cx="12192001" cy="685800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A5C7388-B4CD-C033-A6D0-FC292232D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860841"/>
            <a:ext cx="5021182" cy="329010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it-IT" sz="3800">
                <a:solidFill>
                  <a:srgbClr val="FFFFFF"/>
                </a:solidFill>
                <a:effectLst/>
                <a:latin typeface="TimesNewRomanPSMT"/>
              </a:rPr>
              <a:t>Future Steps in International Health Law: Embracing Novelties, Preserving Coherence </a:t>
            </a:r>
            <a:br>
              <a:rPr lang="it-IT" sz="3800">
                <a:solidFill>
                  <a:srgbClr val="FFFFFF"/>
                </a:solidFill>
              </a:rPr>
            </a:br>
            <a:endParaRPr lang="it-IT" sz="3800" dirty="0">
              <a:solidFill>
                <a:srgbClr val="FFFFFF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4BE382-4FFF-CD76-2580-EE20A43DF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6487" y="3621609"/>
            <a:ext cx="7640293" cy="2375550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it-IT" sz="1600">
                <a:solidFill>
                  <a:srgbClr val="FFFFFF"/>
                </a:solidFill>
              </a:rPr>
              <a:t>Magdalena Greco</a:t>
            </a:r>
          </a:p>
          <a:p>
            <a:pPr>
              <a:lnSpc>
                <a:spcPct val="100000"/>
              </a:lnSpc>
            </a:pPr>
            <a:r>
              <a:rPr lang="it-IT" sz="1600">
                <a:solidFill>
                  <a:srgbClr val="FFFFFF"/>
                </a:solidFill>
              </a:rPr>
              <a:t>3° (and last) year PhD student in Legal Studies – Curriculum International and European Law (Bocconi University)</a:t>
            </a:r>
          </a:p>
          <a:p>
            <a:pPr>
              <a:lnSpc>
                <a:spcPct val="100000"/>
              </a:lnSpc>
            </a:pPr>
            <a:r>
              <a:rPr lang="it-IT" sz="1600">
                <a:solidFill>
                  <a:srgbClr val="FFFFFF"/>
                </a:solidFill>
              </a:rPr>
              <a:t>Fellow with the Global Access in Action of the Berkman Klein Center at Harvard University</a:t>
            </a:r>
          </a:p>
          <a:p>
            <a:pPr>
              <a:lnSpc>
                <a:spcPct val="100000"/>
              </a:lnSpc>
            </a:pPr>
            <a:endParaRPr lang="it-IT" sz="1600">
              <a:solidFill>
                <a:srgbClr val="FFFFFF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it-IT" sz="1600">
                <a:solidFill>
                  <a:srgbClr val="FFFFFF"/>
                </a:solidFill>
              </a:rPr>
              <a:t>Health Law Professors Conference</a:t>
            </a:r>
          </a:p>
          <a:p>
            <a:pPr algn="ctr">
              <a:lnSpc>
                <a:spcPct val="100000"/>
              </a:lnSpc>
            </a:pPr>
            <a:r>
              <a:rPr lang="it-IT" sz="1600">
                <a:solidFill>
                  <a:srgbClr val="FFFFFF"/>
                </a:solidFill>
              </a:rPr>
              <a:t>Boston University</a:t>
            </a:r>
          </a:p>
          <a:p>
            <a:pPr algn="ctr">
              <a:lnSpc>
                <a:spcPct val="100000"/>
              </a:lnSpc>
            </a:pPr>
            <a:r>
              <a:rPr lang="it-IT" sz="1600">
                <a:solidFill>
                  <a:srgbClr val="FFFFFF"/>
                </a:solidFill>
              </a:rPr>
              <a:t>June 5th, 2025</a:t>
            </a:r>
            <a:endParaRPr lang="it-IT" sz="1600" dirty="0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6A0B7D91-9805-6038-E9C0-AD3A6298C59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8164" b="1475"/>
          <a:stretch>
            <a:fillRect/>
          </a:stretch>
        </p:blipFill>
        <p:spPr>
          <a:xfrm>
            <a:off x="-1" y="352695"/>
            <a:ext cx="12192001" cy="6858001"/>
          </a:xfrm>
          <a:prstGeom prst="rect">
            <a:avLst/>
          </a:prstGeom>
        </p:spPr>
      </p:pic>
      <p:pic>
        <p:nvPicPr>
          <p:cNvPr id="6" name="Picture 4" descr="Università Bocconi | King's College London">
            <a:extLst>
              <a:ext uri="{FF2B5EF4-FFF2-40B4-BE49-F238E27FC236}">
                <a16:creationId xmlns:a16="http://schemas.microsoft.com/office/drawing/2014/main" id="{E1FDA756-5065-E0F8-FD84-6253AE34F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538" y="179242"/>
            <a:ext cx="1500052" cy="141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735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odelli di molecole in aula di scienze">
            <a:extLst>
              <a:ext uri="{FF2B5EF4-FFF2-40B4-BE49-F238E27FC236}">
                <a16:creationId xmlns:a16="http://schemas.microsoft.com/office/drawing/2014/main" id="{3EE746F9-B28C-F9E6-7C5E-9B9146A9729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4000"/>
          </a:blip>
          <a:srcRect l="12117" r="5528" b="-2"/>
          <a:stretch/>
        </p:blipFill>
        <p:spPr>
          <a:xfrm>
            <a:off x="816531" y="833610"/>
            <a:ext cx="5517787" cy="4472333"/>
          </a:xfrm>
          <a:custGeom>
            <a:avLst/>
            <a:gdLst/>
            <a:ahLst/>
            <a:cxnLst/>
            <a:rect l="l" t="t" r="r" b="b"/>
            <a:pathLst>
              <a:path w="5517787" h="4472333">
                <a:moveTo>
                  <a:pt x="5199334" y="0"/>
                </a:moveTo>
                <a:cubicBezTo>
                  <a:pt x="5209814" y="5031"/>
                  <a:pt x="5211549" y="6498"/>
                  <a:pt x="5218118" y="16022"/>
                </a:cubicBezTo>
                <a:lnTo>
                  <a:pt x="5221430" y="30155"/>
                </a:lnTo>
                <a:cubicBezTo>
                  <a:pt x="5233761" y="196710"/>
                  <a:pt x="5255167" y="487447"/>
                  <a:pt x="5281101" y="840236"/>
                </a:cubicBezTo>
                <a:lnTo>
                  <a:pt x="5282551" y="859969"/>
                </a:lnTo>
                <a:lnTo>
                  <a:pt x="5282562" y="859986"/>
                </a:lnTo>
                <a:lnTo>
                  <a:pt x="5517712" y="4061104"/>
                </a:lnTo>
                <a:cubicBezTo>
                  <a:pt x="5518872" y="4077535"/>
                  <a:pt x="5506545" y="4091821"/>
                  <a:pt x="5490120" y="4093069"/>
                </a:cubicBezTo>
                <a:cubicBezTo>
                  <a:pt x="4625183" y="4161596"/>
                  <a:pt x="1193739" y="4413665"/>
                  <a:pt x="328087" y="4472264"/>
                </a:cubicBezTo>
                <a:cubicBezTo>
                  <a:pt x="311684" y="4473376"/>
                  <a:pt x="297453" y="4461060"/>
                  <a:pt x="296206" y="4444668"/>
                </a:cubicBezTo>
                <a:lnTo>
                  <a:pt x="293235" y="4404230"/>
                </a:lnTo>
                <a:lnTo>
                  <a:pt x="293234" y="4404228"/>
                </a:lnTo>
                <a:lnTo>
                  <a:pt x="94" y="413698"/>
                </a:lnTo>
                <a:cubicBezTo>
                  <a:pt x="-893" y="399508"/>
                  <a:pt x="6013" y="387469"/>
                  <a:pt x="15568" y="386729"/>
                </a:cubicBezTo>
                <a:lnTo>
                  <a:pt x="804553" y="328772"/>
                </a:lnTo>
                <a:lnTo>
                  <a:pt x="829775" y="319650"/>
                </a:lnTo>
                <a:cubicBezTo>
                  <a:pt x="844253" y="318907"/>
                  <a:pt x="847789" y="323174"/>
                  <a:pt x="856796" y="324934"/>
                </a:cubicBezTo>
                <a:lnTo>
                  <a:pt x="1209795" y="299003"/>
                </a:lnTo>
                <a:lnTo>
                  <a:pt x="1256651" y="295561"/>
                </a:lnTo>
                <a:lnTo>
                  <a:pt x="1282256" y="285933"/>
                </a:lnTo>
                <a:cubicBezTo>
                  <a:pt x="1293236" y="291321"/>
                  <a:pt x="1300052" y="278709"/>
                  <a:pt x="1308365" y="275138"/>
                </a:cubicBezTo>
                <a:lnTo>
                  <a:pt x="1333870" y="269436"/>
                </a:lnTo>
                <a:lnTo>
                  <a:pt x="1353677" y="267388"/>
                </a:lnTo>
                <a:lnTo>
                  <a:pt x="1374856" y="271072"/>
                </a:lnTo>
                <a:cubicBezTo>
                  <a:pt x="1380699" y="271151"/>
                  <a:pt x="1381996" y="267795"/>
                  <a:pt x="1388735" y="267872"/>
                </a:cubicBezTo>
                <a:lnTo>
                  <a:pt x="1415290" y="271536"/>
                </a:lnTo>
                <a:lnTo>
                  <a:pt x="1453914" y="273870"/>
                </a:lnTo>
                <a:lnTo>
                  <a:pt x="1480645" y="277419"/>
                </a:lnTo>
                <a:lnTo>
                  <a:pt x="1485845" y="278725"/>
                </a:lnTo>
                <a:lnTo>
                  <a:pt x="1658122" y="266069"/>
                </a:lnTo>
                <a:lnTo>
                  <a:pt x="1670693" y="263259"/>
                </a:lnTo>
                <a:lnTo>
                  <a:pt x="1713706" y="261986"/>
                </a:lnTo>
                <a:lnTo>
                  <a:pt x="1719744" y="258972"/>
                </a:lnTo>
                <a:lnTo>
                  <a:pt x="1761849" y="258450"/>
                </a:lnTo>
                <a:cubicBezTo>
                  <a:pt x="1775704" y="257068"/>
                  <a:pt x="1799799" y="255872"/>
                  <a:pt x="1807616" y="252905"/>
                </a:cubicBezTo>
                <a:lnTo>
                  <a:pt x="1810616" y="246818"/>
                </a:lnTo>
                <a:lnTo>
                  <a:pt x="1820651" y="245565"/>
                </a:lnTo>
                <a:cubicBezTo>
                  <a:pt x="1821421" y="245959"/>
                  <a:pt x="1835914" y="244519"/>
                  <a:pt x="1836516" y="244513"/>
                </a:cubicBezTo>
                <a:lnTo>
                  <a:pt x="1872484" y="248027"/>
                </a:lnTo>
                <a:close/>
              </a:path>
            </a:pathLst>
          </a:cu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56189B-DA8C-BC56-952E-5B1938799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5764" y="1261067"/>
            <a:ext cx="4827161" cy="4320476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2400" b="1" dirty="0"/>
              <a:t>INB</a:t>
            </a:r>
            <a:r>
              <a:rPr lang="en-US" sz="2400" dirty="0"/>
              <a:t> under its PPPR-centered mandate tried to find the perfect </a:t>
            </a:r>
            <a:r>
              <a:rPr lang="en-US" sz="2400" b="1" dirty="0"/>
              <a:t>formula</a:t>
            </a:r>
            <a:r>
              <a:rPr lang="en-US" sz="2400" dirty="0"/>
              <a:t> to </a:t>
            </a:r>
            <a:r>
              <a:rPr lang="en-US" sz="2400" b="1" dirty="0"/>
              <a:t>unify</a:t>
            </a:r>
            <a:r>
              <a:rPr lang="en-US" sz="2400" dirty="0"/>
              <a:t> the </a:t>
            </a:r>
            <a:r>
              <a:rPr lang="en-US" sz="2400" b="1" dirty="0"/>
              <a:t>fragmented elements of global health law </a:t>
            </a:r>
            <a:r>
              <a:rPr lang="en-US" sz="2400" dirty="0"/>
              <a:t>within a </a:t>
            </a:r>
            <a:r>
              <a:rPr lang="en-US" sz="2400" b="1" dirty="0"/>
              <a:t>fragmented international law scenario</a:t>
            </a:r>
            <a:r>
              <a:rPr lang="en-US" sz="2400" dirty="0"/>
              <a:t>, while </a:t>
            </a:r>
            <a:r>
              <a:rPr lang="en-US" sz="2400" b="1" dirty="0"/>
              <a:t>upholding the WHO core vision of cohesion in global health governance.</a:t>
            </a:r>
            <a:r>
              <a:rPr lang="en-US" sz="2400" dirty="0"/>
              <a:t> </a:t>
            </a:r>
          </a:p>
          <a:p>
            <a:pPr marL="0" indent="0" algn="ctr">
              <a:lnSpc>
                <a:spcPct val="110000"/>
              </a:lnSpc>
              <a:buNone/>
            </a:pPr>
            <a:endParaRPr lang="en-US" sz="2400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400" dirty="0"/>
              <a:t>Combining, and not dividing.</a:t>
            </a:r>
            <a:endParaRPr lang="it-IT" sz="2400" dirty="0"/>
          </a:p>
          <a:p>
            <a:pPr>
              <a:lnSpc>
                <a:spcPct val="110000"/>
              </a:lnSpc>
            </a:pP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val="213870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2D2DD45C-5542-DF54-4B0E-7745B47A5B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523291"/>
              </p:ext>
            </p:extLst>
          </p:nvPr>
        </p:nvGraphicFramePr>
        <p:xfrm>
          <a:off x="1037030" y="573297"/>
          <a:ext cx="10392970" cy="591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082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BFB2A7-5F18-C260-9CF9-2207FC44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665571"/>
            <a:ext cx="9493249" cy="1577975"/>
          </a:xfrm>
        </p:spPr>
        <p:txBody>
          <a:bodyPr/>
          <a:lstStyle/>
          <a:p>
            <a:pPr algn="ctr"/>
            <a:r>
              <a:rPr lang="it-IT" dirty="0"/>
              <a:t>The state of the art after WHA78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135E1F-2997-960F-B37B-49128DCEA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99" y="1808581"/>
            <a:ext cx="9493250" cy="385416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Many 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provisions</a:t>
            </a:r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 of the last draft of the Pandemic Agreement (at least in articles 4</a:t>
            </a:r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11, 12</a:t>
            </a:r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) 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directly interact with at least five internationally binding and non-binding agreements: </a:t>
            </a:r>
          </a:p>
          <a:p>
            <a:pPr algn="just">
              <a:buFont typeface="Wingdings" pitchFamily="2" charset="2"/>
              <a:buChar char="ü"/>
            </a:pP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The United Nations Convention on Biological Diversity (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CBD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);</a:t>
            </a:r>
          </a:p>
          <a:p>
            <a:pPr algn="just">
              <a:buFont typeface="Wingdings" pitchFamily="2" charset="2"/>
              <a:buChar char="ü"/>
            </a:pP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The 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Nagoya Protocol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 on Access to Genetic Resources;</a:t>
            </a:r>
          </a:p>
          <a:p>
            <a:pPr algn="just">
              <a:buFont typeface="Wingdings" pitchFamily="2" charset="2"/>
              <a:buChar char="ü"/>
            </a:pP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The 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IHR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 (2005);</a:t>
            </a:r>
          </a:p>
          <a:p>
            <a:pPr algn="just">
              <a:buFont typeface="Wingdings" pitchFamily="2" charset="2"/>
              <a:buChar char="ü"/>
            </a:pP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The Pandemic Influenza Preparedness (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PIP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) 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Framework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The World Trade Organization (WTO) Agreement on Trade-Related Aspects of Intellectual Property Rights (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TRIPS</a:t>
            </a:r>
            <a:r>
              <a:rPr lang="en-US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). </a:t>
            </a:r>
            <a:endParaRPr lang="it-IT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nsolas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8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2B41AB-EF6F-E404-F399-8328C2B12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629" y="1090124"/>
            <a:ext cx="9493250" cy="385416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First draft </a:t>
            </a:r>
            <a:r>
              <a:rPr lang="en-US" sz="2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of the Pandemic Agreement (February 2023) did not contain </a:t>
            </a:r>
            <a:r>
              <a:rPr lang="en-US" sz="2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any conflict clause</a:t>
            </a:r>
            <a:r>
              <a:rPr lang="en-US" sz="2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 devoted to regulating the interaction between the Pandemic Agreement and other international instruments</a:t>
            </a:r>
            <a:r>
              <a:rPr lang="it-IT" sz="2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;</a:t>
            </a:r>
          </a:p>
          <a:p>
            <a:pPr algn="just"/>
            <a:endParaRPr lang="it-IT" sz="2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nsolas"/>
            </a:endParaRPr>
          </a:p>
          <a:p>
            <a:pPr algn="just"/>
            <a:r>
              <a:rPr lang="en-US" sz="2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Only later on the issue appeared (</a:t>
            </a:r>
            <a:r>
              <a:rPr lang="en-US" sz="2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March</a:t>
            </a:r>
            <a:r>
              <a:rPr lang="en-US" sz="2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, </a:t>
            </a:r>
            <a:r>
              <a:rPr lang="en-US" sz="2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April</a:t>
            </a:r>
            <a:r>
              <a:rPr lang="en-US" sz="2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, </a:t>
            </a:r>
            <a:r>
              <a:rPr lang="en-US" sz="2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May</a:t>
            </a:r>
            <a:r>
              <a:rPr lang="en-US" sz="2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 2023 drafts)</a:t>
            </a:r>
            <a:r>
              <a:rPr lang="it-IT" sz="2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ola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939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A1017F-7C43-545E-6FC7-F60D0CA6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375" y="966017"/>
            <a:ext cx="9493249" cy="1577975"/>
          </a:xfrm>
        </p:spPr>
        <p:txBody>
          <a:bodyPr/>
          <a:lstStyle/>
          <a:p>
            <a:pPr algn="ctr"/>
            <a:r>
              <a:rPr lang="it-IT" dirty="0" err="1"/>
              <a:t>Article</a:t>
            </a:r>
            <a:r>
              <a:rPr lang="it-IT" dirty="0"/>
              <a:t> 24 after WHA78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775475-AAA1-942E-151D-C1C37F1F1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941" y="2220373"/>
            <a:ext cx="9493250" cy="3854167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(1) The </a:t>
            </a:r>
            <a:r>
              <a:rPr lang="it-IT" sz="2400" b="1" dirty="0" err="1"/>
              <a:t>interpretation</a:t>
            </a:r>
            <a:r>
              <a:rPr lang="it-IT" sz="2400" dirty="0"/>
              <a:t> and </a:t>
            </a:r>
            <a:r>
              <a:rPr lang="it-IT" sz="2400" b="1" dirty="0" err="1"/>
              <a:t>application</a:t>
            </a:r>
            <a:r>
              <a:rPr lang="it-IT" sz="2400" dirty="0"/>
              <a:t> of the </a:t>
            </a:r>
            <a:r>
              <a:rPr lang="it-IT" sz="2400" b="1" dirty="0"/>
              <a:t>WHO Pandemic Agreement</a:t>
            </a:r>
            <a:r>
              <a:rPr lang="it-IT" sz="2400" dirty="0"/>
              <a:t> </a:t>
            </a:r>
            <a:r>
              <a:rPr lang="it-IT" sz="2400" dirty="0" err="1"/>
              <a:t>shall</a:t>
            </a:r>
            <a:r>
              <a:rPr lang="it-IT" sz="2400" dirty="0"/>
              <a:t> be </a:t>
            </a:r>
            <a:r>
              <a:rPr lang="it-IT" sz="2400" b="1" dirty="0" err="1"/>
              <a:t>guided</a:t>
            </a:r>
            <a:r>
              <a:rPr lang="it-IT" sz="2400" b="1" dirty="0"/>
              <a:t> by </a:t>
            </a:r>
            <a:r>
              <a:rPr lang="it-IT" sz="2400" dirty="0"/>
              <a:t>the </a:t>
            </a:r>
            <a:r>
              <a:rPr lang="it-IT" sz="2400" b="1" dirty="0"/>
              <a:t>Charter of the United Nations </a:t>
            </a:r>
            <a:r>
              <a:rPr lang="it-IT" sz="2400" dirty="0"/>
              <a:t>and the </a:t>
            </a:r>
            <a:r>
              <a:rPr lang="it-IT" sz="2400" b="1" dirty="0" err="1"/>
              <a:t>Constitution</a:t>
            </a:r>
            <a:r>
              <a:rPr lang="it-IT" sz="2400" b="1" dirty="0"/>
              <a:t> of the World Health Organization;</a:t>
            </a:r>
          </a:p>
        </p:txBody>
      </p:sp>
    </p:spTree>
    <p:extLst>
      <p:ext uri="{BB962C8B-B14F-4D97-AF65-F5344CB8AC3E}">
        <p14:creationId xmlns:p14="http://schemas.microsoft.com/office/powerpoint/2010/main" val="6169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FF4604-9F84-F4D3-EA89-6B85BC7AD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375" y="1834706"/>
            <a:ext cx="9493250" cy="38541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(2) The Parties </a:t>
            </a:r>
            <a:r>
              <a:rPr lang="it-IT" sz="2800" dirty="0" err="1"/>
              <a:t>recognize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b="1" dirty="0"/>
              <a:t>the WHO Pandemic Agreement </a:t>
            </a:r>
            <a:r>
              <a:rPr lang="it-IT" sz="2800" dirty="0"/>
              <a:t>and the </a:t>
            </a:r>
            <a:r>
              <a:rPr lang="it-IT" sz="2800" b="1" dirty="0"/>
              <a:t>International Health </a:t>
            </a:r>
            <a:r>
              <a:rPr lang="it-IT" sz="2800" b="1" dirty="0" err="1"/>
              <a:t>Regulations</a:t>
            </a:r>
            <a:r>
              <a:rPr lang="it-IT" sz="2800" b="1" dirty="0"/>
              <a:t> (2005)</a:t>
            </a:r>
            <a:r>
              <a:rPr lang="it-IT" sz="2800" dirty="0"/>
              <a:t> and </a:t>
            </a:r>
            <a:r>
              <a:rPr lang="it-IT" sz="2800" b="1" i="1" dirty="0" err="1"/>
              <a:t>other</a:t>
            </a:r>
            <a:r>
              <a:rPr lang="it-IT" sz="2800" b="1" i="1" dirty="0"/>
              <a:t> </a:t>
            </a:r>
            <a:r>
              <a:rPr lang="it-IT" sz="2800" b="1" i="1" dirty="0" err="1"/>
              <a:t>relevant</a:t>
            </a:r>
            <a:r>
              <a:rPr lang="it-IT" sz="2800" b="1" i="1" dirty="0"/>
              <a:t> international agreements </a:t>
            </a:r>
            <a:r>
              <a:rPr lang="it-IT" sz="2800" dirty="0" err="1"/>
              <a:t>should</a:t>
            </a:r>
            <a:r>
              <a:rPr lang="it-IT" sz="2800" dirty="0"/>
              <a:t> be </a:t>
            </a:r>
            <a:r>
              <a:rPr lang="it-IT" sz="2800" b="1" dirty="0" err="1"/>
              <a:t>interpreted</a:t>
            </a:r>
            <a:r>
              <a:rPr lang="it-IT" sz="2800" b="1" dirty="0"/>
              <a:t> </a:t>
            </a:r>
            <a:r>
              <a:rPr lang="it-IT" sz="2800" b="1" i="1" dirty="0"/>
              <a:t>so </a:t>
            </a:r>
            <a:r>
              <a:rPr lang="it-IT" sz="2800" b="1" i="1" dirty="0" err="1"/>
              <a:t>as</a:t>
            </a:r>
            <a:r>
              <a:rPr lang="it-IT" sz="2800" b="1" i="1" dirty="0"/>
              <a:t> to be </a:t>
            </a:r>
            <a:r>
              <a:rPr lang="it-IT" sz="2800" b="1" i="1" dirty="0" err="1"/>
              <a:t>compatible</a:t>
            </a:r>
            <a:r>
              <a:rPr lang="it-IT" sz="2800" b="1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4345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878EAD-5967-F654-DEAB-7501FDBD0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4595" y="1638764"/>
            <a:ext cx="9493250" cy="38541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(3) The </a:t>
            </a:r>
            <a:r>
              <a:rPr lang="it-IT" sz="2800" b="1" dirty="0" err="1"/>
              <a:t>provisions</a:t>
            </a:r>
            <a:r>
              <a:rPr lang="it-IT" sz="2800" dirty="0"/>
              <a:t> of the </a:t>
            </a:r>
            <a:r>
              <a:rPr lang="it-IT" sz="2800" b="1" dirty="0"/>
              <a:t>WHO Pandemic Agreement </a:t>
            </a:r>
            <a:r>
              <a:rPr lang="it-IT" sz="2800" dirty="0" err="1"/>
              <a:t>shall</a:t>
            </a:r>
            <a:r>
              <a:rPr lang="it-IT" sz="2800" dirty="0"/>
              <a:t> </a:t>
            </a:r>
            <a:r>
              <a:rPr lang="it-IT" sz="2800" b="1" dirty="0" err="1"/>
              <a:t>not</a:t>
            </a:r>
            <a:r>
              <a:rPr lang="it-IT" sz="2800" b="1" dirty="0"/>
              <a:t> </a:t>
            </a:r>
            <a:r>
              <a:rPr lang="it-IT" sz="2800" b="1" dirty="0" err="1"/>
              <a:t>affect</a:t>
            </a:r>
            <a:r>
              <a:rPr lang="it-IT" sz="2800" b="1" dirty="0"/>
              <a:t> </a:t>
            </a:r>
            <a:r>
              <a:rPr lang="it-IT" sz="2800" dirty="0"/>
              <a:t>the </a:t>
            </a:r>
            <a:r>
              <a:rPr lang="it-IT" sz="2800" b="1" dirty="0" err="1"/>
              <a:t>rights</a:t>
            </a:r>
            <a:r>
              <a:rPr lang="it-IT" sz="2800" b="1" dirty="0"/>
              <a:t> and </a:t>
            </a:r>
            <a:r>
              <a:rPr lang="it-IT" sz="2800" b="1" dirty="0" err="1"/>
              <a:t>obligations</a:t>
            </a:r>
            <a:r>
              <a:rPr lang="it-IT" sz="2800" b="1" dirty="0"/>
              <a:t> </a:t>
            </a:r>
            <a:r>
              <a:rPr lang="it-IT" sz="2800" dirty="0"/>
              <a:t>of </a:t>
            </a:r>
            <a:r>
              <a:rPr lang="it-IT" sz="2800" b="1" dirty="0" err="1"/>
              <a:t>any</a:t>
            </a:r>
            <a:r>
              <a:rPr lang="it-IT" sz="2800" b="1" dirty="0"/>
              <a:t> Party </a:t>
            </a:r>
            <a:r>
              <a:rPr lang="it-IT" sz="2800" b="1" dirty="0" err="1"/>
              <a:t>deriving</a:t>
            </a:r>
            <a:r>
              <a:rPr lang="it-IT" sz="2800" b="1" dirty="0"/>
              <a:t> </a:t>
            </a:r>
            <a:r>
              <a:rPr lang="it-IT" sz="2800" b="1" i="1" dirty="0"/>
              <a:t>from </a:t>
            </a:r>
            <a:r>
              <a:rPr lang="it-IT" sz="2800" b="1" i="1" dirty="0" err="1"/>
              <a:t>other</a:t>
            </a:r>
            <a:r>
              <a:rPr lang="it-IT" sz="2800" b="1" i="1" dirty="0"/>
              <a:t> international agreements and </a:t>
            </a:r>
            <a:r>
              <a:rPr lang="it-IT" sz="2800" b="1" i="1" dirty="0" err="1"/>
              <a:t>legal</a:t>
            </a:r>
            <a:r>
              <a:rPr lang="it-IT" sz="2800" b="1" i="1" dirty="0"/>
              <a:t> </a:t>
            </a:r>
            <a:r>
              <a:rPr lang="it-IT" sz="2800" b="1" i="1" dirty="0" err="1"/>
              <a:t>instruments</a:t>
            </a:r>
            <a:r>
              <a:rPr lang="it-IT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316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E338C7-FB8E-66C5-C90E-4286848FD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793" y="750489"/>
            <a:ext cx="9223285" cy="561112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sz="5100" dirty="0"/>
              <a:t>The new text (greened after INB/13 (art. 26) and WHA78) reflects what it seems to be a slight shift from the </a:t>
            </a:r>
            <a:r>
              <a:rPr lang="en-US" sz="51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November</a:t>
            </a:r>
            <a:r>
              <a:rPr lang="en-US" sz="5100" dirty="0"/>
              <a:t> version;</a:t>
            </a:r>
          </a:p>
          <a:p>
            <a:pPr algn="just"/>
            <a:endParaRPr lang="en-US" sz="5100" dirty="0"/>
          </a:p>
          <a:p>
            <a:pPr algn="just"/>
            <a:r>
              <a:rPr lang="en-US" sz="5100" dirty="0"/>
              <a:t>The latter specified that «[t]he provisions of the WHO Pandemic Agreement shall </a:t>
            </a:r>
            <a:r>
              <a:rPr lang="en-US" sz="5100" b="1" i="1" dirty="0"/>
              <a:t>not affect</a:t>
            </a:r>
            <a:r>
              <a:rPr lang="en-US" sz="5100" b="1" dirty="0"/>
              <a:t> </a:t>
            </a:r>
            <a:r>
              <a:rPr lang="en-US" sz="5100" dirty="0"/>
              <a:t>the rights and obligations of any Party under </a:t>
            </a:r>
            <a:r>
              <a:rPr lang="en-US" sz="5100" i="1" dirty="0"/>
              <a:t>other existing legally binding international instruments</a:t>
            </a:r>
            <a:r>
              <a:rPr lang="en-US" sz="5100" dirty="0"/>
              <a:t> to which it is a Party, provided that the exercise of those rights and obligations </a:t>
            </a:r>
            <a:r>
              <a:rPr lang="en-US" sz="5100" b="1" i="1" dirty="0"/>
              <a:t>is compatible with the objective of this instrument</a:t>
            </a:r>
            <a:r>
              <a:rPr lang="en-US" sz="5100" dirty="0"/>
              <a:t>»; </a:t>
            </a:r>
          </a:p>
          <a:p>
            <a:pPr algn="just"/>
            <a:endParaRPr lang="en-US" sz="5100" dirty="0"/>
          </a:p>
          <a:p>
            <a:pPr algn="just"/>
            <a:r>
              <a:rPr lang="en-US" sz="5100" dirty="0"/>
              <a:t>In the latest version of the article, the reference to </a:t>
            </a:r>
            <a:r>
              <a:rPr lang="en-US" sz="5100" i="1" dirty="0"/>
              <a:t>compatibility with the </a:t>
            </a:r>
            <a:r>
              <a:rPr lang="en-US" sz="5100" b="1" i="1" dirty="0"/>
              <a:t>objective</a:t>
            </a:r>
            <a:r>
              <a:rPr lang="en-US" sz="5100" i="1" dirty="0"/>
              <a:t> </a:t>
            </a:r>
            <a:r>
              <a:rPr lang="en-US" sz="5100" dirty="0"/>
              <a:t>of the Pandemic Agreement has been replaced with a more </a:t>
            </a:r>
            <a:r>
              <a:rPr lang="en-US" sz="5100" b="1" dirty="0"/>
              <a:t>general</a:t>
            </a:r>
            <a:r>
              <a:rPr lang="en-US" sz="5100" dirty="0"/>
              <a:t> </a:t>
            </a:r>
            <a:r>
              <a:rPr lang="en-US" sz="5100" i="1" dirty="0"/>
              <a:t>compatibility and non-affection claus</a:t>
            </a:r>
            <a:r>
              <a:rPr lang="en-US" sz="5100" dirty="0"/>
              <a:t>e between the </a:t>
            </a:r>
            <a:r>
              <a:rPr lang="en-US" sz="5100" i="1" dirty="0"/>
              <a:t>Agreement and other international agreements and legal instruments</a:t>
            </a:r>
            <a:r>
              <a:rPr lang="en-US" sz="5100" dirty="0"/>
              <a:t>. </a:t>
            </a:r>
            <a:endParaRPr lang="it-IT" sz="5100" dirty="0"/>
          </a:p>
          <a:p>
            <a:pPr marL="0" indent="0" algn="just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674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91CFDF-D86A-C034-1983-6552E6DA7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318" y="1651826"/>
            <a:ext cx="9493250" cy="3854167"/>
          </a:xfrm>
        </p:spPr>
        <p:txBody>
          <a:bodyPr/>
          <a:lstStyle/>
          <a:p>
            <a:pPr algn="just"/>
            <a:r>
              <a:rPr lang="en-US" sz="2000" dirty="0"/>
              <a:t>The “multidisciplinary nature” of the Pandemic Agreement has the potential of being a clear example of </a:t>
            </a:r>
            <a:r>
              <a:rPr lang="en-US" sz="2000" b="1" dirty="0"/>
              <a:t>simultaneous validity of two (or more) norms where «each covers the facts of which the situation consists»</a:t>
            </a:r>
            <a:r>
              <a:rPr lang="en-US" sz="2000" dirty="0"/>
              <a:t>, to quote the ILC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report</a:t>
            </a:r>
            <a:r>
              <a:rPr lang="en-US" sz="2000" dirty="0"/>
              <a:t>. </a:t>
            </a: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843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ED39B8-64D8-CAA4-B86E-7368216A9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834" y="1756330"/>
            <a:ext cx="9493250" cy="3854167"/>
          </a:xfrm>
        </p:spPr>
        <p:txBody>
          <a:bodyPr/>
          <a:lstStyle/>
          <a:p>
            <a:pPr algn="just"/>
            <a:r>
              <a:rPr lang="en-US" sz="2000" dirty="0"/>
              <a:t>The INB seems to have moved from an approach centered on the </a:t>
            </a:r>
            <a:r>
              <a:rPr lang="en-US" sz="2000" b="1" dirty="0"/>
              <a:t>relationship of </a:t>
            </a:r>
            <a:r>
              <a:rPr lang="en-US" sz="20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conflict</a:t>
            </a:r>
            <a:r>
              <a:rPr lang="en-US" sz="2000" dirty="0"/>
              <a:t>, according to which when «two norms that are both valid and applicable point to incompatible decisions, […] a </a:t>
            </a:r>
            <a:r>
              <a:rPr lang="en-US" sz="2000" b="1" i="1" dirty="0"/>
              <a:t>choice</a:t>
            </a:r>
            <a:r>
              <a:rPr lang="en-US" sz="2000" dirty="0"/>
              <a:t> must be made between them», to a different perspective</a:t>
            </a:r>
            <a:r>
              <a:rPr lang="it-IT" sz="2000" dirty="0"/>
              <a:t> </a:t>
            </a:r>
          </a:p>
        </p:txBody>
      </p:sp>
      <p:cxnSp>
        <p:nvCxnSpPr>
          <p:cNvPr id="5" name="Connettore 7 4">
            <a:extLst>
              <a:ext uri="{FF2B5EF4-FFF2-40B4-BE49-F238E27FC236}">
                <a16:creationId xmlns:a16="http://schemas.microsoft.com/office/drawing/2014/main" id="{FBB1838C-1091-4C8C-F539-279773CFA917}"/>
              </a:ext>
            </a:extLst>
          </p:cNvPr>
          <p:cNvCxnSpPr/>
          <p:nvPr/>
        </p:nvCxnSpPr>
        <p:spPr>
          <a:xfrm>
            <a:off x="7080069" y="3644537"/>
            <a:ext cx="4258491" cy="239050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46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233C7C-8DA9-0D92-EFEB-8D19D4B7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Structure</a:t>
            </a:r>
            <a:r>
              <a:rPr lang="it-IT" dirty="0"/>
              <a:t> of the </a:t>
            </a:r>
            <a:r>
              <a:rPr lang="it-IT" dirty="0" err="1"/>
              <a:t>presentation</a:t>
            </a:r>
            <a:r>
              <a:rPr lang="it-IT" dirty="0"/>
              <a:t>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9139B0-EE5B-F94E-29D8-BE1A3CBCB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12" y="2112264"/>
            <a:ext cx="11155680" cy="3767328"/>
          </a:xfrm>
        </p:spPr>
        <p:txBody>
          <a:bodyPr>
            <a:normAutofit lnSpcReduction="10000"/>
          </a:bodyPr>
          <a:lstStyle/>
          <a:p>
            <a:r>
              <a:rPr lang="it-IT" sz="2000" dirty="0"/>
              <a:t>Introductory </a:t>
            </a:r>
            <a:r>
              <a:rPr lang="it-IT" sz="2000" dirty="0" err="1"/>
              <a:t>remarks</a:t>
            </a:r>
            <a:r>
              <a:rPr lang="it-IT" sz="2000" dirty="0"/>
              <a:t> (</a:t>
            </a:r>
            <a:r>
              <a:rPr lang="it-IT" sz="2000" dirty="0" err="1"/>
              <a:t>research</a:t>
            </a:r>
            <a:r>
              <a:rPr lang="it-IT" sz="2000" dirty="0"/>
              <a:t> </a:t>
            </a:r>
            <a:r>
              <a:rPr lang="it-IT" sz="2000" dirty="0" err="1"/>
              <a:t>question-s</a:t>
            </a:r>
            <a:r>
              <a:rPr lang="it-IT" sz="2000" dirty="0"/>
              <a:t>);</a:t>
            </a:r>
          </a:p>
          <a:p>
            <a:r>
              <a:rPr lang="it-IT" sz="2000" dirty="0"/>
              <a:t>Preliminary </a:t>
            </a:r>
            <a:r>
              <a:rPr lang="it-IT" sz="2000" dirty="0" err="1"/>
              <a:t>remarks</a:t>
            </a:r>
            <a:r>
              <a:rPr lang="it-IT" sz="2000" dirty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dirty="0" err="1"/>
              <a:t>Fragmentation</a:t>
            </a:r>
            <a:r>
              <a:rPr lang="it-IT" sz="2000" dirty="0"/>
              <a:t> of International </a:t>
            </a:r>
            <a:r>
              <a:rPr lang="it-IT" sz="2000" dirty="0" err="1"/>
              <a:t>Law</a:t>
            </a:r>
            <a:r>
              <a:rPr lang="it-IT" sz="2000" dirty="0"/>
              <a:t>;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dirty="0" err="1"/>
              <a:t>Fragmentation</a:t>
            </a:r>
            <a:r>
              <a:rPr lang="it-IT" sz="2000" dirty="0"/>
              <a:t> of Global Health </a:t>
            </a:r>
            <a:r>
              <a:rPr lang="it-IT" sz="2000" dirty="0" err="1"/>
              <a:t>Law</a:t>
            </a:r>
            <a:r>
              <a:rPr lang="it-IT" sz="2000" dirty="0"/>
              <a:t>;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dirty="0"/>
              <a:t>The </a:t>
            </a:r>
            <a:r>
              <a:rPr lang="it-IT" sz="2000" dirty="0" err="1"/>
              <a:t>Uniformity</a:t>
            </a:r>
            <a:r>
              <a:rPr lang="it-IT" sz="2000" dirty="0"/>
              <a:t>-Making </a:t>
            </a:r>
            <a:r>
              <a:rPr lang="it-IT" sz="2000" dirty="0" err="1"/>
              <a:t>Function</a:t>
            </a:r>
            <a:r>
              <a:rPr lang="it-IT" sz="2000" dirty="0"/>
              <a:t> of the World Health Organization (WHO);</a:t>
            </a:r>
          </a:p>
          <a:p>
            <a:r>
              <a:rPr lang="it-IT" sz="2000" dirty="0" err="1"/>
              <a:t>Transitionary</a:t>
            </a:r>
            <a:r>
              <a:rPr lang="it-IT" sz="2000" dirty="0"/>
              <a:t> </a:t>
            </a:r>
            <a:r>
              <a:rPr lang="it-IT" sz="2000" dirty="0" err="1"/>
              <a:t>remarks</a:t>
            </a:r>
            <a:r>
              <a:rPr lang="it-IT" sz="2000" dirty="0"/>
              <a:t>;</a:t>
            </a:r>
          </a:p>
          <a:p>
            <a:r>
              <a:rPr lang="it-IT" sz="2000" dirty="0"/>
              <a:t>The state of the art after WHA78;</a:t>
            </a:r>
          </a:p>
          <a:p>
            <a:pPr lvl="1">
              <a:buFont typeface="Wingdings" pitchFamily="2" charset="2"/>
              <a:buChar char="Ø"/>
            </a:pPr>
            <a:r>
              <a:rPr lang="it-IT" sz="1800" dirty="0" err="1"/>
              <a:t>Article</a:t>
            </a:r>
            <a:r>
              <a:rPr lang="it-IT" sz="1800" dirty="0"/>
              <a:t> 24 of the Pandemic Agreement;</a:t>
            </a:r>
          </a:p>
          <a:p>
            <a:r>
              <a:rPr lang="it-IT" sz="2000" dirty="0"/>
              <a:t>The way </a:t>
            </a:r>
            <a:r>
              <a:rPr lang="it-IT" sz="2000" dirty="0" err="1"/>
              <a:t>forward</a:t>
            </a:r>
            <a:r>
              <a:rPr lang="it-IT" sz="20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925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B4758A-4972-A264-A645-60C8D7D23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486" y="3003833"/>
            <a:ext cx="9493250" cy="3854167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/>
              <a:t>Presumption of compatibility</a:t>
            </a:r>
            <a:r>
              <a:rPr lang="it-IT" sz="2000" dirty="0"/>
              <a:t> </a:t>
            </a:r>
          </a:p>
        </p:txBody>
      </p:sp>
      <p:cxnSp>
        <p:nvCxnSpPr>
          <p:cNvPr id="7" name="Connettore 7 6">
            <a:extLst>
              <a:ext uri="{FF2B5EF4-FFF2-40B4-BE49-F238E27FC236}">
                <a16:creationId xmlns:a16="http://schemas.microsoft.com/office/drawing/2014/main" id="{55B3B587-01A6-43DD-4A15-75040C4E6DF9}"/>
              </a:ext>
            </a:extLst>
          </p:cNvPr>
          <p:cNvCxnSpPr/>
          <p:nvPr/>
        </p:nvCxnSpPr>
        <p:spPr>
          <a:xfrm>
            <a:off x="274321" y="807448"/>
            <a:ext cx="2756262" cy="236437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7 8">
            <a:extLst>
              <a:ext uri="{FF2B5EF4-FFF2-40B4-BE49-F238E27FC236}">
                <a16:creationId xmlns:a16="http://schemas.microsoft.com/office/drawing/2014/main" id="{F83E7524-98C4-CACE-4521-6562A57271AE}"/>
              </a:ext>
            </a:extLst>
          </p:cNvPr>
          <p:cNvCxnSpPr/>
          <p:nvPr/>
        </p:nvCxnSpPr>
        <p:spPr>
          <a:xfrm>
            <a:off x="8529638" y="3171825"/>
            <a:ext cx="3000375" cy="282892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43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E8530B-D89E-D78A-48C2-715A91594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343" y="1299129"/>
            <a:ext cx="9493250" cy="3854167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This presumption arguably hints to the relationship of </a:t>
            </a:r>
            <a:r>
              <a:rPr lang="en-US" sz="20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interpretation</a:t>
            </a:r>
            <a:r>
              <a:rPr lang="en-US" sz="2000" dirty="0"/>
              <a:t>, where «one norm assists in the interpretation of another […]» in such a way that «</a:t>
            </a:r>
            <a:r>
              <a:rPr lang="en-US" sz="2000" b="1" i="1" dirty="0"/>
              <a:t>both</a:t>
            </a:r>
            <a:r>
              <a:rPr lang="en-US" sz="2000" b="1" dirty="0"/>
              <a:t> norms are </a:t>
            </a:r>
            <a:r>
              <a:rPr lang="en-US" sz="2000" b="1" i="1" dirty="0"/>
              <a:t>applied in conjunction</a:t>
            </a:r>
            <a:r>
              <a:rPr lang="en-US" sz="2000" dirty="0"/>
              <a:t>». 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On the other, the same presumption appears to point at the principle of </a:t>
            </a:r>
            <a:r>
              <a:rPr lang="en-US" sz="20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harmonization</a:t>
            </a:r>
            <a:r>
              <a:rPr lang="en-US" sz="2000" dirty="0"/>
              <a:t>, according to which «when </a:t>
            </a:r>
            <a:r>
              <a:rPr lang="en-US" sz="2000" i="1" dirty="0"/>
              <a:t>several norms bear on a single issue</a:t>
            </a:r>
            <a:r>
              <a:rPr lang="en-US" sz="2000" dirty="0"/>
              <a:t>, they should, to the extent possible, be </a:t>
            </a:r>
            <a:r>
              <a:rPr lang="en-US" sz="2000" b="1" i="1" dirty="0"/>
              <a:t>interpreted so as to give rise to a single set of compatible obligations</a:t>
            </a:r>
            <a:r>
              <a:rPr lang="en-US" sz="2000" dirty="0"/>
              <a:t>». </a:t>
            </a:r>
            <a:endParaRPr lang="it-IT" sz="2000" dirty="0"/>
          </a:p>
          <a:p>
            <a:endParaRPr lang="it-IT" dirty="0"/>
          </a:p>
        </p:txBody>
      </p:sp>
      <p:cxnSp>
        <p:nvCxnSpPr>
          <p:cNvPr id="9" name="Connettore 7 8">
            <a:extLst>
              <a:ext uri="{FF2B5EF4-FFF2-40B4-BE49-F238E27FC236}">
                <a16:creationId xmlns:a16="http://schemas.microsoft.com/office/drawing/2014/main" id="{DBCDED06-34B9-BF6B-04AD-908D8E50AA95}"/>
              </a:ext>
            </a:extLst>
          </p:cNvPr>
          <p:cNvCxnSpPr/>
          <p:nvPr/>
        </p:nvCxnSpPr>
        <p:spPr>
          <a:xfrm>
            <a:off x="126319" y="778152"/>
            <a:ext cx="1400175" cy="104195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04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7CA35F-F663-CD1C-BBDA-ED2DD0AA8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375" y="743948"/>
            <a:ext cx="9493249" cy="1577975"/>
          </a:xfrm>
        </p:spPr>
        <p:txBody>
          <a:bodyPr/>
          <a:lstStyle/>
          <a:p>
            <a:pPr algn="ctr"/>
            <a:r>
              <a:rPr lang="it-IT" dirty="0"/>
              <a:t>The way </a:t>
            </a:r>
            <a:r>
              <a:rPr lang="it-IT" dirty="0" err="1"/>
              <a:t>forward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10D31C-9244-844E-42BD-A88E0418A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374" y="1638763"/>
            <a:ext cx="9493250" cy="3854167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The WHO has given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attention</a:t>
            </a:r>
            <a:r>
              <a:rPr lang="en-US" sz="2000" dirty="0"/>
              <a:t> to the relationship between the Pandemic Agreement and the IHR, the Pandemic Agreement and its Annexes and Protocols, and to </a:t>
            </a:r>
            <a:r>
              <a:rPr lang="en-US" sz="2000" i="1" dirty="0"/>
              <a:t>inter alia</a:t>
            </a:r>
            <a:r>
              <a:rPr lang="en-US" sz="2000" dirty="0"/>
              <a:t> the CBD during the so-called “</a:t>
            </a:r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interactive dialogues</a:t>
            </a:r>
            <a:r>
              <a:rPr lang="en-US" sz="2000" dirty="0"/>
              <a:t>”.</a:t>
            </a:r>
          </a:p>
          <a:p>
            <a:pPr marL="0" indent="0" algn="ctr">
              <a:buNone/>
            </a:pPr>
            <a:r>
              <a:rPr lang="en-US" sz="2000" dirty="0"/>
              <a:t>However</a:t>
            </a:r>
          </a:p>
          <a:p>
            <a:pPr algn="just"/>
            <a:r>
              <a:rPr lang="en-US" sz="2000" dirty="0"/>
              <a:t>it is now necessary to have a consistent debate on the impact of the new agreement on other confining “international agreements and legal instruments”.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402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6C6DA8-1BB8-AFF1-89C1-AF0FC41A5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375" y="1273004"/>
            <a:ext cx="9493250" cy="3854167"/>
          </a:xfrm>
        </p:spPr>
        <p:txBody>
          <a:bodyPr/>
          <a:lstStyle/>
          <a:p>
            <a:pPr algn="just"/>
            <a:r>
              <a:rPr lang="en-US" sz="1600" dirty="0"/>
              <a:t>The sand in the hourglass of the INB process has elapsed, and </a:t>
            </a:r>
            <a:r>
              <a:rPr lang="en-US" sz="1600"/>
              <a:t>negotiators tried </a:t>
            </a:r>
            <a:r>
              <a:rPr lang="en-US" sz="1600" dirty="0"/>
              <a:t>to come up with a forward-looking conflict clause, that ought to be </a:t>
            </a:r>
            <a:r>
              <a:rPr lang="en-US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 clear and specific as possible</a:t>
            </a:r>
            <a:r>
              <a:rPr lang="en-US" sz="1600" dirty="0"/>
              <a:t>. </a:t>
            </a:r>
          </a:p>
          <a:p>
            <a:pPr algn="just"/>
            <a:endParaRPr lang="en-US" dirty="0"/>
          </a:p>
          <a:p>
            <a:pPr algn="just"/>
            <a:r>
              <a:rPr lang="en-US" sz="1600" dirty="0"/>
              <a:t>The aim is to have a clause capable of building a </a:t>
            </a:r>
            <a:r>
              <a:rPr lang="en-US" sz="1600" b="1" dirty="0"/>
              <a:t>sustainable and coherent PPPR framework </a:t>
            </a:r>
            <a:r>
              <a:rPr lang="en-US" sz="1600" dirty="0"/>
              <a:t>that, guided by the uniformity-lead normative powers of the WHO, </a:t>
            </a:r>
            <a:r>
              <a:rPr lang="en-US" sz="1600" b="1" dirty="0"/>
              <a:t>will contribute to ease the international (global health) legal framework, and not to further complicate it.</a:t>
            </a:r>
            <a:endParaRPr lang="it-IT" sz="1600" b="1" dirty="0"/>
          </a:p>
          <a:p>
            <a:pPr algn="just"/>
            <a:endParaRPr lang="it-IT" sz="1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343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1EBC0F-B16B-941C-5C32-220CD55F5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0825" y="1501916"/>
            <a:ext cx="9493250" cy="3854167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conflict</a:t>
            </a:r>
            <a:r>
              <a:rPr lang="it-IT" dirty="0"/>
              <a:t> </a:t>
            </a:r>
            <a:r>
              <a:rPr lang="it-IT" dirty="0" err="1"/>
              <a:t>clause</a:t>
            </a:r>
            <a:r>
              <a:rPr lang="it-IT" dirty="0"/>
              <a:t> </a:t>
            </a:r>
            <a:r>
              <a:rPr lang="it-IT" dirty="0" err="1"/>
              <a:t>satisfactory</a:t>
            </a:r>
            <a:r>
              <a:rPr lang="it-IT" dirty="0"/>
              <a:t>?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Are:</a:t>
            </a:r>
          </a:p>
          <a:p>
            <a:pPr algn="ctr">
              <a:buFont typeface="Wingdings" pitchFamily="2" charset="2"/>
              <a:buChar char="ü"/>
            </a:pPr>
            <a:r>
              <a:rPr lang="it-IT" b="1" dirty="0"/>
              <a:t>The </a:t>
            </a:r>
            <a:r>
              <a:rPr lang="it-IT" b="1" dirty="0" err="1"/>
              <a:t>relationship</a:t>
            </a:r>
            <a:r>
              <a:rPr lang="it-IT" b="1" dirty="0"/>
              <a:t> of </a:t>
            </a:r>
            <a:r>
              <a:rPr lang="it-IT" b="1" dirty="0" err="1"/>
              <a:t>interpretation</a:t>
            </a:r>
            <a:r>
              <a:rPr lang="it-IT" b="1" dirty="0"/>
              <a:t>;</a:t>
            </a:r>
          </a:p>
          <a:p>
            <a:pPr algn="ctr">
              <a:buFont typeface="Wingdings" pitchFamily="2" charset="2"/>
              <a:buChar char="ü"/>
            </a:pPr>
            <a:r>
              <a:rPr lang="it-IT" b="1" dirty="0"/>
              <a:t>The </a:t>
            </a:r>
            <a:r>
              <a:rPr lang="it-IT" b="1" dirty="0" err="1"/>
              <a:t>principle</a:t>
            </a:r>
            <a:r>
              <a:rPr lang="it-IT" b="1" dirty="0"/>
              <a:t> of </a:t>
            </a:r>
            <a:r>
              <a:rPr lang="it-IT" b="1" dirty="0" err="1"/>
              <a:t>harmonization</a:t>
            </a:r>
            <a:r>
              <a:rPr lang="it-IT" b="1" dirty="0"/>
              <a:t>;</a:t>
            </a:r>
          </a:p>
          <a:p>
            <a:pPr algn="ctr">
              <a:buFont typeface="Wingdings" pitchFamily="2" charset="2"/>
              <a:buChar char="ü"/>
            </a:pPr>
            <a:r>
              <a:rPr lang="it-IT" b="1" dirty="0"/>
              <a:t>The </a:t>
            </a:r>
            <a:r>
              <a:rPr lang="it-IT" b="1" dirty="0" err="1"/>
              <a:t>presumption</a:t>
            </a:r>
            <a:r>
              <a:rPr lang="it-IT" b="1" dirty="0"/>
              <a:t> of </a:t>
            </a:r>
            <a:r>
              <a:rPr lang="it-IT" b="1" dirty="0" err="1"/>
              <a:t>compatibility</a:t>
            </a:r>
            <a:endParaRPr lang="it-IT" b="1" dirty="0"/>
          </a:p>
          <a:p>
            <a:pPr algn="ctr">
              <a:buFont typeface="Wingdings" pitchFamily="2" charset="2"/>
              <a:buChar char="ü"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The way </a:t>
            </a:r>
            <a:r>
              <a:rPr lang="it-IT" b="1" dirty="0" err="1"/>
              <a:t>forward</a:t>
            </a:r>
            <a:r>
              <a:rPr lang="it-IT" b="1" dirty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184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DE6905-6E44-9822-748E-9804BFBD5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389887"/>
            <a:ext cx="11428693" cy="5272169"/>
          </a:xfrm>
        </p:spPr>
        <p:txBody>
          <a:bodyPr>
            <a:normAutofit/>
          </a:bodyPr>
          <a:lstStyle/>
          <a:p>
            <a:pPr algn="just"/>
            <a:r>
              <a:rPr lang="it-IT" dirty="0" err="1"/>
              <a:t>Eg</a:t>
            </a:r>
            <a:r>
              <a:rPr lang="it-IT" dirty="0"/>
              <a:t>. Art. 17.3: «The Parties </a:t>
            </a:r>
            <a:r>
              <a:rPr lang="it-IT" dirty="0" err="1"/>
              <a:t>shall</a:t>
            </a:r>
            <a:r>
              <a:rPr lang="it-IT" dirty="0"/>
              <a:t> collaborate and cooperate for </a:t>
            </a:r>
            <a:r>
              <a:rPr lang="it-IT" b="1" dirty="0"/>
              <a:t>PPPR </a:t>
            </a:r>
            <a:r>
              <a:rPr lang="it-IT" b="1" dirty="0" err="1"/>
              <a:t>through</a:t>
            </a:r>
            <a:r>
              <a:rPr lang="it-IT" b="1" dirty="0"/>
              <a:t> </a:t>
            </a:r>
            <a:r>
              <a:rPr lang="it-IT" b="1" dirty="0" err="1"/>
              <a:t>strenghtening</a:t>
            </a:r>
            <a:r>
              <a:rPr lang="it-IT" b="1" dirty="0"/>
              <a:t> and </a:t>
            </a:r>
            <a:r>
              <a:rPr lang="it-IT" b="1" dirty="0" err="1"/>
              <a:t>enhancing</a:t>
            </a:r>
            <a:r>
              <a:rPr lang="it-IT" b="1" dirty="0"/>
              <a:t> </a:t>
            </a:r>
            <a:r>
              <a:rPr lang="it-IT" b="1" dirty="0" err="1"/>
              <a:t>cooperation</a:t>
            </a:r>
            <a:r>
              <a:rPr lang="it-IT" b="1" dirty="0"/>
              <a:t> </a:t>
            </a:r>
            <a:r>
              <a:rPr lang="it-IT" b="1" dirty="0" err="1"/>
              <a:t>among</a:t>
            </a:r>
            <a:r>
              <a:rPr lang="it-IT" b="1" dirty="0"/>
              <a:t> </a:t>
            </a:r>
            <a:r>
              <a:rPr lang="it-IT" b="1" dirty="0" err="1"/>
              <a:t>relevant</a:t>
            </a:r>
            <a:r>
              <a:rPr lang="it-IT" b="1" dirty="0"/>
              <a:t> </a:t>
            </a:r>
            <a:r>
              <a:rPr lang="it-IT" b="1" dirty="0" err="1"/>
              <a:t>legal</a:t>
            </a:r>
            <a:r>
              <a:rPr lang="it-IT" b="1" dirty="0"/>
              <a:t> </a:t>
            </a:r>
            <a:r>
              <a:rPr lang="it-IT" b="1" dirty="0" err="1"/>
              <a:t>instruments</a:t>
            </a:r>
            <a:r>
              <a:rPr lang="it-IT" b="1" dirty="0"/>
              <a:t> and frameworks </a:t>
            </a:r>
            <a:r>
              <a:rPr lang="it-IT" dirty="0"/>
              <a:t>[…] </a:t>
            </a:r>
            <a:r>
              <a:rPr lang="it-IT" b="1" dirty="0"/>
              <a:t>in the achievement of the </a:t>
            </a:r>
            <a:r>
              <a:rPr lang="it-IT" b="1" dirty="0" err="1"/>
              <a:t>objective</a:t>
            </a:r>
            <a:r>
              <a:rPr lang="it-IT" b="1" dirty="0"/>
              <a:t> of the WHO Pandemic Agreement</a:t>
            </a:r>
            <a:r>
              <a:rPr lang="it-IT" dirty="0"/>
              <a:t>,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closely</a:t>
            </a:r>
            <a:r>
              <a:rPr lang="it-IT" dirty="0"/>
              <a:t> </a:t>
            </a:r>
            <a:r>
              <a:rPr lang="it-IT" dirty="0" err="1"/>
              <a:t>coordinating</a:t>
            </a:r>
            <a:r>
              <a:rPr lang="it-IT" dirty="0"/>
              <a:t> </a:t>
            </a:r>
            <a:r>
              <a:rPr lang="it-IT" dirty="0" err="1"/>
              <a:t>supporting</a:t>
            </a:r>
            <a:r>
              <a:rPr lang="it-IT" dirty="0"/>
              <a:t> with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under the IHR (2005)»;</a:t>
            </a:r>
          </a:p>
          <a:p>
            <a:pPr algn="just"/>
            <a:r>
              <a:rPr lang="it-IT" dirty="0" err="1"/>
              <a:t>Eg</a:t>
            </a:r>
            <a:r>
              <a:rPr lang="it-IT" dirty="0"/>
              <a:t>. Art. 12 (d) (i): «</a:t>
            </a:r>
            <a:r>
              <a:rPr lang="it-IT" b="1" dirty="0" err="1"/>
              <a:t>Complementarity</a:t>
            </a:r>
            <a:r>
              <a:rPr lang="it-IT" b="1" dirty="0"/>
              <a:t> to and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duplicative</a:t>
            </a:r>
            <a:r>
              <a:rPr lang="it-IT" b="1" dirty="0"/>
              <a:t> </a:t>
            </a:r>
            <a:r>
              <a:rPr lang="it-IT" dirty="0"/>
              <a:t>of access and benefit sharing </a:t>
            </a:r>
            <a:r>
              <a:rPr lang="it-IT" dirty="0" err="1"/>
              <a:t>measures</a:t>
            </a:r>
            <a:r>
              <a:rPr lang="it-IT" dirty="0"/>
              <a:t> and </a:t>
            </a:r>
            <a:r>
              <a:rPr lang="it-IT" dirty="0" err="1"/>
              <a:t>obligations</a:t>
            </a:r>
            <a:r>
              <a:rPr lang="it-IT" dirty="0"/>
              <a:t> </a:t>
            </a:r>
            <a:r>
              <a:rPr lang="it-IT" dirty="0" err="1"/>
              <a:t>contained</a:t>
            </a:r>
            <a:r>
              <a:rPr lang="it-IT" dirty="0"/>
              <a:t> in PIP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relevant</a:t>
            </a:r>
            <a:r>
              <a:rPr lang="it-IT" dirty="0"/>
              <a:t> international access and benefit sharing </a:t>
            </a:r>
            <a:r>
              <a:rPr lang="it-IT" dirty="0" err="1"/>
              <a:t>instruments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applicable</a:t>
            </a:r>
            <a:r>
              <a:rPr lang="it-IT" dirty="0"/>
              <a:t>»;</a:t>
            </a:r>
          </a:p>
          <a:p>
            <a:pPr algn="just"/>
            <a:r>
              <a:rPr lang="it-IT" dirty="0"/>
              <a:t>Art. 12(d)(ii): «To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each</a:t>
            </a:r>
            <a:r>
              <a:rPr lang="it-IT" dirty="0"/>
              <a:t> Party reviews and,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deems</a:t>
            </a:r>
            <a:r>
              <a:rPr lang="it-IT" dirty="0"/>
              <a:t> appropriate, </a:t>
            </a:r>
            <a:r>
              <a:rPr lang="it-IT" dirty="0" err="1"/>
              <a:t>aligns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national and/or </a:t>
            </a:r>
            <a:r>
              <a:rPr lang="it-IT" dirty="0" err="1"/>
              <a:t>regional</a:t>
            </a:r>
            <a:r>
              <a:rPr lang="it-IT" dirty="0"/>
              <a:t> ABS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applicable</a:t>
            </a:r>
            <a:r>
              <a:rPr lang="it-IT" dirty="0"/>
              <a:t> to PABS </a:t>
            </a:r>
            <a:r>
              <a:rPr lang="it-IT" dirty="0" err="1"/>
              <a:t>materials</a:t>
            </a:r>
            <a:r>
              <a:rPr lang="it-IT" dirty="0"/>
              <a:t> and </a:t>
            </a:r>
            <a:r>
              <a:rPr lang="it-IT" dirty="0" err="1"/>
              <a:t>Sequence</a:t>
            </a:r>
            <a:r>
              <a:rPr lang="it-IT" dirty="0"/>
              <a:t> Information </a:t>
            </a:r>
            <a:r>
              <a:rPr lang="it-IT" dirty="0" err="1"/>
              <a:t>within</a:t>
            </a:r>
            <a:r>
              <a:rPr lang="it-IT" dirty="0"/>
              <a:t> the scope of the PABS </a:t>
            </a:r>
            <a:r>
              <a:rPr lang="it-IT" dirty="0" err="1"/>
              <a:t>Instrument</a:t>
            </a:r>
            <a:r>
              <a:rPr lang="it-IT" dirty="0"/>
              <a:t>, so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b="1" dirty="0" err="1"/>
              <a:t>measures</a:t>
            </a:r>
            <a:r>
              <a:rPr lang="it-IT" b="1" dirty="0"/>
              <a:t> </a:t>
            </a:r>
            <a:r>
              <a:rPr lang="it-IT" b="1" dirty="0" err="1"/>
              <a:t>that</a:t>
            </a:r>
            <a:r>
              <a:rPr lang="it-IT" b="1" dirty="0"/>
              <a:t> are </a:t>
            </a:r>
            <a:r>
              <a:rPr lang="it-IT" b="1" dirty="0" err="1"/>
              <a:t>contrary</a:t>
            </a:r>
            <a:r>
              <a:rPr lang="it-IT" b="1" dirty="0"/>
              <a:t> to, or </a:t>
            </a:r>
            <a:r>
              <a:rPr lang="it-IT" b="1" dirty="0" err="1"/>
              <a:t>inconsistent</a:t>
            </a:r>
            <a:r>
              <a:rPr lang="it-IT" b="1" dirty="0"/>
              <a:t> with, or </a:t>
            </a:r>
            <a:r>
              <a:rPr lang="it-IT" b="1" dirty="0" err="1"/>
              <a:t>duplicative</a:t>
            </a:r>
            <a:r>
              <a:rPr lang="it-IT" b="1" dirty="0"/>
              <a:t> of, the PABS </a:t>
            </a:r>
            <a:r>
              <a:rPr lang="it-IT" b="1" dirty="0" err="1"/>
              <a:t>instrument</a:t>
            </a:r>
            <a:r>
              <a:rPr lang="it-IT" b="1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be </a:t>
            </a:r>
            <a:r>
              <a:rPr lang="it-IT" dirty="0" err="1"/>
              <a:t>applied</a:t>
            </a:r>
            <a:r>
              <a:rPr lang="it-IT" dirty="0"/>
              <a:t> </a:t>
            </a:r>
            <a:r>
              <a:rPr lang="it-IT" dirty="0" err="1"/>
              <a:t>upon</a:t>
            </a:r>
            <a:r>
              <a:rPr lang="it-IT" dirty="0"/>
              <a:t> entry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operation</a:t>
            </a:r>
            <a:r>
              <a:rPr lang="it-IT" dirty="0"/>
              <a:t> of </a:t>
            </a:r>
            <a:r>
              <a:rPr lang="it-IT" dirty="0" err="1"/>
              <a:t>all</a:t>
            </a:r>
            <a:r>
              <a:rPr lang="it-IT" dirty="0"/>
              <a:t> the elements of PABS»;</a:t>
            </a:r>
          </a:p>
          <a:p>
            <a:pPr algn="just"/>
            <a:r>
              <a:rPr lang="it-IT" dirty="0"/>
              <a:t>Art. 12(e): «</a:t>
            </a:r>
            <a:r>
              <a:rPr lang="it-IT" b="1" dirty="0" err="1"/>
              <a:t>Implementation</a:t>
            </a:r>
            <a:r>
              <a:rPr lang="it-IT" b="1" dirty="0"/>
              <a:t> </a:t>
            </a:r>
            <a:r>
              <a:rPr lang="it-IT" b="1" dirty="0" err="1"/>
              <a:t>consistent</a:t>
            </a:r>
            <a:r>
              <a:rPr lang="it-IT" b="1" dirty="0"/>
              <a:t> with </a:t>
            </a:r>
            <a:r>
              <a:rPr lang="it-IT" b="1" dirty="0" err="1"/>
              <a:t>applicable</a:t>
            </a:r>
            <a:r>
              <a:rPr lang="it-IT" b="1" dirty="0"/>
              <a:t> international </a:t>
            </a:r>
            <a:r>
              <a:rPr lang="it-IT" b="1" dirty="0" err="1"/>
              <a:t>law</a:t>
            </a:r>
            <a:r>
              <a:rPr lang="it-IT" b="1" dirty="0"/>
              <a:t> and with </a:t>
            </a:r>
            <a:r>
              <a:rPr lang="it-IT" b="1" dirty="0" err="1"/>
              <a:t>applicable</a:t>
            </a:r>
            <a:r>
              <a:rPr lang="it-IT" b="1" dirty="0"/>
              <a:t> national/</a:t>
            </a:r>
            <a:r>
              <a:rPr lang="it-IT" b="1" dirty="0" err="1"/>
              <a:t>Domestic</a:t>
            </a:r>
            <a:r>
              <a:rPr lang="it-IT" b="1" dirty="0"/>
              <a:t> </a:t>
            </a:r>
            <a:r>
              <a:rPr lang="it-IT" b="1" dirty="0" err="1"/>
              <a:t>law</a:t>
            </a:r>
            <a:r>
              <a:rPr lang="it-IT" b="1" dirty="0"/>
              <a:t>, </a:t>
            </a:r>
            <a:r>
              <a:rPr lang="it-IT" b="1" dirty="0" err="1"/>
              <a:t>regulations</a:t>
            </a:r>
            <a:r>
              <a:rPr lang="it-IT" b="1" dirty="0"/>
              <a:t> </a:t>
            </a:r>
            <a:r>
              <a:rPr lang="it-IT" dirty="0"/>
              <a:t>and standards </a:t>
            </a:r>
            <a:r>
              <a:rPr lang="it-IT" dirty="0" err="1"/>
              <a:t>related</a:t>
            </a:r>
            <a:r>
              <a:rPr lang="it-IT" dirty="0"/>
              <a:t> to risk </a:t>
            </a:r>
            <a:r>
              <a:rPr lang="it-IT" dirty="0" err="1"/>
              <a:t>assessment</a:t>
            </a:r>
            <a:r>
              <a:rPr lang="it-IT" dirty="0"/>
              <a:t>, </a:t>
            </a:r>
            <a:r>
              <a:rPr lang="it-IT" dirty="0" err="1"/>
              <a:t>biosafety</a:t>
            </a:r>
            <a:r>
              <a:rPr lang="it-IT" dirty="0"/>
              <a:t>, </a:t>
            </a:r>
            <a:r>
              <a:rPr lang="it-IT" dirty="0" err="1"/>
              <a:t>biosecurity</a:t>
            </a:r>
            <a:r>
              <a:rPr lang="it-IT" dirty="0"/>
              <a:t> and </a:t>
            </a:r>
            <a:r>
              <a:rPr lang="it-IT" dirty="0" err="1"/>
              <a:t>expotr</a:t>
            </a:r>
            <a:r>
              <a:rPr lang="it-IT" dirty="0"/>
              <a:t> control of </a:t>
            </a:r>
            <a:r>
              <a:rPr lang="it-IT" dirty="0" err="1"/>
              <a:t>pathogens</a:t>
            </a:r>
            <a:r>
              <a:rPr lang="it-IT" dirty="0"/>
              <a:t> and data </a:t>
            </a:r>
            <a:r>
              <a:rPr lang="it-IT" dirty="0" err="1"/>
              <a:t>protection</a:t>
            </a:r>
            <a:r>
              <a:rPr lang="it-IT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08717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053CCF-D94A-93BD-29D6-FBA23D49F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375" y="2344879"/>
            <a:ext cx="9493250" cy="3854167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/>
              <a:t>«The </a:t>
            </a:r>
            <a:r>
              <a:rPr lang="it-IT" dirty="0" err="1"/>
              <a:t>very</a:t>
            </a:r>
            <a:r>
              <a:rPr lang="it-IT" dirty="0"/>
              <a:t> </a:t>
            </a:r>
            <a:r>
              <a:rPr lang="it-IT" b="1" dirty="0" err="1"/>
              <a:t>effort</a:t>
            </a:r>
            <a:r>
              <a:rPr lang="it-IT" dirty="0"/>
              <a:t> to canvass a </a:t>
            </a:r>
            <a:r>
              <a:rPr lang="it-IT" dirty="0" err="1"/>
              <a:t>coherent</a:t>
            </a:r>
            <a:r>
              <a:rPr lang="it-IT" dirty="0"/>
              <a:t> </a:t>
            </a:r>
            <a:r>
              <a:rPr lang="it-IT" dirty="0" err="1"/>
              <a:t>legal-professional</a:t>
            </a:r>
            <a:r>
              <a:rPr lang="it-IT" dirty="0"/>
              <a:t> technique on a </a:t>
            </a:r>
            <a:r>
              <a:rPr lang="it-IT" dirty="0" err="1"/>
              <a:t>fragmented</a:t>
            </a:r>
            <a:r>
              <a:rPr lang="it-IT" dirty="0"/>
              <a:t> world </a:t>
            </a:r>
            <a:r>
              <a:rPr lang="it-IT" dirty="0" err="1"/>
              <a:t>expresses</a:t>
            </a:r>
            <a:r>
              <a:rPr lang="it-IT" dirty="0"/>
              <a:t> the</a:t>
            </a:r>
            <a:r>
              <a:rPr lang="it-IT" b="1" dirty="0"/>
              <a:t> </a:t>
            </a:r>
            <a:r>
              <a:rPr lang="it-IT" b="1" dirty="0" err="1"/>
              <a:t>conviction</a:t>
            </a:r>
            <a:r>
              <a:rPr lang="it-IT" b="1" dirty="0"/>
              <a:t> </a:t>
            </a:r>
            <a:r>
              <a:rPr lang="it-IT" b="1" dirty="0" err="1"/>
              <a:t>that</a:t>
            </a:r>
            <a:r>
              <a:rPr lang="it-IT" b="1" dirty="0"/>
              <a:t> </a:t>
            </a:r>
            <a:r>
              <a:rPr lang="it-IT" b="1" dirty="0" err="1"/>
              <a:t>conflicts</a:t>
            </a:r>
            <a:r>
              <a:rPr lang="it-IT" b="1" dirty="0"/>
              <a:t> </a:t>
            </a:r>
            <a:r>
              <a:rPr lang="it-IT" b="1" dirty="0" err="1"/>
              <a:t>between</a:t>
            </a:r>
            <a:r>
              <a:rPr lang="it-IT" b="1" dirty="0"/>
              <a:t> </a:t>
            </a:r>
            <a:r>
              <a:rPr lang="it-IT" b="1" dirty="0" err="1"/>
              <a:t>specialized</a:t>
            </a:r>
            <a:r>
              <a:rPr lang="it-IT" b="1" dirty="0"/>
              <a:t> </a:t>
            </a:r>
            <a:r>
              <a:rPr lang="it-IT" b="1" dirty="0" err="1"/>
              <a:t>regimes</a:t>
            </a:r>
            <a:r>
              <a:rPr lang="it-IT" b="1" dirty="0"/>
              <a:t> </a:t>
            </a:r>
            <a:r>
              <a:rPr lang="it-IT" b="1" dirty="0" err="1"/>
              <a:t>may</a:t>
            </a:r>
            <a:r>
              <a:rPr lang="it-IT" b="1" dirty="0"/>
              <a:t> be </a:t>
            </a:r>
            <a:r>
              <a:rPr lang="it-IT" b="1" dirty="0" err="1"/>
              <a:t>overcome</a:t>
            </a:r>
            <a:r>
              <a:rPr lang="it-IT" b="1" dirty="0"/>
              <a:t> by </a:t>
            </a:r>
            <a:r>
              <a:rPr lang="it-IT" b="1" dirty="0" err="1"/>
              <a:t>law</a:t>
            </a:r>
            <a:r>
              <a:rPr lang="it-IT" b="1" dirty="0"/>
              <a:t>,</a:t>
            </a:r>
            <a:r>
              <a:rPr lang="it-IT" dirty="0"/>
              <a:t>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b="1" dirty="0" err="1"/>
              <a:t>law</a:t>
            </a:r>
            <a:r>
              <a:rPr lang="it-IT" b="1" dirty="0"/>
              <a:t> </a:t>
            </a:r>
            <a:r>
              <a:rPr lang="it-IT" b="1" dirty="0" err="1"/>
              <a:t>may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go </a:t>
            </a:r>
            <a:r>
              <a:rPr lang="it-IT" b="1" dirty="0" err="1"/>
              <a:t>much</a:t>
            </a:r>
            <a:r>
              <a:rPr lang="it-IT" b="1" dirty="0"/>
              <a:t> </a:t>
            </a:r>
            <a:r>
              <a:rPr lang="it-IT" b="1" dirty="0" err="1"/>
              <a:t>further</a:t>
            </a:r>
            <a:r>
              <a:rPr lang="it-IT" b="1" dirty="0"/>
              <a:t> </a:t>
            </a:r>
            <a:r>
              <a:rPr lang="it-IT" b="1" dirty="0" err="1"/>
              <a:t>than</a:t>
            </a:r>
            <a:r>
              <a:rPr lang="it-IT" b="1" dirty="0"/>
              <a:t> </a:t>
            </a:r>
            <a:r>
              <a:rPr lang="it-IT" b="1" dirty="0" err="1"/>
              <a:t>require</a:t>
            </a:r>
            <a:r>
              <a:rPr lang="it-IT" b="1" dirty="0"/>
              <a:t> a </a:t>
            </a:r>
            <a:r>
              <a:rPr lang="it-IT" b="1" dirty="0" err="1"/>
              <a:t>willingness</a:t>
            </a:r>
            <a:r>
              <a:rPr lang="it-IT" b="1" dirty="0"/>
              <a:t> to </a:t>
            </a:r>
            <a:r>
              <a:rPr lang="it-IT" b="1" dirty="0" err="1"/>
              <a:t>listen</a:t>
            </a:r>
            <a:r>
              <a:rPr lang="it-IT" b="1" dirty="0"/>
              <a:t> to </a:t>
            </a:r>
            <a:r>
              <a:rPr lang="it-IT" b="1" dirty="0" err="1"/>
              <a:t>others</a:t>
            </a:r>
            <a:r>
              <a:rPr lang="it-IT" dirty="0"/>
              <a:t>, </a:t>
            </a:r>
            <a:r>
              <a:rPr lang="it-IT" b="1" dirty="0"/>
              <a:t>take </a:t>
            </a:r>
            <a:r>
              <a:rPr lang="it-IT" b="1" dirty="0" err="1"/>
              <a:t>their</a:t>
            </a:r>
            <a:r>
              <a:rPr lang="it-IT" b="1" dirty="0"/>
              <a:t> point of </a:t>
            </a:r>
            <a:r>
              <a:rPr lang="it-IT" b="1" dirty="0" err="1"/>
              <a:t>view</a:t>
            </a:r>
            <a:r>
              <a:rPr lang="it-IT" b="1" dirty="0"/>
              <a:t> </a:t>
            </a:r>
            <a:r>
              <a:rPr lang="it-IT" b="1" dirty="0" err="1"/>
              <a:t>into</a:t>
            </a:r>
            <a:r>
              <a:rPr lang="it-IT" b="1" dirty="0"/>
              <a:t> account and to </a:t>
            </a:r>
            <a:r>
              <a:rPr lang="it-IT" b="1" dirty="0" err="1"/>
              <a:t>find</a:t>
            </a:r>
            <a:r>
              <a:rPr lang="it-IT" b="1" dirty="0"/>
              <a:t> a </a:t>
            </a:r>
            <a:r>
              <a:rPr lang="it-IT" b="1" dirty="0" err="1"/>
              <a:t>reasoned</a:t>
            </a:r>
            <a:r>
              <a:rPr lang="it-IT" b="1" dirty="0"/>
              <a:t> </a:t>
            </a:r>
            <a:r>
              <a:rPr lang="it-IT" b="1" dirty="0" err="1"/>
              <a:t>resolution</a:t>
            </a:r>
            <a:r>
              <a:rPr lang="it-IT" b="1" dirty="0"/>
              <a:t> </a:t>
            </a:r>
            <a:r>
              <a:rPr lang="it-IT" b="1" dirty="0" err="1"/>
              <a:t>at</a:t>
            </a:r>
            <a:r>
              <a:rPr lang="it-IT" b="1" dirty="0"/>
              <a:t> the end</a:t>
            </a:r>
            <a:r>
              <a:rPr lang="it-IT" dirty="0"/>
              <a:t>. </a:t>
            </a:r>
            <a:r>
              <a:rPr lang="it-IT" dirty="0" err="1"/>
              <a:t>Yet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simply</a:t>
            </a:r>
            <a:r>
              <a:rPr lang="it-IT" dirty="0"/>
              <a:t> express </a:t>
            </a:r>
            <a:r>
              <a:rPr lang="it-IT" b="1" dirty="0"/>
              <a:t>the </a:t>
            </a:r>
            <a:r>
              <a:rPr lang="it-IT" b="1" dirty="0" err="1"/>
              <a:t>very</a:t>
            </a:r>
            <a:r>
              <a:rPr lang="it-IT" b="1" dirty="0"/>
              <a:t> point for </a:t>
            </a:r>
            <a:r>
              <a:rPr lang="it-IT" b="1" dirty="0" err="1"/>
              <a:t>which</a:t>
            </a:r>
            <a:r>
              <a:rPr lang="it-IT" b="1" dirty="0"/>
              <a:t> international </a:t>
            </a:r>
            <a:r>
              <a:rPr lang="it-IT" b="1" dirty="0" err="1"/>
              <a:t>law</a:t>
            </a:r>
            <a:r>
              <a:rPr lang="it-IT" b="1" dirty="0"/>
              <a:t> </a:t>
            </a:r>
            <a:r>
              <a:rPr lang="it-IT" b="1" dirty="0" err="1"/>
              <a:t>has</a:t>
            </a:r>
            <a:r>
              <a:rPr lang="it-IT" b="1" dirty="0"/>
              <a:t> </a:t>
            </a:r>
            <a:r>
              <a:rPr lang="it-IT" b="1" dirty="0" err="1"/>
              <a:t>always</a:t>
            </a:r>
            <a:r>
              <a:rPr lang="it-IT" b="1" dirty="0"/>
              <a:t> </a:t>
            </a:r>
            <a:r>
              <a:rPr lang="it-IT" b="1" dirty="0" err="1"/>
              <a:t>existed</a:t>
            </a:r>
            <a:r>
              <a:rPr lang="it-IT" dirty="0"/>
              <a:t>» [ILC 2006 Report, cit.]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02159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Busta">
            <a:extLst>
              <a:ext uri="{FF2B5EF4-FFF2-40B4-BE49-F238E27FC236}">
                <a16:creationId xmlns:a16="http://schemas.microsoft.com/office/drawing/2014/main" id="{82E5B763-29D4-0C49-BBE1-5A54CA43E8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420419">
            <a:off x="1104416" y="1096986"/>
            <a:ext cx="4254392" cy="4254392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0E7B9A-71A2-B8FA-678D-17E33FEA2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0353" y="840970"/>
            <a:ext cx="5032572" cy="601703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it-IT" sz="1800" dirty="0"/>
              <a:t>Thank </a:t>
            </a:r>
            <a:r>
              <a:rPr lang="it-IT" sz="1800" dirty="0" err="1"/>
              <a:t>you</a:t>
            </a:r>
            <a:r>
              <a:rPr lang="it-IT" sz="1800" dirty="0"/>
              <a:t> for </a:t>
            </a:r>
            <a:r>
              <a:rPr lang="it-IT" sz="1800" dirty="0" err="1"/>
              <a:t>your</a:t>
            </a:r>
            <a:r>
              <a:rPr lang="it-IT" sz="1800" dirty="0"/>
              <a:t> </a:t>
            </a:r>
            <a:r>
              <a:rPr lang="it-IT" sz="1800" dirty="0" err="1"/>
              <a:t>attention</a:t>
            </a:r>
            <a:r>
              <a:rPr lang="it-IT" sz="1800" dirty="0"/>
              <a:t>!</a:t>
            </a:r>
          </a:p>
          <a:p>
            <a:pPr marL="0" indent="0">
              <a:lnSpc>
                <a:spcPct val="110000"/>
              </a:lnSpc>
              <a:buNone/>
            </a:pPr>
            <a:endParaRPr lang="it-IT" sz="1800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it-IT" sz="1800" dirty="0">
                <a:hlinkClick r:id="rId4"/>
              </a:rPr>
              <a:t>magdalena.greco@phd.unibocconi.it</a:t>
            </a:r>
            <a:endParaRPr lang="it-IT" sz="1800" dirty="0"/>
          </a:p>
          <a:p>
            <a:pPr marL="0" indent="0">
              <a:lnSpc>
                <a:spcPct val="110000"/>
              </a:lnSpc>
              <a:buNone/>
            </a:pPr>
            <a:endParaRPr lang="it-IT" sz="1800" dirty="0"/>
          </a:p>
          <a:p>
            <a:pPr marL="0" indent="0">
              <a:lnSpc>
                <a:spcPct val="110000"/>
              </a:lnSpc>
              <a:buNone/>
            </a:pPr>
            <a:endParaRPr lang="it-IT" sz="1800" dirty="0"/>
          </a:p>
          <a:p>
            <a:pPr marL="0" indent="0">
              <a:lnSpc>
                <a:spcPct val="110000"/>
              </a:lnSpc>
              <a:buNone/>
            </a:pPr>
            <a:endParaRPr lang="it-IT" sz="1800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it-IT" sz="1800" dirty="0" err="1"/>
              <a:t>References</a:t>
            </a:r>
            <a:r>
              <a:rPr lang="it-IT" sz="1800" dirty="0"/>
              <a:t>: </a:t>
            </a:r>
          </a:p>
          <a:p>
            <a:pPr algn="just" fontAlgn="base">
              <a:lnSpc>
                <a:spcPct val="110000"/>
              </a:lnSpc>
            </a:pPr>
            <a:r>
              <a:rPr lang="it-IT" sz="1800" dirty="0"/>
              <a:t>Magdalena Greco, On the </a:t>
            </a:r>
            <a:r>
              <a:rPr lang="it-IT" sz="1800" dirty="0" err="1"/>
              <a:t>Fragmentation</a:t>
            </a:r>
            <a:r>
              <a:rPr lang="it-IT" sz="1800" dirty="0"/>
              <a:t> of International </a:t>
            </a:r>
            <a:r>
              <a:rPr lang="it-IT" sz="1800" dirty="0" err="1"/>
              <a:t>Law</a:t>
            </a:r>
            <a:r>
              <a:rPr lang="it-IT" sz="1800" dirty="0"/>
              <a:t> and Global Health </a:t>
            </a:r>
            <a:r>
              <a:rPr lang="it-IT" sz="1800" dirty="0" err="1"/>
              <a:t>Law</a:t>
            </a:r>
            <a:r>
              <a:rPr lang="it-IT" sz="1800" dirty="0"/>
              <a:t>: A </a:t>
            </a:r>
            <a:r>
              <a:rPr lang="it-IT" sz="1800" dirty="0" err="1"/>
              <a:t>Comment</a:t>
            </a:r>
            <a:r>
              <a:rPr lang="it-IT" sz="1800" dirty="0"/>
              <a:t> </a:t>
            </a:r>
            <a:r>
              <a:rPr lang="it-IT" sz="1800" dirty="0" err="1"/>
              <a:t>before</a:t>
            </a:r>
            <a:r>
              <a:rPr lang="it-IT" sz="1800" dirty="0"/>
              <a:t> the INB/13 </a:t>
            </a:r>
            <a:r>
              <a:rPr lang="it-IT" sz="1800" dirty="0" err="1"/>
              <a:t>Negotiating</a:t>
            </a:r>
            <a:r>
              <a:rPr lang="it-IT" sz="1800" dirty="0"/>
              <a:t> Round of the WHO Pandemic Agreement, </a:t>
            </a:r>
            <a:r>
              <a:rPr lang="it-IT" sz="1800" dirty="0" err="1"/>
              <a:t>Völkerrechtsblog</a:t>
            </a:r>
            <a:r>
              <a:rPr lang="it-IT" sz="1800" dirty="0"/>
              <a:t>, 09.04.2025, </a:t>
            </a:r>
            <a:r>
              <a:rPr lang="it-IT" sz="1800" dirty="0" err="1"/>
              <a:t>doi</a:t>
            </a:r>
            <a:r>
              <a:rPr lang="it-IT" sz="1800" dirty="0"/>
              <a:t>: </a:t>
            </a:r>
            <a:r>
              <a:rPr lang="it-IT" sz="1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10.17176/20250410-011803-0</a:t>
            </a:r>
            <a:r>
              <a:rPr lang="it-IT" sz="1800" dirty="0"/>
              <a:t>. </a:t>
            </a:r>
          </a:p>
          <a:p>
            <a:pPr marL="0" indent="0">
              <a:lnSpc>
                <a:spcPct val="110000"/>
              </a:lnSpc>
              <a:buNone/>
            </a:pPr>
            <a:endParaRPr lang="it-IT" sz="1200" dirty="0"/>
          </a:p>
        </p:txBody>
      </p:sp>
      <p:pic>
        <p:nvPicPr>
          <p:cNvPr id="2052" name="Picture 4" descr="Università Bocconi | King's College London">
            <a:extLst>
              <a:ext uri="{FF2B5EF4-FFF2-40B4-BE49-F238E27FC236}">
                <a16:creationId xmlns:a16="http://schemas.microsoft.com/office/drawing/2014/main" id="{EC0BC3FA-9EC1-835C-F7EB-F86B558C0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928" y="1981217"/>
            <a:ext cx="1320650" cy="1242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090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4F46FD-432D-F249-D6D6-30A31270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Introductory </a:t>
            </a:r>
            <a:r>
              <a:rPr lang="it-IT" dirty="0" err="1"/>
              <a:t>Remarks</a:t>
            </a:r>
            <a:r>
              <a:rPr lang="it-IT" dirty="0"/>
              <a:t> (</a:t>
            </a:r>
            <a:r>
              <a:rPr lang="it-IT" dirty="0" err="1"/>
              <a:t>Research</a:t>
            </a:r>
            <a:r>
              <a:rPr lang="it-IT" dirty="0"/>
              <a:t> </a:t>
            </a:r>
            <a:r>
              <a:rPr lang="it-IT" dirty="0" err="1"/>
              <a:t>Questions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22CE63-C756-43F5-B7B2-1A9996E1B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/>
              <a:t>How will the Pandemic Agreement </a:t>
            </a:r>
            <a:r>
              <a:rPr lang="en-US" sz="1800" b="1" u="sng" dirty="0"/>
              <a:t>impact</a:t>
            </a:r>
            <a:r>
              <a:rPr lang="en-US" sz="1800" dirty="0"/>
              <a:t> on the already widely fragmented framework of international law in general, and global health law in particular?</a:t>
            </a:r>
          </a:p>
          <a:p>
            <a:pPr algn="just"/>
            <a:r>
              <a:rPr lang="en-US" sz="1800" dirty="0"/>
              <a:t>How is fragmentation </a:t>
            </a:r>
            <a:r>
              <a:rPr lang="en-US" sz="1800" b="1" u="sng" dirty="0"/>
              <a:t>dealt</a:t>
            </a:r>
            <a:r>
              <a:rPr lang="en-US" sz="1800" dirty="0"/>
              <a:t> with in the Pandemic Agreement?</a:t>
            </a:r>
          </a:p>
          <a:p>
            <a:pPr algn="just"/>
            <a:r>
              <a:rPr lang="en-US" sz="1800" b="1" u="sng" dirty="0"/>
              <a:t>What</a:t>
            </a:r>
            <a:r>
              <a:rPr lang="en-US" sz="1800" dirty="0"/>
              <a:t> will the </a:t>
            </a:r>
            <a:r>
              <a:rPr lang="en-US" sz="1800" b="1" u="sng" dirty="0"/>
              <a:t>relations</a:t>
            </a:r>
            <a:r>
              <a:rPr lang="en-US" sz="1800" dirty="0"/>
              <a:t> be between the Pandemic Agreement and other international instruments both in global health law and beyond? </a:t>
            </a:r>
          </a:p>
          <a:p>
            <a:pPr algn="just"/>
            <a:r>
              <a:rPr lang="en-US" sz="1800" b="1" u="sng" dirty="0"/>
              <a:t>How</a:t>
            </a:r>
            <a:r>
              <a:rPr lang="en-US" sz="1800" dirty="0"/>
              <a:t> are those </a:t>
            </a:r>
            <a:r>
              <a:rPr lang="en-US" sz="1800" b="1" u="sng" dirty="0"/>
              <a:t>relations</a:t>
            </a:r>
            <a:r>
              <a:rPr lang="en-US" sz="1800" dirty="0"/>
              <a:t> regulated within the Agreement?</a:t>
            </a:r>
            <a:endParaRPr lang="it-IT" sz="1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730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849457-770A-A91A-0B11-92C4ED58C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 </a:t>
            </a:r>
            <a:r>
              <a:rPr lang="it-IT" dirty="0" err="1"/>
              <a:t>curiosity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DA0AD9-595E-B6E3-055A-DDFD136F4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This </a:t>
            </a:r>
            <a:r>
              <a:rPr lang="it-IT" dirty="0" err="1"/>
              <a:t>issue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often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left</a:t>
            </a:r>
            <a:r>
              <a:rPr lang="it-IT" dirty="0"/>
              <a:t> on the </a:t>
            </a:r>
            <a:r>
              <a:rPr lang="it-IT" dirty="0" err="1"/>
              <a:t>margins</a:t>
            </a:r>
            <a:r>
              <a:rPr lang="it-IT" dirty="0"/>
              <a:t> of the INB </a:t>
            </a:r>
            <a:r>
              <a:rPr lang="it-IT" dirty="0" err="1"/>
              <a:t>debate</a:t>
            </a:r>
            <a:r>
              <a:rPr lang="it-IT" dirty="0"/>
              <a:t>. </a:t>
            </a:r>
          </a:p>
          <a:p>
            <a:pPr algn="ctr"/>
            <a:endParaRPr lang="it-IT" dirty="0"/>
          </a:p>
          <a:p>
            <a:pPr marL="0" indent="0" algn="ctr">
              <a:buNone/>
            </a:pPr>
            <a:r>
              <a:rPr lang="it-IT" dirty="0" err="1"/>
              <a:t>Why</a:t>
            </a:r>
            <a:r>
              <a:rPr lang="it-IT" dirty="0"/>
              <a:t>?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topics</a:t>
            </a:r>
            <a:r>
              <a:rPr lang="it-IT" dirty="0"/>
              <a:t> (e.g. equity, PABS) </a:t>
            </a:r>
            <a:r>
              <a:rPr lang="it-IT" dirty="0" err="1"/>
              <a:t>were</a:t>
            </a:r>
            <a:r>
              <a:rPr lang="it-IT" dirty="0"/>
              <a:t> more </a:t>
            </a:r>
            <a:r>
              <a:rPr lang="it-IT" dirty="0" err="1"/>
              <a:t>urgent</a:t>
            </a:r>
            <a:r>
              <a:rPr lang="it-IT" dirty="0"/>
              <a:t> and politically sensitive?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err="1"/>
              <a:t>Unknown</a:t>
            </a:r>
            <a:r>
              <a:rPr lang="it-IT" dirty="0"/>
              <a:t> </a:t>
            </a:r>
            <a:r>
              <a:rPr lang="it-IT" dirty="0" err="1"/>
              <a:t>reason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357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509D84-2943-7E19-5FEB-3A45615E0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375" y="684512"/>
            <a:ext cx="9493249" cy="157797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Preliminary </a:t>
            </a:r>
            <a:r>
              <a:rPr lang="it-IT" dirty="0" err="1"/>
              <a:t>remarks</a:t>
            </a:r>
            <a:r>
              <a:rPr lang="it-IT" dirty="0"/>
              <a:t> (1)</a:t>
            </a:r>
            <a:br>
              <a:rPr lang="it-IT" dirty="0"/>
            </a:br>
            <a:r>
              <a:rPr lang="it-IT" dirty="0"/>
              <a:t>The </a:t>
            </a:r>
            <a:r>
              <a:rPr lang="it-IT" dirty="0" err="1"/>
              <a:t>Fragmentation</a:t>
            </a:r>
            <a:r>
              <a:rPr lang="it-IT" dirty="0"/>
              <a:t> of International </a:t>
            </a:r>
            <a:r>
              <a:rPr lang="it-IT" dirty="0" err="1"/>
              <a:t>Law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3C70B2-1D2B-FD29-9034-09C549FD9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/>
              <a:t>2006 </a:t>
            </a:r>
            <a:r>
              <a:rPr lang="it-IT" sz="2400" b="1" dirty="0" err="1"/>
              <a:t>Seminal</a:t>
            </a:r>
            <a:r>
              <a:rPr lang="it-IT" sz="2400" b="1" dirty="0"/>
              <a:t> report of the International </a:t>
            </a:r>
            <a:r>
              <a:rPr lang="it-IT" sz="2400" b="1" dirty="0" err="1"/>
              <a:t>Law</a:t>
            </a:r>
            <a:r>
              <a:rPr lang="it-IT" sz="2400" b="1" dirty="0"/>
              <a:t> Commission(ILC):</a:t>
            </a:r>
          </a:p>
          <a:p>
            <a:pPr marL="0" indent="0" algn="just">
              <a:buNone/>
            </a:pPr>
            <a:endParaRPr lang="it-IT" sz="2400" b="1" dirty="0"/>
          </a:p>
          <a:p>
            <a:pPr lvl="2" algn="just">
              <a:buFont typeface="Wingdings" pitchFamily="2" charset="2"/>
              <a:buChar char="q"/>
            </a:pPr>
            <a:r>
              <a:rPr lang="it-IT" sz="2400" b="1" dirty="0" err="1"/>
              <a:t>Increase</a:t>
            </a:r>
            <a:r>
              <a:rPr lang="it-IT" sz="2400" b="1" dirty="0"/>
              <a:t> in scope </a:t>
            </a:r>
            <a:r>
              <a:rPr lang="it-IT" sz="2400" dirty="0"/>
              <a:t>of international </a:t>
            </a:r>
            <a:r>
              <a:rPr lang="it-IT" sz="2400" dirty="0" err="1"/>
              <a:t>law</a:t>
            </a:r>
            <a:r>
              <a:rPr lang="it-IT" sz="2400" dirty="0"/>
              <a:t>;</a:t>
            </a:r>
          </a:p>
          <a:p>
            <a:pPr marL="411480" lvl="2" indent="0" algn="just">
              <a:buNone/>
            </a:pPr>
            <a:endParaRPr lang="it-IT" sz="2400" dirty="0"/>
          </a:p>
          <a:p>
            <a:pPr lvl="2" algn="just">
              <a:buFont typeface="Wingdings" pitchFamily="2" charset="2"/>
              <a:buChar char="q"/>
            </a:pPr>
            <a:r>
              <a:rPr lang="it-IT" sz="2400" dirty="0"/>
              <a:t>Language of </a:t>
            </a:r>
            <a:r>
              <a:rPr lang="it-IT" sz="2400" dirty="0" err="1"/>
              <a:t>diplomats</a:t>
            </a:r>
            <a:r>
              <a:rPr lang="it-IT" sz="2400" dirty="0"/>
              <a:t> </a:t>
            </a:r>
            <a:r>
              <a:rPr lang="it-IT" sz="2400" dirty="0">
                <a:sym typeface="Wingdings" pitchFamily="2" charset="2"/>
              </a:rPr>
              <a:t> </a:t>
            </a:r>
            <a:r>
              <a:rPr lang="it-IT" sz="2400" b="1" dirty="0">
                <a:sym typeface="Wingdings" pitchFamily="2" charset="2"/>
              </a:rPr>
              <a:t>trade, human </a:t>
            </a:r>
            <a:r>
              <a:rPr lang="it-IT" sz="2400" b="1" dirty="0" err="1">
                <a:sym typeface="Wingdings" pitchFamily="2" charset="2"/>
              </a:rPr>
              <a:t>rights</a:t>
            </a:r>
            <a:r>
              <a:rPr lang="it-IT" sz="2400" b="1" dirty="0">
                <a:sym typeface="Wingdings" pitchFamily="2" charset="2"/>
              </a:rPr>
              <a:t>, </a:t>
            </a:r>
            <a:r>
              <a:rPr lang="it-IT" sz="2400" b="1" dirty="0" err="1">
                <a:sym typeface="Wingdings" pitchFamily="2" charset="2"/>
              </a:rPr>
              <a:t>scientific</a:t>
            </a:r>
            <a:r>
              <a:rPr lang="it-IT" sz="2400" b="1" dirty="0">
                <a:sym typeface="Wingdings" pitchFamily="2" charset="2"/>
              </a:rPr>
              <a:t> and </a:t>
            </a:r>
            <a:r>
              <a:rPr lang="it-IT" sz="2400" b="1" dirty="0" err="1">
                <a:sym typeface="Wingdings" pitchFamily="2" charset="2"/>
              </a:rPr>
              <a:t>technological</a:t>
            </a:r>
            <a:r>
              <a:rPr lang="it-IT" sz="2400" b="1" dirty="0">
                <a:sym typeface="Wingdings" pitchFamily="2" charset="2"/>
              </a:rPr>
              <a:t> </a:t>
            </a:r>
            <a:r>
              <a:rPr lang="it-IT" sz="2400" b="1" dirty="0" err="1">
                <a:sym typeface="Wingdings" pitchFamily="2" charset="2"/>
              </a:rPr>
              <a:t>cooperation</a:t>
            </a:r>
            <a:endParaRPr lang="it-IT" sz="2400" b="1" dirty="0"/>
          </a:p>
        </p:txBody>
      </p:sp>
      <p:cxnSp>
        <p:nvCxnSpPr>
          <p:cNvPr id="5" name="Connettore 7 4">
            <a:extLst>
              <a:ext uri="{FF2B5EF4-FFF2-40B4-BE49-F238E27FC236}">
                <a16:creationId xmlns:a16="http://schemas.microsoft.com/office/drawing/2014/main" id="{3F18FE3E-DE33-6D53-F1A2-90FF9DF84C71}"/>
              </a:ext>
            </a:extLst>
          </p:cNvPr>
          <p:cNvCxnSpPr/>
          <p:nvPr/>
        </p:nvCxnSpPr>
        <p:spPr>
          <a:xfrm>
            <a:off x="8895806" y="5512526"/>
            <a:ext cx="3030583" cy="114953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64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6A4F01-8743-E780-8E28-4D8B935E4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297" y="804672"/>
            <a:ext cx="11155680" cy="1463040"/>
          </a:xfrm>
        </p:spPr>
        <p:txBody>
          <a:bodyPr/>
          <a:lstStyle/>
          <a:p>
            <a:pPr algn="ctr"/>
            <a:r>
              <a:rPr lang="it-IT" dirty="0"/>
              <a:t>Preliminary </a:t>
            </a:r>
            <a:r>
              <a:rPr lang="it-IT" dirty="0" err="1"/>
              <a:t>Remarks</a:t>
            </a:r>
            <a:r>
              <a:rPr lang="it-IT" dirty="0"/>
              <a:t> (2):</a:t>
            </a:r>
            <a:br>
              <a:rPr lang="it-IT" dirty="0"/>
            </a:br>
            <a:r>
              <a:rPr lang="it-IT" dirty="0" err="1"/>
              <a:t>Fragmentation</a:t>
            </a:r>
            <a:r>
              <a:rPr lang="it-IT" dirty="0"/>
              <a:t> of Global Health </a:t>
            </a:r>
            <a:r>
              <a:rPr lang="it-IT" dirty="0" err="1"/>
              <a:t>Law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C1A23E-E862-53CC-FC7C-5CCED9E4F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903" y="2547257"/>
            <a:ext cx="11155680" cy="3767328"/>
          </a:xfrm>
        </p:spPr>
        <p:txBody>
          <a:bodyPr/>
          <a:lstStyle/>
          <a:p>
            <a:r>
              <a:rPr lang="it-IT" dirty="0"/>
              <a:t>Trade, human </a:t>
            </a:r>
            <a:r>
              <a:rPr lang="it-IT" dirty="0" err="1"/>
              <a:t>rights</a:t>
            </a:r>
            <a:r>
              <a:rPr lang="it-IT" dirty="0"/>
              <a:t>, </a:t>
            </a:r>
            <a:r>
              <a:rPr lang="it-IT" dirty="0" err="1"/>
              <a:t>scientific</a:t>
            </a:r>
            <a:r>
              <a:rPr lang="it-IT" dirty="0"/>
              <a:t> and </a:t>
            </a:r>
            <a:r>
              <a:rPr lang="it-IT" dirty="0" err="1"/>
              <a:t>technological</a:t>
            </a:r>
            <a:r>
              <a:rPr lang="it-IT" dirty="0"/>
              <a:t> </a:t>
            </a:r>
            <a:r>
              <a:rPr lang="it-IT" dirty="0" err="1"/>
              <a:t>cooperation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 err="1"/>
              <a:t>Fragmented</a:t>
            </a:r>
            <a:r>
              <a:rPr lang="it-IT" b="1" dirty="0"/>
              <a:t> patchwork </a:t>
            </a:r>
            <a:r>
              <a:rPr lang="it-IT" dirty="0"/>
              <a:t>of </a:t>
            </a:r>
            <a:r>
              <a:rPr lang="it-IT" dirty="0" err="1"/>
              <a:t>binding</a:t>
            </a:r>
            <a:r>
              <a:rPr lang="it-IT" dirty="0"/>
              <a:t> and non-</a:t>
            </a:r>
            <a:r>
              <a:rPr lang="it-IT" dirty="0" err="1"/>
              <a:t>binding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instruments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impacted</a:t>
            </a:r>
            <a:r>
              <a:rPr lang="it-IT" dirty="0"/>
              <a:t> on the </a:t>
            </a:r>
            <a:r>
              <a:rPr lang="it-IT" dirty="0" err="1"/>
              <a:t>regulation</a:t>
            </a:r>
            <a:r>
              <a:rPr lang="it-IT" dirty="0"/>
              <a:t> of global health</a:t>
            </a:r>
          </a:p>
          <a:p>
            <a:endParaRPr lang="it-IT" dirty="0"/>
          </a:p>
          <a:p>
            <a:r>
              <a:rPr lang="it-IT" dirty="0"/>
              <a:t>Global health </a:t>
            </a:r>
            <a:r>
              <a:rPr lang="it-IT" dirty="0" err="1"/>
              <a:t>law</a:t>
            </a:r>
            <a:r>
              <a:rPr lang="it-IT" dirty="0"/>
              <a:t> = 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«A set of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b="1" i="1" dirty="0"/>
              <a:t>frameworks</a:t>
            </a:r>
            <a:r>
              <a:rPr lang="it-IT" i="1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 global health»</a:t>
            </a:r>
          </a:p>
        </p:txBody>
      </p:sp>
      <p:cxnSp>
        <p:nvCxnSpPr>
          <p:cNvPr id="5" name="Connettore 7 4">
            <a:extLst>
              <a:ext uri="{FF2B5EF4-FFF2-40B4-BE49-F238E27FC236}">
                <a16:creationId xmlns:a16="http://schemas.microsoft.com/office/drawing/2014/main" id="{6E90D323-F3F2-74F0-0E3D-ACFA297FB550}"/>
              </a:ext>
            </a:extLst>
          </p:cNvPr>
          <p:cNvCxnSpPr/>
          <p:nvPr/>
        </p:nvCxnSpPr>
        <p:spPr>
          <a:xfrm>
            <a:off x="143691" y="1943100"/>
            <a:ext cx="875212" cy="60415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7 12">
            <a:extLst>
              <a:ext uri="{FF2B5EF4-FFF2-40B4-BE49-F238E27FC236}">
                <a16:creationId xmlns:a16="http://schemas.microsoft.com/office/drawing/2014/main" id="{983EB265-EDDB-32BC-229C-2A36C2708B30}"/>
              </a:ext>
            </a:extLst>
          </p:cNvPr>
          <p:cNvCxnSpPr/>
          <p:nvPr/>
        </p:nvCxnSpPr>
        <p:spPr>
          <a:xfrm>
            <a:off x="7563394" y="2730137"/>
            <a:ext cx="1672046" cy="535577"/>
          </a:xfrm>
          <a:prstGeom prst="curvedConnector3">
            <a:avLst>
              <a:gd name="adj1" fmla="val 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7 15">
            <a:extLst>
              <a:ext uri="{FF2B5EF4-FFF2-40B4-BE49-F238E27FC236}">
                <a16:creationId xmlns:a16="http://schemas.microsoft.com/office/drawing/2014/main" id="{A6F4529E-3321-8ADF-C6A8-AB0B9D187EEC}"/>
              </a:ext>
            </a:extLst>
          </p:cNvPr>
          <p:cNvCxnSpPr>
            <a:cxnSpLocks/>
          </p:cNvCxnSpPr>
          <p:nvPr/>
        </p:nvCxnSpPr>
        <p:spPr>
          <a:xfrm rot="5400000">
            <a:off x="2475413" y="4212772"/>
            <a:ext cx="548638" cy="16981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05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6D345D-4F04-ACF4-29E4-4FCDE12C6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445" y="794385"/>
            <a:ext cx="1115568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Preliminary </a:t>
            </a:r>
            <a:r>
              <a:rPr lang="it-IT" dirty="0" err="1"/>
              <a:t>Remarks</a:t>
            </a:r>
            <a:r>
              <a:rPr lang="it-IT" dirty="0"/>
              <a:t> (3):</a:t>
            </a:r>
            <a:br>
              <a:rPr lang="it-IT" dirty="0"/>
            </a:br>
            <a:r>
              <a:rPr lang="it-IT" dirty="0"/>
              <a:t>The </a:t>
            </a:r>
            <a:r>
              <a:rPr lang="it-IT" dirty="0" err="1"/>
              <a:t>Uniformity</a:t>
            </a:r>
            <a:r>
              <a:rPr lang="it-IT" dirty="0"/>
              <a:t>-Making </a:t>
            </a:r>
            <a:r>
              <a:rPr lang="it-IT" dirty="0" err="1"/>
              <a:t>Function</a:t>
            </a:r>
            <a:r>
              <a:rPr lang="it-IT" dirty="0"/>
              <a:t> of the WHO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C2AE7A-0996-085A-FF2C-1348E975F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2609306"/>
            <a:ext cx="11155680" cy="3767328"/>
          </a:xfrm>
        </p:spPr>
        <p:txBody>
          <a:bodyPr/>
          <a:lstStyle/>
          <a:p>
            <a:pPr algn="just"/>
            <a:r>
              <a:rPr lang="it-IT" dirty="0" err="1"/>
              <a:t>However</a:t>
            </a:r>
            <a:r>
              <a:rPr lang="it-IT" dirty="0"/>
              <a:t>, global health </a:t>
            </a:r>
            <a:r>
              <a:rPr lang="it-IT" dirty="0" err="1"/>
              <a:t>law</a:t>
            </a:r>
            <a:r>
              <a:rPr lang="it-IT" dirty="0"/>
              <a:t>,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analyzed</a:t>
            </a:r>
            <a:r>
              <a:rPr lang="it-IT" dirty="0"/>
              <a:t> under the mere </a:t>
            </a:r>
            <a:r>
              <a:rPr lang="it-IT" dirty="0" err="1"/>
              <a:t>perspective</a:t>
            </a:r>
            <a:r>
              <a:rPr lang="it-IT" dirty="0"/>
              <a:t> of the </a:t>
            </a:r>
            <a:r>
              <a:rPr lang="it-IT" dirty="0" err="1"/>
              <a:t>quantitavely</a:t>
            </a:r>
            <a:r>
              <a:rPr lang="it-IT" dirty="0"/>
              <a:t> </a:t>
            </a:r>
            <a:r>
              <a:rPr lang="it-IT" dirty="0" err="1"/>
              <a:t>poor</a:t>
            </a:r>
            <a:r>
              <a:rPr lang="it-IT" dirty="0"/>
              <a:t> </a:t>
            </a:r>
            <a:r>
              <a:rPr lang="it-IT" b="1" dirty="0"/>
              <a:t>normative production of the WHO </a:t>
            </a:r>
          </a:p>
          <a:p>
            <a:pPr marL="0" indent="0" algn="ctr">
              <a:buNone/>
            </a:pPr>
            <a:r>
              <a:rPr lang="it-IT" dirty="0"/>
              <a:t>=</a:t>
            </a:r>
          </a:p>
          <a:p>
            <a:pPr algn="just"/>
            <a:r>
              <a:rPr lang="it-IT" dirty="0" err="1"/>
              <a:t>partially</a:t>
            </a:r>
            <a:r>
              <a:rPr lang="it-IT" dirty="0"/>
              <a:t> a step </a:t>
            </a:r>
            <a:r>
              <a:rPr lang="it-IT" dirty="0" err="1"/>
              <a:t>towards</a:t>
            </a:r>
            <a:r>
              <a:rPr lang="it-IT" dirty="0"/>
              <a:t> the </a:t>
            </a:r>
            <a:r>
              <a:rPr lang="it-IT" b="1" dirty="0"/>
              <a:t>de-</a:t>
            </a:r>
            <a:r>
              <a:rPr lang="it-IT" b="1" dirty="0" err="1"/>
              <a:t>fragmentation</a:t>
            </a:r>
            <a:r>
              <a:rPr lang="it-IT" dirty="0"/>
              <a:t> (= </a:t>
            </a:r>
            <a:r>
              <a:rPr lang="it-IT" dirty="0" err="1"/>
              <a:t>unification</a:t>
            </a:r>
            <a:r>
              <a:rPr lang="it-IT" dirty="0"/>
              <a:t>) of the first health-</a:t>
            </a:r>
            <a:r>
              <a:rPr lang="it-IT" dirty="0" err="1"/>
              <a:t>centered</a:t>
            </a:r>
            <a:r>
              <a:rPr lang="it-IT" dirty="0"/>
              <a:t> </a:t>
            </a:r>
            <a:r>
              <a:rPr lang="it-IT" dirty="0" err="1"/>
              <a:t>negotiating</a:t>
            </a:r>
            <a:r>
              <a:rPr lang="it-IT" dirty="0"/>
              <a:t> </a:t>
            </a:r>
            <a:r>
              <a:rPr lang="it-IT" dirty="0" err="1"/>
              <a:t>efforts</a:t>
            </a:r>
            <a:r>
              <a:rPr lang="it-IT" dirty="0"/>
              <a:t> made by the international community. </a:t>
            </a:r>
          </a:p>
        </p:txBody>
      </p:sp>
      <p:cxnSp>
        <p:nvCxnSpPr>
          <p:cNvPr id="5" name="Connettore 7 4">
            <a:extLst>
              <a:ext uri="{FF2B5EF4-FFF2-40B4-BE49-F238E27FC236}">
                <a16:creationId xmlns:a16="http://schemas.microsoft.com/office/drawing/2014/main" id="{8E67B2A4-4CFE-A659-DC63-C97867382BF2}"/>
              </a:ext>
            </a:extLst>
          </p:cNvPr>
          <p:cNvCxnSpPr/>
          <p:nvPr/>
        </p:nvCxnSpPr>
        <p:spPr>
          <a:xfrm>
            <a:off x="142875" y="1943100"/>
            <a:ext cx="900113" cy="62865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06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58CB2A-B255-E166-376C-C88F0B64B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963" y="809244"/>
            <a:ext cx="1115568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Preliminary </a:t>
            </a:r>
            <a:r>
              <a:rPr lang="it-IT" dirty="0" err="1"/>
              <a:t>Remarks</a:t>
            </a:r>
            <a:r>
              <a:rPr lang="it-IT" dirty="0"/>
              <a:t> (3):</a:t>
            </a:r>
            <a:br>
              <a:rPr lang="it-IT" dirty="0"/>
            </a:br>
            <a:r>
              <a:rPr lang="it-IT" dirty="0"/>
              <a:t>The </a:t>
            </a:r>
            <a:r>
              <a:rPr lang="it-IT" dirty="0" err="1"/>
              <a:t>Uniformity</a:t>
            </a:r>
            <a:r>
              <a:rPr lang="it-IT" dirty="0"/>
              <a:t>-Making </a:t>
            </a:r>
            <a:r>
              <a:rPr lang="it-IT" dirty="0" err="1"/>
              <a:t>Function</a:t>
            </a:r>
            <a:r>
              <a:rPr lang="it-IT" dirty="0"/>
              <a:t> of the WHO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AABA33-9BF1-ABCF-BCBA-A7A4BCCC0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WHO</a:t>
            </a:r>
            <a:r>
              <a:rPr lang="en-US" dirty="0"/>
              <a:t> </a:t>
            </a:r>
            <a:r>
              <a:rPr lang="en-US" b="1" dirty="0"/>
              <a:t>constitutional mandate </a:t>
            </a:r>
            <a:r>
              <a:rPr lang="en-US" dirty="0"/>
              <a:t>to </a:t>
            </a:r>
            <a:r>
              <a:rPr lang="en-US" b="1" dirty="0"/>
              <a:t>negotiate treaties, regulations or recommendations </a:t>
            </a:r>
            <a:r>
              <a:rPr lang="en-US" dirty="0"/>
              <a:t>with respect to </a:t>
            </a:r>
            <a:r>
              <a:rPr lang="en-US" b="1" dirty="0"/>
              <a:t>any matter within the competence of the Organization </a:t>
            </a:r>
            <a:r>
              <a:rPr lang="en-US" dirty="0"/>
              <a:t>(articles 19, 21 and 23 of the 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WHO Constitution</a:t>
            </a:r>
            <a:r>
              <a:rPr lang="en-US" dirty="0"/>
              <a:t>)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ctr">
              <a:buNone/>
            </a:pPr>
            <a:r>
              <a:rPr lang="en-US" b="1" dirty="0"/>
              <a:t>WHO = coherency/uniformity-making institution </a:t>
            </a:r>
            <a:r>
              <a:rPr lang="en-US" dirty="0"/>
              <a:t>aimed at </a:t>
            </a:r>
            <a:r>
              <a:rPr lang="en-US" b="1" dirty="0"/>
              <a:t>bringing together </a:t>
            </a:r>
            <a:r>
              <a:rPr lang="en-US" b="1" i="1" dirty="0"/>
              <a:t>ratione </a:t>
            </a:r>
            <a:r>
              <a:rPr lang="en-US" b="1" i="1" dirty="0" err="1"/>
              <a:t>materiae</a:t>
            </a:r>
            <a:r>
              <a:rPr lang="en-US" b="1" i="1" dirty="0"/>
              <a:t> </a:t>
            </a:r>
            <a:r>
              <a:rPr lang="en-US" dirty="0"/>
              <a:t>any </a:t>
            </a:r>
            <a:r>
              <a:rPr lang="en-US" b="1" dirty="0"/>
              <a:t>negotiating effort </a:t>
            </a:r>
            <a:r>
              <a:rPr lang="en-US" dirty="0"/>
              <a:t>aimed at driving the global population towards the </a:t>
            </a:r>
            <a:r>
              <a:rPr lang="en-US" b="1" dirty="0"/>
              <a:t>highest possible level of health. </a:t>
            </a:r>
            <a:endParaRPr lang="it-IT" b="1" dirty="0"/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D3ACACAB-2FB4-D0EC-0F34-A51204CDF24A}"/>
              </a:ext>
            </a:extLst>
          </p:cNvPr>
          <p:cNvSpPr/>
          <p:nvPr/>
        </p:nvSpPr>
        <p:spPr>
          <a:xfrm>
            <a:off x="5688806" y="3429000"/>
            <a:ext cx="814388" cy="95726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42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96EA19-079E-943F-DF4C-8E938AD87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269" y="848451"/>
            <a:ext cx="9493249" cy="1577975"/>
          </a:xfrm>
        </p:spPr>
        <p:txBody>
          <a:bodyPr/>
          <a:lstStyle/>
          <a:p>
            <a:pPr algn="ctr"/>
            <a:r>
              <a:rPr lang="it-IT" dirty="0" err="1"/>
              <a:t>Transitionary</a:t>
            </a:r>
            <a:r>
              <a:rPr lang="it-IT" dirty="0"/>
              <a:t> </a:t>
            </a:r>
            <a:r>
              <a:rPr lang="it-IT" dirty="0" err="1"/>
              <a:t>Remarks</a:t>
            </a:r>
            <a:r>
              <a:rPr lang="it-IT" dirty="0"/>
              <a:t>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25471D-81C1-5230-E718-E7616DB5B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Idea of a </a:t>
            </a:r>
            <a:r>
              <a:rPr lang="en-US" b="1" dirty="0"/>
              <a:t>Framework Convention on Global Health </a:t>
            </a:r>
            <a:r>
              <a:rPr lang="en-US" dirty="0"/>
              <a:t>(FCGH) capable of bringing «</a:t>
            </a:r>
            <a:r>
              <a:rPr lang="en-US" b="1" dirty="0"/>
              <a:t>clarity and precision </a:t>
            </a:r>
            <a:r>
              <a:rPr lang="en-US" dirty="0"/>
              <a:t>to </a:t>
            </a:r>
            <a:r>
              <a:rPr lang="en-US" b="1" dirty="0"/>
              <a:t>norms and standards </a:t>
            </a:r>
            <a:r>
              <a:rPr lang="en-US" dirty="0"/>
              <a:t>surrounding the </a:t>
            </a:r>
            <a:r>
              <a:rPr lang="en-US" b="1" dirty="0"/>
              <a:t>right to health</a:t>
            </a:r>
            <a:r>
              <a:rPr lang="en-US" dirty="0"/>
              <a:t>» (Gostin et al.);</a:t>
            </a:r>
          </a:p>
          <a:p>
            <a:pPr algn="just"/>
            <a:r>
              <a:rPr lang="en-US" dirty="0"/>
              <a:t>UN Secretary General </a:t>
            </a:r>
            <a:r>
              <a:rPr lang="en-US" b="1" dirty="0"/>
              <a:t>Ban Ki-moon </a:t>
            </a:r>
            <a:r>
              <a:rPr lang="en-US" dirty="0"/>
              <a:t>supported the creation of such an instrument, and he called to set the stage for a </a:t>
            </a:r>
            <a:r>
              <a:rPr lang="en-US" b="1" dirty="0"/>
              <a:t>«future United Nations framework convention on global health».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65321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estaltVTI">
  <a:themeElements>
    <a:clrScheme name="Gestalt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Gestal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1684</Words>
  <Application>Microsoft Macintosh PowerPoint</Application>
  <PresentationFormat>Widescreen</PresentationFormat>
  <Paragraphs>118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5" baseType="lpstr">
      <vt:lpstr>Aptos</vt:lpstr>
      <vt:lpstr>Arial</vt:lpstr>
      <vt:lpstr>Bierstadt</vt:lpstr>
      <vt:lpstr>Consolas</vt:lpstr>
      <vt:lpstr>Times New Roman</vt:lpstr>
      <vt:lpstr>TimesNewRomanPSMT</vt:lpstr>
      <vt:lpstr>Wingdings</vt:lpstr>
      <vt:lpstr>GestaltVTI</vt:lpstr>
      <vt:lpstr>Future Steps in International Health Law: Embracing Novelties, Preserving Coherence  </vt:lpstr>
      <vt:lpstr>Structure of the presentation:</vt:lpstr>
      <vt:lpstr>Introductory Remarks (Research Questions)</vt:lpstr>
      <vt:lpstr>A curiosity </vt:lpstr>
      <vt:lpstr>Preliminary remarks (1) The Fragmentation of International Law</vt:lpstr>
      <vt:lpstr>Preliminary Remarks (2): Fragmentation of Global Health Law</vt:lpstr>
      <vt:lpstr>Preliminary Remarks (3): The Uniformity-Making Function of the WHO</vt:lpstr>
      <vt:lpstr>Preliminary Remarks (3): The Uniformity-Making Function of the WHO</vt:lpstr>
      <vt:lpstr>Transitionary Remarks:</vt:lpstr>
      <vt:lpstr>Presentazione standard di PowerPoint</vt:lpstr>
      <vt:lpstr>Presentazione standard di PowerPoint</vt:lpstr>
      <vt:lpstr>The state of the art after WHA78</vt:lpstr>
      <vt:lpstr>Presentazione standard di PowerPoint</vt:lpstr>
      <vt:lpstr>Article 24 after WHA78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The way forward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MAGDALENA GRECO</dc:creator>
  <cp:lastModifiedBy>MAGDALENA GRECO</cp:lastModifiedBy>
  <cp:revision>1</cp:revision>
  <dcterms:created xsi:type="dcterms:W3CDTF">2025-05-30T14:36:32Z</dcterms:created>
  <dcterms:modified xsi:type="dcterms:W3CDTF">2025-05-31T14:41:50Z</dcterms:modified>
</cp:coreProperties>
</file>