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56" r:id="rId5"/>
    <p:sldId id="364" r:id="rId6"/>
    <p:sldId id="365" r:id="rId7"/>
    <p:sldId id="366" r:id="rId8"/>
    <p:sldId id="346" r:id="rId9"/>
    <p:sldId id="362" r:id="rId10"/>
    <p:sldId id="363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9988A1C-4991-AF3A-4DF6-2C674F4D9946}" name="Fowler, Leah R" initials="FL" userId="S::lfowler@cougarnet.uh.edu::a59a0c6b-1a5b-49a3-85dd-7a56e7ac3eec" providerId="AD"/>
  <p188:author id="{25F98340-C1DA-CB83-AF70-352317D4D90E}" name="Patterson, Erica" initials="PE" userId="S::epatters@cougarnet.uh.edu::a797f0be-3c20-4801-9d4e-d8c1ed3a4ad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0A9A4C-10C0-FFA7-F732-F1DB0C5346E9}" v="240" dt="2025-06-02T16:26:03.188"/>
    <p1510:client id="{3D935D32-9585-6AF3-A455-CD6C0666FB2F}" v="6" dt="2025-06-03T18:24:16.49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40B21D-BD24-4F28-B2B9-0E0DABF6199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2752AC-FEA7-43D2-B5A8-C37134EA39D8}">
      <dgm:prSet phldr="0"/>
      <dgm:spPr/>
      <dgm:t>
        <a:bodyPr/>
        <a:lstStyle/>
        <a:p>
          <a:pPr rtl="0"/>
          <a:r>
            <a:rPr lang="en-US" b="1" i="1" cap="none" baseline="0" dirty="0">
              <a:latin typeface="Tw Cen MT"/>
            </a:rPr>
            <a:t>Define and Evaluate</a:t>
          </a:r>
          <a:endParaRPr lang="en-US" b="1" i="1" cap="none" baseline="0" dirty="0"/>
        </a:p>
      </dgm:t>
    </dgm:pt>
    <dgm:pt modelId="{5E60E4B6-B8DC-4F8D-963D-823F21CD7786}" type="parTrans" cxnId="{275D2EBB-713D-476D-8869-2DBB92D9B848}">
      <dgm:prSet/>
      <dgm:spPr/>
      <dgm:t>
        <a:bodyPr/>
        <a:lstStyle/>
        <a:p>
          <a:endParaRPr lang="en-US"/>
        </a:p>
      </dgm:t>
    </dgm:pt>
    <dgm:pt modelId="{757B89DE-39B9-47B0-A78C-ADC59CAD6948}" type="sibTrans" cxnId="{275D2EBB-713D-476D-8869-2DBB92D9B848}">
      <dgm:prSet/>
      <dgm:spPr/>
      <dgm:t>
        <a:bodyPr/>
        <a:lstStyle/>
        <a:p>
          <a:endParaRPr lang="en-US"/>
        </a:p>
      </dgm:t>
    </dgm:pt>
    <dgm:pt modelId="{530B018E-9D94-4620-9F8C-373B1FE21CA1}">
      <dgm:prSet phldr="0"/>
      <dgm:spPr/>
      <dgm:t>
        <a:bodyPr/>
        <a:lstStyle/>
        <a:p>
          <a:r>
            <a:rPr lang="en-US" dirty="0">
              <a:latin typeface="Tw Cen MT"/>
            </a:rPr>
            <a:t>Previous Definitions of Psychiatric Violence</a:t>
          </a:r>
          <a:endParaRPr lang="en-US" dirty="0"/>
        </a:p>
      </dgm:t>
    </dgm:pt>
    <dgm:pt modelId="{99BBE997-7286-45BD-8146-D7262B5EE5B7}" type="parTrans" cxnId="{AD1147BD-B73A-4E5A-A7FE-2558B28B76CB}">
      <dgm:prSet/>
      <dgm:spPr/>
      <dgm:t>
        <a:bodyPr/>
        <a:lstStyle/>
        <a:p>
          <a:endParaRPr lang="en-US"/>
        </a:p>
      </dgm:t>
    </dgm:pt>
    <dgm:pt modelId="{6FC2C057-1183-46E9-9711-1A7B08051C38}" type="sibTrans" cxnId="{AD1147BD-B73A-4E5A-A7FE-2558B28B76CB}">
      <dgm:prSet/>
      <dgm:spPr/>
      <dgm:t>
        <a:bodyPr/>
        <a:lstStyle/>
        <a:p>
          <a:endParaRPr lang="en-US"/>
        </a:p>
      </dgm:t>
    </dgm:pt>
    <dgm:pt modelId="{2F91FF82-AAED-4DE6-B827-A75A4107A6CE}">
      <dgm:prSet phldr="0"/>
      <dgm:spPr/>
      <dgm:t>
        <a:bodyPr/>
        <a:lstStyle/>
        <a:p>
          <a:pPr rtl="0"/>
          <a:r>
            <a:rPr lang="en-US" dirty="0">
              <a:latin typeface="Tw Cen MT"/>
            </a:rPr>
            <a:t>New Definition for Psychiatric Violence</a:t>
          </a:r>
          <a:endParaRPr lang="en-US" dirty="0"/>
        </a:p>
      </dgm:t>
    </dgm:pt>
    <dgm:pt modelId="{3AF14709-400D-4E6F-A6F5-2D9F86F7EB99}" type="parTrans" cxnId="{C470BB0F-11F4-4E3F-990C-2BA2FD67865E}">
      <dgm:prSet/>
      <dgm:spPr/>
      <dgm:t>
        <a:bodyPr/>
        <a:lstStyle/>
        <a:p>
          <a:endParaRPr lang="en-US"/>
        </a:p>
      </dgm:t>
    </dgm:pt>
    <dgm:pt modelId="{A05BE576-EB34-445D-A4C6-9FBD1C3B49AB}" type="sibTrans" cxnId="{C470BB0F-11F4-4E3F-990C-2BA2FD67865E}">
      <dgm:prSet/>
      <dgm:spPr/>
      <dgm:t>
        <a:bodyPr/>
        <a:lstStyle/>
        <a:p>
          <a:endParaRPr lang="en-US"/>
        </a:p>
      </dgm:t>
    </dgm:pt>
    <dgm:pt modelId="{0EBBCE89-D107-4525-B255-4548EEE25B44}">
      <dgm:prSet phldr="0"/>
      <dgm:spPr/>
      <dgm:t>
        <a:bodyPr/>
        <a:lstStyle/>
        <a:p>
          <a:pPr rtl="0"/>
          <a:r>
            <a:rPr lang="en-US" b="1" i="1" dirty="0">
              <a:solidFill>
                <a:schemeClr val="bg1"/>
              </a:solidFill>
              <a:latin typeface="Tw Cen MT"/>
              <a:cs typeface="Segoe UI"/>
            </a:rPr>
            <a:t>Defining Vulnerable Populations and Vulnerable Populations and Psychiatric Violence in International Law</a:t>
          </a:r>
        </a:p>
      </dgm:t>
    </dgm:pt>
    <dgm:pt modelId="{AEEFF509-A18A-4825-B1F3-CA01A6DAF884}" type="parTrans" cxnId="{8A2BED59-051B-4672-8701-097D68D2A262}">
      <dgm:prSet/>
      <dgm:spPr/>
      <dgm:t>
        <a:bodyPr/>
        <a:lstStyle/>
        <a:p>
          <a:endParaRPr lang="en-US"/>
        </a:p>
      </dgm:t>
    </dgm:pt>
    <dgm:pt modelId="{6AFB8D30-CECC-43E2-B4DD-3F0C53F86455}" type="sibTrans" cxnId="{8A2BED59-051B-4672-8701-097D68D2A262}">
      <dgm:prSet/>
      <dgm:spPr/>
      <dgm:t>
        <a:bodyPr/>
        <a:lstStyle/>
        <a:p>
          <a:endParaRPr lang="en-US"/>
        </a:p>
      </dgm:t>
    </dgm:pt>
    <dgm:pt modelId="{2B5FF3EA-70E6-43E3-92AE-35EB52359B45}">
      <dgm:prSet phldr="0"/>
      <dgm:spPr/>
      <dgm:t>
        <a:bodyPr/>
        <a:lstStyle/>
        <a:p>
          <a:pPr rtl="0"/>
          <a:r>
            <a:rPr lang="en-US" dirty="0">
              <a:latin typeface="Tw Cen MT"/>
            </a:rPr>
            <a:t>Vulnerable Populations </a:t>
          </a:r>
          <a:endParaRPr lang="en-US" dirty="0"/>
        </a:p>
      </dgm:t>
    </dgm:pt>
    <dgm:pt modelId="{4D1F8784-DF97-4524-AC47-514534DCB0B4}" type="parTrans" cxnId="{7F4C5374-8439-4178-A716-F657CABAEB74}">
      <dgm:prSet/>
      <dgm:spPr/>
      <dgm:t>
        <a:bodyPr/>
        <a:lstStyle/>
        <a:p>
          <a:endParaRPr lang="en-US"/>
        </a:p>
      </dgm:t>
    </dgm:pt>
    <dgm:pt modelId="{E1130B4B-D9B5-4DEE-8F7D-0D1733F4FE74}" type="sibTrans" cxnId="{7F4C5374-8439-4178-A716-F657CABAEB74}">
      <dgm:prSet/>
      <dgm:spPr/>
      <dgm:t>
        <a:bodyPr/>
        <a:lstStyle/>
        <a:p>
          <a:endParaRPr lang="en-US"/>
        </a:p>
      </dgm:t>
    </dgm:pt>
    <dgm:pt modelId="{1AE17BBD-C109-4315-94BE-F42EAC3E0A53}">
      <dgm:prSet phldr="0"/>
      <dgm:spPr/>
      <dgm:t>
        <a:bodyPr/>
        <a:lstStyle/>
        <a:p>
          <a:pPr rtl="0"/>
          <a:r>
            <a:rPr lang="en-US" dirty="0">
              <a:latin typeface="Tw Cen MT"/>
            </a:rPr>
            <a:t>Analysis of Lawsuits, Treaties/International Instruments, and Human Rights Initiatives</a:t>
          </a:r>
          <a:endParaRPr lang="en-US" dirty="0"/>
        </a:p>
      </dgm:t>
    </dgm:pt>
    <dgm:pt modelId="{5080D1F9-DF3F-4751-9CAB-3F27D84AC556}" type="parTrans" cxnId="{B7DA3A65-7832-443E-8A3D-9969E15E1A1A}">
      <dgm:prSet/>
      <dgm:spPr/>
      <dgm:t>
        <a:bodyPr/>
        <a:lstStyle/>
        <a:p>
          <a:endParaRPr lang="en-US"/>
        </a:p>
      </dgm:t>
    </dgm:pt>
    <dgm:pt modelId="{2A2CDE9E-312F-4256-8F0B-E75D805E7780}" type="sibTrans" cxnId="{B7DA3A65-7832-443E-8A3D-9969E15E1A1A}">
      <dgm:prSet/>
      <dgm:spPr/>
      <dgm:t>
        <a:bodyPr/>
        <a:lstStyle/>
        <a:p>
          <a:endParaRPr lang="en-US"/>
        </a:p>
      </dgm:t>
    </dgm:pt>
    <dgm:pt modelId="{D7BC7883-AA08-4A62-B485-F13BA9854829}">
      <dgm:prSet phldr="0"/>
      <dgm:spPr/>
      <dgm:t>
        <a:bodyPr/>
        <a:lstStyle/>
        <a:p>
          <a:pPr rtl="0"/>
          <a:r>
            <a:rPr lang="en-US" b="1" i="1" cap="none" baseline="0" dirty="0">
              <a:latin typeface="Tw Cen MT"/>
            </a:rPr>
            <a:t> Lessons for Domestic and International Policy </a:t>
          </a:r>
          <a:endParaRPr lang="en-US" b="1" i="1" cap="none" baseline="0" dirty="0"/>
        </a:p>
      </dgm:t>
    </dgm:pt>
    <dgm:pt modelId="{DEF54326-947C-48A8-955D-5A5F2A2E667A}" type="parTrans" cxnId="{1D70E384-3512-43A4-9904-2331D8055ACD}">
      <dgm:prSet/>
      <dgm:spPr/>
      <dgm:t>
        <a:bodyPr/>
        <a:lstStyle/>
        <a:p>
          <a:endParaRPr lang="en-US"/>
        </a:p>
      </dgm:t>
    </dgm:pt>
    <dgm:pt modelId="{BFD7FCD1-6D15-4655-A133-9131C04E7F3C}" type="sibTrans" cxnId="{1D70E384-3512-43A4-9904-2331D8055ACD}">
      <dgm:prSet/>
      <dgm:spPr/>
      <dgm:t>
        <a:bodyPr/>
        <a:lstStyle/>
        <a:p>
          <a:endParaRPr lang="en-US"/>
        </a:p>
      </dgm:t>
    </dgm:pt>
    <dgm:pt modelId="{F3079620-62B8-45F0-A7A4-5BBEA15EA07C}">
      <dgm:prSet phldr="0"/>
      <dgm:spPr/>
      <dgm:t>
        <a:bodyPr/>
        <a:lstStyle/>
        <a:p>
          <a:pPr rtl="0"/>
          <a:r>
            <a:rPr lang="en-US" dirty="0">
              <a:latin typeface="Tw Cen MT"/>
            </a:rPr>
            <a:t>Community Level</a:t>
          </a:r>
          <a:endParaRPr lang="en-US" dirty="0"/>
        </a:p>
      </dgm:t>
    </dgm:pt>
    <dgm:pt modelId="{F240A1C4-3276-4AFF-836C-8603EE98DC10}" type="parTrans" cxnId="{A34F09EF-404B-4D09-B52C-EC37D8DF2D40}">
      <dgm:prSet/>
      <dgm:spPr/>
      <dgm:t>
        <a:bodyPr/>
        <a:lstStyle/>
        <a:p>
          <a:endParaRPr lang="en-US"/>
        </a:p>
      </dgm:t>
    </dgm:pt>
    <dgm:pt modelId="{05058BF4-3B1F-4897-9C6F-74B52330C3C5}" type="sibTrans" cxnId="{A34F09EF-404B-4D09-B52C-EC37D8DF2D40}">
      <dgm:prSet/>
      <dgm:spPr/>
      <dgm:t>
        <a:bodyPr/>
        <a:lstStyle/>
        <a:p>
          <a:endParaRPr lang="en-US"/>
        </a:p>
      </dgm:t>
    </dgm:pt>
    <dgm:pt modelId="{96703FD2-A318-46C7-8CFD-42053A1EC5FD}">
      <dgm:prSet/>
      <dgm:spPr/>
      <dgm:t>
        <a:bodyPr/>
        <a:lstStyle/>
        <a:p>
          <a:pPr rtl="0"/>
          <a:r>
            <a:rPr lang="en-US" dirty="0">
              <a:latin typeface="Tw Cen MT"/>
            </a:rPr>
            <a:t>State Level</a:t>
          </a:r>
          <a:endParaRPr lang="en-US" dirty="0"/>
        </a:p>
      </dgm:t>
    </dgm:pt>
    <dgm:pt modelId="{EFBCD05D-9498-4A88-875E-6E44CF782AF2}" type="parTrans" cxnId="{CEEB5EB7-4F51-4A03-8928-D8DAAEF0D74A}">
      <dgm:prSet/>
      <dgm:spPr/>
      <dgm:t>
        <a:bodyPr/>
        <a:lstStyle/>
        <a:p>
          <a:endParaRPr lang="en-US"/>
        </a:p>
      </dgm:t>
    </dgm:pt>
    <dgm:pt modelId="{D99B1523-85E2-44E4-9A35-7DC3F6E1C4B5}" type="sibTrans" cxnId="{CEEB5EB7-4F51-4A03-8928-D8DAAEF0D74A}">
      <dgm:prSet/>
      <dgm:spPr/>
      <dgm:t>
        <a:bodyPr/>
        <a:lstStyle/>
        <a:p>
          <a:endParaRPr lang="en-US"/>
        </a:p>
      </dgm:t>
    </dgm:pt>
    <dgm:pt modelId="{37272523-56D3-4F51-8D6C-3F1852BE02C0}">
      <dgm:prSet phldr="0"/>
      <dgm:spPr/>
      <dgm:t>
        <a:bodyPr/>
        <a:lstStyle/>
        <a:p>
          <a:pPr rtl="0"/>
          <a:r>
            <a:rPr lang="en-US" dirty="0">
              <a:latin typeface="Tw Cen MT"/>
            </a:rPr>
            <a:t>International Level</a:t>
          </a:r>
        </a:p>
      </dgm:t>
    </dgm:pt>
    <dgm:pt modelId="{A547E502-18F8-412A-A0A1-0477338B39B0}" type="parTrans" cxnId="{907F3016-9739-48EA-8C5F-D5829A4A2596}">
      <dgm:prSet/>
      <dgm:spPr/>
    </dgm:pt>
    <dgm:pt modelId="{6437E5D0-5EB1-431F-A71A-A6A83EB29E3D}" type="sibTrans" cxnId="{907F3016-9739-48EA-8C5F-D5829A4A2596}">
      <dgm:prSet/>
      <dgm:spPr/>
    </dgm:pt>
    <dgm:pt modelId="{AEF3E0B6-3F13-497D-B481-E64D3CCC3654}">
      <dgm:prSet phldr="0"/>
      <dgm:spPr/>
      <dgm:t>
        <a:bodyPr/>
        <a:lstStyle/>
        <a:p>
          <a:pPr rtl="0"/>
          <a:r>
            <a:rPr lang="en-US" dirty="0">
              <a:latin typeface="Calibri"/>
              <a:ea typeface="Calibri"/>
              <a:cs typeface="Calibri"/>
            </a:rPr>
            <a:t>Manifestations of Psychiatric Violence and Application to International Human Rights Law</a:t>
          </a:r>
          <a:endParaRPr lang="en-US" dirty="0">
            <a:latin typeface="Tw Cen MT"/>
          </a:endParaRPr>
        </a:p>
      </dgm:t>
    </dgm:pt>
    <dgm:pt modelId="{5B95D039-3417-4AF7-9DDB-5BF2F6211B6B}" type="parTrans" cxnId="{A02CF72B-D0F5-4EC1-842E-2A52AE14B74B}">
      <dgm:prSet/>
      <dgm:spPr/>
    </dgm:pt>
    <dgm:pt modelId="{BE12A85C-A0B3-4DA6-9547-024534A84EF3}" type="sibTrans" cxnId="{A02CF72B-D0F5-4EC1-842E-2A52AE14B74B}">
      <dgm:prSet/>
      <dgm:spPr/>
    </dgm:pt>
    <dgm:pt modelId="{8ED7A652-3485-4762-A15A-B49A8C1B3D73}" type="pres">
      <dgm:prSet presAssocID="{0A40B21D-BD24-4F28-B2B9-0E0DABF6199D}" presName="linear" presStyleCnt="0">
        <dgm:presLayoutVars>
          <dgm:dir/>
          <dgm:animLvl val="lvl"/>
          <dgm:resizeHandles val="exact"/>
        </dgm:presLayoutVars>
      </dgm:prSet>
      <dgm:spPr/>
    </dgm:pt>
    <dgm:pt modelId="{08C9708B-53B5-4811-82B8-8521EEDD59AA}" type="pres">
      <dgm:prSet presAssocID="{7A2752AC-FEA7-43D2-B5A8-C37134EA39D8}" presName="parentLin" presStyleCnt="0"/>
      <dgm:spPr/>
    </dgm:pt>
    <dgm:pt modelId="{1AB6DAAA-90DE-40F2-82F0-6612D61BCF3D}" type="pres">
      <dgm:prSet presAssocID="{7A2752AC-FEA7-43D2-B5A8-C37134EA39D8}" presName="parentLeftMargin" presStyleLbl="node1" presStyleIdx="0" presStyleCnt="3"/>
      <dgm:spPr/>
    </dgm:pt>
    <dgm:pt modelId="{2A851C3F-9C62-4FA6-B3CA-E18333B6B1A3}" type="pres">
      <dgm:prSet presAssocID="{7A2752AC-FEA7-43D2-B5A8-C37134EA39D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571302B-5BAD-43A2-B1D9-02D940B99379}" type="pres">
      <dgm:prSet presAssocID="{7A2752AC-FEA7-43D2-B5A8-C37134EA39D8}" presName="negativeSpace" presStyleCnt="0"/>
      <dgm:spPr/>
    </dgm:pt>
    <dgm:pt modelId="{CDB8E6CC-45D4-4CB0-A005-52B2A98FC86C}" type="pres">
      <dgm:prSet presAssocID="{7A2752AC-FEA7-43D2-B5A8-C37134EA39D8}" presName="childText" presStyleLbl="conFgAcc1" presStyleIdx="0" presStyleCnt="3">
        <dgm:presLayoutVars>
          <dgm:bulletEnabled val="1"/>
        </dgm:presLayoutVars>
      </dgm:prSet>
      <dgm:spPr/>
    </dgm:pt>
    <dgm:pt modelId="{5B40587A-99AF-4EC1-B0EC-8764BDC2C68B}" type="pres">
      <dgm:prSet presAssocID="{757B89DE-39B9-47B0-A78C-ADC59CAD6948}" presName="spaceBetweenRectangles" presStyleCnt="0"/>
      <dgm:spPr/>
    </dgm:pt>
    <dgm:pt modelId="{36C23789-8B2D-4099-A7BC-720071CD21DF}" type="pres">
      <dgm:prSet presAssocID="{0EBBCE89-D107-4525-B255-4548EEE25B44}" presName="parentLin" presStyleCnt="0"/>
      <dgm:spPr/>
    </dgm:pt>
    <dgm:pt modelId="{EFCD3BDA-89B4-4C74-B5D8-9BC0213B6E93}" type="pres">
      <dgm:prSet presAssocID="{0EBBCE89-D107-4525-B255-4548EEE25B44}" presName="parentLeftMargin" presStyleLbl="node1" presStyleIdx="0" presStyleCnt="3"/>
      <dgm:spPr/>
    </dgm:pt>
    <dgm:pt modelId="{952051BA-6F07-4647-8B53-5DF171BDBCD1}" type="pres">
      <dgm:prSet presAssocID="{0EBBCE89-D107-4525-B255-4548EEE25B4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997618C-74D7-445F-8DD3-5AF212FF4F34}" type="pres">
      <dgm:prSet presAssocID="{0EBBCE89-D107-4525-B255-4548EEE25B44}" presName="negativeSpace" presStyleCnt="0"/>
      <dgm:spPr/>
    </dgm:pt>
    <dgm:pt modelId="{EB2736DA-36B9-4354-AFCE-D50871C5FB6A}" type="pres">
      <dgm:prSet presAssocID="{0EBBCE89-D107-4525-B255-4548EEE25B44}" presName="childText" presStyleLbl="conFgAcc1" presStyleIdx="1" presStyleCnt="3">
        <dgm:presLayoutVars>
          <dgm:bulletEnabled val="1"/>
        </dgm:presLayoutVars>
      </dgm:prSet>
      <dgm:spPr/>
    </dgm:pt>
    <dgm:pt modelId="{1339005B-CD2A-4B0A-B078-B669A0CA606C}" type="pres">
      <dgm:prSet presAssocID="{6AFB8D30-CECC-43E2-B4DD-3F0C53F86455}" presName="spaceBetweenRectangles" presStyleCnt="0"/>
      <dgm:spPr/>
    </dgm:pt>
    <dgm:pt modelId="{38F470B5-A449-4B44-9DDA-ACBF621B4D21}" type="pres">
      <dgm:prSet presAssocID="{D7BC7883-AA08-4A62-B485-F13BA9854829}" presName="parentLin" presStyleCnt="0"/>
      <dgm:spPr/>
    </dgm:pt>
    <dgm:pt modelId="{45E5402C-FD95-4D03-892B-A4DE09A3B869}" type="pres">
      <dgm:prSet presAssocID="{D7BC7883-AA08-4A62-B485-F13BA9854829}" presName="parentLeftMargin" presStyleLbl="node1" presStyleIdx="1" presStyleCnt="3"/>
      <dgm:spPr/>
    </dgm:pt>
    <dgm:pt modelId="{F0A5B736-EBF8-4151-8E45-B7F6EC6B97AD}" type="pres">
      <dgm:prSet presAssocID="{D7BC7883-AA08-4A62-B485-F13BA985482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8635C04-70B1-4ECB-B587-881D28891D31}" type="pres">
      <dgm:prSet presAssocID="{D7BC7883-AA08-4A62-B485-F13BA9854829}" presName="negativeSpace" presStyleCnt="0"/>
      <dgm:spPr/>
    </dgm:pt>
    <dgm:pt modelId="{8C68870F-8314-47D3-A240-78F625DA6FE0}" type="pres">
      <dgm:prSet presAssocID="{D7BC7883-AA08-4A62-B485-F13BA985482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48BAB08-C744-4888-883D-7E3C60DD0BE8}" type="presOf" srcId="{0EBBCE89-D107-4525-B255-4548EEE25B44}" destId="{952051BA-6F07-4647-8B53-5DF171BDBCD1}" srcOrd="1" destOrd="0" presId="urn:microsoft.com/office/officeart/2005/8/layout/list1"/>
    <dgm:cxn modelId="{C470BB0F-11F4-4E3F-990C-2BA2FD67865E}" srcId="{7A2752AC-FEA7-43D2-B5A8-C37134EA39D8}" destId="{2F91FF82-AAED-4DE6-B827-A75A4107A6CE}" srcOrd="2" destOrd="0" parTransId="{3AF14709-400D-4E6F-A6F5-2D9F86F7EB99}" sibTransId="{A05BE576-EB34-445D-A4C6-9FBD1C3B49AB}"/>
    <dgm:cxn modelId="{907F3016-9739-48EA-8C5F-D5829A4A2596}" srcId="{D7BC7883-AA08-4A62-B485-F13BA9854829}" destId="{37272523-56D3-4F51-8D6C-3F1852BE02C0}" srcOrd="2" destOrd="0" parTransId="{A547E502-18F8-412A-A0A1-0477338B39B0}" sibTransId="{6437E5D0-5EB1-431F-A71A-A6A83EB29E3D}"/>
    <dgm:cxn modelId="{05D98017-5F88-438E-A1BA-0EB4149D14E0}" type="presOf" srcId="{1AE17BBD-C109-4315-94BE-F42EAC3E0A53}" destId="{EB2736DA-36B9-4354-AFCE-D50871C5FB6A}" srcOrd="0" destOrd="1" presId="urn:microsoft.com/office/officeart/2005/8/layout/list1"/>
    <dgm:cxn modelId="{CF0ABD1D-B53E-45C7-9637-4B469D0A51D4}" type="presOf" srcId="{F3079620-62B8-45F0-A7A4-5BBEA15EA07C}" destId="{8C68870F-8314-47D3-A240-78F625DA6FE0}" srcOrd="0" destOrd="0" presId="urn:microsoft.com/office/officeart/2005/8/layout/list1"/>
    <dgm:cxn modelId="{F281CD1E-5A66-4E20-A2B3-7FEF6B26E04F}" type="presOf" srcId="{96703FD2-A318-46C7-8CFD-42053A1EC5FD}" destId="{8C68870F-8314-47D3-A240-78F625DA6FE0}" srcOrd="0" destOrd="1" presId="urn:microsoft.com/office/officeart/2005/8/layout/list1"/>
    <dgm:cxn modelId="{A02CF72B-D0F5-4EC1-842E-2A52AE14B74B}" srcId="{7A2752AC-FEA7-43D2-B5A8-C37134EA39D8}" destId="{AEF3E0B6-3F13-497D-B481-E64D3CCC3654}" srcOrd="0" destOrd="0" parTransId="{5B95D039-3417-4AF7-9DDB-5BF2F6211B6B}" sibTransId="{BE12A85C-A0B3-4DA6-9547-024534A84EF3}"/>
    <dgm:cxn modelId="{443B1365-F975-40D8-ACC7-20278C317AAF}" type="presOf" srcId="{D7BC7883-AA08-4A62-B485-F13BA9854829}" destId="{F0A5B736-EBF8-4151-8E45-B7F6EC6B97AD}" srcOrd="1" destOrd="0" presId="urn:microsoft.com/office/officeart/2005/8/layout/list1"/>
    <dgm:cxn modelId="{B7DA3A65-7832-443E-8A3D-9969E15E1A1A}" srcId="{0EBBCE89-D107-4525-B255-4548EEE25B44}" destId="{1AE17BBD-C109-4315-94BE-F42EAC3E0A53}" srcOrd="1" destOrd="0" parTransId="{5080D1F9-DF3F-4751-9CAB-3F27D84AC556}" sibTransId="{2A2CDE9E-312F-4256-8F0B-E75D805E7780}"/>
    <dgm:cxn modelId="{B792414A-5F58-4B28-849C-0153D02A6EA1}" type="presOf" srcId="{2B5FF3EA-70E6-43E3-92AE-35EB52359B45}" destId="{EB2736DA-36B9-4354-AFCE-D50871C5FB6A}" srcOrd="0" destOrd="0" presId="urn:microsoft.com/office/officeart/2005/8/layout/list1"/>
    <dgm:cxn modelId="{90786751-1824-4763-AE2E-F5ABB601527C}" type="presOf" srcId="{AEF3E0B6-3F13-497D-B481-E64D3CCC3654}" destId="{CDB8E6CC-45D4-4CB0-A005-52B2A98FC86C}" srcOrd="0" destOrd="0" presId="urn:microsoft.com/office/officeart/2005/8/layout/list1"/>
    <dgm:cxn modelId="{7F4C5374-8439-4178-A716-F657CABAEB74}" srcId="{0EBBCE89-D107-4525-B255-4548EEE25B44}" destId="{2B5FF3EA-70E6-43E3-92AE-35EB52359B45}" srcOrd="0" destOrd="0" parTransId="{4D1F8784-DF97-4524-AC47-514534DCB0B4}" sibTransId="{E1130B4B-D9B5-4DEE-8F7D-0D1733F4FE74}"/>
    <dgm:cxn modelId="{8A2BED59-051B-4672-8701-097D68D2A262}" srcId="{0A40B21D-BD24-4F28-B2B9-0E0DABF6199D}" destId="{0EBBCE89-D107-4525-B255-4548EEE25B44}" srcOrd="1" destOrd="0" parTransId="{AEEFF509-A18A-4825-B1F3-CA01A6DAF884}" sibTransId="{6AFB8D30-CECC-43E2-B4DD-3F0C53F86455}"/>
    <dgm:cxn modelId="{8ADE497D-A86A-4011-8C50-CB7F201454B7}" type="presOf" srcId="{530B018E-9D94-4620-9F8C-373B1FE21CA1}" destId="{CDB8E6CC-45D4-4CB0-A005-52B2A98FC86C}" srcOrd="0" destOrd="1" presId="urn:microsoft.com/office/officeart/2005/8/layout/list1"/>
    <dgm:cxn modelId="{1D70E384-3512-43A4-9904-2331D8055ACD}" srcId="{0A40B21D-BD24-4F28-B2B9-0E0DABF6199D}" destId="{D7BC7883-AA08-4A62-B485-F13BA9854829}" srcOrd="2" destOrd="0" parTransId="{DEF54326-947C-48A8-955D-5A5F2A2E667A}" sibTransId="{BFD7FCD1-6D15-4655-A133-9131C04E7F3C}"/>
    <dgm:cxn modelId="{11662E8B-CFFB-4864-AF5D-518CD430F975}" type="presOf" srcId="{7A2752AC-FEA7-43D2-B5A8-C37134EA39D8}" destId="{2A851C3F-9C62-4FA6-B3CA-E18333B6B1A3}" srcOrd="1" destOrd="0" presId="urn:microsoft.com/office/officeart/2005/8/layout/list1"/>
    <dgm:cxn modelId="{CEEB5EB7-4F51-4A03-8928-D8DAAEF0D74A}" srcId="{D7BC7883-AA08-4A62-B485-F13BA9854829}" destId="{96703FD2-A318-46C7-8CFD-42053A1EC5FD}" srcOrd="1" destOrd="0" parTransId="{EFBCD05D-9498-4A88-875E-6E44CF782AF2}" sibTransId="{D99B1523-85E2-44E4-9A35-7DC3F6E1C4B5}"/>
    <dgm:cxn modelId="{674B22BA-CFA5-45BA-9376-30C2FDE42E04}" type="presOf" srcId="{7A2752AC-FEA7-43D2-B5A8-C37134EA39D8}" destId="{1AB6DAAA-90DE-40F2-82F0-6612D61BCF3D}" srcOrd="0" destOrd="0" presId="urn:microsoft.com/office/officeart/2005/8/layout/list1"/>
    <dgm:cxn modelId="{275D2EBB-713D-476D-8869-2DBB92D9B848}" srcId="{0A40B21D-BD24-4F28-B2B9-0E0DABF6199D}" destId="{7A2752AC-FEA7-43D2-B5A8-C37134EA39D8}" srcOrd="0" destOrd="0" parTransId="{5E60E4B6-B8DC-4F8D-963D-823F21CD7786}" sibTransId="{757B89DE-39B9-47B0-A78C-ADC59CAD6948}"/>
    <dgm:cxn modelId="{AD1147BD-B73A-4E5A-A7FE-2558B28B76CB}" srcId="{7A2752AC-FEA7-43D2-B5A8-C37134EA39D8}" destId="{530B018E-9D94-4620-9F8C-373B1FE21CA1}" srcOrd="1" destOrd="0" parTransId="{99BBE997-7286-45BD-8146-D7262B5EE5B7}" sibTransId="{6FC2C057-1183-46E9-9711-1A7B08051C38}"/>
    <dgm:cxn modelId="{448E16CB-7B2A-4CE8-9C65-B5A6CA1A10B1}" type="presOf" srcId="{D7BC7883-AA08-4A62-B485-F13BA9854829}" destId="{45E5402C-FD95-4D03-892B-A4DE09A3B869}" srcOrd="0" destOrd="0" presId="urn:microsoft.com/office/officeart/2005/8/layout/list1"/>
    <dgm:cxn modelId="{31CCEFD4-279B-4587-902A-E3DBFF83CC33}" type="presOf" srcId="{37272523-56D3-4F51-8D6C-3F1852BE02C0}" destId="{8C68870F-8314-47D3-A240-78F625DA6FE0}" srcOrd="0" destOrd="2" presId="urn:microsoft.com/office/officeart/2005/8/layout/list1"/>
    <dgm:cxn modelId="{2C2969D8-8933-403A-B97D-E2728F574669}" type="presOf" srcId="{0A40B21D-BD24-4F28-B2B9-0E0DABF6199D}" destId="{8ED7A652-3485-4762-A15A-B49A8C1B3D73}" srcOrd="0" destOrd="0" presId="urn:microsoft.com/office/officeart/2005/8/layout/list1"/>
    <dgm:cxn modelId="{2ED07FE4-FBD1-4701-A665-576C0F674211}" type="presOf" srcId="{0EBBCE89-D107-4525-B255-4548EEE25B44}" destId="{EFCD3BDA-89B4-4C74-B5D8-9BC0213B6E93}" srcOrd="0" destOrd="0" presId="urn:microsoft.com/office/officeart/2005/8/layout/list1"/>
    <dgm:cxn modelId="{A34F09EF-404B-4D09-B52C-EC37D8DF2D40}" srcId="{D7BC7883-AA08-4A62-B485-F13BA9854829}" destId="{F3079620-62B8-45F0-A7A4-5BBEA15EA07C}" srcOrd="0" destOrd="0" parTransId="{F240A1C4-3276-4AFF-836C-8603EE98DC10}" sibTransId="{05058BF4-3B1F-4897-9C6F-74B52330C3C5}"/>
    <dgm:cxn modelId="{1001BFFB-BC8F-4F2D-89B2-D660B7E5AF32}" type="presOf" srcId="{2F91FF82-AAED-4DE6-B827-A75A4107A6CE}" destId="{CDB8E6CC-45D4-4CB0-A005-52B2A98FC86C}" srcOrd="0" destOrd="2" presId="urn:microsoft.com/office/officeart/2005/8/layout/list1"/>
    <dgm:cxn modelId="{A0BA849A-FFCA-42B5-A647-56DD8404403F}" type="presParOf" srcId="{8ED7A652-3485-4762-A15A-B49A8C1B3D73}" destId="{08C9708B-53B5-4811-82B8-8521EEDD59AA}" srcOrd="0" destOrd="0" presId="urn:microsoft.com/office/officeart/2005/8/layout/list1"/>
    <dgm:cxn modelId="{F313492A-45DC-45E8-A579-518C07C520B5}" type="presParOf" srcId="{08C9708B-53B5-4811-82B8-8521EEDD59AA}" destId="{1AB6DAAA-90DE-40F2-82F0-6612D61BCF3D}" srcOrd="0" destOrd="0" presId="urn:microsoft.com/office/officeart/2005/8/layout/list1"/>
    <dgm:cxn modelId="{988C763C-CB52-483C-A129-B26C3A81F89B}" type="presParOf" srcId="{08C9708B-53B5-4811-82B8-8521EEDD59AA}" destId="{2A851C3F-9C62-4FA6-B3CA-E18333B6B1A3}" srcOrd="1" destOrd="0" presId="urn:microsoft.com/office/officeart/2005/8/layout/list1"/>
    <dgm:cxn modelId="{5FF32F0A-127B-4E27-89A8-E8F1C90CC6C1}" type="presParOf" srcId="{8ED7A652-3485-4762-A15A-B49A8C1B3D73}" destId="{1571302B-5BAD-43A2-B1D9-02D940B99379}" srcOrd="1" destOrd="0" presId="urn:microsoft.com/office/officeart/2005/8/layout/list1"/>
    <dgm:cxn modelId="{2515C426-10DC-438B-ADD6-1A52A6FEDF54}" type="presParOf" srcId="{8ED7A652-3485-4762-A15A-B49A8C1B3D73}" destId="{CDB8E6CC-45D4-4CB0-A005-52B2A98FC86C}" srcOrd="2" destOrd="0" presId="urn:microsoft.com/office/officeart/2005/8/layout/list1"/>
    <dgm:cxn modelId="{E2EC7B9A-6F90-4CBE-A0AC-A70337DA642C}" type="presParOf" srcId="{8ED7A652-3485-4762-A15A-B49A8C1B3D73}" destId="{5B40587A-99AF-4EC1-B0EC-8764BDC2C68B}" srcOrd="3" destOrd="0" presId="urn:microsoft.com/office/officeart/2005/8/layout/list1"/>
    <dgm:cxn modelId="{6E3DDCFD-B7C6-4887-A82B-C2C91573D03E}" type="presParOf" srcId="{8ED7A652-3485-4762-A15A-B49A8C1B3D73}" destId="{36C23789-8B2D-4099-A7BC-720071CD21DF}" srcOrd="4" destOrd="0" presId="urn:microsoft.com/office/officeart/2005/8/layout/list1"/>
    <dgm:cxn modelId="{7A4376E7-1A07-4C30-AE4E-AAF2CDBE82E3}" type="presParOf" srcId="{36C23789-8B2D-4099-A7BC-720071CD21DF}" destId="{EFCD3BDA-89B4-4C74-B5D8-9BC0213B6E93}" srcOrd="0" destOrd="0" presId="urn:microsoft.com/office/officeart/2005/8/layout/list1"/>
    <dgm:cxn modelId="{723A7049-02C5-46CC-A4FC-A94D7DFBEE0C}" type="presParOf" srcId="{36C23789-8B2D-4099-A7BC-720071CD21DF}" destId="{952051BA-6F07-4647-8B53-5DF171BDBCD1}" srcOrd="1" destOrd="0" presId="urn:microsoft.com/office/officeart/2005/8/layout/list1"/>
    <dgm:cxn modelId="{5C5C9403-DB05-4031-A383-E1515773620A}" type="presParOf" srcId="{8ED7A652-3485-4762-A15A-B49A8C1B3D73}" destId="{9997618C-74D7-445F-8DD3-5AF212FF4F34}" srcOrd="5" destOrd="0" presId="urn:microsoft.com/office/officeart/2005/8/layout/list1"/>
    <dgm:cxn modelId="{48BC8E41-E161-42A4-BFA8-23B006426C62}" type="presParOf" srcId="{8ED7A652-3485-4762-A15A-B49A8C1B3D73}" destId="{EB2736DA-36B9-4354-AFCE-D50871C5FB6A}" srcOrd="6" destOrd="0" presId="urn:microsoft.com/office/officeart/2005/8/layout/list1"/>
    <dgm:cxn modelId="{C039699D-A6BA-428C-B680-CCEAB885B494}" type="presParOf" srcId="{8ED7A652-3485-4762-A15A-B49A8C1B3D73}" destId="{1339005B-CD2A-4B0A-B078-B669A0CA606C}" srcOrd="7" destOrd="0" presId="urn:microsoft.com/office/officeart/2005/8/layout/list1"/>
    <dgm:cxn modelId="{4F89AE80-3735-4DCA-9AD3-D83524847E1A}" type="presParOf" srcId="{8ED7A652-3485-4762-A15A-B49A8C1B3D73}" destId="{38F470B5-A449-4B44-9DDA-ACBF621B4D21}" srcOrd="8" destOrd="0" presId="urn:microsoft.com/office/officeart/2005/8/layout/list1"/>
    <dgm:cxn modelId="{81294A39-39CC-4F40-94B3-CD4BDDEF1B5B}" type="presParOf" srcId="{38F470B5-A449-4B44-9DDA-ACBF621B4D21}" destId="{45E5402C-FD95-4D03-892B-A4DE09A3B869}" srcOrd="0" destOrd="0" presId="urn:microsoft.com/office/officeart/2005/8/layout/list1"/>
    <dgm:cxn modelId="{4EF740D0-4DBA-416D-A564-87F2322B1976}" type="presParOf" srcId="{38F470B5-A449-4B44-9DDA-ACBF621B4D21}" destId="{F0A5B736-EBF8-4151-8E45-B7F6EC6B97AD}" srcOrd="1" destOrd="0" presId="urn:microsoft.com/office/officeart/2005/8/layout/list1"/>
    <dgm:cxn modelId="{266CDCE7-83C4-4C92-949D-50FEE49CE7AD}" type="presParOf" srcId="{8ED7A652-3485-4762-A15A-B49A8C1B3D73}" destId="{B8635C04-70B1-4ECB-B587-881D28891D31}" srcOrd="9" destOrd="0" presId="urn:microsoft.com/office/officeart/2005/8/layout/list1"/>
    <dgm:cxn modelId="{0C7ED29E-0373-499A-B8D6-536C985EEDFD}" type="presParOf" srcId="{8ED7A652-3485-4762-A15A-B49A8C1B3D73}" destId="{8C68870F-8314-47D3-A240-78F625DA6F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B8E6CC-45D4-4CB0-A005-52B2A98FC86C}">
      <dsp:nvSpPr>
        <dsp:cNvPr id="0" name=""/>
        <dsp:cNvSpPr/>
      </dsp:nvSpPr>
      <dsp:spPr>
        <a:xfrm>
          <a:off x="0" y="382927"/>
          <a:ext cx="8153400" cy="1472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794" tIns="354076" rIns="632794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Calibri"/>
              <a:ea typeface="Calibri"/>
              <a:cs typeface="Calibri"/>
            </a:rPr>
            <a:t>Manifestations of Psychiatric Violence and Application to International Human Rights Law</a:t>
          </a:r>
          <a:endParaRPr lang="en-US" sz="1700" kern="1200" dirty="0">
            <a:latin typeface="Tw Cen M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Tw Cen MT"/>
            </a:rPr>
            <a:t>Previous Definitions of Psychiatric Violence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Tw Cen MT"/>
            </a:rPr>
            <a:t>New Definition for Psychiatric Violence</a:t>
          </a:r>
          <a:endParaRPr lang="en-US" sz="1700" kern="1200" dirty="0"/>
        </a:p>
      </dsp:txBody>
      <dsp:txXfrm>
        <a:off x="0" y="382927"/>
        <a:ext cx="8153400" cy="1472625"/>
      </dsp:txXfrm>
    </dsp:sp>
    <dsp:sp modelId="{2A851C3F-9C62-4FA6-B3CA-E18333B6B1A3}">
      <dsp:nvSpPr>
        <dsp:cNvPr id="0" name=""/>
        <dsp:cNvSpPr/>
      </dsp:nvSpPr>
      <dsp:spPr>
        <a:xfrm>
          <a:off x="407670" y="132007"/>
          <a:ext cx="570738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1" kern="1200" cap="none" baseline="0" dirty="0">
              <a:latin typeface="Tw Cen MT"/>
            </a:rPr>
            <a:t>Define and Evaluate</a:t>
          </a:r>
          <a:endParaRPr lang="en-US" sz="1700" b="1" i="1" kern="1200" cap="none" baseline="0" dirty="0"/>
        </a:p>
      </dsp:txBody>
      <dsp:txXfrm>
        <a:off x="432168" y="156505"/>
        <a:ext cx="5658384" cy="452844"/>
      </dsp:txXfrm>
    </dsp:sp>
    <dsp:sp modelId="{EB2736DA-36B9-4354-AFCE-D50871C5FB6A}">
      <dsp:nvSpPr>
        <dsp:cNvPr id="0" name=""/>
        <dsp:cNvSpPr/>
      </dsp:nvSpPr>
      <dsp:spPr>
        <a:xfrm>
          <a:off x="0" y="2198272"/>
          <a:ext cx="8153400" cy="1151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794" tIns="354076" rIns="632794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Tw Cen MT"/>
            </a:rPr>
            <a:t>Vulnerable Populations 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Tw Cen MT"/>
            </a:rPr>
            <a:t>Analysis of Lawsuits, Treaties/International Instruments, and Human Rights Initiatives</a:t>
          </a:r>
          <a:endParaRPr lang="en-US" sz="1700" kern="1200" dirty="0"/>
        </a:p>
      </dsp:txBody>
      <dsp:txXfrm>
        <a:off x="0" y="2198272"/>
        <a:ext cx="8153400" cy="1151325"/>
      </dsp:txXfrm>
    </dsp:sp>
    <dsp:sp modelId="{952051BA-6F07-4647-8B53-5DF171BDBCD1}">
      <dsp:nvSpPr>
        <dsp:cNvPr id="0" name=""/>
        <dsp:cNvSpPr/>
      </dsp:nvSpPr>
      <dsp:spPr>
        <a:xfrm>
          <a:off x="407670" y="1947352"/>
          <a:ext cx="570738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1" kern="1200" dirty="0">
              <a:solidFill>
                <a:schemeClr val="bg1"/>
              </a:solidFill>
              <a:latin typeface="Tw Cen MT"/>
              <a:cs typeface="Segoe UI"/>
            </a:rPr>
            <a:t>Defining Vulnerable Populations and Vulnerable Populations and Psychiatric Violence in International Law</a:t>
          </a:r>
        </a:p>
      </dsp:txBody>
      <dsp:txXfrm>
        <a:off x="432168" y="1971850"/>
        <a:ext cx="5658384" cy="452844"/>
      </dsp:txXfrm>
    </dsp:sp>
    <dsp:sp modelId="{8C68870F-8314-47D3-A240-78F625DA6FE0}">
      <dsp:nvSpPr>
        <dsp:cNvPr id="0" name=""/>
        <dsp:cNvSpPr/>
      </dsp:nvSpPr>
      <dsp:spPr>
        <a:xfrm>
          <a:off x="0" y="3692317"/>
          <a:ext cx="8153400" cy="1204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794" tIns="354076" rIns="632794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Tw Cen MT"/>
            </a:rPr>
            <a:t>Community Level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Tw Cen MT"/>
            </a:rPr>
            <a:t>State Level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Tw Cen MT"/>
            </a:rPr>
            <a:t>International Level</a:t>
          </a:r>
        </a:p>
      </dsp:txBody>
      <dsp:txXfrm>
        <a:off x="0" y="3692317"/>
        <a:ext cx="8153400" cy="1204875"/>
      </dsp:txXfrm>
    </dsp:sp>
    <dsp:sp modelId="{F0A5B736-EBF8-4151-8E45-B7F6EC6B97AD}">
      <dsp:nvSpPr>
        <dsp:cNvPr id="0" name=""/>
        <dsp:cNvSpPr/>
      </dsp:nvSpPr>
      <dsp:spPr>
        <a:xfrm>
          <a:off x="407670" y="3441397"/>
          <a:ext cx="570738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1" kern="1200" cap="none" baseline="0" dirty="0">
              <a:latin typeface="Tw Cen MT"/>
            </a:rPr>
            <a:t> Lessons for Domestic and International Policy </a:t>
          </a:r>
          <a:endParaRPr lang="en-US" sz="1700" b="1" i="1" kern="1200" cap="none" baseline="0" dirty="0"/>
        </a:p>
      </dsp:txBody>
      <dsp:txXfrm>
        <a:off x="432168" y="3465895"/>
        <a:ext cx="5658384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F9D42-C290-CF42-85DA-5CC90B4F702D}" type="datetime1">
              <a:rPr lang="en-US" smtClean="0"/>
              <a:t>6/3/2025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B6D0A-E9A6-F841-99F2-7363DCF92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666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A3838-2F5A-0F43-9077-A0DB1ED4F51D}" type="datetime1">
              <a:rPr lang="en-US" smtClean="0"/>
              <a:t>6/3/2025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EF01C-DADF-124B-B28B-E13FF94F5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643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ige.europa.eu/publications-resources/thesaurus/terms/1241?language_content_entity=en#:~:text=Description,psychological%20harm%20to%20an%20individua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Examples citation - </a:t>
            </a:r>
            <a:r>
              <a:rPr lang="en-US" dirty="0">
                <a:hlinkClick r:id="rId3"/>
              </a:rPr>
              <a:t>https://eige.europa.eu/publications-resources/thesaurus/terms/1241?language_content_entity=en#:~:text=Description,psychological%20harm%20to%20an%20individual</a:t>
            </a:r>
            <a:r>
              <a:rPr lang="en-US" dirty="0"/>
              <a:t>.</a:t>
            </a:r>
            <a:endParaRPr lang="en-US">
              <a:ea typeface="Calibri"/>
              <a:cs typeface="Calibri"/>
            </a:endParaRPr>
          </a:p>
          <a:p>
            <a:pPr marL="171450" indent="-171450">
              <a:spcBef>
                <a:spcPts val="1200"/>
              </a:spcBef>
              <a:buFont typeface="Wingdings,Sans-Serif"/>
              <a:buChar char="q"/>
            </a:pPr>
            <a:r>
              <a:rPr lang="en-US"/>
              <a:t>Ex. Any intentional conduct that seriously impairs another person's psychological integrity through coercion or threats. </a:t>
            </a:r>
          </a:p>
          <a:p>
            <a:pPr marL="171450" indent="-171450">
              <a:spcBef>
                <a:spcPts val="1200"/>
              </a:spcBef>
              <a:buFont typeface="Wingdings,Sans-Serif"/>
              <a:buChar char="q"/>
            </a:pPr>
            <a:r>
              <a:rPr lang="en-US" dirty="0"/>
              <a:t>Ex. Statistical definition: Any act which causes psychological harm to an individual.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EF01C-DADF-124B-B28B-E13FF94F5A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69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r>
              <a:rPr lang="en-US"/>
              <a:t>April 17, 2015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r>
              <a:rPr kumimoji="0" lang="en-US">
                <a:solidFill>
                  <a:schemeClr val="tx2"/>
                </a:solidFill>
              </a:rPr>
              <a:t>Roberts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April 17,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Roberts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r>
              <a:rPr lang="en-US"/>
              <a:t>April 17,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kumimoji="0" lang="en-US"/>
              <a:t>Roberts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April 17,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Roberts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April 17, 2015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0" lang="en-US"/>
              <a:t>Roberts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r>
              <a:rPr lang="en-US"/>
              <a:t>April 17, 2015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kumimoji="0" lang="en-US"/>
              <a:t>Roberts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r>
              <a:rPr lang="en-US"/>
              <a:t>April 17, 2015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kumimoji="0" lang="en-US"/>
              <a:t>Roberts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April 17, 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Roberts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April 17, 2015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Roberts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April 17, 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Roberts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r>
              <a:rPr lang="en-US"/>
              <a:t>April 17, 2015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kumimoji="0" lang="en-US"/>
              <a:t>Roberts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r>
              <a:rPr lang="en-US"/>
              <a:t>April 17, 2015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r>
              <a:rPr kumimoji="0" lang="en-US" sz="1400">
                <a:solidFill>
                  <a:schemeClr val="tx2"/>
                </a:solidFill>
              </a:rPr>
              <a:t>Roberts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tx1">
              <a:lumMod val="85000"/>
            </a:schemeClr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460" y="4448413"/>
            <a:ext cx="9031078" cy="620109"/>
          </a:xfrm>
        </p:spPr>
        <p:txBody>
          <a:bodyPr vert="horz" lIns="91440" tIns="45720" rIns="91440" bIns="45720" anchor="b">
            <a:normAutofit fontScale="90000"/>
          </a:bodyPr>
          <a:lstStyle/>
          <a:p>
            <a:pPr algn="ctr"/>
            <a:br>
              <a:rPr lang="en-US" sz="2800" dirty="0">
                <a:solidFill>
                  <a:srgbClr val="000000"/>
                </a:solidFill>
                <a:latin typeface="TW Cen MT"/>
              </a:rPr>
            </a:br>
            <a:br>
              <a:rPr lang="en-US" sz="2800" dirty="0">
                <a:solidFill>
                  <a:srgbClr val="000000"/>
                </a:solidFill>
                <a:latin typeface="TW Cen MT"/>
              </a:rPr>
            </a:br>
            <a:r>
              <a:rPr lang="en-US" sz="2800" dirty="0">
                <a:solidFill>
                  <a:srgbClr val="000000"/>
                </a:solidFill>
                <a:latin typeface="TW Cen MT"/>
              </a:rPr>
              <a:t>Erica Patterson</a:t>
            </a:r>
            <a:br>
              <a:rPr lang="en-US" sz="2800" dirty="0">
                <a:solidFill>
                  <a:srgbClr val="000000"/>
                </a:solidFill>
                <a:latin typeface="TW Cen MT"/>
              </a:rPr>
            </a:br>
            <a:r>
              <a:rPr lang="en-US" sz="2800" dirty="0">
                <a:solidFill>
                  <a:srgbClr val="000000"/>
                </a:solidFill>
                <a:latin typeface="TW Cen MT"/>
              </a:rPr>
              <a:t>Psychiatric Violence In International Human rights Law </a:t>
            </a:r>
            <a:br>
              <a:rPr lang="en-US" sz="2800" dirty="0">
                <a:latin typeface="TW Cen MT"/>
              </a:rPr>
            </a:br>
            <a:br>
              <a:rPr lang="en-US" sz="2800" dirty="0">
                <a:latin typeface="TW Cen MT"/>
              </a:rPr>
            </a:br>
            <a:br>
              <a:rPr lang="en-US" sz="2800" dirty="0">
                <a:latin typeface="TW Cen MT"/>
              </a:rPr>
            </a:br>
            <a:endParaRPr lang="en-US" sz="2500">
              <a:solidFill>
                <a:srgbClr val="212529"/>
              </a:solidFill>
              <a:latin typeface="TW Cen MT"/>
              <a:ea typeface="Source Sans Pro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anchor="ctr">
            <a:normAutofit/>
          </a:bodyPr>
          <a:lstStyle/>
          <a:p>
            <a:r>
              <a:rPr lang="en-US" dirty="0"/>
              <a:t>June 5, 2025</a:t>
            </a:r>
          </a:p>
        </p:txBody>
      </p:sp>
      <p:pic>
        <p:nvPicPr>
          <p:cNvPr id="4" name="Picture 1" descr="law-health-law-and-policy-institute-tertiary-stack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67" y="358682"/>
            <a:ext cx="8307265" cy="1014709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www.stanthonyshs.org/wp-content/uploads/2018/01/black-and-white-twitter-logo-transparent_100736.png">
            <a:extLst>
              <a:ext uri="{FF2B5EF4-FFF2-40B4-BE49-F238E27FC236}">
                <a16:creationId xmlns:a16="http://schemas.microsoft.com/office/drawing/2014/main" id="{13D3931C-0756-44FD-A601-9FDFD006C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1" y="6164337"/>
            <a:ext cx="5080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5CE94E-55DC-4C3E-AB68-83EFCDC0B6B6}"/>
              </a:ext>
            </a:extLst>
          </p:cNvPr>
          <p:cNvSpPr txBox="1"/>
          <p:nvPr/>
        </p:nvSpPr>
        <p:spPr>
          <a:xfrm>
            <a:off x="552451" y="6233671"/>
            <a:ext cx="1720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@HLPI_UHLC</a:t>
            </a:r>
            <a:r>
              <a:rPr lang="en-US" b="1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419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0FA4EF-0639-F046-5A41-221B88B6C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23831F-617C-2F52-ACCB-5E3A35D12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/>
          <a:p>
            <a:r>
              <a:rPr lang="en-US" sz="4800" b="1" i="1">
                <a:solidFill>
                  <a:schemeClr val="accent2"/>
                </a:solidFill>
              </a:rPr>
              <a:t>The Outline</a:t>
            </a:r>
            <a:endParaRPr lang="en-US" sz="4800">
              <a:solidFill>
                <a:schemeClr val="accent2"/>
              </a:solidFill>
            </a:endParaRPr>
          </a:p>
        </p:txBody>
      </p:sp>
      <p:graphicFrame>
        <p:nvGraphicFramePr>
          <p:cNvPr id="32" name="Content Placeholder 3">
            <a:extLst>
              <a:ext uri="{FF2B5EF4-FFF2-40B4-BE49-F238E27FC236}">
                <a16:creationId xmlns:a16="http://schemas.microsoft.com/office/drawing/2014/main" id="{C2C0062B-CF54-CE32-A8C3-30EEADDFCA82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612648" y="1600200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6025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C3D7DB-D434-36AE-4233-25FF5FA70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15380-5FCF-DBBB-607B-299F373FF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Define and Evaluate 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DEDAB-4E99-12AA-57E8-3FB757D364C4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7922418" cy="4281996"/>
          </a:xfrm>
          <a:ln>
            <a:solidFill>
              <a:schemeClr val="accent2"/>
            </a:solidFill>
          </a:ln>
        </p:spPr>
        <p:txBody>
          <a:bodyPr vert="horz" lIns="91440" tIns="45720" rIns="91440" bIns="45720" anchor="t">
            <a:normAutofit/>
          </a:bodyPr>
          <a:lstStyle/>
          <a:p>
            <a:r>
              <a:rPr lang="en-US" sz="2800" dirty="0">
                <a:latin typeface="TW Cen MT"/>
                <a:cs typeface="Times New Roman"/>
              </a:rPr>
              <a:t>Verbal Abuse</a:t>
            </a:r>
            <a:endParaRPr lang="en-US" sz="2800" dirty="0">
              <a:latin typeface="TW Cen MT"/>
            </a:endParaRPr>
          </a:p>
          <a:p>
            <a:r>
              <a:rPr lang="en-US" sz="2800" dirty="0">
                <a:latin typeface="TW Cen MT"/>
                <a:cs typeface="Times New Roman"/>
              </a:rPr>
              <a:t>Psychological Abuse</a:t>
            </a:r>
            <a:endParaRPr lang="en-US" sz="2800" dirty="0">
              <a:latin typeface="TW Cen MT"/>
            </a:endParaRPr>
          </a:p>
          <a:p>
            <a:r>
              <a:rPr lang="en-US" sz="2800" dirty="0">
                <a:latin typeface="TW Cen MT"/>
                <a:cs typeface="Times New Roman"/>
              </a:rPr>
              <a:t>Sexual Abuse </a:t>
            </a:r>
            <a:endParaRPr lang="en-US" sz="2800" dirty="0">
              <a:latin typeface="TW Cen MT"/>
            </a:endParaRPr>
          </a:p>
          <a:p>
            <a:pPr>
              <a:buClr>
                <a:srgbClr val="580101"/>
              </a:buClr>
            </a:pPr>
            <a:r>
              <a:rPr lang="en-US" sz="2800" dirty="0">
                <a:latin typeface="TW Cen MT"/>
                <a:cs typeface="Times New Roman"/>
              </a:rPr>
              <a:t>Forced Treatment </a:t>
            </a:r>
            <a:endParaRPr lang="en-US" sz="2800" dirty="0">
              <a:latin typeface="TW Cen MT"/>
            </a:endParaRPr>
          </a:p>
          <a:p>
            <a:pPr>
              <a:buClr>
                <a:srgbClr val="580101"/>
              </a:buClr>
            </a:pPr>
            <a:r>
              <a:rPr lang="en-US" sz="2800" dirty="0">
                <a:latin typeface="TW Cen MT"/>
                <a:cs typeface="Times New Roman"/>
              </a:rPr>
              <a:t>Forced Commitment </a:t>
            </a:r>
            <a:endParaRPr lang="en-US" sz="2800" dirty="0">
              <a:latin typeface="TW Cen MT"/>
            </a:endParaRPr>
          </a:p>
          <a:p>
            <a:pPr>
              <a:buClr>
                <a:srgbClr val="580101"/>
              </a:buClr>
            </a:pPr>
            <a:r>
              <a:rPr lang="en-US" sz="2800" dirty="0">
                <a:latin typeface="TW Cen MT"/>
                <a:cs typeface="Times New Roman"/>
              </a:rPr>
              <a:t>Lack of Rights, Respect of Religion, etc.</a:t>
            </a:r>
            <a:endParaRPr lang="en-US" sz="2800" dirty="0">
              <a:latin typeface="TW Cen MT"/>
            </a:endParaRPr>
          </a:p>
          <a:p>
            <a:pPr>
              <a:spcBef>
                <a:spcPts val="1200"/>
              </a:spcBef>
              <a:buClr>
                <a:srgbClr val="580101"/>
              </a:buClr>
              <a:buChar char="q"/>
            </a:pPr>
            <a:endParaRPr lang="en-US" sz="2200" dirty="0">
              <a:latin typeface="TW Cen MT"/>
            </a:endParaRPr>
          </a:p>
          <a:p>
            <a:pPr>
              <a:spcBef>
                <a:spcPts val="1200"/>
              </a:spcBef>
              <a:buClr>
                <a:srgbClr val="580101"/>
              </a:buClr>
              <a:buChar char="q"/>
            </a:pPr>
            <a:endParaRPr lang="en-US" sz="2600">
              <a:latin typeface="TW Cen MT"/>
            </a:endParaRPr>
          </a:p>
          <a:p>
            <a:pPr>
              <a:spcBef>
                <a:spcPts val="1200"/>
              </a:spcBef>
              <a:buClr>
                <a:srgbClr val="580101"/>
              </a:buClr>
              <a:buChar char="q"/>
            </a:pPr>
            <a:endParaRPr lang="en-US" sz="2600">
              <a:latin typeface="TW Cen MT"/>
            </a:endParaRPr>
          </a:p>
          <a:p>
            <a:pPr>
              <a:spcBef>
                <a:spcPts val="1200"/>
              </a:spcBef>
              <a:buClr>
                <a:srgbClr val="580101"/>
              </a:buClr>
              <a:buChar char="q"/>
            </a:pPr>
            <a:endParaRPr lang="en-US" sz="2600">
              <a:latin typeface="TW Cen MT"/>
            </a:endParaRPr>
          </a:p>
          <a:p>
            <a:pPr marL="365760" lvl="1" indent="0">
              <a:spcBef>
                <a:spcPts val="0"/>
              </a:spcBef>
              <a:buNone/>
            </a:pPr>
            <a:endParaRPr lang="en-US" sz="2000"/>
          </a:p>
          <a:p>
            <a:pPr lvl="1">
              <a:spcBef>
                <a:spcPts val="0"/>
              </a:spcBef>
              <a:buClr>
                <a:srgbClr val="990000"/>
              </a:buClr>
            </a:pPr>
            <a:endParaRPr lang="en-US" sz="3200"/>
          </a:p>
          <a:p>
            <a:pPr marL="365760" lvl="1" indent="0">
              <a:spcBef>
                <a:spcPts val="0"/>
              </a:spcBef>
              <a:buClr>
                <a:srgbClr val="990000"/>
              </a:buClr>
              <a:buNone/>
            </a:pPr>
            <a:endParaRPr lang="en-US" sz="8000"/>
          </a:p>
          <a:p>
            <a:pPr marL="365760" lvl="1" indent="0">
              <a:buClr>
                <a:srgbClr val="990000"/>
              </a:buClr>
              <a:buNone/>
            </a:pPr>
            <a:endParaRPr lang="en-US" sz="8000"/>
          </a:p>
          <a:p>
            <a:pPr>
              <a:buClr>
                <a:srgbClr val="580101"/>
              </a:buClr>
              <a:buChar char="q"/>
            </a:pP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AB5963-F39C-100E-B98F-3F75509ACC0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609600" y="1798319"/>
            <a:ext cx="7922418" cy="640080"/>
          </a:xfrm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cap="all" dirty="0"/>
              <a:t>Manifestations</a:t>
            </a:r>
          </a:p>
        </p:txBody>
      </p:sp>
      <p:pic>
        <p:nvPicPr>
          <p:cNvPr id="4" name="Picture 3" descr="A cartoon of a person sitting&#10;&#10;AI-generated content may be incorrect.">
            <a:extLst>
              <a:ext uri="{FF2B5EF4-FFF2-40B4-BE49-F238E27FC236}">
                <a16:creationId xmlns:a16="http://schemas.microsoft.com/office/drawing/2014/main" id="{D1B41944-49D1-6020-7E88-04661964B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789" y="2819644"/>
            <a:ext cx="2334114" cy="209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24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55FDA8-BA4D-5D10-CC92-D8FC4698D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93B09-F7FD-1111-2FBD-C54A05BB7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Define and Evaluate 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2A501-D9E0-0783-0D02-8761A39E4DA2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7922418" cy="4281996"/>
          </a:xfrm>
          <a:ln>
            <a:solidFill>
              <a:schemeClr val="accent2"/>
            </a:solidFill>
          </a:ln>
        </p:spPr>
        <p:txBody>
          <a:bodyPr vert="horz" lIns="91440" tIns="45720" rIns="91440" bIns="45720" anchor="t">
            <a:normAutofit lnSpcReduction="10000"/>
          </a:bodyPr>
          <a:lstStyle/>
          <a:p>
            <a:r>
              <a:rPr lang="en-US" sz="2800" dirty="0">
                <a:latin typeface="TW Cen MT"/>
                <a:cs typeface="Times New Roman"/>
              </a:rPr>
              <a:t>No international legal standard currently.</a:t>
            </a:r>
          </a:p>
          <a:p>
            <a:r>
              <a:rPr lang="en-US" sz="2800" dirty="0">
                <a:latin typeface="TW Cen MT"/>
                <a:cs typeface="Times New Roman"/>
              </a:rPr>
              <a:t>The international treaties and instruments used to try and cover psychiatric violence:</a:t>
            </a:r>
          </a:p>
          <a:p>
            <a:pPr lvl="1" algn="just"/>
            <a:r>
              <a:rPr lang="en-US" sz="2100" dirty="0">
                <a:latin typeface="TW Cen MT"/>
                <a:cs typeface="Times New Roman"/>
              </a:rPr>
              <a:t>Convention on the Rights of Persons with Disabilities (“CRPD”)</a:t>
            </a:r>
          </a:p>
          <a:p>
            <a:pPr lvl="1" algn="just">
              <a:buClr>
                <a:srgbClr val="990000"/>
              </a:buClr>
            </a:pPr>
            <a:r>
              <a:rPr lang="en-US" sz="2100" dirty="0">
                <a:latin typeface="TW Cen MT"/>
                <a:cs typeface="Times New Roman"/>
              </a:rPr>
              <a:t>Universal Declaration of Human Rights</a:t>
            </a:r>
          </a:p>
          <a:p>
            <a:pPr lvl="1" algn="just"/>
            <a:r>
              <a:rPr lang="en-US" sz="2100" dirty="0">
                <a:latin typeface="TW Cen MT"/>
                <a:cs typeface="Times New Roman"/>
              </a:rPr>
              <a:t>International Covenant on Civil and Political Rights</a:t>
            </a:r>
          </a:p>
          <a:p>
            <a:pPr lvl="1" algn="just"/>
            <a:r>
              <a:rPr lang="en-US" sz="2100" dirty="0">
                <a:latin typeface="TW Cen MT"/>
                <a:cs typeface="Times New Roman"/>
              </a:rPr>
              <a:t>International Covenant on Economic, Social and Cultural Rights</a:t>
            </a:r>
          </a:p>
          <a:p>
            <a:pPr lvl="1" algn="just"/>
            <a:r>
              <a:rPr lang="en-US" sz="2100" dirty="0">
                <a:latin typeface="TW Cen MT"/>
                <a:cs typeface="Times New Roman"/>
              </a:rPr>
              <a:t>American Convention on Human Rights</a:t>
            </a:r>
          </a:p>
          <a:p>
            <a:pPr lvl="1" algn="just">
              <a:buClr>
                <a:srgbClr val="990000"/>
              </a:buClr>
            </a:pPr>
            <a:r>
              <a:rPr lang="en-US" sz="2100" dirty="0">
                <a:latin typeface="TW Cen MT"/>
                <a:cs typeface="Times New Roman"/>
              </a:rPr>
              <a:t>Inter-American Convention to Prevent and Punish Torture</a:t>
            </a:r>
          </a:p>
          <a:p>
            <a:pPr lvl="1" algn="just"/>
            <a:r>
              <a:rPr lang="en-US" sz="2100" dirty="0">
                <a:latin typeface="TW Cen MT"/>
                <a:cs typeface="Times New Roman"/>
              </a:rPr>
              <a:t>Principles and Best Practices on the Protections of Persons Deprived of Liberty in the Americas</a:t>
            </a:r>
          </a:p>
          <a:p>
            <a:pPr lvl="1"/>
            <a:endParaRPr lang="en-US" sz="2500" dirty="0">
              <a:latin typeface="TW Cen MT"/>
              <a:cs typeface="Times New Roman"/>
            </a:endParaRPr>
          </a:p>
          <a:p>
            <a:pPr>
              <a:spcBef>
                <a:spcPts val="1200"/>
              </a:spcBef>
              <a:buClr>
                <a:srgbClr val="580101"/>
              </a:buClr>
              <a:buChar char="q"/>
            </a:pPr>
            <a:endParaRPr lang="en-US" sz="2200" dirty="0">
              <a:latin typeface="TW Cen MT"/>
              <a:cs typeface="Times New Roman"/>
            </a:endParaRPr>
          </a:p>
          <a:p>
            <a:pPr>
              <a:spcBef>
                <a:spcPts val="1200"/>
              </a:spcBef>
              <a:buClr>
                <a:srgbClr val="580101"/>
              </a:buClr>
              <a:buChar char="q"/>
            </a:pPr>
            <a:endParaRPr lang="en-US" sz="2600">
              <a:latin typeface="TW Cen MT"/>
            </a:endParaRPr>
          </a:p>
          <a:p>
            <a:pPr>
              <a:spcBef>
                <a:spcPts val="1200"/>
              </a:spcBef>
              <a:buClr>
                <a:srgbClr val="580101"/>
              </a:buClr>
              <a:buChar char="q"/>
            </a:pPr>
            <a:endParaRPr lang="en-US" sz="2600">
              <a:latin typeface="TW Cen MT"/>
            </a:endParaRPr>
          </a:p>
          <a:p>
            <a:pPr>
              <a:spcBef>
                <a:spcPts val="1200"/>
              </a:spcBef>
              <a:buClr>
                <a:srgbClr val="580101"/>
              </a:buClr>
              <a:buFont typeface="Wingdings"/>
              <a:buChar char="q"/>
            </a:pPr>
            <a:endParaRPr lang="en-US" sz="2600">
              <a:latin typeface="TW Cen MT"/>
            </a:endParaRPr>
          </a:p>
          <a:p>
            <a:pPr marL="365760" lvl="1" indent="0">
              <a:spcBef>
                <a:spcPts val="0"/>
              </a:spcBef>
              <a:buClr>
                <a:srgbClr val="990000"/>
              </a:buClr>
              <a:buNone/>
            </a:pPr>
            <a:endParaRPr lang="en-US" sz="2000"/>
          </a:p>
          <a:p>
            <a:pPr lvl="1">
              <a:spcBef>
                <a:spcPts val="0"/>
              </a:spcBef>
              <a:buClr>
                <a:srgbClr val="990000"/>
              </a:buClr>
            </a:pPr>
            <a:endParaRPr lang="en-US" sz="3200"/>
          </a:p>
          <a:p>
            <a:pPr marL="365760" lvl="1" indent="0">
              <a:spcBef>
                <a:spcPts val="0"/>
              </a:spcBef>
              <a:buClr>
                <a:srgbClr val="990000"/>
              </a:buClr>
              <a:buNone/>
            </a:pPr>
            <a:endParaRPr lang="en-US" sz="8000"/>
          </a:p>
          <a:p>
            <a:pPr marL="365760" lvl="1" indent="0">
              <a:buClr>
                <a:srgbClr val="990000"/>
              </a:buClr>
              <a:buNone/>
            </a:pPr>
            <a:endParaRPr lang="en-US" sz="8000"/>
          </a:p>
          <a:p>
            <a:pPr>
              <a:buClr>
                <a:srgbClr val="580101"/>
              </a:buClr>
              <a:buFont typeface="Wingdings"/>
              <a:buChar char="q"/>
            </a:pP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7D446E-3955-58E6-182D-E680C479E3B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609600" y="1798319"/>
            <a:ext cx="7922418" cy="640080"/>
          </a:xfrm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400" b="0" cap="all" dirty="0">
                <a:solidFill>
                  <a:schemeClr val="bg1"/>
                </a:solidFill>
                <a:latin typeface="TW Cen MT"/>
                <a:ea typeface="Calibri"/>
                <a:cs typeface="Calibri"/>
              </a:rPr>
              <a:t>Application to International Human Rights Law</a:t>
            </a:r>
            <a:endParaRPr lang="en-US" sz="2400" b="0" dirty="0">
              <a:solidFill>
                <a:schemeClr val="bg1"/>
              </a:solidFill>
              <a:latin typeface="TW Cen MT"/>
              <a:ea typeface="Calibri"/>
              <a:cs typeface="Calibri"/>
            </a:endParaRPr>
          </a:p>
        </p:txBody>
      </p:sp>
      <p:pic>
        <p:nvPicPr>
          <p:cNvPr id="4" name="Picture 3" descr="A group of flags on poles&#10;&#10;AI-generated content may be incorrect.">
            <a:extLst>
              <a:ext uri="{FF2B5EF4-FFF2-40B4-BE49-F238E27FC236}">
                <a16:creationId xmlns:a16="http://schemas.microsoft.com/office/drawing/2014/main" id="{CAEDED93-0DDE-8EEF-A7EE-5B6B2F47B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8350" y="268879"/>
            <a:ext cx="279082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00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28B6C-790F-471E-9EB3-5AC85313C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Define and Evaluate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CFCAD-FEE7-4A20-AD13-37FE36B5DDAD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4281996"/>
          </a:xfrm>
          <a:ln>
            <a:solidFill>
              <a:schemeClr val="accent2"/>
            </a:solidFill>
          </a:ln>
        </p:spPr>
        <p:txBody>
          <a:bodyPr vert="horz" lIns="91440" tIns="45720" rIns="91440" bIns="45720" anchor="t">
            <a:normAutofit/>
          </a:bodyPr>
          <a:lstStyle/>
          <a:p>
            <a:pPr>
              <a:spcBef>
                <a:spcPts val="1200"/>
              </a:spcBef>
              <a:buChar char="q"/>
            </a:pPr>
            <a:r>
              <a:rPr lang="en-US" sz="2200" dirty="0">
                <a:latin typeface="TW Cen MT"/>
              </a:rPr>
              <a:t>Hard to Define</a:t>
            </a:r>
          </a:p>
          <a:p>
            <a:pPr>
              <a:spcBef>
                <a:spcPts val="1200"/>
              </a:spcBef>
              <a:buChar char="q"/>
            </a:pPr>
            <a:r>
              <a:rPr lang="en-US" sz="2200" dirty="0">
                <a:latin typeface="TW Cen MT"/>
              </a:rPr>
              <a:t>Multiple Definitions </a:t>
            </a:r>
          </a:p>
          <a:p>
            <a:pPr>
              <a:spcBef>
                <a:spcPts val="1200"/>
              </a:spcBef>
              <a:buClr>
                <a:srgbClr val="580101"/>
              </a:buClr>
              <a:buChar char="q"/>
            </a:pPr>
            <a:r>
              <a:rPr lang="en-US" sz="2200" dirty="0">
                <a:latin typeface="TW Cen MT"/>
              </a:rPr>
              <a:t>Inconsistent Terminology</a:t>
            </a:r>
          </a:p>
          <a:p>
            <a:pPr>
              <a:spcBef>
                <a:spcPts val="1200"/>
              </a:spcBef>
              <a:buClr>
                <a:srgbClr val="580101"/>
              </a:buClr>
              <a:buChar char="q"/>
            </a:pPr>
            <a:r>
              <a:rPr lang="en-US" sz="2200" dirty="0">
                <a:latin typeface="TW Cen MT"/>
              </a:rPr>
              <a:t>Synthesizing</a:t>
            </a:r>
            <a:endParaRPr lang="en-US" dirty="0"/>
          </a:p>
          <a:p>
            <a:pPr marL="0" indent="0">
              <a:spcBef>
                <a:spcPts val="1200"/>
              </a:spcBef>
              <a:buClr>
                <a:srgbClr val="580101"/>
              </a:buClr>
              <a:buNone/>
            </a:pPr>
            <a:endParaRPr lang="en-US" sz="2200" dirty="0">
              <a:solidFill>
                <a:srgbClr val="1F1F1F"/>
              </a:solidFill>
              <a:latin typeface="Tw Cen MT"/>
            </a:endParaRPr>
          </a:p>
          <a:p>
            <a:pPr>
              <a:spcBef>
                <a:spcPts val="1200"/>
              </a:spcBef>
              <a:buClr>
                <a:srgbClr val="580101"/>
              </a:buClr>
              <a:buChar char="q"/>
            </a:pPr>
            <a:endParaRPr lang="en-US" sz="2200" dirty="0">
              <a:solidFill>
                <a:srgbClr val="000000"/>
              </a:solidFill>
              <a:latin typeface="TW Cen MT"/>
              <a:ea typeface="+mn-lt"/>
              <a:cs typeface="+mn-lt"/>
            </a:endParaRPr>
          </a:p>
          <a:p>
            <a:pPr>
              <a:spcBef>
                <a:spcPts val="1200"/>
              </a:spcBef>
              <a:buClr>
                <a:srgbClr val="580101"/>
              </a:buClr>
              <a:buChar char="q"/>
            </a:pPr>
            <a:endParaRPr lang="en-US" sz="2600">
              <a:latin typeface="TW Cen MT"/>
            </a:endParaRPr>
          </a:p>
          <a:p>
            <a:pPr>
              <a:spcBef>
                <a:spcPts val="1200"/>
              </a:spcBef>
              <a:buClr>
                <a:srgbClr val="580101"/>
              </a:buClr>
              <a:buFont typeface="Wingdings"/>
              <a:buChar char="q"/>
            </a:pPr>
            <a:endParaRPr lang="en-US" sz="2600">
              <a:latin typeface="TW Cen MT"/>
            </a:endParaRPr>
          </a:p>
          <a:p>
            <a:pPr>
              <a:spcBef>
                <a:spcPts val="1200"/>
              </a:spcBef>
              <a:buClr>
                <a:srgbClr val="580101"/>
              </a:buClr>
              <a:buFont typeface="Wingdings"/>
              <a:buChar char="q"/>
            </a:pPr>
            <a:endParaRPr lang="en-US" sz="2600">
              <a:latin typeface="TW Cen MT"/>
            </a:endParaRPr>
          </a:p>
          <a:p>
            <a:pPr marL="365760" lvl="1" indent="0">
              <a:spcBef>
                <a:spcPts val="0"/>
              </a:spcBef>
              <a:buClr>
                <a:srgbClr val="990000"/>
              </a:buClr>
              <a:buNone/>
            </a:pPr>
            <a:endParaRPr lang="en-US" sz="2000">
              <a:latin typeface="Tw Cen MT"/>
            </a:endParaRPr>
          </a:p>
          <a:p>
            <a:pPr lvl="1">
              <a:spcBef>
                <a:spcPts val="0"/>
              </a:spcBef>
              <a:buClr>
                <a:srgbClr val="990000"/>
              </a:buClr>
            </a:pPr>
            <a:endParaRPr lang="en-US" sz="3200"/>
          </a:p>
          <a:p>
            <a:pPr marL="365760" lvl="1" indent="0">
              <a:spcBef>
                <a:spcPts val="0"/>
              </a:spcBef>
              <a:buClr>
                <a:srgbClr val="990000"/>
              </a:buClr>
              <a:buNone/>
            </a:pPr>
            <a:endParaRPr lang="en-US" sz="8000"/>
          </a:p>
          <a:p>
            <a:pPr marL="365760" lvl="1" indent="0">
              <a:buClr>
                <a:srgbClr val="990000"/>
              </a:buClr>
              <a:buNone/>
            </a:pPr>
            <a:endParaRPr lang="en-US" sz="8000"/>
          </a:p>
          <a:p>
            <a:pPr>
              <a:buClr>
                <a:srgbClr val="580101"/>
              </a:buClr>
              <a:buFont typeface="Wingdings"/>
              <a:buChar char="q"/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774FD2-8D4F-4ECE-9A63-88432B3D56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00600" y="2438399"/>
            <a:ext cx="3886200" cy="4281997"/>
          </a:xfrm>
          <a:ln>
            <a:solidFill>
              <a:schemeClr val="accent4"/>
            </a:solidFill>
          </a:ln>
        </p:spPr>
        <p:txBody>
          <a:bodyPr vert="horz" lIns="91440" tIns="45720" rIns="91440" bIns="45720" anchor="t">
            <a:normAutofit/>
          </a:bodyPr>
          <a:lstStyle/>
          <a:p>
            <a:pPr>
              <a:spcBef>
                <a:spcPts val="1200"/>
              </a:spcBef>
              <a:buChar char="q"/>
            </a:pPr>
            <a:r>
              <a:rPr lang="en-US" sz="2400" dirty="0">
                <a:latin typeface="TW Cen MT"/>
              </a:rPr>
              <a:t>General Definition </a:t>
            </a:r>
          </a:p>
          <a:p>
            <a:pPr>
              <a:spcBef>
                <a:spcPts val="1200"/>
              </a:spcBef>
              <a:buChar char="q"/>
            </a:pPr>
            <a:r>
              <a:rPr lang="en-US" sz="2400" dirty="0">
                <a:latin typeface="TW Cen MT"/>
              </a:rPr>
              <a:t>Legal Impact of the Definition</a:t>
            </a:r>
          </a:p>
          <a:p>
            <a:pPr>
              <a:spcBef>
                <a:spcPts val="1200"/>
              </a:spcBef>
              <a:buChar char="q"/>
            </a:pPr>
            <a:endParaRPr lang="en-US" sz="2600"/>
          </a:p>
          <a:p>
            <a:pPr>
              <a:spcBef>
                <a:spcPts val="1200"/>
              </a:spcBef>
              <a:buChar char="q"/>
            </a:pPr>
            <a:endParaRPr lang="en-US" sz="2600"/>
          </a:p>
          <a:p>
            <a:pPr>
              <a:spcBef>
                <a:spcPts val="1200"/>
              </a:spcBef>
              <a:buChar char="q"/>
            </a:pPr>
            <a:endParaRPr lang="en-US" sz="2600"/>
          </a:p>
          <a:p>
            <a:pPr>
              <a:spcBef>
                <a:spcPts val="1200"/>
              </a:spcBef>
              <a:buChar char="q"/>
            </a:pPr>
            <a:endParaRPr lang="en-US" sz="2600"/>
          </a:p>
          <a:p>
            <a:pPr marL="0" indent="0">
              <a:buNone/>
            </a:pP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35770A-AA96-48B4-ABCE-795E6A8152B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609600" y="1798319"/>
            <a:ext cx="3886200" cy="640080"/>
          </a:xfrm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/>
            <a:r>
              <a:rPr lang="en-US" sz="2800" cap="all" dirty="0"/>
              <a:t>Previous Definition of Psychiatric Violence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D1D737-B3E4-48B8-9B67-525492ED7D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00600" y="1798319"/>
            <a:ext cx="3886200" cy="640080"/>
          </a:xfrm>
          <a:ln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200" cap="all" dirty="0"/>
              <a:t>New Definition of Psychiatric Violence</a:t>
            </a:r>
            <a:r>
              <a:rPr lang="en-US" sz="2800" cap="all" dirty="0"/>
              <a:t> </a:t>
            </a:r>
          </a:p>
        </p:txBody>
      </p:sp>
      <p:pic>
        <p:nvPicPr>
          <p:cNvPr id="7" name="Picture 6" descr="A collage of a person&#10;&#10;AI-generated content may be incorrect.">
            <a:extLst>
              <a:ext uri="{FF2B5EF4-FFF2-40B4-BE49-F238E27FC236}">
                <a16:creationId xmlns:a16="http://schemas.microsoft.com/office/drawing/2014/main" id="{8EC37EAE-0F80-5D36-BC58-12B222BAF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945" y="4738040"/>
            <a:ext cx="2876551" cy="1863511"/>
          </a:xfrm>
          <a:prstGeom prst="rect">
            <a:avLst/>
          </a:prstGeom>
        </p:spPr>
      </p:pic>
      <p:pic>
        <p:nvPicPr>
          <p:cNvPr id="8" name="Picture 7" descr="Cartoon person with orange hair and red hair&#10;&#10;AI-generated content may be incorrect.">
            <a:extLst>
              <a:ext uri="{FF2B5EF4-FFF2-40B4-BE49-F238E27FC236}">
                <a16:creationId xmlns:a16="http://schemas.microsoft.com/office/drawing/2014/main" id="{F9B3EB39-F015-5677-3738-6D5E276015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6213" y="4513639"/>
            <a:ext cx="275272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03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F192FE-198F-03E0-E08C-8E708112B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627F9-7723-D12C-12F1-32A842608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W Cen MT"/>
                <a:ea typeface="Calibri"/>
                <a:cs typeface="Calibri"/>
              </a:rPr>
              <a:t>Defining Vulnerable Populations and Vulnerable Populations and Psychiatric Violence in International Law</a:t>
            </a:r>
            <a:endParaRPr lang="en-US" sz="2400" b="1" dirty="0">
              <a:solidFill>
                <a:schemeClr val="accent1"/>
              </a:solidFill>
              <a:latin typeface="TW Cen M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9E259-580D-05A2-8D94-2F6A3301185E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4281996"/>
          </a:xfrm>
          <a:ln>
            <a:solidFill>
              <a:schemeClr val="accent2"/>
            </a:solidFill>
          </a:ln>
        </p:spPr>
        <p:txBody>
          <a:bodyPr vert="horz" lIns="91440" tIns="45720" rIns="91440" bIns="45720" anchor="t">
            <a:normAutofit/>
          </a:bodyPr>
          <a:lstStyle/>
          <a:p>
            <a:pPr>
              <a:spcBef>
                <a:spcPts val="1200"/>
              </a:spcBef>
              <a:buClr>
                <a:srgbClr val="580101"/>
              </a:buClr>
              <a:buFont typeface="Wingdings"/>
              <a:buChar char="q"/>
            </a:pPr>
            <a:r>
              <a:rPr lang="en-US" sz="2000" b="1" dirty="0">
                <a:latin typeface="TW Cen MT"/>
                <a:cs typeface="Times New Roman"/>
              </a:rPr>
              <a:t>Can Impact Anyone</a:t>
            </a:r>
            <a:r>
              <a:rPr lang="en-US" sz="2000" dirty="0">
                <a:latin typeface="TW Cen MT"/>
                <a:cs typeface="Times New Roman"/>
              </a:rPr>
              <a:t> Regardless of Race, Gender, Age, or Socioeconomic Status.</a:t>
            </a:r>
          </a:p>
          <a:p>
            <a:pPr>
              <a:spcBef>
                <a:spcPts val="1200"/>
              </a:spcBef>
              <a:buClr>
                <a:srgbClr val="580101"/>
              </a:buClr>
              <a:buFont typeface="Wingdings"/>
              <a:buChar char="q"/>
            </a:pPr>
            <a:r>
              <a:rPr lang="en-US" sz="2000" dirty="0">
                <a:latin typeface="TW Cen MT"/>
                <a:cs typeface="Times New Roman"/>
              </a:rPr>
              <a:t>Individuals Who Belong to V</a:t>
            </a:r>
            <a:r>
              <a:rPr lang="en-US" sz="2000" b="1" dirty="0">
                <a:latin typeface="TW Cen MT"/>
                <a:cs typeface="Times New Roman"/>
              </a:rPr>
              <a:t>ulnerable or Impuissant Populations</a:t>
            </a:r>
            <a:r>
              <a:rPr lang="en-US" sz="2000" dirty="0">
                <a:latin typeface="TW Cen MT"/>
                <a:cs typeface="Times New Roman"/>
              </a:rPr>
              <a:t> are Particularly Susceptible to Experiencing Psychiatric Violence.</a:t>
            </a:r>
          </a:p>
          <a:p>
            <a:pPr marL="365760" lvl="1" indent="0">
              <a:spcBef>
                <a:spcPts val="1200"/>
              </a:spcBef>
              <a:buClr>
                <a:srgbClr val="990000"/>
              </a:buClr>
              <a:buNone/>
            </a:pPr>
            <a:endParaRPr lang="en-US" sz="2300">
              <a:latin typeface="Tw Cen MT"/>
              <a:cs typeface="Times New Roman"/>
            </a:endParaRPr>
          </a:p>
          <a:p>
            <a:pPr>
              <a:spcBef>
                <a:spcPts val="1200"/>
              </a:spcBef>
              <a:buClr>
                <a:srgbClr val="580101"/>
              </a:buClr>
              <a:buFont typeface="Wingdings"/>
              <a:buChar char="q"/>
            </a:pPr>
            <a:endParaRPr lang="en-US" sz="2600">
              <a:latin typeface="TW Cen MT"/>
            </a:endParaRPr>
          </a:p>
          <a:p>
            <a:pPr>
              <a:spcBef>
                <a:spcPts val="1200"/>
              </a:spcBef>
              <a:buClr>
                <a:srgbClr val="580101"/>
              </a:buClr>
              <a:buFont typeface="Wingdings"/>
              <a:buChar char="q"/>
            </a:pPr>
            <a:endParaRPr lang="en-US" sz="2600">
              <a:latin typeface="TW Cen MT"/>
            </a:endParaRPr>
          </a:p>
          <a:p>
            <a:pPr>
              <a:spcBef>
                <a:spcPts val="1200"/>
              </a:spcBef>
              <a:buClr>
                <a:srgbClr val="580101"/>
              </a:buClr>
              <a:buFont typeface="Wingdings"/>
              <a:buChar char="q"/>
            </a:pPr>
            <a:endParaRPr lang="en-US" sz="2600">
              <a:latin typeface="TW Cen MT"/>
            </a:endParaRPr>
          </a:p>
          <a:p>
            <a:pPr marL="365760" lvl="1" indent="0">
              <a:spcBef>
                <a:spcPts val="0"/>
              </a:spcBef>
              <a:buClr>
                <a:srgbClr val="990000"/>
              </a:buClr>
              <a:buNone/>
            </a:pPr>
            <a:endParaRPr lang="en-US" sz="2000">
              <a:latin typeface="Tw Cen MT"/>
            </a:endParaRPr>
          </a:p>
          <a:p>
            <a:pPr lvl="1">
              <a:spcBef>
                <a:spcPts val="0"/>
              </a:spcBef>
              <a:buClr>
                <a:srgbClr val="990000"/>
              </a:buClr>
            </a:pPr>
            <a:endParaRPr lang="en-US" sz="3200">
              <a:latin typeface="Tw Cen MT"/>
            </a:endParaRPr>
          </a:p>
          <a:p>
            <a:pPr marL="365760" lvl="1" indent="0">
              <a:spcBef>
                <a:spcPts val="0"/>
              </a:spcBef>
              <a:buClr>
                <a:srgbClr val="990000"/>
              </a:buClr>
              <a:buNone/>
            </a:pPr>
            <a:endParaRPr lang="en-US" sz="8000"/>
          </a:p>
          <a:p>
            <a:pPr marL="365760" lvl="1" indent="0">
              <a:buClr>
                <a:srgbClr val="990000"/>
              </a:buClr>
              <a:buNone/>
            </a:pPr>
            <a:endParaRPr lang="en-US" sz="8000"/>
          </a:p>
          <a:p>
            <a:pPr>
              <a:buClr>
                <a:srgbClr val="580101"/>
              </a:buClr>
              <a:buFont typeface="Wingdings"/>
              <a:buChar char="q"/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F9E49F-5C51-6699-D5EA-DE95D614F4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00600" y="2438399"/>
            <a:ext cx="3886200" cy="4281997"/>
          </a:xfrm>
          <a:ln>
            <a:solidFill>
              <a:schemeClr val="accent4"/>
            </a:solidFill>
          </a:ln>
        </p:spPr>
        <p:txBody>
          <a:bodyPr vert="horz" lIns="91440" tIns="45720" rIns="91440" bIns="45720" anchor="t">
            <a:normAutofit/>
          </a:bodyPr>
          <a:lstStyle/>
          <a:p>
            <a:pPr>
              <a:spcBef>
                <a:spcPts val="1200"/>
              </a:spcBef>
              <a:buChar char="q"/>
            </a:pPr>
            <a:r>
              <a:rPr lang="en-US" sz="2600" dirty="0">
                <a:latin typeface="TW Cen MT"/>
              </a:rPr>
              <a:t>Indonesia Living Hell Report.</a:t>
            </a:r>
            <a:endParaRPr lang="en-US" dirty="0">
              <a:latin typeface="Tw Cen MT"/>
            </a:endParaRPr>
          </a:p>
          <a:p>
            <a:pPr>
              <a:spcBef>
                <a:spcPts val="1200"/>
              </a:spcBef>
              <a:buChar char="q"/>
            </a:pPr>
            <a:r>
              <a:rPr lang="en-US" sz="2600" dirty="0">
                <a:latin typeface="TW Cen MT"/>
              </a:rPr>
              <a:t>Japan Psychiatric Review Board.</a:t>
            </a:r>
          </a:p>
          <a:p>
            <a:pPr>
              <a:spcBef>
                <a:spcPts val="1200"/>
              </a:spcBef>
              <a:buChar char="q"/>
            </a:pPr>
            <a:r>
              <a:rPr lang="en-US" sz="2600" dirty="0">
                <a:latin typeface="TW Cen MT"/>
              </a:rPr>
              <a:t>Conversion Therapy.</a:t>
            </a:r>
          </a:p>
          <a:p>
            <a:pPr>
              <a:spcBef>
                <a:spcPts val="1200"/>
              </a:spcBef>
              <a:buChar char="q"/>
            </a:pPr>
            <a:r>
              <a:rPr lang="en-US" sz="2600" dirty="0">
                <a:latin typeface="TW Cen MT"/>
              </a:rPr>
              <a:t>Prisoner Mistreatment.</a:t>
            </a:r>
          </a:p>
          <a:p>
            <a:pPr>
              <a:spcBef>
                <a:spcPts val="1200"/>
              </a:spcBef>
              <a:buChar char="q"/>
            </a:pPr>
            <a:endParaRPr lang="en-US" sz="2600" i="1">
              <a:latin typeface="TW Cen MT"/>
            </a:endParaRPr>
          </a:p>
          <a:p>
            <a:pPr>
              <a:spcBef>
                <a:spcPts val="1200"/>
              </a:spcBef>
              <a:buChar char="q"/>
            </a:pPr>
            <a:endParaRPr lang="en-US" sz="2600"/>
          </a:p>
          <a:p>
            <a:pPr>
              <a:spcBef>
                <a:spcPts val="1200"/>
              </a:spcBef>
              <a:buChar char="q"/>
            </a:pPr>
            <a:endParaRPr lang="en-US" sz="2600"/>
          </a:p>
          <a:p>
            <a:pPr>
              <a:spcBef>
                <a:spcPts val="1200"/>
              </a:spcBef>
              <a:buChar char="q"/>
            </a:pPr>
            <a:endParaRPr lang="en-US" sz="2600"/>
          </a:p>
          <a:p>
            <a:pPr>
              <a:spcBef>
                <a:spcPts val="1200"/>
              </a:spcBef>
              <a:buChar char="q"/>
            </a:pPr>
            <a:endParaRPr lang="en-US" sz="2600"/>
          </a:p>
          <a:p>
            <a:pPr marL="0" indent="0">
              <a:buNone/>
            </a:pP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858745-DE74-1D10-8091-B623E489698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609600" y="1798319"/>
            <a:ext cx="3886200" cy="640080"/>
          </a:xfrm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cap="all" dirty="0"/>
              <a:t>Populations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2BAA49-C17A-45B3-4B59-C0B60C1142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00600" y="1798319"/>
            <a:ext cx="3886200" cy="640080"/>
          </a:xfrm>
          <a:ln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cap="all" dirty="0"/>
              <a:t>Analysis</a:t>
            </a:r>
          </a:p>
        </p:txBody>
      </p:sp>
      <p:pic>
        <p:nvPicPr>
          <p:cNvPr id="9" name="Picture 8" descr="A close-up of a person&amp;#39;s hands holding bars&#10;&#10;AI-generated content may be incorrect.">
            <a:extLst>
              <a:ext uri="{FF2B5EF4-FFF2-40B4-BE49-F238E27FC236}">
                <a16:creationId xmlns:a16="http://schemas.microsoft.com/office/drawing/2014/main" id="{9DD327EC-BC96-4731-0211-18AF517AE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059" y="5332276"/>
            <a:ext cx="1971353" cy="1285876"/>
          </a:xfrm>
          <a:prstGeom prst="rect">
            <a:avLst/>
          </a:prstGeom>
        </p:spPr>
      </p:pic>
      <p:pic>
        <p:nvPicPr>
          <p:cNvPr id="10" name="Picture 9" descr="A map of the world&#10;&#10;AI-generated content may be incorrect.">
            <a:extLst>
              <a:ext uri="{FF2B5EF4-FFF2-40B4-BE49-F238E27FC236}">
                <a16:creationId xmlns:a16="http://schemas.microsoft.com/office/drawing/2014/main" id="{0141974D-AE48-E300-ECE2-7D2F9157F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225" y="5333730"/>
            <a:ext cx="1496233" cy="1282969"/>
          </a:xfrm>
          <a:prstGeom prst="rect">
            <a:avLst/>
          </a:prstGeom>
        </p:spPr>
      </p:pic>
      <p:pic>
        <p:nvPicPr>
          <p:cNvPr id="11" name="Picture 10" descr="A group of people with different colors&#10;&#10;AI-generated content may be incorrect.">
            <a:extLst>
              <a:ext uri="{FF2B5EF4-FFF2-40B4-BE49-F238E27FC236}">
                <a16:creationId xmlns:a16="http://schemas.microsoft.com/office/drawing/2014/main" id="{88A0DAF6-ECF6-B563-85B9-3ADBD163A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124" y="5092052"/>
            <a:ext cx="1835643" cy="152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393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7AF938-72B5-86AB-E285-70A57485E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375F1-BB87-BB40-5F73-78EC4E69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TW Cen MT"/>
                <a:ea typeface="Calibri"/>
                <a:cs typeface="Calibri"/>
              </a:rPr>
              <a:t>Lessons for Domestic and International Policy</a:t>
            </a:r>
            <a:endParaRPr lang="en-US" sz="3200">
              <a:solidFill>
                <a:schemeClr val="accent1"/>
              </a:solidFill>
              <a:latin typeface="TW Cen MT"/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0FAB5-CD21-1CBC-A503-CB0264A97E6C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4281996"/>
          </a:xfrm>
          <a:ln>
            <a:solidFill>
              <a:schemeClr val="accent2"/>
            </a:solidFill>
          </a:ln>
        </p:spPr>
        <p:txBody>
          <a:bodyPr vert="horz" lIns="91440" tIns="45720" rIns="91440" bIns="45720" anchor="t">
            <a:normAutofit fontScale="92500" lnSpcReduction="20000"/>
          </a:bodyPr>
          <a:lstStyle/>
          <a:p>
            <a:pPr>
              <a:spcBef>
                <a:spcPts val="1200"/>
              </a:spcBef>
              <a:buChar char="q"/>
            </a:pPr>
            <a:r>
              <a:rPr lang="en-US" sz="2500" dirty="0">
                <a:latin typeface="TW Cen MT"/>
              </a:rPr>
              <a:t>Community Level:</a:t>
            </a:r>
          </a:p>
          <a:p>
            <a:pPr lvl="1">
              <a:spcBef>
                <a:spcPts val="1200"/>
              </a:spcBef>
              <a:buFont typeface="Wingdings"/>
              <a:buChar char="q"/>
            </a:pPr>
            <a:r>
              <a:rPr lang="en-US" sz="2200" dirty="0">
                <a:latin typeface="TW Cen MT"/>
              </a:rPr>
              <a:t>Legal Approach on Human Rights-Based Model Instead of Biomedical Model.</a:t>
            </a:r>
          </a:p>
          <a:p>
            <a:pPr lvl="1">
              <a:spcBef>
                <a:spcPts val="1200"/>
              </a:spcBef>
              <a:buClr>
                <a:srgbClr val="990000"/>
              </a:buClr>
              <a:buFont typeface="Wingdings"/>
              <a:buChar char="q"/>
            </a:pPr>
            <a:r>
              <a:rPr lang="en-US" sz="2200" dirty="0">
                <a:latin typeface="TW Cen MT"/>
              </a:rPr>
              <a:t>Community Organization.</a:t>
            </a:r>
          </a:p>
          <a:p>
            <a:pPr>
              <a:spcBef>
                <a:spcPts val="1200"/>
              </a:spcBef>
              <a:buClr>
                <a:srgbClr val="580101"/>
              </a:buClr>
              <a:buChar char="q"/>
            </a:pPr>
            <a:r>
              <a:rPr lang="en-US" sz="2500" dirty="0">
                <a:latin typeface="TW Cen MT"/>
              </a:rPr>
              <a:t>State level:</a:t>
            </a:r>
          </a:p>
          <a:p>
            <a:pPr lvl="1">
              <a:buClr>
                <a:srgbClr val="990000"/>
              </a:buClr>
              <a:buFont typeface="Wingdings"/>
              <a:buChar char="q"/>
            </a:pPr>
            <a:r>
              <a:rPr lang="en-US" sz="2000" dirty="0">
                <a:latin typeface="TW Cen MT"/>
                <a:cs typeface="Times New Roman"/>
              </a:rPr>
              <a:t>Coercion Laws.</a:t>
            </a:r>
            <a:endParaRPr lang="en-US" sz="2000" dirty="0">
              <a:latin typeface="TW Cen MT"/>
            </a:endParaRPr>
          </a:p>
          <a:p>
            <a:pPr lvl="1">
              <a:buClr>
                <a:srgbClr val="990000"/>
              </a:buClr>
              <a:buFont typeface="Wingdings"/>
              <a:buChar char="q"/>
            </a:pPr>
            <a:r>
              <a:rPr lang="en-US" sz="2000" dirty="0">
                <a:latin typeface="TW Cen MT"/>
                <a:cs typeface="Times New Roman"/>
              </a:rPr>
              <a:t>Legal Personality.</a:t>
            </a:r>
            <a:endParaRPr lang="en-US" sz="2000" dirty="0">
              <a:latin typeface="TW Cen MT"/>
            </a:endParaRPr>
          </a:p>
          <a:p>
            <a:pPr lvl="1">
              <a:buClr>
                <a:srgbClr val="990000"/>
              </a:buClr>
              <a:buFont typeface="Wingdings"/>
              <a:buChar char="q"/>
            </a:pPr>
            <a:r>
              <a:rPr lang="en-US" sz="2000" dirty="0">
                <a:latin typeface="TW Cen MT"/>
                <a:cs typeface="Times New Roman"/>
              </a:rPr>
              <a:t>Protection Against Abuse and Undue Influence.</a:t>
            </a:r>
            <a:endParaRPr lang="en-US" sz="2000" dirty="0">
              <a:latin typeface="TW Cen MT"/>
            </a:endParaRPr>
          </a:p>
          <a:p>
            <a:pPr lvl="1">
              <a:buClr>
                <a:srgbClr val="990000"/>
              </a:buClr>
              <a:buFont typeface="Wingdings"/>
              <a:buChar char="q"/>
            </a:pPr>
            <a:r>
              <a:rPr lang="en-US" sz="2000" dirty="0">
                <a:latin typeface="TW Cen MT"/>
                <a:cs typeface="Times New Roman"/>
              </a:rPr>
              <a:t>Best Interpretation of the Will.</a:t>
            </a:r>
            <a:endParaRPr lang="en-US" sz="2000" dirty="0">
              <a:latin typeface="TW Cen MT"/>
            </a:endParaRPr>
          </a:p>
          <a:p>
            <a:pPr lvl="1">
              <a:buClr>
                <a:srgbClr val="990000"/>
              </a:buClr>
              <a:buFont typeface="Wingdings"/>
              <a:buChar char="q"/>
            </a:pPr>
            <a:r>
              <a:rPr lang="en-US" sz="2000" dirty="0">
                <a:latin typeface="TW Cen MT"/>
                <a:cs typeface="Times New Roman"/>
              </a:rPr>
              <a:t>No Isolated Legislation.</a:t>
            </a:r>
            <a:endParaRPr lang="en-US" sz="2000" dirty="0">
              <a:latin typeface="TW Cen MT"/>
            </a:endParaRPr>
          </a:p>
          <a:p>
            <a:pPr lvl="1">
              <a:buClr>
                <a:srgbClr val="990000"/>
              </a:buClr>
              <a:buFont typeface="Wingdings"/>
              <a:buChar char="q"/>
            </a:pPr>
            <a:r>
              <a:rPr lang="en-US" sz="2000" dirty="0">
                <a:latin typeface="TW Cen MT"/>
                <a:cs typeface="Times New Roman"/>
              </a:rPr>
              <a:t>Informed Consent.</a:t>
            </a:r>
            <a:endParaRPr lang="en-US" sz="2000" dirty="0">
              <a:latin typeface="TW Cen MT"/>
            </a:endParaRPr>
          </a:p>
          <a:p>
            <a:pPr lvl="1">
              <a:spcBef>
                <a:spcPts val="1200"/>
              </a:spcBef>
              <a:buClr>
                <a:srgbClr val="990000"/>
              </a:buClr>
              <a:buFont typeface="Wingdings"/>
              <a:buChar char="q"/>
            </a:pPr>
            <a:endParaRPr lang="en-US" sz="2200" dirty="0">
              <a:solidFill>
                <a:srgbClr val="000000"/>
              </a:solidFill>
              <a:latin typeface="TW Cen MT"/>
              <a:cs typeface="Times New Roman"/>
            </a:endParaRPr>
          </a:p>
          <a:p>
            <a:pPr>
              <a:spcBef>
                <a:spcPts val="1200"/>
              </a:spcBef>
              <a:buClr>
                <a:srgbClr val="580101"/>
              </a:buClr>
              <a:buFont typeface="Wingdings"/>
              <a:buChar char="q"/>
            </a:pPr>
            <a:endParaRPr lang="en-US" sz="2600">
              <a:latin typeface="TW Cen MT"/>
            </a:endParaRPr>
          </a:p>
          <a:p>
            <a:pPr>
              <a:spcBef>
                <a:spcPts val="1200"/>
              </a:spcBef>
              <a:buClr>
                <a:srgbClr val="580101"/>
              </a:buClr>
              <a:buChar char="q"/>
            </a:pPr>
            <a:endParaRPr lang="en-US" sz="2600">
              <a:latin typeface="TW Cen MT"/>
            </a:endParaRPr>
          </a:p>
          <a:p>
            <a:pPr>
              <a:spcBef>
                <a:spcPts val="1200"/>
              </a:spcBef>
              <a:buClr>
                <a:srgbClr val="580101"/>
              </a:buClr>
              <a:buFont typeface="Wingdings"/>
              <a:buChar char="q"/>
            </a:pPr>
            <a:endParaRPr lang="en-US" sz="2600">
              <a:latin typeface="TW Cen MT"/>
            </a:endParaRPr>
          </a:p>
          <a:p>
            <a:pPr marL="365760" lvl="1" indent="0">
              <a:spcBef>
                <a:spcPts val="0"/>
              </a:spcBef>
              <a:buClr>
                <a:srgbClr val="990000"/>
              </a:buClr>
              <a:buNone/>
            </a:pPr>
            <a:endParaRPr lang="en-US" sz="2000">
              <a:latin typeface="Tw Cen MT"/>
            </a:endParaRPr>
          </a:p>
          <a:p>
            <a:pPr lvl="1">
              <a:spcBef>
                <a:spcPts val="0"/>
              </a:spcBef>
              <a:buClr>
                <a:srgbClr val="990000"/>
              </a:buClr>
              <a:buFont typeface="Wingdings"/>
              <a:buChar char="q"/>
            </a:pPr>
            <a:endParaRPr lang="en-US" sz="3200"/>
          </a:p>
          <a:p>
            <a:pPr marL="365760" lvl="1" indent="0">
              <a:spcBef>
                <a:spcPts val="0"/>
              </a:spcBef>
              <a:buClr>
                <a:srgbClr val="990000"/>
              </a:buClr>
              <a:buNone/>
            </a:pPr>
            <a:endParaRPr lang="en-US" sz="8000"/>
          </a:p>
          <a:p>
            <a:pPr marL="365760" lvl="1" indent="0">
              <a:buClr>
                <a:srgbClr val="990000"/>
              </a:buClr>
              <a:buNone/>
            </a:pPr>
            <a:endParaRPr lang="en-US" sz="8000"/>
          </a:p>
          <a:p>
            <a:pPr>
              <a:buClr>
                <a:srgbClr val="580101"/>
              </a:buClr>
              <a:buFont typeface="Wingdings"/>
              <a:buChar char="q"/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F3177C-FEF0-EA21-5332-130D2D5BD1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00600" y="2438399"/>
            <a:ext cx="3886200" cy="4281997"/>
          </a:xfrm>
          <a:ln>
            <a:solidFill>
              <a:schemeClr val="accent4"/>
            </a:solidFill>
          </a:ln>
        </p:spPr>
        <p:txBody>
          <a:bodyPr vert="horz" lIns="91440" tIns="45720" rIns="91440" bIns="45720" anchor="t">
            <a:normAutofit fontScale="92500" lnSpcReduction="20000"/>
          </a:bodyPr>
          <a:lstStyle/>
          <a:p>
            <a:pPr>
              <a:spcBef>
                <a:spcPts val="1200"/>
              </a:spcBef>
              <a:buChar char="q"/>
            </a:pPr>
            <a:r>
              <a:rPr lang="en-US" sz="2600" dirty="0">
                <a:latin typeface="TW Cen MT"/>
              </a:rPr>
              <a:t>Creating a Treaty or Legal Instrument That Targets This Issue Specifically.</a:t>
            </a:r>
          </a:p>
          <a:p>
            <a:pPr>
              <a:spcBef>
                <a:spcPts val="1200"/>
              </a:spcBef>
              <a:buChar char="q"/>
            </a:pPr>
            <a:r>
              <a:rPr lang="en-US" sz="2600" dirty="0">
                <a:latin typeface="TW Cen MT"/>
              </a:rPr>
              <a:t>Establishing an Internationally Recognized </a:t>
            </a:r>
            <a:r>
              <a:rPr lang="en-US" sz="2600" b="1" dirty="0">
                <a:latin typeface="TW Cen MT"/>
              </a:rPr>
              <a:t>Legal</a:t>
            </a:r>
            <a:r>
              <a:rPr lang="en-US" sz="2600" dirty="0">
                <a:latin typeface="TW Cen MT"/>
              </a:rPr>
              <a:t> Definition of Psychiatric Violence.</a:t>
            </a:r>
          </a:p>
          <a:p>
            <a:pPr>
              <a:spcBef>
                <a:spcPts val="1200"/>
              </a:spcBef>
              <a:buChar char="q"/>
            </a:pPr>
            <a:endParaRPr lang="en-US" sz="2600" i="1">
              <a:latin typeface="TW Cen MT"/>
            </a:endParaRPr>
          </a:p>
          <a:p>
            <a:pPr>
              <a:spcBef>
                <a:spcPts val="1200"/>
              </a:spcBef>
              <a:buChar char="q"/>
            </a:pPr>
            <a:endParaRPr lang="en-US" sz="2600"/>
          </a:p>
          <a:p>
            <a:pPr>
              <a:spcBef>
                <a:spcPts val="1200"/>
              </a:spcBef>
              <a:buChar char="q"/>
            </a:pPr>
            <a:endParaRPr lang="en-US" sz="2600"/>
          </a:p>
          <a:p>
            <a:pPr>
              <a:spcBef>
                <a:spcPts val="1200"/>
              </a:spcBef>
              <a:buChar char="q"/>
            </a:pPr>
            <a:endParaRPr lang="en-US" sz="2600"/>
          </a:p>
          <a:p>
            <a:pPr>
              <a:spcBef>
                <a:spcPts val="1200"/>
              </a:spcBef>
              <a:buChar char="q"/>
            </a:pPr>
            <a:endParaRPr lang="en-US" sz="2600"/>
          </a:p>
          <a:p>
            <a:pPr marL="0" indent="0">
              <a:buNone/>
            </a:pP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17BB9E-DD4B-1DEC-E07F-05348B775EE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609600" y="1798319"/>
            <a:ext cx="3886200" cy="640080"/>
          </a:xfrm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cap="all"/>
              <a:t>State &amp; Local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7AA644A-6BB5-2A0E-5EEE-B8BBFCD539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00600" y="1798319"/>
            <a:ext cx="3886200" cy="640080"/>
          </a:xfrm>
          <a:ln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400" cap="all"/>
              <a:t>International Level</a:t>
            </a:r>
          </a:p>
        </p:txBody>
      </p:sp>
      <p:pic>
        <p:nvPicPr>
          <p:cNvPr id="7" name="Picture 6" descr="A person holding a file with a scale of justice&#10;&#10;AI-generated content may be incorrect.">
            <a:extLst>
              <a:ext uri="{FF2B5EF4-FFF2-40B4-BE49-F238E27FC236}">
                <a16:creationId xmlns:a16="http://schemas.microsoft.com/office/drawing/2014/main" id="{F3D28802-318C-1B6F-AEE8-CFA3A1CC8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974" y="4924624"/>
            <a:ext cx="2398557" cy="159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29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tx1"/>
          </a:fgClr>
          <a:bgClr>
            <a:schemeClr val="accent6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46" y="279243"/>
            <a:ext cx="8491352" cy="1038604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855933" y="3921723"/>
            <a:ext cx="2957689" cy="39208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bg2"/>
                </a:solidFill>
                <a:latin typeface="TW Cen MT"/>
                <a:cs typeface="Arial"/>
              </a:rPr>
              <a:t>epatters@central.uh.edu</a:t>
            </a:r>
          </a:p>
          <a:p>
            <a:pPr marL="0" indent="0">
              <a:spcAft>
                <a:spcPts val="900"/>
              </a:spcAft>
              <a:buNone/>
            </a:pPr>
            <a:endParaRPr lang="en-US" sz="18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900"/>
              </a:spcAft>
            </a:pP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619750"/>
            <a:ext cx="9144000" cy="381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050" name="Picture 2" descr="https://image.freepik.com/icones-gratis/forma-de-e-mail-envelope-esboco-com-cantos-arredondados_318-49938.jpg">
            <a:extLst>
              <a:ext uri="{FF2B5EF4-FFF2-40B4-BE49-F238E27FC236}">
                <a16:creationId xmlns:a16="http://schemas.microsoft.com/office/drawing/2014/main" id="{3A048177-9A8C-4576-8E82-9D7508221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" y="3784866"/>
            <a:ext cx="662218" cy="66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c/c4/Globe_icon.svg/1024px-Globe_icon.svg.png">
            <a:extLst>
              <a:ext uri="{FF2B5EF4-FFF2-40B4-BE49-F238E27FC236}">
                <a16:creationId xmlns:a16="http://schemas.microsoft.com/office/drawing/2014/main" id="{8C60FF16-75E5-45E0-8257-277934090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3" y="4850128"/>
            <a:ext cx="662218" cy="66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E6BE70D-3B6C-47EE-9222-708F4F30D5B9}"/>
              </a:ext>
            </a:extLst>
          </p:cNvPr>
          <p:cNvSpPr/>
          <p:nvPr/>
        </p:nvSpPr>
        <p:spPr>
          <a:xfrm>
            <a:off x="854441" y="5006218"/>
            <a:ext cx="2455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law.uh.edu/healthlaw/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6A3684-4F78-40A3-ADE9-1918B18644D5}"/>
              </a:ext>
            </a:extLst>
          </p:cNvPr>
          <p:cNvSpPr txBox="1"/>
          <p:nvPr/>
        </p:nvSpPr>
        <p:spPr>
          <a:xfrm>
            <a:off x="2283781" y="2075200"/>
            <a:ext cx="45764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5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5188337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09A4F1C24A954BBE7D00EDFD55A557" ma:contentTypeVersion="8" ma:contentTypeDescription="Create a new document." ma:contentTypeScope="" ma:versionID="2e8117b1fbe1e04726e0667a4c81924a">
  <xsd:schema xmlns:xsd="http://www.w3.org/2001/XMLSchema" xmlns:xs="http://www.w3.org/2001/XMLSchema" xmlns:p="http://schemas.microsoft.com/office/2006/metadata/properties" xmlns:ns2="7efdf718-ed97-4452-85ec-caf6cba6ea17" targetNamespace="http://schemas.microsoft.com/office/2006/metadata/properties" ma:root="true" ma:fieldsID="2c8680b93fc62b7b7e677c09ea07534f" ns2:_="">
    <xsd:import namespace="7efdf718-ed97-4452-85ec-caf6cba6ea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fdf718-ed97-4452-85ec-caf6cba6ea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A08053-A74A-44C1-A960-9BBBB891D9D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60014B2-A5D7-4A03-9A22-C38E43BA9CE8}">
  <ds:schemaRefs>
    <ds:schemaRef ds:uri="7efdf718-ed97-4452-85ec-caf6cba6ea1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37DA406-8988-492A-966B-35E5EC886F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Application>Microsoft Office PowerPoint</Application>
  <PresentationFormat>On-screen Show (4:3)</PresentationFormat>
  <Slides>8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Median</vt:lpstr>
      <vt:lpstr>  Erica Patterson Psychiatric Violence In International Human rights Law    </vt:lpstr>
      <vt:lpstr>The Outline</vt:lpstr>
      <vt:lpstr>Define and Evaluate </vt:lpstr>
      <vt:lpstr>Define and Evaluate </vt:lpstr>
      <vt:lpstr>Define and Evaluate</vt:lpstr>
      <vt:lpstr>Defining Vulnerable Populations and Vulnerable Populations and Psychiatric Violence in International Law</vt:lpstr>
      <vt:lpstr>Lessons for Domestic and International Policy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ALTERNATIVE THEORY OF HOBBY LOBBY V. BURWELL</dc:title>
  <dc:creator>Jecca</dc:creator>
  <cp:revision>459</cp:revision>
  <dcterms:created xsi:type="dcterms:W3CDTF">2015-03-22T16:20:44Z</dcterms:created>
  <dcterms:modified xsi:type="dcterms:W3CDTF">2025-06-03T18:28:58Z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0x0101001709A4F1C24A954BBE7D00EDFD55A557</vt:lpwstr>
  </property>
</Properties>
</file>