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8"/>
  </p:notesMasterIdLst>
  <p:handoutMasterIdLst>
    <p:handoutMasterId r:id="rId29"/>
  </p:handoutMasterIdLst>
  <p:sldIdLst>
    <p:sldId id="344" r:id="rId2"/>
    <p:sldId id="371" r:id="rId3"/>
    <p:sldId id="372" r:id="rId4"/>
    <p:sldId id="393" r:id="rId5"/>
    <p:sldId id="394" r:id="rId6"/>
    <p:sldId id="395" r:id="rId7"/>
    <p:sldId id="396" r:id="rId8"/>
    <p:sldId id="405" r:id="rId9"/>
    <p:sldId id="406" r:id="rId10"/>
    <p:sldId id="408" r:id="rId11"/>
    <p:sldId id="416" r:id="rId12"/>
    <p:sldId id="417" r:id="rId13"/>
    <p:sldId id="397" r:id="rId14"/>
    <p:sldId id="409" r:id="rId15"/>
    <p:sldId id="410" r:id="rId16"/>
    <p:sldId id="402" r:id="rId17"/>
    <p:sldId id="398" r:id="rId18"/>
    <p:sldId id="404" r:id="rId19"/>
    <p:sldId id="375" r:id="rId20"/>
    <p:sldId id="401" r:id="rId21"/>
    <p:sldId id="411" r:id="rId22"/>
    <p:sldId id="412" r:id="rId23"/>
    <p:sldId id="413" r:id="rId24"/>
    <p:sldId id="414" r:id="rId25"/>
    <p:sldId id="415" r:id="rId26"/>
    <p:sldId id="306" r:id="rId2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4" d="100"/>
          <a:sy n="94" d="100"/>
        </p:scale>
        <p:origin x="2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3E09D9-8548-487E-AB81-92BEDF3A9AC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FA245E42-439D-4BD2-9E1B-D590E9F76F6E}">
      <dgm:prSet phldrT="[Text]"/>
      <dgm:spPr/>
      <dgm:t>
        <a:bodyPr/>
        <a:lstStyle/>
        <a:p>
          <a:r>
            <a:rPr lang="en-US" dirty="0"/>
            <a:t>Individual Interest/Right?</a:t>
          </a:r>
        </a:p>
      </dgm:t>
    </dgm:pt>
    <dgm:pt modelId="{4C139516-D1AA-46BD-A655-FE1D0C209C24}" type="parTrans" cxnId="{95D783E5-E161-4906-AF51-6196A829C2D4}">
      <dgm:prSet/>
      <dgm:spPr/>
      <dgm:t>
        <a:bodyPr/>
        <a:lstStyle/>
        <a:p>
          <a:endParaRPr lang="en-US"/>
        </a:p>
      </dgm:t>
    </dgm:pt>
    <dgm:pt modelId="{72B2F183-6913-47B3-85C7-1D4807EC9E76}" type="sibTrans" cxnId="{95D783E5-E161-4906-AF51-6196A829C2D4}">
      <dgm:prSet/>
      <dgm:spPr/>
      <dgm:t>
        <a:bodyPr/>
        <a:lstStyle/>
        <a:p>
          <a:endParaRPr lang="en-US"/>
        </a:p>
      </dgm:t>
    </dgm:pt>
    <dgm:pt modelId="{C9CB45D8-C5EB-4D9E-A0F1-CCF239E34553}">
      <dgm:prSet phldrT="[Text]"/>
      <dgm:spPr/>
      <dgm:t>
        <a:bodyPr/>
        <a:lstStyle/>
        <a:p>
          <a:r>
            <a:rPr lang="en-US" dirty="0"/>
            <a:t>To procreate? Become parent? Produce genetic offspring?</a:t>
          </a:r>
        </a:p>
      </dgm:t>
    </dgm:pt>
    <dgm:pt modelId="{5EE318BD-52D7-48C4-B95E-BDB0F4205150}" type="parTrans" cxnId="{F1869433-6C8C-4260-8676-38D800BC3329}">
      <dgm:prSet/>
      <dgm:spPr/>
      <dgm:t>
        <a:bodyPr/>
        <a:lstStyle/>
        <a:p>
          <a:endParaRPr lang="en-US"/>
        </a:p>
      </dgm:t>
    </dgm:pt>
    <dgm:pt modelId="{C258E5BE-F8AE-456E-B4A7-F85CECDE1625}" type="sibTrans" cxnId="{F1869433-6C8C-4260-8676-38D800BC3329}">
      <dgm:prSet/>
      <dgm:spPr/>
      <dgm:t>
        <a:bodyPr/>
        <a:lstStyle/>
        <a:p>
          <a:endParaRPr lang="en-US"/>
        </a:p>
      </dgm:t>
    </dgm:pt>
    <dgm:pt modelId="{A9598FFF-72A3-4A6A-9CB5-9486F053C22B}">
      <dgm:prSet phldrT="[Text]"/>
      <dgm:spPr/>
      <dgm:t>
        <a:bodyPr/>
        <a:lstStyle/>
        <a:p>
          <a:r>
            <a:rPr lang="en-US" dirty="0"/>
            <a:t>State Interest</a:t>
          </a:r>
        </a:p>
      </dgm:t>
    </dgm:pt>
    <dgm:pt modelId="{567DA640-17B7-498D-AE24-6132EED9C16A}" type="parTrans" cxnId="{DE1CB23B-EB76-48B7-B9D3-BD986489EF37}">
      <dgm:prSet/>
      <dgm:spPr/>
      <dgm:t>
        <a:bodyPr/>
        <a:lstStyle/>
        <a:p>
          <a:endParaRPr lang="en-US"/>
        </a:p>
      </dgm:t>
    </dgm:pt>
    <dgm:pt modelId="{F0361089-D0C0-4175-9CF7-3DF2DE5B764E}" type="sibTrans" cxnId="{DE1CB23B-EB76-48B7-B9D3-BD986489EF37}">
      <dgm:prSet/>
      <dgm:spPr/>
      <dgm:t>
        <a:bodyPr/>
        <a:lstStyle/>
        <a:p>
          <a:endParaRPr lang="en-US"/>
        </a:p>
      </dgm:t>
    </dgm:pt>
    <dgm:pt modelId="{E8864969-3F8A-4FBA-BF31-5B0CC5825499}">
      <dgm:prSet phldrT="[Text]"/>
      <dgm:spPr/>
      <dgm:t>
        <a:bodyPr/>
        <a:lstStyle/>
        <a:p>
          <a:r>
            <a:rPr lang="en-US" dirty="0"/>
            <a:t>Compelling?</a:t>
          </a:r>
        </a:p>
        <a:p>
          <a:r>
            <a:rPr lang="en-US" dirty="0"/>
            <a:t>Legitimate?</a:t>
          </a:r>
        </a:p>
      </dgm:t>
    </dgm:pt>
    <dgm:pt modelId="{ED429FCF-9BFD-4084-8293-DBCB2C927F0F}" type="parTrans" cxnId="{33061CB2-EF6F-4911-B8B5-19BE146631AB}">
      <dgm:prSet/>
      <dgm:spPr/>
      <dgm:t>
        <a:bodyPr/>
        <a:lstStyle/>
        <a:p>
          <a:endParaRPr lang="en-US"/>
        </a:p>
      </dgm:t>
    </dgm:pt>
    <dgm:pt modelId="{31530AFF-E5D1-4A78-888A-46D2BA578A65}" type="sibTrans" cxnId="{33061CB2-EF6F-4911-B8B5-19BE146631AB}">
      <dgm:prSet/>
      <dgm:spPr/>
      <dgm:t>
        <a:bodyPr/>
        <a:lstStyle/>
        <a:p>
          <a:endParaRPr lang="en-US"/>
        </a:p>
      </dgm:t>
    </dgm:pt>
    <dgm:pt modelId="{D4CE75E6-95A6-424D-8A9B-9B56C54B9D84}" type="pres">
      <dgm:prSet presAssocID="{6C3E09D9-8548-487E-AB81-92BEDF3A9AC5}" presName="outerComposite" presStyleCnt="0">
        <dgm:presLayoutVars>
          <dgm:chMax val="2"/>
          <dgm:animLvl val="lvl"/>
          <dgm:resizeHandles val="exact"/>
        </dgm:presLayoutVars>
      </dgm:prSet>
      <dgm:spPr/>
    </dgm:pt>
    <dgm:pt modelId="{EB66C496-FBD0-4B71-ADD1-1B9689151A47}" type="pres">
      <dgm:prSet presAssocID="{6C3E09D9-8548-487E-AB81-92BEDF3A9AC5}" presName="dummyMaxCanvas" presStyleCnt="0"/>
      <dgm:spPr/>
    </dgm:pt>
    <dgm:pt modelId="{842C23EA-40EE-479C-A7EF-B9144605CE07}" type="pres">
      <dgm:prSet presAssocID="{6C3E09D9-8548-487E-AB81-92BEDF3A9AC5}" presName="parentComposite" presStyleCnt="0"/>
      <dgm:spPr/>
    </dgm:pt>
    <dgm:pt modelId="{B5DCDFC7-CEB4-4647-80F1-A912EAB6C333}" type="pres">
      <dgm:prSet presAssocID="{6C3E09D9-8548-487E-AB81-92BEDF3A9AC5}" presName="parent1" presStyleLbl="alignAccFollowNode1" presStyleIdx="0" presStyleCnt="4">
        <dgm:presLayoutVars>
          <dgm:chMax val="4"/>
        </dgm:presLayoutVars>
      </dgm:prSet>
      <dgm:spPr/>
    </dgm:pt>
    <dgm:pt modelId="{D5B17866-CE08-48D8-91A0-6A5B06AC42FA}" type="pres">
      <dgm:prSet presAssocID="{6C3E09D9-8548-487E-AB81-92BEDF3A9AC5}" presName="parent2" presStyleLbl="alignAccFollowNode1" presStyleIdx="1" presStyleCnt="4">
        <dgm:presLayoutVars>
          <dgm:chMax val="4"/>
        </dgm:presLayoutVars>
      </dgm:prSet>
      <dgm:spPr/>
    </dgm:pt>
    <dgm:pt modelId="{99D8BB27-12E5-4448-BF3D-C5363FA9B2C3}" type="pres">
      <dgm:prSet presAssocID="{6C3E09D9-8548-487E-AB81-92BEDF3A9AC5}" presName="childrenComposite" presStyleCnt="0"/>
      <dgm:spPr/>
    </dgm:pt>
    <dgm:pt modelId="{248FE5B6-4483-402B-811D-5849200FC95E}" type="pres">
      <dgm:prSet presAssocID="{6C3E09D9-8548-487E-AB81-92BEDF3A9AC5}" presName="dummyMaxCanvas_ChildArea" presStyleCnt="0"/>
      <dgm:spPr/>
    </dgm:pt>
    <dgm:pt modelId="{2F1004CC-9FDA-4A37-AF94-61F41126CC21}" type="pres">
      <dgm:prSet presAssocID="{6C3E09D9-8548-487E-AB81-92BEDF3A9AC5}" presName="fulcrum" presStyleLbl="alignAccFollowNode1" presStyleIdx="2" presStyleCnt="4"/>
      <dgm:spPr/>
    </dgm:pt>
    <dgm:pt modelId="{570B469B-7E89-426C-99D9-A72530DA58FC}" type="pres">
      <dgm:prSet presAssocID="{6C3E09D9-8548-487E-AB81-92BEDF3A9AC5}" presName="balance_11" presStyleLbl="alignAccFollowNode1" presStyleIdx="3" presStyleCnt="4">
        <dgm:presLayoutVars>
          <dgm:bulletEnabled val="1"/>
        </dgm:presLayoutVars>
      </dgm:prSet>
      <dgm:spPr/>
    </dgm:pt>
    <dgm:pt modelId="{E15ECC6F-25F7-4570-BD53-21965F5A0265}" type="pres">
      <dgm:prSet presAssocID="{6C3E09D9-8548-487E-AB81-92BEDF3A9AC5}" presName="left_11_1" presStyleLbl="node1" presStyleIdx="0" presStyleCnt="2">
        <dgm:presLayoutVars>
          <dgm:bulletEnabled val="1"/>
        </dgm:presLayoutVars>
      </dgm:prSet>
      <dgm:spPr/>
    </dgm:pt>
    <dgm:pt modelId="{C21A2581-812A-44AF-B343-BB050A26DC52}" type="pres">
      <dgm:prSet presAssocID="{6C3E09D9-8548-487E-AB81-92BEDF3A9AC5}" presName="right_11_1" presStyleLbl="node1" presStyleIdx="1" presStyleCnt="2">
        <dgm:presLayoutVars>
          <dgm:bulletEnabled val="1"/>
        </dgm:presLayoutVars>
      </dgm:prSet>
      <dgm:spPr/>
    </dgm:pt>
  </dgm:ptLst>
  <dgm:cxnLst>
    <dgm:cxn modelId="{F1869433-6C8C-4260-8676-38D800BC3329}" srcId="{FA245E42-439D-4BD2-9E1B-D590E9F76F6E}" destId="{C9CB45D8-C5EB-4D9E-A0F1-CCF239E34553}" srcOrd="0" destOrd="0" parTransId="{5EE318BD-52D7-48C4-B95E-BDB0F4205150}" sibTransId="{C258E5BE-F8AE-456E-B4A7-F85CECDE1625}"/>
    <dgm:cxn modelId="{DE1CB23B-EB76-48B7-B9D3-BD986489EF37}" srcId="{6C3E09D9-8548-487E-AB81-92BEDF3A9AC5}" destId="{A9598FFF-72A3-4A6A-9CB5-9486F053C22B}" srcOrd="1" destOrd="0" parTransId="{567DA640-17B7-498D-AE24-6132EED9C16A}" sibTransId="{F0361089-D0C0-4175-9CF7-3DF2DE5B764E}"/>
    <dgm:cxn modelId="{B3CE033F-E5B9-4D85-AFA6-E9C29886DA04}" type="presOf" srcId="{E8864969-3F8A-4FBA-BF31-5B0CC5825499}" destId="{C21A2581-812A-44AF-B343-BB050A26DC52}" srcOrd="0" destOrd="0" presId="urn:microsoft.com/office/officeart/2005/8/layout/balance1"/>
    <dgm:cxn modelId="{FCC78364-F507-44BB-9B12-2AD02520CA9C}" type="presOf" srcId="{C9CB45D8-C5EB-4D9E-A0F1-CCF239E34553}" destId="{E15ECC6F-25F7-4570-BD53-21965F5A0265}" srcOrd="0" destOrd="0" presId="urn:microsoft.com/office/officeart/2005/8/layout/balance1"/>
    <dgm:cxn modelId="{A83B8A84-A00E-44A7-BAB0-87D7A4035F4D}" type="presOf" srcId="{6C3E09D9-8548-487E-AB81-92BEDF3A9AC5}" destId="{D4CE75E6-95A6-424D-8A9B-9B56C54B9D84}" srcOrd="0" destOrd="0" presId="urn:microsoft.com/office/officeart/2005/8/layout/balance1"/>
    <dgm:cxn modelId="{D01FBC84-DF9F-4587-95C3-6B732B7B7F3D}" type="presOf" srcId="{A9598FFF-72A3-4A6A-9CB5-9486F053C22B}" destId="{D5B17866-CE08-48D8-91A0-6A5B06AC42FA}" srcOrd="0" destOrd="0" presId="urn:microsoft.com/office/officeart/2005/8/layout/balance1"/>
    <dgm:cxn modelId="{24588489-21D3-441F-9AC0-F11B41CB060F}" type="presOf" srcId="{FA245E42-439D-4BD2-9E1B-D590E9F76F6E}" destId="{B5DCDFC7-CEB4-4647-80F1-A912EAB6C333}" srcOrd="0" destOrd="0" presId="urn:microsoft.com/office/officeart/2005/8/layout/balance1"/>
    <dgm:cxn modelId="{33061CB2-EF6F-4911-B8B5-19BE146631AB}" srcId="{A9598FFF-72A3-4A6A-9CB5-9486F053C22B}" destId="{E8864969-3F8A-4FBA-BF31-5B0CC5825499}" srcOrd="0" destOrd="0" parTransId="{ED429FCF-9BFD-4084-8293-DBCB2C927F0F}" sibTransId="{31530AFF-E5D1-4A78-888A-46D2BA578A65}"/>
    <dgm:cxn modelId="{95D783E5-E161-4906-AF51-6196A829C2D4}" srcId="{6C3E09D9-8548-487E-AB81-92BEDF3A9AC5}" destId="{FA245E42-439D-4BD2-9E1B-D590E9F76F6E}" srcOrd="0" destOrd="0" parTransId="{4C139516-D1AA-46BD-A655-FE1D0C209C24}" sibTransId="{72B2F183-6913-47B3-85C7-1D4807EC9E76}"/>
    <dgm:cxn modelId="{E056CDD1-3C73-4F02-B31A-73115030FC14}" type="presParOf" srcId="{D4CE75E6-95A6-424D-8A9B-9B56C54B9D84}" destId="{EB66C496-FBD0-4B71-ADD1-1B9689151A47}" srcOrd="0" destOrd="0" presId="urn:microsoft.com/office/officeart/2005/8/layout/balance1"/>
    <dgm:cxn modelId="{5E4E540A-3A8A-4301-8108-CDF9A8EF1CFD}" type="presParOf" srcId="{D4CE75E6-95A6-424D-8A9B-9B56C54B9D84}" destId="{842C23EA-40EE-479C-A7EF-B9144605CE07}" srcOrd="1" destOrd="0" presId="urn:microsoft.com/office/officeart/2005/8/layout/balance1"/>
    <dgm:cxn modelId="{79521540-B63D-4B83-A964-4DEF2F3796BE}" type="presParOf" srcId="{842C23EA-40EE-479C-A7EF-B9144605CE07}" destId="{B5DCDFC7-CEB4-4647-80F1-A912EAB6C333}" srcOrd="0" destOrd="0" presId="urn:microsoft.com/office/officeart/2005/8/layout/balance1"/>
    <dgm:cxn modelId="{042D8059-9FBA-4CE5-BB24-8148E8311031}" type="presParOf" srcId="{842C23EA-40EE-479C-A7EF-B9144605CE07}" destId="{D5B17866-CE08-48D8-91A0-6A5B06AC42FA}" srcOrd="1" destOrd="0" presId="urn:microsoft.com/office/officeart/2005/8/layout/balance1"/>
    <dgm:cxn modelId="{01339905-62FD-4373-918C-D6CA4F033154}" type="presParOf" srcId="{D4CE75E6-95A6-424D-8A9B-9B56C54B9D84}" destId="{99D8BB27-12E5-4448-BF3D-C5363FA9B2C3}" srcOrd="2" destOrd="0" presId="urn:microsoft.com/office/officeart/2005/8/layout/balance1"/>
    <dgm:cxn modelId="{3ADA5F85-B72F-4D01-850C-BB1EBED0ADC5}" type="presParOf" srcId="{99D8BB27-12E5-4448-BF3D-C5363FA9B2C3}" destId="{248FE5B6-4483-402B-811D-5849200FC95E}" srcOrd="0" destOrd="0" presId="urn:microsoft.com/office/officeart/2005/8/layout/balance1"/>
    <dgm:cxn modelId="{DD3851DE-04F3-4287-B15E-BA851A679403}" type="presParOf" srcId="{99D8BB27-12E5-4448-BF3D-C5363FA9B2C3}" destId="{2F1004CC-9FDA-4A37-AF94-61F41126CC21}" srcOrd="1" destOrd="0" presId="urn:microsoft.com/office/officeart/2005/8/layout/balance1"/>
    <dgm:cxn modelId="{39893ADB-7338-442A-B2B9-2A3B89FDC6DF}" type="presParOf" srcId="{99D8BB27-12E5-4448-BF3D-C5363FA9B2C3}" destId="{570B469B-7E89-426C-99D9-A72530DA58FC}" srcOrd="2" destOrd="0" presId="urn:microsoft.com/office/officeart/2005/8/layout/balance1"/>
    <dgm:cxn modelId="{7871D0B6-FD8A-4A72-93EB-EA250296DAAF}" type="presParOf" srcId="{99D8BB27-12E5-4448-BF3D-C5363FA9B2C3}" destId="{E15ECC6F-25F7-4570-BD53-21965F5A0265}" srcOrd="3" destOrd="0" presId="urn:microsoft.com/office/officeart/2005/8/layout/balance1"/>
    <dgm:cxn modelId="{D1440142-4242-401E-9506-3599B355EF72}" type="presParOf" srcId="{99D8BB27-12E5-4448-BF3D-C5363FA9B2C3}" destId="{C21A2581-812A-44AF-B343-BB050A26DC52}" srcOrd="4"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3E09D9-8548-487E-AB81-92BEDF3A9AC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FA245E42-439D-4BD2-9E1B-D590E9F76F6E}">
      <dgm:prSet phldrT="[Text]"/>
      <dgm:spPr/>
      <dgm:t>
        <a:bodyPr/>
        <a:lstStyle/>
        <a:p>
          <a:r>
            <a:rPr lang="en-US" dirty="0"/>
            <a:t>Fundamental Right</a:t>
          </a:r>
        </a:p>
      </dgm:t>
    </dgm:pt>
    <dgm:pt modelId="{4C139516-D1AA-46BD-A655-FE1D0C209C24}" type="parTrans" cxnId="{95D783E5-E161-4906-AF51-6196A829C2D4}">
      <dgm:prSet/>
      <dgm:spPr/>
      <dgm:t>
        <a:bodyPr/>
        <a:lstStyle/>
        <a:p>
          <a:endParaRPr lang="en-US"/>
        </a:p>
      </dgm:t>
    </dgm:pt>
    <dgm:pt modelId="{72B2F183-6913-47B3-85C7-1D4807EC9E76}" type="sibTrans" cxnId="{95D783E5-E161-4906-AF51-6196A829C2D4}">
      <dgm:prSet/>
      <dgm:spPr/>
      <dgm:t>
        <a:bodyPr/>
        <a:lstStyle/>
        <a:p>
          <a:endParaRPr lang="en-US"/>
        </a:p>
      </dgm:t>
    </dgm:pt>
    <dgm:pt modelId="{C9CB45D8-C5EB-4D9E-A0F1-CCF239E34553}">
      <dgm:prSet phldrT="[Text]"/>
      <dgm:spPr/>
      <dgm:t>
        <a:bodyPr/>
        <a:lstStyle/>
        <a:p>
          <a:r>
            <a:rPr lang="en-US" dirty="0"/>
            <a:t>Broad</a:t>
          </a:r>
        </a:p>
      </dgm:t>
    </dgm:pt>
    <dgm:pt modelId="{5EE318BD-52D7-48C4-B95E-BDB0F4205150}" type="parTrans" cxnId="{F1869433-6C8C-4260-8676-38D800BC3329}">
      <dgm:prSet/>
      <dgm:spPr/>
      <dgm:t>
        <a:bodyPr/>
        <a:lstStyle/>
        <a:p>
          <a:endParaRPr lang="en-US"/>
        </a:p>
      </dgm:t>
    </dgm:pt>
    <dgm:pt modelId="{C258E5BE-F8AE-456E-B4A7-F85CECDE1625}" type="sibTrans" cxnId="{F1869433-6C8C-4260-8676-38D800BC3329}">
      <dgm:prSet/>
      <dgm:spPr/>
      <dgm:t>
        <a:bodyPr/>
        <a:lstStyle/>
        <a:p>
          <a:endParaRPr lang="en-US"/>
        </a:p>
      </dgm:t>
    </dgm:pt>
    <dgm:pt modelId="{A9598FFF-72A3-4A6A-9CB5-9486F053C22B}">
      <dgm:prSet phldrT="[Text]"/>
      <dgm:spPr/>
      <dgm:t>
        <a:bodyPr/>
        <a:lstStyle/>
        <a:p>
          <a:r>
            <a:rPr lang="en-US" dirty="0"/>
            <a:t>Government Interest (Legitimate or not)</a:t>
          </a:r>
        </a:p>
      </dgm:t>
    </dgm:pt>
    <dgm:pt modelId="{567DA640-17B7-498D-AE24-6132EED9C16A}" type="parTrans" cxnId="{DE1CB23B-EB76-48B7-B9D3-BD986489EF37}">
      <dgm:prSet/>
      <dgm:spPr/>
      <dgm:t>
        <a:bodyPr/>
        <a:lstStyle/>
        <a:p>
          <a:endParaRPr lang="en-US"/>
        </a:p>
      </dgm:t>
    </dgm:pt>
    <dgm:pt modelId="{F0361089-D0C0-4175-9CF7-3DF2DE5B764E}" type="sibTrans" cxnId="{DE1CB23B-EB76-48B7-B9D3-BD986489EF37}">
      <dgm:prSet/>
      <dgm:spPr/>
      <dgm:t>
        <a:bodyPr/>
        <a:lstStyle/>
        <a:p>
          <a:endParaRPr lang="en-US"/>
        </a:p>
      </dgm:t>
    </dgm:pt>
    <dgm:pt modelId="{E8864969-3F8A-4FBA-BF31-5B0CC5825499}">
      <dgm:prSet phldrT="[Text]"/>
      <dgm:spPr/>
      <dgm:t>
        <a:bodyPr/>
        <a:lstStyle/>
        <a:p>
          <a:r>
            <a:rPr lang="en-US" dirty="0"/>
            <a:t>Narrow</a:t>
          </a:r>
        </a:p>
      </dgm:t>
    </dgm:pt>
    <dgm:pt modelId="{ED429FCF-9BFD-4084-8293-DBCB2C927F0F}" type="parTrans" cxnId="{33061CB2-EF6F-4911-B8B5-19BE146631AB}">
      <dgm:prSet/>
      <dgm:spPr/>
      <dgm:t>
        <a:bodyPr/>
        <a:lstStyle/>
        <a:p>
          <a:endParaRPr lang="en-US"/>
        </a:p>
      </dgm:t>
    </dgm:pt>
    <dgm:pt modelId="{31530AFF-E5D1-4A78-888A-46D2BA578A65}" type="sibTrans" cxnId="{33061CB2-EF6F-4911-B8B5-19BE146631AB}">
      <dgm:prSet/>
      <dgm:spPr/>
      <dgm:t>
        <a:bodyPr/>
        <a:lstStyle/>
        <a:p>
          <a:endParaRPr lang="en-US"/>
        </a:p>
      </dgm:t>
    </dgm:pt>
    <dgm:pt modelId="{DEA5F59B-2EF6-47BA-B160-179DC01BE14B}">
      <dgm:prSet/>
      <dgm:spPr/>
      <dgm:t>
        <a:bodyPr/>
        <a:lstStyle/>
        <a:p>
          <a:r>
            <a:rPr lang="en-US" dirty="0"/>
            <a:t>Broad</a:t>
          </a:r>
        </a:p>
      </dgm:t>
    </dgm:pt>
    <dgm:pt modelId="{B0473DF6-2914-4B0F-9F55-F585E8937696}" type="parTrans" cxnId="{C9F53C4C-3367-4A83-B624-52E97A4BD0B0}">
      <dgm:prSet/>
      <dgm:spPr/>
    </dgm:pt>
    <dgm:pt modelId="{D5EDD829-E1F9-473C-8BFC-6DF7C1C59B6B}" type="sibTrans" cxnId="{C9F53C4C-3367-4A83-B624-52E97A4BD0B0}">
      <dgm:prSet/>
      <dgm:spPr/>
    </dgm:pt>
    <dgm:pt modelId="{D4CE75E6-95A6-424D-8A9B-9B56C54B9D84}" type="pres">
      <dgm:prSet presAssocID="{6C3E09D9-8548-487E-AB81-92BEDF3A9AC5}" presName="outerComposite" presStyleCnt="0">
        <dgm:presLayoutVars>
          <dgm:chMax val="2"/>
          <dgm:animLvl val="lvl"/>
          <dgm:resizeHandles val="exact"/>
        </dgm:presLayoutVars>
      </dgm:prSet>
      <dgm:spPr/>
    </dgm:pt>
    <dgm:pt modelId="{EB66C496-FBD0-4B71-ADD1-1B9689151A47}" type="pres">
      <dgm:prSet presAssocID="{6C3E09D9-8548-487E-AB81-92BEDF3A9AC5}" presName="dummyMaxCanvas" presStyleCnt="0"/>
      <dgm:spPr/>
    </dgm:pt>
    <dgm:pt modelId="{842C23EA-40EE-479C-A7EF-B9144605CE07}" type="pres">
      <dgm:prSet presAssocID="{6C3E09D9-8548-487E-AB81-92BEDF3A9AC5}" presName="parentComposite" presStyleCnt="0"/>
      <dgm:spPr/>
    </dgm:pt>
    <dgm:pt modelId="{B5DCDFC7-CEB4-4647-80F1-A912EAB6C333}" type="pres">
      <dgm:prSet presAssocID="{6C3E09D9-8548-487E-AB81-92BEDF3A9AC5}" presName="parent1" presStyleLbl="alignAccFollowNode1" presStyleIdx="0" presStyleCnt="4">
        <dgm:presLayoutVars>
          <dgm:chMax val="4"/>
        </dgm:presLayoutVars>
      </dgm:prSet>
      <dgm:spPr/>
    </dgm:pt>
    <dgm:pt modelId="{D5B17866-CE08-48D8-91A0-6A5B06AC42FA}" type="pres">
      <dgm:prSet presAssocID="{6C3E09D9-8548-487E-AB81-92BEDF3A9AC5}" presName="parent2" presStyleLbl="alignAccFollowNode1" presStyleIdx="1" presStyleCnt="4">
        <dgm:presLayoutVars>
          <dgm:chMax val="4"/>
        </dgm:presLayoutVars>
      </dgm:prSet>
      <dgm:spPr/>
    </dgm:pt>
    <dgm:pt modelId="{99D8BB27-12E5-4448-BF3D-C5363FA9B2C3}" type="pres">
      <dgm:prSet presAssocID="{6C3E09D9-8548-487E-AB81-92BEDF3A9AC5}" presName="childrenComposite" presStyleCnt="0"/>
      <dgm:spPr/>
    </dgm:pt>
    <dgm:pt modelId="{248FE5B6-4483-402B-811D-5849200FC95E}" type="pres">
      <dgm:prSet presAssocID="{6C3E09D9-8548-487E-AB81-92BEDF3A9AC5}" presName="dummyMaxCanvas_ChildArea" presStyleCnt="0"/>
      <dgm:spPr/>
    </dgm:pt>
    <dgm:pt modelId="{2F1004CC-9FDA-4A37-AF94-61F41126CC21}" type="pres">
      <dgm:prSet presAssocID="{6C3E09D9-8548-487E-AB81-92BEDF3A9AC5}" presName="fulcrum" presStyleLbl="alignAccFollowNode1" presStyleIdx="2" presStyleCnt="4"/>
      <dgm:spPr/>
    </dgm:pt>
    <dgm:pt modelId="{EB516F34-F635-433E-B32C-0EF36B7DD534}" type="pres">
      <dgm:prSet presAssocID="{6C3E09D9-8548-487E-AB81-92BEDF3A9AC5}" presName="balance_21" presStyleLbl="alignAccFollowNode1" presStyleIdx="3" presStyleCnt="4">
        <dgm:presLayoutVars>
          <dgm:bulletEnabled val="1"/>
        </dgm:presLayoutVars>
      </dgm:prSet>
      <dgm:spPr/>
    </dgm:pt>
    <dgm:pt modelId="{98B5C5F9-0A60-4F25-84C2-14636E92B21D}" type="pres">
      <dgm:prSet presAssocID="{6C3E09D9-8548-487E-AB81-92BEDF3A9AC5}" presName="left_21_1" presStyleLbl="node1" presStyleIdx="0" presStyleCnt="3">
        <dgm:presLayoutVars>
          <dgm:bulletEnabled val="1"/>
        </dgm:presLayoutVars>
      </dgm:prSet>
      <dgm:spPr/>
    </dgm:pt>
    <dgm:pt modelId="{941E6651-5C9B-4049-ADF2-2557603A7D7C}" type="pres">
      <dgm:prSet presAssocID="{6C3E09D9-8548-487E-AB81-92BEDF3A9AC5}" presName="left_21_2" presStyleLbl="node1" presStyleIdx="1" presStyleCnt="3">
        <dgm:presLayoutVars>
          <dgm:bulletEnabled val="1"/>
        </dgm:presLayoutVars>
      </dgm:prSet>
      <dgm:spPr/>
    </dgm:pt>
    <dgm:pt modelId="{09CD5B26-6739-4573-A4E4-117043491D96}" type="pres">
      <dgm:prSet presAssocID="{6C3E09D9-8548-487E-AB81-92BEDF3A9AC5}" presName="right_21_1" presStyleLbl="node1" presStyleIdx="2" presStyleCnt="3">
        <dgm:presLayoutVars>
          <dgm:bulletEnabled val="1"/>
        </dgm:presLayoutVars>
      </dgm:prSet>
      <dgm:spPr/>
    </dgm:pt>
  </dgm:ptLst>
  <dgm:cxnLst>
    <dgm:cxn modelId="{F1114829-397A-49BB-83CE-AD2D681C7F2A}" type="presOf" srcId="{FA245E42-439D-4BD2-9E1B-D590E9F76F6E}" destId="{B5DCDFC7-CEB4-4647-80F1-A912EAB6C333}" srcOrd="0" destOrd="0" presId="urn:microsoft.com/office/officeart/2005/8/layout/balance1"/>
    <dgm:cxn modelId="{F1869433-6C8C-4260-8676-38D800BC3329}" srcId="{FA245E42-439D-4BD2-9E1B-D590E9F76F6E}" destId="{C9CB45D8-C5EB-4D9E-A0F1-CCF239E34553}" srcOrd="1" destOrd="0" parTransId="{5EE318BD-52D7-48C4-B95E-BDB0F4205150}" sibTransId="{C258E5BE-F8AE-456E-B4A7-F85CECDE1625}"/>
    <dgm:cxn modelId="{DE1CB23B-EB76-48B7-B9D3-BD986489EF37}" srcId="{6C3E09D9-8548-487E-AB81-92BEDF3A9AC5}" destId="{A9598FFF-72A3-4A6A-9CB5-9486F053C22B}" srcOrd="1" destOrd="0" parTransId="{567DA640-17B7-498D-AE24-6132EED9C16A}" sibTransId="{F0361089-D0C0-4175-9CF7-3DF2DE5B764E}"/>
    <dgm:cxn modelId="{C9F53C4C-3367-4A83-B624-52E97A4BD0B0}" srcId="{FA245E42-439D-4BD2-9E1B-D590E9F76F6E}" destId="{DEA5F59B-2EF6-47BA-B160-179DC01BE14B}" srcOrd="0" destOrd="0" parTransId="{B0473DF6-2914-4B0F-9F55-F585E8937696}" sibTransId="{D5EDD829-E1F9-473C-8BFC-6DF7C1C59B6B}"/>
    <dgm:cxn modelId="{25DE6078-7C1D-46C5-8B79-68F61119177C}" type="presOf" srcId="{C9CB45D8-C5EB-4D9E-A0F1-CCF239E34553}" destId="{941E6651-5C9B-4049-ADF2-2557603A7D7C}" srcOrd="0" destOrd="0" presId="urn:microsoft.com/office/officeart/2005/8/layout/balance1"/>
    <dgm:cxn modelId="{5AC14D5A-440C-420A-B644-A1F2FD79B66A}" type="presOf" srcId="{DEA5F59B-2EF6-47BA-B160-179DC01BE14B}" destId="{98B5C5F9-0A60-4F25-84C2-14636E92B21D}" srcOrd="0" destOrd="0" presId="urn:microsoft.com/office/officeart/2005/8/layout/balance1"/>
    <dgm:cxn modelId="{697A8B9F-B547-4A4B-874B-4E31978FE776}" type="presOf" srcId="{6C3E09D9-8548-487E-AB81-92BEDF3A9AC5}" destId="{D4CE75E6-95A6-424D-8A9B-9B56C54B9D84}" srcOrd="0" destOrd="0" presId="urn:microsoft.com/office/officeart/2005/8/layout/balance1"/>
    <dgm:cxn modelId="{33061CB2-EF6F-4911-B8B5-19BE146631AB}" srcId="{A9598FFF-72A3-4A6A-9CB5-9486F053C22B}" destId="{E8864969-3F8A-4FBA-BF31-5B0CC5825499}" srcOrd="0" destOrd="0" parTransId="{ED429FCF-9BFD-4084-8293-DBCB2C927F0F}" sibTransId="{31530AFF-E5D1-4A78-888A-46D2BA578A65}"/>
    <dgm:cxn modelId="{31F107CD-4D93-4900-91CB-43F9EE68C784}" type="presOf" srcId="{E8864969-3F8A-4FBA-BF31-5B0CC5825499}" destId="{09CD5B26-6739-4573-A4E4-117043491D96}" srcOrd="0" destOrd="0" presId="urn:microsoft.com/office/officeart/2005/8/layout/balance1"/>
    <dgm:cxn modelId="{95D783E5-E161-4906-AF51-6196A829C2D4}" srcId="{6C3E09D9-8548-487E-AB81-92BEDF3A9AC5}" destId="{FA245E42-439D-4BD2-9E1B-D590E9F76F6E}" srcOrd="0" destOrd="0" parTransId="{4C139516-D1AA-46BD-A655-FE1D0C209C24}" sibTransId="{72B2F183-6913-47B3-85C7-1D4807EC9E76}"/>
    <dgm:cxn modelId="{FC1DE4E6-DADA-4C89-80B6-A15A333DCE6D}" type="presOf" srcId="{A9598FFF-72A3-4A6A-9CB5-9486F053C22B}" destId="{D5B17866-CE08-48D8-91A0-6A5B06AC42FA}" srcOrd="0" destOrd="0" presId="urn:microsoft.com/office/officeart/2005/8/layout/balance1"/>
    <dgm:cxn modelId="{D2865AA4-DA1E-4DFE-B6BB-C88DF710F549}" type="presParOf" srcId="{D4CE75E6-95A6-424D-8A9B-9B56C54B9D84}" destId="{EB66C496-FBD0-4B71-ADD1-1B9689151A47}" srcOrd="0" destOrd="0" presId="urn:microsoft.com/office/officeart/2005/8/layout/balance1"/>
    <dgm:cxn modelId="{DC29F501-F1DA-4D94-8832-AA9D5E824B09}" type="presParOf" srcId="{D4CE75E6-95A6-424D-8A9B-9B56C54B9D84}" destId="{842C23EA-40EE-479C-A7EF-B9144605CE07}" srcOrd="1" destOrd="0" presId="urn:microsoft.com/office/officeart/2005/8/layout/balance1"/>
    <dgm:cxn modelId="{24D87D51-06BA-484B-9D63-0DDE5D6EF0C0}" type="presParOf" srcId="{842C23EA-40EE-479C-A7EF-B9144605CE07}" destId="{B5DCDFC7-CEB4-4647-80F1-A912EAB6C333}" srcOrd="0" destOrd="0" presId="urn:microsoft.com/office/officeart/2005/8/layout/balance1"/>
    <dgm:cxn modelId="{E11C0A76-8D23-4329-BCAA-8DE746DB91B3}" type="presParOf" srcId="{842C23EA-40EE-479C-A7EF-B9144605CE07}" destId="{D5B17866-CE08-48D8-91A0-6A5B06AC42FA}" srcOrd="1" destOrd="0" presId="urn:microsoft.com/office/officeart/2005/8/layout/balance1"/>
    <dgm:cxn modelId="{E9785FBA-2875-488C-AB8B-CDB8722CE2E6}" type="presParOf" srcId="{D4CE75E6-95A6-424D-8A9B-9B56C54B9D84}" destId="{99D8BB27-12E5-4448-BF3D-C5363FA9B2C3}" srcOrd="2" destOrd="0" presId="urn:microsoft.com/office/officeart/2005/8/layout/balance1"/>
    <dgm:cxn modelId="{C4A353C3-B4BB-4F21-9F64-EF27E3260CBD}" type="presParOf" srcId="{99D8BB27-12E5-4448-BF3D-C5363FA9B2C3}" destId="{248FE5B6-4483-402B-811D-5849200FC95E}" srcOrd="0" destOrd="0" presId="urn:microsoft.com/office/officeart/2005/8/layout/balance1"/>
    <dgm:cxn modelId="{9BB47F31-0366-4507-AF70-0708B6E28381}" type="presParOf" srcId="{99D8BB27-12E5-4448-BF3D-C5363FA9B2C3}" destId="{2F1004CC-9FDA-4A37-AF94-61F41126CC21}" srcOrd="1" destOrd="0" presId="urn:microsoft.com/office/officeart/2005/8/layout/balance1"/>
    <dgm:cxn modelId="{E6074D79-20AC-4CE6-AB1F-837864796F48}" type="presParOf" srcId="{99D8BB27-12E5-4448-BF3D-C5363FA9B2C3}" destId="{EB516F34-F635-433E-B32C-0EF36B7DD534}" srcOrd="2" destOrd="0" presId="urn:microsoft.com/office/officeart/2005/8/layout/balance1"/>
    <dgm:cxn modelId="{DB486491-9AA7-406B-9E89-54E0E3AE5263}" type="presParOf" srcId="{99D8BB27-12E5-4448-BF3D-C5363FA9B2C3}" destId="{98B5C5F9-0A60-4F25-84C2-14636E92B21D}" srcOrd="3" destOrd="0" presId="urn:microsoft.com/office/officeart/2005/8/layout/balance1"/>
    <dgm:cxn modelId="{B58632B0-7909-4CEB-9BF0-5BF6188D7676}" type="presParOf" srcId="{99D8BB27-12E5-4448-BF3D-C5363FA9B2C3}" destId="{941E6651-5C9B-4049-ADF2-2557603A7D7C}" srcOrd="4" destOrd="0" presId="urn:microsoft.com/office/officeart/2005/8/layout/balance1"/>
    <dgm:cxn modelId="{041FE49C-B23A-4910-B87C-53E49DFAE45D}" type="presParOf" srcId="{99D8BB27-12E5-4448-BF3D-C5363FA9B2C3}" destId="{09CD5B26-6739-4573-A4E4-117043491D96}" srcOrd="5"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3E09D9-8548-487E-AB81-92BEDF3A9AC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FA245E42-439D-4BD2-9E1B-D590E9F76F6E}">
      <dgm:prSet phldrT="[Text]"/>
      <dgm:spPr/>
      <dgm:t>
        <a:bodyPr/>
        <a:lstStyle/>
        <a:p>
          <a:r>
            <a:rPr lang="en-US" dirty="0"/>
            <a:t>Individual Interest (not a right)</a:t>
          </a:r>
        </a:p>
      </dgm:t>
    </dgm:pt>
    <dgm:pt modelId="{4C139516-D1AA-46BD-A655-FE1D0C209C24}" type="parTrans" cxnId="{95D783E5-E161-4906-AF51-6196A829C2D4}">
      <dgm:prSet/>
      <dgm:spPr/>
      <dgm:t>
        <a:bodyPr/>
        <a:lstStyle/>
        <a:p>
          <a:endParaRPr lang="en-US"/>
        </a:p>
      </dgm:t>
    </dgm:pt>
    <dgm:pt modelId="{72B2F183-6913-47B3-85C7-1D4807EC9E76}" type="sibTrans" cxnId="{95D783E5-E161-4906-AF51-6196A829C2D4}">
      <dgm:prSet/>
      <dgm:spPr/>
      <dgm:t>
        <a:bodyPr/>
        <a:lstStyle/>
        <a:p>
          <a:endParaRPr lang="en-US"/>
        </a:p>
      </dgm:t>
    </dgm:pt>
    <dgm:pt modelId="{A9598FFF-72A3-4A6A-9CB5-9486F053C22B}">
      <dgm:prSet phldrT="[Text]"/>
      <dgm:spPr/>
      <dgm:t>
        <a:bodyPr/>
        <a:lstStyle/>
        <a:p>
          <a:r>
            <a:rPr lang="en-US" dirty="0"/>
            <a:t>Government Interest (compelling)</a:t>
          </a:r>
        </a:p>
      </dgm:t>
    </dgm:pt>
    <dgm:pt modelId="{567DA640-17B7-498D-AE24-6132EED9C16A}" type="parTrans" cxnId="{DE1CB23B-EB76-48B7-B9D3-BD986489EF37}">
      <dgm:prSet/>
      <dgm:spPr/>
      <dgm:t>
        <a:bodyPr/>
        <a:lstStyle/>
        <a:p>
          <a:endParaRPr lang="en-US"/>
        </a:p>
      </dgm:t>
    </dgm:pt>
    <dgm:pt modelId="{F0361089-D0C0-4175-9CF7-3DF2DE5B764E}" type="sibTrans" cxnId="{DE1CB23B-EB76-48B7-B9D3-BD986489EF37}">
      <dgm:prSet/>
      <dgm:spPr/>
      <dgm:t>
        <a:bodyPr/>
        <a:lstStyle/>
        <a:p>
          <a:endParaRPr lang="en-US"/>
        </a:p>
      </dgm:t>
    </dgm:pt>
    <dgm:pt modelId="{E8864969-3F8A-4FBA-BF31-5B0CC5825499}">
      <dgm:prSet phldrT="[Text]"/>
      <dgm:spPr/>
      <dgm:t>
        <a:bodyPr/>
        <a:lstStyle/>
        <a:p>
          <a:r>
            <a:rPr lang="en-US" dirty="0"/>
            <a:t>Broad</a:t>
          </a:r>
        </a:p>
      </dgm:t>
    </dgm:pt>
    <dgm:pt modelId="{ED429FCF-9BFD-4084-8293-DBCB2C927F0F}" type="parTrans" cxnId="{33061CB2-EF6F-4911-B8B5-19BE146631AB}">
      <dgm:prSet/>
      <dgm:spPr/>
      <dgm:t>
        <a:bodyPr/>
        <a:lstStyle/>
        <a:p>
          <a:endParaRPr lang="en-US"/>
        </a:p>
      </dgm:t>
    </dgm:pt>
    <dgm:pt modelId="{31530AFF-E5D1-4A78-888A-46D2BA578A65}" type="sibTrans" cxnId="{33061CB2-EF6F-4911-B8B5-19BE146631AB}">
      <dgm:prSet/>
      <dgm:spPr/>
      <dgm:t>
        <a:bodyPr/>
        <a:lstStyle/>
        <a:p>
          <a:endParaRPr lang="en-US"/>
        </a:p>
      </dgm:t>
    </dgm:pt>
    <dgm:pt modelId="{DEA5F59B-2EF6-47BA-B160-179DC01BE14B}">
      <dgm:prSet/>
      <dgm:spPr/>
      <dgm:t>
        <a:bodyPr/>
        <a:lstStyle/>
        <a:p>
          <a:r>
            <a:rPr lang="en-US" dirty="0"/>
            <a:t>Narrow</a:t>
          </a:r>
        </a:p>
      </dgm:t>
    </dgm:pt>
    <dgm:pt modelId="{B0473DF6-2914-4B0F-9F55-F585E8937696}" type="parTrans" cxnId="{C9F53C4C-3367-4A83-B624-52E97A4BD0B0}">
      <dgm:prSet/>
      <dgm:spPr/>
    </dgm:pt>
    <dgm:pt modelId="{D5EDD829-E1F9-473C-8BFC-6DF7C1C59B6B}" type="sibTrans" cxnId="{C9F53C4C-3367-4A83-B624-52E97A4BD0B0}">
      <dgm:prSet/>
      <dgm:spPr/>
    </dgm:pt>
    <dgm:pt modelId="{E5EECFC4-D8A2-4298-88FD-49D6F2405A71}">
      <dgm:prSet/>
      <dgm:spPr/>
      <dgm:t>
        <a:bodyPr/>
        <a:lstStyle/>
        <a:p>
          <a:r>
            <a:rPr lang="en-US" dirty="0"/>
            <a:t>Broad</a:t>
          </a:r>
        </a:p>
      </dgm:t>
    </dgm:pt>
    <dgm:pt modelId="{5030FF77-B6EB-463A-8156-5223F02C6272}" type="parTrans" cxnId="{DD8BA4A8-5288-4D23-96BC-525BBC0154ED}">
      <dgm:prSet/>
      <dgm:spPr/>
    </dgm:pt>
    <dgm:pt modelId="{D9AFCBB1-ECE3-40E8-AAD8-C053EF8B94FA}" type="sibTrans" cxnId="{DD8BA4A8-5288-4D23-96BC-525BBC0154ED}">
      <dgm:prSet/>
      <dgm:spPr/>
    </dgm:pt>
    <dgm:pt modelId="{D4CE75E6-95A6-424D-8A9B-9B56C54B9D84}" type="pres">
      <dgm:prSet presAssocID="{6C3E09D9-8548-487E-AB81-92BEDF3A9AC5}" presName="outerComposite" presStyleCnt="0">
        <dgm:presLayoutVars>
          <dgm:chMax val="2"/>
          <dgm:animLvl val="lvl"/>
          <dgm:resizeHandles val="exact"/>
        </dgm:presLayoutVars>
      </dgm:prSet>
      <dgm:spPr/>
    </dgm:pt>
    <dgm:pt modelId="{EB66C496-FBD0-4B71-ADD1-1B9689151A47}" type="pres">
      <dgm:prSet presAssocID="{6C3E09D9-8548-487E-AB81-92BEDF3A9AC5}" presName="dummyMaxCanvas" presStyleCnt="0"/>
      <dgm:spPr/>
    </dgm:pt>
    <dgm:pt modelId="{842C23EA-40EE-479C-A7EF-B9144605CE07}" type="pres">
      <dgm:prSet presAssocID="{6C3E09D9-8548-487E-AB81-92BEDF3A9AC5}" presName="parentComposite" presStyleCnt="0"/>
      <dgm:spPr/>
    </dgm:pt>
    <dgm:pt modelId="{B5DCDFC7-CEB4-4647-80F1-A912EAB6C333}" type="pres">
      <dgm:prSet presAssocID="{6C3E09D9-8548-487E-AB81-92BEDF3A9AC5}" presName="parent1" presStyleLbl="alignAccFollowNode1" presStyleIdx="0" presStyleCnt="4">
        <dgm:presLayoutVars>
          <dgm:chMax val="4"/>
        </dgm:presLayoutVars>
      </dgm:prSet>
      <dgm:spPr/>
    </dgm:pt>
    <dgm:pt modelId="{D5B17866-CE08-48D8-91A0-6A5B06AC42FA}" type="pres">
      <dgm:prSet presAssocID="{6C3E09D9-8548-487E-AB81-92BEDF3A9AC5}" presName="parent2" presStyleLbl="alignAccFollowNode1" presStyleIdx="1" presStyleCnt="4">
        <dgm:presLayoutVars>
          <dgm:chMax val="4"/>
        </dgm:presLayoutVars>
      </dgm:prSet>
      <dgm:spPr/>
    </dgm:pt>
    <dgm:pt modelId="{99D8BB27-12E5-4448-BF3D-C5363FA9B2C3}" type="pres">
      <dgm:prSet presAssocID="{6C3E09D9-8548-487E-AB81-92BEDF3A9AC5}" presName="childrenComposite" presStyleCnt="0"/>
      <dgm:spPr/>
    </dgm:pt>
    <dgm:pt modelId="{248FE5B6-4483-402B-811D-5849200FC95E}" type="pres">
      <dgm:prSet presAssocID="{6C3E09D9-8548-487E-AB81-92BEDF3A9AC5}" presName="dummyMaxCanvas_ChildArea" presStyleCnt="0"/>
      <dgm:spPr/>
    </dgm:pt>
    <dgm:pt modelId="{2F1004CC-9FDA-4A37-AF94-61F41126CC21}" type="pres">
      <dgm:prSet presAssocID="{6C3E09D9-8548-487E-AB81-92BEDF3A9AC5}" presName="fulcrum" presStyleLbl="alignAccFollowNode1" presStyleIdx="2" presStyleCnt="4"/>
      <dgm:spPr/>
    </dgm:pt>
    <dgm:pt modelId="{029D7003-ABDB-4DB8-B85B-4EDF49A33160}" type="pres">
      <dgm:prSet presAssocID="{6C3E09D9-8548-487E-AB81-92BEDF3A9AC5}" presName="balance_12" presStyleLbl="alignAccFollowNode1" presStyleIdx="3" presStyleCnt="4">
        <dgm:presLayoutVars>
          <dgm:bulletEnabled val="1"/>
        </dgm:presLayoutVars>
      </dgm:prSet>
      <dgm:spPr/>
    </dgm:pt>
    <dgm:pt modelId="{872E5181-D13D-4EFE-B2AD-03B65884353E}" type="pres">
      <dgm:prSet presAssocID="{6C3E09D9-8548-487E-AB81-92BEDF3A9AC5}" presName="right_12_1" presStyleLbl="node1" presStyleIdx="0" presStyleCnt="3">
        <dgm:presLayoutVars>
          <dgm:bulletEnabled val="1"/>
        </dgm:presLayoutVars>
      </dgm:prSet>
      <dgm:spPr/>
    </dgm:pt>
    <dgm:pt modelId="{A83739E2-17E4-4068-8D13-A07A6548DD80}" type="pres">
      <dgm:prSet presAssocID="{6C3E09D9-8548-487E-AB81-92BEDF3A9AC5}" presName="right_12_2" presStyleLbl="node1" presStyleIdx="1" presStyleCnt="3">
        <dgm:presLayoutVars>
          <dgm:bulletEnabled val="1"/>
        </dgm:presLayoutVars>
      </dgm:prSet>
      <dgm:spPr/>
    </dgm:pt>
    <dgm:pt modelId="{39511E55-B0A8-4E19-97CD-70E4CE775DF3}" type="pres">
      <dgm:prSet presAssocID="{6C3E09D9-8548-487E-AB81-92BEDF3A9AC5}" presName="left_12_1" presStyleLbl="node1" presStyleIdx="2" presStyleCnt="3">
        <dgm:presLayoutVars>
          <dgm:bulletEnabled val="1"/>
        </dgm:presLayoutVars>
      </dgm:prSet>
      <dgm:spPr/>
    </dgm:pt>
  </dgm:ptLst>
  <dgm:cxnLst>
    <dgm:cxn modelId="{A80EA21E-1D5C-4E72-AA74-EA2746C95E46}" type="presOf" srcId="{6C3E09D9-8548-487E-AB81-92BEDF3A9AC5}" destId="{D4CE75E6-95A6-424D-8A9B-9B56C54B9D84}" srcOrd="0" destOrd="0" presId="urn:microsoft.com/office/officeart/2005/8/layout/balance1"/>
    <dgm:cxn modelId="{64FEA028-34FE-4935-8830-90DBE866641C}" type="presOf" srcId="{E5EECFC4-D8A2-4298-88FD-49D6F2405A71}" destId="{A83739E2-17E4-4068-8D13-A07A6548DD80}" srcOrd="0" destOrd="0" presId="urn:microsoft.com/office/officeart/2005/8/layout/balance1"/>
    <dgm:cxn modelId="{DE1CB23B-EB76-48B7-B9D3-BD986489EF37}" srcId="{6C3E09D9-8548-487E-AB81-92BEDF3A9AC5}" destId="{A9598FFF-72A3-4A6A-9CB5-9486F053C22B}" srcOrd="1" destOrd="0" parTransId="{567DA640-17B7-498D-AE24-6132EED9C16A}" sibTransId="{F0361089-D0C0-4175-9CF7-3DF2DE5B764E}"/>
    <dgm:cxn modelId="{ACF82349-40AB-44E7-BCC2-DFE08EEFEAE3}" type="presOf" srcId="{FA245E42-439D-4BD2-9E1B-D590E9F76F6E}" destId="{B5DCDFC7-CEB4-4647-80F1-A912EAB6C333}" srcOrd="0" destOrd="0" presId="urn:microsoft.com/office/officeart/2005/8/layout/balance1"/>
    <dgm:cxn modelId="{C9F53C4C-3367-4A83-B624-52E97A4BD0B0}" srcId="{FA245E42-439D-4BD2-9E1B-D590E9F76F6E}" destId="{DEA5F59B-2EF6-47BA-B160-179DC01BE14B}" srcOrd="0" destOrd="0" parTransId="{B0473DF6-2914-4B0F-9F55-F585E8937696}" sibTransId="{D5EDD829-E1F9-473C-8BFC-6DF7C1C59B6B}"/>
    <dgm:cxn modelId="{C3A6AF7B-7E90-498C-B3B5-830E045B1BA9}" type="presOf" srcId="{DEA5F59B-2EF6-47BA-B160-179DC01BE14B}" destId="{39511E55-B0A8-4E19-97CD-70E4CE775DF3}" srcOrd="0" destOrd="0" presId="urn:microsoft.com/office/officeart/2005/8/layout/balance1"/>
    <dgm:cxn modelId="{DB336396-5B71-494A-A99F-169D8A6FE864}" type="presOf" srcId="{A9598FFF-72A3-4A6A-9CB5-9486F053C22B}" destId="{D5B17866-CE08-48D8-91A0-6A5B06AC42FA}" srcOrd="0" destOrd="0" presId="urn:microsoft.com/office/officeart/2005/8/layout/balance1"/>
    <dgm:cxn modelId="{057CBD99-DCD0-4FD2-878C-54D76B387275}" type="presOf" srcId="{E8864969-3F8A-4FBA-BF31-5B0CC5825499}" destId="{872E5181-D13D-4EFE-B2AD-03B65884353E}" srcOrd="0" destOrd="0" presId="urn:microsoft.com/office/officeart/2005/8/layout/balance1"/>
    <dgm:cxn modelId="{DD8BA4A8-5288-4D23-96BC-525BBC0154ED}" srcId="{A9598FFF-72A3-4A6A-9CB5-9486F053C22B}" destId="{E5EECFC4-D8A2-4298-88FD-49D6F2405A71}" srcOrd="1" destOrd="0" parTransId="{5030FF77-B6EB-463A-8156-5223F02C6272}" sibTransId="{D9AFCBB1-ECE3-40E8-AAD8-C053EF8B94FA}"/>
    <dgm:cxn modelId="{33061CB2-EF6F-4911-B8B5-19BE146631AB}" srcId="{A9598FFF-72A3-4A6A-9CB5-9486F053C22B}" destId="{E8864969-3F8A-4FBA-BF31-5B0CC5825499}" srcOrd="0" destOrd="0" parTransId="{ED429FCF-9BFD-4084-8293-DBCB2C927F0F}" sibTransId="{31530AFF-E5D1-4A78-888A-46D2BA578A65}"/>
    <dgm:cxn modelId="{95D783E5-E161-4906-AF51-6196A829C2D4}" srcId="{6C3E09D9-8548-487E-AB81-92BEDF3A9AC5}" destId="{FA245E42-439D-4BD2-9E1B-D590E9F76F6E}" srcOrd="0" destOrd="0" parTransId="{4C139516-D1AA-46BD-A655-FE1D0C209C24}" sibTransId="{72B2F183-6913-47B3-85C7-1D4807EC9E76}"/>
    <dgm:cxn modelId="{9E14E3E8-F1C6-4A71-81DA-1C026754150D}" type="presParOf" srcId="{D4CE75E6-95A6-424D-8A9B-9B56C54B9D84}" destId="{EB66C496-FBD0-4B71-ADD1-1B9689151A47}" srcOrd="0" destOrd="0" presId="urn:microsoft.com/office/officeart/2005/8/layout/balance1"/>
    <dgm:cxn modelId="{56407F52-0AD9-470C-B7B1-1B882CD7DC37}" type="presParOf" srcId="{D4CE75E6-95A6-424D-8A9B-9B56C54B9D84}" destId="{842C23EA-40EE-479C-A7EF-B9144605CE07}" srcOrd="1" destOrd="0" presId="urn:microsoft.com/office/officeart/2005/8/layout/balance1"/>
    <dgm:cxn modelId="{54AB9BA8-362E-44A3-9F9B-E4C3A11B3F45}" type="presParOf" srcId="{842C23EA-40EE-479C-A7EF-B9144605CE07}" destId="{B5DCDFC7-CEB4-4647-80F1-A912EAB6C333}" srcOrd="0" destOrd="0" presId="urn:microsoft.com/office/officeart/2005/8/layout/balance1"/>
    <dgm:cxn modelId="{CA296787-D6AF-40F1-9A18-6E1AC9BDCF2A}" type="presParOf" srcId="{842C23EA-40EE-479C-A7EF-B9144605CE07}" destId="{D5B17866-CE08-48D8-91A0-6A5B06AC42FA}" srcOrd="1" destOrd="0" presId="urn:microsoft.com/office/officeart/2005/8/layout/balance1"/>
    <dgm:cxn modelId="{A9307D89-FF4D-4E0A-A625-6BB7B772FC04}" type="presParOf" srcId="{D4CE75E6-95A6-424D-8A9B-9B56C54B9D84}" destId="{99D8BB27-12E5-4448-BF3D-C5363FA9B2C3}" srcOrd="2" destOrd="0" presId="urn:microsoft.com/office/officeart/2005/8/layout/balance1"/>
    <dgm:cxn modelId="{7C33BAC7-0BDB-4785-B67D-80EF63419B27}" type="presParOf" srcId="{99D8BB27-12E5-4448-BF3D-C5363FA9B2C3}" destId="{248FE5B6-4483-402B-811D-5849200FC95E}" srcOrd="0" destOrd="0" presId="urn:microsoft.com/office/officeart/2005/8/layout/balance1"/>
    <dgm:cxn modelId="{475D5D2B-D52D-4AE6-8ED5-58A40980B8F2}" type="presParOf" srcId="{99D8BB27-12E5-4448-BF3D-C5363FA9B2C3}" destId="{2F1004CC-9FDA-4A37-AF94-61F41126CC21}" srcOrd="1" destOrd="0" presId="urn:microsoft.com/office/officeart/2005/8/layout/balance1"/>
    <dgm:cxn modelId="{598C99E5-1515-4E1A-A4E8-96ABBB238AE1}" type="presParOf" srcId="{99D8BB27-12E5-4448-BF3D-C5363FA9B2C3}" destId="{029D7003-ABDB-4DB8-B85B-4EDF49A33160}" srcOrd="2" destOrd="0" presId="urn:microsoft.com/office/officeart/2005/8/layout/balance1"/>
    <dgm:cxn modelId="{D3459FD5-C0D1-4B13-8EEE-97270F41B1FB}" type="presParOf" srcId="{99D8BB27-12E5-4448-BF3D-C5363FA9B2C3}" destId="{872E5181-D13D-4EFE-B2AD-03B65884353E}" srcOrd="3" destOrd="0" presId="urn:microsoft.com/office/officeart/2005/8/layout/balance1"/>
    <dgm:cxn modelId="{22F7920D-E6DB-40A3-955C-A5CAB55F4832}" type="presParOf" srcId="{99D8BB27-12E5-4448-BF3D-C5363FA9B2C3}" destId="{A83739E2-17E4-4068-8D13-A07A6548DD80}" srcOrd="4" destOrd="0" presId="urn:microsoft.com/office/officeart/2005/8/layout/balance1"/>
    <dgm:cxn modelId="{E06BAAE3-E861-497A-91DF-52FF3E6A2748}" type="presParOf" srcId="{99D8BB27-12E5-4448-BF3D-C5363FA9B2C3}" destId="{39511E55-B0A8-4E19-97CD-70E4CE775DF3}" srcOrd="5"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CDFC7-CEB4-4647-80F1-A912EAB6C333}">
      <dsp:nvSpPr>
        <dsp:cNvPr id="0" name=""/>
        <dsp:cNvSpPr/>
      </dsp:nvSpPr>
      <dsp:spPr>
        <a:xfrm>
          <a:off x="2183447" y="0"/>
          <a:ext cx="1580197" cy="87788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Individual Interest/Right?</a:t>
          </a:r>
        </a:p>
      </dsp:txBody>
      <dsp:txXfrm>
        <a:off x="2209159" y="25712"/>
        <a:ext cx="1528773" cy="826463"/>
      </dsp:txXfrm>
    </dsp:sp>
    <dsp:sp modelId="{D5B17866-CE08-48D8-91A0-6A5B06AC42FA}">
      <dsp:nvSpPr>
        <dsp:cNvPr id="0" name=""/>
        <dsp:cNvSpPr/>
      </dsp:nvSpPr>
      <dsp:spPr>
        <a:xfrm>
          <a:off x="4465954" y="0"/>
          <a:ext cx="1580197" cy="87788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State Interest</a:t>
          </a:r>
        </a:p>
      </dsp:txBody>
      <dsp:txXfrm>
        <a:off x="4491666" y="25712"/>
        <a:ext cx="1528773" cy="826463"/>
      </dsp:txXfrm>
    </dsp:sp>
    <dsp:sp modelId="{2F1004CC-9FDA-4A37-AF94-61F41126CC21}">
      <dsp:nvSpPr>
        <dsp:cNvPr id="0" name=""/>
        <dsp:cNvSpPr/>
      </dsp:nvSpPr>
      <dsp:spPr>
        <a:xfrm>
          <a:off x="3785592" y="3731021"/>
          <a:ext cx="658415" cy="658415"/>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0B469B-7E89-426C-99D9-A72530DA58FC}">
      <dsp:nvSpPr>
        <dsp:cNvPr id="0" name=""/>
        <dsp:cNvSpPr/>
      </dsp:nvSpPr>
      <dsp:spPr>
        <a:xfrm>
          <a:off x="2139553" y="3455364"/>
          <a:ext cx="3950493" cy="26687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5ECC6F-25F7-4570-BD53-21965F5A0265}">
      <dsp:nvSpPr>
        <dsp:cNvPr id="0" name=""/>
        <dsp:cNvSpPr/>
      </dsp:nvSpPr>
      <dsp:spPr>
        <a:xfrm>
          <a:off x="2183447" y="1071022"/>
          <a:ext cx="1580197" cy="23527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To procreate? Become parent? Produce genetic offspring?</a:t>
          </a:r>
        </a:p>
      </dsp:txBody>
      <dsp:txXfrm>
        <a:off x="2260586" y="1148161"/>
        <a:ext cx="1425919" cy="2198460"/>
      </dsp:txXfrm>
    </dsp:sp>
    <dsp:sp modelId="{C21A2581-812A-44AF-B343-BB050A26DC52}">
      <dsp:nvSpPr>
        <dsp:cNvPr id="0" name=""/>
        <dsp:cNvSpPr/>
      </dsp:nvSpPr>
      <dsp:spPr>
        <a:xfrm>
          <a:off x="4465954" y="1071022"/>
          <a:ext cx="1580197" cy="23527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Compelling?</a:t>
          </a:r>
        </a:p>
        <a:p>
          <a:pPr marL="0" lvl="0" indent="0" algn="ctr" defTabSz="800100">
            <a:lnSpc>
              <a:spcPct val="90000"/>
            </a:lnSpc>
            <a:spcBef>
              <a:spcPct val="0"/>
            </a:spcBef>
            <a:spcAft>
              <a:spcPct val="35000"/>
            </a:spcAft>
            <a:buNone/>
          </a:pPr>
          <a:r>
            <a:rPr lang="en-US" sz="1800" kern="1200" dirty="0"/>
            <a:t>Legitimate?</a:t>
          </a:r>
        </a:p>
      </dsp:txBody>
      <dsp:txXfrm>
        <a:off x="4543093" y="1148161"/>
        <a:ext cx="1425919" cy="2198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CDFC7-CEB4-4647-80F1-A912EAB6C333}">
      <dsp:nvSpPr>
        <dsp:cNvPr id="0" name=""/>
        <dsp:cNvSpPr/>
      </dsp:nvSpPr>
      <dsp:spPr>
        <a:xfrm>
          <a:off x="2183447" y="0"/>
          <a:ext cx="1580197" cy="87788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Fundamental Right</a:t>
          </a:r>
        </a:p>
      </dsp:txBody>
      <dsp:txXfrm>
        <a:off x="2209159" y="25712"/>
        <a:ext cx="1528773" cy="826463"/>
      </dsp:txXfrm>
    </dsp:sp>
    <dsp:sp modelId="{D5B17866-CE08-48D8-91A0-6A5B06AC42FA}">
      <dsp:nvSpPr>
        <dsp:cNvPr id="0" name=""/>
        <dsp:cNvSpPr/>
      </dsp:nvSpPr>
      <dsp:spPr>
        <a:xfrm>
          <a:off x="4465954" y="0"/>
          <a:ext cx="1580197" cy="87788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Government Interest (Legitimate or not)</a:t>
          </a:r>
        </a:p>
      </dsp:txBody>
      <dsp:txXfrm>
        <a:off x="4491666" y="25712"/>
        <a:ext cx="1528773" cy="826463"/>
      </dsp:txXfrm>
    </dsp:sp>
    <dsp:sp modelId="{2F1004CC-9FDA-4A37-AF94-61F41126CC21}">
      <dsp:nvSpPr>
        <dsp:cNvPr id="0" name=""/>
        <dsp:cNvSpPr/>
      </dsp:nvSpPr>
      <dsp:spPr>
        <a:xfrm>
          <a:off x="3785592" y="3731021"/>
          <a:ext cx="658415" cy="658415"/>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516F34-F635-433E-B32C-0EF36B7DD534}">
      <dsp:nvSpPr>
        <dsp:cNvPr id="0" name=""/>
        <dsp:cNvSpPr/>
      </dsp:nvSpPr>
      <dsp:spPr>
        <a:xfrm rot="21360000">
          <a:off x="2138950" y="3448883"/>
          <a:ext cx="3951699" cy="2763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B5C5F9-0A60-4F25-84C2-14636E92B21D}">
      <dsp:nvSpPr>
        <dsp:cNvPr id="0" name=""/>
        <dsp:cNvSpPr/>
      </dsp:nvSpPr>
      <dsp:spPr>
        <a:xfrm rot="21360000">
          <a:off x="2116352" y="2337835"/>
          <a:ext cx="1626599" cy="1153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Broad</a:t>
          </a:r>
        </a:p>
      </dsp:txBody>
      <dsp:txXfrm>
        <a:off x="2172661" y="2394144"/>
        <a:ext cx="1513981" cy="1040883"/>
      </dsp:txXfrm>
    </dsp:sp>
    <dsp:sp modelId="{941E6651-5C9B-4049-ADF2-2557603A7D7C}">
      <dsp:nvSpPr>
        <dsp:cNvPr id="0" name=""/>
        <dsp:cNvSpPr/>
      </dsp:nvSpPr>
      <dsp:spPr>
        <a:xfrm rot="21360000">
          <a:off x="2028563" y="1143908"/>
          <a:ext cx="1626599" cy="1153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Broad</a:t>
          </a:r>
        </a:p>
      </dsp:txBody>
      <dsp:txXfrm>
        <a:off x="2084872" y="1200217"/>
        <a:ext cx="1513981" cy="1040883"/>
      </dsp:txXfrm>
    </dsp:sp>
    <dsp:sp modelId="{09CD5B26-6739-4573-A4E4-117043491D96}">
      <dsp:nvSpPr>
        <dsp:cNvPr id="0" name=""/>
        <dsp:cNvSpPr/>
      </dsp:nvSpPr>
      <dsp:spPr>
        <a:xfrm rot="21360000">
          <a:off x="4376912" y="2179815"/>
          <a:ext cx="1626599" cy="1153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Narrow</a:t>
          </a:r>
        </a:p>
      </dsp:txBody>
      <dsp:txXfrm>
        <a:off x="4433221" y="2236124"/>
        <a:ext cx="1513981" cy="10408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CDFC7-CEB4-4647-80F1-A912EAB6C333}">
      <dsp:nvSpPr>
        <dsp:cNvPr id="0" name=""/>
        <dsp:cNvSpPr/>
      </dsp:nvSpPr>
      <dsp:spPr>
        <a:xfrm>
          <a:off x="2183447" y="0"/>
          <a:ext cx="1580197" cy="87788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Individual Interest (not a right)</a:t>
          </a:r>
        </a:p>
      </dsp:txBody>
      <dsp:txXfrm>
        <a:off x="2209159" y="25712"/>
        <a:ext cx="1528773" cy="826463"/>
      </dsp:txXfrm>
    </dsp:sp>
    <dsp:sp modelId="{D5B17866-CE08-48D8-91A0-6A5B06AC42FA}">
      <dsp:nvSpPr>
        <dsp:cNvPr id="0" name=""/>
        <dsp:cNvSpPr/>
      </dsp:nvSpPr>
      <dsp:spPr>
        <a:xfrm>
          <a:off x="4465954" y="0"/>
          <a:ext cx="1580197" cy="87788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Government Interest (compelling)</a:t>
          </a:r>
        </a:p>
      </dsp:txBody>
      <dsp:txXfrm>
        <a:off x="4491666" y="25712"/>
        <a:ext cx="1528773" cy="826463"/>
      </dsp:txXfrm>
    </dsp:sp>
    <dsp:sp modelId="{2F1004CC-9FDA-4A37-AF94-61F41126CC21}">
      <dsp:nvSpPr>
        <dsp:cNvPr id="0" name=""/>
        <dsp:cNvSpPr/>
      </dsp:nvSpPr>
      <dsp:spPr>
        <a:xfrm>
          <a:off x="3785592" y="3731021"/>
          <a:ext cx="658415" cy="658415"/>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9D7003-ABDB-4DB8-B85B-4EDF49A33160}">
      <dsp:nvSpPr>
        <dsp:cNvPr id="0" name=""/>
        <dsp:cNvSpPr/>
      </dsp:nvSpPr>
      <dsp:spPr>
        <a:xfrm rot="240000">
          <a:off x="2138950" y="3448883"/>
          <a:ext cx="3951699" cy="2763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2E5181-D13D-4EFE-B2AD-03B65884353E}">
      <dsp:nvSpPr>
        <dsp:cNvPr id="0" name=""/>
        <dsp:cNvSpPr/>
      </dsp:nvSpPr>
      <dsp:spPr>
        <a:xfrm rot="240000">
          <a:off x="4486648" y="2337835"/>
          <a:ext cx="1626599" cy="1153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Broad</a:t>
          </a:r>
        </a:p>
      </dsp:txBody>
      <dsp:txXfrm>
        <a:off x="4542957" y="2394144"/>
        <a:ext cx="1513981" cy="1040883"/>
      </dsp:txXfrm>
    </dsp:sp>
    <dsp:sp modelId="{A83739E2-17E4-4068-8D13-A07A6548DD80}">
      <dsp:nvSpPr>
        <dsp:cNvPr id="0" name=""/>
        <dsp:cNvSpPr/>
      </dsp:nvSpPr>
      <dsp:spPr>
        <a:xfrm rot="240000">
          <a:off x="4574436" y="1143908"/>
          <a:ext cx="1626599" cy="1153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Broad</a:t>
          </a:r>
        </a:p>
      </dsp:txBody>
      <dsp:txXfrm>
        <a:off x="4630745" y="1200217"/>
        <a:ext cx="1513981" cy="1040883"/>
      </dsp:txXfrm>
    </dsp:sp>
    <dsp:sp modelId="{39511E55-B0A8-4E19-97CD-70E4CE775DF3}">
      <dsp:nvSpPr>
        <dsp:cNvPr id="0" name=""/>
        <dsp:cNvSpPr/>
      </dsp:nvSpPr>
      <dsp:spPr>
        <a:xfrm rot="240000">
          <a:off x="2226088" y="2179815"/>
          <a:ext cx="1626599" cy="1153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Narrow</a:t>
          </a:r>
        </a:p>
      </dsp:txBody>
      <dsp:txXfrm>
        <a:off x="2282397" y="2236124"/>
        <a:ext cx="1513981" cy="1040883"/>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6"/>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147" name="Rectangle 1027"/>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148" name="Rectangle 1028"/>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149" name="Rectangle 1029"/>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9DFAA14-EC4A-483C-B041-776276B0F31E}" type="slidenum">
              <a:rPr lang="en-US"/>
              <a:pPr>
                <a:defRPr/>
              </a:pPr>
              <a:t>‹#›</a:t>
            </a:fld>
            <a:endParaRPr lang="en-US"/>
          </a:p>
        </p:txBody>
      </p:sp>
    </p:spTree>
    <p:extLst>
      <p:ext uri="{BB962C8B-B14F-4D97-AF65-F5344CB8AC3E}">
        <p14:creationId xmlns:p14="http://schemas.microsoft.com/office/powerpoint/2010/main" val="1563718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08313" cy="473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986213" y="0"/>
            <a:ext cx="3008312" cy="473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225550" y="709613"/>
            <a:ext cx="4621213" cy="3465512"/>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03288" y="4411663"/>
            <a:ext cx="5189537" cy="417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823325"/>
            <a:ext cx="3008313" cy="473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986213" y="8823325"/>
            <a:ext cx="3008312" cy="473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3DF55DA-4687-4B9B-9F45-EE1F4C09093B}" type="slidenum">
              <a:rPr lang="en-US"/>
              <a:pPr>
                <a:defRPr/>
              </a:pPr>
              <a:t>‹#›</a:t>
            </a:fld>
            <a:endParaRPr lang="en-US"/>
          </a:p>
        </p:txBody>
      </p:sp>
    </p:spTree>
    <p:extLst>
      <p:ext uri="{BB962C8B-B14F-4D97-AF65-F5344CB8AC3E}">
        <p14:creationId xmlns:p14="http://schemas.microsoft.com/office/powerpoint/2010/main" val="242270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5FE3DD-DAB6-43CA-9F8A-5942E4A535E1}" type="slidenum">
              <a:rPr lang="en-US" smtClean="0"/>
              <a:pPr/>
              <a:t>1</a:t>
            </a:fld>
            <a:endParaRPr lang="en-US"/>
          </a:p>
        </p:txBody>
      </p:sp>
    </p:spTree>
    <p:extLst>
      <p:ext uri="{BB962C8B-B14F-4D97-AF65-F5344CB8AC3E}">
        <p14:creationId xmlns:p14="http://schemas.microsoft.com/office/powerpoint/2010/main" val="337105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5FE3DD-DAB6-43CA-9F8A-5942E4A535E1}" type="slidenum">
              <a:rPr lang="en-US" smtClean="0"/>
              <a:pPr/>
              <a:t>13</a:t>
            </a:fld>
            <a:endParaRPr lang="en-US"/>
          </a:p>
        </p:txBody>
      </p:sp>
    </p:spTree>
    <p:extLst>
      <p:ext uri="{BB962C8B-B14F-4D97-AF65-F5344CB8AC3E}">
        <p14:creationId xmlns:p14="http://schemas.microsoft.com/office/powerpoint/2010/main" val="2852772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5FE3DD-DAB6-43CA-9F8A-5942E4A535E1}" type="slidenum">
              <a:rPr lang="en-US" smtClean="0"/>
              <a:pPr/>
              <a:t>26</a:t>
            </a:fld>
            <a:endParaRPr lang="en-US"/>
          </a:p>
        </p:txBody>
      </p:sp>
    </p:spTree>
    <p:extLst>
      <p:ext uri="{BB962C8B-B14F-4D97-AF65-F5344CB8AC3E}">
        <p14:creationId xmlns:p14="http://schemas.microsoft.com/office/powerpoint/2010/main" val="996355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5F9BCC31-EFD6-4A41-963C-D6411FC02D54}"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3D6BC1-B964-4F64-B6C5-A8447DF422D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CBD64B4-DBDB-4831-ADF8-8B0D34104F5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64D61C-FF72-43D3-B43E-94BFD18624E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95C995D-DA27-4E67-A25A-04B0C1CDCEA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08B5470-C037-4CB1-A70B-3F93E116B08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7B5747E-066D-4E4D-94C1-0E0A561510B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45F1B02-4F1C-423A-A006-D0EBCC40AC9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30D1EE3-6D9D-4D3E-8F75-6C541E8336F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B9B3797-02D9-4726-A5F6-7FBB465C237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2CA4FE58-402D-466D-A821-FAC908DFEAF6}"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6840091-4135-4FEA-83F7-3B230554C23B}"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xml"/><Relationship Id="rId6" Type="http://schemas.openxmlformats.org/officeDocument/2006/relationships/hyperlink" Target="http://law.mc.edu/faculty-staff/faculty/will/" TargetMode="External"/><Relationship Id="rId5" Type="http://schemas.openxmlformats.org/officeDocument/2006/relationships/hyperlink" Target="http://ssrn.com/author=1298344" TargetMode="External"/><Relationship Id="rId4" Type="http://schemas.openxmlformats.org/officeDocument/2006/relationships/hyperlink" Target="mailto:will@mc.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924800" cy="2286000"/>
          </a:xfrm>
        </p:spPr>
        <p:txBody>
          <a:bodyPr>
            <a:normAutofit/>
          </a:bodyPr>
          <a:lstStyle/>
          <a:p>
            <a:pPr algn="ctr"/>
            <a:r>
              <a:rPr lang="en-US" sz="4400" dirty="0"/>
              <a:t>What is Fundamental about the Right to Procreate</a:t>
            </a:r>
            <a:br>
              <a:rPr lang="en-US" sz="4400" dirty="0"/>
            </a:br>
            <a:r>
              <a:rPr lang="en-US" sz="4400" dirty="0"/>
              <a:t>(and why it matters)</a:t>
            </a:r>
          </a:p>
        </p:txBody>
      </p:sp>
      <p:sp>
        <p:nvSpPr>
          <p:cNvPr id="3" name="Subtitle 2"/>
          <p:cNvSpPr>
            <a:spLocks noGrp="1"/>
          </p:cNvSpPr>
          <p:nvPr>
            <p:ph type="subTitle" idx="1"/>
          </p:nvPr>
        </p:nvSpPr>
        <p:spPr>
          <a:xfrm>
            <a:off x="533400" y="2895600"/>
            <a:ext cx="7924800" cy="3429000"/>
          </a:xfrm>
        </p:spPr>
        <p:txBody>
          <a:bodyPr>
            <a:normAutofit fontScale="92500" lnSpcReduction="10000"/>
          </a:bodyPr>
          <a:lstStyle/>
          <a:p>
            <a:pPr algn="ctr"/>
            <a:endParaRPr lang="en-US" sz="3000" dirty="0"/>
          </a:p>
          <a:p>
            <a:pPr algn="ctr"/>
            <a:r>
              <a:rPr lang="en-US" sz="3000" dirty="0"/>
              <a:t>ASLME Health Law Professors Conference</a:t>
            </a:r>
          </a:p>
          <a:p>
            <a:pPr algn="ctr"/>
            <a:r>
              <a:rPr lang="en-US" sz="3000" dirty="0"/>
              <a:t>June 5, 2025</a:t>
            </a:r>
          </a:p>
          <a:p>
            <a:pPr algn="ctr"/>
            <a:endParaRPr lang="en-US" dirty="0"/>
          </a:p>
          <a:p>
            <a:pPr algn="ctr"/>
            <a:r>
              <a:rPr lang="en-US" sz="1900" dirty="0"/>
              <a:t>Jonathan F. Will</a:t>
            </a:r>
          </a:p>
          <a:p>
            <a:pPr algn="ctr"/>
            <a:r>
              <a:rPr lang="en-US" sz="1700" dirty="0"/>
              <a:t>J. Will Young Professor of Law</a:t>
            </a:r>
          </a:p>
          <a:p>
            <a:pPr algn="ctr"/>
            <a:r>
              <a:rPr lang="en-US" sz="1700" dirty="0"/>
              <a:t>Director, Bioethics &amp; Health Law Center</a:t>
            </a:r>
          </a:p>
          <a:p>
            <a:pPr algn="ctr"/>
            <a:r>
              <a:rPr lang="en-US" sz="1700" dirty="0"/>
              <a:t>Mississippi College School Law</a:t>
            </a:r>
          </a:p>
          <a:p>
            <a:pPr algn="ctr"/>
            <a:r>
              <a:rPr lang="en-US" sz="1700" dirty="0"/>
              <a:t>Affiliate Faculty – UMMC Center for Bioethics and Medical Humanities</a:t>
            </a:r>
          </a:p>
          <a:p>
            <a:pPr algn="ctr"/>
            <a:r>
              <a:rPr lang="en-US" sz="1500" dirty="0"/>
              <a:t>© 2025 Jonathan F. Will</a:t>
            </a:r>
          </a:p>
          <a:p>
            <a:pPr algn="ctr"/>
            <a:endParaRPr lang="en-US" dirty="0"/>
          </a:p>
          <a:p>
            <a:pPr algn="ctr"/>
            <a:endParaRPr lang="en-US" dirty="0"/>
          </a:p>
          <a:p>
            <a:pPr algn="ctr"/>
            <a:endParaRPr lang="en-US" dirty="0"/>
          </a:p>
        </p:txBody>
      </p:sp>
    </p:spTree>
    <p:custDataLst>
      <p:tags r:id="rId1"/>
    </p:custDataLst>
    <p:extLst>
      <p:ext uri="{BB962C8B-B14F-4D97-AF65-F5344CB8AC3E}">
        <p14:creationId xmlns:p14="http://schemas.microsoft.com/office/powerpoint/2010/main" val="2213219633"/>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A6607-B359-DB37-076F-A622B48E08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35BA8B-E89F-DFAA-35E9-64D7CBB4B5BE}"/>
              </a:ext>
            </a:extLst>
          </p:cNvPr>
          <p:cNvSpPr>
            <a:spLocks noGrp="1"/>
          </p:cNvSpPr>
          <p:nvPr>
            <p:ph type="title"/>
          </p:nvPr>
        </p:nvSpPr>
        <p:spPr/>
        <p:txBody>
          <a:bodyPr/>
          <a:lstStyle/>
          <a:p>
            <a:r>
              <a:rPr lang="en-US" dirty="0"/>
              <a:t>What Dobbs Did Not Do</a:t>
            </a:r>
          </a:p>
        </p:txBody>
      </p:sp>
      <p:sp>
        <p:nvSpPr>
          <p:cNvPr id="3" name="Content Placeholder 2">
            <a:extLst>
              <a:ext uri="{FF2B5EF4-FFF2-40B4-BE49-F238E27FC236}">
                <a16:creationId xmlns:a16="http://schemas.microsoft.com/office/drawing/2014/main" id="{46BA3CDF-BACE-5583-200F-C554B9E3F49B}"/>
              </a:ext>
            </a:extLst>
          </p:cNvPr>
          <p:cNvSpPr>
            <a:spLocks noGrp="1"/>
          </p:cNvSpPr>
          <p:nvPr>
            <p:ph idx="1"/>
          </p:nvPr>
        </p:nvSpPr>
        <p:spPr/>
        <p:txBody>
          <a:bodyPr/>
          <a:lstStyle/>
          <a:p>
            <a:r>
              <a:rPr lang="en-US" dirty="0"/>
              <a:t>(a) Eliminate other currently recognized substantive due process rights; </a:t>
            </a:r>
          </a:p>
          <a:p>
            <a:endParaRPr lang="en-US" dirty="0"/>
          </a:p>
        </p:txBody>
      </p:sp>
    </p:spTree>
    <p:extLst>
      <p:ext uri="{BB962C8B-B14F-4D97-AF65-F5344CB8AC3E}">
        <p14:creationId xmlns:p14="http://schemas.microsoft.com/office/powerpoint/2010/main" val="2630582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42E3D-3904-BBA6-760B-FE49D5BA34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A1DCFB-3969-9677-BD0D-90355BC91F1F}"/>
              </a:ext>
            </a:extLst>
          </p:cNvPr>
          <p:cNvSpPr>
            <a:spLocks noGrp="1"/>
          </p:cNvSpPr>
          <p:nvPr>
            <p:ph type="title"/>
          </p:nvPr>
        </p:nvSpPr>
        <p:spPr/>
        <p:txBody>
          <a:bodyPr/>
          <a:lstStyle/>
          <a:p>
            <a:r>
              <a:rPr lang="en-US" dirty="0"/>
              <a:t>What Dobbs Did Not Do</a:t>
            </a:r>
          </a:p>
        </p:txBody>
      </p:sp>
      <p:sp>
        <p:nvSpPr>
          <p:cNvPr id="3" name="Content Placeholder 2">
            <a:extLst>
              <a:ext uri="{FF2B5EF4-FFF2-40B4-BE49-F238E27FC236}">
                <a16:creationId xmlns:a16="http://schemas.microsoft.com/office/drawing/2014/main" id="{D953CDC2-ED8F-1EE0-9CC7-A45566D89A32}"/>
              </a:ext>
            </a:extLst>
          </p:cNvPr>
          <p:cNvSpPr>
            <a:spLocks noGrp="1"/>
          </p:cNvSpPr>
          <p:nvPr>
            <p:ph idx="1"/>
          </p:nvPr>
        </p:nvSpPr>
        <p:spPr/>
        <p:txBody>
          <a:bodyPr/>
          <a:lstStyle/>
          <a:p>
            <a:r>
              <a:rPr lang="en-US" dirty="0"/>
              <a:t>(a) Eliminate other currently recognized substantive due process rights; </a:t>
            </a:r>
          </a:p>
          <a:p>
            <a:r>
              <a:rPr lang="en-US" dirty="0"/>
              <a:t>(b) bestow personhood status on the preborn;</a:t>
            </a:r>
          </a:p>
          <a:p>
            <a:endParaRPr lang="en-US" dirty="0"/>
          </a:p>
        </p:txBody>
      </p:sp>
    </p:spTree>
    <p:extLst>
      <p:ext uri="{BB962C8B-B14F-4D97-AF65-F5344CB8AC3E}">
        <p14:creationId xmlns:p14="http://schemas.microsoft.com/office/powerpoint/2010/main" val="199289661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599D3-6917-C806-316F-C955A7998A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9D9551-1F68-BC17-4CEC-2A0DC54A7A96}"/>
              </a:ext>
            </a:extLst>
          </p:cNvPr>
          <p:cNvSpPr>
            <a:spLocks noGrp="1"/>
          </p:cNvSpPr>
          <p:nvPr>
            <p:ph type="title"/>
          </p:nvPr>
        </p:nvSpPr>
        <p:spPr/>
        <p:txBody>
          <a:bodyPr/>
          <a:lstStyle/>
          <a:p>
            <a:r>
              <a:rPr lang="en-US" dirty="0"/>
              <a:t>What Dobbs Did Not Do</a:t>
            </a:r>
          </a:p>
        </p:txBody>
      </p:sp>
      <p:sp>
        <p:nvSpPr>
          <p:cNvPr id="3" name="Content Placeholder 2">
            <a:extLst>
              <a:ext uri="{FF2B5EF4-FFF2-40B4-BE49-F238E27FC236}">
                <a16:creationId xmlns:a16="http://schemas.microsoft.com/office/drawing/2014/main" id="{B00B1FDE-0FD2-4336-5B06-ED1439666C14}"/>
              </a:ext>
            </a:extLst>
          </p:cNvPr>
          <p:cNvSpPr>
            <a:spLocks noGrp="1"/>
          </p:cNvSpPr>
          <p:nvPr>
            <p:ph idx="1"/>
          </p:nvPr>
        </p:nvSpPr>
        <p:spPr/>
        <p:txBody>
          <a:bodyPr/>
          <a:lstStyle/>
          <a:p>
            <a:r>
              <a:rPr lang="en-US" dirty="0"/>
              <a:t>(a) Eliminate other currently recognized substantive due process rights; </a:t>
            </a:r>
          </a:p>
          <a:p>
            <a:r>
              <a:rPr lang="en-US" dirty="0"/>
              <a:t>(b) bestow personhood status on the preborn;</a:t>
            </a:r>
          </a:p>
          <a:p>
            <a:r>
              <a:rPr lang="en-US" dirty="0"/>
              <a:t>(c) designate the strength of the state interest in protecting the preborn as compelling</a:t>
            </a:r>
          </a:p>
        </p:txBody>
      </p:sp>
    </p:spTree>
    <p:extLst>
      <p:ext uri="{BB962C8B-B14F-4D97-AF65-F5344CB8AC3E}">
        <p14:creationId xmlns:p14="http://schemas.microsoft.com/office/powerpoint/2010/main" val="1517232130"/>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924800" cy="2286000"/>
          </a:xfrm>
        </p:spPr>
        <p:txBody>
          <a:bodyPr>
            <a:normAutofit/>
          </a:bodyPr>
          <a:lstStyle/>
          <a:p>
            <a:pPr algn="ctr"/>
            <a:r>
              <a:rPr lang="en-US" sz="4400" dirty="0"/>
              <a:t>What is Fundamental about the Right to Procreate</a:t>
            </a:r>
            <a:br>
              <a:rPr lang="en-US" sz="4400" dirty="0"/>
            </a:br>
            <a:r>
              <a:rPr lang="en-US" sz="4400" dirty="0"/>
              <a:t>(and why it matters)</a:t>
            </a:r>
          </a:p>
        </p:txBody>
      </p:sp>
      <p:sp>
        <p:nvSpPr>
          <p:cNvPr id="3" name="Subtitle 2"/>
          <p:cNvSpPr>
            <a:spLocks noGrp="1"/>
          </p:cNvSpPr>
          <p:nvPr>
            <p:ph type="subTitle" idx="1"/>
          </p:nvPr>
        </p:nvSpPr>
        <p:spPr>
          <a:xfrm>
            <a:off x="533400" y="2895600"/>
            <a:ext cx="7924800" cy="3429000"/>
          </a:xfrm>
        </p:spPr>
        <p:txBody>
          <a:bodyPr>
            <a:normAutofit/>
          </a:bodyPr>
          <a:lstStyle/>
          <a:p>
            <a:pPr algn="ctr"/>
            <a:endParaRPr lang="en-US" sz="3000" dirty="0"/>
          </a:p>
          <a:p>
            <a:pPr algn="ctr"/>
            <a:endParaRPr lang="en-US" dirty="0"/>
          </a:p>
          <a:p>
            <a:pPr algn="ctr"/>
            <a:endParaRPr lang="en-US" dirty="0"/>
          </a:p>
          <a:p>
            <a:pPr algn="ctr"/>
            <a:endParaRPr lang="en-US" dirty="0"/>
          </a:p>
        </p:txBody>
      </p:sp>
    </p:spTree>
    <p:custDataLst>
      <p:tags r:id="rId1"/>
    </p:custDataLst>
    <p:extLst>
      <p:ext uri="{BB962C8B-B14F-4D97-AF65-F5344CB8AC3E}">
        <p14:creationId xmlns:p14="http://schemas.microsoft.com/office/powerpoint/2010/main" val="47431058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839A4-2B69-8194-0179-DF66301CE232}"/>
              </a:ext>
            </a:extLst>
          </p:cNvPr>
          <p:cNvSpPr>
            <a:spLocks noGrp="1"/>
          </p:cNvSpPr>
          <p:nvPr>
            <p:ph type="title"/>
          </p:nvPr>
        </p:nvSpPr>
        <p:spPr/>
        <p:txBody>
          <a:bodyPr/>
          <a:lstStyle/>
          <a:p>
            <a:r>
              <a:rPr lang="en-US" dirty="0"/>
              <a:t>Right “to” Procreate</a:t>
            </a:r>
          </a:p>
        </p:txBody>
      </p:sp>
      <p:sp>
        <p:nvSpPr>
          <p:cNvPr id="3" name="Content Placeholder 2">
            <a:extLst>
              <a:ext uri="{FF2B5EF4-FFF2-40B4-BE49-F238E27FC236}">
                <a16:creationId xmlns:a16="http://schemas.microsoft.com/office/drawing/2014/main" id="{A6B6DD5B-3C7D-D299-2F55-E924C4DF7EE4}"/>
              </a:ext>
            </a:extLst>
          </p:cNvPr>
          <p:cNvSpPr>
            <a:spLocks noGrp="1"/>
          </p:cNvSpPr>
          <p:nvPr>
            <p:ph idx="1"/>
          </p:nvPr>
        </p:nvSpPr>
        <p:spPr/>
        <p:txBody>
          <a:bodyPr/>
          <a:lstStyle/>
          <a:p>
            <a:r>
              <a:rPr lang="en-US" dirty="0"/>
              <a:t>Skinner v. Oklahoma (1942)</a:t>
            </a:r>
          </a:p>
          <a:p>
            <a:r>
              <a:rPr lang="en-US" dirty="0"/>
              <a:t>Griswold v. Connecticut (1965)</a:t>
            </a:r>
          </a:p>
          <a:p>
            <a:r>
              <a:rPr lang="en-US" dirty="0"/>
              <a:t>Cleveland Board of Education v. LaFleur (1974)</a:t>
            </a:r>
          </a:p>
          <a:p>
            <a:r>
              <a:rPr lang="en-US" dirty="0"/>
              <a:t>Carey v. Population Services Int’l (1977)</a:t>
            </a:r>
          </a:p>
          <a:p>
            <a:r>
              <a:rPr lang="en-US" dirty="0"/>
              <a:t>Washington v. Glucksberg (1997)</a:t>
            </a:r>
          </a:p>
          <a:p>
            <a:endParaRPr lang="en-US" dirty="0"/>
          </a:p>
        </p:txBody>
      </p:sp>
    </p:spTree>
    <p:extLst>
      <p:ext uri="{BB962C8B-B14F-4D97-AF65-F5344CB8AC3E}">
        <p14:creationId xmlns:p14="http://schemas.microsoft.com/office/powerpoint/2010/main" val="256413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12F40-5EF4-5762-77A9-AE511BE4D2A4}"/>
              </a:ext>
            </a:extLst>
          </p:cNvPr>
          <p:cNvSpPr>
            <a:spLocks noGrp="1"/>
          </p:cNvSpPr>
          <p:nvPr>
            <p:ph type="title"/>
          </p:nvPr>
        </p:nvSpPr>
        <p:spPr/>
        <p:txBody>
          <a:bodyPr>
            <a:normAutofit fontScale="90000"/>
          </a:bodyPr>
          <a:lstStyle/>
          <a:p>
            <a:r>
              <a:rPr lang="en-US" dirty="0"/>
              <a:t>Washington v. Glucksberg – Fundamental Rights:</a:t>
            </a:r>
          </a:p>
        </p:txBody>
      </p:sp>
      <p:sp>
        <p:nvSpPr>
          <p:cNvPr id="3" name="Content Placeholder 2">
            <a:extLst>
              <a:ext uri="{FF2B5EF4-FFF2-40B4-BE49-F238E27FC236}">
                <a16:creationId xmlns:a16="http://schemas.microsoft.com/office/drawing/2014/main" id="{35FFF35E-25B0-2277-5094-9E4637268103}"/>
              </a:ext>
            </a:extLst>
          </p:cNvPr>
          <p:cNvSpPr>
            <a:spLocks noGrp="1"/>
          </p:cNvSpPr>
          <p:nvPr>
            <p:ph idx="1"/>
          </p:nvPr>
        </p:nvSpPr>
        <p:spPr/>
        <p:txBody>
          <a:bodyPr>
            <a:normAutofit/>
          </a:bodyPr>
          <a:lstStyle/>
          <a:p>
            <a:r>
              <a:rPr lang="en-US" sz="3200" dirty="0"/>
              <a:t>[those that are] “deeply rooted in this Nation’s history and tradition” and “implicit in the concept of ordered liberty,” such that “neither liberty nor justice would exist if they were sacrificed.”</a:t>
            </a:r>
          </a:p>
        </p:txBody>
      </p:sp>
    </p:spTree>
    <p:extLst>
      <p:ext uri="{BB962C8B-B14F-4D97-AF65-F5344CB8AC3E}">
        <p14:creationId xmlns:p14="http://schemas.microsoft.com/office/powerpoint/2010/main" val="145339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Problem of Indeterminacy (Levels of Generality)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665878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5742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Problem of Indeterminacy (Levels of Generality)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9471250"/>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5001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Problem of Indeterminacy (Levels of Generality)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7996056"/>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6262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AA9E3-0DA8-D597-B9D4-650D57817EE1}"/>
              </a:ext>
            </a:extLst>
          </p:cNvPr>
          <p:cNvSpPr>
            <a:spLocks noGrp="1"/>
          </p:cNvSpPr>
          <p:nvPr>
            <p:ph type="title"/>
          </p:nvPr>
        </p:nvSpPr>
        <p:spPr>
          <a:xfrm>
            <a:off x="434662" y="-38100"/>
            <a:ext cx="8229600" cy="1143000"/>
          </a:xfrm>
        </p:spPr>
        <p:txBody>
          <a:bodyPr/>
          <a:lstStyle/>
          <a:p>
            <a:r>
              <a:rPr lang="en-US" dirty="0"/>
              <a:t>Alabama Constitution (2018)</a:t>
            </a:r>
          </a:p>
        </p:txBody>
      </p:sp>
      <p:sp>
        <p:nvSpPr>
          <p:cNvPr id="3" name="Content Placeholder 2">
            <a:extLst>
              <a:ext uri="{FF2B5EF4-FFF2-40B4-BE49-F238E27FC236}">
                <a16:creationId xmlns:a16="http://schemas.microsoft.com/office/drawing/2014/main" id="{413F909E-5A03-543D-5663-59BFB06277A1}"/>
              </a:ext>
            </a:extLst>
          </p:cNvPr>
          <p:cNvSpPr>
            <a:spLocks noGrp="1"/>
          </p:cNvSpPr>
          <p:nvPr>
            <p:ph idx="1"/>
          </p:nvPr>
        </p:nvSpPr>
        <p:spPr>
          <a:xfrm>
            <a:off x="457200" y="1371600"/>
            <a:ext cx="8229600" cy="4953000"/>
          </a:xfrm>
        </p:spPr>
        <p:txBody>
          <a:bodyPr>
            <a:normAutofit lnSpcReduction="10000"/>
          </a:bodyPr>
          <a:lstStyle/>
          <a:p>
            <a:pPr marL="0" indent="0">
              <a:buNone/>
            </a:pPr>
            <a:r>
              <a:rPr lang="en-US" dirty="0"/>
              <a:t>Art. I </a:t>
            </a:r>
            <a:r>
              <a:rPr lang="en-US"/>
              <a:t>§ 36.06  </a:t>
            </a:r>
            <a:endParaRPr lang="en-US" dirty="0"/>
          </a:p>
          <a:p>
            <a:r>
              <a:rPr lang="en-US" dirty="0"/>
              <a:t>(a) This state acknowledges, declares, and affirms that it is the public policy of this state to recognize and support the sanctity of unborn life and the rights of unborn children, including the right to life.</a:t>
            </a:r>
          </a:p>
          <a:p>
            <a:r>
              <a:rPr lang="en-US" dirty="0"/>
              <a:t>(b) This state further acknowledges, declares, and affirms that it is the public policy of this state to ensure the protection of the rights of the unborn child in all manners and measures lawful and appropriate.</a:t>
            </a:r>
          </a:p>
          <a:p>
            <a:r>
              <a:rPr lang="en-US" dirty="0"/>
              <a:t>(c) Nothing in this constitution secures or protects a right to abortion or requires the funding of an abortion.</a:t>
            </a:r>
          </a:p>
        </p:txBody>
      </p:sp>
    </p:spTree>
    <p:extLst>
      <p:ext uri="{BB962C8B-B14F-4D97-AF65-F5344CB8AC3E}">
        <p14:creationId xmlns:p14="http://schemas.microsoft.com/office/powerpoint/2010/main" val="2960601165"/>
      </p:ext>
    </p:extLst>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72D0C-FEB4-B7CB-AA95-2D78A1A40BFD}"/>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F48C223D-B03E-B5CC-A62F-D44D681AD779}"/>
              </a:ext>
            </a:extLst>
          </p:cNvPr>
          <p:cNvPicPr>
            <a:picLocks noGrp="1" noChangeAspect="1"/>
          </p:cNvPicPr>
          <p:nvPr>
            <p:ph idx="1"/>
          </p:nvPr>
        </p:nvPicPr>
        <p:blipFill>
          <a:blip r:embed="rId2"/>
          <a:stretch>
            <a:fillRect/>
          </a:stretch>
        </p:blipFill>
        <p:spPr>
          <a:xfrm>
            <a:off x="1371600" y="762000"/>
            <a:ext cx="5894746" cy="5236292"/>
          </a:xfrm>
          <a:prstGeom prst="rect">
            <a:avLst/>
          </a:prstGeom>
        </p:spPr>
      </p:pic>
    </p:spTree>
    <p:extLst>
      <p:ext uri="{BB962C8B-B14F-4D97-AF65-F5344CB8AC3E}">
        <p14:creationId xmlns:p14="http://schemas.microsoft.com/office/powerpoint/2010/main" val="2853658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curtains"/>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Compelling State Interest?</a:t>
            </a:r>
          </a:p>
        </p:txBody>
      </p:sp>
      <p:pic>
        <p:nvPicPr>
          <p:cNvPr id="4" name="Content Placeholder 3"/>
          <p:cNvPicPr>
            <a:picLocks noGrp="1" noChangeAspect="1"/>
          </p:cNvPicPr>
          <p:nvPr>
            <p:ph idx="1"/>
          </p:nvPr>
        </p:nvPicPr>
        <p:blipFill>
          <a:blip r:embed="rId2"/>
          <a:stretch>
            <a:fillRect/>
          </a:stretch>
        </p:blipFill>
        <p:spPr>
          <a:xfrm>
            <a:off x="1676400" y="1981200"/>
            <a:ext cx="5334000" cy="3995352"/>
          </a:xfrm>
          <a:prstGeom prst="rect">
            <a:avLst/>
          </a:prstGeom>
        </p:spPr>
      </p:pic>
    </p:spTree>
    <p:extLst>
      <p:ext uri="{BB962C8B-B14F-4D97-AF65-F5344CB8AC3E}">
        <p14:creationId xmlns:p14="http://schemas.microsoft.com/office/powerpoint/2010/main" val="733462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E31598-2AEE-E320-0116-3214A9A1E2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AEF015-838F-DAB6-3ADB-A85C8DF0A632}"/>
              </a:ext>
            </a:extLst>
          </p:cNvPr>
          <p:cNvSpPr>
            <a:spLocks noGrp="1"/>
          </p:cNvSpPr>
          <p:nvPr>
            <p:ph type="title"/>
          </p:nvPr>
        </p:nvSpPr>
        <p:spPr/>
        <p:txBody>
          <a:bodyPr/>
          <a:lstStyle/>
          <a:p>
            <a:r>
              <a:rPr lang="en-US" dirty="0"/>
              <a:t>Compelling State Interest?</a:t>
            </a:r>
          </a:p>
        </p:txBody>
      </p:sp>
      <p:sp>
        <p:nvSpPr>
          <p:cNvPr id="5" name="Content Placeholder 4">
            <a:extLst>
              <a:ext uri="{FF2B5EF4-FFF2-40B4-BE49-F238E27FC236}">
                <a16:creationId xmlns:a16="http://schemas.microsoft.com/office/drawing/2014/main" id="{BC7380B6-737C-E2E5-4547-3AE25828427A}"/>
              </a:ext>
            </a:extLst>
          </p:cNvPr>
          <p:cNvSpPr>
            <a:spLocks noGrp="1"/>
          </p:cNvSpPr>
          <p:nvPr>
            <p:ph idx="1"/>
          </p:nvPr>
        </p:nvSpPr>
        <p:spPr/>
        <p:txBody>
          <a:bodyPr>
            <a:normAutofit/>
          </a:bodyPr>
          <a:lstStyle/>
          <a:p>
            <a:pPr marL="0" indent="0">
              <a:buNone/>
            </a:pPr>
            <a:r>
              <a:rPr lang="en-US" sz="3200" dirty="0"/>
              <a:t>It is established in our strict scrutiny jurisprudence that a law cannot be regarded as protecting an interest ‘of the highest order’ . . . when it leaves appreciable damage to that supposedly vital interest unprohibited. </a:t>
            </a:r>
            <a:r>
              <a:rPr lang="en-US" sz="3200" i="1" dirty="0"/>
              <a:t>City of Hialeah (1993)</a:t>
            </a:r>
            <a:r>
              <a:rPr lang="en-US" sz="3200" dirty="0"/>
              <a:t> </a:t>
            </a:r>
          </a:p>
        </p:txBody>
      </p:sp>
    </p:spTree>
    <p:extLst>
      <p:ext uri="{BB962C8B-B14F-4D97-AF65-F5344CB8AC3E}">
        <p14:creationId xmlns:p14="http://schemas.microsoft.com/office/powerpoint/2010/main" val="30382558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BE00A-4A32-9F67-E41C-B7CA3B1D6DAE}"/>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B3EDB833-94CD-39E7-C8DE-735B6F8F1A03}"/>
              </a:ext>
            </a:extLst>
          </p:cNvPr>
          <p:cNvPicPr>
            <a:picLocks noGrp="1" noChangeAspect="1"/>
          </p:cNvPicPr>
          <p:nvPr>
            <p:ph idx="1"/>
          </p:nvPr>
        </p:nvPicPr>
        <p:blipFill>
          <a:blip r:embed="rId2"/>
          <a:stretch>
            <a:fillRect/>
          </a:stretch>
        </p:blipFill>
        <p:spPr>
          <a:xfrm>
            <a:off x="241939" y="680897"/>
            <a:ext cx="8660122" cy="4844256"/>
          </a:xfrm>
          <a:prstGeom prst="rect">
            <a:avLst/>
          </a:prstGeom>
        </p:spPr>
      </p:pic>
    </p:spTree>
    <p:extLst>
      <p:ext uri="{BB962C8B-B14F-4D97-AF65-F5344CB8AC3E}">
        <p14:creationId xmlns:p14="http://schemas.microsoft.com/office/powerpoint/2010/main" val="3566389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742E7-78AA-633B-4FE8-E512F2EFD35D}"/>
              </a:ext>
            </a:extLst>
          </p:cNvPr>
          <p:cNvSpPr>
            <a:spLocks noGrp="1"/>
          </p:cNvSpPr>
          <p:nvPr>
            <p:ph type="title"/>
          </p:nvPr>
        </p:nvSpPr>
        <p:spPr/>
        <p:txBody>
          <a:bodyPr/>
          <a:lstStyle/>
          <a:p>
            <a:r>
              <a:rPr lang="en-US" dirty="0"/>
              <a:t>New Rights Bearing Entities</a:t>
            </a:r>
          </a:p>
        </p:txBody>
      </p:sp>
      <p:sp>
        <p:nvSpPr>
          <p:cNvPr id="3" name="Content Placeholder 2">
            <a:extLst>
              <a:ext uri="{FF2B5EF4-FFF2-40B4-BE49-F238E27FC236}">
                <a16:creationId xmlns:a16="http://schemas.microsoft.com/office/drawing/2014/main" id="{5A614231-7B9B-FD80-CFA8-F9C980A1DB76}"/>
              </a:ext>
            </a:extLst>
          </p:cNvPr>
          <p:cNvSpPr>
            <a:spLocks noGrp="1"/>
          </p:cNvSpPr>
          <p:nvPr>
            <p:ph idx="1"/>
          </p:nvPr>
        </p:nvSpPr>
        <p:spPr/>
        <p:txBody>
          <a:bodyPr/>
          <a:lstStyle/>
          <a:p>
            <a:r>
              <a:rPr lang="en-US" dirty="0"/>
              <a:t>(a) impacts on already existing rights bearers</a:t>
            </a:r>
          </a:p>
          <a:p>
            <a:r>
              <a:rPr lang="en-US" dirty="0"/>
              <a:t>(b) impacts on duties/obligations of state itself</a:t>
            </a:r>
          </a:p>
        </p:txBody>
      </p:sp>
    </p:spTree>
    <p:extLst>
      <p:ext uri="{BB962C8B-B14F-4D97-AF65-F5344CB8AC3E}">
        <p14:creationId xmlns:p14="http://schemas.microsoft.com/office/powerpoint/2010/main" val="322866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FAEC7-ADA7-30EC-5113-4705429A779D}"/>
              </a:ext>
            </a:extLst>
          </p:cNvPr>
          <p:cNvSpPr>
            <a:spLocks noGrp="1"/>
          </p:cNvSpPr>
          <p:nvPr>
            <p:ph type="title"/>
          </p:nvPr>
        </p:nvSpPr>
        <p:spPr/>
        <p:txBody>
          <a:bodyPr>
            <a:normAutofit fontScale="90000"/>
          </a:bodyPr>
          <a:lstStyle/>
          <a:p>
            <a:r>
              <a:rPr lang="en-US" dirty="0"/>
              <a:t>Embryonic Personhood/Compelling State Interest</a:t>
            </a:r>
          </a:p>
        </p:txBody>
      </p:sp>
      <p:sp>
        <p:nvSpPr>
          <p:cNvPr id="3" name="Content Placeholder 2">
            <a:extLst>
              <a:ext uri="{FF2B5EF4-FFF2-40B4-BE49-F238E27FC236}">
                <a16:creationId xmlns:a16="http://schemas.microsoft.com/office/drawing/2014/main" id="{D30B5593-BDB4-83AB-01D4-EA66B375B256}"/>
              </a:ext>
            </a:extLst>
          </p:cNvPr>
          <p:cNvSpPr>
            <a:spLocks noGrp="1"/>
          </p:cNvSpPr>
          <p:nvPr>
            <p:ph idx="1"/>
          </p:nvPr>
        </p:nvSpPr>
        <p:spPr/>
        <p:txBody>
          <a:bodyPr/>
          <a:lstStyle/>
          <a:p>
            <a:r>
              <a:rPr lang="en-US" dirty="0"/>
              <a:t>Object of state protection consistent with how state protects born lives</a:t>
            </a:r>
          </a:p>
          <a:p>
            <a:r>
              <a:rPr lang="en-US" dirty="0"/>
              <a:t>Embryo as rights bearing entity itself</a:t>
            </a:r>
          </a:p>
          <a:p>
            <a:pPr lvl="1"/>
            <a:r>
              <a:rPr lang="en-US" dirty="0"/>
              <a:t>Right against destruction/harm that includes ability to utilize justice system to sue to protect its own interests (have someone sue on its behalf)</a:t>
            </a:r>
          </a:p>
        </p:txBody>
      </p:sp>
    </p:spTree>
    <p:extLst>
      <p:ext uri="{BB962C8B-B14F-4D97-AF65-F5344CB8AC3E}">
        <p14:creationId xmlns:p14="http://schemas.microsoft.com/office/powerpoint/2010/main" val="3686141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76A21-1186-B87A-BE9B-108E71DC0BE6}"/>
              </a:ext>
            </a:extLst>
          </p:cNvPr>
          <p:cNvSpPr>
            <a:spLocks noGrp="1"/>
          </p:cNvSpPr>
          <p:nvPr>
            <p:ph type="title"/>
          </p:nvPr>
        </p:nvSpPr>
        <p:spPr/>
        <p:txBody>
          <a:bodyPr/>
          <a:lstStyle/>
          <a:p>
            <a:r>
              <a:rPr lang="en-US" dirty="0"/>
              <a:t>Object of State Protection:	</a:t>
            </a:r>
          </a:p>
        </p:txBody>
      </p:sp>
      <p:sp>
        <p:nvSpPr>
          <p:cNvPr id="3" name="Content Placeholder 2">
            <a:extLst>
              <a:ext uri="{FF2B5EF4-FFF2-40B4-BE49-F238E27FC236}">
                <a16:creationId xmlns:a16="http://schemas.microsoft.com/office/drawing/2014/main" id="{6C4A5AE6-56B5-5E08-CB8D-35F63E6CB214}"/>
              </a:ext>
            </a:extLst>
          </p:cNvPr>
          <p:cNvSpPr>
            <a:spLocks noGrp="1"/>
          </p:cNvSpPr>
          <p:nvPr>
            <p:ph idx="1"/>
          </p:nvPr>
        </p:nvSpPr>
        <p:spPr/>
        <p:txBody>
          <a:bodyPr>
            <a:normAutofit/>
          </a:bodyPr>
          <a:lstStyle/>
          <a:p>
            <a:r>
              <a:rPr lang="en-US" sz="3600" dirty="0"/>
              <a:t>What embryo actually is right now?</a:t>
            </a:r>
          </a:p>
          <a:p>
            <a:r>
              <a:rPr lang="en-US" sz="3600" dirty="0"/>
              <a:t>What embryo has the potential to become?</a:t>
            </a:r>
          </a:p>
          <a:p>
            <a:r>
              <a:rPr lang="en-US" sz="3600" dirty="0"/>
              <a:t>Can/should rights bearing status be granted prior to the entity achieving “actual”?</a:t>
            </a:r>
          </a:p>
        </p:txBody>
      </p:sp>
    </p:spTree>
    <p:extLst>
      <p:ext uri="{BB962C8B-B14F-4D97-AF65-F5344CB8AC3E}">
        <p14:creationId xmlns:p14="http://schemas.microsoft.com/office/powerpoint/2010/main" val="2818712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all" dirty="0"/>
              <a:t>Comments/Questions?</a:t>
            </a:r>
            <a:br>
              <a:rPr lang="en-US" cap="all" dirty="0"/>
            </a:br>
            <a:endParaRPr lang="en-US" cap="all" dirty="0"/>
          </a:p>
        </p:txBody>
      </p:sp>
      <p:sp>
        <p:nvSpPr>
          <p:cNvPr id="3" name="Text Placeholder 2"/>
          <p:cNvSpPr>
            <a:spLocks noGrp="1"/>
          </p:cNvSpPr>
          <p:nvPr>
            <p:ph type="body" idx="1"/>
          </p:nvPr>
        </p:nvSpPr>
        <p:spPr>
          <a:xfrm>
            <a:off x="530352" y="2704664"/>
            <a:ext cx="7775448" cy="2476936"/>
          </a:xfrm>
        </p:spPr>
        <p:txBody>
          <a:bodyPr>
            <a:normAutofit/>
          </a:bodyPr>
          <a:lstStyle/>
          <a:p>
            <a:r>
              <a:rPr lang="en-US" dirty="0"/>
              <a:t>Jonathan Will</a:t>
            </a:r>
          </a:p>
          <a:p>
            <a:r>
              <a:rPr lang="en-US" dirty="0">
                <a:hlinkClick r:id="rId4"/>
              </a:rPr>
              <a:t>will@mc.edu</a:t>
            </a:r>
            <a:endParaRPr lang="en-US" dirty="0"/>
          </a:p>
          <a:p>
            <a:r>
              <a:rPr lang="en-US" dirty="0"/>
              <a:t>SSRN: </a:t>
            </a:r>
            <a:r>
              <a:rPr lang="en-US" dirty="0">
                <a:hlinkClick r:id="rId5"/>
              </a:rPr>
              <a:t>http://ssrn.com/author=1298344</a:t>
            </a:r>
            <a:endParaRPr lang="en-US" dirty="0"/>
          </a:p>
          <a:p>
            <a:r>
              <a:rPr lang="en-US" dirty="0"/>
              <a:t>Faculty Bio: </a:t>
            </a:r>
            <a:r>
              <a:rPr lang="en-US" dirty="0">
                <a:hlinkClick r:id="rId6"/>
              </a:rPr>
              <a:t>http://law.mc.edu/faculty-staff/faculty/will/</a:t>
            </a:r>
            <a:endParaRPr lang="en-US" dirty="0"/>
          </a:p>
          <a:p>
            <a:r>
              <a:rPr lang="en-US" dirty="0"/>
              <a:t>151 James H. Meredith Dr.</a:t>
            </a:r>
          </a:p>
          <a:p>
            <a:r>
              <a:rPr lang="en-US" dirty="0"/>
              <a:t>Jackson, MS 39201</a:t>
            </a: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434DA-20DB-29DA-2549-EBC90697C1B4}"/>
              </a:ext>
            </a:extLst>
          </p:cNvPr>
          <p:cNvSpPr>
            <a:spLocks noGrp="1"/>
          </p:cNvSpPr>
          <p:nvPr>
            <p:ph type="title"/>
          </p:nvPr>
        </p:nvSpPr>
        <p:spPr/>
        <p:txBody>
          <a:bodyPr/>
          <a:lstStyle/>
          <a:p>
            <a:r>
              <a:rPr lang="en-US" dirty="0"/>
              <a:t>AL SB 159 (March 2024)</a:t>
            </a:r>
          </a:p>
        </p:txBody>
      </p:sp>
      <p:sp>
        <p:nvSpPr>
          <p:cNvPr id="3" name="Content Placeholder 2">
            <a:extLst>
              <a:ext uri="{FF2B5EF4-FFF2-40B4-BE49-F238E27FC236}">
                <a16:creationId xmlns:a16="http://schemas.microsoft.com/office/drawing/2014/main" id="{B1DF0CC7-3F4D-557F-B4CA-35CD3246D317}"/>
              </a:ext>
            </a:extLst>
          </p:cNvPr>
          <p:cNvSpPr>
            <a:spLocks noGrp="1"/>
          </p:cNvSpPr>
          <p:nvPr>
            <p:ph idx="1"/>
          </p:nvPr>
        </p:nvSpPr>
        <p:spPr/>
        <p:txBody>
          <a:bodyPr>
            <a:normAutofit/>
          </a:bodyPr>
          <a:lstStyle/>
          <a:p>
            <a:pPr marL="0" indent="0">
              <a:buNone/>
            </a:pPr>
            <a:r>
              <a:rPr lang="en-US" dirty="0"/>
              <a:t>Enacted “to provide civil and criminal immunity for death or damage to an embryo to any individual or entity when providing or receiving services related to in vitro fertilization; to provide criminal immunity and damage calculations for death or damage to an embryo against manufacturers of goods used to facilitate the in vitro fertilization process; and to provide retroactive effect.”</a:t>
            </a:r>
          </a:p>
        </p:txBody>
      </p:sp>
    </p:spTree>
    <p:extLst>
      <p:ext uri="{BB962C8B-B14F-4D97-AF65-F5344CB8AC3E}">
        <p14:creationId xmlns:p14="http://schemas.microsoft.com/office/powerpoint/2010/main" val="3332656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825868"/>
            <a:ext cx="4948724" cy="3711543"/>
          </a:xfrm>
        </p:spPr>
      </p:pic>
    </p:spTree>
    <p:extLst>
      <p:ext uri="{BB962C8B-B14F-4D97-AF65-F5344CB8AC3E}">
        <p14:creationId xmlns:p14="http://schemas.microsoft.com/office/powerpoint/2010/main" val="268895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s IVF the Wild West of reproductive ...">
            <a:extLst>
              <a:ext uri="{FF2B5EF4-FFF2-40B4-BE49-F238E27FC236}">
                <a16:creationId xmlns:a16="http://schemas.microsoft.com/office/drawing/2014/main" id="{2BB07AF0-BC73-756F-795E-31FE7BF511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2671" r="-1" b="18828"/>
          <a:stretch/>
        </p:blipFill>
        <p:spPr bwMode="auto">
          <a:xfrm>
            <a:off x="3200401" y="857257"/>
            <a:ext cx="5943600" cy="25374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Your IVF Timeline: How Long Does One In ...">
            <a:extLst>
              <a:ext uri="{FF2B5EF4-FFF2-40B4-BE49-F238E27FC236}">
                <a16:creationId xmlns:a16="http://schemas.microsoft.com/office/drawing/2014/main" id="{F360ABAA-FED2-7625-71FA-C6E016F2FA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5260" b="13549"/>
          <a:stretch/>
        </p:blipFill>
        <p:spPr bwMode="auto">
          <a:xfrm>
            <a:off x="3488187" y="3463290"/>
            <a:ext cx="5666874" cy="25374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71E5CD8-B3D9-7CC8-D54C-77C77D62F755}"/>
              </a:ext>
            </a:extLst>
          </p:cNvPr>
          <p:cNvSpPr>
            <a:spLocks noGrp="1"/>
          </p:cNvSpPr>
          <p:nvPr>
            <p:ph type="ctrTitle"/>
          </p:nvPr>
        </p:nvSpPr>
        <p:spPr>
          <a:xfrm>
            <a:off x="482601" y="1314451"/>
            <a:ext cx="2994525" cy="1340427"/>
          </a:xfrm>
        </p:spPr>
        <p:txBody>
          <a:bodyPr>
            <a:normAutofit/>
          </a:bodyPr>
          <a:lstStyle/>
          <a:p>
            <a:pPr algn="l"/>
            <a:r>
              <a:rPr lang="en-US" sz="3300" dirty="0"/>
              <a:t>Wild Wild West</a:t>
            </a:r>
          </a:p>
        </p:txBody>
      </p:sp>
      <p:sp>
        <p:nvSpPr>
          <p:cNvPr id="3" name="Subtitle 2">
            <a:extLst>
              <a:ext uri="{FF2B5EF4-FFF2-40B4-BE49-F238E27FC236}">
                <a16:creationId xmlns:a16="http://schemas.microsoft.com/office/drawing/2014/main" id="{010D6C27-391A-5C9A-3FE9-C4396FDDE07A}"/>
              </a:ext>
            </a:extLst>
          </p:cNvPr>
          <p:cNvSpPr>
            <a:spLocks noGrp="1"/>
          </p:cNvSpPr>
          <p:nvPr>
            <p:ph type="subTitle" idx="1"/>
          </p:nvPr>
        </p:nvSpPr>
        <p:spPr>
          <a:xfrm>
            <a:off x="482601" y="4336337"/>
            <a:ext cx="3005587" cy="1007979"/>
          </a:xfrm>
        </p:spPr>
        <p:txBody>
          <a:bodyPr>
            <a:normAutofit/>
          </a:bodyPr>
          <a:lstStyle/>
          <a:p>
            <a:pPr algn="l"/>
            <a:endParaRPr lang="en-US" dirty="0"/>
          </a:p>
        </p:txBody>
      </p:sp>
    </p:spTree>
    <p:extLst>
      <p:ext uri="{BB962C8B-B14F-4D97-AF65-F5344CB8AC3E}">
        <p14:creationId xmlns:p14="http://schemas.microsoft.com/office/powerpoint/2010/main" val="1260235977"/>
      </p:ext>
    </p:extLst>
  </p:cSld>
  <p:clrMapOvr>
    <a:masterClrMapping/>
  </p:clrMapOvr>
  <mc:AlternateContent xmlns:mc="http://schemas.openxmlformats.org/markup-compatibility/2006" xmlns:p14="http://schemas.microsoft.com/office/powerpoint/2010/main">
    <mc:Choice Requires="p14">
      <p:transition spd="slow">
        <p14:vortex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CD39F-585C-AF21-63B6-940CD3154AAA}"/>
              </a:ext>
            </a:extLst>
          </p:cNvPr>
          <p:cNvSpPr>
            <a:spLocks noGrp="1"/>
          </p:cNvSpPr>
          <p:nvPr>
            <p:ph type="title"/>
          </p:nvPr>
        </p:nvSpPr>
        <p:spPr>
          <a:xfrm>
            <a:off x="457200" y="704088"/>
            <a:ext cx="8229600" cy="591312"/>
          </a:xfrm>
        </p:spPr>
        <p:txBody>
          <a:bodyPr>
            <a:normAutofit fontScale="90000"/>
          </a:bodyPr>
          <a:lstStyle/>
          <a:p>
            <a:r>
              <a:rPr lang="en-US" sz="4400" dirty="0"/>
              <a:t>Project 2025 (p.450 – Goals of HHS)</a:t>
            </a:r>
          </a:p>
        </p:txBody>
      </p:sp>
      <p:sp>
        <p:nvSpPr>
          <p:cNvPr id="3" name="Content Placeholder 2">
            <a:extLst>
              <a:ext uri="{FF2B5EF4-FFF2-40B4-BE49-F238E27FC236}">
                <a16:creationId xmlns:a16="http://schemas.microsoft.com/office/drawing/2014/main" id="{ABD62072-8872-5AA5-05B9-ECD792E3F061}"/>
              </a:ext>
            </a:extLst>
          </p:cNvPr>
          <p:cNvSpPr>
            <a:spLocks noGrp="1"/>
          </p:cNvSpPr>
          <p:nvPr>
            <p:ph idx="1"/>
          </p:nvPr>
        </p:nvSpPr>
        <p:spPr>
          <a:xfrm>
            <a:off x="457200" y="1344168"/>
            <a:ext cx="8229600" cy="5209032"/>
          </a:xfrm>
        </p:spPr>
        <p:txBody>
          <a:bodyPr>
            <a:normAutofit/>
          </a:bodyPr>
          <a:lstStyle/>
          <a:p>
            <a:r>
              <a:rPr lang="en-US" dirty="0">
                <a:effectLst/>
                <a:latin typeface="Times New Roman" panose="02020603050405020304" pitchFamily="18" charset="0"/>
              </a:rPr>
              <a:t>Goal #1: </a:t>
            </a:r>
            <a:r>
              <a:rPr lang="en-US" b="1" dirty="0">
                <a:effectLst/>
                <a:latin typeface="Times New Roman" panose="02020603050405020304" pitchFamily="18" charset="0"/>
              </a:rPr>
              <a:t>Protecting Life</a:t>
            </a:r>
            <a:r>
              <a:rPr lang="en-US" dirty="0">
                <a:effectLst/>
                <a:latin typeface="Times New Roman" panose="02020603050405020304" pitchFamily="18" charset="0"/>
              </a:rPr>
              <a:t>, Conscience, and Bodily Integrity. The Secretary should pursue a robust agenda to </a:t>
            </a:r>
            <a:r>
              <a:rPr lang="en-US" b="1" dirty="0">
                <a:effectLst/>
                <a:latin typeface="Times New Roman" panose="02020603050405020304" pitchFamily="18" charset="0"/>
              </a:rPr>
              <a:t>protect the fundamental right to life</a:t>
            </a:r>
            <a:r>
              <a:rPr lang="en-US" dirty="0">
                <a:effectLst/>
                <a:latin typeface="Times New Roman" panose="02020603050405020304" pitchFamily="18" charset="0"/>
              </a:rPr>
              <a:t>, protect con-science rights, and uphold bodily integrity rooted in biological realities, not ideology. </a:t>
            </a:r>
            <a:r>
              <a:rPr lang="en-US" b="1" dirty="0">
                <a:effectLst/>
                <a:latin typeface="Times New Roman" panose="02020603050405020304" pitchFamily="18" charset="0"/>
              </a:rPr>
              <a:t>From the moment of conception</a:t>
            </a:r>
            <a:r>
              <a:rPr lang="en-US" dirty="0">
                <a:effectLst/>
                <a:latin typeface="Times New Roman" panose="02020603050405020304" pitchFamily="18" charset="0"/>
              </a:rPr>
              <a:t>, </a:t>
            </a:r>
            <a:r>
              <a:rPr lang="en-US" b="1" dirty="0">
                <a:effectLst/>
                <a:latin typeface="Times New Roman" panose="02020603050405020304" pitchFamily="18" charset="0"/>
              </a:rPr>
              <a:t>every human being possesses inherent dignity and worth, and</a:t>
            </a:r>
            <a:r>
              <a:rPr lang="en-US" dirty="0">
                <a:effectLst/>
                <a:latin typeface="Times New Roman" panose="02020603050405020304" pitchFamily="18" charset="0"/>
              </a:rPr>
              <a:t> </a:t>
            </a:r>
            <a:r>
              <a:rPr lang="en-US" b="1" dirty="0">
                <a:effectLst/>
                <a:latin typeface="Times New Roman" panose="02020603050405020304" pitchFamily="18" charset="0"/>
              </a:rPr>
              <a:t>our humanity does not depend on our age, stage of development, race, or abilities</a:t>
            </a:r>
            <a:r>
              <a:rPr lang="en-US" dirty="0">
                <a:effectLst/>
                <a:latin typeface="Times New Roman" panose="02020603050405020304" pitchFamily="18" charset="0"/>
              </a:rPr>
              <a:t>. The Secretary must ensure that all HHS programs and </a:t>
            </a:r>
            <a:r>
              <a:rPr lang="en-US" dirty="0" err="1">
                <a:effectLst/>
                <a:latin typeface="Times New Roman" panose="02020603050405020304" pitchFamily="18" charset="0"/>
              </a:rPr>
              <a:t>activitiesare</a:t>
            </a:r>
            <a:r>
              <a:rPr lang="en-US" dirty="0">
                <a:effectLst/>
                <a:latin typeface="Times New Roman" panose="02020603050405020304" pitchFamily="18" charset="0"/>
              </a:rPr>
              <a:t> rooted in a deep respect for innocent human life from day one until natural death: Abortion and euthanasia are not health care.</a:t>
            </a:r>
            <a:endParaRPr lang="en-US" dirty="0"/>
          </a:p>
        </p:txBody>
      </p:sp>
    </p:spTree>
    <p:extLst>
      <p:ext uri="{BB962C8B-B14F-4D97-AF65-F5344CB8AC3E}">
        <p14:creationId xmlns:p14="http://schemas.microsoft.com/office/powerpoint/2010/main" val="97740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FEC7A-86EE-BE0A-A536-A78D752A7750}"/>
              </a:ext>
            </a:extLst>
          </p:cNvPr>
          <p:cNvSpPr>
            <a:spLocks noGrp="1"/>
          </p:cNvSpPr>
          <p:nvPr>
            <p:ph type="title"/>
          </p:nvPr>
        </p:nvSpPr>
        <p:spPr/>
        <p:txBody>
          <a:bodyPr/>
          <a:lstStyle/>
          <a:p>
            <a:r>
              <a:rPr lang="en-US" dirty="0"/>
              <a:t>Davis v. Davis (TN 1992)</a:t>
            </a:r>
          </a:p>
        </p:txBody>
      </p:sp>
      <p:sp>
        <p:nvSpPr>
          <p:cNvPr id="3" name="Content Placeholder 2">
            <a:extLst>
              <a:ext uri="{FF2B5EF4-FFF2-40B4-BE49-F238E27FC236}">
                <a16:creationId xmlns:a16="http://schemas.microsoft.com/office/drawing/2014/main" id="{49DB8150-4323-BF44-3DE0-E0E259A21508}"/>
              </a:ext>
            </a:extLst>
          </p:cNvPr>
          <p:cNvSpPr>
            <a:spLocks noGrp="1"/>
          </p:cNvSpPr>
          <p:nvPr>
            <p:ph idx="1"/>
          </p:nvPr>
        </p:nvSpPr>
        <p:spPr/>
        <p:txBody>
          <a:bodyPr/>
          <a:lstStyle/>
          <a:p>
            <a:r>
              <a:rPr lang="en-US" dirty="0"/>
              <a:t>If embryos are legal persons . . .</a:t>
            </a:r>
          </a:p>
          <a:p>
            <a:endParaRPr lang="en-US" dirty="0"/>
          </a:p>
          <a:p>
            <a:pPr marL="0" indent="0">
              <a:buNone/>
            </a:pPr>
            <a:r>
              <a:rPr lang="en-US" i="1" dirty="0"/>
              <a:t>TN SC</a:t>
            </a:r>
            <a:r>
              <a:rPr lang="en-US" dirty="0"/>
              <a:t>:  “would doubtless [have] the effect of outlawing IVF programs in the state of Tennessee.”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97753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D92F2-A14B-A96E-4560-2126C7526F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5ECC07-5680-67E4-F89B-0FC4D5E71680}"/>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a:t>Fundamental Right to Choose to Terminate a Pregnancy</a:t>
            </a:r>
          </a:p>
        </p:txBody>
      </p:sp>
    </p:spTree>
    <p:extLst>
      <p:ext uri="{BB962C8B-B14F-4D97-AF65-F5344CB8AC3E}">
        <p14:creationId xmlns:p14="http://schemas.microsoft.com/office/powerpoint/2010/main" val="228353029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56032-6B41-CDA4-305D-20A5F7AA6A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DC329D-45DA-AE94-AD83-8F67D96CCA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FB013E-D194-DC60-5B90-8D832F8BEF1F}"/>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a:t>Fundamental Right to Choose to Terminate a Pregnancy</a:t>
            </a:r>
          </a:p>
        </p:txBody>
      </p:sp>
      <p:sp>
        <p:nvSpPr>
          <p:cNvPr id="4" name="&quot;Not Allowed&quot; Symbol 3">
            <a:extLst>
              <a:ext uri="{FF2B5EF4-FFF2-40B4-BE49-F238E27FC236}">
                <a16:creationId xmlns:a16="http://schemas.microsoft.com/office/drawing/2014/main" id="{8D7DE766-E195-A226-33B9-A8C8DBB03375}"/>
              </a:ext>
            </a:extLst>
          </p:cNvPr>
          <p:cNvSpPr/>
          <p:nvPr/>
        </p:nvSpPr>
        <p:spPr>
          <a:xfrm>
            <a:off x="1676400" y="1143000"/>
            <a:ext cx="5257800" cy="4800600"/>
          </a:xfrm>
          <a:prstGeom prst="noSmoking">
            <a:avLst/>
          </a:prstGeom>
          <a:solidFill>
            <a:srgbClr val="C00000"/>
          </a:solidFill>
          <a:ln>
            <a:solidFill>
              <a:schemeClr val="bg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49350595"/>
      </p:ext>
    </p:extLst>
  </p:cSld>
  <p:clrMapOvr>
    <a:masterClrMapping/>
  </p:clrMapOvr>
  <p:transition spd="med">
    <p:dissolve/>
  </p:transition>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914</Words>
  <Application>Microsoft Office PowerPoint</Application>
  <PresentationFormat>On-screen Show (4:3)</PresentationFormat>
  <Paragraphs>95</Paragraphs>
  <Slides>26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Calibri</vt:lpstr>
      <vt:lpstr>Constantia</vt:lpstr>
      <vt:lpstr>Times New Roman</vt:lpstr>
      <vt:lpstr>Wingdings 2</vt:lpstr>
      <vt:lpstr>Flow</vt:lpstr>
      <vt:lpstr>What is Fundamental about the Right to Procreate (and why it matters)</vt:lpstr>
      <vt:lpstr>PowerPoint Presentation</vt:lpstr>
      <vt:lpstr>AL SB 159 (March 2024)</vt:lpstr>
      <vt:lpstr>PowerPoint Presentation</vt:lpstr>
      <vt:lpstr>Wild Wild West</vt:lpstr>
      <vt:lpstr>Project 2025 (p.450 – Goals of HHS)</vt:lpstr>
      <vt:lpstr>Davis v. Davis (TN 1992)</vt:lpstr>
      <vt:lpstr>PowerPoint Presentation</vt:lpstr>
      <vt:lpstr>PowerPoint Presentation</vt:lpstr>
      <vt:lpstr>What Dobbs Did Not Do</vt:lpstr>
      <vt:lpstr>What Dobbs Did Not Do</vt:lpstr>
      <vt:lpstr>What Dobbs Did Not Do</vt:lpstr>
      <vt:lpstr>What is Fundamental about the Right to Procreate (and why it matters)</vt:lpstr>
      <vt:lpstr>Right “to” Procreate</vt:lpstr>
      <vt:lpstr>Washington v. Glucksberg – Fundamental Rights:</vt:lpstr>
      <vt:lpstr>The Problem of Indeterminacy (Levels of Generality)</vt:lpstr>
      <vt:lpstr>The Problem of Indeterminacy (Levels of Generality)</vt:lpstr>
      <vt:lpstr>The Problem of Indeterminacy (Levels of Generality)</vt:lpstr>
      <vt:lpstr>Alabama Constitution (2018)</vt:lpstr>
      <vt:lpstr>Compelling State Interest?</vt:lpstr>
      <vt:lpstr>Compelling State Interest?</vt:lpstr>
      <vt:lpstr>PowerPoint Presentation</vt:lpstr>
      <vt:lpstr>New Rights Bearing Entities</vt:lpstr>
      <vt:lpstr>Embryonic Personhood/Compelling State Interest</vt:lpstr>
      <vt:lpstr>Object of State Protection: </vt:lpstr>
      <vt:lpstr>Comments/Questions?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76</cp:revision>
  <dcterms:created xsi:type="dcterms:W3CDTF">2004-11-04T01:08:23Z</dcterms:created>
  <dcterms:modified xsi:type="dcterms:W3CDTF">2025-06-04T02:27:46Z</dcterms:modified>
</cp:coreProperties>
</file>