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04" r:id="rId2"/>
    <p:sldId id="419" r:id="rId3"/>
    <p:sldId id="452" r:id="rId4"/>
    <p:sldId id="421" r:id="rId5"/>
    <p:sldId id="453" r:id="rId6"/>
    <p:sldId id="454" r:id="rId7"/>
    <p:sldId id="455" r:id="rId8"/>
    <p:sldId id="456" r:id="rId9"/>
    <p:sldId id="457" r:id="rId10"/>
    <p:sldId id="43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417"/>
    <a:srgbClr val="971B2F"/>
    <a:srgbClr val="404040"/>
    <a:srgbClr val="215732"/>
    <a:srgbClr val="666666"/>
    <a:srgbClr val="999999"/>
    <a:srgbClr val="6C7373"/>
    <a:srgbClr val="E1E1E1"/>
    <a:srgbClr val="566568"/>
    <a:srgbClr val="C41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60432" autoAdjust="0"/>
  </p:normalViewPr>
  <p:slideViewPr>
    <p:cSldViewPr snapToGrid="0" snapToObjects="1">
      <p:cViewPr varScale="1">
        <p:scale>
          <a:sx n="67" d="100"/>
          <a:sy n="67" d="100"/>
        </p:scale>
        <p:origin x="24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2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272"/>
    </p:cViewPr>
  </p:sorterViewPr>
  <p:notesViewPr>
    <p:cSldViewPr snapToGrid="0" snapToObjects="1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35D9F4-4E10-C109-649B-E6CD93CD3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695DC-2681-E964-EC30-C672430886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A58A-065E-1245-A3DC-6A30885D690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80CF0-555A-67B9-E69A-C39CCA88B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6A32B-07E5-DDCA-C322-F95EEF57D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8F88-8395-DF47-8E85-C9D5495F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0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AD09-9720-9047-BB14-484CD98DBB2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0D64-6F43-4C4D-BE6A-3F3482AA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669D-CD96-F8FD-F36F-CF562873C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1DA54-3A96-4893-FE65-D06FB2149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F0E9C-E7E6-9C95-A8DE-03E5FEBEF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C5572-AA77-432C-009C-2F9FFE373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C5D2-58F2-1351-EAC1-9A4C5F976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FC9AF-E761-1A62-1A95-A1581C818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3B4DA-341C-C8B4-E65A-4153B219B8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6A42D-807A-07A6-3DC4-218558FDC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2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2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+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312" y="2778686"/>
            <a:ext cx="6482566" cy="1217083"/>
          </a:xfrm>
        </p:spPr>
        <p:txBody>
          <a:bodyPr lIns="0" tIns="0" rIns="0" bIns="0"/>
          <a:lstStyle>
            <a:lvl1pPr algn="l">
              <a:defRPr sz="3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2" y="4356172"/>
            <a:ext cx="6482566" cy="4808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42646-344E-AE1B-6B83-A6D57ED16837}"/>
              </a:ext>
            </a:extLst>
          </p:cNvPr>
          <p:cNvSpPr txBox="1"/>
          <p:nvPr userDrawn="1"/>
        </p:nvSpPr>
        <p:spPr>
          <a:xfrm>
            <a:off x="11620175" y="6508750"/>
            <a:ext cx="57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F103F9-FBFB-4741-B3A3-3F2FAF542BF5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8517893-89CF-85A0-062A-9A57A7263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2521"/>
          <a:stretch/>
        </p:blipFill>
        <p:spPr>
          <a:xfrm>
            <a:off x="9357119" y="906511"/>
            <a:ext cx="2834882" cy="47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ctoid Color Block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DA09E-DFB8-3E36-5195-B7C56B0FEC96}"/>
              </a:ext>
            </a:extLst>
          </p:cNvPr>
          <p:cNvSpPr/>
          <p:nvPr userDrawn="1"/>
        </p:nvSpPr>
        <p:spPr>
          <a:xfrm>
            <a:off x="4274820" y="0"/>
            <a:ext cx="7917180" cy="641797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108;p47">
            <a:extLst>
              <a:ext uri="{FF2B5EF4-FFF2-40B4-BE49-F238E27FC236}">
                <a16:creationId xmlns:a16="http://schemas.microsoft.com/office/drawing/2014/main" id="{714E2C27-1543-10A1-F08D-871F078346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03447" y="1488749"/>
            <a:ext cx="6157004" cy="40148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6" name="Google Shape;2109;p47">
            <a:extLst>
              <a:ext uri="{FF2B5EF4-FFF2-40B4-BE49-F238E27FC236}">
                <a16:creationId xmlns:a16="http://schemas.microsoft.com/office/drawing/2014/main" id="{E3A6AFBF-6EC4-B3DD-4454-6FDFD54485D0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54357" y="1488749"/>
            <a:ext cx="3069726" cy="3880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758D6D-41F1-68F1-6E8F-2879B9B59B3D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DB8956E-B36A-746E-63D8-3894910E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437444"/>
            <a:ext cx="6817360" cy="9801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2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with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flag with stars and a black background&#10;&#10;AI-generated content may be incorrect.">
            <a:extLst>
              <a:ext uri="{FF2B5EF4-FFF2-40B4-BE49-F238E27FC236}">
                <a16:creationId xmlns:a16="http://schemas.microsoft.com/office/drawing/2014/main" id="{BD5E93C4-E09E-237F-375E-97204141DA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268" r="22540"/>
          <a:stretch/>
        </p:blipFill>
        <p:spPr>
          <a:xfrm>
            <a:off x="0" y="640080"/>
            <a:ext cx="3209544" cy="51606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758D6D-41F1-68F1-6E8F-2879B9B59B3D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75817CA-2BE4-1CD3-94EA-1EBB63BBF34B}"/>
              </a:ext>
            </a:extLst>
          </p:cNvPr>
          <p:cNvSpPr txBox="1"/>
          <p:nvPr userDrawn="1"/>
        </p:nvSpPr>
        <p:spPr>
          <a:xfrm>
            <a:off x="3012550" y="428591"/>
            <a:ext cx="1600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6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12" name="Google Shape;2108;p47">
            <a:extLst>
              <a:ext uri="{FF2B5EF4-FFF2-40B4-BE49-F238E27FC236}">
                <a16:creationId xmlns:a16="http://schemas.microsoft.com/office/drawing/2014/main" id="{077B3D66-008B-BF84-92B4-76CB7391908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266544" y="2154864"/>
            <a:ext cx="6359041" cy="28530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27000" lvl="0" indent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marL="127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3" name="Google Shape;2108;p47">
            <a:extLst>
              <a:ext uri="{FF2B5EF4-FFF2-40B4-BE49-F238E27FC236}">
                <a16:creationId xmlns:a16="http://schemas.microsoft.com/office/drawing/2014/main" id="{ED3A13E4-137B-7200-7C8C-37C8C9AC7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89039" y="5209589"/>
            <a:ext cx="6359041" cy="2795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27000" lvl="0" indent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pPr marL="127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Placehol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184BCE0-493C-6F92-5D0C-372A0D8EF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2" y="435614"/>
            <a:ext cx="860326" cy="9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524" y="1535113"/>
            <a:ext cx="5389033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85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140CB3C-060A-A3AD-F466-C4A5CC6FF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2" y="435614"/>
            <a:ext cx="860326" cy="9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Blocks + Enhance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5451"/>
            <a:ext cx="5386917" cy="528149"/>
          </a:xfrm>
          <a:solidFill>
            <a:schemeClr val="bg2"/>
          </a:solidFill>
        </p:spPr>
        <p:txBody>
          <a:bodyPr lIns="182880" anchor="ctr" anchorCtr="0">
            <a:norm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38997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524" y="1605451"/>
            <a:ext cx="5386917" cy="528149"/>
          </a:xfrm>
          <a:solidFill>
            <a:schemeClr val="bg2"/>
          </a:solidFill>
        </p:spPr>
        <p:txBody>
          <a:bodyPr lIns="182880" anchor="ctr" anchorCtr="0">
            <a:normAutofit/>
          </a:bodyPr>
          <a:lstStyle>
            <a:lvl1pPr marL="0" indent="0">
              <a:buNone/>
              <a:defRPr sz="2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8524" y="2338997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B140CB3C-060A-A3AD-F466-C4A5CC6FF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2" y="435614"/>
            <a:ext cx="860326" cy="9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471" y="2043113"/>
            <a:ext cx="3536157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371600" indent="0">
              <a:buNone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3161" y="2043113"/>
            <a:ext cx="3536157" cy="4068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184BCE0-493C-6F92-5D0C-372A0D8EF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2" y="435614"/>
            <a:ext cx="860326" cy="97936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468473D-85B3-A970-9E6E-A6F08F6E81D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114851" y="2043113"/>
            <a:ext cx="3536157" cy="4068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5B0966-65D0-3567-9098-0C5D8BA68CD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2937" y="1520825"/>
            <a:ext cx="3544691" cy="5222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DE6A5F3-E6D3-A259-57D7-9A0CC9795B2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337687" y="1520825"/>
            <a:ext cx="3544691" cy="5222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4286C9-03A5-C4CA-F442-8CF78D708E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725" y="1520825"/>
            <a:ext cx="3544691" cy="52228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540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Page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EAACD1A-8AA4-AEF1-2952-5E49C480A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2" y="435614"/>
            <a:ext cx="860326" cy="9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6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hield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C4CDF-2375-211A-3639-1AE0556212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D198818-6FED-6239-A0FA-34430A5D3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350" y="2200994"/>
            <a:ext cx="2019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nd Shield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C4CDF-2375-211A-3639-1AE0556212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0E82B623-3E7A-14C6-8B31-CC624B4B9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350" y="2200138"/>
            <a:ext cx="2019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e +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00610B-68AB-E27E-CE47-C22001F2C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312" y="2778686"/>
            <a:ext cx="6482566" cy="1217083"/>
          </a:xfrm>
        </p:spPr>
        <p:txBody>
          <a:bodyPr lIns="0" tIns="0" rIns="0" bIns="0"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312" y="4356172"/>
            <a:ext cx="6482566" cy="4808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42646-344E-AE1B-6B83-A6D57ED16837}"/>
              </a:ext>
            </a:extLst>
          </p:cNvPr>
          <p:cNvSpPr txBox="1"/>
          <p:nvPr userDrawn="1"/>
        </p:nvSpPr>
        <p:spPr>
          <a:xfrm>
            <a:off x="11620175" y="6508750"/>
            <a:ext cx="57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F103F9-FBFB-4741-B3A3-3F2FAF542BF5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2118C492-74CE-4B71-03D8-DB9C37C65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2521"/>
          <a:stretch/>
        </p:blipFill>
        <p:spPr>
          <a:xfrm>
            <a:off x="9357119" y="906510"/>
            <a:ext cx="2834882" cy="47824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3B07E1-BE20-D7DE-0B1E-DAAD88E68889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3BC5180-93A3-077D-4FDB-051944F0D5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459" y="6217144"/>
            <a:ext cx="1702819" cy="3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hield +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C4CDF-2375-211A-3639-1AE0556212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2D198818-6FED-6239-A0FA-34430A5D32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86350" y="1470556"/>
            <a:ext cx="2019300" cy="2298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15169-83D1-5C16-DD36-02A984D86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0121"/>
            <a:ext cx="12192000" cy="1122731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law.washu.edu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1C4CDF-2375-211A-3639-1AE0556212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A73D47F-B8EE-75B5-6098-D7A826D03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7274" y="2702209"/>
            <a:ext cx="5617451" cy="10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ogo +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C1655-D7D6-ECCF-79E4-CEB12032DF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1386" y="3429000"/>
            <a:ext cx="6299226" cy="1998785"/>
          </a:xfrm>
          <a:solidFill>
            <a:schemeClr val="bg1"/>
          </a:solidFill>
        </p:spPr>
        <p:txBody>
          <a:bodyPr lIns="182880" tIns="182880" rIns="182880" bIns="18288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Placeholder for contact information</a:t>
            </a:r>
          </a:p>
          <a:p>
            <a:pPr lvl="0"/>
            <a:r>
              <a:rPr lang="en-US" dirty="0"/>
              <a:t>Business unit</a:t>
            </a:r>
          </a:p>
          <a:p>
            <a:pPr lvl="0"/>
            <a:r>
              <a:rPr lang="en-US" dirty="0"/>
              <a:t>Name, URL, contact info, etc.</a:t>
            </a:r>
          </a:p>
        </p:txBody>
      </p:sp>
      <p:pic>
        <p:nvPicPr>
          <p:cNvPr id="7" name="Picture 6" descr="A drawing of a building&#10;&#10;Description automatically generated">
            <a:extLst>
              <a:ext uri="{FF2B5EF4-FFF2-40B4-BE49-F238E27FC236}">
                <a16:creationId xmlns:a16="http://schemas.microsoft.com/office/drawing/2014/main" id="{E800C2A3-92AD-0BB6-650E-FA8B06986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578087" y="417444"/>
            <a:ext cx="5402628" cy="300161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4C5DB4-4C45-53C7-515D-DEAD7EA84178}"/>
              </a:ext>
            </a:extLst>
          </p:cNvPr>
          <p:cNvCxnSpPr/>
          <p:nvPr userDrawn="1"/>
        </p:nvCxnSpPr>
        <p:spPr>
          <a:xfrm>
            <a:off x="0" y="3240156"/>
            <a:ext cx="10050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6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Red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80CAE0-3114-1293-CDB8-0AFAA3CD3F78}"/>
              </a:ext>
            </a:extLst>
          </p:cNvPr>
          <p:cNvSpPr/>
          <p:nvPr userDrawn="1"/>
        </p:nvSpPr>
        <p:spPr>
          <a:xfrm>
            <a:off x="7127" y="5883965"/>
            <a:ext cx="12184873" cy="9740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A1572-60B6-D549-9E95-52CA0994EE62}"/>
              </a:ext>
            </a:extLst>
          </p:cNvPr>
          <p:cNvSpPr txBox="1">
            <a:spLocks/>
          </p:cNvSpPr>
          <p:nvPr userDrawn="1"/>
        </p:nvSpPr>
        <p:spPr>
          <a:xfrm>
            <a:off x="838200" y="2648061"/>
            <a:ext cx="10515600" cy="66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Times New Roman" charset="0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B16783-5851-963A-2CCA-2506FCB046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96321"/>
            <a:ext cx="12192000" cy="667481"/>
          </a:xfrm>
          <a:prstGeom prst="rect">
            <a:avLst/>
          </a:prstGeom>
        </p:spPr>
        <p:txBody>
          <a:bodyPr anchor="b"/>
          <a:lstStyle>
            <a:lvl1pPr algn="ctr">
              <a:defRPr sz="4000" b="1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CEDD667-6D50-436E-E4FC-3D2CFD588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27" y="3724764"/>
            <a:ext cx="12192000" cy="336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 style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933EAA2-E186-D4F1-34B4-600EE73D0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8134" y="671226"/>
            <a:ext cx="1463593" cy="1666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82DB2D-F811-9D80-CE42-F637580D902F}"/>
              </a:ext>
            </a:extLst>
          </p:cNvPr>
          <p:cNvSpPr txBox="1"/>
          <p:nvPr userDrawn="1"/>
        </p:nvSpPr>
        <p:spPr>
          <a:xfrm>
            <a:off x="11620175" y="6508750"/>
            <a:ext cx="57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F103F9-FBFB-4741-B3A3-3F2FAF542BF5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AE9434-002D-768C-3F2A-FFD9ED94FF0C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CAAD4EE-388E-FD12-46E0-76EF761A2B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459" y="6217144"/>
            <a:ext cx="1702819" cy="3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on White, no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37" y="437444"/>
            <a:ext cx="10997238" cy="9801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2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2725159-8E8A-FDC3-F839-729AF25B2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0682" y="435614"/>
            <a:ext cx="860326" cy="97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1572-60B6-D549-9E95-52CA0994EE62}"/>
              </a:ext>
            </a:extLst>
          </p:cNvPr>
          <p:cNvSpPr txBox="1">
            <a:spLocks/>
          </p:cNvSpPr>
          <p:nvPr userDrawn="1"/>
        </p:nvSpPr>
        <p:spPr>
          <a:xfrm>
            <a:off x="838200" y="2648061"/>
            <a:ext cx="10515600" cy="667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Times New Roman" charset="0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B16783-5851-963A-2CCA-2506FCB046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7595" y="1206287"/>
            <a:ext cx="2739199" cy="667481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933EAA2-E186-D4F1-34B4-600EE73D0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812"/>
          <a:stretch/>
        </p:blipFill>
        <p:spPr>
          <a:xfrm>
            <a:off x="0" y="753594"/>
            <a:ext cx="2983029" cy="4704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A5BB0-C7E7-16FB-9979-F87BD3032054}"/>
              </a:ext>
            </a:extLst>
          </p:cNvPr>
          <p:cNvSpPr txBox="1"/>
          <p:nvPr userDrawn="1"/>
        </p:nvSpPr>
        <p:spPr>
          <a:xfrm>
            <a:off x="11620175" y="6508750"/>
            <a:ext cx="57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F103F9-FBFB-4741-B3A3-3F2FAF542BF5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A26874-74ED-95B3-544F-AF27CB329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459" y="6222185"/>
            <a:ext cx="1702819" cy="30441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91B934-8568-EA45-1ABB-A954B960D994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1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8;p47">
            <a:extLst>
              <a:ext uri="{FF2B5EF4-FFF2-40B4-BE49-F238E27FC236}">
                <a16:creationId xmlns:a16="http://schemas.microsoft.com/office/drawing/2014/main" id="{714E2C27-1543-10A1-F08D-871F078346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2937" y="1623059"/>
            <a:ext cx="6157004" cy="40685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6" name="Google Shape;2109;p47">
            <a:extLst>
              <a:ext uri="{FF2B5EF4-FFF2-40B4-BE49-F238E27FC236}">
                <a16:creationId xmlns:a16="http://schemas.microsoft.com/office/drawing/2014/main" id="{E3A6AFBF-6EC4-B3DD-4454-6FDFD54485D0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000104" y="0"/>
            <a:ext cx="5191896" cy="64179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758D6D-41F1-68F1-6E8F-2879B9B59B3D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069EB22-51C3-4A70-F859-8A062ED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7" y="437444"/>
            <a:ext cx="6153783" cy="9801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8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 Circ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08;p47">
            <a:extLst>
              <a:ext uri="{FF2B5EF4-FFF2-40B4-BE49-F238E27FC236}">
                <a16:creationId xmlns:a16="http://schemas.microsoft.com/office/drawing/2014/main" id="{714E2C27-1543-10A1-F08D-871F078346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91095" y="2252545"/>
            <a:ext cx="6359041" cy="28530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4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6" name="Google Shape;2109;p47">
            <a:extLst>
              <a:ext uri="{FF2B5EF4-FFF2-40B4-BE49-F238E27FC236}">
                <a16:creationId xmlns:a16="http://schemas.microsoft.com/office/drawing/2014/main" id="{E3A6AFBF-6EC4-B3DD-4454-6FDFD54485D0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32395" y="1754445"/>
            <a:ext cx="3348228" cy="3351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758D6D-41F1-68F1-6E8F-2879B9B59B3D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B578E3F-00CA-F3D6-C7C0-169CC65D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7" y="437444"/>
            <a:ext cx="9649953" cy="9801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8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Headlin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758D6D-41F1-68F1-6E8F-2879B9B59B3D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oogle Shape;2312;p74">
            <a:extLst>
              <a:ext uri="{FF2B5EF4-FFF2-40B4-BE49-F238E27FC236}">
                <a16:creationId xmlns:a16="http://schemas.microsoft.com/office/drawing/2014/main" id="{27EF5B99-D9D1-A0B2-57E0-46E49A1CFB06}"/>
              </a:ext>
            </a:extLst>
          </p:cNvPr>
          <p:cNvSpPr/>
          <p:nvPr userDrawn="1"/>
        </p:nvSpPr>
        <p:spPr>
          <a:xfrm>
            <a:off x="50" y="-1"/>
            <a:ext cx="12191950" cy="2029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314;p74">
            <a:extLst>
              <a:ext uri="{FF2B5EF4-FFF2-40B4-BE49-F238E27FC236}">
                <a16:creationId xmlns:a16="http://schemas.microsoft.com/office/drawing/2014/main" id="{57C55FF2-E1A9-D589-65B8-9475ECACC7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1035" y="1417638"/>
            <a:ext cx="10906942" cy="276999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b="1" dirty="0"/>
            </a:lvl1pPr>
            <a:lvl2pPr lvl="1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9" name="Google Shape;2315;p74">
            <a:extLst>
              <a:ext uri="{FF2B5EF4-FFF2-40B4-BE49-F238E27FC236}">
                <a16:creationId xmlns:a16="http://schemas.microsoft.com/office/drawing/2014/main" id="{8597AEF8-71C1-B67E-FF7E-10E31689408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71035" y="2674831"/>
            <a:ext cx="2374790" cy="25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2316;p74">
            <a:extLst>
              <a:ext uri="{FF2B5EF4-FFF2-40B4-BE49-F238E27FC236}">
                <a16:creationId xmlns:a16="http://schemas.microsoft.com/office/drawing/2014/main" id="{812D7BF6-002E-50B6-C476-6ED4EDF6D25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554974" y="2674831"/>
            <a:ext cx="2374790" cy="25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2317;p74">
            <a:extLst>
              <a:ext uri="{FF2B5EF4-FFF2-40B4-BE49-F238E27FC236}">
                <a16:creationId xmlns:a16="http://schemas.microsoft.com/office/drawing/2014/main" id="{D27E3444-7252-7D58-0861-BA2F6583571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6338913" y="2674831"/>
            <a:ext cx="2374790" cy="25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2318;p74">
            <a:extLst>
              <a:ext uri="{FF2B5EF4-FFF2-40B4-BE49-F238E27FC236}">
                <a16:creationId xmlns:a16="http://schemas.microsoft.com/office/drawing/2014/main" id="{352C33B6-1C8F-E85A-D4B2-D1AA62E1F679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9122853" y="2674831"/>
            <a:ext cx="2374790" cy="251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CCDFF6-E0C3-B238-7040-551D572A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37" y="437444"/>
            <a:ext cx="9649953" cy="98019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4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937" y="437444"/>
            <a:ext cx="9649953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519" y="1600200"/>
            <a:ext cx="10961656" cy="438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B790AD-EA53-AFB1-37FD-F256CE233AC6}"/>
              </a:ext>
            </a:extLst>
          </p:cNvPr>
          <p:cNvSpPr txBox="1"/>
          <p:nvPr userDrawn="1"/>
        </p:nvSpPr>
        <p:spPr>
          <a:xfrm>
            <a:off x="11620175" y="6508750"/>
            <a:ext cx="571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0F103F9-FBFB-4741-B3A3-3F2FAF542BF5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A615CC-A8ED-B1FF-3F8B-76B2FC7312B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74459" y="6222185"/>
            <a:ext cx="1702819" cy="3044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9BB71C-44A7-61AE-8542-F83E78E0B349}"/>
              </a:ext>
            </a:extLst>
          </p:cNvPr>
          <p:cNvCxnSpPr>
            <a:cxnSpLocks/>
          </p:cNvCxnSpPr>
          <p:nvPr userDrawn="1"/>
        </p:nvCxnSpPr>
        <p:spPr>
          <a:xfrm>
            <a:off x="2395330" y="6417978"/>
            <a:ext cx="97966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6" r:id="rId2"/>
    <p:sldLayoutId id="2147483694" r:id="rId3"/>
    <p:sldLayoutId id="2147483717" r:id="rId4"/>
    <p:sldLayoutId id="2147483713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652" r:id="rId12"/>
    <p:sldLayoutId id="2147483653" r:id="rId13"/>
    <p:sldLayoutId id="2147483676" r:id="rId14"/>
    <p:sldLayoutId id="2147483687" r:id="rId15"/>
    <p:sldLayoutId id="2147483654" r:id="rId16"/>
    <p:sldLayoutId id="2147483675" r:id="rId17"/>
    <p:sldLayoutId id="2147483655" r:id="rId18"/>
    <p:sldLayoutId id="2147483715" r:id="rId19"/>
    <p:sldLayoutId id="2147483696" r:id="rId20"/>
    <p:sldLayoutId id="2147483697" r:id="rId21"/>
    <p:sldLayoutId id="214748369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Georgia" panose="02040502050405020303" pitchFamily="18" charset="0"/>
          <a:ea typeface="Georgia" panose="02040502050405020303" pitchFamily="18" charset="0"/>
          <a:cs typeface="Times New Roman" charset="0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Font typeface="Arial"/>
        <a:buChar char="•"/>
        <a:tabLst/>
        <a:defRPr sz="2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90563" indent="-233363" algn="l" defTabSz="457200" rtl="0" eaLnBrk="1" latinLnBrk="0" hangingPunct="1">
        <a:spcBef>
          <a:spcPct val="20000"/>
        </a:spcBef>
        <a:buFont typeface="Arial"/>
        <a:buChar char="–"/>
        <a:tabLst/>
        <a:defRPr sz="24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tabLst/>
        <a:defRPr sz="20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–"/>
        <a:tabLst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»"/>
        <a:tabLst/>
        <a:defRPr sz="18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CA32-B0AC-ADE4-24E6-80BBC6B39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311" y="2778686"/>
            <a:ext cx="8090711" cy="1217083"/>
          </a:xfrm>
        </p:spPr>
        <p:txBody>
          <a:bodyPr/>
          <a:lstStyle/>
          <a:p>
            <a:r>
              <a:rPr lang="en-US" dirty="0"/>
              <a:t>Regulating Health Technologies in a Post-FDA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76E74-2886-EF62-F286-F5C6B9C65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Rachel Sachs, JD, MPH, Professor of Law, </a:t>
            </a:r>
          </a:p>
          <a:p>
            <a:r>
              <a:rPr lang="en-US" sz="1800" dirty="0">
                <a:latin typeface="Georgia" panose="02040502050405020303" pitchFamily="18" charset="0"/>
              </a:rPr>
              <a:t>Washington University in St. Louis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71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9347-8BA3-E3E1-8280-E862AD894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6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4C32-C3A0-7193-A95E-6F19E428D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FB415F-A412-EE88-9A8F-B2A699FB6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Current events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FDA’s primary purposes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The institutional ecosystem for regulating healthcare technologies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Presenting hypothetical scenarios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Reconstituting the functions of FDA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63FC51-F558-EA61-2EC7-C759430E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7947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1AF87-7E21-E198-3958-AD955639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3A882D-BB31-04FC-E868-04D6DB4D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6D87B-CB44-809C-A82F-B15AA04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6" y="1005210"/>
            <a:ext cx="5950256" cy="2254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C2E45F5D-9A4F-D1D6-38E9-584B2414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31" y="1005210"/>
            <a:ext cx="4781550" cy="4383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C3018-45D9-23E6-1BAA-AEAAE0F0A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4B97C4-2933-373B-BEF3-3BAD83ACA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Consumer protection</a:t>
            </a: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Efficient review of product applications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Information generation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1C6C4A-5941-47CA-D103-91BC2C6C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FDA’s Primary Purposes</a:t>
            </a:r>
          </a:p>
        </p:txBody>
      </p:sp>
    </p:spTree>
    <p:extLst>
      <p:ext uri="{BB962C8B-B14F-4D97-AF65-F5344CB8AC3E}">
        <p14:creationId xmlns:p14="http://schemas.microsoft.com/office/powerpoint/2010/main" val="16895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7AC33E-E988-8EA6-9FFA-94021A41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Insurance companies and physicians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International regulators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Non-profit organizations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DEEC17-66DF-4A9C-5B64-5F2BA3DB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FDA’s Institutional Context</a:t>
            </a:r>
          </a:p>
        </p:txBody>
      </p:sp>
    </p:spTree>
    <p:extLst>
      <p:ext uri="{BB962C8B-B14F-4D97-AF65-F5344CB8AC3E}">
        <p14:creationId xmlns:p14="http://schemas.microsoft.com/office/powerpoint/2010/main" val="3796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E1BE73-2D9E-24EA-FA30-6D3FBE7A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Decimating state capacity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Moving to a “safety-only” approval standard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Pure political control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83A81-9CC8-F27F-CE2E-D3B623FB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Getting to a “Post-FDA World”</a:t>
            </a:r>
          </a:p>
        </p:txBody>
      </p:sp>
    </p:spTree>
    <p:extLst>
      <p:ext uri="{BB962C8B-B14F-4D97-AF65-F5344CB8AC3E}">
        <p14:creationId xmlns:p14="http://schemas.microsoft.com/office/powerpoint/2010/main" val="2721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7F5DC-C25D-0FDB-33BC-90FDB06F6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What’s the impact on insurers?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What’s the impact on evidence generation?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What are better – and worse – scenarios?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03ECA-5CE8-5430-8800-2C947C2B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Do We Go From Here?</a:t>
            </a:r>
          </a:p>
        </p:txBody>
      </p:sp>
    </p:spTree>
    <p:extLst>
      <p:ext uri="{BB962C8B-B14F-4D97-AF65-F5344CB8AC3E}">
        <p14:creationId xmlns:p14="http://schemas.microsoft.com/office/powerpoint/2010/main" val="2601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D7245-3E06-8E3E-9DB4-1C0604FC1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 world without FDA – or without other institutions as well?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Approvals versus bans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Dynamic effects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B9B4D2-1B1E-0877-BC4A-C06C8DEF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Issues</a:t>
            </a:r>
          </a:p>
        </p:txBody>
      </p:sp>
    </p:spTree>
    <p:extLst>
      <p:ext uri="{BB962C8B-B14F-4D97-AF65-F5344CB8AC3E}">
        <p14:creationId xmlns:p14="http://schemas.microsoft.com/office/powerpoint/2010/main" val="9947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077D7-8B79-BCFB-B119-0F4D394E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FD573-B95F-1F36-FF6F-65133776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12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WashULaw 2">
      <a:dk1>
        <a:srgbClr val="000000"/>
      </a:dk1>
      <a:lt1>
        <a:srgbClr val="FFFFFF"/>
      </a:lt1>
      <a:dk2>
        <a:srgbClr val="BA0C2F"/>
      </a:dk2>
      <a:lt2>
        <a:srgbClr val="D7D2CB"/>
      </a:lt2>
      <a:accent1>
        <a:srgbClr val="971B2F"/>
      </a:accent1>
      <a:accent2>
        <a:srgbClr val="D9D9D9"/>
      </a:accent2>
      <a:accent3>
        <a:srgbClr val="205732"/>
      </a:accent3>
      <a:accent4>
        <a:srgbClr val="B5E2D7"/>
      </a:accent4>
      <a:accent5>
        <a:srgbClr val="404040"/>
      </a:accent5>
      <a:accent6>
        <a:srgbClr val="007D8A"/>
      </a:accent6>
      <a:hlink>
        <a:srgbClr val="BA0C2F"/>
      </a:hlink>
      <a:folHlink>
        <a:srgbClr val="BA0C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13478</TotalTime>
  <Words>147</Words>
  <Application>Microsoft Office PowerPoint</Application>
  <PresentationFormat>Widescreen</PresentationFormat>
  <Paragraphs>52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Georgia</vt:lpstr>
      <vt:lpstr>Office Theme</vt:lpstr>
      <vt:lpstr>Regulating Health Technologies in a Post-FDA World</vt:lpstr>
      <vt:lpstr>Overview</vt:lpstr>
      <vt:lpstr>PowerPoint Presentation</vt:lpstr>
      <vt:lpstr>FDA’s Primary Purposes</vt:lpstr>
      <vt:lpstr>FDA’s Institutional Context</vt:lpstr>
      <vt:lpstr>Getting to a “Post-FDA World”</vt:lpstr>
      <vt:lpstr>Where Do We Go From Here?</vt:lpstr>
      <vt:lpstr>Additional Issues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Sachs, Rachel</cp:lastModifiedBy>
  <cp:revision>222</cp:revision>
  <dcterms:created xsi:type="dcterms:W3CDTF">2013-07-09T17:46:55Z</dcterms:created>
  <dcterms:modified xsi:type="dcterms:W3CDTF">2025-05-13T20:29:51Z</dcterms:modified>
</cp:coreProperties>
</file>