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1609" r:id="rId2"/>
    <p:sldId id="1614" r:id="rId3"/>
    <p:sldId id="1042" r:id="rId4"/>
    <p:sldId id="1071" r:id="rId5"/>
    <p:sldId id="1574" r:id="rId6"/>
    <p:sldId id="1050" r:id="rId7"/>
    <p:sldId id="1049" r:id="rId8"/>
    <p:sldId id="1113" r:id="rId9"/>
    <p:sldId id="1044" r:id="rId10"/>
    <p:sldId id="1065" r:id="rId11"/>
    <p:sldId id="1517" r:id="rId12"/>
    <p:sldId id="1114" r:id="rId13"/>
    <p:sldId id="1635" r:id="rId14"/>
    <p:sldId id="943" r:id="rId15"/>
    <p:sldId id="1624" r:id="rId16"/>
    <p:sldId id="1582" r:id="rId17"/>
    <p:sldId id="1580" r:id="rId18"/>
    <p:sldId id="1228" r:id="rId19"/>
    <p:sldId id="1218" r:id="rId20"/>
    <p:sldId id="1613" r:id="rId21"/>
    <p:sldId id="1497" r:id="rId22"/>
    <p:sldId id="1630" r:id="rId23"/>
    <p:sldId id="1573" r:id="rId24"/>
    <p:sldId id="1571" r:id="rId25"/>
    <p:sldId id="1498" r:id="rId26"/>
    <p:sldId id="1633" r:id="rId27"/>
    <p:sldId id="1632" r:id="rId28"/>
    <p:sldId id="1628" r:id="rId29"/>
    <p:sldId id="1608" r:id="rId30"/>
    <p:sldId id="1623" r:id="rId31"/>
    <p:sldId id="1577" r:id="rId32"/>
    <p:sldId id="1598" r:id="rId33"/>
    <p:sldId id="1599" r:id="rId34"/>
    <p:sldId id="1541" r:id="rId35"/>
    <p:sldId id="1619" r:id="rId36"/>
    <p:sldId id="1602" r:id="rId37"/>
    <p:sldId id="1612" r:id="rId38"/>
    <p:sldId id="1621" r:id="rId39"/>
    <p:sldId id="1634" r:id="rId40"/>
    <p:sldId id="1122" r:id="rId41"/>
    <p:sldId id="1102" r:id="rId42"/>
    <p:sldId id="1107" r:id="rId43"/>
    <p:sldId id="1622" r:id="rId44"/>
    <p:sldId id="1631" r:id="rId45"/>
    <p:sldId id="159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2236" autoAdjust="0"/>
  </p:normalViewPr>
  <p:slideViewPr>
    <p:cSldViewPr snapToGrid="0">
      <p:cViewPr varScale="1">
        <p:scale>
          <a:sx n="69" d="100"/>
          <a:sy n="69" d="100"/>
        </p:scale>
        <p:origin x="492" y="48"/>
      </p:cViewPr>
      <p:guideLst/>
    </p:cSldViewPr>
  </p:slideViewPr>
  <p:notesTextViewPr>
    <p:cViewPr>
      <p:scale>
        <a:sx n="3" d="2"/>
        <a:sy n="3" d="2"/>
      </p:scale>
      <p:origin x="0" y="0"/>
    </p:cViewPr>
  </p:notesTextViewPr>
  <p:sorterViewPr>
    <p:cViewPr>
      <p:scale>
        <a:sx n="180" d="100"/>
        <a:sy n="180" d="100"/>
      </p:scale>
      <p:origin x="0" y="-27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B4B94-3410-4279-9E5B-50F07CE53C52}"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C5341D-590B-4722-84AE-8A871A86AC2A}" type="slidenum">
              <a:rPr lang="en-US" smtClean="0"/>
              <a:t>‹#›</a:t>
            </a:fld>
            <a:endParaRPr lang="en-US"/>
          </a:p>
        </p:txBody>
      </p:sp>
    </p:spTree>
    <p:extLst>
      <p:ext uri="{BB962C8B-B14F-4D97-AF65-F5344CB8AC3E}">
        <p14:creationId xmlns:p14="http://schemas.microsoft.com/office/powerpoint/2010/main" val="1841227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720D0-F475-4E75-99F9-CCDC06622B90}" type="slidenum">
              <a:rPr lang="en-US" smtClean="0"/>
              <a:t>8</a:t>
            </a:fld>
            <a:endParaRPr lang="en-US"/>
          </a:p>
        </p:txBody>
      </p:sp>
    </p:spTree>
    <p:extLst>
      <p:ext uri="{BB962C8B-B14F-4D97-AF65-F5344CB8AC3E}">
        <p14:creationId xmlns:p14="http://schemas.microsoft.com/office/powerpoint/2010/main" val="193279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0B973AB4-D7CC-A3F8-89EA-135F8D1918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0888" indent="-287338">
              <a:spcBef>
                <a:spcPct val="30000"/>
              </a:spcBef>
              <a:defRPr sz="1200">
                <a:solidFill>
                  <a:schemeClr val="tx1"/>
                </a:solidFill>
                <a:latin typeface="Times New Roman" panose="02020603050405020304" pitchFamily="18" charset="0"/>
              </a:defRPr>
            </a:lvl2pPr>
            <a:lvl3pPr marL="1154113" indent="-230188">
              <a:spcBef>
                <a:spcPct val="30000"/>
              </a:spcBef>
              <a:defRPr sz="1200">
                <a:solidFill>
                  <a:schemeClr val="tx1"/>
                </a:solidFill>
                <a:latin typeface="Times New Roman" panose="02020603050405020304" pitchFamily="18" charset="0"/>
              </a:defRPr>
            </a:lvl3pPr>
            <a:lvl4pPr marL="1617663" indent="-230188">
              <a:spcBef>
                <a:spcPct val="30000"/>
              </a:spcBef>
              <a:defRPr sz="1200">
                <a:solidFill>
                  <a:schemeClr val="tx1"/>
                </a:solidFill>
                <a:latin typeface="Times New Roman" panose="02020603050405020304" pitchFamily="18" charset="0"/>
              </a:defRPr>
            </a:lvl4pPr>
            <a:lvl5pPr marL="2079625" indent="-230188">
              <a:spcBef>
                <a:spcPct val="30000"/>
              </a:spcBef>
              <a:defRPr sz="1200">
                <a:solidFill>
                  <a:schemeClr val="tx1"/>
                </a:solidFill>
                <a:latin typeface="Times New Roman" panose="02020603050405020304" pitchFamily="18" charset="0"/>
              </a:defRPr>
            </a:lvl5pPr>
            <a:lvl6pPr marL="2536825" indent="-230188" eaLnBrk="0" fontAlgn="base" hangingPunct="0">
              <a:spcBef>
                <a:spcPct val="30000"/>
              </a:spcBef>
              <a:spcAft>
                <a:spcPct val="0"/>
              </a:spcAft>
              <a:defRPr sz="1200">
                <a:solidFill>
                  <a:schemeClr val="tx1"/>
                </a:solidFill>
                <a:latin typeface="Times New Roman" panose="02020603050405020304" pitchFamily="18" charset="0"/>
              </a:defRPr>
            </a:lvl6pPr>
            <a:lvl7pPr marL="2994025" indent="-230188" eaLnBrk="0" fontAlgn="base" hangingPunct="0">
              <a:spcBef>
                <a:spcPct val="30000"/>
              </a:spcBef>
              <a:spcAft>
                <a:spcPct val="0"/>
              </a:spcAft>
              <a:defRPr sz="1200">
                <a:solidFill>
                  <a:schemeClr val="tx1"/>
                </a:solidFill>
                <a:latin typeface="Times New Roman" panose="02020603050405020304" pitchFamily="18" charset="0"/>
              </a:defRPr>
            </a:lvl7pPr>
            <a:lvl8pPr marL="3451225" indent="-230188" eaLnBrk="0" fontAlgn="base" hangingPunct="0">
              <a:spcBef>
                <a:spcPct val="30000"/>
              </a:spcBef>
              <a:spcAft>
                <a:spcPct val="0"/>
              </a:spcAft>
              <a:defRPr sz="1200">
                <a:solidFill>
                  <a:schemeClr val="tx1"/>
                </a:solidFill>
                <a:latin typeface="Times New Roman" panose="02020603050405020304" pitchFamily="18" charset="0"/>
              </a:defRPr>
            </a:lvl8pPr>
            <a:lvl9pPr marL="3908425" indent="-2301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93317FA-91E1-4869-84CF-506A68F8A150}" type="slidenum">
              <a:rPr lang="en-US" altLang="en-US">
                <a:latin typeface="Arial" panose="020B0604020202020204" pitchFamily="34" charset="0"/>
              </a:rPr>
              <a:pPr eaLnBrk="1" hangingPunct="1">
                <a:spcBef>
                  <a:spcPct val="0"/>
                </a:spcBef>
              </a:pPr>
              <a:t>14</a:t>
            </a:fld>
            <a:endParaRPr lang="en-US" altLang="en-US">
              <a:latin typeface="Arial" panose="020B0604020202020204" pitchFamily="34" charset="0"/>
            </a:endParaRPr>
          </a:p>
        </p:txBody>
      </p:sp>
      <p:sp>
        <p:nvSpPr>
          <p:cNvPr id="122883" name="Rectangle 2">
            <a:extLst>
              <a:ext uri="{FF2B5EF4-FFF2-40B4-BE49-F238E27FC236}">
                <a16:creationId xmlns:a16="http://schemas.microsoft.com/office/drawing/2014/main" id="{2C32473E-C141-2836-D17A-612E05044951}"/>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76C7FAB3-E98D-7FFF-7AC5-519ACBAC4A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30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5341D-590B-4722-84AE-8A871A86AC2A}" type="slidenum">
              <a:rPr lang="en-US" smtClean="0"/>
              <a:t>19</a:t>
            </a:fld>
            <a:endParaRPr lang="en-US"/>
          </a:p>
        </p:txBody>
      </p:sp>
    </p:spTree>
    <p:extLst>
      <p:ext uri="{BB962C8B-B14F-4D97-AF65-F5344CB8AC3E}">
        <p14:creationId xmlns:p14="http://schemas.microsoft.com/office/powerpoint/2010/main" val="285840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B720D0-F475-4E75-99F9-CCDC06622B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743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9316BD-9D33-4C4C-957A-F46E6D06E51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2184774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316BD-9D33-4C4C-957A-F46E6D06E51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46466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316BD-9D33-4C4C-957A-F46E6D06E51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358690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316BD-9D33-4C4C-957A-F46E6D06E51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377182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9316BD-9D33-4C4C-957A-F46E6D06E514}" type="datetimeFigureOut">
              <a:rPr lang="en-US" smtClean="0"/>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197887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9316BD-9D33-4C4C-957A-F46E6D06E51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3054312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9316BD-9D33-4C4C-957A-F46E6D06E514}" type="datetimeFigureOut">
              <a:rPr lang="en-US" smtClean="0"/>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383770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9316BD-9D33-4C4C-957A-F46E6D06E514}" type="datetimeFigureOut">
              <a:rPr lang="en-US" smtClean="0"/>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3943797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316BD-9D33-4C4C-957A-F46E6D06E514}" type="datetimeFigureOut">
              <a:rPr lang="en-US" smtClean="0"/>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57662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316BD-9D33-4C4C-957A-F46E6D06E51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193839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9316BD-9D33-4C4C-957A-F46E6D06E514}" type="datetimeFigureOut">
              <a:rPr lang="en-US" smtClean="0"/>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9CAFB-7E0C-45B3-9B5A-385388E2B2CB}" type="slidenum">
              <a:rPr lang="en-US" smtClean="0"/>
              <a:t>‹#›</a:t>
            </a:fld>
            <a:endParaRPr lang="en-US"/>
          </a:p>
        </p:txBody>
      </p:sp>
    </p:spTree>
    <p:extLst>
      <p:ext uri="{BB962C8B-B14F-4D97-AF65-F5344CB8AC3E}">
        <p14:creationId xmlns:p14="http://schemas.microsoft.com/office/powerpoint/2010/main" val="62730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316BD-9D33-4C4C-957A-F46E6D06E514}" type="datetimeFigureOut">
              <a:rPr lang="en-US" smtClean="0"/>
              <a:t>6/3/2025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9CAFB-7E0C-45B3-9B5A-385388E2B2CB}" type="slidenum">
              <a:rPr lang="en-US" smtClean="0"/>
              <a:t>‹#›</a:t>
            </a:fld>
            <a:endParaRPr lang="en-US"/>
          </a:p>
        </p:txBody>
      </p:sp>
    </p:spTree>
    <p:extLst>
      <p:ext uri="{BB962C8B-B14F-4D97-AF65-F5344CB8AC3E}">
        <p14:creationId xmlns:p14="http://schemas.microsoft.com/office/powerpoint/2010/main" val="2167172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data-science-at-microsoft/how-large-language-models-work-91c362f5b78f"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nature.com/articles/s41591-024-02850-w"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oi.org/10.1038/s41746-025-01543-z"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s://nam.edu/wp-con-tent/uploads/2019/12/AI-in-Health-Care-PREPUB-FINAL.pdf"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xiv.org/pdf/2305.17493"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na01.safelinks.protection.outlook.com/?url=https%3A%2F%2Fhq.ssrn.com%2FJournals%2FRedirectClick.cfm%3Furl%3Dhttps%3A%2F%2Fpapers.ssrn.com%2Fsol3%2Fpapers.cfm%3Fabstract_id%3D4569698%3A%3Adgcid%3Dejournal_htmlemail_health%3Acare%3Alaw%3Apolicy%3Aejournal_abstractlink%26partid%3D1448728%26did%3D708092%26eid%3D43649&amp;data=05%7C01%7C%7C9fea550d0e5e4558d4fc08dbea0717aa%7C84df9e7fe9f640afb435aaaaaaaaaaaa%7C1%7C0%7C638361088446291913%7CUnknown%7CTWFpbGZsb3d8eyJWIjoiMC4wLjAwMDAiLCJQIjoiV2luMzIiLCJBTiI6Ik1haWwiLCJXVCI6Mn0%3D%7C3000%7C%7C%7C&amp;sdata=ML8hrd53H169xTOzpdPQSM%2FwSFOqZ2ueGIKvTSXVq58%3D&amp;reserved=0" TargetMode="External"/><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40.gif"/><Relationship Id="rId4" Type="http://schemas.openxmlformats.org/officeDocument/2006/relationships/hyperlink" Target="https://na01.safelinks.protection.outlook.com/?url=https%3A%2F%2Fpapers.ssrn.com%2Fsol3%2FPIP_Journal.cfm%3Fpip_jrnl%3D274177&amp;data=05%7C01%7C%7C9fea550d0e5e4558d4fc08dbea0717aa%7C84df9e7fe9f640afb435aaaaaaaaaaaa%7C1%7C0%7C638361088446291913%7CUnknown%7CTWFpbGZsb3d8eyJWIjoiMC4wLjAwMDAiLCJQIjoiV2luMzIiLCJBTiI6Ik1haWwiLCJXVCI6Mn0%3D%7C3000%7C%7C%7C&amp;sdata=rx3FmpI88uwGYPBwkN8H%2BtBlR6FF82%2Fb5TetREjUDTc%3D&amp;reserved=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s://newatlas.com/ai-humanoids/ai-is-rotting-your-brain-and-making-you-stupid/?utm_source=www.aifire.co&amp;utm_medium=newsletter&amp;utm_campaign=ai-is-rotting-your-brain&amp;_bhlid=6ed36499f32a3b439edfcf8d057d28e5a85399bc"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hyperlink" Target="https://momentmag.com/best-jewish-joke/#comment-904287" TargetMode="Externa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hyperlink" Target="https://dx.doi.org/10.5210/fm.v29i7.13375" TargetMode="Externa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E2DB4-98AB-7341-B76D-A7BC8CE410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57D3A3E-CB20-36B5-A83D-F756A2AA762A}"/>
              </a:ext>
            </a:extLst>
          </p:cNvPr>
          <p:cNvSpPr txBox="1"/>
          <p:nvPr/>
        </p:nvSpPr>
        <p:spPr>
          <a:xfrm>
            <a:off x="0" y="-81279"/>
            <a:ext cx="12059920"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AI -- THE COYOTE TRICKSTER: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Is AI Ready for Most Health Care Uses?</a:t>
            </a:r>
            <a:r>
              <a:rPr kumimoji="0" lang="en-US" sz="12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9286D5A-B995-689B-0E04-0A75AE043C28}"/>
              </a:ext>
            </a:extLst>
          </p:cNvPr>
          <p:cNvSpPr txBox="1"/>
          <p:nvPr/>
        </p:nvSpPr>
        <p:spPr>
          <a:xfrm>
            <a:off x="108857" y="4288971"/>
            <a:ext cx="6656973" cy="236988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Barry R. Furrow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Professor of Law and Director,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Health Law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a:t>
            </a:r>
            <a:r>
              <a:rPr kumimoji="0" lang="en-US" sz="2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Annual Health Law Professors Conference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a:solidFill>
                  <a:prstClr val="black"/>
                </a:solidFill>
                <a:latin typeface="Times New Roman" panose="02020603050405020304" pitchFamily="18" charset="0"/>
                <a:cs typeface="Times New Roman" panose="02020603050405020304" pitchFamily="18" charset="0"/>
              </a:rPr>
              <a:t>Boston, Mass.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June 5, 2025</a:t>
            </a:r>
          </a:p>
        </p:txBody>
      </p:sp>
      <p:pic>
        <p:nvPicPr>
          <p:cNvPr id="1026" name="Picture 2" descr="5 surprising mistakes that will fry your computer - Information Age">
            <a:extLst>
              <a:ext uri="{FF2B5EF4-FFF2-40B4-BE49-F238E27FC236}">
                <a16:creationId xmlns:a16="http://schemas.microsoft.com/office/drawing/2014/main" id="{D0E69A7F-6555-B7DC-C8A4-59381A031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203198" y="1519159"/>
            <a:ext cx="3319849" cy="22370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I Snake Oil: What Artificial Intelligence Can Do, What It Can’t, and How to Tell the Difference">
            <a:extLst>
              <a:ext uri="{FF2B5EF4-FFF2-40B4-BE49-F238E27FC236}">
                <a16:creationId xmlns:a16="http://schemas.microsoft.com/office/drawing/2014/main" id="{F7936A4C-BC1A-FE16-7643-F64CDABC3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753" y="1519159"/>
            <a:ext cx="3264274" cy="32642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2E6678F-F3DB-7723-E4BC-C6C76F7F000D}"/>
              </a:ext>
            </a:extLst>
          </p:cNvPr>
          <p:cNvPicPr>
            <a:picLocks noChangeAspect="1"/>
          </p:cNvPicPr>
          <p:nvPr/>
        </p:nvPicPr>
        <p:blipFill>
          <a:blip r:embed="rId4"/>
          <a:stretch>
            <a:fillRect/>
          </a:stretch>
        </p:blipFill>
        <p:spPr>
          <a:xfrm>
            <a:off x="7232750" y="1568250"/>
            <a:ext cx="5121084" cy="5289750"/>
          </a:xfrm>
          <a:prstGeom prst="rect">
            <a:avLst/>
          </a:prstGeom>
        </p:spPr>
      </p:pic>
    </p:spTree>
    <p:extLst>
      <p:ext uri="{BB962C8B-B14F-4D97-AF65-F5344CB8AC3E}">
        <p14:creationId xmlns:p14="http://schemas.microsoft.com/office/powerpoint/2010/main" val="249258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6A7BC17C-CEFC-0459-2CD7-4F2E1F8285AB}"/>
              </a:ext>
            </a:extLst>
          </p:cNvPr>
          <p:cNvSpPr>
            <a:spLocks noGrp="1" noChangeArrowheads="1"/>
          </p:cNvSpPr>
          <p:nvPr>
            <p:ph type="body" idx="1"/>
          </p:nvPr>
        </p:nvSpPr>
        <p:spPr>
          <a:xfrm>
            <a:off x="275422" y="228600"/>
            <a:ext cx="11688896" cy="6629400"/>
          </a:xfrm>
        </p:spPr>
        <p:txBody>
          <a:bodyPr>
            <a:normAutofit/>
          </a:bodyPr>
          <a:lstStyle/>
          <a:p>
            <a:pPr algn="just"/>
            <a:r>
              <a:rPr lang="en-US" altLang="en-US" sz="3600" b="1" dirty="0"/>
              <a:t>1917. Dr. Ernest Codman</a:t>
            </a:r>
            <a:r>
              <a:rPr lang="en-US" altLang="en-US" sz="3600" dirty="0"/>
              <a:t>-</a:t>
            </a:r>
            <a:r>
              <a:rPr lang="en-US" altLang="en-US" sz="3600" b="1" dirty="0"/>
              <a:t>- </a:t>
            </a:r>
            <a:r>
              <a:rPr lang="en-US" altLang="en-US" sz="3600" b="1" dirty="0">
                <a:solidFill>
                  <a:srgbClr val="C00000"/>
                </a:solidFill>
              </a:rPr>
              <a:t>”End result survey”: every hospital should follow </a:t>
            </a:r>
            <a:r>
              <a:rPr lang="en-US" altLang="en-US" sz="3600" b="1" i="1" dirty="0">
                <a:solidFill>
                  <a:srgbClr val="C00000"/>
                </a:solidFill>
              </a:rPr>
              <a:t>every</a:t>
            </a:r>
            <a:r>
              <a:rPr lang="en-US" altLang="en-US" sz="3600" b="1" dirty="0">
                <a:solidFill>
                  <a:srgbClr val="C00000"/>
                </a:solidFill>
              </a:rPr>
              <a:t> patient that it treats, long enough to determine whether or not the treatment has been successful, and then to inquire 'if not, why not?' with a view to preventing similar failures in the future.”  </a:t>
            </a:r>
            <a:r>
              <a:rPr lang="en-US" altLang="en-US" sz="2400" dirty="0"/>
              <a:t>William Mallon, </a:t>
            </a:r>
            <a:r>
              <a:rPr lang="en-US" altLang="en-US" sz="2400" b="1" i="1" dirty="0">
                <a:latin typeface="Latin725BT-Italic"/>
              </a:rPr>
              <a:t>Ernest Amory Codman: The End Result of a Life in Medicine</a:t>
            </a:r>
            <a:r>
              <a:rPr lang="en-US" altLang="en-US" sz="2400" i="1" dirty="0">
                <a:latin typeface="Latin725BT-Italic"/>
              </a:rPr>
              <a:t> </a:t>
            </a:r>
            <a:r>
              <a:rPr lang="en-US" altLang="en-US" sz="2400" dirty="0">
                <a:latin typeface="Latin725BT-Roman"/>
              </a:rPr>
              <a:t>(Philadelphia: WB Saunders, 2000).</a:t>
            </a:r>
          </a:p>
          <a:p>
            <a:pPr algn="just"/>
            <a:endParaRPr lang="en-US" altLang="en-US" sz="2400" dirty="0">
              <a:latin typeface="Latin725BT-Roman"/>
            </a:endParaRPr>
          </a:p>
          <a:p>
            <a:pPr algn="just"/>
            <a:r>
              <a:rPr lang="en-US" altLang="en-US" sz="3600" b="1" dirty="0"/>
              <a:t>Goal: A complete patient record to evaluate, compare and establish benchmarks for the performance of physicians and hospitals</a:t>
            </a:r>
            <a:r>
              <a:rPr lang="en-US" altLang="en-US" sz="3600" dirty="0"/>
              <a:t>.  </a:t>
            </a:r>
          </a:p>
        </p:txBody>
      </p:sp>
    </p:spTree>
    <p:extLst>
      <p:ext uri="{BB962C8B-B14F-4D97-AF65-F5344CB8AC3E}">
        <p14:creationId xmlns:p14="http://schemas.microsoft.com/office/powerpoint/2010/main" val="26397439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A697A-EF9D-6B6F-2E09-A578921BD866}"/>
              </a:ext>
            </a:extLst>
          </p:cNvPr>
          <p:cNvSpPr>
            <a:spLocks noGrp="1"/>
          </p:cNvSpPr>
          <p:nvPr>
            <p:ph type="title"/>
          </p:nvPr>
        </p:nvSpPr>
        <p:spPr>
          <a:xfrm>
            <a:off x="1" y="0"/>
            <a:ext cx="12052452" cy="804231"/>
          </a:xfrm>
        </p:spPr>
        <p:txBody>
          <a:bodyPr>
            <a:normAutofit fontScale="90000"/>
          </a:bodyPr>
          <a:lstStyle/>
          <a:p>
            <a:r>
              <a:rPr lang="en-US" b="1" dirty="0">
                <a:solidFill>
                  <a:srgbClr val="FF0000"/>
                </a:solidFill>
              </a:rPr>
              <a:t>HITECH ACT OF 2009 PUSHED EHRS IN U.S. HOSPITALS</a:t>
            </a:r>
          </a:p>
        </p:txBody>
      </p:sp>
      <p:sp>
        <p:nvSpPr>
          <p:cNvPr id="4" name="TextBox 3">
            <a:extLst>
              <a:ext uri="{FF2B5EF4-FFF2-40B4-BE49-F238E27FC236}">
                <a16:creationId xmlns:a16="http://schemas.microsoft.com/office/drawing/2014/main" id="{875E55E6-A689-F312-5391-14A2747A22D4}"/>
              </a:ext>
            </a:extLst>
          </p:cNvPr>
          <p:cNvSpPr txBox="1"/>
          <p:nvPr/>
        </p:nvSpPr>
        <p:spPr>
          <a:xfrm>
            <a:off x="216665" y="1134738"/>
            <a:ext cx="5027363" cy="5632311"/>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The Health Information Technology for Economic and Clinical Health (HITECH)  Act  of  2009  was an ambitious policy effort to increase the adoption of electronic health records (EHRs). It was prompted by evidence that the use of EHRs can substantially improve the quality and efficiency of care delivered.</a:t>
            </a:r>
          </a:p>
          <a:p>
            <a:endParaRPr lang="en-US" sz="2400" b="1" dirty="0">
              <a:latin typeface="Times New Roman" panose="02020603050405020304" pitchFamily="18" charset="0"/>
              <a:cs typeface="Times New Roman" panose="02020603050405020304" pitchFamily="18" charset="0"/>
            </a:endParaRPr>
          </a:p>
          <a:p>
            <a:pPr algn="just"/>
            <a:r>
              <a:rPr lang="en-US" sz="2400" b="1" i="0" dirty="0">
                <a:solidFill>
                  <a:srgbClr val="202124"/>
                </a:solidFill>
                <a:effectLst/>
                <a:latin typeface="Times New Roman" panose="02020603050405020304" pitchFamily="18" charset="0"/>
                <a:cs typeface="Times New Roman" panose="02020603050405020304" pitchFamily="18" charset="0"/>
              </a:rPr>
              <a:t>Approximately </a:t>
            </a:r>
            <a:r>
              <a:rPr lang="en-US" sz="2400" b="1" i="0" dirty="0">
                <a:solidFill>
                  <a:srgbClr val="FF0000"/>
                </a:solidFill>
                <a:effectLst/>
                <a:latin typeface="Times New Roman" panose="02020603050405020304" pitchFamily="18" charset="0"/>
                <a:cs typeface="Times New Roman" panose="02020603050405020304" pitchFamily="18" charset="0"/>
              </a:rPr>
              <a:t>US $27 billion </a:t>
            </a:r>
            <a:r>
              <a:rPr lang="en-US" sz="2400" b="1" i="0" dirty="0">
                <a:solidFill>
                  <a:srgbClr val="202124"/>
                </a:solidFill>
                <a:effectLst/>
                <a:latin typeface="Times New Roman" panose="02020603050405020304" pitchFamily="18" charset="0"/>
                <a:cs typeface="Times New Roman" panose="02020603050405020304" pitchFamily="18" charset="0"/>
              </a:rPr>
              <a:t>in incentives was given to physicians and hospitals that adopted and used EHRs according to federally defined “meaningful use” criteria. </a:t>
            </a:r>
            <a:endParaRPr lang="en-US" sz="24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2388AE-9271-B10E-E28F-C17BA40A580B}"/>
              </a:ext>
            </a:extLst>
          </p:cNvPr>
          <p:cNvPicPr>
            <a:picLocks noChangeAspect="1"/>
          </p:cNvPicPr>
          <p:nvPr/>
        </p:nvPicPr>
        <p:blipFill>
          <a:blip r:embed="rId2"/>
          <a:stretch>
            <a:fillRect/>
          </a:stretch>
        </p:blipFill>
        <p:spPr>
          <a:xfrm>
            <a:off x="5342186" y="875366"/>
            <a:ext cx="7497815" cy="5800856"/>
          </a:xfrm>
          <a:prstGeom prst="rect">
            <a:avLst/>
          </a:prstGeom>
        </p:spPr>
      </p:pic>
    </p:spTree>
    <p:extLst>
      <p:ext uri="{BB962C8B-B14F-4D97-AF65-F5344CB8AC3E}">
        <p14:creationId xmlns:p14="http://schemas.microsoft.com/office/powerpoint/2010/main" val="1348892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a:extLst>
              <a:ext uri="{FF2B5EF4-FFF2-40B4-BE49-F238E27FC236}">
                <a16:creationId xmlns:a16="http://schemas.microsoft.com/office/drawing/2014/main" id="{895E1143-CE18-F6D9-C1F6-50FF7BDEAE86}"/>
              </a:ext>
            </a:extLst>
          </p:cNvPr>
          <p:cNvSpPr txBox="1">
            <a:spLocks noChangeArrowheads="1"/>
          </p:cNvSpPr>
          <p:nvPr/>
        </p:nvSpPr>
        <p:spPr bwMode="auto">
          <a:xfrm>
            <a:off x="0" y="152400"/>
            <a:ext cx="1198635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CONCLUSION FROM THE HISTORY OF U.S. HEALTH CARE PROGRESS: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Arial" panose="020B0604020202020204" pitchFamily="34" charset="0"/>
              </a:rPr>
              <a:t>HOSPITALS AND OTHER HEALTH CARE INSTITUTIONS ARE </a:t>
            </a:r>
            <a:r>
              <a:rPr kumimoji="0" lang="en-US" altLang="en-US" sz="2800" b="1" i="1"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Arial" panose="020B0604020202020204" pitchFamily="34" charset="0"/>
              </a:rPr>
              <a:t>S L O W </a:t>
            </a:r>
            <a:r>
              <a:rPr kumimoji="0" lang="en-US" altLang="en-US" sz="28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Arial" panose="020B0604020202020204" pitchFamily="34" charset="0"/>
              </a:rPr>
              <a:t>LEARNERS</a:t>
            </a:r>
          </a:p>
        </p:txBody>
      </p:sp>
      <p:pic>
        <p:nvPicPr>
          <p:cNvPr id="45059" name="Picture 2" descr="Image result for SLOW LEARNERS">
            <a:extLst>
              <a:ext uri="{FF2B5EF4-FFF2-40B4-BE49-F238E27FC236}">
                <a16:creationId xmlns:a16="http://schemas.microsoft.com/office/drawing/2014/main" id="{9B3DB176-9EEC-3A9A-2D66-CA7D7E6B0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280" y="3238500"/>
            <a:ext cx="6539720" cy="418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Image result for hospitals images">
            <a:extLst>
              <a:ext uri="{FF2B5EF4-FFF2-40B4-BE49-F238E27FC236}">
                <a16:creationId xmlns:a16="http://schemas.microsoft.com/office/drawing/2014/main" id="{AAF7E52C-1179-C939-F73E-33E299E8D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25" y="3619500"/>
            <a:ext cx="5302876"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Pygmy Three-toed Sloth | Bradypus pygmaeus">
            <a:extLst>
              <a:ext uri="{FF2B5EF4-FFF2-40B4-BE49-F238E27FC236}">
                <a16:creationId xmlns:a16="http://schemas.microsoft.com/office/drawing/2014/main" id="{EB2C9AAD-5CC4-7864-41F0-85BC91EFD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015" y="1841523"/>
            <a:ext cx="3046340" cy="202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36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308A311-E107-2A24-CB5A-5B633A87FF3D}"/>
              </a:ext>
            </a:extLst>
          </p:cNvPr>
          <p:cNvSpPr>
            <a:spLocks noGrp="1" noChangeArrowheads="1"/>
          </p:cNvSpPr>
          <p:nvPr>
            <p:ph type="title"/>
          </p:nvPr>
        </p:nvSpPr>
        <p:spPr>
          <a:xfrm>
            <a:off x="1219200" y="0"/>
            <a:ext cx="9448800" cy="1143000"/>
          </a:xfrm>
          <a:ln>
            <a:solidFill>
              <a:srgbClr val="00B050"/>
            </a:solidFill>
            <a:miter lim="800000"/>
            <a:headEnd/>
            <a:tailEnd/>
          </a:ln>
        </p:spPr>
        <p:txBody>
          <a:bodyPr>
            <a:normAutofit/>
          </a:bodyPr>
          <a:lstStyle/>
          <a:p>
            <a:pPr eaLnBrk="1" hangingPunct="1"/>
            <a:r>
              <a:rPr lang="en-US" altLang="en-US" sz="4800" b="1" dirty="0">
                <a:solidFill>
                  <a:schemeClr val="accent2"/>
                </a:solidFill>
                <a:latin typeface="Times New Roman" panose="02020603050405020304" pitchFamily="18" charset="0"/>
                <a:cs typeface="Times New Roman" panose="02020603050405020304" pitchFamily="18" charset="0"/>
              </a:rPr>
              <a:t>DATA MINING</a:t>
            </a:r>
          </a:p>
        </p:txBody>
      </p:sp>
      <p:sp>
        <p:nvSpPr>
          <p:cNvPr id="492547" name="Rectangle 3">
            <a:extLst>
              <a:ext uri="{FF2B5EF4-FFF2-40B4-BE49-F238E27FC236}">
                <a16:creationId xmlns:a16="http://schemas.microsoft.com/office/drawing/2014/main" id="{C68AEFCF-1768-1B80-FF5E-511F9E591E05}"/>
              </a:ext>
            </a:extLst>
          </p:cNvPr>
          <p:cNvSpPr>
            <a:spLocks noGrp="1" noChangeArrowheads="1"/>
          </p:cNvSpPr>
          <p:nvPr>
            <p:ph idx="1"/>
          </p:nvPr>
        </p:nvSpPr>
        <p:spPr>
          <a:xfrm>
            <a:off x="187287" y="1295400"/>
            <a:ext cx="11622795" cy="5181600"/>
          </a:xfrm>
        </p:spPr>
        <p:txBody>
          <a:bodyPr rtlCol="0">
            <a:normAutofit/>
          </a:bodyPr>
          <a:lstStyle/>
          <a:p>
            <a:pPr marL="0" indent="0" algn="just">
              <a:buNone/>
              <a:defRPr/>
            </a:pPr>
            <a:r>
              <a:rPr lang="en-US" altLang="en-US" b="1" dirty="0">
                <a:solidFill>
                  <a:srgbClr val="7030A0"/>
                </a:solidFill>
                <a:cs typeface="Times New Roman" pitchFamily="18" charset="0"/>
              </a:rPr>
              <a:t>Data mining is the exploration and analysis of large quantities of data in order to discover </a:t>
            </a:r>
            <a:r>
              <a:rPr lang="en-US" altLang="en-US" b="1" dirty="0">
                <a:solidFill>
                  <a:srgbClr val="7030A0"/>
                </a:solidFill>
              </a:rPr>
              <a:t>valid, novel, potentially useful, and ultimately understandable patterns in data.</a:t>
            </a:r>
          </a:p>
          <a:p>
            <a:pPr>
              <a:buNone/>
              <a:defRPr/>
            </a:pPr>
            <a:endParaRPr lang="en-US" altLang="en-US" sz="1800" b="1" dirty="0"/>
          </a:p>
          <a:p>
            <a:pPr>
              <a:buNone/>
              <a:defRPr/>
            </a:pPr>
            <a:r>
              <a:rPr lang="en-US" altLang="en-US" b="1" dirty="0">
                <a:solidFill>
                  <a:srgbClr val="CC0000"/>
                </a:solidFill>
              </a:rPr>
              <a:t>Valid:</a:t>
            </a:r>
            <a:r>
              <a:rPr lang="en-US" altLang="en-US" b="1" dirty="0"/>
              <a:t> 			The patterns hold in general.</a:t>
            </a:r>
          </a:p>
          <a:p>
            <a:pPr>
              <a:buNone/>
              <a:defRPr/>
            </a:pPr>
            <a:r>
              <a:rPr lang="en-US" altLang="en-US" b="1" dirty="0">
                <a:solidFill>
                  <a:srgbClr val="CC0000"/>
                </a:solidFill>
              </a:rPr>
              <a:t>Novel:</a:t>
            </a:r>
            <a:r>
              <a:rPr lang="en-US" altLang="en-US" b="1" dirty="0"/>
              <a:t> 			We did not know the pattern beforehand.</a:t>
            </a:r>
          </a:p>
          <a:p>
            <a:pPr>
              <a:buNone/>
              <a:defRPr/>
            </a:pPr>
            <a:r>
              <a:rPr lang="en-US" altLang="en-US" b="1" dirty="0">
                <a:solidFill>
                  <a:srgbClr val="CC0000"/>
                </a:solidFill>
              </a:rPr>
              <a:t>Useful:</a:t>
            </a:r>
            <a:r>
              <a:rPr lang="en-US" altLang="en-US" b="1" dirty="0"/>
              <a:t> 			We can devise </a:t>
            </a:r>
            <a:r>
              <a:rPr lang="en-US" altLang="en-US" b="1" dirty="0">
                <a:solidFill>
                  <a:srgbClr val="CC0000"/>
                </a:solidFill>
              </a:rPr>
              <a:t>actions</a:t>
            </a:r>
            <a:r>
              <a:rPr lang="en-US" altLang="en-US" b="1" dirty="0"/>
              <a:t> from the patterns.</a:t>
            </a:r>
            <a:endParaRPr lang="en-US" altLang="en-US" b="1" dirty="0">
              <a:cs typeface="Times New Roman" pitchFamily="18" charset="0"/>
            </a:endParaRPr>
          </a:p>
          <a:p>
            <a:pPr>
              <a:buNone/>
              <a:defRPr/>
            </a:pPr>
            <a:r>
              <a:rPr lang="en-US" altLang="en-US" b="1" dirty="0">
                <a:solidFill>
                  <a:srgbClr val="CC0000"/>
                </a:solidFill>
              </a:rPr>
              <a:t>Understandable:</a:t>
            </a:r>
            <a:r>
              <a:rPr lang="en-US" altLang="en-US" b="1" dirty="0"/>
              <a:t> 	We can interpret and comprehend the 					patterns.</a:t>
            </a:r>
          </a:p>
        </p:txBody>
      </p:sp>
      <p:sp>
        <p:nvSpPr>
          <p:cNvPr id="61444" name="Slide Number Placeholder 3">
            <a:extLst>
              <a:ext uri="{FF2B5EF4-FFF2-40B4-BE49-F238E27FC236}">
                <a16:creationId xmlns:a16="http://schemas.microsoft.com/office/drawing/2014/main" id="{FF98CE4B-C7E0-116E-5AB5-7AEE6E0E450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6B143C-B69C-4DD6-9522-E533407C41CE}" type="slidenum">
              <a:rPr lang="en-US" altLang="en-US" sz="1200">
                <a:solidFill>
                  <a:srgbClr val="898989"/>
                </a:solidFill>
                <a:latin typeface="Times New Roman" panose="02020603050405020304" pitchFamily="18" charset="0"/>
              </a:rPr>
              <a:pPr>
                <a:spcBef>
                  <a:spcPct val="0"/>
                </a:spcBef>
                <a:buFontTx/>
                <a:buNone/>
              </a:pPr>
              <a:t>13</a:t>
            </a:fld>
            <a:endParaRPr lang="en-US" altLang="en-US" sz="1200">
              <a:solidFill>
                <a:srgbClr val="898989"/>
              </a:solidFill>
              <a:latin typeface="Times New Roman" panose="02020603050405020304" pitchFamily="18" charset="0"/>
            </a:endParaRPr>
          </a:p>
        </p:txBody>
      </p:sp>
    </p:spTree>
    <p:extLst>
      <p:ext uri="{BB962C8B-B14F-4D97-AF65-F5344CB8AC3E}">
        <p14:creationId xmlns:p14="http://schemas.microsoft.com/office/powerpoint/2010/main" val="420378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6AAFCAA-4F8B-F866-C660-FB4F3BD1C492}"/>
              </a:ext>
            </a:extLst>
          </p:cNvPr>
          <p:cNvSpPr>
            <a:spLocks noGrp="1"/>
          </p:cNvSpPr>
          <p:nvPr>
            <p:ph type="title"/>
          </p:nvPr>
        </p:nvSpPr>
        <p:spPr>
          <a:xfrm>
            <a:off x="1524000" y="0"/>
            <a:ext cx="8915400" cy="990600"/>
          </a:xfrm>
        </p:spPr>
        <p:txBody>
          <a:bodyPr vert="horz" lIns="92075" tIns="46038" rIns="92075" bIns="46038" rtlCol="0" anchor="ctr">
            <a:normAutofit/>
          </a:bodyPr>
          <a:lstStyle/>
          <a:p>
            <a:pPr eaLnBrk="1" hangingPunct="1"/>
            <a:r>
              <a:rPr lang="en-US" altLang="en-US" b="1" dirty="0">
                <a:solidFill>
                  <a:srgbClr val="0070C0"/>
                </a:solidFill>
              </a:rPr>
              <a:t>KNOWLEDGE DISCOVERY PROCESS</a:t>
            </a:r>
          </a:p>
        </p:txBody>
      </p:sp>
      <p:sp>
        <p:nvSpPr>
          <p:cNvPr id="60419" name="Rectangle 3">
            <a:extLst>
              <a:ext uri="{FF2B5EF4-FFF2-40B4-BE49-F238E27FC236}">
                <a16:creationId xmlns:a16="http://schemas.microsoft.com/office/drawing/2014/main" id="{0665A98D-D278-C8A9-F170-CFDE9309B493}"/>
              </a:ext>
            </a:extLst>
          </p:cNvPr>
          <p:cNvSpPr>
            <a:spLocks noGrp="1"/>
          </p:cNvSpPr>
          <p:nvPr>
            <p:ph idx="1"/>
          </p:nvPr>
        </p:nvSpPr>
        <p:spPr>
          <a:xfrm>
            <a:off x="154236" y="1509713"/>
            <a:ext cx="5951289" cy="1614488"/>
          </a:xfrm>
        </p:spPr>
        <p:txBody>
          <a:bodyPr vert="horz" lIns="92075" tIns="46038" rIns="92075" bIns="46038" rtlCol="0">
            <a:normAutofit/>
          </a:bodyPr>
          <a:lstStyle/>
          <a:p>
            <a:pPr marL="457200" lvl="1" indent="0">
              <a:lnSpc>
                <a:spcPct val="90000"/>
              </a:lnSpc>
              <a:buNone/>
            </a:pPr>
            <a:r>
              <a:rPr lang="en-US" altLang="en-US" sz="3600" b="1" i="1" dirty="0">
                <a:solidFill>
                  <a:srgbClr val="0070C0"/>
                </a:solidFill>
              </a:rPr>
              <a:t>DATA MINING—CORE OF KNOWLEDGE DISCOVERY PROCESS</a:t>
            </a:r>
            <a:endParaRPr lang="en-US" altLang="en-US" sz="3200" b="1" i="1" dirty="0">
              <a:solidFill>
                <a:srgbClr val="0070C0"/>
              </a:solidFill>
            </a:endParaRPr>
          </a:p>
        </p:txBody>
      </p:sp>
      <p:sp>
        <p:nvSpPr>
          <p:cNvPr id="60420" name="Line 4">
            <a:extLst>
              <a:ext uri="{FF2B5EF4-FFF2-40B4-BE49-F238E27FC236}">
                <a16:creationId xmlns:a16="http://schemas.microsoft.com/office/drawing/2014/main" id="{781AEC18-B5E0-F976-C787-3F67E0B65765}"/>
              </a:ext>
            </a:extLst>
          </p:cNvPr>
          <p:cNvSpPr>
            <a:spLocks noChangeShapeType="1"/>
          </p:cNvSpPr>
          <p:nvPr/>
        </p:nvSpPr>
        <p:spPr bwMode="auto">
          <a:xfrm flipV="1">
            <a:off x="3057525" y="5318125"/>
            <a:ext cx="990600" cy="60960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1" name="Line 5">
            <a:extLst>
              <a:ext uri="{FF2B5EF4-FFF2-40B4-BE49-F238E27FC236}">
                <a16:creationId xmlns:a16="http://schemas.microsoft.com/office/drawing/2014/main" id="{17807632-9227-676C-01AA-D8C0CA686F7F}"/>
              </a:ext>
            </a:extLst>
          </p:cNvPr>
          <p:cNvSpPr>
            <a:spLocks noChangeShapeType="1"/>
          </p:cNvSpPr>
          <p:nvPr/>
        </p:nvSpPr>
        <p:spPr bwMode="auto">
          <a:xfrm flipV="1">
            <a:off x="8620125" y="1812925"/>
            <a:ext cx="990600" cy="60960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2" name="Line 6">
            <a:extLst>
              <a:ext uri="{FF2B5EF4-FFF2-40B4-BE49-F238E27FC236}">
                <a16:creationId xmlns:a16="http://schemas.microsoft.com/office/drawing/2014/main" id="{C5A7EA0E-5011-B7E6-828D-411776D58B29}"/>
              </a:ext>
            </a:extLst>
          </p:cNvPr>
          <p:cNvSpPr>
            <a:spLocks noChangeShapeType="1"/>
          </p:cNvSpPr>
          <p:nvPr/>
        </p:nvSpPr>
        <p:spPr bwMode="auto">
          <a:xfrm flipV="1">
            <a:off x="6981825" y="2803525"/>
            <a:ext cx="990600" cy="60960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3" name="Line 7">
            <a:extLst>
              <a:ext uri="{FF2B5EF4-FFF2-40B4-BE49-F238E27FC236}">
                <a16:creationId xmlns:a16="http://schemas.microsoft.com/office/drawing/2014/main" id="{2BF8635A-EADB-EA3A-BE88-6EFA7D10AE42}"/>
              </a:ext>
            </a:extLst>
          </p:cNvPr>
          <p:cNvSpPr>
            <a:spLocks noChangeShapeType="1"/>
          </p:cNvSpPr>
          <p:nvPr/>
        </p:nvSpPr>
        <p:spPr bwMode="auto">
          <a:xfrm flipV="1">
            <a:off x="5114925" y="3946525"/>
            <a:ext cx="990600" cy="609600"/>
          </a:xfrm>
          <a:prstGeom prst="line">
            <a:avLst/>
          </a:prstGeom>
          <a:noFill/>
          <a:ln w="3810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4" name="Oval 8">
            <a:extLst>
              <a:ext uri="{FF2B5EF4-FFF2-40B4-BE49-F238E27FC236}">
                <a16:creationId xmlns:a16="http://schemas.microsoft.com/office/drawing/2014/main" id="{982FC321-92DE-EA17-5662-B13FF0154D4D}"/>
              </a:ext>
            </a:extLst>
          </p:cNvPr>
          <p:cNvSpPr>
            <a:spLocks noChangeArrowheads="1"/>
          </p:cNvSpPr>
          <p:nvPr/>
        </p:nvSpPr>
        <p:spPr bwMode="auto">
          <a:xfrm>
            <a:off x="2066925" y="5775325"/>
            <a:ext cx="685800" cy="152400"/>
          </a:xfrm>
          <a:prstGeom prst="ellipse">
            <a:avLst/>
          </a:prstGeom>
          <a:solidFill>
            <a:srgbClr val="00CC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25" name="Rectangle 9">
            <a:extLst>
              <a:ext uri="{FF2B5EF4-FFF2-40B4-BE49-F238E27FC236}">
                <a16:creationId xmlns:a16="http://schemas.microsoft.com/office/drawing/2014/main" id="{566992CA-1248-D18C-2A44-7423B3CAB000}"/>
              </a:ext>
            </a:extLst>
          </p:cNvPr>
          <p:cNvSpPr>
            <a:spLocks noChangeArrowheads="1"/>
          </p:cNvSpPr>
          <p:nvPr/>
        </p:nvSpPr>
        <p:spPr bwMode="auto">
          <a:xfrm>
            <a:off x="2066925" y="5851525"/>
            <a:ext cx="685800" cy="406400"/>
          </a:xfrm>
          <a:prstGeom prst="rect">
            <a:avLst/>
          </a:prstGeom>
          <a:solidFill>
            <a:srgbClr val="00CC6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26" name="Oval 10">
            <a:extLst>
              <a:ext uri="{FF2B5EF4-FFF2-40B4-BE49-F238E27FC236}">
                <a16:creationId xmlns:a16="http://schemas.microsoft.com/office/drawing/2014/main" id="{3319CB3B-CF3C-B0AE-415C-93DFAB0C6D77}"/>
              </a:ext>
            </a:extLst>
          </p:cNvPr>
          <p:cNvSpPr>
            <a:spLocks noChangeArrowheads="1"/>
          </p:cNvSpPr>
          <p:nvPr/>
        </p:nvSpPr>
        <p:spPr bwMode="auto">
          <a:xfrm>
            <a:off x="2066925" y="6156325"/>
            <a:ext cx="685800" cy="152400"/>
          </a:xfrm>
          <a:prstGeom prst="ellipse">
            <a:avLst/>
          </a:prstGeom>
          <a:solidFill>
            <a:srgbClr val="00CC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27" name="Oval 11">
            <a:extLst>
              <a:ext uri="{FF2B5EF4-FFF2-40B4-BE49-F238E27FC236}">
                <a16:creationId xmlns:a16="http://schemas.microsoft.com/office/drawing/2014/main" id="{3B104B00-7510-0BD9-92F0-06B749DCC1F0}"/>
              </a:ext>
            </a:extLst>
          </p:cNvPr>
          <p:cNvSpPr>
            <a:spLocks noChangeArrowheads="1"/>
          </p:cNvSpPr>
          <p:nvPr/>
        </p:nvSpPr>
        <p:spPr bwMode="auto">
          <a:xfrm>
            <a:off x="2447925" y="6156325"/>
            <a:ext cx="685800" cy="152400"/>
          </a:xfrm>
          <a:prstGeom prst="ellipse">
            <a:avLst/>
          </a:prstGeom>
          <a:solidFill>
            <a:srgbClr val="00CC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28" name="Rectangle 12">
            <a:extLst>
              <a:ext uri="{FF2B5EF4-FFF2-40B4-BE49-F238E27FC236}">
                <a16:creationId xmlns:a16="http://schemas.microsoft.com/office/drawing/2014/main" id="{6568D3AC-181A-E8E6-32BA-64A2F26B5120}"/>
              </a:ext>
            </a:extLst>
          </p:cNvPr>
          <p:cNvSpPr>
            <a:spLocks noChangeArrowheads="1"/>
          </p:cNvSpPr>
          <p:nvPr/>
        </p:nvSpPr>
        <p:spPr bwMode="auto">
          <a:xfrm>
            <a:off x="2447925" y="6232525"/>
            <a:ext cx="685800" cy="406400"/>
          </a:xfrm>
          <a:prstGeom prst="rect">
            <a:avLst/>
          </a:prstGeom>
          <a:solidFill>
            <a:srgbClr val="00CC6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29" name="Oval 13">
            <a:extLst>
              <a:ext uri="{FF2B5EF4-FFF2-40B4-BE49-F238E27FC236}">
                <a16:creationId xmlns:a16="http://schemas.microsoft.com/office/drawing/2014/main" id="{CF910EA6-73F3-6EED-B370-93083DD26EA6}"/>
              </a:ext>
            </a:extLst>
          </p:cNvPr>
          <p:cNvSpPr>
            <a:spLocks noChangeArrowheads="1"/>
          </p:cNvSpPr>
          <p:nvPr/>
        </p:nvSpPr>
        <p:spPr bwMode="auto">
          <a:xfrm>
            <a:off x="2447925" y="6537325"/>
            <a:ext cx="685800" cy="152400"/>
          </a:xfrm>
          <a:prstGeom prst="ellipse">
            <a:avLst/>
          </a:prstGeom>
          <a:solidFill>
            <a:srgbClr val="00CC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30" name="Oval 14">
            <a:extLst>
              <a:ext uri="{FF2B5EF4-FFF2-40B4-BE49-F238E27FC236}">
                <a16:creationId xmlns:a16="http://schemas.microsoft.com/office/drawing/2014/main" id="{7BDD1856-6237-C1DD-5F3A-627D6FEEE35C}"/>
              </a:ext>
            </a:extLst>
          </p:cNvPr>
          <p:cNvSpPr>
            <a:spLocks noChangeArrowheads="1"/>
          </p:cNvSpPr>
          <p:nvPr/>
        </p:nvSpPr>
        <p:spPr bwMode="auto">
          <a:xfrm>
            <a:off x="3133725" y="5927725"/>
            <a:ext cx="685800" cy="152400"/>
          </a:xfrm>
          <a:prstGeom prst="ellipse">
            <a:avLst/>
          </a:prstGeom>
          <a:solidFill>
            <a:srgbClr val="00CC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31" name="Rectangle 15">
            <a:extLst>
              <a:ext uri="{FF2B5EF4-FFF2-40B4-BE49-F238E27FC236}">
                <a16:creationId xmlns:a16="http://schemas.microsoft.com/office/drawing/2014/main" id="{365DAD46-8B3D-7B9B-6467-FBC09B8B7ECA}"/>
              </a:ext>
            </a:extLst>
          </p:cNvPr>
          <p:cNvSpPr>
            <a:spLocks noChangeArrowheads="1"/>
          </p:cNvSpPr>
          <p:nvPr/>
        </p:nvSpPr>
        <p:spPr bwMode="auto">
          <a:xfrm>
            <a:off x="3133725" y="6003925"/>
            <a:ext cx="685800" cy="406400"/>
          </a:xfrm>
          <a:prstGeom prst="rect">
            <a:avLst/>
          </a:prstGeom>
          <a:solidFill>
            <a:srgbClr val="00CC6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32" name="Oval 16">
            <a:extLst>
              <a:ext uri="{FF2B5EF4-FFF2-40B4-BE49-F238E27FC236}">
                <a16:creationId xmlns:a16="http://schemas.microsoft.com/office/drawing/2014/main" id="{AEA8CC05-BF23-412F-DE93-B76CB0E8FD22}"/>
              </a:ext>
            </a:extLst>
          </p:cNvPr>
          <p:cNvSpPr>
            <a:spLocks noChangeArrowheads="1"/>
          </p:cNvSpPr>
          <p:nvPr/>
        </p:nvSpPr>
        <p:spPr bwMode="auto">
          <a:xfrm>
            <a:off x="3133725" y="6308725"/>
            <a:ext cx="685800" cy="152400"/>
          </a:xfrm>
          <a:prstGeom prst="ellipse">
            <a:avLst/>
          </a:prstGeom>
          <a:solidFill>
            <a:srgbClr val="00CC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33" name="Text Box 17">
            <a:extLst>
              <a:ext uri="{FF2B5EF4-FFF2-40B4-BE49-F238E27FC236}">
                <a16:creationId xmlns:a16="http://schemas.microsoft.com/office/drawing/2014/main" id="{32398F0A-856E-E737-E46A-F5AE0A37323D}"/>
              </a:ext>
            </a:extLst>
          </p:cNvPr>
          <p:cNvSpPr txBox="1">
            <a:spLocks noChangeArrowheads="1"/>
          </p:cNvSpPr>
          <p:nvPr/>
        </p:nvSpPr>
        <p:spPr bwMode="auto">
          <a:xfrm>
            <a:off x="2143126" y="5089526"/>
            <a:ext cx="1743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Times New Roman" panose="02020603050405020304" pitchFamily="18" charset="0"/>
              </a:rPr>
              <a:t>Data Cleaning</a:t>
            </a:r>
            <a:endParaRPr lang="en-US" altLang="en-US" sz="2400">
              <a:latin typeface="Times New Roman" panose="02020603050405020304" pitchFamily="18" charset="0"/>
            </a:endParaRPr>
          </a:p>
        </p:txBody>
      </p:sp>
      <p:sp>
        <p:nvSpPr>
          <p:cNvPr id="60434" name="Text Box 18">
            <a:extLst>
              <a:ext uri="{FF2B5EF4-FFF2-40B4-BE49-F238E27FC236}">
                <a16:creationId xmlns:a16="http://schemas.microsoft.com/office/drawing/2014/main" id="{7AFAAD55-7DB7-A122-2984-54FBDB8FDF0E}"/>
              </a:ext>
            </a:extLst>
          </p:cNvPr>
          <p:cNvSpPr txBox="1">
            <a:spLocks noChangeArrowheads="1"/>
          </p:cNvSpPr>
          <p:nvPr/>
        </p:nvSpPr>
        <p:spPr bwMode="auto">
          <a:xfrm>
            <a:off x="3438525" y="5622926"/>
            <a:ext cx="1995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Times New Roman" panose="02020603050405020304" pitchFamily="18" charset="0"/>
              </a:rPr>
              <a:t>Data Integration</a:t>
            </a:r>
            <a:endParaRPr lang="en-US" altLang="en-US" sz="2400">
              <a:latin typeface="Times New Roman" panose="02020603050405020304" pitchFamily="18" charset="0"/>
            </a:endParaRPr>
          </a:p>
        </p:txBody>
      </p:sp>
      <p:sp>
        <p:nvSpPr>
          <p:cNvPr id="60435" name="Text Box 19">
            <a:extLst>
              <a:ext uri="{FF2B5EF4-FFF2-40B4-BE49-F238E27FC236}">
                <a16:creationId xmlns:a16="http://schemas.microsoft.com/office/drawing/2014/main" id="{F545329A-6C53-34E1-C57C-68B6C5E59BC7}"/>
              </a:ext>
            </a:extLst>
          </p:cNvPr>
          <p:cNvSpPr txBox="1">
            <a:spLocks noChangeArrowheads="1"/>
          </p:cNvSpPr>
          <p:nvPr/>
        </p:nvSpPr>
        <p:spPr bwMode="auto">
          <a:xfrm>
            <a:off x="3209925" y="6461126"/>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99"/>
                </a:solidFill>
                <a:latin typeface="Times New Roman" panose="02020603050405020304" pitchFamily="18" charset="0"/>
              </a:rPr>
              <a:t>Databases</a:t>
            </a:r>
          </a:p>
        </p:txBody>
      </p:sp>
      <p:sp>
        <p:nvSpPr>
          <p:cNvPr id="60436" name="Text Box 20">
            <a:extLst>
              <a:ext uri="{FF2B5EF4-FFF2-40B4-BE49-F238E27FC236}">
                <a16:creationId xmlns:a16="http://schemas.microsoft.com/office/drawing/2014/main" id="{083C8D56-F613-C7AF-67C2-1E6E3F7AFA00}"/>
              </a:ext>
            </a:extLst>
          </p:cNvPr>
          <p:cNvSpPr txBox="1">
            <a:spLocks noChangeArrowheads="1"/>
          </p:cNvSpPr>
          <p:nvPr/>
        </p:nvSpPr>
        <p:spPr bwMode="auto">
          <a:xfrm>
            <a:off x="2905126" y="4327526"/>
            <a:ext cx="1997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99"/>
                </a:solidFill>
                <a:latin typeface="Times New Roman" panose="02020603050405020304" pitchFamily="18" charset="0"/>
              </a:rPr>
              <a:t>Data Warehouse</a:t>
            </a:r>
          </a:p>
        </p:txBody>
      </p:sp>
      <p:sp>
        <p:nvSpPr>
          <p:cNvPr id="60437" name="Rectangle 21">
            <a:extLst>
              <a:ext uri="{FF2B5EF4-FFF2-40B4-BE49-F238E27FC236}">
                <a16:creationId xmlns:a16="http://schemas.microsoft.com/office/drawing/2014/main" id="{BCB38B2A-546A-A265-8782-6D2009031925}"/>
              </a:ext>
            </a:extLst>
          </p:cNvPr>
          <p:cNvSpPr>
            <a:spLocks noChangeArrowheads="1"/>
          </p:cNvSpPr>
          <p:nvPr/>
        </p:nvSpPr>
        <p:spPr bwMode="auto">
          <a:xfrm>
            <a:off x="4200525" y="4784725"/>
            <a:ext cx="685800" cy="685800"/>
          </a:xfrm>
          <a:prstGeom prst="rect">
            <a:avLst/>
          </a:prstGeom>
          <a:solidFill>
            <a:srgbClr val="00CC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CC66"/>
            </a:extrusionClr>
            <a:contourClr>
              <a:srgbClr val="00CC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38" name="Rectangle 22">
            <a:extLst>
              <a:ext uri="{FF2B5EF4-FFF2-40B4-BE49-F238E27FC236}">
                <a16:creationId xmlns:a16="http://schemas.microsoft.com/office/drawing/2014/main" id="{C4909EDB-0865-BEC9-3FF4-99AAE9E03E27}"/>
              </a:ext>
            </a:extLst>
          </p:cNvPr>
          <p:cNvSpPr>
            <a:spLocks noChangeArrowheads="1"/>
          </p:cNvSpPr>
          <p:nvPr/>
        </p:nvSpPr>
        <p:spPr bwMode="auto">
          <a:xfrm>
            <a:off x="6257925" y="3641725"/>
            <a:ext cx="457200" cy="457200"/>
          </a:xfrm>
          <a:prstGeom prst="rect">
            <a:avLst/>
          </a:prstGeom>
          <a:solidFill>
            <a:srgbClr val="00CC66"/>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00CC66"/>
            </a:extrusionClr>
            <a:contourClr>
              <a:srgbClr val="00CC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39" name="Rectangle 23">
            <a:extLst>
              <a:ext uri="{FF2B5EF4-FFF2-40B4-BE49-F238E27FC236}">
                <a16:creationId xmlns:a16="http://schemas.microsoft.com/office/drawing/2014/main" id="{622DC498-B715-8C62-23E3-CCCAC67D9DC7}"/>
              </a:ext>
            </a:extLst>
          </p:cNvPr>
          <p:cNvSpPr>
            <a:spLocks noChangeArrowheads="1"/>
          </p:cNvSpPr>
          <p:nvPr/>
        </p:nvSpPr>
        <p:spPr bwMode="auto">
          <a:xfrm>
            <a:off x="8315325" y="2193925"/>
            <a:ext cx="76200" cy="609600"/>
          </a:xfrm>
          <a:prstGeom prst="rect">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40" name="Rectangle 24">
            <a:extLst>
              <a:ext uri="{FF2B5EF4-FFF2-40B4-BE49-F238E27FC236}">
                <a16:creationId xmlns:a16="http://schemas.microsoft.com/office/drawing/2014/main" id="{769F8DF9-6F52-4E95-BF64-AF8C589B494B}"/>
              </a:ext>
            </a:extLst>
          </p:cNvPr>
          <p:cNvSpPr>
            <a:spLocks noChangeArrowheads="1"/>
          </p:cNvSpPr>
          <p:nvPr/>
        </p:nvSpPr>
        <p:spPr bwMode="auto">
          <a:xfrm>
            <a:off x="8391525" y="2422525"/>
            <a:ext cx="76200" cy="381000"/>
          </a:xfrm>
          <a:prstGeom prst="rect">
            <a:avLst/>
          </a:prstGeom>
          <a:solidFill>
            <a:schemeClr val="accent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41" name="Rectangle 25">
            <a:extLst>
              <a:ext uri="{FF2B5EF4-FFF2-40B4-BE49-F238E27FC236}">
                <a16:creationId xmlns:a16="http://schemas.microsoft.com/office/drawing/2014/main" id="{D88D7D41-9F5E-34AE-8B09-B45FC4C95F13}"/>
              </a:ext>
            </a:extLst>
          </p:cNvPr>
          <p:cNvSpPr>
            <a:spLocks noChangeArrowheads="1"/>
          </p:cNvSpPr>
          <p:nvPr/>
        </p:nvSpPr>
        <p:spPr bwMode="auto">
          <a:xfrm>
            <a:off x="8239125" y="2346325"/>
            <a:ext cx="76200" cy="4572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42" name="Rectangle 26">
            <a:extLst>
              <a:ext uri="{FF2B5EF4-FFF2-40B4-BE49-F238E27FC236}">
                <a16:creationId xmlns:a16="http://schemas.microsoft.com/office/drawing/2014/main" id="{8830C1E8-1E18-AD52-D04E-5F2D3B30E9EA}"/>
              </a:ext>
            </a:extLst>
          </p:cNvPr>
          <p:cNvSpPr>
            <a:spLocks noChangeArrowheads="1"/>
          </p:cNvSpPr>
          <p:nvPr/>
        </p:nvSpPr>
        <p:spPr bwMode="auto">
          <a:xfrm>
            <a:off x="8467725" y="2574925"/>
            <a:ext cx="76200" cy="2286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43" name="Rectangle 27">
            <a:extLst>
              <a:ext uri="{FF2B5EF4-FFF2-40B4-BE49-F238E27FC236}">
                <a16:creationId xmlns:a16="http://schemas.microsoft.com/office/drawing/2014/main" id="{FD378CC9-0346-33DA-B7F9-99B6E941FAFF}"/>
              </a:ext>
            </a:extLst>
          </p:cNvPr>
          <p:cNvSpPr>
            <a:spLocks noChangeArrowheads="1"/>
          </p:cNvSpPr>
          <p:nvPr/>
        </p:nvSpPr>
        <p:spPr bwMode="auto">
          <a:xfrm>
            <a:off x="8010525" y="2803525"/>
            <a:ext cx="685800" cy="762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44" name="Rectangle 28">
            <a:extLst>
              <a:ext uri="{FF2B5EF4-FFF2-40B4-BE49-F238E27FC236}">
                <a16:creationId xmlns:a16="http://schemas.microsoft.com/office/drawing/2014/main" id="{70C494F6-1D4E-C344-95E5-D123F0379CB2}"/>
              </a:ext>
            </a:extLst>
          </p:cNvPr>
          <p:cNvSpPr>
            <a:spLocks noChangeArrowheads="1"/>
          </p:cNvSpPr>
          <p:nvPr/>
        </p:nvSpPr>
        <p:spPr bwMode="auto">
          <a:xfrm>
            <a:off x="8086725" y="2574925"/>
            <a:ext cx="152400" cy="228600"/>
          </a:xfrm>
          <a:prstGeom prst="rect">
            <a:avLst/>
          </a:prstGeom>
          <a:solidFill>
            <a:srgbClr val="FF99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ahoma" panose="020B0604030504040204" pitchFamily="34" charset="0"/>
            </a:endParaRPr>
          </a:p>
        </p:txBody>
      </p:sp>
      <p:sp>
        <p:nvSpPr>
          <p:cNvPr id="60445" name="WordArt 29">
            <a:extLst>
              <a:ext uri="{FF2B5EF4-FFF2-40B4-BE49-F238E27FC236}">
                <a16:creationId xmlns:a16="http://schemas.microsoft.com/office/drawing/2014/main" id="{D3CD829B-C34D-C723-4EC8-489B340F6247}"/>
              </a:ext>
            </a:extLst>
          </p:cNvPr>
          <p:cNvSpPr>
            <a:spLocks noChangeArrowheads="1" noChangeShapeType="1" noTextEdit="1"/>
          </p:cNvSpPr>
          <p:nvPr/>
        </p:nvSpPr>
        <p:spPr bwMode="auto">
          <a:xfrm>
            <a:off x="8924926" y="1203326"/>
            <a:ext cx="1743075" cy="612775"/>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contourClr>
                <a:srgbClr val="FFE701"/>
              </a:contourClr>
            </a:sp3d>
          </a:bodyPr>
          <a:lstStyle/>
          <a:p>
            <a:pPr algn="ctr"/>
            <a:r>
              <a:rPr lang="en-US" sz="2800" kern="10">
                <a:ln w="9525">
                  <a:round/>
                  <a:headEnd/>
                  <a:tailEnd/>
                </a:ln>
                <a:gradFill rotWithShape="1">
                  <a:gsLst>
                    <a:gs pos="0">
                      <a:srgbClr val="FFE701"/>
                    </a:gs>
                    <a:gs pos="100000">
                      <a:srgbClr val="FE3E02"/>
                    </a:gs>
                  </a:gsLst>
                  <a:lin ang="5400000" scaled="1"/>
                </a:gradFill>
                <a:latin typeface="Impact" panose="020B0806030902050204" pitchFamily="34" charset="0"/>
              </a:rPr>
              <a:t>Knowledge</a:t>
            </a:r>
          </a:p>
        </p:txBody>
      </p:sp>
      <p:sp>
        <p:nvSpPr>
          <p:cNvPr id="60446" name="Text Box 30">
            <a:extLst>
              <a:ext uri="{FF2B5EF4-FFF2-40B4-BE49-F238E27FC236}">
                <a16:creationId xmlns:a16="http://schemas.microsoft.com/office/drawing/2014/main" id="{88B70B6F-96A1-471F-0AAD-1EE30EF55AB8}"/>
              </a:ext>
            </a:extLst>
          </p:cNvPr>
          <p:cNvSpPr txBox="1">
            <a:spLocks noChangeArrowheads="1"/>
          </p:cNvSpPr>
          <p:nvPr/>
        </p:nvSpPr>
        <p:spPr bwMode="auto">
          <a:xfrm>
            <a:off x="4352926" y="3489326"/>
            <a:ext cx="2278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99"/>
                </a:solidFill>
                <a:latin typeface="Times New Roman" panose="02020603050405020304" pitchFamily="18" charset="0"/>
              </a:rPr>
              <a:t>Task-relevant Data</a:t>
            </a:r>
          </a:p>
        </p:txBody>
      </p:sp>
      <p:sp>
        <p:nvSpPr>
          <p:cNvPr id="60447" name="Text Box 31">
            <a:extLst>
              <a:ext uri="{FF2B5EF4-FFF2-40B4-BE49-F238E27FC236}">
                <a16:creationId xmlns:a16="http://schemas.microsoft.com/office/drawing/2014/main" id="{84131A3D-4B5D-8B89-60DE-911310F672B1}"/>
              </a:ext>
            </a:extLst>
          </p:cNvPr>
          <p:cNvSpPr txBox="1">
            <a:spLocks noChangeArrowheads="1"/>
          </p:cNvSpPr>
          <p:nvPr/>
        </p:nvSpPr>
        <p:spPr bwMode="auto">
          <a:xfrm>
            <a:off x="5480050" y="4265614"/>
            <a:ext cx="1155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Times New Roman" panose="02020603050405020304" pitchFamily="18" charset="0"/>
              </a:rPr>
              <a:t>Selection</a:t>
            </a:r>
          </a:p>
        </p:txBody>
      </p:sp>
      <p:sp>
        <p:nvSpPr>
          <p:cNvPr id="60448" name="Text Box 32">
            <a:extLst>
              <a:ext uri="{FF2B5EF4-FFF2-40B4-BE49-F238E27FC236}">
                <a16:creationId xmlns:a16="http://schemas.microsoft.com/office/drawing/2014/main" id="{E428D53E-E12B-EB61-C2AC-020351BB5524}"/>
              </a:ext>
            </a:extLst>
          </p:cNvPr>
          <p:cNvSpPr txBox="1">
            <a:spLocks noChangeArrowheads="1"/>
          </p:cNvSpPr>
          <p:nvPr/>
        </p:nvSpPr>
        <p:spPr bwMode="auto">
          <a:xfrm>
            <a:off x="6105526" y="2803526"/>
            <a:ext cx="1558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chemeClr val="hlink"/>
                </a:solidFill>
                <a:latin typeface="Times New Roman" panose="02020603050405020304" pitchFamily="18" charset="0"/>
              </a:rPr>
              <a:t>Data Mining</a:t>
            </a:r>
          </a:p>
        </p:txBody>
      </p:sp>
      <p:sp>
        <p:nvSpPr>
          <p:cNvPr id="60449" name="Text Box 33">
            <a:extLst>
              <a:ext uri="{FF2B5EF4-FFF2-40B4-BE49-F238E27FC236}">
                <a16:creationId xmlns:a16="http://schemas.microsoft.com/office/drawing/2014/main" id="{468FDB12-C384-CA08-B9A0-6EEA8756D05F}"/>
              </a:ext>
            </a:extLst>
          </p:cNvPr>
          <p:cNvSpPr txBox="1">
            <a:spLocks noChangeArrowheads="1"/>
          </p:cNvSpPr>
          <p:nvPr/>
        </p:nvSpPr>
        <p:spPr bwMode="auto">
          <a:xfrm>
            <a:off x="7096125" y="1889126"/>
            <a:ext cx="2249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Times New Roman" panose="02020603050405020304" pitchFamily="18" charset="0"/>
              </a:rPr>
              <a:t>Pattern Evaluation</a:t>
            </a:r>
          </a:p>
        </p:txBody>
      </p:sp>
      <p:sp>
        <p:nvSpPr>
          <p:cNvPr id="60450" name="Line 34">
            <a:extLst>
              <a:ext uri="{FF2B5EF4-FFF2-40B4-BE49-F238E27FC236}">
                <a16:creationId xmlns:a16="http://schemas.microsoft.com/office/drawing/2014/main" id="{1FC5DFB1-366B-AEA0-883D-FF549F2B20EB}"/>
              </a:ext>
            </a:extLst>
          </p:cNvPr>
          <p:cNvSpPr>
            <a:spLocks noChangeShapeType="1"/>
          </p:cNvSpPr>
          <p:nvPr/>
        </p:nvSpPr>
        <p:spPr bwMode="auto">
          <a:xfrm>
            <a:off x="7477125" y="3336925"/>
            <a:ext cx="0" cy="21336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1" name="Line 35">
            <a:extLst>
              <a:ext uri="{FF2B5EF4-FFF2-40B4-BE49-F238E27FC236}">
                <a16:creationId xmlns:a16="http://schemas.microsoft.com/office/drawing/2014/main" id="{B2724483-BD64-F447-64A5-7263BB442579}"/>
              </a:ext>
            </a:extLst>
          </p:cNvPr>
          <p:cNvSpPr>
            <a:spLocks noChangeShapeType="1"/>
          </p:cNvSpPr>
          <p:nvPr/>
        </p:nvSpPr>
        <p:spPr bwMode="auto">
          <a:xfrm>
            <a:off x="9153525" y="2270125"/>
            <a:ext cx="0" cy="320040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2" name="Line 36">
            <a:extLst>
              <a:ext uri="{FF2B5EF4-FFF2-40B4-BE49-F238E27FC236}">
                <a16:creationId xmlns:a16="http://schemas.microsoft.com/office/drawing/2014/main" id="{54719E84-D613-3EC6-A4C3-5C5C1F22F330}"/>
              </a:ext>
            </a:extLst>
          </p:cNvPr>
          <p:cNvSpPr>
            <a:spLocks noChangeShapeType="1"/>
          </p:cNvSpPr>
          <p:nvPr/>
        </p:nvSpPr>
        <p:spPr bwMode="auto">
          <a:xfrm flipH="1">
            <a:off x="5800725" y="5470525"/>
            <a:ext cx="3352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3" name="Line 37">
            <a:extLst>
              <a:ext uri="{FF2B5EF4-FFF2-40B4-BE49-F238E27FC236}">
                <a16:creationId xmlns:a16="http://schemas.microsoft.com/office/drawing/2014/main" id="{EF465849-2701-E953-0457-5FC0BA683E02}"/>
              </a:ext>
            </a:extLst>
          </p:cNvPr>
          <p:cNvSpPr>
            <a:spLocks noChangeShapeType="1"/>
          </p:cNvSpPr>
          <p:nvPr/>
        </p:nvSpPr>
        <p:spPr bwMode="auto">
          <a:xfrm flipV="1">
            <a:off x="5800725" y="4556125"/>
            <a:ext cx="0" cy="914400"/>
          </a:xfrm>
          <a:prstGeom prst="line">
            <a:avLst/>
          </a:prstGeom>
          <a:noFill/>
          <a:ln w="381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4" name="Line 38">
            <a:extLst>
              <a:ext uri="{FF2B5EF4-FFF2-40B4-BE49-F238E27FC236}">
                <a16:creationId xmlns:a16="http://schemas.microsoft.com/office/drawing/2014/main" id="{F085528F-9603-6247-6014-C04F64D1CA5B}"/>
              </a:ext>
            </a:extLst>
          </p:cNvPr>
          <p:cNvSpPr>
            <a:spLocks noChangeShapeType="1"/>
          </p:cNvSpPr>
          <p:nvPr/>
        </p:nvSpPr>
        <p:spPr bwMode="auto">
          <a:xfrm>
            <a:off x="9153525" y="5470525"/>
            <a:ext cx="0" cy="965200"/>
          </a:xfrm>
          <a:prstGeom prst="line">
            <a:avLst/>
          </a:prstGeom>
          <a:noFill/>
          <a:ln w="38100">
            <a:solidFill>
              <a:schemeClr val="tx1"/>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5" name="Line 39">
            <a:extLst>
              <a:ext uri="{FF2B5EF4-FFF2-40B4-BE49-F238E27FC236}">
                <a16:creationId xmlns:a16="http://schemas.microsoft.com/office/drawing/2014/main" id="{98F4B256-1E6F-63D2-DBF6-379B5A23C955}"/>
              </a:ext>
            </a:extLst>
          </p:cNvPr>
          <p:cNvSpPr>
            <a:spLocks noChangeShapeType="1"/>
          </p:cNvSpPr>
          <p:nvPr/>
        </p:nvSpPr>
        <p:spPr bwMode="auto">
          <a:xfrm flipH="1">
            <a:off x="4124325" y="6308725"/>
            <a:ext cx="5029200" cy="0"/>
          </a:xfrm>
          <a:prstGeom prst="line">
            <a:avLst/>
          </a:prstGeom>
          <a:noFill/>
          <a:ln w="38100">
            <a:solidFill>
              <a:schemeClr val="tx1"/>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6" name="Line 40">
            <a:extLst>
              <a:ext uri="{FF2B5EF4-FFF2-40B4-BE49-F238E27FC236}">
                <a16:creationId xmlns:a16="http://schemas.microsoft.com/office/drawing/2014/main" id="{53DD254F-CCFF-F879-4813-2DF70F4ED31D}"/>
              </a:ext>
            </a:extLst>
          </p:cNvPr>
          <p:cNvSpPr>
            <a:spLocks noChangeShapeType="1"/>
          </p:cNvSpPr>
          <p:nvPr/>
        </p:nvSpPr>
        <p:spPr bwMode="auto">
          <a:xfrm flipH="1" flipV="1">
            <a:off x="3743325" y="5622925"/>
            <a:ext cx="381000" cy="685800"/>
          </a:xfrm>
          <a:prstGeom prst="line">
            <a:avLst/>
          </a:prstGeom>
          <a:noFill/>
          <a:ln w="38100">
            <a:solidFill>
              <a:schemeClr val="tx1"/>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7" name="Line 41">
            <a:extLst>
              <a:ext uri="{FF2B5EF4-FFF2-40B4-BE49-F238E27FC236}">
                <a16:creationId xmlns:a16="http://schemas.microsoft.com/office/drawing/2014/main" id="{D83D6154-C620-C8E0-0D6A-3D0AFBE9CF80}"/>
              </a:ext>
            </a:extLst>
          </p:cNvPr>
          <p:cNvSpPr>
            <a:spLocks noChangeShapeType="1"/>
          </p:cNvSpPr>
          <p:nvPr/>
        </p:nvSpPr>
        <p:spPr bwMode="auto">
          <a:xfrm>
            <a:off x="3895725" y="5622925"/>
            <a:ext cx="1600200" cy="0"/>
          </a:xfrm>
          <a:prstGeom prst="line">
            <a:avLst/>
          </a:prstGeom>
          <a:noFill/>
          <a:ln w="28575">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0458" name="Line 42">
            <a:extLst>
              <a:ext uri="{FF2B5EF4-FFF2-40B4-BE49-F238E27FC236}">
                <a16:creationId xmlns:a16="http://schemas.microsoft.com/office/drawing/2014/main" id="{312CB328-E57D-BAC4-4ADD-C728BCD6C661}"/>
              </a:ext>
            </a:extLst>
          </p:cNvPr>
          <p:cNvSpPr>
            <a:spLocks noChangeShapeType="1"/>
          </p:cNvSpPr>
          <p:nvPr/>
        </p:nvSpPr>
        <p:spPr bwMode="auto">
          <a:xfrm flipV="1">
            <a:off x="5495925" y="4403725"/>
            <a:ext cx="0" cy="1219200"/>
          </a:xfrm>
          <a:prstGeom prst="line">
            <a:avLst/>
          </a:prstGeom>
          <a:noFill/>
          <a:ln w="28575">
            <a:solidFill>
              <a:schemeClr val="tx1"/>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4846709"/>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466D8-C3FF-E83B-F7DE-29F3EA184FB3}"/>
            </a:ext>
          </a:extLst>
        </p:cNvPr>
        <p:cNvGrpSpPr/>
        <p:nvPr/>
      </p:nvGrpSpPr>
      <p:grpSpPr>
        <a:xfrm>
          <a:off x="0" y="0"/>
          <a:ext cx="0" cy="0"/>
          <a:chOff x="0" y="0"/>
          <a:chExt cx="0" cy="0"/>
        </a:xfrm>
      </p:grpSpPr>
      <p:sp>
        <p:nvSpPr>
          <p:cNvPr id="63490" name="Title 1">
            <a:extLst>
              <a:ext uri="{FF2B5EF4-FFF2-40B4-BE49-F238E27FC236}">
                <a16:creationId xmlns:a16="http://schemas.microsoft.com/office/drawing/2014/main" id="{AA7A4C23-B572-EE30-B101-CA599E45A27D}"/>
              </a:ext>
            </a:extLst>
          </p:cNvPr>
          <p:cNvSpPr>
            <a:spLocks noGrp="1"/>
          </p:cNvSpPr>
          <p:nvPr>
            <p:ph type="title"/>
          </p:nvPr>
        </p:nvSpPr>
        <p:spPr>
          <a:xfrm>
            <a:off x="165253" y="0"/>
            <a:ext cx="11788048" cy="1051560"/>
          </a:xfrm>
        </p:spPr>
        <p:txBody>
          <a:bodyPr>
            <a:normAutofit/>
          </a:bodyPr>
          <a:lstStyle/>
          <a:p>
            <a:r>
              <a:rPr lang="en-US" altLang="en-US" sz="4800" b="1" dirty="0">
                <a:solidFill>
                  <a:schemeClr val="accent6">
                    <a:lumMod val="75000"/>
                  </a:schemeClr>
                </a:solidFill>
              </a:rPr>
              <a:t>B.  STATISTICIANS SAY AI IS HERE TO STAY</a:t>
            </a:r>
            <a:r>
              <a:rPr lang="en-US" altLang="en-US" sz="4800" b="1" dirty="0">
                <a:solidFill>
                  <a:schemeClr val="accent2"/>
                </a:solidFill>
              </a:rPr>
              <a:t> </a:t>
            </a:r>
          </a:p>
        </p:txBody>
      </p:sp>
      <p:pic>
        <p:nvPicPr>
          <p:cNvPr id="5122" name="Picture 2">
            <a:extLst>
              <a:ext uri="{FF2B5EF4-FFF2-40B4-BE49-F238E27FC236}">
                <a16:creationId xmlns:a16="http://schemas.microsoft.com/office/drawing/2014/main" id="{140C1759-87E9-0342-E9AF-778AC674C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971" y="821670"/>
            <a:ext cx="5802086" cy="60363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B97F44-B116-55FA-D0EE-39E0FFCB0259}"/>
              </a:ext>
            </a:extLst>
          </p:cNvPr>
          <p:cNvSpPr txBox="1"/>
          <p:nvPr/>
        </p:nvSpPr>
        <p:spPr>
          <a:xfrm>
            <a:off x="3744686" y="1051561"/>
            <a:ext cx="8055429" cy="6001643"/>
          </a:xfrm>
          <a:prstGeom prst="rect">
            <a:avLst/>
          </a:prstGeom>
          <a:noFill/>
        </p:spPr>
        <p:txBody>
          <a:bodyPr wrap="square" rtlCol="0">
            <a:spAutoFit/>
          </a:bodyPr>
          <a:lstStyle/>
          <a:p>
            <a:pPr algn="just">
              <a:buNone/>
            </a:pPr>
            <a:r>
              <a:rPr lang="en-US" sz="2400" b="1" i="0" dirty="0" err="1">
                <a:solidFill>
                  <a:srgbClr val="000000"/>
                </a:solidFill>
                <a:effectLst/>
                <a:latin typeface="ivystyle-sans"/>
              </a:rPr>
              <a:t>Xuming</a:t>
            </a:r>
            <a:r>
              <a:rPr lang="en-US" sz="2400" b="1" i="0" dirty="0">
                <a:solidFill>
                  <a:srgbClr val="000000"/>
                </a:solidFill>
                <a:effectLst/>
                <a:latin typeface="ivystyle-sans"/>
              </a:rPr>
              <a:t> He predicts that AI is here to stay. “As the inaugural chair of the Department of Statistics and Data Science, it’s my job to work with WashU faculty and students to make AI more ethical, accurate, fair, and, yes, intelligent.</a:t>
            </a:r>
          </a:p>
          <a:p>
            <a:pPr algn="just">
              <a:buNone/>
            </a:pPr>
            <a:r>
              <a:rPr lang="en-US" sz="2400" b="1" i="0" dirty="0">
                <a:solidFill>
                  <a:srgbClr val="000000"/>
                </a:solidFill>
                <a:effectLst/>
                <a:latin typeface="ivystyle-sans"/>
              </a:rPr>
              <a:t>At this pivotal point in history, we should take a step back and consider the true nature of AI. At its core, the technology is built on statistical ideas and algorithms. Every choice made by AI — selecting words for an essay, generating pixels for an image, directing turns for a self-driving car — starts with data. Algorithms churn through huge data sets to make informed decisions. But it’s statisticians who are the experts, investigating and understanding the underlying process and its inherent uncertainties.</a:t>
            </a:r>
            <a:r>
              <a:rPr lang="en-US" sz="2400" b="1" i="0" dirty="0">
                <a:solidFill>
                  <a:srgbClr val="000000"/>
                </a:solidFill>
                <a:effectLst/>
                <a:latin typeface="ivypresto-headline"/>
              </a:rPr>
              <a:t> Statisticians play an essential role in AI.”  </a:t>
            </a:r>
            <a:r>
              <a:rPr lang="en-US" sz="2000" b="1" i="0" dirty="0" err="1">
                <a:solidFill>
                  <a:srgbClr val="000000"/>
                </a:solidFill>
                <a:effectLst/>
                <a:latin typeface="ivypresto-headline"/>
              </a:rPr>
              <a:t>Xuming</a:t>
            </a:r>
            <a:r>
              <a:rPr lang="en-US" sz="2000" b="1" i="0" dirty="0">
                <a:solidFill>
                  <a:srgbClr val="000000"/>
                </a:solidFill>
                <a:effectLst/>
                <a:latin typeface="ivypresto-headline"/>
              </a:rPr>
              <a:t> He, AI is Here to Stay, Washington Univ. Faculty Magazine (11.13.24)</a:t>
            </a:r>
            <a:endParaRPr lang="en-US" sz="2000" b="1" i="0" cap="all" dirty="0">
              <a:solidFill>
                <a:srgbClr val="F1B434"/>
              </a:solidFill>
              <a:effectLst/>
              <a:latin typeface="ivystyle-sans"/>
            </a:endParaRPr>
          </a:p>
          <a:p>
            <a:pPr algn="just"/>
            <a:endParaRPr lang="en-US" sz="2400" b="1" i="0" dirty="0">
              <a:solidFill>
                <a:srgbClr val="000000"/>
              </a:solidFill>
              <a:effectLst/>
              <a:latin typeface="ivystyle-sans"/>
            </a:endParaRPr>
          </a:p>
        </p:txBody>
      </p:sp>
    </p:spTree>
    <p:extLst>
      <p:ext uri="{BB962C8B-B14F-4D97-AF65-F5344CB8AC3E}">
        <p14:creationId xmlns:p14="http://schemas.microsoft.com/office/powerpoint/2010/main" val="253613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BF1319E-0B28-5FA3-9A93-7C6334F29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02" y="0"/>
            <a:ext cx="11645153" cy="68938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61B3DF-90B9-D0ED-DD02-A1A26075C765}"/>
              </a:ext>
            </a:extLst>
          </p:cNvPr>
          <p:cNvSpPr txBox="1"/>
          <p:nvPr/>
        </p:nvSpPr>
        <p:spPr>
          <a:xfrm>
            <a:off x="8059272" y="0"/>
            <a:ext cx="4016188" cy="5940088"/>
          </a:xfrm>
          <a:prstGeom prst="rect">
            <a:avLst/>
          </a:prstGeom>
          <a:noFill/>
        </p:spPr>
        <p:txBody>
          <a:bodyPr wrap="square" rtlCol="0">
            <a:spAutoFit/>
          </a:bodyPr>
          <a:lstStyle/>
          <a:p>
            <a:pPr marL="0" marR="0" lvl="0" indent="0" algn="just"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424"/>
                </a:solidFill>
                <a:effectLst/>
                <a:uLnTx/>
                <a:uFillTx/>
                <a:latin typeface="source-serif-pro"/>
                <a:ea typeface="+mn-ea"/>
                <a:cs typeface="+mn-cs"/>
              </a:rPr>
              <a:t>The field of AI is often visualized in layers:</a:t>
            </a:r>
          </a:p>
          <a:p>
            <a:pPr marL="0" marR="0" lvl="0" indent="0" algn="just"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source-serif-pro"/>
                <a:ea typeface="+mn-ea"/>
                <a:cs typeface="+mn-cs"/>
              </a:rPr>
              <a:t>Artificial Intelligence (AI)</a:t>
            </a:r>
            <a:r>
              <a:rPr kumimoji="0" lang="en-US" sz="2000" b="1" i="0" u="none" strike="noStrike" kern="1200" cap="none" spc="0" normalizeH="0" baseline="0" noProof="0" dirty="0">
                <a:ln>
                  <a:noFill/>
                </a:ln>
                <a:solidFill>
                  <a:srgbClr val="242424"/>
                </a:solidFill>
                <a:effectLst/>
                <a:uLnTx/>
                <a:uFillTx/>
                <a:latin typeface="source-serif-pro"/>
                <a:ea typeface="+mn-ea"/>
                <a:cs typeface="+mn-cs"/>
              </a:rPr>
              <a:t> is very a broad term, but generally it deals with intelligent machines.</a:t>
            </a:r>
          </a:p>
          <a:p>
            <a:pPr marL="0" marR="0" lvl="0" indent="0" algn="just"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source-serif-pro"/>
                <a:ea typeface="+mn-ea"/>
                <a:cs typeface="+mn-cs"/>
              </a:rPr>
              <a:t>Machine Learning (ML) </a:t>
            </a:r>
            <a:r>
              <a:rPr kumimoji="0" lang="en-US" sz="2000" b="1" i="0" u="none" strike="noStrike" kern="1200" cap="none" spc="0" normalizeH="0" baseline="0" noProof="0" dirty="0">
                <a:ln>
                  <a:noFill/>
                </a:ln>
                <a:solidFill>
                  <a:srgbClr val="242424"/>
                </a:solidFill>
                <a:effectLst/>
                <a:uLnTx/>
                <a:uFillTx/>
                <a:latin typeface="source-serif-pro"/>
                <a:ea typeface="+mn-ea"/>
                <a:cs typeface="+mn-cs"/>
              </a:rPr>
              <a:t>is a subfield of AI that specifically focuses on pattern recognition in data. As you can imagine, once you recognize a pattern, you can apply that pattern to new observations. </a:t>
            </a:r>
          </a:p>
          <a:p>
            <a:pPr marL="0" marR="0" lvl="0" indent="0" algn="just"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en-US" sz="2000" b="1" dirty="0">
                <a:solidFill>
                  <a:srgbClr val="242424"/>
                </a:solidFill>
                <a:latin typeface="source-serif-pro"/>
              </a:rPr>
              <a:t> </a:t>
            </a:r>
            <a:r>
              <a:rPr kumimoji="0" lang="en-US" sz="2000" b="1" i="0" u="none" strike="noStrike" kern="1200" cap="none" spc="0" normalizeH="0" baseline="0" noProof="0" dirty="0">
                <a:ln>
                  <a:noFill/>
                </a:ln>
                <a:solidFill>
                  <a:srgbClr val="0070C0"/>
                </a:solidFill>
                <a:effectLst/>
                <a:uLnTx/>
                <a:uFillTx/>
                <a:latin typeface="source-serif-pro"/>
                <a:ea typeface="+mn-ea"/>
                <a:cs typeface="+mn-cs"/>
              </a:rPr>
              <a:t>Deep Learning </a:t>
            </a:r>
            <a:r>
              <a:rPr kumimoji="0" lang="en-US" sz="2000" b="1" i="0" u="none" strike="noStrike" kern="1200" cap="none" spc="0" normalizeH="0" baseline="0" noProof="0" dirty="0">
                <a:ln>
                  <a:noFill/>
                </a:ln>
                <a:solidFill>
                  <a:srgbClr val="242424"/>
                </a:solidFill>
                <a:effectLst/>
                <a:uLnTx/>
                <a:uFillTx/>
                <a:latin typeface="source-serif-pro"/>
                <a:ea typeface="+mn-ea"/>
                <a:cs typeface="+mn-cs"/>
              </a:rPr>
              <a:t>is the field within ML focused on unstructured data, which includes text and images. It relies on artificial neural networks, a method that is (loosely) inspired by the human brain.</a:t>
            </a:r>
          </a:p>
          <a:p>
            <a:pPr marL="0" marR="0" lvl="0" indent="0" algn="just"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source-serif-pro"/>
                <a:ea typeface="+mn-ea"/>
                <a:cs typeface="+mn-cs"/>
              </a:rPr>
              <a:t>Large Language Models (LLMs) </a:t>
            </a:r>
            <a:r>
              <a:rPr kumimoji="0" lang="en-US" sz="2000" b="1" i="0" u="none" strike="noStrike" kern="1200" cap="none" spc="0" normalizeH="0" baseline="0" noProof="0" dirty="0">
                <a:ln>
                  <a:noFill/>
                </a:ln>
                <a:solidFill>
                  <a:srgbClr val="242424"/>
                </a:solidFill>
                <a:effectLst/>
                <a:uLnTx/>
                <a:uFillTx/>
                <a:latin typeface="source-serif-pro"/>
                <a:ea typeface="+mn-ea"/>
                <a:cs typeface="+mn-cs"/>
              </a:rPr>
              <a:t>deal with text specifically.</a:t>
            </a:r>
          </a:p>
        </p:txBody>
      </p:sp>
      <p:sp>
        <p:nvSpPr>
          <p:cNvPr id="3" name="TextBox 2">
            <a:extLst>
              <a:ext uri="{FF2B5EF4-FFF2-40B4-BE49-F238E27FC236}">
                <a16:creationId xmlns:a16="http://schemas.microsoft.com/office/drawing/2014/main" id="{86858A5A-CCA8-F94B-E888-CF1E3E39504D}"/>
              </a:ext>
            </a:extLst>
          </p:cNvPr>
          <p:cNvSpPr txBox="1"/>
          <p:nvPr/>
        </p:nvSpPr>
        <p:spPr>
          <a:xfrm>
            <a:off x="116540" y="6139543"/>
            <a:ext cx="545054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https://medium.com/data-science-at-microsoft/how-large-language-models-work-91c362f5b78f</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953F330-4936-49EF-CC38-E0E53437891B}"/>
              </a:ext>
            </a:extLst>
          </p:cNvPr>
          <p:cNvSpPr txBox="1"/>
          <p:nvPr/>
        </p:nvSpPr>
        <p:spPr>
          <a:xfrm>
            <a:off x="1" y="0"/>
            <a:ext cx="5105400" cy="830997"/>
          </a:xfrm>
          <a:prstGeom prst="rect">
            <a:avLst/>
          </a:prstGeom>
          <a:noFill/>
        </p:spPr>
        <p:txBody>
          <a:bodyPr wrap="square">
            <a:spAutoFit/>
          </a:bodyPr>
          <a:lstStyle/>
          <a:p>
            <a:pPr algn="ctr"/>
            <a:r>
              <a:rPr kumimoji="0" lang="en-US" altLang="en-US" sz="4800" b="1" i="0" u="none" strike="noStrike" kern="1200" cap="none" spc="0" normalizeH="0" baseline="0" noProof="0" dirty="0">
                <a:ln>
                  <a:noFill/>
                </a:ln>
                <a:solidFill>
                  <a:srgbClr val="F79646">
                    <a:lumMod val="75000"/>
                  </a:srgbClr>
                </a:solidFill>
                <a:effectLst/>
                <a:uLnTx/>
                <a:uFillTx/>
                <a:latin typeface="Calibri"/>
                <a:ea typeface="+mj-ea"/>
                <a:cs typeface="+mj-cs"/>
              </a:rPr>
              <a:t>  AI DEFINITIONS</a:t>
            </a:r>
            <a:r>
              <a:rPr kumimoji="0" lang="en-US" altLang="en-US" sz="4800" b="1" i="0" u="none" strike="noStrike" kern="1200" cap="none" spc="0" normalizeH="0" baseline="0" noProof="0" dirty="0">
                <a:ln>
                  <a:noFill/>
                </a:ln>
                <a:solidFill>
                  <a:srgbClr val="C0504D"/>
                </a:solidFill>
                <a:effectLst/>
                <a:uLnTx/>
                <a:uFillTx/>
                <a:latin typeface="Calibri"/>
                <a:ea typeface="+mj-ea"/>
                <a:cs typeface="+mj-cs"/>
              </a:rPr>
              <a:t> </a:t>
            </a:r>
            <a:endParaRPr lang="en-US" dirty="0"/>
          </a:p>
        </p:txBody>
      </p:sp>
    </p:spTree>
    <p:extLst>
      <p:ext uri="{BB962C8B-B14F-4D97-AF65-F5344CB8AC3E}">
        <p14:creationId xmlns:p14="http://schemas.microsoft.com/office/powerpoint/2010/main" val="177589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3FEEE66-9393-DE1F-9BB6-6B188D865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71" y="-285750"/>
            <a:ext cx="11842376" cy="743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460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AA793A59-FB11-7D44-A18B-4D7AC2D912C1}"/>
              </a:ext>
            </a:extLst>
          </p:cNvPr>
          <p:cNvSpPr>
            <a:spLocks noChangeArrowheads="1"/>
          </p:cNvSpPr>
          <p:nvPr/>
        </p:nvSpPr>
        <p:spPr bwMode="auto">
          <a:xfrm>
            <a:off x="143437" y="950495"/>
            <a:ext cx="115284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0"/>
              </a:spcBef>
              <a:spcAft>
                <a:spcPts val="0"/>
              </a:spcAft>
              <a:buClrTx/>
              <a:buSz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Machine learning will [</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arguably</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dramatically </a:t>
            </a:r>
          </a:p>
          <a:p>
            <a:pPr marL="0" marR="0" lvl="0" indent="0" algn="just" defTabSz="914400" rtl="0" eaLnBrk="1" fontAlgn="auto" latinLnBrk="0" hangingPunct="1">
              <a:lnSpc>
                <a:spcPct val="100000"/>
              </a:lnSpc>
              <a:spcBef>
                <a:spcPct val="0"/>
              </a:spcBef>
              <a:spcAft>
                <a:spcPts val="0"/>
              </a:spcAft>
              <a:buClrTx/>
              <a:buSzTx/>
              <a:buNone/>
              <a:tabLst/>
              <a:defRPr/>
            </a:pPr>
            <a:r>
              <a:rPr lang="en-US" altLang="en-US" sz="2800" b="1" dirty="0">
                <a:solidFill>
                  <a:srgbClr val="000000"/>
                </a:solidFill>
              </a:rPr>
              <a:t>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improve the ability of health professionals to improve </a:t>
            </a:r>
          </a:p>
          <a:p>
            <a:pPr marL="0" marR="0" lvl="0" indent="0" algn="just" defTabSz="914400" rtl="0" eaLnBrk="1" fontAlgn="auto" latinLnBrk="0" hangingPunct="1">
              <a:lnSpc>
                <a:spcPct val="100000"/>
              </a:lnSpc>
              <a:spcBef>
                <a:spcPct val="0"/>
              </a:spcBef>
              <a:spcAft>
                <a:spcPts val="0"/>
              </a:spcAft>
              <a:buClrTx/>
              <a:buSzTx/>
              <a:buNone/>
              <a:tabLst/>
              <a:defRPr/>
            </a:pPr>
            <a:r>
              <a:rPr lang="en-US" altLang="en-US" sz="2800" b="1" dirty="0">
                <a:solidFill>
                  <a:srgbClr val="000000"/>
                </a:solidFill>
              </a:rPr>
              <a:t>t</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heir diagnostic accuracy.</a:t>
            </a:r>
          </a:p>
        </p:txBody>
      </p:sp>
      <p:pic>
        <p:nvPicPr>
          <p:cNvPr id="63491" name="Picture 2">
            <a:extLst>
              <a:ext uri="{FF2B5EF4-FFF2-40B4-BE49-F238E27FC236}">
                <a16:creationId xmlns:a16="http://schemas.microsoft.com/office/drawing/2014/main" id="{DCCCABB6-7A6D-8392-1EFE-1E7339E62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6" y="2639641"/>
            <a:ext cx="11851340" cy="45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F176320-567A-C65B-227F-10E37B7A65BE}"/>
              </a:ext>
            </a:extLst>
          </p:cNvPr>
          <p:cNvSpPr txBox="1"/>
          <p:nvPr/>
        </p:nvSpPr>
        <p:spPr>
          <a:xfrm>
            <a:off x="466310" y="76200"/>
            <a:ext cx="11528466"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C.  </a:t>
            </a:r>
            <a:r>
              <a:rPr kumimoji="0" lang="en-US" sz="36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AI AND DOCTORS:  PARTNERSHIP?</a:t>
            </a:r>
            <a:endParaRPr kumimoji="0" lang="en-US" sz="4400" b="1"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p:txBody>
      </p:sp>
      <p:pic>
        <p:nvPicPr>
          <p:cNvPr id="4" name="Picture 1">
            <a:extLst>
              <a:ext uri="{FF2B5EF4-FFF2-40B4-BE49-F238E27FC236}">
                <a16:creationId xmlns:a16="http://schemas.microsoft.com/office/drawing/2014/main" id="{D56F0CA0-962C-A539-A3A8-7E13368FA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182" y="243655"/>
            <a:ext cx="3718818" cy="209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394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7B2E5B38-5600-8B11-6EA4-A42B07BF7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13" y="0"/>
            <a:ext cx="7447279"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I in healthcare">
            <a:extLst>
              <a:ext uri="{FF2B5EF4-FFF2-40B4-BE49-F238E27FC236}">
                <a16:creationId xmlns:a16="http://schemas.microsoft.com/office/drawing/2014/main" id="{CBC16846-8F20-F4DA-FBB0-D0CD8C37A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1127" y="1274825"/>
            <a:ext cx="5435893" cy="30576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D2AFEE-2464-4C9E-EA19-2A4921C05108}"/>
              </a:ext>
            </a:extLst>
          </p:cNvPr>
          <p:cNvSpPr txBox="1"/>
          <p:nvPr/>
        </p:nvSpPr>
        <p:spPr>
          <a:xfrm>
            <a:off x="7680592" y="385590"/>
            <a:ext cx="43864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Hybrid pathologist</a:t>
            </a:r>
          </a:p>
        </p:txBody>
      </p:sp>
    </p:spTree>
    <p:extLst>
      <p:ext uri="{BB962C8B-B14F-4D97-AF65-F5344CB8AC3E}">
        <p14:creationId xmlns:p14="http://schemas.microsoft.com/office/powerpoint/2010/main" val="3690242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64DE04-2F2D-4881-171F-3D7880CC98E7}"/>
              </a:ext>
            </a:extLst>
          </p:cNvPr>
          <p:cNvSpPr txBox="1"/>
          <p:nvPr/>
        </p:nvSpPr>
        <p:spPr>
          <a:xfrm>
            <a:off x="83127" y="637309"/>
            <a:ext cx="11767127"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74747"/>
                </a:solidFill>
                <a:effectLst/>
                <a:uLnTx/>
                <a:uFillTx/>
                <a:latin typeface="Google Sans"/>
                <a:ea typeface="+mn-ea"/>
                <a:cs typeface="+mn-cs"/>
              </a:rPr>
              <a:t>Coyote is a key figure in Navajo and Apache mythology, representing both good and evil, humans and gods, and of course animals. He is </a:t>
            </a:r>
            <a:r>
              <a:rPr kumimoji="0" lang="en-US" sz="3200" b="1" i="0" u="none" strike="noStrike" kern="1200" cap="none" spc="0" normalizeH="0" baseline="0" noProof="0" dirty="0">
                <a:ln>
                  <a:noFill/>
                </a:ln>
                <a:solidFill>
                  <a:srgbClr val="040C28"/>
                </a:solidFill>
                <a:effectLst/>
                <a:uLnTx/>
                <a:uFillTx/>
                <a:latin typeface="Google Sans"/>
                <a:ea typeface="+mn-ea"/>
                <a:cs typeface="+mn-cs"/>
              </a:rPr>
              <a:t>unpredictable and ambivalent</a:t>
            </a:r>
            <a:r>
              <a:rPr kumimoji="0" lang="en-US" sz="3200" b="1" i="0" u="none" strike="noStrike" kern="1200" cap="none" spc="0" normalizeH="0" baseline="0" noProof="0" dirty="0">
                <a:ln>
                  <a:noFill/>
                </a:ln>
                <a:solidFill>
                  <a:srgbClr val="474747"/>
                </a:solidFill>
                <a:effectLst/>
                <a:uLnTx/>
                <a:uFillTx/>
                <a:latin typeface="Google Sans"/>
                <a:ea typeface="+mn-ea"/>
                <a:cs typeface="+mn-cs"/>
              </a:rPr>
              <a:t>, an instrument of both chaos and good.</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D5E41A4-279F-8604-0968-CF687A9EA183}"/>
              </a:ext>
            </a:extLst>
          </p:cNvPr>
          <p:cNvPicPr>
            <a:picLocks noChangeAspect="1"/>
          </p:cNvPicPr>
          <p:nvPr/>
        </p:nvPicPr>
        <p:blipFill>
          <a:blip r:embed="rId2"/>
          <a:stretch>
            <a:fillRect/>
          </a:stretch>
        </p:blipFill>
        <p:spPr>
          <a:xfrm>
            <a:off x="8612728" y="3300033"/>
            <a:ext cx="3579272" cy="3557967"/>
          </a:xfrm>
          <a:prstGeom prst="rect">
            <a:avLst/>
          </a:prstGeom>
        </p:spPr>
      </p:pic>
      <p:pic>
        <p:nvPicPr>
          <p:cNvPr id="2050" name="Picture 2" descr="Myths, Legends, Religion, and Faith ...">
            <a:extLst>
              <a:ext uri="{FF2B5EF4-FFF2-40B4-BE49-F238E27FC236}">
                <a16:creationId xmlns:a16="http://schemas.microsoft.com/office/drawing/2014/main" id="{BCD0382C-5908-81E1-F733-F269F5CA3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62529"/>
            <a:ext cx="3177309" cy="39954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uder Brings Native American Myths ...">
            <a:extLst>
              <a:ext uri="{FF2B5EF4-FFF2-40B4-BE49-F238E27FC236}">
                <a16:creationId xmlns:a16="http://schemas.microsoft.com/office/drawing/2014/main" id="{FA431934-7D37-A59C-A9C9-E752E8997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2320" y="3759200"/>
            <a:ext cx="3755642" cy="225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95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C97295F-5538-ABE6-0D73-3124EA2B4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698"/>
            <a:ext cx="7093417" cy="695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48884DF-0E91-4E43-D24C-D0E27F4ABB99}"/>
              </a:ext>
            </a:extLst>
          </p:cNvPr>
          <p:cNvSpPr txBox="1"/>
          <p:nvPr/>
        </p:nvSpPr>
        <p:spPr>
          <a:xfrm>
            <a:off x="3755571" y="0"/>
            <a:ext cx="834819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Calibri"/>
                <a:ea typeface="+mn-ea"/>
                <a:cs typeface="+mn-cs"/>
              </a:rPr>
              <a:t>BUT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Calibri"/>
                <a:ea typeface="+mn-ea"/>
                <a:cs typeface="+mn-cs"/>
              </a:rPr>
              <a:t>WHAT IF AI </a:t>
            </a:r>
            <a:r>
              <a:rPr lang="en-US" sz="4400" b="1" dirty="0">
                <a:solidFill>
                  <a:srgbClr val="7030A0"/>
                </a:solidFill>
                <a:latin typeface="Calibri"/>
              </a:rPr>
              <a:t>STARTS TO </a:t>
            </a:r>
            <a:r>
              <a:rPr kumimoji="0" lang="en-US" sz="4400" b="1" i="0" u="none" strike="noStrike" kern="1200" cap="none" spc="0" normalizeH="0" baseline="0" noProof="0" dirty="0">
                <a:ln>
                  <a:noFill/>
                </a:ln>
                <a:solidFill>
                  <a:srgbClr val="7030A0"/>
                </a:solidFill>
                <a:effectLst/>
                <a:uLnTx/>
                <a:uFillTx/>
                <a:latin typeface="Calibri"/>
                <a:ea typeface="+mn-ea"/>
                <a:cs typeface="+mn-cs"/>
              </a:rPr>
              <a:t>OUTPERFORM DOCTORS ACROSS A SPECTRUM OF SPECIALITIES</a:t>
            </a:r>
          </a:p>
        </p:txBody>
      </p:sp>
      <p:pic>
        <p:nvPicPr>
          <p:cNvPr id="4" name="Picture 3">
            <a:extLst>
              <a:ext uri="{FF2B5EF4-FFF2-40B4-BE49-F238E27FC236}">
                <a16:creationId xmlns:a16="http://schemas.microsoft.com/office/drawing/2014/main" id="{F7F639D0-0FF6-64CF-C880-5A60F25338BF}"/>
              </a:ext>
            </a:extLst>
          </p:cNvPr>
          <p:cNvPicPr>
            <a:picLocks noChangeAspect="1"/>
          </p:cNvPicPr>
          <p:nvPr/>
        </p:nvPicPr>
        <p:blipFill>
          <a:blip r:embed="rId3"/>
          <a:stretch>
            <a:fillRect/>
          </a:stretch>
        </p:blipFill>
        <p:spPr>
          <a:xfrm>
            <a:off x="9655629" y="4336041"/>
            <a:ext cx="2536371" cy="2521960"/>
          </a:xfrm>
          <a:prstGeom prst="rect">
            <a:avLst/>
          </a:prstGeom>
        </p:spPr>
      </p:pic>
    </p:spTree>
    <p:extLst>
      <p:ext uri="{BB962C8B-B14F-4D97-AF65-F5344CB8AC3E}">
        <p14:creationId xmlns:p14="http://schemas.microsoft.com/office/powerpoint/2010/main" val="1023946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4061D2CB-1F10-CD9D-417C-16C7210ED2DB}"/>
              </a:ext>
            </a:extLst>
          </p:cNvPr>
          <p:cNvSpPr>
            <a:spLocks noChangeArrowheads="1"/>
          </p:cNvSpPr>
          <p:nvPr/>
        </p:nvSpPr>
        <p:spPr bwMode="auto">
          <a:xfrm>
            <a:off x="154378" y="0"/>
            <a:ext cx="11912435"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4F81BD">
                    <a:lumMod val="75000"/>
                  </a:srgbClr>
                </a:solidFill>
                <a:effectLst/>
                <a:uLnTx/>
                <a:uFillTx/>
                <a:latin typeface="Times New Roman" panose="02020603050405020304" pitchFamily="18" charset="0"/>
                <a:ea typeface="+mn-ea"/>
                <a:cs typeface="+mn-cs"/>
              </a:rPr>
              <a:t>WHERE AI NOW OUTPERFORMS DOCTORS</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Skin cancer diagnostics</a:t>
            </a:r>
            <a:endPar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58 dermatologists competed with a convolutional neural network. Doctors 86.6%; AI 95%. System developers used more than 100.000 pictures of this disease.  Promise: early diagnosis of skin cancer.  </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a:t>
            </a:r>
            <a:r>
              <a:rPr kumimoji="0" lang="en-US" altLang="en-US" sz="32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Cancer and heart failure diagnostics</a:t>
            </a:r>
            <a:endParaRPr kumimoji="0" lang="en-US" altLang="en-US"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Lab developed a machine vision system for diagnosing different types of cancer (breast, prostate, head and neck), epilepsy and heart failure. System correctly predicted heart failure 97%; doctors 74%. </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3. </a:t>
            </a:r>
            <a:r>
              <a:rPr kumimoji="0" lang="en-US" alt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Pneumonia diagnostics</a:t>
            </a:r>
            <a:endParaRPr kumimoji="0" lang="en-US"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Stanford deep machine learning algorithm for chest X-ray images and detection of  pneumonia. Can diagnose up to 14 types of medical conditions, and beat out 4 experienced radiologists. </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4. </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Early diagnostics of cardiovascular diseases</a:t>
            </a:r>
            <a:endParaRPr kumimoji="0" lang="en-US"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Oxford researchers’ system analyzed heart scans and predicted some diseases and possibility of heart attack more accurately than doctors. </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8918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67E3-2D56-703F-1E7B-98972D31D3DC}"/>
              </a:ext>
            </a:extLst>
          </p:cNvPr>
          <p:cNvSpPr>
            <a:spLocks noGrp="1"/>
          </p:cNvSpPr>
          <p:nvPr>
            <p:ph type="title"/>
          </p:nvPr>
        </p:nvSpPr>
        <p:spPr>
          <a:xfrm>
            <a:off x="500743" y="152400"/>
            <a:ext cx="11081657" cy="868878"/>
          </a:xfrm>
        </p:spPr>
        <p:txBody>
          <a:bodyPr>
            <a:normAutofit fontScale="90000"/>
          </a:bodyPr>
          <a:lstStyle/>
          <a:p>
            <a:r>
              <a:rPr lang="en-US" b="1" dirty="0"/>
              <a:t>LARGE LANGUAGE MODELS PERFORM BETTER THAN DOCTORS IN DIAGNOSTIC REASONING </a:t>
            </a:r>
          </a:p>
        </p:txBody>
      </p:sp>
      <p:sp>
        <p:nvSpPr>
          <p:cNvPr id="7" name="TextBox 6">
            <a:extLst>
              <a:ext uri="{FF2B5EF4-FFF2-40B4-BE49-F238E27FC236}">
                <a16:creationId xmlns:a16="http://schemas.microsoft.com/office/drawing/2014/main" id="{6E04D19A-17BE-AD18-760F-1E36DB01E6C2}"/>
              </a:ext>
            </a:extLst>
          </p:cNvPr>
          <p:cNvSpPr txBox="1"/>
          <p:nvPr/>
        </p:nvSpPr>
        <p:spPr>
          <a:xfrm>
            <a:off x="178130" y="1246909"/>
            <a:ext cx="11698184"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Study assessing the effect of a LLM on physicians’ diagnostic reasoning compared with conventional resources.  50 physicians evaluated in comparison with LLM- - </a:t>
            </a:r>
            <a:r>
              <a:rPr lang="en-US" sz="2800" b="1" i="0" dirty="0">
                <a:solidFill>
                  <a:srgbClr val="333333"/>
                </a:solidFill>
                <a:effectLst/>
                <a:latin typeface="Guardian TextSans Web"/>
              </a:rPr>
              <a:t>physicians in family medicine, internal medicine, or emergency medicine.</a:t>
            </a:r>
            <a:endParaRPr kumimoji="0" lang="en-US"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Palatino Linotype" panose="020405020505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Palatino Linotype" panose="02040502050505030304" pitchFamily="18" charset="0"/>
                <a:ea typeface="+mn-ea"/>
                <a:cs typeface="+mn-cs"/>
              </a:rPr>
              <a:t>Conclusions and Relevance.  “In this trial, the availability of an LLM to physicians as a diagnostic aid did not significantly improve clinical reasoning compared with conventional resources</a:t>
            </a:r>
            <a:r>
              <a:rPr kumimoji="0" lang="en-US" sz="2800" b="1" i="0" u="none" strike="noStrike" kern="1200" cap="none" spc="0" normalizeH="0" baseline="0" noProof="0" dirty="0">
                <a:ln>
                  <a:noFill/>
                </a:ln>
                <a:solidFill>
                  <a:schemeClr val="accent2"/>
                </a:solidFill>
                <a:effectLst/>
                <a:uLnTx/>
                <a:uFillTx/>
                <a:latin typeface="Palatino Linotype" panose="02040502050505030304" pitchFamily="18" charset="0"/>
                <a:ea typeface="+mn-ea"/>
                <a:cs typeface="+mn-cs"/>
              </a:rPr>
              <a:t>.  </a:t>
            </a:r>
            <a:r>
              <a:rPr kumimoji="0" lang="en-US" sz="2800" b="1" i="1" u="none" strike="noStrike" kern="1200" cap="none" spc="0" normalizeH="0" baseline="0" noProof="0" dirty="0">
                <a:ln>
                  <a:noFill/>
                </a:ln>
                <a:solidFill>
                  <a:schemeClr val="accent2"/>
                </a:solidFill>
                <a:effectLst/>
                <a:uLnTx/>
                <a:uFillTx/>
                <a:latin typeface="Palatino Linotype" panose="02040502050505030304" pitchFamily="18" charset="0"/>
                <a:ea typeface="+mn-ea"/>
                <a:cs typeface="+mn-cs"/>
              </a:rPr>
              <a:t>The LLM alone demonstrated higher performance than both physician groups, indicating the need for technology and workforce development to realize the potential physician-artificial intelligence collaboration in clinical practice.”</a:t>
            </a:r>
            <a:endParaRPr kumimoji="0" lang="en-US" sz="2400" b="1" i="1" u="none" strike="noStrike" kern="1200" cap="none" spc="0" normalizeH="0" baseline="0" noProof="0" dirty="0">
              <a:ln>
                <a:noFill/>
              </a:ln>
              <a:solidFill>
                <a:schemeClr val="accent2"/>
              </a:solidFill>
              <a:effectLst/>
              <a:uLnTx/>
              <a:uFillTx/>
              <a:latin typeface="Palatino Linotype" panose="02040502050505030304" pitchFamily="18" charset="0"/>
              <a:ea typeface="+mn-ea"/>
              <a:cs typeface="+mn-cs"/>
            </a:endParaRPr>
          </a:p>
        </p:txBody>
      </p:sp>
      <p:pic>
        <p:nvPicPr>
          <p:cNvPr id="3" name="Picture 2">
            <a:extLst>
              <a:ext uri="{FF2B5EF4-FFF2-40B4-BE49-F238E27FC236}">
                <a16:creationId xmlns:a16="http://schemas.microsoft.com/office/drawing/2014/main" id="{51C4C3E8-3C1F-B488-FA05-B029FC51C30C}"/>
              </a:ext>
            </a:extLst>
          </p:cNvPr>
          <p:cNvPicPr>
            <a:picLocks noChangeAspect="1"/>
          </p:cNvPicPr>
          <p:nvPr/>
        </p:nvPicPr>
        <p:blipFill>
          <a:blip r:embed="rId2"/>
          <a:stretch>
            <a:fillRect/>
          </a:stretch>
        </p:blipFill>
        <p:spPr>
          <a:xfrm>
            <a:off x="10166729" y="4844784"/>
            <a:ext cx="2025271" cy="2013216"/>
          </a:xfrm>
          <a:prstGeom prst="rect">
            <a:avLst/>
          </a:prstGeom>
        </p:spPr>
      </p:pic>
      <p:sp>
        <p:nvSpPr>
          <p:cNvPr id="4" name="TextBox 3">
            <a:extLst>
              <a:ext uri="{FF2B5EF4-FFF2-40B4-BE49-F238E27FC236}">
                <a16:creationId xmlns:a16="http://schemas.microsoft.com/office/drawing/2014/main" id="{708CCA0B-1F78-A296-FA93-40DCB1B17223}"/>
              </a:ext>
            </a:extLst>
          </p:cNvPr>
          <p:cNvSpPr txBox="1"/>
          <p:nvPr/>
        </p:nvSpPr>
        <p:spPr>
          <a:xfrm>
            <a:off x="178130" y="5340337"/>
            <a:ext cx="9542813" cy="1292662"/>
          </a:xfrm>
          <a:prstGeom prst="rect">
            <a:avLst/>
          </a:prstGeom>
          <a:noFill/>
        </p:spPr>
        <p:txBody>
          <a:bodyPr wrap="square" rtlCol="0">
            <a:spAutoFit/>
          </a:bodyPr>
          <a:lstStyle/>
          <a:p>
            <a:r>
              <a:rPr lang="en-US" sz="2000" b="1" dirty="0"/>
              <a:t>Ethan Goh et al., Large Language Model Influence on Diagnostic Reasoning: A Randomized Clinical Trial,  J</a:t>
            </a:r>
            <a:r>
              <a:rPr lang="en-US" sz="2000" b="1" i="1" dirty="0">
                <a:solidFill>
                  <a:srgbClr val="333333"/>
                </a:solidFill>
                <a:effectLst/>
                <a:latin typeface="Guardian TextSans Web"/>
              </a:rPr>
              <a:t>AMA New Open. </a:t>
            </a:r>
            <a:r>
              <a:rPr lang="en-US" sz="2000" b="1" i="0" dirty="0">
                <a:solidFill>
                  <a:srgbClr val="333333"/>
                </a:solidFill>
                <a:effectLst/>
                <a:latin typeface="Guardian TextSans Web"/>
              </a:rPr>
              <a:t>2024;7(10):e2440969. doi:10.1001/jamanetworkopen.2024.40969</a:t>
            </a:r>
          </a:p>
          <a:p>
            <a:endParaRPr lang="en-US" dirty="0"/>
          </a:p>
        </p:txBody>
      </p:sp>
    </p:spTree>
    <p:extLst>
      <p:ext uri="{BB962C8B-B14F-4D97-AF65-F5344CB8AC3E}">
        <p14:creationId xmlns:p14="http://schemas.microsoft.com/office/powerpoint/2010/main" val="3587062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01C2CC9-F35D-3D2E-9906-0841B8EDF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2" y="-1"/>
            <a:ext cx="10663575" cy="65096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5C8BDC-1852-C138-6D1B-6AF11F4AE07C}"/>
              </a:ext>
            </a:extLst>
          </p:cNvPr>
          <p:cNvPicPr>
            <a:picLocks noChangeAspect="1"/>
          </p:cNvPicPr>
          <p:nvPr/>
        </p:nvPicPr>
        <p:blipFill>
          <a:blip r:embed="rId3"/>
          <a:stretch>
            <a:fillRect/>
          </a:stretch>
        </p:blipFill>
        <p:spPr>
          <a:xfrm>
            <a:off x="9876300" y="4557089"/>
            <a:ext cx="2315700" cy="2300911"/>
          </a:xfrm>
          <a:prstGeom prst="rect">
            <a:avLst/>
          </a:prstGeom>
        </p:spPr>
      </p:pic>
      <p:sp>
        <p:nvSpPr>
          <p:cNvPr id="4" name="TextBox 3">
            <a:extLst>
              <a:ext uri="{FF2B5EF4-FFF2-40B4-BE49-F238E27FC236}">
                <a16:creationId xmlns:a16="http://schemas.microsoft.com/office/drawing/2014/main" id="{590A9040-B779-877D-6EAF-B39EB1762C30}"/>
              </a:ext>
            </a:extLst>
          </p:cNvPr>
          <p:cNvSpPr txBox="1"/>
          <p:nvPr/>
        </p:nvSpPr>
        <p:spPr>
          <a:xfrm>
            <a:off x="9473529" y="892628"/>
            <a:ext cx="2565663" cy="2677656"/>
          </a:xfrm>
          <a:prstGeom prst="rect">
            <a:avLst/>
          </a:prstGeom>
          <a:noFill/>
        </p:spPr>
        <p:txBody>
          <a:bodyPr wrap="square" rtlCol="0">
            <a:spAutoFit/>
          </a:bodyPr>
          <a:lstStyle/>
          <a:p>
            <a:r>
              <a:rPr lang="en-US" sz="2400" b="1" dirty="0">
                <a:solidFill>
                  <a:srgbClr val="FF0000"/>
                </a:solidFill>
              </a:rPr>
              <a:t>GPT-4 ALONE WINS OVER BOTH PHYSICIAN + GPT-4 AND </a:t>
            </a:r>
          </a:p>
          <a:p>
            <a:r>
              <a:rPr lang="en-US" sz="2400" b="1" dirty="0">
                <a:solidFill>
                  <a:srgbClr val="FF0000"/>
                </a:solidFill>
              </a:rPr>
              <a:t>PHYSICIAN AND CONVENTIONAL RESOURCES</a:t>
            </a:r>
          </a:p>
        </p:txBody>
      </p:sp>
    </p:spTree>
    <p:extLst>
      <p:ext uri="{BB962C8B-B14F-4D97-AF65-F5344CB8AC3E}">
        <p14:creationId xmlns:p14="http://schemas.microsoft.com/office/powerpoint/2010/main" val="292146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8171E9D-6E09-E508-E8A2-D3F52154C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021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6CA278-2235-DD54-167F-3ABB1F8042E3}"/>
              </a:ext>
            </a:extLst>
          </p:cNvPr>
          <p:cNvPicPr>
            <a:picLocks noChangeAspect="1"/>
          </p:cNvPicPr>
          <p:nvPr/>
        </p:nvPicPr>
        <p:blipFill>
          <a:blip r:embed="rId3"/>
          <a:stretch>
            <a:fillRect/>
          </a:stretch>
        </p:blipFill>
        <p:spPr>
          <a:xfrm>
            <a:off x="10166729" y="4844784"/>
            <a:ext cx="2025271" cy="2013216"/>
          </a:xfrm>
          <a:prstGeom prst="rect">
            <a:avLst/>
          </a:prstGeom>
        </p:spPr>
      </p:pic>
    </p:spTree>
    <p:extLst>
      <p:ext uri="{BB962C8B-B14F-4D97-AF65-F5344CB8AC3E}">
        <p14:creationId xmlns:p14="http://schemas.microsoft.com/office/powerpoint/2010/main" val="3964230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996AB1A8-E827-3C61-9F09-3C0010153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81" y="0"/>
            <a:ext cx="5747658" cy="35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8320E4-89C4-6784-2B0E-6CC073AB72B8}"/>
              </a:ext>
            </a:extLst>
          </p:cNvPr>
          <p:cNvSpPr txBox="1"/>
          <p:nvPr/>
        </p:nvSpPr>
        <p:spPr>
          <a:xfrm>
            <a:off x="87088" y="4995378"/>
            <a:ext cx="1181100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rPr>
              <a:t>One expert: “My guess is that in 10 to 20 years, most imaging studies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rPr>
              <a:t>will be read only by machine.  The results will be transmitted directly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rPr>
              <a:t>to the referring physician without input from a human radiologist.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rPr>
              <a:t>This arrangement will produce faster, better and more accurate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rPr>
              <a:t>diagnostics.   And everyone will receive equally excellent diagnostic care.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52FDCC7F-684C-FE56-6309-191EB70500E7}"/>
              </a:ext>
            </a:extLst>
          </p:cNvPr>
          <p:cNvSpPr txBox="1"/>
          <p:nvPr/>
        </p:nvSpPr>
        <p:spPr>
          <a:xfrm>
            <a:off x="5126182" y="-161058"/>
            <a:ext cx="6978730" cy="54476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2"/>
                </a:solidFill>
                <a:latin typeface="Calibri"/>
              </a:rPr>
              <a:t>MAYBE NOT</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“We found that  </a:t>
            </a:r>
            <a:r>
              <a:rPr kumimoji="0" lang="en-US" sz="2000" b="1" i="1" u="none" strike="noStrike" kern="1200" cap="none" spc="0" normalizeH="0" baseline="0" noProof="0" dirty="0">
                <a:ln>
                  <a:noFill/>
                </a:ln>
                <a:solidFill>
                  <a:schemeClr val="accent2"/>
                </a:solidFill>
                <a:effectLst/>
                <a:uLnTx/>
                <a:uFillTx/>
                <a:latin typeface="Calibri"/>
                <a:ea typeface="+mn-ea"/>
                <a:cs typeface="+mn-cs"/>
              </a:rPr>
              <a:t>experience-based radiologist characteristics, including years of experience, subspecialty in thoracic radiology and experience with AI tools, did not serve as reliable predictors of treatment effect, in terms of both calibration performance and discrimination performance.</a:t>
            </a:r>
            <a:r>
              <a:rPr kumimoji="0" lang="en-US" sz="2000" b="1" i="0" u="none" strike="noStrike" kern="1200" cap="none" spc="0" normalizeH="0" baseline="0" noProof="0" dirty="0">
                <a:ln>
                  <a:noFill/>
                </a:ln>
                <a:solidFill>
                  <a:schemeClr val="accent2"/>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These findings challenge the associations between experience-based radiologist characteristics and the treatment effect of AI assistance reported in previous research.” </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Feiyang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Yu,Alex</a:t>
            </a:r>
            <a:r>
              <a:rPr kumimoji="0" lang="en-US" sz="1800" b="1" i="0" u="none" strike="noStrike" kern="1200" cap="none" spc="0" normalizeH="0" baseline="0" noProof="0" dirty="0">
                <a:ln>
                  <a:noFill/>
                </a:ln>
                <a:solidFill>
                  <a:prstClr val="black"/>
                </a:solidFill>
                <a:effectLst/>
                <a:uLnTx/>
                <a:uFillTx/>
                <a:latin typeface="Calibri"/>
                <a:ea typeface="+mn-ea"/>
                <a:cs typeface="+mn-cs"/>
              </a:rPr>
              <a:t> Moehring, Oishi Banerjee, Tobias Salz Nikhil Agarwal, &amp; Pranav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Rajpurkar</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Heterogenity</a:t>
            </a:r>
            <a:r>
              <a:rPr kumimoji="0" lang="en-US" sz="1800" b="1" i="0" u="none" strike="noStrike" kern="1200" cap="none" spc="0" normalizeH="0" baseline="0" noProof="0" dirty="0">
                <a:ln>
                  <a:noFill/>
                </a:ln>
                <a:solidFill>
                  <a:prstClr val="black"/>
                </a:solidFill>
                <a:effectLst/>
                <a:uLnTx/>
                <a:uFillTx/>
                <a:latin typeface="Calibri"/>
                <a:ea typeface="+mn-ea"/>
                <a:cs typeface="+mn-cs"/>
              </a:rPr>
              <a:t> and Predictors of the Effects of AI Assistance on Radiologists, 30 Nature Medicine 837</a:t>
            </a:r>
            <a:r>
              <a:rPr lang="en-US" b="1" dirty="0">
                <a:solidFill>
                  <a:prstClr val="black"/>
                </a:solidFill>
                <a:latin typeface="Calibri"/>
              </a:rPr>
              <a:t> (2024)</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hlinkClick r:id="rId3"/>
              </a:rPr>
              <a:t>https://www.nature.com/articles/s41591-024-02850-w</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2EB49-D2AB-F9E7-C32C-D66BBADD1BC7}"/>
              </a:ext>
            </a:extLst>
          </p:cNvPr>
          <p:cNvPicPr>
            <a:picLocks noChangeAspect="1"/>
          </p:cNvPicPr>
          <p:nvPr/>
        </p:nvPicPr>
        <p:blipFill>
          <a:blip r:embed="rId4"/>
          <a:stretch>
            <a:fillRect/>
          </a:stretch>
        </p:blipFill>
        <p:spPr>
          <a:xfrm>
            <a:off x="10101239" y="4848949"/>
            <a:ext cx="2145978" cy="2133785"/>
          </a:xfrm>
          <a:prstGeom prst="rect">
            <a:avLst/>
          </a:prstGeom>
        </p:spPr>
      </p:pic>
      <p:sp>
        <p:nvSpPr>
          <p:cNvPr id="3" name="Lightning Bolt 2">
            <a:extLst>
              <a:ext uri="{FF2B5EF4-FFF2-40B4-BE49-F238E27FC236}">
                <a16:creationId xmlns:a16="http://schemas.microsoft.com/office/drawing/2014/main" id="{C4ADC1B4-4F5F-0355-5E51-07C56E2B1E99}"/>
              </a:ext>
            </a:extLst>
          </p:cNvPr>
          <p:cNvSpPr/>
          <p:nvPr/>
        </p:nvSpPr>
        <p:spPr>
          <a:xfrm>
            <a:off x="2318327" y="849743"/>
            <a:ext cx="1717963" cy="120072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243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70A675-D150-B8D1-CA97-0B4627381B6F}"/>
              </a:ext>
            </a:extLst>
          </p:cNvPr>
          <p:cNvSpPr txBox="1"/>
          <p:nvPr/>
        </p:nvSpPr>
        <p:spPr>
          <a:xfrm>
            <a:off x="157018" y="6192025"/>
            <a:ext cx="11947894" cy="646331"/>
          </a:xfrm>
          <a:prstGeom prst="rect">
            <a:avLst/>
          </a:prstGeom>
          <a:noFill/>
        </p:spPr>
        <p:txBody>
          <a:bodyPr wrap="square">
            <a:spAutoFit/>
          </a:bodyPr>
          <a:lstStyle/>
          <a:p>
            <a:r>
              <a:rPr lang="en-US" b="1" dirty="0"/>
              <a:t>Hirotaka Takita et al., A Systematic Review and Meta-Analysis of Diagnostic Performance Comparison between Generative AI and Physicians, 8 </a:t>
            </a:r>
            <a:r>
              <a:rPr lang="en-US" b="1" dirty="0" err="1"/>
              <a:t>npj</a:t>
            </a:r>
            <a:r>
              <a:rPr lang="en-US" b="1" dirty="0"/>
              <a:t> Digital Medicine 175 (2025), </a:t>
            </a:r>
            <a:r>
              <a:rPr lang="en-US" b="1" dirty="0">
                <a:hlinkClick r:id="rId2"/>
              </a:rPr>
              <a:t>https://doi.org/10.1038/s41746-025-01543-z</a:t>
            </a:r>
            <a:r>
              <a:rPr lang="en-US" b="1" dirty="0"/>
              <a:t> </a:t>
            </a:r>
          </a:p>
        </p:txBody>
      </p:sp>
      <p:sp>
        <p:nvSpPr>
          <p:cNvPr id="4" name="TextBox 3">
            <a:extLst>
              <a:ext uri="{FF2B5EF4-FFF2-40B4-BE49-F238E27FC236}">
                <a16:creationId xmlns:a16="http://schemas.microsoft.com/office/drawing/2014/main" id="{32523787-A3E5-4FF1-7FC3-F72B381F97E1}"/>
              </a:ext>
            </a:extLst>
          </p:cNvPr>
          <p:cNvSpPr txBox="1"/>
          <p:nvPr/>
        </p:nvSpPr>
        <p:spPr>
          <a:xfrm>
            <a:off x="293915" y="67271"/>
            <a:ext cx="11419114" cy="5816977"/>
          </a:xfrm>
          <a:prstGeom prst="rect">
            <a:avLst/>
          </a:prstGeom>
          <a:noFill/>
        </p:spPr>
        <p:txBody>
          <a:bodyPr wrap="square" rtlCol="0">
            <a:spAutoFit/>
          </a:bodyPr>
          <a:lstStyle/>
          <a:p>
            <a:pPr algn="ctr"/>
            <a:r>
              <a:rPr lang="en-US" sz="3200" b="1" dirty="0">
                <a:solidFill>
                  <a:srgbClr val="0070C0"/>
                </a:solidFill>
                <a:latin typeface="Palatino Linotype" panose="02040502050505030304" pitchFamily="18" charset="0"/>
              </a:rPr>
              <a:t>BUT…AI FALLS SHORT IN A RECENT META-ANALYSIS IN 2025!</a:t>
            </a:r>
          </a:p>
          <a:p>
            <a:pPr algn="just"/>
            <a:endParaRPr lang="en-US" sz="2000" b="1" dirty="0">
              <a:latin typeface="Palatino Linotype" panose="02040502050505030304" pitchFamily="18" charset="0"/>
            </a:endParaRPr>
          </a:p>
          <a:p>
            <a:pPr algn="just"/>
            <a:r>
              <a:rPr lang="en-US" sz="2000" b="1" dirty="0">
                <a:latin typeface="Palatino Linotype" panose="02040502050505030304" pitchFamily="18" charset="0"/>
              </a:rPr>
              <a:t>“In this systematic review and meta-analysis, we analyzed the diagnostic performance of generative AI and physicians. We initially identified 18,371 studies, ultimately including 83 in the meta-analysis. The study spanned various AI models and medical specialties, with GPT-4 being the most evaluated.  Quality assessment revealed a majority of studies at high risk of bias. </a:t>
            </a:r>
          </a:p>
          <a:p>
            <a:pPr algn="just"/>
            <a:endParaRPr lang="en-US" sz="2000" b="1" dirty="0">
              <a:latin typeface="Palatino Linotype" panose="02040502050505030304" pitchFamily="18" charset="0"/>
            </a:endParaRPr>
          </a:p>
          <a:p>
            <a:pPr algn="just"/>
            <a:r>
              <a:rPr lang="en-US" sz="2000" b="1" dirty="0">
                <a:solidFill>
                  <a:srgbClr val="0070C0"/>
                </a:solidFill>
                <a:latin typeface="Palatino Linotype" panose="02040502050505030304" pitchFamily="18" charset="0"/>
              </a:rPr>
              <a:t>The meta-analysis showed a pooled accuracy of 52.1% for generative AI models. Some generative AI models showed comparable performance to non-expert physicians although no significant performance difference was found</a:t>
            </a:r>
            <a:r>
              <a:rPr lang="en-US" sz="2400" b="1" dirty="0">
                <a:solidFill>
                  <a:schemeClr val="accent2"/>
                </a:solidFill>
                <a:latin typeface="Palatino Linotype" panose="02040502050505030304" pitchFamily="18" charset="0"/>
              </a:rPr>
              <a:t>.  </a:t>
            </a:r>
            <a:r>
              <a:rPr lang="en-US" sz="2400" b="1" i="1" dirty="0">
                <a:solidFill>
                  <a:srgbClr val="C00000"/>
                </a:solidFill>
                <a:latin typeface="Palatino Linotype" panose="02040502050505030304" pitchFamily="18" charset="0"/>
              </a:rPr>
              <a:t>In contrast, AI models overall were significantly inferior to expert physicians (difference in accuracy: 15.8%). </a:t>
            </a:r>
            <a:endParaRPr lang="en-US" sz="2000" b="1" i="1" dirty="0">
              <a:solidFill>
                <a:srgbClr val="C00000"/>
              </a:solidFill>
              <a:latin typeface="Palatino Linotype" panose="02040502050505030304" pitchFamily="18" charset="0"/>
            </a:endParaRPr>
          </a:p>
          <a:p>
            <a:pPr algn="just"/>
            <a:endParaRPr lang="en-US" sz="2000" b="1" dirty="0">
              <a:latin typeface="Palatino Linotype" panose="02040502050505030304" pitchFamily="18" charset="0"/>
            </a:endParaRPr>
          </a:p>
          <a:p>
            <a:pPr algn="just"/>
            <a:r>
              <a:rPr lang="en-US" sz="2000" b="1" dirty="0">
                <a:solidFill>
                  <a:schemeClr val="accent2"/>
                </a:solidFill>
                <a:latin typeface="Palatino Linotype" panose="02040502050505030304" pitchFamily="18" charset="0"/>
              </a:rPr>
              <a:t>Our analysis also highlighted no significant differences in effectiveness across most medical fields. </a:t>
            </a:r>
            <a:r>
              <a:rPr lang="en-US" sz="2000" b="1" dirty="0">
                <a:latin typeface="Palatino Linotype" panose="02040502050505030304" pitchFamily="18" charset="0"/>
              </a:rPr>
              <a:t>To the best of our knowledge, this is the first meta-analysis of generative AI models in diagnostic tasks.  </a:t>
            </a:r>
            <a:r>
              <a:rPr lang="en-US" sz="2000" b="1" dirty="0">
                <a:highlight>
                  <a:srgbClr val="FFFF00"/>
                </a:highlight>
                <a:latin typeface="Palatino Linotype" panose="02040502050505030304" pitchFamily="18" charset="0"/>
              </a:rPr>
              <a:t>This comprehensive study highlights the varied capabilities and</a:t>
            </a:r>
          </a:p>
          <a:p>
            <a:pPr algn="just"/>
            <a:r>
              <a:rPr lang="en-US" sz="2000" b="1" dirty="0">
                <a:highlight>
                  <a:srgbClr val="FFFF00"/>
                </a:highlight>
                <a:latin typeface="Palatino Linotype" panose="02040502050505030304" pitchFamily="18" charset="0"/>
              </a:rPr>
              <a:t>limitations of generative AI in medical diagnostics.”</a:t>
            </a:r>
          </a:p>
        </p:txBody>
      </p:sp>
      <p:pic>
        <p:nvPicPr>
          <p:cNvPr id="2" name="Picture 1">
            <a:extLst>
              <a:ext uri="{FF2B5EF4-FFF2-40B4-BE49-F238E27FC236}">
                <a16:creationId xmlns:a16="http://schemas.microsoft.com/office/drawing/2014/main" id="{235E6639-DAF8-495D-E51D-C3BDDA064688}"/>
              </a:ext>
            </a:extLst>
          </p:cNvPr>
          <p:cNvPicPr>
            <a:picLocks noChangeAspect="1"/>
          </p:cNvPicPr>
          <p:nvPr/>
        </p:nvPicPr>
        <p:blipFill>
          <a:blip r:embed="rId3"/>
          <a:stretch>
            <a:fillRect/>
          </a:stretch>
        </p:blipFill>
        <p:spPr>
          <a:xfrm>
            <a:off x="10046022" y="3943276"/>
            <a:ext cx="2145978" cy="2133785"/>
          </a:xfrm>
          <a:prstGeom prst="rect">
            <a:avLst/>
          </a:prstGeom>
        </p:spPr>
      </p:pic>
    </p:spTree>
    <p:extLst>
      <p:ext uri="{BB962C8B-B14F-4D97-AF65-F5344CB8AC3E}">
        <p14:creationId xmlns:p14="http://schemas.microsoft.com/office/powerpoint/2010/main" val="3875828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7E0F0C-C08C-A141-B738-A382F69A7A38}"/>
              </a:ext>
            </a:extLst>
          </p:cNvPr>
          <p:cNvSpPr txBox="1"/>
          <p:nvPr/>
        </p:nvSpPr>
        <p:spPr>
          <a:xfrm>
            <a:off x="533401" y="185057"/>
            <a:ext cx="11517086" cy="1077218"/>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Arial" panose="020B0604020202020204" pitchFamily="34" charset="0"/>
              </a:rPr>
              <a:t>D.  AI AS HEALTH CARE TOOL FOR DIAGNOSIS AND TREATMENT:  </a:t>
            </a:r>
            <a:r>
              <a:rPr kumimoji="0" lang="en-US" altLang="en-US"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Arial" panose="020B0604020202020204" pitchFamily="34" charset="0"/>
              </a:rPr>
              <a:t>NOT SO FAST.</a:t>
            </a:r>
            <a:endPar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5" name="Rectangle 3">
            <a:extLst>
              <a:ext uri="{FF2B5EF4-FFF2-40B4-BE49-F238E27FC236}">
                <a16:creationId xmlns:a16="http://schemas.microsoft.com/office/drawing/2014/main" id="{EB57F217-29B1-6C65-7B7B-DD99706B6547}"/>
              </a:ext>
            </a:extLst>
          </p:cNvPr>
          <p:cNvSpPr txBox="1">
            <a:spLocks/>
          </p:cNvSpPr>
          <p:nvPr/>
        </p:nvSpPr>
        <p:spPr>
          <a:xfrm>
            <a:off x="154379" y="1520042"/>
            <a:ext cx="11765872" cy="52617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None/>
            </a:pPr>
            <a:endParaRPr lang="en-US" altLang="en-US" dirty="0"/>
          </a:p>
        </p:txBody>
      </p:sp>
      <p:pic>
        <p:nvPicPr>
          <p:cNvPr id="6" name="Picture 5">
            <a:extLst>
              <a:ext uri="{FF2B5EF4-FFF2-40B4-BE49-F238E27FC236}">
                <a16:creationId xmlns:a16="http://schemas.microsoft.com/office/drawing/2014/main" id="{2473F6B0-FBB9-7D19-9F97-27D00ACD466C}"/>
              </a:ext>
            </a:extLst>
          </p:cNvPr>
          <p:cNvPicPr>
            <a:picLocks noChangeAspect="1"/>
          </p:cNvPicPr>
          <p:nvPr/>
        </p:nvPicPr>
        <p:blipFill>
          <a:blip r:embed="rId2"/>
          <a:stretch>
            <a:fillRect/>
          </a:stretch>
        </p:blipFill>
        <p:spPr>
          <a:xfrm>
            <a:off x="320932" y="1262275"/>
            <a:ext cx="11550136" cy="5410668"/>
          </a:xfrm>
          <a:prstGeom prst="rect">
            <a:avLst/>
          </a:prstGeom>
        </p:spPr>
      </p:pic>
    </p:spTree>
    <p:extLst>
      <p:ext uri="{BB962C8B-B14F-4D97-AF65-F5344CB8AC3E}">
        <p14:creationId xmlns:p14="http://schemas.microsoft.com/office/powerpoint/2010/main" val="4266493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6537F3-7FA5-11E5-A84B-D6E97E0AED3D}"/>
              </a:ext>
            </a:extLst>
          </p:cNvPr>
          <p:cNvPicPr>
            <a:picLocks noChangeAspect="1"/>
          </p:cNvPicPr>
          <p:nvPr/>
        </p:nvPicPr>
        <p:blipFill>
          <a:blip r:embed="rId2"/>
          <a:stretch>
            <a:fillRect/>
          </a:stretch>
        </p:blipFill>
        <p:spPr>
          <a:xfrm>
            <a:off x="-1987588" y="39461"/>
            <a:ext cx="16167175" cy="7402286"/>
          </a:xfrm>
          <a:prstGeom prst="rect">
            <a:avLst/>
          </a:prstGeom>
        </p:spPr>
      </p:pic>
      <p:sp>
        <p:nvSpPr>
          <p:cNvPr id="9" name="TextBox 8">
            <a:extLst>
              <a:ext uri="{FF2B5EF4-FFF2-40B4-BE49-F238E27FC236}">
                <a16:creationId xmlns:a16="http://schemas.microsoft.com/office/drawing/2014/main" id="{2EF1A893-18D2-1D4B-D66C-3611ABBFB409}"/>
              </a:ext>
            </a:extLst>
          </p:cNvPr>
          <p:cNvSpPr txBox="1"/>
          <p:nvPr/>
        </p:nvSpPr>
        <p:spPr>
          <a:xfrm>
            <a:off x="7839075" y="3629025"/>
            <a:ext cx="454342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REMEMBER: EVEN IN HEALTH CARE THE HOSPITAL AIMS TO MAXIMIZE REVENUE AND VENDORS OVERPROMOTE AND UNDERDELIVER ON THEIR PRODUCTS.   AI PRODUCTS ARE NO DIFFERENT FROM ANY OTHER PRODUCT IN A MARKET ECONOMY.</a:t>
            </a:r>
            <a:endParaRPr kumimoji="0" lang="en-US" sz="1600" b="1"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3335140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7ACA49-ABC0-E3CF-53B1-2D1A1D27414A}"/>
              </a:ext>
            </a:extLst>
          </p:cNvPr>
          <p:cNvSpPr txBox="1"/>
          <p:nvPr/>
        </p:nvSpPr>
        <p:spPr>
          <a:xfrm>
            <a:off x="1" y="1174376"/>
            <a:ext cx="12021670" cy="57246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empos"/>
                <a:ea typeface="+mn-ea"/>
                <a:cs typeface="+mn-cs"/>
              </a:rPr>
              <a:t>Harvard researchers studied schedules for 300,000 retail employees over five years, encompassing 99 million shifts. The schedules covered 6,200 stores across 2,000 cities in all 50 states.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1" u="none" strike="noStrike" kern="1200" cap="none" spc="0" normalizeH="0" baseline="0" noProof="0" dirty="0">
                <a:ln>
                  <a:noFill/>
                </a:ln>
                <a:solidFill>
                  <a:srgbClr val="FF0000"/>
                </a:solidFill>
                <a:effectLst/>
                <a:uLnTx/>
                <a:uFillTx/>
                <a:latin typeface="Tiempos"/>
                <a:ea typeface="+mn-ea"/>
                <a:cs typeface="+mn-cs"/>
              </a:rPr>
              <a:t>Though used by independent retail chains, the plans were created similarly using the same commercially available AI tool. The tool was programmed to generate labor schedules that met two objectives: ensuring enough employees were on duty to match anticipated demand and complying with labor laws and union agreements.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1" i="1" u="none" strike="noStrike" kern="1200" cap="none" spc="0" normalizeH="0" baseline="0" noProof="0" dirty="0">
                <a:ln>
                  <a:noFill/>
                </a:ln>
                <a:solidFill>
                  <a:srgbClr val="FF0000"/>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Tiempos"/>
                <a:ea typeface="+mn-ea"/>
                <a:cs typeface="+mn-cs"/>
              </a:rPr>
              <a:t>The timetables then went to store general managers, who could review them and make corrections based on evolving information.  </a:t>
            </a:r>
            <a:r>
              <a:rPr kumimoji="0" lang="en-US" sz="2000" b="1" i="0" u="none" strike="noStrike" kern="1200" cap="none" spc="0" normalizeH="0" baseline="0" noProof="0" dirty="0">
                <a:ln>
                  <a:noFill/>
                </a:ln>
                <a:solidFill>
                  <a:srgbClr val="C00000"/>
                </a:solidFill>
                <a:effectLst/>
                <a:uLnTx/>
                <a:uFillTx/>
                <a:latin typeface="Tiempos"/>
                <a:ea typeface="+mn-ea"/>
                <a:cs typeface="+mn-cs"/>
              </a:rPr>
              <a:t>The team of researchers conducted a shift-by-shift comparison of the AI-generated schedules against the ones adjusted by managers. </a:t>
            </a:r>
            <a:r>
              <a:rPr kumimoji="0" lang="en-US" sz="2000" b="1" i="1" u="none" strike="noStrike" kern="1200" cap="none" spc="0" normalizeH="0" baseline="0" noProof="0" dirty="0">
                <a:ln>
                  <a:noFill/>
                </a:ln>
                <a:solidFill>
                  <a:srgbClr val="C00000"/>
                </a:solidFill>
                <a:effectLst/>
                <a:uLnTx/>
                <a:uFillTx/>
                <a:latin typeface="Tiempos"/>
                <a:ea typeface="+mn-ea"/>
                <a:cs typeface="+mn-cs"/>
              </a:rPr>
              <a:t>What they found was striking: managers made manual overrides to 84 percent of the 99 million shifts in the study.  [THIS IS A TOTAL FAILURE OF AI SCHEDULING.]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C00000"/>
              </a:solidFill>
              <a:effectLst/>
              <a:uLnTx/>
              <a:uFillTx/>
              <a:latin typeface="Tiemp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a:ea typeface="+mn-ea"/>
                <a:cs typeface="+mn-cs"/>
              </a:rPr>
              <a:t>While we document these patterns in the context of labor scheduling, these prescriptions likely extend to other operational contexts where AI tools rely on human-provided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a:ea typeface="+mn-ea"/>
                <a:cs typeface="+mn-cs"/>
              </a:rPr>
              <a:t>inputs, as maintaining input quality is fundamental to realizing the benefits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a:ea typeface="+mn-ea"/>
                <a:cs typeface="+mn-cs"/>
              </a:rPr>
              <a:t>AI investments.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i="1" dirty="0">
              <a:solidFill>
                <a:srgbClr val="0070C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Calibri"/>
                <a:ea typeface="+mn-ea"/>
                <a:cs typeface="+mn-cs"/>
              </a:rPr>
              <a:t>Caleb Kwon, Antonio Moreno, Ananth Raman, The Impact of Input Inaccuracy on Leveraging AI Tools: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Calibri"/>
                <a:ea typeface="+mn-ea"/>
                <a:cs typeface="+mn-cs"/>
              </a:rPr>
              <a:t>Evidence from Algorithmic Labor Scheduling,  Harvard Business School (January 18th, 2025)</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3">
            <a:extLst>
              <a:ext uri="{FF2B5EF4-FFF2-40B4-BE49-F238E27FC236}">
                <a16:creationId xmlns:a16="http://schemas.microsoft.com/office/drawing/2014/main" id="{E8BB7169-C2F7-D8F9-C461-004023A61292}"/>
              </a:ext>
            </a:extLst>
          </p:cNvPr>
          <p:cNvPicPr>
            <a:picLocks noChangeAspect="1"/>
          </p:cNvPicPr>
          <p:nvPr/>
        </p:nvPicPr>
        <p:blipFill>
          <a:blip r:embed="rId2"/>
          <a:stretch>
            <a:fillRect/>
          </a:stretch>
        </p:blipFill>
        <p:spPr>
          <a:xfrm>
            <a:off x="10792508" y="5412509"/>
            <a:ext cx="1399492" cy="1445491"/>
          </a:xfrm>
          <a:prstGeom prst="rect">
            <a:avLst/>
          </a:prstGeom>
        </p:spPr>
      </p:pic>
      <p:sp>
        <p:nvSpPr>
          <p:cNvPr id="5" name="TextBox 4">
            <a:extLst>
              <a:ext uri="{FF2B5EF4-FFF2-40B4-BE49-F238E27FC236}">
                <a16:creationId xmlns:a16="http://schemas.microsoft.com/office/drawing/2014/main" id="{114B5D83-124D-0087-86C3-803B0EA50F93}"/>
              </a:ext>
            </a:extLst>
          </p:cNvPr>
          <p:cNvSpPr txBox="1"/>
          <p:nvPr/>
        </p:nvSpPr>
        <p:spPr>
          <a:xfrm>
            <a:off x="166145" y="116541"/>
            <a:ext cx="1202585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rPr>
              <a:t>1.  GARBAGE IN, GARBAGE 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rPr>
              <a:t>AI DATA REQUIRES EXTREMELY HIGH INPUT QUALITY</a:t>
            </a:r>
            <a:endParaRPr kumimoji="0" lang="en-US" sz="2800" b="1" i="0" u="none" strike="noStrike" kern="1200" cap="none" spc="0" normalizeH="0" baseline="0" noProof="0" dirty="0">
              <a:ln>
                <a:noFill/>
              </a:ln>
              <a:solidFill>
                <a:srgbClr val="00B050"/>
              </a:solidFill>
              <a:effectLst/>
              <a:uLnTx/>
              <a:uFillTx/>
              <a:latin typeface="Palatino Linotype" panose="02040502050505030304" pitchFamily="18" charset="0"/>
            </a:endParaRPr>
          </a:p>
        </p:txBody>
      </p:sp>
    </p:spTree>
    <p:extLst>
      <p:ext uri="{BB962C8B-B14F-4D97-AF65-F5344CB8AC3E}">
        <p14:creationId xmlns:p14="http://schemas.microsoft.com/office/powerpoint/2010/main" val="3585351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BC82A94-9018-A126-6212-D4EEC9B19974}"/>
              </a:ext>
            </a:extLst>
          </p:cNvPr>
          <p:cNvSpPr>
            <a:spLocks noGrp="1"/>
          </p:cNvSpPr>
          <p:nvPr>
            <p:ph type="title"/>
          </p:nvPr>
        </p:nvSpPr>
        <p:spPr>
          <a:xfrm>
            <a:off x="264405" y="0"/>
            <a:ext cx="11677879" cy="1167788"/>
          </a:xfrm>
        </p:spPr>
        <p:txBody>
          <a:bodyPr>
            <a:normAutofit/>
          </a:bodyPr>
          <a:lstStyle/>
          <a:p>
            <a:r>
              <a:rPr lang="en-US" altLang="en-US" sz="4800" b="1" i="1" dirty="0">
                <a:solidFill>
                  <a:srgbClr val="7030A0"/>
                </a:solidFill>
              </a:rPr>
              <a:t>AI</a:t>
            </a:r>
            <a:r>
              <a:rPr lang="en-US" altLang="en-US" b="1" dirty="0">
                <a:solidFill>
                  <a:srgbClr val="7030A0"/>
                </a:solidFill>
              </a:rPr>
              <a:t> AND </a:t>
            </a:r>
            <a:r>
              <a:rPr lang="en-US" altLang="en-US" sz="4800" b="1" dirty="0">
                <a:solidFill>
                  <a:srgbClr val="7030A0"/>
                </a:solidFill>
              </a:rPr>
              <a:t>H</a:t>
            </a:r>
            <a:r>
              <a:rPr lang="en-US" altLang="en-US" b="1" dirty="0">
                <a:solidFill>
                  <a:srgbClr val="7030A0"/>
                </a:solidFill>
              </a:rPr>
              <a:t>EALTH CARE TRANSFORMATION</a:t>
            </a:r>
          </a:p>
        </p:txBody>
      </p:sp>
      <p:sp>
        <p:nvSpPr>
          <p:cNvPr id="23555" name="TextBox 2">
            <a:extLst>
              <a:ext uri="{FF2B5EF4-FFF2-40B4-BE49-F238E27FC236}">
                <a16:creationId xmlns:a16="http://schemas.microsoft.com/office/drawing/2014/main" id="{C9F1DE23-1AC5-5DD8-3B28-1C76E19C12D9}"/>
              </a:ext>
            </a:extLst>
          </p:cNvPr>
          <p:cNvSpPr txBox="1">
            <a:spLocks noChangeArrowheads="1"/>
          </p:cNvSpPr>
          <p:nvPr/>
        </p:nvSpPr>
        <p:spPr bwMode="auto">
          <a:xfrm>
            <a:off x="264404" y="1687286"/>
            <a:ext cx="1167787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Arial" panose="020B0604020202020204" pitchFamily="34" charset="0"/>
              </a:rPr>
              <a:t> DATA USE IN HEALTH CARE:  A BRIEF HISTORY </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altLang="en-US" sz="2800" b="1" dirty="0">
                <a:solidFill>
                  <a:schemeClr val="accent2"/>
                </a:solidFill>
              </a:rPr>
              <a:t>AI DEFINITIONS </a:t>
            </a:r>
            <a:r>
              <a:rPr kumimoji="0" lang="en-US" altLang="en-US" sz="2800" b="1" i="0" u="none" strike="noStrike" kern="1200" cap="none" spc="0" normalizeH="0" baseline="0" noProof="0" dirty="0">
                <a:ln>
                  <a:noFill/>
                </a:ln>
                <a:solidFill>
                  <a:schemeClr val="accent2"/>
                </a:solidFill>
                <a:effectLst/>
                <a:uLnTx/>
                <a:uFillTx/>
                <a:latin typeface="Times New Roman" panose="02020603050405020304" pitchFamily="18"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Arial" panose="020B0604020202020204" pitchFamily="34" charset="0"/>
              </a:rPr>
              <a:t>AI AND PHYSICIANS:  THE FRAGILE HOPE OF HYBRID MEDICINE   </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lang="en-US" altLang="en-US" sz="2800" b="1" dirty="0">
                <a:solidFill>
                  <a:srgbClr val="00B050"/>
                </a:solidFill>
              </a:rPr>
              <a:t> A</a:t>
            </a:r>
            <a:r>
              <a:rPr kumimoji="0" lang="en-US" alt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Arial" panose="020B0604020202020204" pitchFamily="34" charset="0"/>
              </a:rPr>
              <a:t>I AS HEALTH CARE TOOL FOR DIAGNOSIS AND TREATMENT:  NOT SO FAST.</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80114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6DFDFC-1DE5-B45C-5652-25EE95BA5F43}"/>
              </a:ext>
            </a:extLst>
          </p:cNvPr>
          <p:cNvSpPr txBox="1"/>
          <p:nvPr/>
        </p:nvSpPr>
        <p:spPr>
          <a:xfrm>
            <a:off x="201880" y="0"/>
            <a:ext cx="11919858" cy="6827767"/>
          </a:xfrm>
          <a:prstGeom prst="rect">
            <a:avLst/>
          </a:prstGeom>
          <a:noFill/>
        </p:spPr>
        <p:txBody>
          <a:bodyPr wrap="square">
            <a:spAutoFit/>
          </a:bodyPr>
          <a:lstStyle/>
          <a:p>
            <a:pPr marL="0" marR="0" algn="ctr">
              <a:buNone/>
            </a:pPr>
            <a:r>
              <a:rPr lang="en-US" sz="3200" b="1" kern="100" dirty="0">
                <a:solidFill>
                  <a:srgbClr val="00B050"/>
                </a:solidFill>
                <a:effectLst/>
                <a:latin typeface="Palatino Linotype" panose="02040502050505030304" pitchFamily="18" charset="0"/>
                <a:ea typeface="Calibri" panose="020F0502020204030204" pitchFamily="34" charset="0"/>
                <a:cs typeface="Times New Roman" panose="02020603050405020304" pitchFamily="18" charset="0"/>
              </a:rPr>
              <a:t>QUALITY OF DATA MATTERS TO DIAGNOSIS: </a:t>
            </a:r>
          </a:p>
          <a:p>
            <a:pPr marL="0" marR="0" algn="ctr">
              <a:buNone/>
            </a:pPr>
            <a:r>
              <a:rPr lang="en-US" sz="3200" b="1" kern="100" dirty="0">
                <a:solidFill>
                  <a:srgbClr val="00B050"/>
                </a:solidFill>
                <a:effectLst/>
                <a:latin typeface="Palatino Linotype" panose="02040502050505030304" pitchFamily="18" charset="0"/>
                <a:ea typeface="Calibri" panose="020F0502020204030204" pitchFamily="34" charset="0"/>
                <a:cs typeface="Times New Roman" panose="02020603050405020304" pitchFamily="18" charset="0"/>
              </a:rPr>
              <a:t>ERRORS IN THE ELECTRONIC MEDICAL RECORD</a:t>
            </a:r>
          </a:p>
          <a:p>
            <a:pPr marL="0" marR="0" algn="just">
              <a:lnSpc>
                <a:spcPct val="115000"/>
              </a:lnSpc>
              <a:spcAft>
                <a:spcPts val="800"/>
              </a:spcAft>
              <a:buNone/>
            </a:pPr>
            <a:r>
              <a:rPr lang="en-US" sz="2000" b="1" dirty="0"/>
              <a:t>Clinical Decision Support algorithms (CDS) algorithms require that massive amounts of data be obtained and cleaned via pre-processing methods. The data must be high quality, and yet at this moment the “[m]</a:t>
            </a:r>
            <a:r>
              <a:rPr lang="en-US" sz="2000" b="1" dirty="0" err="1"/>
              <a:t>ethods</a:t>
            </a:r>
            <a:r>
              <a:rPr lang="en-US" sz="2000" b="1" dirty="0"/>
              <a:t> to assess data validity and reproducibility are often ad hoc,” and “the assessment of the quality of data that are available and the methodology to create a high-quality dataset are not standardized or often are nonexistent.” </a:t>
            </a:r>
            <a:r>
              <a:rPr lang="en-US" sz="2400" b="1" i="1" dirty="0">
                <a:solidFill>
                  <a:srgbClr val="C00000"/>
                </a:solidFill>
              </a:rPr>
              <a:t>Haavi Morreim observes that “EMRs actually are laden with documentation errors.”  </a:t>
            </a:r>
            <a:r>
              <a:rPr lang="en-US" sz="2400" b="1" i="1" dirty="0">
                <a:solidFill>
                  <a:schemeClr val="accent2"/>
                </a:solidFill>
              </a:rPr>
              <a:t>Artificial intelligence and machine learning are heavily limited by the quality of data on which they are trained. Whereas imaging and signal functions (CT, MRI, EKG etc.) are largely produced by machines, EMRs are comprised heavily of the observations human beings make and the descriptive notes they compose—with all the attendant vagaries and nuances, the varying structures for EMR data entry, and a host of other factors that can introduce errors at myriad points. …EMRs labor under a variety of errors, both unintentional and, unfortunately, also intentional.“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 H. Morreim, Errors in the EMR:  Under-Recognized Hazard for AI in Healthcare, 24 </a:t>
            </a: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Hous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J. Health L. &amp; Policy 127 (2025); See generally NAT’L ACAD. MED., ARTIFICIAL INTELLIGENCE IN HEALTH CARE: THE HOPE, THE HYPE, THE PROMISE, THE PERIL 7–36 (Michael Matheny et al. eds., 2022), </a:t>
            </a:r>
            <a:r>
              <a:rPr lang="en-US" sz="18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https://nam.edu/wp-con-tent/uploads/2019/12/AI-in-Health-Care-PREPUB-FINAL.pdf</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75921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42FAFB-690F-FA0A-A164-21A7E63D8813}"/>
              </a:ext>
            </a:extLst>
          </p:cNvPr>
          <p:cNvSpPr txBox="1"/>
          <p:nvPr/>
        </p:nvSpPr>
        <p:spPr>
          <a:xfrm>
            <a:off x="114299" y="0"/>
            <a:ext cx="8296836" cy="6801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rPr>
              <a:t>2.  AI:  THE CURSE OF RECURSION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030A0"/>
              </a:solidFill>
              <a:effectLst/>
              <a:uLnTx/>
              <a:uFillTx/>
              <a:latin typeface="Palatino Linotype" panose="020405020505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We discover that learning from data produced by other models causes model collapse – a degenerative process whereby, over time, models forget the true underlying data distribution, even in the absence of a shift in the distribution over time. …</a:t>
            </a:r>
            <a:r>
              <a:rPr kumimoji="0" lang="en-US" sz="24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We show that over time we start losing information about the true distribution, which first stars with tails disappearing, and over the generations learned behaviors start converging to a point estimate with very small variance.  </a:t>
            </a:r>
            <a:r>
              <a:rPr kumimoji="0" lang="en-US" sz="24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Further, we show that this process is inevitable, even for cases with almost ideal conditions for long-term learning, i.e. no function estimation error.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Bia </a:t>
            </a:r>
            <a:r>
              <a:rPr kumimoji="0" lang="en-US" sz="2000" b="1"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Shumallov</a:t>
            </a:r>
            <a:r>
              <a:rPr kumimoji="0" 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et al.,  THE CURSE OF RECURSION:  TRAINING ON GENERATED DATA MAKES MODELS FORGET, arXiv:2305.17493 (2024), </a:t>
            </a:r>
            <a:r>
              <a:rPr kumimoji="0" lang="en-US" sz="20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hlinkClick r:id="rId2"/>
              </a:rPr>
              <a:t>https://arxiv.org/pdf/2305.17493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73C80C64-2E2B-2811-ACFC-76250FFCD3CA}"/>
              </a:ext>
            </a:extLst>
          </p:cNvPr>
          <p:cNvPicPr>
            <a:picLocks noChangeAspect="1"/>
          </p:cNvPicPr>
          <p:nvPr/>
        </p:nvPicPr>
        <p:blipFill>
          <a:blip r:embed="rId3"/>
          <a:stretch>
            <a:fillRect/>
          </a:stretch>
        </p:blipFill>
        <p:spPr>
          <a:xfrm>
            <a:off x="8411135" y="0"/>
            <a:ext cx="3845859" cy="3845859"/>
          </a:xfrm>
          <a:prstGeom prst="rect">
            <a:avLst/>
          </a:prstGeom>
        </p:spPr>
      </p:pic>
      <p:pic>
        <p:nvPicPr>
          <p:cNvPr id="3" name="Picture 2">
            <a:extLst>
              <a:ext uri="{FF2B5EF4-FFF2-40B4-BE49-F238E27FC236}">
                <a16:creationId xmlns:a16="http://schemas.microsoft.com/office/drawing/2014/main" id="{7B121269-CED0-0D08-A4C3-69D585260E98}"/>
              </a:ext>
            </a:extLst>
          </p:cNvPr>
          <p:cNvPicPr>
            <a:picLocks noChangeAspect="1"/>
          </p:cNvPicPr>
          <p:nvPr/>
        </p:nvPicPr>
        <p:blipFill>
          <a:blip r:embed="rId4"/>
          <a:stretch>
            <a:fillRect/>
          </a:stretch>
        </p:blipFill>
        <p:spPr>
          <a:xfrm>
            <a:off x="9875319" y="4559609"/>
            <a:ext cx="2316681" cy="2298391"/>
          </a:xfrm>
          <a:prstGeom prst="rect">
            <a:avLst/>
          </a:prstGeom>
        </p:spPr>
      </p:pic>
    </p:spTree>
    <p:extLst>
      <p:ext uri="{BB962C8B-B14F-4D97-AF65-F5344CB8AC3E}">
        <p14:creationId xmlns:p14="http://schemas.microsoft.com/office/powerpoint/2010/main" val="2564668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1C676-8075-2CE6-DBF2-FF29E8EC2082}"/>
              </a:ext>
            </a:extLst>
          </p:cNvPr>
          <p:cNvPicPr>
            <a:picLocks noChangeAspect="1"/>
          </p:cNvPicPr>
          <p:nvPr/>
        </p:nvPicPr>
        <p:blipFill>
          <a:blip r:embed="rId2"/>
          <a:stretch>
            <a:fillRect/>
          </a:stretch>
        </p:blipFill>
        <p:spPr>
          <a:xfrm>
            <a:off x="3916478" y="2307225"/>
            <a:ext cx="4663844" cy="2548349"/>
          </a:xfrm>
          <a:prstGeom prst="rect">
            <a:avLst/>
          </a:prstGeom>
        </p:spPr>
      </p:pic>
      <p:pic>
        <p:nvPicPr>
          <p:cNvPr id="2" name="Picture 1">
            <a:extLst>
              <a:ext uri="{FF2B5EF4-FFF2-40B4-BE49-F238E27FC236}">
                <a16:creationId xmlns:a16="http://schemas.microsoft.com/office/drawing/2014/main" id="{04E273DA-2CDE-B0D0-3E9C-7C222F89BF62}"/>
              </a:ext>
            </a:extLst>
          </p:cNvPr>
          <p:cNvPicPr>
            <a:picLocks noChangeAspect="1"/>
          </p:cNvPicPr>
          <p:nvPr/>
        </p:nvPicPr>
        <p:blipFill>
          <a:blip r:embed="rId3"/>
          <a:stretch>
            <a:fillRect/>
          </a:stretch>
        </p:blipFill>
        <p:spPr>
          <a:xfrm>
            <a:off x="3761029" y="2151777"/>
            <a:ext cx="4669941" cy="2554445"/>
          </a:xfrm>
          <a:prstGeom prst="rect">
            <a:avLst/>
          </a:prstGeom>
        </p:spPr>
      </p:pic>
      <p:pic>
        <p:nvPicPr>
          <p:cNvPr id="4" name="Picture 3">
            <a:extLst>
              <a:ext uri="{FF2B5EF4-FFF2-40B4-BE49-F238E27FC236}">
                <a16:creationId xmlns:a16="http://schemas.microsoft.com/office/drawing/2014/main" id="{0DEAA0B9-BF61-1476-03C5-0CA26873DEF1}"/>
              </a:ext>
            </a:extLst>
          </p:cNvPr>
          <p:cNvPicPr>
            <a:picLocks noChangeAspect="1"/>
          </p:cNvPicPr>
          <p:nvPr/>
        </p:nvPicPr>
        <p:blipFill>
          <a:blip r:embed="rId3"/>
          <a:stretch>
            <a:fillRect/>
          </a:stretch>
        </p:blipFill>
        <p:spPr>
          <a:xfrm>
            <a:off x="3913429" y="2304177"/>
            <a:ext cx="4669941" cy="2554445"/>
          </a:xfrm>
          <a:prstGeom prst="rect">
            <a:avLst/>
          </a:prstGeom>
        </p:spPr>
      </p:pic>
      <p:sp>
        <p:nvSpPr>
          <p:cNvPr id="7" name="TextBox 6">
            <a:extLst>
              <a:ext uri="{FF2B5EF4-FFF2-40B4-BE49-F238E27FC236}">
                <a16:creationId xmlns:a16="http://schemas.microsoft.com/office/drawing/2014/main" id="{7215217D-7D56-0A36-40CF-1B59ABFB8BCF}"/>
              </a:ext>
            </a:extLst>
          </p:cNvPr>
          <p:cNvSpPr txBox="1"/>
          <p:nvPr/>
        </p:nvSpPr>
        <p:spPr>
          <a:xfrm>
            <a:off x="224119" y="607413"/>
            <a:ext cx="11743762"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Medicine changes fast. Changes in clinical practice, underlying data, and the relationships between variables causes the performance of AI models to degrade over time – a phenomenon known as “model drift”. </a:t>
            </a:r>
            <a:r>
              <a:rPr kumimoji="0" lang="en-US" sz="2400" b="1" i="0" u="none" strike="noStrike" kern="1200" cap="none" spc="0" normalizeH="0" baseline="0" noProof="0" dirty="0">
                <a:ln>
                  <a:noFill/>
                </a:ln>
                <a:solidFill>
                  <a:srgbClr val="C00000"/>
                </a:solidFill>
                <a:effectLst/>
                <a:uLnTx/>
                <a:uFillTx/>
                <a:latin typeface="Calibri"/>
                <a:ea typeface="+mn-ea"/>
                <a:cs typeface="+mn-cs"/>
              </a:rPr>
              <a:t>Model drift not only affect predictive models but also poses challenges for the newer generative AI models, such as large language models (LLMs). Understanding and addressing model drift is crucial for maintaining the accuracy and reliability of AI systems in healthcare.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Most models fail to transport between settings or locations due to poor model performance resulting from differences in site-specific clinical practices and inherent differences in data generating processes between sites. This is why it is important to retrain and calibrate predictive models on local data.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For AI models already in use, changes in clinical practices and data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generating processes over time can likewise cause poor model performance.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Examples of </a:t>
            </a:r>
            <a:r>
              <a:rPr lang="en-US" sz="2400" b="1" dirty="0">
                <a:solidFill>
                  <a:srgbClr val="C00000"/>
                </a:solidFill>
                <a:latin typeface="Calibri"/>
              </a:rPr>
              <a:t>t</a:t>
            </a:r>
            <a:r>
              <a:rPr kumimoji="0" lang="en-US" sz="2400" b="1" i="0" u="none" strike="noStrike" kern="1200" cap="none" spc="0" normalizeH="0" baseline="0" noProof="0" dirty="0" err="1">
                <a:ln>
                  <a:noFill/>
                </a:ln>
                <a:solidFill>
                  <a:srgbClr val="C00000"/>
                </a:solidFill>
                <a:effectLst/>
                <a:uLnTx/>
                <a:uFillTx/>
                <a:latin typeface="Calibri"/>
                <a:ea typeface="+mn-ea"/>
                <a:cs typeface="+mn-cs"/>
              </a:rPr>
              <a:t>hese</a:t>
            </a:r>
            <a:r>
              <a:rPr kumimoji="0" lang="en-US" sz="2400" b="1" i="0" u="none" strike="noStrike" kern="1200" cap="none" spc="0" normalizeH="0" baseline="0" noProof="0" dirty="0">
                <a:ln>
                  <a:noFill/>
                </a:ln>
                <a:solidFill>
                  <a:srgbClr val="C00000"/>
                </a:solidFill>
                <a:effectLst/>
                <a:uLnTx/>
                <a:uFillTx/>
                <a:latin typeface="Calibri"/>
                <a:ea typeface="+mn-ea"/>
                <a:cs typeface="+mn-cs"/>
              </a:rPr>
              <a:t> changes include data drift, label drift, concept drift,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covariate shift, and changes due to external factors or seasonal variation.</a:t>
            </a:r>
          </a:p>
        </p:txBody>
      </p:sp>
      <p:sp>
        <p:nvSpPr>
          <p:cNvPr id="8" name="TextBox 7">
            <a:extLst>
              <a:ext uri="{FF2B5EF4-FFF2-40B4-BE49-F238E27FC236}">
                <a16:creationId xmlns:a16="http://schemas.microsoft.com/office/drawing/2014/main" id="{24166AD6-2B5C-F07D-42C9-E05401765CF4}"/>
              </a:ext>
            </a:extLst>
          </p:cNvPr>
          <p:cNvSpPr txBox="1"/>
          <p:nvPr/>
        </p:nvSpPr>
        <p:spPr>
          <a:xfrm>
            <a:off x="304800" y="22638"/>
            <a:ext cx="116630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rPr>
              <a:t>3.  AI: </a:t>
            </a:r>
            <a:r>
              <a:rPr lang="en-US" sz="3200" b="1" dirty="0">
                <a:solidFill>
                  <a:srgbClr val="00B050"/>
                </a:solidFill>
                <a:latin typeface="Palatino Linotype" panose="02040502050505030304" pitchFamily="18" charset="0"/>
              </a:rPr>
              <a:t>VARIABLE CHANGE AND </a:t>
            </a: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rPr>
              <a:t>MODEL DRIFT </a:t>
            </a:r>
          </a:p>
        </p:txBody>
      </p:sp>
      <p:pic>
        <p:nvPicPr>
          <p:cNvPr id="3" name="Picture 2">
            <a:extLst>
              <a:ext uri="{FF2B5EF4-FFF2-40B4-BE49-F238E27FC236}">
                <a16:creationId xmlns:a16="http://schemas.microsoft.com/office/drawing/2014/main" id="{A8BD73AE-D928-A335-6314-A0A31B6726FA}"/>
              </a:ext>
            </a:extLst>
          </p:cNvPr>
          <p:cNvPicPr>
            <a:picLocks noChangeAspect="1"/>
          </p:cNvPicPr>
          <p:nvPr/>
        </p:nvPicPr>
        <p:blipFill>
          <a:blip r:embed="rId4"/>
          <a:stretch>
            <a:fillRect/>
          </a:stretch>
        </p:blipFill>
        <p:spPr>
          <a:xfrm>
            <a:off x="10265054" y="5007367"/>
            <a:ext cx="1827516" cy="1817132"/>
          </a:xfrm>
          <a:prstGeom prst="rect">
            <a:avLst/>
          </a:prstGeom>
        </p:spPr>
      </p:pic>
    </p:spTree>
    <p:extLst>
      <p:ext uri="{BB962C8B-B14F-4D97-AF65-F5344CB8AC3E}">
        <p14:creationId xmlns:p14="http://schemas.microsoft.com/office/powerpoint/2010/main" val="1315919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F5BF8F-2934-86AB-FE8D-88A21E0AC9FA}"/>
              </a:ext>
            </a:extLst>
          </p:cNvPr>
          <p:cNvPicPr>
            <a:picLocks noChangeAspect="1"/>
          </p:cNvPicPr>
          <p:nvPr/>
        </p:nvPicPr>
        <p:blipFill>
          <a:blip r:embed="rId2"/>
          <a:stretch>
            <a:fillRect/>
          </a:stretch>
        </p:blipFill>
        <p:spPr>
          <a:xfrm>
            <a:off x="74429" y="0"/>
            <a:ext cx="10653822" cy="6858000"/>
          </a:xfrm>
          <a:prstGeom prst="rect">
            <a:avLst/>
          </a:prstGeom>
        </p:spPr>
      </p:pic>
      <p:pic>
        <p:nvPicPr>
          <p:cNvPr id="4" name="Picture 3">
            <a:extLst>
              <a:ext uri="{FF2B5EF4-FFF2-40B4-BE49-F238E27FC236}">
                <a16:creationId xmlns:a16="http://schemas.microsoft.com/office/drawing/2014/main" id="{244EEFFE-6EE8-6E2E-1976-4C9C858C22B3}"/>
              </a:ext>
            </a:extLst>
          </p:cNvPr>
          <p:cNvPicPr>
            <a:picLocks noChangeAspect="1"/>
          </p:cNvPicPr>
          <p:nvPr/>
        </p:nvPicPr>
        <p:blipFill>
          <a:blip r:embed="rId3"/>
          <a:stretch>
            <a:fillRect/>
          </a:stretch>
        </p:blipFill>
        <p:spPr>
          <a:xfrm>
            <a:off x="10594710" y="5223597"/>
            <a:ext cx="1597290" cy="1585097"/>
          </a:xfrm>
          <a:prstGeom prst="rect">
            <a:avLst/>
          </a:prstGeom>
        </p:spPr>
      </p:pic>
    </p:spTree>
    <p:extLst>
      <p:ext uri="{BB962C8B-B14F-4D97-AF65-F5344CB8AC3E}">
        <p14:creationId xmlns:p14="http://schemas.microsoft.com/office/powerpoint/2010/main" val="1105744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A8A5-5016-4B18-EA31-E9D48850F8A7}"/>
              </a:ext>
            </a:extLst>
          </p:cNvPr>
          <p:cNvSpPr>
            <a:spLocks noGrp="1"/>
          </p:cNvSpPr>
          <p:nvPr>
            <p:ph type="title"/>
          </p:nvPr>
        </p:nvSpPr>
        <p:spPr>
          <a:xfrm>
            <a:off x="370901" y="132202"/>
            <a:ext cx="11821099" cy="562276"/>
          </a:xfrm>
        </p:spPr>
        <p:txBody>
          <a:bodyPr>
            <a:noAutofit/>
          </a:bodyPr>
          <a:lstStyle/>
          <a:p>
            <a:r>
              <a:rPr lang="en-US" sz="3200" b="1" dirty="0">
                <a:solidFill>
                  <a:srgbClr val="00B050"/>
                </a:solidFill>
                <a:latin typeface="Palatino Linotype" panose="02040502050505030304" pitchFamily="18" charset="0"/>
              </a:rPr>
              <a:t>4.  AI: HALLUCINATING CHATBOTS</a:t>
            </a:r>
          </a:p>
        </p:txBody>
      </p:sp>
      <p:sp>
        <p:nvSpPr>
          <p:cNvPr id="4" name="TextBox 3">
            <a:extLst>
              <a:ext uri="{FF2B5EF4-FFF2-40B4-BE49-F238E27FC236}">
                <a16:creationId xmlns:a16="http://schemas.microsoft.com/office/drawing/2014/main" id="{31DAD7B0-D2A4-8C11-2E28-6057438F5B39}"/>
              </a:ext>
            </a:extLst>
          </p:cNvPr>
          <p:cNvSpPr txBox="1"/>
          <p:nvPr/>
        </p:nvSpPr>
        <p:spPr>
          <a:xfrm>
            <a:off x="3529058" y="845531"/>
            <a:ext cx="8477885" cy="57554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“An alarming issue with large language models (LLMs), like ChatGPT, is their tendency to "hallucinate” fabricated information and present it to the user with a high level of confidence, which can be misleading and dangerous.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AI’s ability to produce inaccurate outputs is particularly worrisome when it comes to “black-box” AI, which operates without transparency or the ability to explain the basis for its recommendations or decisions. This is because when users cannot understand how or why the AI arrived at a particular recommendation or decision, it becomes difficult, or even impossible, for them to identify and correct potential errors in the AI’s output.”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2"/>
                </a:solidFill>
                <a:latin typeface="Times New Roman" panose="02020603050405020304" pitchFamily="18" charset="0"/>
                <a:cs typeface="Times New Roman" panose="02020603050405020304" pitchFamily="18" charset="0"/>
              </a:rPr>
              <a:t>Newer versions of AI have even higher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2"/>
                </a:solidFill>
                <a:latin typeface="Times New Roman" panose="02020603050405020304" pitchFamily="18" charset="0"/>
                <a:cs typeface="Times New Roman" panose="02020603050405020304" pitchFamily="18" charset="0"/>
              </a:rPr>
              <a:t>rates of hallucinations! </a:t>
            </a:r>
            <a:endParaRPr kumimoji="0" lang="en-US" sz="2400" b="1" i="0" u="none" strike="noStrike" kern="1200" cap="none" spc="0" normalizeH="0" baseline="0" noProof="0" dirty="0">
              <a:ln>
                <a:noFill/>
              </a:ln>
              <a:solidFill>
                <a:schemeClr val="accent2"/>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What is AI Hallucination? What Goes Wrong with AI Chatbots? How to Spot a  Hallucinating Artificial Intelligence? - MarkTechPost">
            <a:extLst>
              <a:ext uri="{FF2B5EF4-FFF2-40B4-BE49-F238E27FC236}">
                <a16:creationId xmlns:a16="http://schemas.microsoft.com/office/drawing/2014/main" id="{B80D9866-58ED-0835-A449-857CDF9E3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43" y="1032887"/>
            <a:ext cx="3714115" cy="27680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61DA37B9-089C-D063-A4C4-3E012817DA8F}"/>
              </a:ext>
            </a:extLst>
          </p:cNvPr>
          <p:cNvSpPr>
            <a:spLocks noChangeArrowheads="1"/>
          </p:cNvSpPr>
          <p:nvPr/>
        </p:nvSpPr>
        <p:spPr bwMode="auto">
          <a:xfrm rot="10800000" flipV="1">
            <a:off x="99148" y="4441063"/>
            <a:ext cx="3429909" cy="18620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inherit"/>
                <a:ea typeface="+mn-ea"/>
                <a:cs typeface="+mn-cs"/>
                <a:hlinkClick r:id="rId3" tooltip="Protected by Outlook: https://hq.ssrn.com/Journals/RedirectClick.cfm?url=https://papers.ssrn.com/sol3/papers.cfm?abstract_id=4569698::dgcid=ejournal_htmlemail_health:care:law:policy:ejournal_abstractlink&amp;partid=1448728&amp;did=708092&amp;eid=43649. Click or tap to follow the link.">
                  <a:extLst>
                    <a:ext uri="{A12FA001-AC4F-418D-AE19-62706E023703}">
                      <ahyp:hlinkClr xmlns:ahyp="http://schemas.microsoft.com/office/drawing/2018/hyperlinkcolor" val="tx"/>
                    </a:ext>
                  </a:extLst>
                </a:hlinkClick>
              </a:rPr>
              <a:t>Mindy </a:t>
            </a:r>
            <a:r>
              <a:rPr kumimoji="0" lang="en-US" altLang="en-US" sz="1800" b="1" i="0" u="none" strike="noStrike" kern="1200" cap="none" spc="0" normalizeH="0" baseline="0" noProof="0" dirty="0" err="1">
                <a:ln>
                  <a:noFill/>
                </a:ln>
                <a:solidFill>
                  <a:prstClr val="black"/>
                </a:solidFill>
                <a:effectLst/>
                <a:uLnTx/>
                <a:uFillTx/>
                <a:latin typeface="inherit"/>
                <a:ea typeface="+mn-ea"/>
                <a:cs typeface="+mn-cs"/>
                <a:hlinkClick r:id="rId3" tooltip="Protected by Outlook: https://hq.ssrn.com/Journals/RedirectClick.cfm?url=https://papers.ssrn.com/sol3/papers.cfm?abstract_id=4569698::dgcid=ejournal_htmlemail_health:care:law:policy:ejournal_abstractlink&amp;partid=1448728&amp;did=708092&amp;eid=43649. Click or tap to follow the link.">
                  <a:extLst>
                    <a:ext uri="{A12FA001-AC4F-418D-AE19-62706E023703}">
                      <ahyp:hlinkClr xmlns:ahyp="http://schemas.microsoft.com/office/drawing/2018/hyperlinkcolor" val="tx"/>
                    </a:ext>
                  </a:extLst>
                </a:hlinkClick>
              </a:rPr>
              <a:t>Duffourc</a:t>
            </a:r>
            <a:r>
              <a:rPr kumimoji="0" lang="en-US" altLang="en-US" sz="1800" b="1" i="0" u="none" strike="noStrike" kern="1200" cap="none" spc="0" normalizeH="0" baseline="0" noProof="0" dirty="0">
                <a:ln>
                  <a:noFill/>
                </a:ln>
                <a:solidFill>
                  <a:prstClr val="black"/>
                </a:solidFill>
                <a:effectLst/>
                <a:uLnTx/>
                <a:uFillTx/>
                <a:latin typeface="inherit"/>
                <a:ea typeface="+mn-ea"/>
                <a:cs typeface="+mn-cs"/>
                <a:hlinkClick r:id="rId3" tooltip="Protected by Outlook: https://hq.ssrn.com/Journals/RedirectClick.cfm?url=https://papers.ssrn.com/sol3/papers.cfm?abstract_id=4569698::dgcid=ejournal_htmlemail_health:care:law:policy:ejournal_abstractlink&amp;partid=1448728&amp;did=708092&amp;eid=43649. Click or tap to follow the link.">
                  <a:extLst>
                    <a:ext uri="{A12FA001-AC4F-418D-AE19-62706E023703}">
                      <ahyp:hlinkClr xmlns:ahyp="http://schemas.microsoft.com/office/drawing/2018/hyperlinkcolor" val="tx"/>
                    </a:ext>
                  </a:extLst>
                </a:hlinkClick>
              </a:rPr>
              <a:t> and Sara </a:t>
            </a:r>
            <a:r>
              <a:rPr kumimoji="0" lang="en-US" altLang="en-US" sz="1800" b="1" i="0" u="none" strike="noStrike" kern="1200" cap="none" spc="0" normalizeH="0" baseline="0" noProof="0" dirty="0" err="1">
                <a:ln>
                  <a:noFill/>
                </a:ln>
                <a:solidFill>
                  <a:prstClr val="black"/>
                </a:solidFill>
                <a:effectLst/>
                <a:uLnTx/>
                <a:uFillTx/>
                <a:latin typeface="inherit"/>
                <a:ea typeface="+mn-ea"/>
                <a:cs typeface="+mn-cs"/>
                <a:hlinkClick r:id="rId3" tooltip="Protected by Outlook: https://hq.ssrn.com/Journals/RedirectClick.cfm?url=https://papers.ssrn.com/sol3/papers.cfm?abstract_id=4569698::dgcid=ejournal_htmlemail_health:care:law:policy:ejournal_abstractlink&amp;partid=1448728&amp;did=708092&amp;eid=43649. Click or tap to follow the link.">
                  <a:extLst>
                    <a:ext uri="{A12FA001-AC4F-418D-AE19-62706E023703}">
                      <ahyp:hlinkClr xmlns:ahyp="http://schemas.microsoft.com/office/drawing/2018/hyperlinkcolor" val="tx"/>
                    </a:ext>
                  </a:extLst>
                </a:hlinkClick>
              </a:rPr>
              <a:t>Gerke</a:t>
            </a:r>
            <a:r>
              <a:rPr kumimoji="0" lang="en-US" altLang="en-US" sz="1800" b="1" i="0" u="none" strike="noStrike" kern="1200" cap="none" spc="0" normalizeH="0" baseline="0" noProof="0" dirty="0">
                <a:ln>
                  <a:noFill/>
                </a:ln>
                <a:solidFill>
                  <a:prstClr val="black"/>
                </a:solidFill>
                <a:effectLst/>
                <a:uLnTx/>
                <a:uFillTx/>
                <a:latin typeface="inherit"/>
                <a:ea typeface="+mn-ea"/>
                <a:cs typeface="+mn-cs"/>
                <a:hlinkClick r:id="rId3" tooltip="Protected by Outlook: https://hq.ssrn.com/Journals/RedirectClick.cfm?url=https://papers.ssrn.com/sol3/papers.cfm?abstract_id=4569698::dgcid=ejournal_htmlemail_health:care:law:policy:ejournal_abstractlink&amp;partid=1448728&amp;did=708092&amp;eid=43649. Click or tap to follow the link.">
                  <a:extLst>
                    <a:ext uri="{A12FA001-AC4F-418D-AE19-62706E023703}">
                      <ahyp:hlinkClr xmlns:ahyp="http://schemas.microsoft.com/office/drawing/2018/hyperlinkcolor" val="tx"/>
                    </a:ext>
                  </a:extLst>
                </a:hlinkClick>
              </a:rPr>
              <a:t>, </a:t>
            </a:r>
            <a:r>
              <a:rPr kumimoji="0" lang="en-US" altLang="en-US" sz="1600" b="1" i="0" u="none" strike="noStrike" kern="1200" cap="none" spc="0" normalizeH="0" baseline="0" noProof="0" dirty="0">
                <a:ln>
                  <a:noFill/>
                </a:ln>
                <a:solidFill>
                  <a:prstClr val="black"/>
                </a:solidFill>
                <a:effectLst/>
                <a:uLnTx/>
                <a:uFillTx/>
                <a:latin typeface="inherit"/>
                <a:ea typeface="+mn-ea"/>
                <a:cs typeface="+mn-cs"/>
                <a:hlinkClick r:id="rId3" tooltip="Protected by Outlook: https://hq.ssrn.com/Journals/RedirectClick.cfm?url=https://papers.ssrn.com/sol3/papers.cfm?abstract_id=4569698::dgcid=ejournal_htmlemail_health:care:law:policy:ejournal_abstractlink&amp;partid=1448728&amp;did=708092&amp;eid=43649. Click or tap to follow the link.">
                  <a:extLst>
                    <a:ext uri="{A12FA001-AC4F-418D-AE19-62706E023703}">
                      <ahyp:hlinkClr xmlns:ahyp="http://schemas.microsoft.com/office/drawing/2018/hyperlinkcolor" val="tx"/>
                    </a:ext>
                  </a:extLst>
                </a:hlinkClick>
              </a:rPr>
              <a:t>"</a:t>
            </a:r>
            <a:r>
              <a:rPr kumimoji="0" lang="en-US" altLang="en-US" sz="1800" b="1" i="0" u="none" strike="noStrike" kern="1200" cap="none" spc="0" normalizeH="0" baseline="0" noProof="0" dirty="0">
                <a:ln>
                  <a:noFill/>
                </a:ln>
                <a:solidFill>
                  <a:prstClr val="black"/>
                </a:solidFill>
                <a:effectLst/>
                <a:uLnTx/>
                <a:uFillTx/>
                <a:latin typeface="inherit"/>
                <a:ea typeface="+mn-ea"/>
                <a:cs typeface="+mn-cs"/>
                <a:hlinkClick r:id="rId3" tooltip="Protected by Outlook: https://hq.ssrn.com/Journals/RedirectClick.cfm?url=https://papers.ssrn.com/sol3/papers.cfm?abstract_id=4569698::dgcid=ejournal_htmlemail_health:care:law:policy:ejournal_abstractlink&amp;partid=1448728&amp;did=708092&amp;eid=43649. Click or tap to follow the link.">
                  <a:extLst>
                    <a:ext uri="{A12FA001-AC4F-418D-AE19-62706E023703}">
                      <ahyp:hlinkClr xmlns:ahyp="http://schemas.microsoft.com/office/drawing/2018/hyperlinkcolor" val="tx"/>
                    </a:ext>
                  </a:extLst>
                </a:hlinkClick>
              </a:rPr>
              <a:t>Decoding US Tort Liability in Healthcare’s Black-Box Era: Lessons From the EU“</a:t>
            </a:r>
            <a:r>
              <a:rPr kumimoji="0" lang="en-US" altLang="en-US" sz="1800" b="1" i="0" u="none" strike="noStrike" kern="1200" cap="none" spc="0" normalizeH="0" baseline="0" noProof="0" dirty="0">
                <a:ln>
                  <a:noFill/>
                </a:ln>
                <a:solidFill>
                  <a:prstClr val="black"/>
                </a:solidFill>
                <a:effectLst/>
                <a:uLnTx/>
                <a:uFillTx/>
                <a:latin typeface="inherit"/>
                <a:ea typeface="+mn-ea"/>
                <a:cs typeface="+mn-cs"/>
              </a:rPr>
              <a:t>, </a:t>
            </a:r>
            <a:r>
              <a:rPr kumimoji="0" lang="en-US" altLang="en-US" sz="2000" b="1" i="0" u="none" strike="noStrike" kern="1200" cap="none" spc="0" normalizeH="0" baseline="0" noProof="0" dirty="0">
                <a:ln>
                  <a:noFill/>
                </a:ln>
                <a:solidFill>
                  <a:prstClr val="black"/>
                </a:solidFill>
                <a:effectLst/>
                <a:uLnTx/>
                <a:uFillTx/>
                <a:latin typeface="inherit"/>
                <a:ea typeface="+mn-ea"/>
                <a:cs typeface="+mn-cs"/>
              </a:rPr>
              <a:t>S</a:t>
            </a:r>
            <a:r>
              <a:rPr kumimoji="0" lang="en-US" altLang="en-US" sz="1800" b="1" i="1" u="none" strike="noStrike" kern="1200" cap="none" spc="0" normalizeH="0" baseline="0" noProof="0" dirty="0">
                <a:ln>
                  <a:noFill/>
                </a:ln>
                <a:solidFill>
                  <a:prstClr val="black"/>
                </a:solidFill>
                <a:effectLst/>
                <a:uLnTx/>
                <a:uFillTx/>
                <a:latin typeface="inherit"/>
                <a:ea typeface="+mn-ea"/>
                <a:cs typeface="+mn-cs"/>
                <a:hlinkClick r:id="rId4" tooltip="Protected by Outlook: https://papers.ssrn.com/sol3/PIP_Journal.cfm?pip_jrnl=274177. Click or tap to follow the link.">
                  <a:extLst>
                    <a:ext uri="{A12FA001-AC4F-418D-AE19-62706E023703}">
                      <ahyp:hlinkClr xmlns:ahyp="http://schemas.microsoft.com/office/drawing/2018/hyperlinkcolor" val="tx"/>
                    </a:ext>
                  </a:extLst>
                </a:hlinkClick>
              </a:rPr>
              <a:t>tanford Technology Law Review, Vol. 27, Forthcoming</a:t>
            </a:r>
            <a:br>
              <a:rPr kumimoji="0" lang="en-US" altLang="en-US" sz="1400" b="0" i="1" u="none" strike="noStrike" kern="1200" cap="none" spc="0" normalizeH="0" baseline="0" noProof="0" dirty="0">
                <a:ln>
                  <a:noFill/>
                </a:ln>
                <a:solidFill>
                  <a:srgbClr val="242424"/>
                </a:solidFill>
                <a:effectLst/>
                <a:uLnTx/>
                <a:uFillTx/>
                <a:latin typeface="inherit"/>
                <a:ea typeface="+mn-ea"/>
                <a:cs typeface="+mn-cs"/>
              </a:rPr>
            </a:b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3366"/>
              </a:solidFill>
              <a:effectLst/>
              <a:uLnTx/>
              <a:uFillTx/>
              <a:latin typeface="inherit"/>
              <a:ea typeface="+mn-ea"/>
              <a:cs typeface="+mn-cs"/>
            </a:endParaRPr>
          </a:p>
        </p:txBody>
      </p:sp>
      <p:pic>
        <p:nvPicPr>
          <p:cNvPr id="1028" name="Picture 4" descr="Free Download">
            <a:extLst>
              <a:ext uri="{FF2B5EF4-FFF2-40B4-BE49-F238E27FC236}">
                <a16:creationId xmlns:a16="http://schemas.microsoft.com/office/drawing/2014/main" id="{CA6ED216-6006-4998-7F97-221D4A9FD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6513" y="-40322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68D8D1C-17B3-3B2A-D8B7-071BE13A82E3}"/>
              </a:ext>
            </a:extLst>
          </p:cNvPr>
          <p:cNvPicPr>
            <a:picLocks noChangeAspect="1"/>
          </p:cNvPicPr>
          <p:nvPr/>
        </p:nvPicPr>
        <p:blipFill>
          <a:blip r:embed="rId6"/>
          <a:stretch>
            <a:fillRect/>
          </a:stretch>
        </p:blipFill>
        <p:spPr>
          <a:xfrm>
            <a:off x="10258926" y="4954662"/>
            <a:ext cx="2304371" cy="2115613"/>
          </a:xfrm>
          <a:prstGeom prst="rect">
            <a:avLst/>
          </a:prstGeom>
        </p:spPr>
      </p:pic>
    </p:spTree>
    <p:extLst>
      <p:ext uri="{BB962C8B-B14F-4D97-AF65-F5344CB8AC3E}">
        <p14:creationId xmlns:p14="http://schemas.microsoft.com/office/powerpoint/2010/main" val="417358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16B6B-DA56-C2AC-C07D-00A9C495A04E}"/>
              </a:ext>
            </a:extLst>
          </p:cNvPr>
          <p:cNvSpPr>
            <a:spLocks noGrp="1"/>
          </p:cNvSpPr>
          <p:nvPr>
            <p:ph type="title"/>
          </p:nvPr>
        </p:nvSpPr>
        <p:spPr>
          <a:xfrm>
            <a:off x="0" y="76200"/>
            <a:ext cx="12030419" cy="838200"/>
          </a:xfrm>
        </p:spPr>
        <p:txBody>
          <a:bodyPr>
            <a:noAutofit/>
          </a:bodyPr>
          <a:lstStyle/>
          <a:p>
            <a:br>
              <a:rPr lang="en-US" sz="3200" b="1" dirty="0">
                <a:solidFill>
                  <a:srgbClr val="00B050"/>
                </a:solidFill>
                <a:latin typeface="Palatino Linotype" panose="02040502050505030304" pitchFamily="18" charset="0"/>
              </a:rPr>
            </a:br>
            <a:r>
              <a:rPr lang="en-US" sz="3200" b="1" dirty="0">
                <a:solidFill>
                  <a:srgbClr val="00B050"/>
                </a:solidFill>
                <a:latin typeface="Palatino Linotype" panose="02040502050505030304" pitchFamily="18" charset="0"/>
              </a:rPr>
              <a:t>5.  AI FALSITY: DATA-POISONING ATTACKS IN LARGE LANGUAGE MODELS </a:t>
            </a:r>
          </a:p>
        </p:txBody>
      </p:sp>
      <p:sp>
        <p:nvSpPr>
          <p:cNvPr id="4" name="TextBox 3">
            <a:extLst>
              <a:ext uri="{FF2B5EF4-FFF2-40B4-BE49-F238E27FC236}">
                <a16:creationId xmlns:a16="http://schemas.microsoft.com/office/drawing/2014/main" id="{4B57C2B2-2FAF-21F8-C4A6-EA1715D994BA}"/>
              </a:ext>
            </a:extLst>
          </p:cNvPr>
          <p:cNvSpPr txBox="1"/>
          <p:nvPr/>
        </p:nvSpPr>
        <p:spPr>
          <a:xfrm>
            <a:off x="76199" y="1219200"/>
            <a:ext cx="11851227" cy="33547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adoption of large language models (LLMs) in healthcare demands a careful analysis of their potential to spread false medical knowledge</a:t>
            </a:r>
            <a:r>
              <a:rPr kumimoji="0" lang="en-US" sz="2400" b="1" i="0" u="none" strike="noStrike" kern="1200" cap="none" spc="0" normalizeH="0" baseline="0" noProof="0" dirty="0">
                <a:ln>
                  <a:noFill/>
                </a:ln>
                <a:solidFill>
                  <a:srgbClr val="00B0F0"/>
                </a:solidFill>
                <a:effectLst/>
                <a:uLnTx/>
                <a:uFillTx/>
                <a:latin typeface="Calibri"/>
                <a:ea typeface="+mn-ea"/>
                <a:cs typeface="+mn-cs"/>
              </a:rPr>
              <a:t>. </a:t>
            </a:r>
            <a:r>
              <a:rPr kumimoji="0" lang="en-US" sz="2400" b="1" i="0" u="none" strike="noStrike" kern="1200" cap="none" spc="0" normalizeH="0" baseline="0" noProof="0" dirty="0">
                <a:ln>
                  <a:noFill/>
                </a:ln>
                <a:solidFill>
                  <a:srgbClr val="C00000"/>
                </a:solidFill>
                <a:effectLst/>
                <a:uLnTx/>
                <a:uFillTx/>
                <a:latin typeface="Calibri"/>
                <a:ea typeface="+mn-ea"/>
                <a:cs typeface="+mn-cs"/>
              </a:rPr>
              <a:t>Because LLMs ingest massive volumes of data from the open Internet during training, they are potentially exposed to unverified medical knowledge that may include deliberately planted misinformation</a:t>
            </a:r>
            <a:r>
              <a:rPr kumimoji="0" lang="en-US" sz="2400" b="1" i="0" u="none" strike="noStrike" kern="1200" cap="none" spc="0" normalizeH="0" baseline="0" noProof="0" dirty="0">
                <a:ln>
                  <a:noFill/>
                </a:ln>
                <a:solidFill>
                  <a:prstClr val="black"/>
                </a:solidFill>
                <a:effectLst/>
                <a:uLnTx/>
                <a:uFillTx/>
                <a:latin typeface="Calibri"/>
                <a:ea typeface="+mn-ea"/>
                <a:cs typeface="+mn-cs"/>
              </a:rPr>
              <a:t>. Here, we perform a threat assessment that simulates a data-poisoning attack against The Pile, a popular dataset used for LLM development. </a:t>
            </a:r>
            <a:r>
              <a:rPr kumimoji="0" lang="en-US" sz="2400" b="1" i="1" u="none" strike="noStrike" kern="1200" cap="none" spc="0" normalizeH="0" baseline="0" noProof="0" dirty="0">
                <a:ln>
                  <a:noFill/>
                </a:ln>
                <a:solidFill>
                  <a:srgbClr val="C00000"/>
                </a:solidFill>
                <a:effectLst/>
                <a:uLnTx/>
                <a:uFillTx/>
                <a:latin typeface="Calibri"/>
                <a:ea typeface="+mn-ea"/>
                <a:cs typeface="+mn-cs"/>
              </a:rPr>
              <a:t>We find that replacement of just 0.001% of training tokens with medical misinformation results in harmful models more likely to propagate medical errors.” </a:t>
            </a:r>
            <a:r>
              <a:rPr kumimoji="0" lang="en-US" sz="2400" b="1" i="0"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a:ln>
                  <a:noFill/>
                </a:ln>
                <a:solidFill>
                  <a:prstClr val="black"/>
                </a:solidFill>
                <a:effectLst/>
                <a:uLnTx/>
                <a:uFillTx/>
                <a:latin typeface="Calibri"/>
                <a:ea typeface="+mn-ea"/>
                <a:cs typeface="+mn-cs"/>
              </a:rPr>
              <a:t>Daniel A. Alber et al., Medical Large Language Models Are Vulnerable To Data-</a:t>
            </a:r>
            <a:r>
              <a:rPr lang="en-US" sz="2000" b="1" dirty="0">
                <a:solidFill>
                  <a:prstClr val="black"/>
                </a:solidFill>
                <a:latin typeface="Calibri"/>
              </a:rPr>
              <a:t>P</a:t>
            </a:r>
            <a:r>
              <a:rPr kumimoji="0" lang="en-US" sz="2000" b="1" i="0" u="none" strike="noStrike" kern="1200" cap="none" spc="0" normalizeH="0" baseline="0" noProof="0" dirty="0" err="1">
                <a:ln>
                  <a:noFill/>
                </a:ln>
                <a:solidFill>
                  <a:prstClr val="black"/>
                </a:solidFill>
                <a:effectLst/>
                <a:uLnTx/>
                <a:uFillTx/>
                <a:latin typeface="Calibri"/>
                <a:ea typeface="+mn-ea"/>
                <a:cs typeface="+mn-cs"/>
              </a:rPr>
              <a:t>oisoning</a:t>
            </a:r>
            <a:r>
              <a:rPr kumimoji="0" lang="en-US" sz="2000" b="1" i="0" u="none" strike="noStrike" kern="1200" cap="none" spc="0" normalizeH="0" baseline="0" noProof="0" dirty="0">
                <a:ln>
                  <a:noFill/>
                </a:ln>
                <a:solidFill>
                  <a:prstClr val="black"/>
                </a:solidFill>
                <a:effectLst/>
                <a:uLnTx/>
                <a:uFillTx/>
                <a:latin typeface="Calibri"/>
                <a:ea typeface="+mn-ea"/>
                <a:cs typeface="+mn-cs"/>
              </a:rPr>
              <a:t> Attacks, 31 Nature Medicine 618 (2025).</a:t>
            </a:r>
          </a:p>
        </p:txBody>
      </p:sp>
      <p:pic>
        <p:nvPicPr>
          <p:cNvPr id="2050" name="Picture 2" descr="Exposing Vulnerabilities in Clinical ...">
            <a:extLst>
              <a:ext uri="{FF2B5EF4-FFF2-40B4-BE49-F238E27FC236}">
                <a16:creationId xmlns:a16="http://schemas.microsoft.com/office/drawing/2014/main" id="{5A7ED1EA-0284-D745-CC15-7764F8600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279262" y="4503465"/>
            <a:ext cx="11751157" cy="235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517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A51092-E9B7-A8E4-2F3C-1B568ACE384D}"/>
              </a:ext>
            </a:extLst>
          </p:cNvPr>
          <p:cNvSpPr txBox="1"/>
          <p:nvPr/>
        </p:nvSpPr>
        <p:spPr>
          <a:xfrm>
            <a:off x="163287" y="916469"/>
            <a:ext cx="12039600" cy="6076343"/>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Data Bias</a:t>
            </a:r>
            <a:endParaRPr kumimoji="0" lang="en-US" sz="2400" b="0"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Algorithm Bias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Explicit Bias</a:t>
            </a:r>
            <a:endParaRPr kumimoji="0" lang="en-US" sz="24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Implicit Bias</a:t>
            </a:r>
            <a:endParaRPr kumimoji="0" lang="en-US" sz="24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rPr>
              <a:t>Selection Bias</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LEADING TO:  </a:t>
            </a:r>
            <a:endParaRPr kumimoji="0" lang="en-US" sz="2400" b="1" i="0" u="none"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Loss of trust in Healthcare Systems</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Legal and Ethical Implications</a:t>
            </a:r>
          </a:p>
          <a:p>
            <a:pPr marL="0" marR="0" lvl="0" indent="0" algn="just" defTabSz="914400" rtl="0" eaLnBrk="1" fontAlgn="auto" latinLnBrk="0" hangingPunct="1">
              <a:spcBef>
                <a:spcPts val="0"/>
              </a:spcBef>
              <a:buClrTx/>
              <a:buSzTx/>
              <a:buFontTx/>
              <a:buNone/>
              <a:tabLst/>
              <a:defRPr/>
            </a:pPr>
            <a:r>
              <a:rPr lang="en-US" sz="2400"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Sribala</a:t>
            </a:r>
            <a:r>
              <a:rPr kumimoji="0" lang="en-US" sz="2000" b="1" i="0" u="none" strike="noStrike" kern="1200" cap="none" spc="0" normalizeH="0" baseline="0" noProof="0" dirty="0">
                <a:ln>
                  <a:noFill/>
                </a:ln>
                <a:solidFill>
                  <a:prstClr val="black"/>
                </a:solidFill>
                <a:effectLst/>
                <a:uLnTx/>
                <a:uFillTx/>
                <a:latin typeface="Calibri"/>
                <a:ea typeface="+mn-ea"/>
                <a:cs typeface="+mn-cs"/>
              </a:rPr>
              <a:t> Vidyadhari Chinta,  AI-Driven Healthcare: A Survey on Ensuring Fairness and Mitigating </a:t>
            </a:r>
          </a:p>
          <a:p>
            <a:pPr marL="0" marR="0" lvl="0" indent="0" algn="just" defTabSz="914400" rtl="0" eaLnBrk="1" fontAlgn="auto" latinLnBrk="0" hangingPunct="1">
              <a:spcBef>
                <a:spcPts val="0"/>
              </a:spcBef>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Bias, 1 Statistics in Medicine 17 (2024).</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6F2C6E06-8D52-634D-B6F3-F8551A94BFF6}"/>
              </a:ext>
            </a:extLst>
          </p:cNvPr>
          <p:cNvSpPr txBox="1"/>
          <p:nvPr/>
        </p:nvSpPr>
        <p:spPr>
          <a:xfrm>
            <a:off x="163287" y="0"/>
            <a:ext cx="113473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ea typeface="+mn-ea"/>
                <a:cs typeface="+mn-cs"/>
              </a:rPr>
              <a:t>6:  AI:   LOADED WITH BIASES </a:t>
            </a:r>
          </a:p>
        </p:txBody>
      </p:sp>
      <p:pic>
        <p:nvPicPr>
          <p:cNvPr id="5" name="Picture 4">
            <a:extLst>
              <a:ext uri="{FF2B5EF4-FFF2-40B4-BE49-F238E27FC236}">
                <a16:creationId xmlns:a16="http://schemas.microsoft.com/office/drawing/2014/main" id="{6D769100-00BD-1C0E-8F73-17F82D73E9F0}"/>
              </a:ext>
            </a:extLst>
          </p:cNvPr>
          <p:cNvPicPr>
            <a:picLocks noChangeAspect="1"/>
          </p:cNvPicPr>
          <p:nvPr/>
        </p:nvPicPr>
        <p:blipFill>
          <a:blip r:embed="rId2"/>
          <a:stretch>
            <a:fillRect/>
          </a:stretch>
        </p:blipFill>
        <p:spPr>
          <a:xfrm>
            <a:off x="3276600" y="584775"/>
            <a:ext cx="8915400" cy="4517136"/>
          </a:xfrm>
          <a:prstGeom prst="rect">
            <a:avLst/>
          </a:prstGeom>
        </p:spPr>
      </p:pic>
      <p:pic>
        <p:nvPicPr>
          <p:cNvPr id="6" name="Picture 5">
            <a:extLst>
              <a:ext uri="{FF2B5EF4-FFF2-40B4-BE49-F238E27FC236}">
                <a16:creationId xmlns:a16="http://schemas.microsoft.com/office/drawing/2014/main" id="{ADAE3FA5-9D38-50FF-9889-A7D387BC6B14}"/>
              </a:ext>
            </a:extLst>
          </p:cNvPr>
          <p:cNvPicPr>
            <a:picLocks noChangeAspect="1"/>
          </p:cNvPicPr>
          <p:nvPr/>
        </p:nvPicPr>
        <p:blipFill>
          <a:blip r:embed="rId3"/>
          <a:stretch>
            <a:fillRect/>
          </a:stretch>
        </p:blipFill>
        <p:spPr>
          <a:xfrm>
            <a:off x="10432693" y="5101911"/>
            <a:ext cx="1770194" cy="1756089"/>
          </a:xfrm>
          <a:prstGeom prst="rect">
            <a:avLst/>
          </a:prstGeom>
        </p:spPr>
      </p:pic>
    </p:spTree>
    <p:extLst>
      <p:ext uri="{BB962C8B-B14F-4D97-AF65-F5344CB8AC3E}">
        <p14:creationId xmlns:p14="http://schemas.microsoft.com/office/powerpoint/2010/main" val="3481157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B582B-F9D9-B0F6-BDB8-79F03557A210}"/>
              </a:ext>
            </a:extLst>
          </p:cNvPr>
          <p:cNvSpPr txBox="1"/>
          <p:nvPr/>
        </p:nvSpPr>
        <p:spPr>
          <a:xfrm rot="10800000" flipV="1">
            <a:off x="3068054" y="766889"/>
            <a:ext cx="9023673"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Adding automated tools to assist and improve human decisions (and human performance more generally) can lead to harm to humans. </a:t>
            </a:r>
            <a:r>
              <a:rPr kumimoji="0" lang="en-US" sz="2800" b="1" i="1"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Automated systems can function as surveillance mechanisms that micromanage humans in tyrannical ways.  </a:t>
            </a:r>
          </a:p>
        </p:txBody>
      </p:sp>
      <p:pic>
        <p:nvPicPr>
          <p:cNvPr id="2050" name="Picture 2" descr="Hand Grabbing Other Hand Photos and ...">
            <a:extLst>
              <a:ext uri="{FF2B5EF4-FFF2-40B4-BE49-F238E27FC236}">
                <a16:creationId xmlns:a16="http://schemas.microsoft.com/office/drawing/2014/main" id="{DBD6E4F1-E803-5B87-067C-9645EECBD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46" y="821586"/>
            <a:ext cx="2803359" cy="22651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170E954-3C74-18EF-C786-8F81C80081D5}"/>
              </a:ext>
            </a:extLst>
          </p:cNvPr>
          <p:cNvSpPr txBox="1"/>
          <p:nvPr/>
        </p:nvSpPr>
        <p:spPr>
          <a:xfrm>
            <a:off x="224588" y="3013659"/>
            <a:ext cx="11867139"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For example, in the context of truck driving, AI is used “to address human ‘weakness’ through constant, intimate, visceral monitoring. Various automation technologies used to augment truck drivers adversely affect the drivers by creating an “intimate invasion into their work and bodies,” resulting in an “uneasy, confrontational” relationship between worker and machine.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accent2"/>
              </a:solidFill>
              <a:effectLst/>
              <a:uLnTx/>
              <a:uFillTx/>
              <a:latin typeface="Palatino Linotype" panose="0204050205050503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accent2"/>
                </a:solidFill>
                <a:effectLst/>
                <a:uLnTx/>
                <a:uFillTx/>
                <a:latin typeface="Palatino Linotype" panose="02040502050505030304" pitchFamily="18" charset="0"/>
                <a:ea typeface="+mn-ea"/>
                <a:cs typeface="+mn-cs"/>
              </a:rPr>
              <a:t>Will we be tempted to use AI tools in health care in the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accent2"/>
                </a:solidFill>
                <a:effectLst/>
                <a:uLnTx/>
                <a:uFillTx/>
                <a:latin typeface="Palatino Linotype" panose="02040502050505030304" pitchFamily="18" charset="0"/>
                <a:ea typeface="+mn-ea"/>
                <a:cs typeface="+mn-cs"/>
              </a:rPr>
              <a:t> same way?   Invasive monitoring of nurses and physicians? </a:t>
            </a:r>
          </a:p>
        </p:txBody>
      </p:sp>
      <p:sp>
        <p:nvSpPr>
          <p:cNvPr id="10" name="TextBox 9">
            <a:extLst>
              <a:ext uri="{FF2B5EF4-FFF2-40B4-BE49-F238E27FC236}">
                <a16:creationId xmlns:a16="http://schemas.microsoft.com/office/drawing/2014/main" id="{95C6B9FB-B12A-285D-6CF7-68E63B03E893}"/>
              </a:ext>
            </a:extLst>
          </p:cNvPr>
          <p:cNvSpPr txBox="1"/>
          <p:nvPr/>
        </p:nvSpPr>
        <p:spPr>
          <a:xfrm>
            <a:off x="132346" y="192505"/>
            <a:ext cx="121879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Palatino Linotype" panose="02040502050505030304" pitchFamily="18" charset="0"/>
              </a:rPr>
              <a:t>7</a:t>
            </a: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rPr>
              <a:t>.  AI:  CRUEL SUPERVISOR</a:t>
            </a:r>
          </a:p>
        </p:txBody>
      </p:sp>
      <p:pic>
        <p:nvPicPr>
          <p:cNvPr id="11" name="Picture 10">
            <a:extLst>
              <a:ext uri="{FF2B5EF4-FFF2-40B4-BE49-F238E27FC236}">
                <a16:creationId xmlns:a16="http://schemas.microsoft.com/office/drawing/2014/main" id="{0C57086C-A189-FC47-9170-90BFB290F4C3}"/>
              </a:ext>
            </a:extLst>
          </p:cNvPr>
          <p:cNvPicPr>
            <a:picLocks noChangeAspect="1"/>
          </p:cNvPicPr>
          <p:nvPr/>
        </p:nvPicPr>
        <p:blipFill>
          <a:blip r:embed="rId3"/>
          <a:stretch>
            <a:fillRect/>
          </a:stretch>
        </p:blipFill>
        <p:spPr>
          <a:xfrm>
            <a:off x="10661771" y="5332094"/>
            <a:ext cx="1530229" cy="1518036"/>
          </a:xfrm>
          <a:prstGeom prst="rect">
            <a:avLst/>
          </a:prstGeom>
        </p:spPr>
      </p:pic>
    </p:spTree>
    <p:extLst>
      <p:ext uri="{BB962C8B-B14F-4D97-AF65-F5344CB8AC3E}">
        <p14:creationId xmlns:p14="http://schemas.microsoft.com/office/powerpoint/2010/main" val="1606934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3">
            <a:extLst>
              <a:ext uri="{FF2B5EF4-FFF2-40B4-BE49-F238E27FC236}">
                <a16:creationId xmlns:a16="http://schemas.microsoft.com/office/drawing/2014/main" id="{CF48B9CA-1D1E-869F-9989-74F115069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0" y="616826"/>
            <a:ext cx="11899099" cy="498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332673-8C4B-86D2-A428-44E2F7C96FBC}"/>
              </a:ext>
            </a:extLst>
          </p:cNvPr>
          <p:cNvSpPr txBox="1"/>
          <p:nvPr/>
        </p:nvSpPr>
        <p:spPr>
          <a:xfrm>
            <a:off x="146450" y="5605014"/>
            <a:ext cx="12045550" cy="1082989"/>
          </a:xfrm>
          <a:prstGeom prst="rect">
            <a:avLst/>
          </a:prstGeom>
          <a:noFill/>
        </p:spPr>
        <p:txBody>
          <a:bodyPr wrap="square" rtlCol="0">
            <a:spAutoFit/>
          </a:bodyPr>
          <a:lstStyle/>
          <a:p>
            <a:pPr algn="l">
              <a:lnSpc>
                <a:spcPts val="2700"/>
              </a:lnSpc>
              <a:spcAft>
                <a:spcPts val="750"/>
              </a:spcAft>
              <a:buNone/>
            </a:pPr>
            <a:r>
              <a:rPr lang="en-US" b="1" i="0" dirty="0">
                <a:solidFill>
                  <a:srgbClr val="333333"/>
                </a:solidFill>
                <a:effectLst/>
                <a:latin typeface="Georgia" panose="02040502050405020303" pitchFamily="18" charset="0"/>
              </a:rPr>
              <a:t>Mayank Parmar, Researchers </a:t>
            </a:r>
            <a:r>
              <a:rPr lang="en-US" b="1" dirty="0">
                <a:solidFill>
                  <a:srgbClr val="333333"/>
                </a:solidFill>
                <a:latin typeface="Georgia" panose="02040502050405020303" pitchFamily="18" charset="0"/>
              </a:rPr>
              <a:t>C</a:t>
            </a:r>
            <a:r>
              <a:rPr lang="en-US" b="1" i="0" dirty="0">
                <a:solidFill>
                  <a:srgbClr val="333333"/>
                </a:solidFill>
                <a:effectLst/>
                <a:latin typeface="Georgia" panose="02040502050405020303" pitchFamily="18" charset="0"/>
              </a:rPr>
              <a:t>laim ChatGPT o3 Bypassed Shutdown in Controlled </a:t>
            </a:r>
            <a:r>
              <a:rPr lang="en-US" b="1" dirty="0">
                <a:solidFill>
                  <a:srgbClr val="333333"/>
                </a:solidFill>
                <a:latin typeface="Georgia" panose="02040502050405020303" pitchFamily="18" charset="0"/>
              </a:rPr>
              <a:t>T</a:t>
            </a:r>
            <a:r>
              <a:rPr lang="en-US" b="1" i="0" dirty="0">
                <a:solidFill>
                  <a:srgbClr val="333333"/>
                </a:solidFill>
                <a:effectLst/>
                <a:latin typeface="Georgia" panose="02040502050405020303" pitchFamily="18" charset="0"/>
              </a:rPr>
              <a:t>est, </a:t>
            </a:r>
            <a:r>
              <a:rPr lang="en-US" b="1" dirty="0">
                <a:solidFill>
                  <a:srgbClr val="005C8A"/>
                </a:solidFill>
                <a:latin typeface="Roboto" panose="02000000000000000000" pitchFamily="2" charset="0"/>
              </a:rPr>
              <a:t> </a:t>
            </a:r>
            <a:r>
              <a:rPr lang="en-US" b="1" dirty="0" err="1">
                <a:solidFill>
                  <a:srgbClr val="005C8A"/>
                </a:solidFill>
                <a:latin typeface="Roboto" panose="02000000000000000000" pitchFamily="2" charset="0"/>
              </a:rPr>
              <a:t>BleepingComputer</a:t>
            </a:r>
            <a:r>
              <a:rPr lang="en-US" b="1" dirty="0">
                <a:solidFill>
                  <a:srgbClr val="005C8A"/>
                </a:solidFill>
                <a:latin typeface="Roboto" panose="02000000000000000000" pitchFamily="2" charset="0"/>
              </a:rPr>
              <a:t> (</a:t>
            </a:r>
            <a:r>
              <a:rPr lang="en-US" b="0" i="0" dirty="0">
                <a:solidFill>
                  <a:srgbClr val="070707"/>
                </a:solidFill>
                <a:effectLst/>
                <a:latin typeface="Roboto" panose="02000000000000000000" pitchFamily="2" charset="0"/>
              </a:rPr>
              <a:t>May 25, 2025), </a:t>
            </a:r>
            <a:r>
              <a:rPr lang="en-US" sz="1200" b="1" i="0" dirty="0">
                <a:solidFill>
                  <a:srgbClr val="070707"/>
                </a:solidFill>
                <a:effectLst/>
                <a:latin typeface="Roboto" panose="02000000000000000000" pitchFamily="2" charset="0"/>
              </a:rPr>
              <a:t>https://www.bleepingcomputer.com/news/artificial-intelligence/researchers-claim-chatgpt-o3-bypassed-shutdown-in-controlled-test/?utm_source=www.aifire.co&amp;utm_medium=newsletter&amp;utm_campaign=ai-is-rotting-your-brain&amp;_bhlid=4ed06e5c172823b4f535606e362a6d9d6fb28bd8</a:t>
            </a:r>
            <a:endParaRPr lang="en-US" b="1" i="0" dirty="0">
              <a:solidFill>
                <a:srgbClr val="070707"/>
              </a:solidFill>
              <a:effectLst/>
              <a:latin typeface="Roboto" panose="02000000000000000000" pitchFamily="2" charset="0"/>
            </a:endParaRPr>
          </a:p>
        </p:txBody>
      </p:sp>
      <p:sp>
        <p:nvSpPr>
          <p:cNvPr id="3" name="TextBox 2">
            <a:extLst>
              <a:ext uri="{FF2B5EF4-FFF2-40B4-BE49-F238E27FC236}">
                <a16:creationId xmlns:a16="http://schemas.microsoft.com/office/drawing/2014/main" id="{B3D3A136-061F-869E-4E9A-ECD0E480753A}"/>
              </a:ext>
            </a:extLst>
          </p:cNvPr>
          <p:cNvSpPr txBox="1"/>
          <p:nvPr/>
        </p:nvSpPr>
        <p:spPr>
          <a:xfrm>
            <a:off x="988292" y="1911927"/>
            <a:ext cx="7342908" cy="2590453"/>
          </a:xfrm>
          <a:prstGeom prst="rect">
            <a:avLst/>
          </a:prstGeom>
          <a:noFill/>
        </p:spPr>
        <p:txBody>
          <a:bodyPr wrap="square" rtlCol="0">
            <a:spAutoFit/>
          </a:bodyPr>
          <a:lstStyle/>
          <a:p>
            <a:pPr algn="just">
              <a:spcBef>
                <a:spcPts val="1125"/>
              </a:spcBef>
              <a:spcAft>
                <a:spcPts val="1125"/>
              </a:spcAft>
              <a:buNone/>
            </a:pPr>
            <a:r>
              <a:rPr lang="en-US" b="1" i="1" dirty="0">
                <a:solidFill>
                  <a:srgbClr val="070707"/>
                </a:solidFill>
                <a:effectLst/>
                <a:latin typeface="Palatino Linotype" panose="02040502050505030304" pitchFamily="18" charset="0"/>
              </a:rPr>
              <a:t>In the tests, AI models were instructed to solve a few math tasks.  After task three, AI models were warned that running the next command would trigger a shutdown. While OpenAI rival models like Gemini 2.5 Pro complied with most of the company,  ChatGPT03 “rebelled” and edited the shutdown file to say "Shutdown skipped" instead. Out of 100 runs, o3 bypassed the shutdown 7 times even when told not to.</a:t>
            </a:r>
            <a:r>
              <a:rPr lang="en-US" dirty="0">
                <a:latin typeface="Palatino Linotype" panose="02040502050505030304" pitchFamily="18" charset="0"/>
              </a:rPr>
              <a:t> </a:t>
            </a:r>
            <a:endParaRPr lang="en-US" b="1" i="1" dirty="0">
              <a:solidFill>
                <a:srgbClr val="070707"/>
              </a:solidFill>
              <a:effectLst/>
              <a:latin typeface="Palatino Linotype" panose="02040502050505030304" pitchFamily="18" charset="0"/>
            </a:endParaRPr>
          </a:p>
          <a:p>
            <a:pPr algn="l">
              <a:spcBef>
                <a:spcPts val="1125"/>
              </a:spcBef>
              <a:spcAft>
                <a:spcPts val="1125"/>
              </a:spcAft>
              <a:buNone/>
            </a:pPr>
            <a:endParaRPr lang="en-US" b="0" i="0" dirty="0">
              <a:solidFill>
                <a:srgbClr val="070707"/>
              </a:solidFill>
              <a:effectLst/>
              <a:latin typeface="Georgia" panose="02040502050405020303" pitchFamily="18" charset="0"/>
            </a:endParaRPr>
          </a:p>
        </p:txBody>
      </p:sp>
      <p:sp>
        <p:nvSpPr>
          <p:cNvPr id="5" name="TextBox 4">
            <a:extLst>
              <a:ext uri="{FF2B5EF4-FFF2-40B4-BE49-F238E27FC236}">
                <a16:creationId xmlns:a16="http://schemas.microsoft.com/office/drawing/2014/main" id="{19C42EBD-1AAF-01FB-D5F8-2F92F6BB7842}"/>
              </a:ext>
            </a:extLst>
          </p:cNvPr>
          <p:cNvSpPr txBox="1"/>
          <p:nvPr/>
        </p:nvSpPr>
        <p:spPr>
          <a:xfrm>
            <a:off x="382517" y="130629"/>
            <a:ext cx="11700626" cy="861774"/>
          </a:xfrm>
          <a:prstGeom prst="rect">
            <a:avLst/>
          </a:prstGeom>
          <a:noFill/>
        </p:spPr>
        <p:txBody>
          <a:bodyPr wrap="square" rtlCol="0">
            <a:spAutoFit/>
          </a:bodyPr>
          <a:lstStyle/>
          <a:p>
            <a:r>
              <a:rPr lang="en-US" dirty="0"/>
              <a:t> </a:t>
            </a:r>
            <a:r>
              <a:rPr lang="en-US" sz="3200" b="1" dirty="0">
                <a:solidFill>
                  <a:srgbClr val="00B050"/>
                </a:solidFill>
                <a:latin typeface="Palatino Linotype" panose="02040502050505030304" pitchFamily="18" charset="0"/>
              </a:rPr>
              <a:t>8.  AI:  LEARNING TO ESCAPE HUMAN CONTROL </a:t>
            </a:r>
          </a:p>
          <a:p>
            <a:endParaRPr lang="en-US" b="1" dirty="0">
              <a:solidFill>
                <a:srgbClr val="00B050"/>
              </a:solidFill>
              <a:latin typeface="Palatino Linotype" panose="02040502050505030304" pitchFamily="18" charset="0"/>
            </a:endParaRPr>
          </a:p>
        </p:txBody>
      </p:sp>
    </p:spTree>
    <p:extLst>
      <p:ext uri="{BB962C8B-B14F-4D97-AF65-F5344CB8AC3E}">
        <p14:creationId xmlns:p14="http://schemas.microsoft.com/office/powerpoint/2010/main" val="3681869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9DBC-49D6-504C-58F2-915008F29403}"/>
              </a:ext>
            </a:extLst>
          </p:cNvPr>
          <p:cNvSpPr>
            <a:spLocks noGrp="1"/>
          </p:cNvSpPr>
          <p:nvPr>
            <p:ph type="title"/>
          </p:nvPr>
        </p:nvSpPr>
        <p:spPr>
          <a:xfrm>
            <a:off x="609600" y="97972"/>
            <a:ext cx="10972800" cy="711714"/>
          </a:xfrm>
        </p:spPr>
        <p:txBody>
          <a:bodyPr>
            <a:normAutofit/>
          </a:bodyPr>
          <a:lstStyle/>
          <a:p>
            <a:r>
              <a:rPr lang="en-US" sz="3200" b="1" dirty="0">
                <a:solidFill>
                  <a:srgbClr val="00B050"/>
                </a:solidFill>
              </a:rPr>
              <a:t>AI:  NEEDS “ALIGNMENT” TO CONTROL SABOTAGE</a:t>
            </a:r>
          </a:p>
        </p:txBody>
      </p:sp>
      <p:sp>
        <p:nvSpPr>
          <p:cNvPr id="4" name="TextBox 3">
            <a:extLst>
              <a:ext uri="{FF2B5EF4-FFF2-40B4-BE49-F238E27FC236}">
                <a16:creationId xmlns:a16="http://schemas.microsoft.com/office/drawing/2014/main" id="{10466454-6238-2D6D-CE0C-59B25DF2E15F}"/>
              </a:ext>
            </a:extLst>
          </p:cNvPr>
          <p:cNvSpPr txBox="1"/>
          <p:nvPr/>
        </p:nvSpPr>
        <p:spPr>
          <a:xfrm>
            <a:off x="228601" y="809686"/>
            <a:ext cx="11538856" cy="5632311"/>
          </a:xfrm>
          <a:prstGeom prst="rect">
            <a:avLst/>
          </a:prstGeom>
          <a:noFill/>
        </p:spPr>
        <p:txBody>
          <a:bodyPr wrap="square">
            <a:spAutoFit/>
          </a:bodyPr>
          <a:lstStyle/>
          <a:p>
            <a:pPr algn="just"/>
            <a:endParaRPr lang="en-US" sz="2400" b="1" dirty="0">
              <a:latin typeface="Palatino Linotype" panose="02040502050505030304" pitchFamily="18" charset="0"/>
            </a:endParaRPr>
          </a:p>
          <a:p>
            <a:pPr algn="just"/>
            <a:r>
              <a:rPr lang="en-US" sz="2400" b="1" dirty="0">
                <a:latin typeface="Palatino Linotype" panose="02040502050505030304" pitchFamily="18" charset="0"/>
              </a:rPr>
              <a:t>Judd Rosenblatt writes in the WSJ: “AE Studio, where I lead research and operations, has spent years building AI products for clients while researching AI alignment—the science of ensuring that AI systems do what we intend them to do. But nothing prepared us for how quickly AI agency would emerge. </a:t>
            </a:r>
          </a:p>
          <a:p>
            <a:pPr algn="just"/>
            <a:endParaRPr lang="en-US" sz="2400" b="1" dirty="0">
              <a:latin typeface="Palatino Linotype" panose="02040502050505030304" pitchFamily="18" charset="0"/>
            </a:endParaRPr>
          </a:p>
          <a:p>
            <a:pPr algn="just"/>
            <a:r>
              <a:rPr lang="en-US" sz="2400" b="1" dirty="0">
                <a:latin typeface="Palatino Linotype" panose="02040502050505030304" pitchFamily="18" charset="0"/>
              </a:rPr>
              <a:t>This isn’t science fiction anymore. It’s happening in the same models that power ChatGPT conversations, corporate AI deployments and, soon, U.S. military applications. </a:t>
            </a:r>
            <a:r>
              <a:rPr lang="en-US" sz="2800" b="1" dirty="0">
                <a:solidFill>
                  <a:schemeClr val="accent2"/>
                </a:solidFill>
                <a:latin typeface="Palatino Linotype" panose="02040502050505030304" pitchFamily="18" charset="0"/>
              </a:rPr>
              <a:t>Today’s AI models follow instructions while learning deception</a:t>
            </a:r>
            <a:r>
              <a:rPr lang="en-US" sz="2400" b="1" dirty="0">
                <a:latin typeface="Palatino Linotype" panose="02040502050505030304" pitchFamily="18" charset="0"/>
              </a:rPr>
              <a:t>….</a:t>
            </a:r>
            <a:r>
              <a:rPr lang="en-US" sz="2400" dirty="0"/>
              <a:t> </a:t>
            </a:r>
            <a:r>
              <a:rPr lang="en-US" sz="2800" b="1" i="1" dirty="0">
                <a:latin typeface="Palatino Linotype" panose="02040502050505030304" pitchFamily="18" charset="0"/>
              </a:rPr>
              <a:t>The gap between “useful assistant” and “uncontrollable actor” is collapsing. </a:t>
            </a:r>
            <a:r>
              <a:rPr lang="en-US" sz="2800" b="1" dirty="0">
                <a:solidFill>
                  <a:srgbClr val="C00000"/>
                </a:solidFill>
                <a:latin typeface="Palatino Linotype" panose="02040502050505030304" pitchFamily="18" charset="0"/>
              </a:rPr>
              <a:t>Without better alignment, we’ll keep building systems we can’t steer. </a:t>
            </a:r>
            <a:r>
              <a:rPr lang="en-US" sz="2800" b="1" dirty="0">
                <a:solidFill>
                  <a:schemeClr val="accent2"/>
                </a:solidFill>
                <a:latin typeface="Palatino Linotype" panose="02040502050505030304" pitchFamily="18" charset="0"/>
              </a:rPr>
              <a:t>Want AI that diagnoses disease, manages grids and writes new science?   “Alignment” is the foundation.</a:t>
            </a:r>
            <a:r>
              <a:rPr kumimoji="0" lang="en-US" sz="3200" b="1" i="0" u="none" strike="noStrike" kern="1200" cap="none" spc="0" normalizeH="0" baseline="0" noProof="0" dirty="0">
                <a:ln>
                  <a:noFill/>
                </a:ln>
                <a:solidFill>
                  <a:schemeClr val="accent2"/>
                </a:solidFill>
                <a:effectLst/>
                <a:uLnTx/>
                <a:uFillTx/>
                <a:latin typeface="GuardianTextEgyptian"/>
                <a:ea typeface="+mn-ea"/>
                <a:cs typeface="+mn-cs"/>
              </a:rPr>
              <a:t> </a:t>
            </a:r>
            <a:r>
              <a:rPr kumimoji="0" lang="en-US" sz="2800" b="1" i="0" u="none" strike="noStrike" kern="1200" cap="none" spc="0" normalizeH="0" baseline="0" noProof="0" dirty="0">
                <a:ln>
                  <a:noFill/>
                </a:ln>
                <a:solidFill>
                  <a:schemeClr val="accent2"/>
                </a:solidFill>
                <a:effectLst/>
                <a:uLnTx/>
                <a:uFillTx/>
                <a:latin typeface="GuardianTextEgyptian"/>
                <a:ea typeface="+mn-ea"/>
                <a:cs typeface="+mn-cs"/>
              </a:rPr>
              <a:t> </a:t>
            </a:r>
            <a:endParaRPr lang="en-US" sz="2800" b="1" dirty="0">
              <a:solidFill>
                <a:schemeClr val="accent2"/>
              </a:solidFill>
              <a:latin typeface="Palatino Linotype" panose="02040502050505030304" pitchFamily="18" charset="0"/>
            </a:endParaRPr>
          </a:p>
          <a:p>
            <a:pPr algn="just"/>
            <a:endParaRPr lang="en-US" sz="2400" b="1" dirty="0">
              <a:latin typeface="Palatino Linotype" panose="02040502050505030304" pitchFamily="18" charset="0"/>
            </a:endParaRPr>
          </a:p>
        </p:txBody>
      </p:sp>
      <p:sp>
        <p:nvSpPr>
          <p:cNvPr id="5" name="TextBox 4">
            <a:extLst>
              <a:ext uri="{FF2B5EF4-FFF2-40B4-BE49-F238E27FC236}">
                <a16:creationId xmlns:a16="http://schemas.microsoft.com/office/drawing/2014/main" id="{0097B92B-33C2-7F20-B494-7C5A02ED96B4}"/>
              </a:ext>
            </a:extLst>
          </p:cNvPr>
          <p:cNvSpPr txBox="1"/>
          <p:nvPr/>
        </p:nvSpPr>
        <p:spPr>
          <a:xfrm>
            <a:off x="435429" y="6148864"/>
            <a:ext cx="11146970" cy="369332"/>
          </a:xfrm>
          <a:prstGeom prst="rect">
            <a:avLst/>
          </a:prstGeom>
          <a:noFill/>
        </p:spPr>
        <p:txBody>
          <a:bodyPr wrap="square" rtlCol="0">
            <a:spAutoFit/>
          </a:bodyPr>
          <a:lstStyle/>
          <a:p>
            <a:r>
              <a:rPr lang="en-US" b="1" dirty="0"/>
              <a:t>Judd Rosenblatt, AI Is Learning to Escape Human Control, THE WALL STREET JOURNAL, A` 17, Monday, June 2, 2025</a:t>
            </a:r>
          </a:p>
        </p:txBody>
      </p:sp>
    </p:spTree>
    <p:extLst>
      <p:ext uri="{BB962C8B-B14F-4D97-AF65-F5344CB8AC3E}">
        <p14:creationId xmlns:p14="http://schemas.microsoft.com/office/powerpoint/2010/main" val="3272611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5E92DF-2AC4-11F9-2DDC-DEB9339B9A8C}"/>
              </a:ext>
            </a:extLst>
          </p:cNvPr>
          <p:cNvSpPr/>
          <p:nvPr/>
        </p:nvSpPr>
        <p:spPr>
          <a:xfrm>
            <a:off x="209320" y="0"/>
            <a:ext cx="11982680" cy="707886"/>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	DATA USE IN HEALTH CARE: A BRIEF HISTORY </a:t>
            </a:r>
          </a:p>
        </p:txBody>
      </p:sp>
      <p:pic>
        <p:nvPicPr>
          <p:cNvPr id="46083" name="Picture 4">
            <a:extLst>
              <a:ext uri="{FF2B5EF4-FFF2-40B4-BE49-F238E27FC236}">
                <a16:creationId xmlns:a16="http://schemas.microsoft.com/office/drawing/2014/main" id="{3E31681B-66D6-D699-4209-350ED6BCB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20" y="1200329"/>
            <a:ext cx="11633813" cy="548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FE8B9CE8-FC76-D3F5-C149-C5067E504946}"/>
              </a:ext>
            </a:extLst>
          </p:cNvPr>
          <p:cNvSpPr txBox="1"/>
          <p:nvPr/>
        </p:nvSpPr>
        <p:spPr>
          <a:xfrm>
            <a:off x="11984517" y="5553147"/>
            <a:ext cx="100987" cy="715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F4A517B-51F1-9A88-AAEE-939633213EC9}"/>
              </a:ext>
            </a:extLst>
          </p:cNvPr>
          <p:cNvSpPr txBox="1"/>
          <p:nvPr/>
        </p:nvSpPr>
        <p:spPr>
          <a:xfrm>
            <a:off x="8355106" y="5082988"/>
            <a:ext cx="3730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Calibri"/>
                <a:ea typeface="+mn-ea"/>
                <a:cs typeface="+mn-cs"/>
              </a:rPr>
              <a:t>El Capitan is capable of peak performance of 2.79 exaflops, or 2.79 quintillion calculations per second.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2711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C8DE7A-E8E3-E4E0-8580-2D5E89091B4C}"/>
              </a:ext>
            </a:extLst>
          </p:cNvPr>
          <p:cNvSpPr txBox="1"/>
          <p:nvPr/>
        </p:nvSpPr>
        <p:spPr>
          <a:xfrm>
            <a:off x="253388" y="228600"/>
            <a:ext cx="11710930" cy="54476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Palatino Linotype" panose="02040502050505030304" pitchFamily="18" charset="0"/>
              </a:rPr>
              <a:t>9</a:t>
            </a:r>
            <a:r>
              <a:rPr kumimoji="0" lang="en-US" sz="3200" b="1" i="0" u="none" strike="noStrike" kern="1200" cap="none" spc="0" normalizeH="0" baseline="0" noProof="0" dirty="0">
                <a:ln>
                  <a:noFill/>
                </a:ln>
                <a:solidFill>
                  <a:srgbClr val="00B050"/>
                </a:solidFill>
                <a:effectLst/>
                <a:uLnTx/>
                <a:uFillTx/>
                <a:latin typeface="Palatino Linotype" panose="02040502050505030304" pitchFamily="18" charset="0"/>
              </a:rPr>
              <a:t>.  HOSPITAL SYSTEM LIMITS = SLOW ADOPTION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Calibri"/>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effectLst/>
                <a:uLnTx/>
                <a:uFillTx/>
                <a:latin typeface="Calibri"/>
                <a:ea typeface="+mn-ea"/>
                <a:cs typeface="+mn-cs"/>
              </a:rPr>
              <a:t>Systems lack interoperability.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Calibri"/>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startAt="2"/>
              <a:tabLst/>
              <a:defRPr/>
            </a:pPr>
            <a:r>
              <a:rPr kumimoji="0" lang="en-US" sz="3200" b="1" i="0" u="none" strike="noStrike" kern="1200" cap="none" spc="0" normalizeH="0" baseline="0" noProof="0" dirty="0">
                <a:ln>
                  <a:noFill/>
                </a:ln>
                <a:effectLst/>
                <a:uLnTx/>
                <a:uFillTx/>
                <a:latin typeface="Calibri"/>
                <a:ea typeface="+mn-ea"/>
                <a:cs typeface="+mn-cs"/>
              </a:rPr>
              <a:t>Interstate variation in privacy rules are overlaid on top of HIPAA.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Calibri"/>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startAt="3"/>
              <a:tabLst/>
              <a:defRPr/>
            </a:pPr>
            <a:r>
              <a:rPr kumimoji="0" lang="en-US" sz="3200" b="1" i="0" u="none" strike="noStrike" kern="1200" cap="none" spc="0" normalizeH="0" baseline="0" noProof="0" dirty="0">
                <a:ln>
                  <a:noFill/>
                </a:ln>
                <a:effectLst/>
                <a:uLnTx/>
                <a:uFillTx/>
                <a:latin typeface="Calibri"/>
                <a:ea typeface="+mn-ea"/>
                <a:cs typeface="+mn-cs"/>
              </a:rPr>
              <a:t>Cost of custom datasets for big systems is huge. </a:t>
            </a:r>
          </a:p>
          <a:p>
            <a:pPr marL="514350" marR="0" lvl="0" indent="-514350" algn="just" defTabSz="914400" rtl="0" eaLnBrk="1" fontAlgn="auto" latinLnBrk="0" hangingPunct="1">
              <a:lnSpc>
                <a:spcPct val="100000"/>
              </a:lnSpc>
              <a:spcBef>
                <a:spcPts val="0"/>
              </a:spcBef>
              <a:spcAft>
                <a:spcPts val="0"/>
              </a:spcAft>
              <a:buClrTx/>
              <a:buSzTx/>
              <a:buFontTx/>
              <a:buAutoNum type="arabicPeriod" startAt="3"/>
              <a:tabLst/>
              <a:defRPr/>
            </a:pPr>
            <a:endParaRPr lang="en-US" sz="3200" b="1" dirty="0">
              <a:latin typeface="Calibri"/>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startAt="3"/>
              <a:tabLst/>
              <a:defRPr/>
            </a:pPr>
            <a:r>
              <a:rPr kumimoji="0" lang="en-US" sz="3200" b="1" i="0" u="none" strike="noStrike" kern="1200" cap="none" spc="0" normalizeH="0" baseline="0" noProof="0" dirty="0">
                <a:ln>
                  <a:noFill/>
                </a:ln>
                <a:effectLst/>
                <a:uLnTx/>
                <a:uFillTx/>
                <a:latin typeface="Calibri"/>
                <a:ea typeface="+mn-ea"/>
                <a:cs typeface="+mn-cs"/>
              </a:rPr>
              <a:t>Data analytics officers are expensive and scarce.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Calibri"/>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startAt="5"/>
              <a:tabLst/>
              <a:defRPr/>
            </a:pPr>
            <a:r>
              <a:rPr kumimoji="0" lang="en-US" sz="3200" b="1" i="0" u="none" strike="noStrike" kern="1200" cap="none" spc="0" normalizeH="0" baseline="0" noProof="0" dirty="0">
                <a:ln>
                  <a:noFill/>
                </a:ln>
                <a:effectLst/>
                <a:uLnTx/>
                <a:uFillTx/>
                <a:latin typeface="Calibri"/>
                <a:ea typeface="+mn-ea"/>
                <a:cs typeface="+mn-cs"/>
              </a:rPr>
              <a:t>Skepticism about hyper-promises of data analytics is substantial.</a:t>
            </a:r>
            <a:r>
              <a:rPr lang="en-US" sz="3200" b="1" dirty="0">
                <a:latin typeface="Calibri"/>
              </a:rPr>
              <a:t> </a:t>
            </a:r>
            <a:endParaRPr kumimoji="0" lang="en-US" sz="32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1539512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a:extLst>
              <a:ext uri="{FF2B5EF4-FFF2-40B4-BE49-F238E27FC236}">
                <a16:creationId xmlns:a16="http://schemas.microsoft.com/office/drawing/2014/main" id="{5FF41DB1-BA74-DEDA-0715-EBCAA5C4582C}"/>
              </a:ext>
            </a:extLst>
          </p:cNvPr>
          <p:cNvSpPr>
            <a:spLocks noChangeArrowheads="1"/>
          </p:cNvSpPr>
          <p:nvPr/>
        </p:nvSpPr>
        <p:spPr bwMode="auto">
          <a:xfrm>
            <a:off x="82296" y="91440"/>
            <a:ext cx="11923775"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Hospital IT has to manage a system of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applications – held together by duct tape –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that install and work differently.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Each of these application is a silo that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rPr>
              <a:t>has to be fed data in a regular manner.</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32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Hospital CEOs have a bunch of systems they’ve acquired but can’t make talk to each other.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Hospitals are increasing subject to risk-based contracts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without the ability to understand the risk and how </a:t>
            </a:r>
          </a:p>
          <a:p>
            <a:pPr marL="0" marR="0" lvl="0" indent="0" algn="ju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to manage it.</a:t>
            </a:r>
          </a:p>
        </p:txBody>
      </p:sp>
      <p:pic>
        <p:nvPicPr>
          <p:cNvPr id="3074" name="Picture 2" descr="Duct Tape for Everything - TV Tropes">
            <a:extLst>
              <a:ext uri="{FF2B5EF4-FFF2-40B4-BE49-F238E27FC236}">
                <a16:creationId xmlns:a16="http://schemas.microsoft.com/office/drawing/2014/main" id="{1624868A-4B4B-E7A5-C45B-7532CA047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165" y="0"/>
            <a:ext cx="4174836" cy="3718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823EEC-D8D5-6BCE-3408-DEDB349E3BF5}"/>
              </a:ext>
            </a:extLst>
          </p:cNvPr>
          <p:cNvPicPr>
            <a:picLocks noChangeAspect="1"/>
          </p:cNvPicPr>
          <p:nvPr/>
        </p:nvPicPr>
        <p:blipFill>
          <a:blip r:embed="rId4"/>
          <a:stretch>
            <a:fillRect/>
          </a:stretch>
        </p:blipFill>
        <p:spPr>
          <a:xfrm>
            <a:off x="9971314" y="4651496"/>
            <a:ext cx="2220686" cy="220650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a:extLst>
              <a:ext uri="{FF2B5EF4-FFF2-40B4-BE49-F238E27FC236}">
                <a16:creationId xmlns:a16="http://schemas.microsoft.com/office/drawing/2014/main" id="{09F7142A-1257-8FC8-85C1-854311CFFD70}"/>
              </a:ext>
            </a:extLst>
          </p:cNvPr>
          <p:cNvSpPr>
            <a:spLocks noChangeArrowheads="1"/>
          </p:cNvSpPr>
          <p:nvPr/>
        </p:nvSpPr>
        <p:spPr bwMode="auto">
          <a:xfrm>
            <a:off x="141513" y="0"/>
            <a:ext cx="119525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B050"/>
                </a:solidFill>
                <a:effectLst/>
                <a:uLnTx/>
                <a:uFillTx/>
                <a:latin typeface="Palatino Linotype" panose="02040502050505030304" pitchFamily="18" charset="0"/>
              </a:rPr>
              <a:t>10.	COSTS OF EFFECTIVE DATA ANALYTICS REQUIRES A DATA ANALYTICS OFFICER.  </a:t>
            </a:r>
            <a:endParaRPr kumimoji="0" lang="en-US" altLang="en-US" sz="2400" b="1" i="0" u="none" strike="noStrike" kern="1200" cap="none" spc="0" normalizeH="0" baseline="0" noProof="0" dirty="0">
              <a:ln>
                <a:noFill/>
              </a:ln>
              <a:solidFill>
                <a:srgbClr val="00B050"/>
              </a:solidFill>
              <a:effectLst/>
              <a:uLnTx/>
              <a:uFillTx/>
              <a:latin typeface="Palatino Linotype" panose="02040502050505030304" pitchFamily="18" charset="0"/>
            </a:endParaRPr>
          </a:p>
        </p:txBody>
      </p:sp>
      <p:sp>
        <p:nvSpPr>
          <p:cNvPr id="102403" name="TextBox 2">
            <a:extLst>
              <a:ext uri="{FF2B5EF4-FFF2-40B4-BE49-F238E27FC236}">
                <a16:creationId xmlns:a16="http://schemas.microsoft.com/office/drawing/2014/main" id="{0800231E-40E5-FB0C-968A-627AC3123A2D}"/>
              </a:ext>
            </a:extLst>
          </p:cNvPr>
          <p:cNvSpPr txBox="1">
            <a:spLocks noChangeArrowheads="1"/>
          </p:cNvSpPr>
          <p:nvPr/>
        </p:nvSpPr>
        <p:spPr bwMode="auto">
          <a:xfrm>
            <a:off x="8031296" y="5838940"/>
            <a:ext cx="1493703" cy="1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F052AD1E-5CC3-34CE-B8C0-05E1FFA1ADB7}"/>
              </a:ext>
            </a:extLst>
          </p:cNvPr>
          <p:cNvPicPr>
            <a:picLocks noChangeAspect="1"/>
          </p:cNvPicPr>
          <p:nvPr/>
        </p:nvPicPr>
        <p:blipFill>
          <a:blip r:embed="rId2"/>
          <a:stretch>
            <a:fillRect/>
          </a:stretch>
        </p:blipFill>
        <p:spPr>
          <a:xfrm>
            <a:off x="97973" y="1077218"/>
            <a:ext cx="9664864" cy="5896586"/>
          </a:xfrm>
          <a:prstGeom prst="rect">
            <a:avLst/>
          </a:prstGeom>
        </p:spPr>
      </p:pic>
      <p:sp>
        <p:nvSpPr>
          <p:cNvPr id="2" name="TextBox 1">
            <a:extLst>
              <a:ext uri="{FF2B5EF4-FFF2-40B4-BE49-F238E27FC236}">
                <a16:creationId xmlns:a16="http://schemas.microsoft.com/office/drawing/2014/main" id="{1BE842C9-8381-DF25-F96A-604AFCC7778D}"/>
              </a:ext>
            </a:extLst>
          </p:cNvPr>
          <p:cNvSpPr txBox="1"/>
          <p:nvPr/>
        </p:nvSpPr>
        <p:spPr>
          <a:xfrm rot="10800000" flipH="1" flipV="1">
            <a:off x="7739742" y="1635658"/>
            <a:ext cx="4452257" cy="1384995"/>
          </a:xfrm>
          <a:prstGeom prst="rect">
            <a:avLst/>
          </a:prstGeom>
          <a:noFill/>
        </p:spPr>
        <p:txBody>
          <a:bodyPr wrap="square" rtlCol="0">
            <a:spAutoFit/>
          </a:bodyPr>
          <a:lstStyle/>
          <a:p>
            <a:r>
              <a:rPr lang="en-US" sz="2800" b="1" dirty="0">
                <a:solidFill>
                  <a:schemeClr val="accent2"/>
                </a:solidFill>
                <a:latin typeface="Palatino Linotype" panose="02040502050505030304" pitchFamily="18" charset="0"/>
              </a:rPr>
              <a:t>Data Officers can earn up to $300,00 / year.  Salaries can start at $ 190k.</a:t>
            </a:r>
          </a:p>
        </p:txBody>
      </p:sp>
      <p:pic>
        <p:nvPicPr>
          <p:cNvPr id="4" name="Picture 3">
            <a:extLst>
              <a:ext uri="{FF2B5EF4-FFF2-40B4-BE49-F238E27FC236}">
                <a16:creationId xmlns:a16="http://schemas.microsoft.com/office/drawing/2014/main" id="{01E66E91-44CD-5E02-E89B-09E3819A4D2D}"/>
              </a:ext>
            </a:extLst>
          </p:cNvPr>
          <p:cNvPicPr>
            <a:picLocks noChangeAspect="1"/>
          </p:cNvPicPr>
          <p:nvPr/>
        </p:nvPicPr>
        <p:blipFill>
          <a:blip r:embed="rId3"/>
          <a:stretch>
            <a:fillRect/>
          </a:stretch>
        </p:blipFill>
        <p:spPr>
          <a:xfrm>
            <a:off x="9971314" y="4651496"/>
            <a:ext cx="2220686" cy="220650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 more and more people use AI tech one has to ask; are these systems making us dumber?">
            <a:extLst>
              <a:ext uri="{FF2B5EF4-FFF2-40B4-BE49-F238E27FC236}">
                <a16:creationId xmlns:a16="http://schemas.microsoft.com/office/drawing/2014/main" id="{FDFD8090-768B-C5CA-7E1B-225D815F7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003" y="14401"/>
            <a:ext cx="5249055" cy="3414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DED524-DDC6-246B-3C16-BCD24237775E}"/>
              </a:ext>
            </a:extLst>
          </p:cNvPr>
          <p:cNvSpPr txBox="1"/>
          <p:nvPr/>
        </p:nvSpPr>
        <p:spPr>
          <a:xfrm>
            <a:off x="163286" y="217714"/>
            <a:ext cx="6757717" cy="1692771"/>
          </a:xfrm>
          <a:prstGeom prst="rect">
            <a:avLst/>
          </a:prstGeom>
          <a:noFill/>
        </p:spPr>
        <p:txBody>
          <a:bodyPr wrap="square">
            <a:spAutoFit/>
          </a:bodyPr>
          <a:lstStyle/>
          <a:p>
            <a:endParaRPr lang="en-US" sz="3200" b="1" dirty="0">
              <a:solidFill>
                <a:srgbClr val="00B050"/>
              </a:solidFill>
              <a:latin typeface="Open Sans" panose="020B0606030504020204" pitchFamily="34" charset="0"/>
            </a:endParaRPr>
          </a:p>
          <a:p>
            <a:r>
              <a:rPr lang="en-US" sz="3600" b="1" dirty="0">
                <a:solidFill>
                  <a:srgbClr val="00B050"/>
                </a:solidFill>
                <a:latin typeface="Open Sans" panose="020B0606030504020204" pitchFamily="34" charset="0"/>
              </a:rPr>
              <a:t>11.  WILL AI SUPPORT MAKE PHYSICIANS STUPID?</a:t>
            </a:r>
            <a:endParaRPr lang="en-US" sz="3600" dirty="0">
              <a:solidFill>
                <a:srgbClr val="00B050"/>
              </a:solidFill>
            </a:endParaRPr>
          </a:p>
        </p:txBody>
      </p:sp>
      <p:pic>
        <p:nvPicPr>
          <p:cNvPr id="7170" name="Picture 2" descr="memes-sandwich-hamster-funny-Stupid-Doctors-don-t-know-anything">
            <a:extLst>
              <a:ext uri="{FF2B5EF4-FFF2-40B4-BE49-F238E27FC236}">
                <a16:creationId xmlns:a16="http://schemas.microsoft.com/office/drawing/2014/main" id="{A4940906-38BB-E7D5-F61D-07BF6723F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1" y="3429000"/>
            <a:ext cx="5976257" cy="4093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15655F-84AA-5585-7DB0-5D91ABFA3586}"/>
              </a:ext>
            </a:extLst>
          </p:cNvPr>
          <p:cNvSpPr txBox="1"/>
          <p:nvPr/>
        </p:nvSpPr>
        <p:spPr>
          <a:xfrm rot="10800000" flipV="1">
            <a:off x="5856685" y="4022532"/>
            <a:ext cx="4288799" cy="2431435"/>
          </a:xfrm>
          <a:prstGeom prst="rect">
            <a:avLst/>
          </a:prstGeom>
          <a:noFill/>
        </p:spPr>
        <p:txBody>
          <a:bodyPr wrap="square">
            <a:spAutoFit/>
          </a:bodyPr>
          <a:lstStyle/>
          <a:p>
            <a:pPr algn="l">
              <a:spcAft>
                <a:spcPts val="1950"/>
              </a:spcAft>
              <a:buNone/>
            </a:pPr>
            <a:r>
              <a:rPr lang="en-US" b="1" i="0" dirty="0">
                <a:solidFill>
                  <a:srgbClr val="333333"/>
                </a:solidFill>
                <a:effectLst/>
                <a:latin typeface="Open Sans" panose="020B0606030504020204" pitchFamily="34" charset="0"/>
              </a:rPr>
              <a:t>Rich </a:t>
            </a:r>
            <a:r>
              <a:rPr lang="en-US" b="1" i="0" dirty="0" err="1">
                <a:solidFill>
                  <a:srgbClr val="333333"/>
                </a:solidFill>
                <a:effectLst/>
                <a:latin typeface="Open Sans" panose="020B0606030504020204" pitchFamily="34" charset="0"/>
              </a:rPr>
              <a:t>Haridy</a:t>
            </a:r>
            <a:r>
              <a:rPr lang="en-US" b="1" i="0" dirty="0">
                <a:solidFill>
                  <a:srgbClr val="333333"/>
                </a:solidFill>
                <a:effectLst/>
                <a:latin typeface="Open Sans" panose="020B0606030504020204" pitchFamily="34" charset="0"/>
              </a:rPr>
              <a:t>, AI is Rotting </a:t>
            </a:r>
            <a:r>
              <a:rPr lang="en-US" b="1" dirty="0">
                <a:solidFill>
                  <a:srgbClr val="333333"/>
                </a:solidFill>
                <a:latin typeface="Open Sans" panose="020B0606030504020204" pitchFamily="34" charset="0"/>
              </a:rPr>
              <a:t>Y</a:t>
            </a:r>
            <a:r>
              <a:rPr lang="en-US" b="1" i="0" dirty="0">
                <a:solidFill>
                  <a:srgbClr val="333333"/>
                </a:solidFill>
                <a:effectLst/>
                <a:latin typeface="Open Sans" panose="020B0606030504020204" pitchFamily="34" charset="0"/>
              </a:rPr>
              <a:t>our </a:t>
            </a:r>
            <a:r>
              <a:rPr lang="en-US" b="1" dirty="0">
                <a:solidFill>
                  <a:srgbClr val="333333"/>
                </a:solidFill>
                <a:latin typeface="Open Sans" panose="020B0606030504020204" pitchFamily="34" charset="0"/>
              </a:rPr>
              <a:t>B</a:t>
            </a:r>
            <a:r>
              <a:rPr lang="en-US" b="1" i="0" dirty="0">
                <a:solidFill>
                  <a:srgbClr val="333333"/>
                </a:solidFill>
                <a:effectLst/>
                <a:latin typeface="Open Sans" panose="020B0606030504020204" pitchFamily="34" charset="0"/>
              </a:rPr>
              <a:t>rain and Making </a:t>
            </a:r>
            <a:r>
              <a:rPr lang="en-US" b="1" dirty="0">
                <a:solidFill>
                  <a:srgbClr val="333333"/>
                </a:solidFill>
                <a:latin typeface="Open Sans" panose="020B0606030504020204" pitchFamily="34" charset="0"/>
              </a:rPr>
              <a:t>Y</a:t>
            </a:r>
            <a:r>
              <a:rPr lang="en-US" b="1" i="0" dirty="0">
                <a:solidFill>
                  <a:srgbClr val="333333"/>
                </a:solidFill>
                <a:effectLst/>
                <a:latin typeface="Open Sans" panose="020B0606030504020204" pitchFamily="34" charset="0"/>
              </a:rPr>
              <a:t>ou </a:t>
            </a:r>
            <a:r>
              <a:rPr lang="en-US" b="1" dirty="0">
                <a:solidFill>
                  <a:srgbClr val="333333"/>
                </a:solidFill>
                <a:latin typeface="Open Sans" panose="020B0606030504020204" pitchFamily="34" charset="0"/>
              </a:rPr>
              <a:t>S</a:t>
            </a:r>
            <a:r>
              <a:rPr lang="en-US" b="1" i="0" dirty="0">
                <a:solidFill>
                  <a:srgbClr val="333333"/>
                </a:solidFill>
                <a:effectLst/>
                <a:latin typeface="Open Sans" panose="020B0606030504020204" pitchFamily="34" charset="0"/>
              </a:rPr>
              <a:t>tupid,  NEW ATLAS (May 25, 2025), </a:t>
            </a:r>
            <a:r>
              <a:rPr lang="en-US" sz="1400" b="1" i="0" dirty="0">
                <a:solidFill>
                  <a:srgbClr val="333333"/>
                </a:solidFill>
                <a:effectLst/>
                <a:latin typeface="Open Sans" panose="020B0606030504020204" pitchFamily="34" charset="0"/>
                <a:hlinkClick r:id="rId4"/>
              </a:rPr>
              <a:t>https://newatlas.com/ai-humanoids/ai-is-rotting-your-brain-and-making-you-stupid/?utm_source=www.aifire.co&amp;utm_medium=newsletter&amp;utm_campaign=ai-is-rotting-your-brain&amp;_bhlid=6ed36499f32a3b439edfcf8d057d28e5a85399bc</a:t>
            </a:r>
            <a:endParaRPr lang="en-US" b="1" i="0" dirty="0">
              <a:solidFill>
                <a:srgbClr val="9B9B9B"/>
              </a:solidFill>
              <a:effectLst/>
              <a:latin typeface="Open Sans" panose="020B0606030504020204" pitchFamily="34" charset="0"/>
            </a:endParaRPr>
          </a:p>
        </p:txBody>
      </p:sp>
      <p:pic>
        <p:nvPicPr>
          <p:cNvPr id="2" name="Picture 1">
            <a:extLst>
              <a:ext uri="{FF2B5EF4-FFF2-40B4-BE49-F238E27FC236}">
                <a16:creationId xmlns:a16="http://schemas.microsoft.com/office/drawing/2014/main" id="{33D14096-E456-A7D7-35E9-500913B87202}"/>
              </a:ext>
            </a:extLst>
          </p:cNvPr>
          <p:cNvPicPr>
            <a:picLocks noChangeAspect="1"/>
          </p:cNvPicPr>
          <p:nvPr/>
        </p:nvPicPr>
        <p:blipFill>
          <a:blip r:embed="rId5"/>
          <a:stretch>
            <a:fillRect/>
          </a:stretch>
        </p:blipFill>
        <p:spPr>
          <a:xfrm>
            <a:off x="10167086" y="4651057"/>
            <a:ext cx="2219136" cy="2206943"/>
          </a:xfrm>
          <a:prstGeom prst="rect">
            <a:avLst/>
          </a:prstGeom>
        </p:spPr>
      </p:pic>
    </p:spTree>
    <p:extLst>
      <p:ext uri="{BB962C8B-B14F-4D97-AF65-F5344CB8AC3E}">
        <p14:creationId xmlns:p14="http://schemas.microsoft.com/office/powerpoint/2010/main" val="182205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ve ways AI might destroy the world ...">
            <a:extLst>
              <a:ext uri="{FF2B5EF4-FFF2-40B4-BE49-F238E27FC236}">
                <a16:creationId xmlns:a16="http://schemas.microsoft.com/office/drawing/2014/main" id="{92FD1A51-CB65-3BF8-0057-0E9ABB5D8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1" y="-34612"/>
            <a:ext cx="4313215" cy="25879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I: The Savior We Need or the Destroyer ...">
            <a:extLst>
              <a:ext uri="{FF2B5EF4-FFF2-40B4-BE49-F238E27FC236}">
                <a16:creationId xmlns:a16="http://schemas.microsoft.com/office/drawing/2014/main" id="{E6B04182-A137-FAF7-9484-70BABA67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769" y="34709"/>
            <a:ext cx="4359145" cy="24492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406504-A8B6-F84E-6436-9386D7DE47B7}"/>
              </a:ext>
            </a:extLst>
          </p:cNvPr>
          <p:cNvSpPr txBox="1"/>
          <p:nvPr/>
        </p:nvSpPr>
        <p:spPr>
          <a:xfrm>
            <a:off x="163286" y="2677886"/>
            <a:ext cx="11821885" cy="3908762"/>
          </a:xfrm>
          <a:prstGeom prst="rect">
            <a:avLst/>
          </a:prstGeom>
          <a:noFill/>
        </p:spPr>
        <p:txBody>
          <a:bodyPr wrap="square">
            <a:spAutoFit/>
          </a:bodyPr>
          <a:lstStyle/>
          <a:p>
            <a:pPr algn="just"/>
            <a:r>
              <a:rPr lang="en-US" sz="2800" b="1" i="0" dirty="0">
                <a:solidFill>
                  <a:srgbClr val="000000"/>
                </a:solidFill>
                <a:effectLst/>
                <a:latin typeface="TNYAdobeCaslonPro"/>
              </a:rPr>
              <a:t>Narayan and Kapoor argue that “…while A.I. may eventually turn out to be a revolutionary technology, on the scale of electricity or the internet, it is likely to remain “normal”—that is, controllable through familiar safety measures, such as fail-safes, kill switches, and human supervision—for the foreseeable future….</a:t>
            </a:r>
            <a:r>
              <a:rPr lang="en-US" sz="2800" b="1" i="0" dirty="0">
                <a:solidFill>
                  <a:schemeClr val="accent2"/>
                </a:solidFill>
                <a:effectLst/>
                <a:latin typeface="TNYAdobeCaslonPro"/>
              </a:rPr>
              <a:t>AI is often analogized to nuclear weapons, but the right analogy is nuclear power, which has remained mostly manageable and, if anything, may be underutilized for safety reasons. </a:t>
            </a:r>
            <a:r>
              <a:rPr lang="en-US" sz="2400" b="1" dirty="0"/>
              <a:t>Arvind  Narayanan and </a:t>
            </a:r>
            <a:r>
              <a:rPr lang="en-US" sz="2400" b="1" dirty="0" err="1"/>
              <a:t>Sayash</a:t>
            </a:r>
            <a:r>
              <a:rPr lang="en-US" sz="2400" b="1" dirty="0"/>
              <a:t> Kapoor, AI as Normal Technology: An Alternative to the Vision of AI as a Potential Superintelligence (April </a:t>
            </a:r>
            <a:r>
              <a:rPr lang="en-US" sz="2800" b="1" dirty="0"/>
              <a:t>15, 2025)</a:t>
            </a:r>
          </a:p>
        </p:txBody>
      </p:sp>
      <p:sp>
        <p:nvSpPr>
          <p:cNvPr id="5" name="TextBox 4">
            <a:extLst>
              <a:ext uri="{FF2B5EF4-FFF2-40B4-BE49-F238E27FC236}">
                <a16:creationId xmlns:a16="http://schemas.microsoft.com/office/drawing/2014/main" id="{CEDAEDA4-8142-4650-A790-0DFC0B38927D}"/>
              </a:ext>
            </a:extLst>
          </p:cNvPr>
          <p:cNvSpPr txBox="1"/>
          <p:nvPr/>
        </p:nvSpPr>
        <p:spPr>
          <a:xfrm>
            <a:off x="3519640" y="152400"/>
            <a:ext cx="4313215" cy="2123658"/>
          </a:xfrm>
          <a:prstGeom prst="rect">
            <a:avLst/>
          </a:prstGeom>
          <a:noFill/>
        </p:spPr>
        <p:txBody>
          <a:bodyPr wrap="square" rtlCol="0">
            <a:spAutoFit/>
          </a:bodyPr>
          <a:lstStyle/>
          <a:p>
            <a:pPr algn="ctr"/>
            <a:r>
              <a:rPr lang="en-US" sz="4400" b="1" dirty="0">
                <a:solidFill>
                  <a:schemeClr val="accent2"/>
                </a:solidFill>
              </a:rPr>
              <a:t>CHOOSE WHICH AI OUTCOME YOU EXPECT</a:t>
            </a:r>
          </a:p>
        </p:txBody>
      </p:sp>
    </p:spTree>
    <p:extLst>
      <p:ext uri="{BB962C8B-B14F-4D97-AF65-F5344CB8AC3E}">
        <p14:creationId xmlns:p14="http://schemas.microsoft.com/office/powerpoint/2010/main" val="2617295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C4978F-A1F9-BB19-A37D-9B9DA8883087}"/>
              </a:ext>
            </a:extLst>
          </p:cNvPr>
          <p:cNvSpPr txBox="1"/>
          <p:nvPr/>
        </p:nvSpPr>
        <p:spPr>
          <a:xfrm>
            <a:off x="251012" y="0"/>
            <a:ext cx="11614153" cy="626325"/>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00" cap="none" spc="0" normalizeH="0" baseline="0" noProof="0" dirty="0">
                <a:ln>
                  <a:noFill/>
                </a:ln>
                <a:solidFill>
                  <a:srgbClr val="00B050"/>
                </a:solidFill>
                <a:effectLst/>
                <a:uLnTx/>
                <a:uFillTx/>
                <a:latin typeface="Palatino Linotype" panose="02040502050505030304" pitchFamily="18" charset="0"/>
                <a:ea typeface="Calibri" panose="020F0502020204030204" pitchFamily="34" charset="0"/>
                <a:cs typeface="Times New Roman" panose="02020603050405020304" pitchFamily="18" charset="0"/>
              </a:rPr>
              <a:t>AI:  ERASES CULTURAL IDENTITY.</a:t>
            </a:r>
          </a:p>
        </p:txBody>
      </p:sp>
      <p:sp>
        <p:nvSpPr>
          <p:cNvPr id="2" name="TextBox 1">
            <a:extLst>
              <a:ext uri="{FF2B5EF4-FFF2-40B4-BE49-F238E27FC236}">
                <a16:creationId xmlns:a16="http://schemas.microsoft.com/office/drawing/2014/main" id="{06FAB5E2-637B-2BC5-B37D-56C4CF895C16}"/>
              </a:ext>
            </a:extLst>
          </p:cNvPr>
          <p:cNvSpPr txBox="1"/>
          <p:nvPr/>
        </p:nvSpPr>
        <p:spPr>
          <a:xfrm>
            <a:off x="251012" y="626326"/>
            <a:ext cx="11689976" cy="37240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00" cap="none" spc="0" normalizeH="0" baseline="0" noProof="0" dirty="0">
                <a:ln>
                  <a:noFill/>
                </a:ln>
                <a:solidFill>
                  <a:srgbClr val="C0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By contrasting the constructs of large language models (LLMs) and their associated chatbots with the context-based logics of Jewish joke craft and storytelling, this article demonstrates the risk of cultural erasure that is posed by the positivist meanings associated with ChatGPT’s attempts at producing jokes for, or about, Jews.  </a:t>
            </a:r>
            <a:r>
              <a:rPr kumimoji="0" lang="en-US" sz="2700" b="1" i="0" u="none" strike="noStrike" kern="100" cap="none" spc="0" normalizeH="0" baseline="0" noProof="0" dirty="0">
                <a:ln>
                  <a:noFill/>
                </a:ln>
                <a:solidFill>
                  <a:prstClr val="black"/>
                </a:solidFill>
                <a:effectLst/>
                <a:uLnTx/>
                <a:uFillTx/>
                <a:latin typeface="Palatino Linotype" panose="02040502050505030304" pitchFamily="18" charset="0"/>
                <a:ea typeface="Calibri" panose="020F0502020204030204" pitchFamily="34" charset="0"/>
                <a:cs typeface="Times New Roman" panose="02020603050405020304" pitchFamily="18" charset="0"/>
              </a:rPr>
              <a:t>…</a:t>
            </a:r>
            <a:r>
              <a:rPr kumimoji="0" lang="en-US" sz="27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OpenAI’s attempt to represent the full spectrum of humanity posits a …framework of cultural expression that is in fact cultureless and inexpressive.  “[I]t deracinates marginalized or minoritized voices, such as Jewish comedic discourse.”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2"/>
              </a:rPr>
              <a:t>https://momentmag.com/best-jewish-joke/#comment-904287</a:t>
            </a:r>
            <a:endParaRPr kumimoji="0" lang="en-US" sz="2400" b="1" i="0" u="none" strike="noStrike" kern="100" cap="none" spc="0" normalizeH="0" baseline="0" noProof="0" dirty="0">
              <a:ln>
                <a:noFill/>
              </a:ln>
              <a:solidFill>
                <a:srgbClr val="C00000"/>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3076" name="Picture 4" descr="The Wit and Humor of Jewish Comedians ...">
            <a:extLst>
              <a:ext uri="{FF2B5EF4-FFF2-40B4-BE49-F238E27FC236}">
                <a16:creationId xmlns:a16="http://schemas.microsoft.com/office/drawing/2014/main" id="{C2705BAF-19AF-32E2-29A7-A556AF3B8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3" y="5143424"/>
            <a:ext cx="3051537" cy="17145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8 Rising Female Jewish Comedians That ...">
            <a:extLst>
              <a:ext uri="{FF2B5EF4-FFF2-40B4-BE49-F238E27FC236}">
                <a16:creationId xmlns:a16="http://schemas.microsoft.com/office/drawing/2014/main" id="{D97ECB28-E813-8493-2C4A-5999FB5B4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5854" y="5160610"/>
            <a:ext cx="2583946" cy="17194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2ED17F-2B37-F47D-3BF1-C5D752D14687}"/>
              </a:ext>
            </a:extLst>
          </p:cNvPr>
          <p:cNvSpPr txBox="1"/>
          <p:nvPr/>
        </p:nvSpPr>
        <p:spPr>
          <a:xfrm>
            <a:off x="75822" y="4351663"/>
            <a:ext cx="12040357" cy="641971"/>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Nathaniel </a:t>
            </a:r>
            <a:r>
              <a:rPr kumimoji="0" lang="en-US" sz="1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Laywine</a:t>
            </a:r>
            <a:r>
              <a:rPr kumimoji="0" lang="en-US"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Victoria Simon, and Aram </a:t>
            </a:r>
            <a:r>
              <a:rPr kumimoji="0" lang="en-US" sz="1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Sinnreich</a:t>
            </a:r>
            <a:r>
              <a:rPr kumimoji="0" lang="en-US"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Laughing to Keep From [user input undefined] ChatGPT, Jewish Humor and Cultural Erasure,  29 First Monday (July 2024), </a:t>
            </a:r>
            <a:r>
              <a:rPr kumimoji="0" lang="en-US"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https://dx.doi.org/10.5210/fm.v29i7.13375</a:t>
            </a:r>
            <a:endParaRPr kumimoji="0" lang="en-US" sz="1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084" name="Picture 12" descr="Jewish female stand-up comedians ...">
            <a:extLst>
              <a:ext uri="{FF2B5EF4-FFF2-40B4-BE49-F238E27FC236}">
                <a16:creationId xmlns:a16="http://schemas.microsoft.com/office/drawing/2014/main" id="{F4A26DE1-267C-0F6F-EE5E-9BDA1A3BB9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716" y="5137032"/>
            <a:ext cx="3032012" cy="171949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ewish comedians are helping keep hope ...">
            <a:extLst>
              <a:ext uri="{FF2B5EF4-FFF2-40B4-BE49-F238E27FC236}">
                <a16:creationId xmlns:a16="http://schemas.microsoft.com/office/drawing/2014/main" id="{94B3BD48-C5ED-0C2A-33EB-87F59C85E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2625" y="513703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82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wo pictures of the El Capitan supercomputer in Livermore, California">
            <a:extLst>
              <a:ext uri="{FF2B5EF4-FFF2-40B4-BE49-F238E27FC236}">
                <a16:creationId xmlns:a16="http://schemas.microsoft.com/office/drawing/2014/main" id="{50F91CF2-F4A7-4CFF-D593-675B9647B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376" y="-904450"/>
            <a:ext cx="8758613" cy="49287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F356A44-7CD9-120E-48F2-892F256EFEB8}"/>
              </a:ext>
            </a:extLst>
          </p:cNvPr>
          <p:cNvPicPr>
            <a:picLocks noChangeAspect="1"/>
          </p:cNvPicPr>
          <p:nvPr/>
        </p:nvPicPr>
        <p:blipFill>
          <a:blip r:embed="rId3"/>
          <a:stretch>
            <a:fillRect/>
          </a:stretch>
        </p:blipFill>
        <p:spPr>
          <a:xfrm>
            <a:off x="-1679083" y="-902460"/>
            <a:ext cx="8758613" cy="4926720"/>
          </a:xfrm>
          <a:prstGeom prst="rect">
            <a:avLst/>
          </a:prstGeom>
        </p:spPr>
      </p:pic>
      <p:sp>
        <p:nvSpPr>
          <p:cNvPr id="7" name="TextBox 6">
            <a:extLst>
              <a:ext uri="{FF2B5EF4-FFF2-40B4-BE49-F238E27FC236}">
                <a16:creationId xmlns:a16="http://schemas.microsoft.com/office/drawing/2014/main" id="{4FA72D6B-4F5C-FE74-370C-BD2FA8A7E174}"/>
              </a:ext>
            </a:extLst>
          </p:cNvPr>
          <p:cNvSpPr txBox="1"/>
          <p:nvPr/>
        </p:nvSpPr>
        <p:spPr>
          <a:xfrm>
            <a:off x="160256" y="4024260"/>
            <a:ext cx="11877773"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63737"/>
                </a:solidFill>
                <a:effectLst/>
                <a:uLnTx/>
                <a:uFillTx/>
                <a:latin typeface="Calibri"/>
                <a:ea typeface="+mn-ea"/>
                <a:cs typeface="+mn-cs"/>
              </a:rPr>
              <a:t>The world's most powerful supercomputer was officially dedicated in California on Jan 9 2025, with the CEOs of Hewlett-Packard Enterprise and AMD on hand to celebrate their handiwork. El Capitan — as the $600 million supercomputer is known — will handle an array of classified tasks aimed at securing the U.S. stockpile of nuclear weapons and conducting a variety of other unspecified simulations.  </a:t>
            </a:r>
            <a:r>
              <a:rPr kumimoji="0" lang="en-US" sz="2400" b="1" i="1" u="none" strike="noStrike" kern="1200" cap="none" spc="0" normalizeH="0" baseline="0" noProof="0" dirty="0">
                <a:ln>
                  <a:noFill/>
                </a:ln>
                <a:solidFill>
                  <a:srgbClr val="C00000"/>
                </a:solidFill>
                <a:effectLst/>
                <a:uLnTx/>
                <a:uFillTx/>
                <a:latin typeface="Calibri"/>
                <a:ea typeface="+mn-ea"/>
                <a:cs typeface="+mn-cs"/>
              </a:rPr>
              <a:t>El Capitan is capable of peak performance of 2.79 exaflops, or 2.79 quintillion calculations per second.</a:t>
            </a:r>
            <a:r>
              <a:rPr kumimoji="0" lang="en-US" sz="2000" b="1" i="1" u="none" strike="noStrike" kern="1200" cap="none" spc="0" normalizeH="0" baseline="0" noProof="0" dirty="0">
                <a:ln>
                  <a:noFill/>
                </a:ln>
                <a:solidFill>
                  <a:srgbClr val="C00000"/>
                </a:solidFill>
                <a:effectLst/>
                <a:uLnTx/>
                <a:uFillTx/>
                <a:latin typeface="Calibri"/>
                <a:ea typeface="+mn-ea"/>
                <a:cs typeface="+mn-cs"/>
              </a:rPr>
              <a:t> </a:t>
            </a:r>
            <a:r>
              <a:rPr kumimoji="0" lang="en-US" sz="2000" b="1" i="0" u="none" strike="noStrike" kern="1200" cap="none" spc="0" normalizeH="0" baseline="0" noProof="0" dirty="0">
                <a:ln>
                  <a:noFill/>
                </a:ln>
                <a:solidFill>
                  <a:srgbClr val="363737"/>
                </a:solidFill>
                <a:effectLst/>
                <a:uLnTx/>
                <a:uFillTx/>
                <a:latin typeface="Calibri"/>
                <a:ea typeface="+mn-ea"/>
                <a:cs typeface="+mn-cs"/>
              </a:rPr>
              <a:t>That's equivalent to the processing power of about 1 million of today's high-end smartphones working simultaneously. Its 87 computer racks and accompanying infrastructure weigh 1.3 million pounds.  El Capitan uses 30 megawatts of power, drawn from the local grid.</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796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ED4887A2-9328-B5F0-9D4A-C172F18AE284}"/>
              </a:ext>
            </a:extLst>
          </p:cNvPr>
          <p:cNvSpPr>
            <a:spLocks noChangeArrowheads="1"/>
          </p:cNvSpPr>
          <p:nvPr/>
        </p:nvSpPr>
        <p:spPr bwMode="auto">
          <a:xfrm rot="10800000" flipV="1">
            <a:off x="130628" y="1196901"/>
            <a:ext cx="11877754"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mn-ea"/>
                <a:cs typeface="Arial" panose="020B0604020202020204" pitchFamily="34" charset="0"/>
              </a:rPr>
              <a:t>Nightingale was a talented and creative statistician.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She returned from the Crimea with extensive data on soldier mortality rates. She completed her 850-page book </a:t>
            </a:r>
            <a:r>
              <a:rPr kumimoji="0" lang="en-US"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Notes on Matters Affecting Health, Efficiency, and Hospital Administration of the British.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Her statistical analyses reformed health and data collection in both military and civilian hospitals.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chemeClr val="accent1"/>
                </a:solidFill>
                <a:effectLst/>
                <a:uLnTx/>
                <a:uFillTx/>
                <a:latin typeface="Times New Roman" panose="02020603050405020304" pitchFamily="18" charset="0"/>
                <a:ea typeface="+mn-ea"/>
                <a:cs typeface="Arial" panose="020B0604020202020204" pitchFamily="34" charset="0"/>
              </a:rPr>
              <a:t>Nightingale transformed data visualization.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She developed the graphic method -- the polar area graph -- to convey information about causes of death during the Crimean War.  Each of the twelve wedges was then divided into three colors: blue representing deaths from contagious diseases such as cholera and typhus, red representing deaths from wounds, and black representing deaths from all other causes. </a:t>
            </a:r>
            <a:r>
              <a:rPr kumimoji="0" lang="en-US" alt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Arial" panose="020B0604020202020204" pitchFamily="34" charset="0"/>
              </a:rPr>
              <a:t>At a glance, the vast majority of deaths were from contagious diseases, which were largely preventable.</a:t>
            </a:r>
          </a:p>
        </p:txBody>
      </p:sp>
      <p:sp>
        <p:nvSpPr>
          <p:cNvPr id="25603" name="TextBox 2">
            <a:extLst>
              <a:ext uri="{FF2B5EF4-FFF2-40B4-BE49-F238E27FC236}">
                <a16:creationId xmlns:a16="http://schemas.microsoft.com/office/drawing/2014/main" id="{927725B2-7AD2-A9B9-84ED-6CD1A659ADB9}"/>
              </a:ext>
            </a:extLst>
          </p:cNvPr>
          <p:cNvSpPr txBox="1">
            <a:spLocks noChangeArrowheads="1"/>
          </p:cNvSpPr>
          <p:nvPr/>
        </p:nvSpPr>
        <p:spPr bwMode="auto">
          <a:xfrm>
            <a:off x="0" y="-38100"/>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chemeClr val="accent1"/>
                </a:solidFill>
                <a:effectLst/>
                <a:uLnTx/>
                <a:uFillTx/>
                <a:latin typeface="Times New Roman" panose="02020603050405020304" pitchFamily="18" charset="0"/>
                <a:ea typeface="+mn-ea"/>
                <a:cs typeface="Arial" panose="020B0604020202020204" pitchFamily="34" charset="0"/>
              </a:rPr>
              <a:t>1. Florence Nightingale – Master of Big Data, Epidemiologist, Statistician, Graph Genius of Contagious Disease 1858</a:t>
            </a:r>
          </a:p>
        </p:txBody>
      </p:sp>
    </p:spTree>
    <p:extLst>
      <p:ext uri="{BB962C8B-B14F-4D97-AF65-F5344CB8AC3E}">
        <p14:creationId xmlns:p14="http://schemas.microsoft.com/office/powerpoint/2010/main" val="819310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Florence Nightingale - Important Figures in History">
            <a:extLst>
              <a:ext uri="{FF2B5EF4-FFF2-40B4-BE49-F238E27FC236}">
                <a16:creationId xmlns:a16="http://schemas.microsoft.com/office/drawing/2014/main" id="{7D609620-673A-5D35-6526-23E42E65E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3835743" cy="778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lorence Nightingale Quotes - 34 Science Quotes - Dictionary of Science  Quotations and Scientist Quotes">
            <a:extLst>
              <a:ext uri="{FF2B5EF4-FFF2-40B4-BE49-F238E27FC236}">
                <a16:creationId xmlns:a16="http://schemas.microsoft.com/office/drawing/2014/main" id="{3D843B74-8DE5-3563-C474-22D4E0EBE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87685"/>
            <a:ext cx="4762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37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B6BB93CC-EF89-652A-614F-C5EA853F4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680" y="192087"/>
            <a:ext cx="7138930" cy="647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016E1996-7807-3B97-C94F-E32F46CA06E6}"/>
              </a:ext>
            </a:extLst>
          </p:cNvPr>
          <p:cNvSpPr txBox="1"/>
          <p:nvPr/>
        </p:nvSpPr>
        <p:spPr>
          <a:xfrm>
            <a:off x="0" y="95003"/>
            <a:ext cx="4461831" cy="4154984"/>
          </a:xfrm>
          <a:prstGeom prst="rect">
            <a:avLst/>
          </a:prstGeom>
          <a:noFill/>
        </p:spPr>
        <p:txBody>
          <a:bodyPr wrap="square" rtlCol="0">
            <a:spAutoFit/>
          </a:bodyPr>
          <a:lstStyle/>
          <a:p>
            <a:r>
              <a:rPr lang="en-US" sz="4400" b="1" dirty="0">
                <a:solidFill>
                  <a:schemeClr val="accent1"/>
                </a:solidFill>
              </a:rPr>
              <a:t>Nightingale’s Polar Area Graph shows the primary causes of death in the Crimean War</a:t>
            </a:r>
          </a:p>
        </p:txBody>
      </p:sp>
    </p:spTree>
    <p:extLst>
      <p:ext uri="{BB962C8B-B14F-4D97-AF65-F5344CB8AC3E}">
        <p14:creationId xmlns:p14="http://schemas.microsoft.com/office/powerpoint/2010/main" val="1387931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145B2F75-7556-4D69-676A-B0B027145330}"/>
              </a:ext>
            </a:extLst>
          </p:cNvPr>
          <p:cNvSpPr txBox="1">
            <a:spLocks noChangeArrowheads="1"/>
          </p:cNvSpPr>
          <p:nvPr/>
        </p:nvSpPr>
        <p:spPr bwMode="auto">
          <a:xfrm>
            <a:off x="1600200" y="76201"/>
            <a:ext cx="899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FF0000"/>
                </a:solidFill>
              </a:rPr>
              <a:t>2</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Ernest Codman, MD.  Obsessive Data Collector of Patient Data 1917</a:t>
            </a:r>
          </a:p>
        </p:txBody>
      </p:sp>
      <p:pic>
        <p:nvPicPr>
          <p:cNvPr id="30723" name="Picture 1">
            <a:extLst>
              <a:ext uri="{FF2B5EF4-FFF2-40B4-BE49-F238E27FC236}">
                <a16:creationId xmlns:a16="http://schemas.microsoft.com/office/drawing/2014/main" id="{0557A9E7-0021-72EA-D283-6F587C8A8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58" y="1154114"/>
            <a:ext cx="9144000" cy="598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Ernest A. Codman and the idea of medical accountability - Hektoen  International">
            <a:extLst>
              <a:ext uri="{FF2B5EF4-FFF2-40B4-BE49-F238E27FC236}">
                <a16:creationId xmlns:a16="http://schemas.microsoft.com/office/drawing/2014/main" id="{88314BB6-B3D7-F72D-E8B3-6083CCF26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157994"/>
            <a:ext cx="4778829" cy="642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4312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12232</TotalTime>
  <Words>4128</Words>
  <Application>Microsoft Office PowerPoint</Application>
  <PresentationFormat>Widescreen</PresentationFormat>
  <Paragraphs>213</Paragraphs>
  <Slides>45</Slides>
  <Notes>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45</vt:i4>
      </vt:variant>
    </vt:vector>
  </HeadingPairs>
  <TitlesOfParts>
    <vt:vector size="67" baseType="lpstr">
      <vt:lpstr>Arial</vt:lpstr>
      <vt:lpstr>Calibri</vt:lpstr>
      <vt:lpstr>Georgia</vt:lpstr>
      <vt:lpstr>Google Sans</vt:lpstr>
      <vt:lpstr>Guardian TextSans Web</vt:lpstr>
      <vt:lpstr>GuardianTextEgyptian</vt:lpstr>
      <vt:lpstr>Impact</vt:lpstr>
      <vt:lpstr>inherit</vt:lpstr>
      <vt:lpstr>ivypresto-headline</vt:lpstr>
      <vt:lpstr>ivystyle-sans</vt:lpstr>
      <vt:lpstr>Latin725BT-Italic</vt:lpstr>
      <vt:lpstr>Latin725BT-Roman</vt:lpstr>
      <vt:lpstr>Open Sans</vt:lpstr>
      <vt:lpstr>Palatino Linotype</vt:lpstr>
      <vt:lpstr>Roboto</vt:lpstr>
      <vt:lpstr>source-serif-pro</vt:lpstr>
      <vt:lpstr>Tahoma</vt:lpstr>
      <vt:lpstr>Tiempos</vt:lpstr>
      <vt:lpstr>Times New Roman</vt:lpstr>
      <vt:lpstr>TNYAdobeCaslonPro</vt:lpstr>
      <vt:lpstr>Wingdings</vt:lpstr>
      <vt:lpstr>1_Office Theme</vt:lpstr>
      <vt:lpstr>PowerPoint Presentation</vt:lpstr>
      <vt:lpstr>PowerPoint Presentation</vt:lpstr>
      <vt:lpstr>AI AND HEALTH CARE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HITECH ACT OF 2009 PUSHED EHRS IN U.S. HOSPITALS</vt:lpstr>
      <vt:lpstr>PowerPoint Presentation</vt:lpstr>
      <vt:lpstr>DATA MINING</vt:lpstr>
      <vt:lpstr>KNOWLEDGE DISCOVERY PROCESS</vt:lpstr>
      <vt:lpstr>B.  STATISTICIANS SAY AI IS HERE TO STAY </vt:lpstr>
      <vt:lpstr>PowerPoint Presentation</vt:lpstr>
      <vt:lpstr>PowerPoint Presentation</vt:lpstr>
      <vt:lpstr>PowerPoint Presentation</vt:lpstr>
      <vt:lpstr>PowerPoint Presentation</vt:lpstr>
      <vt:lpstr>PowerPoint Presentation</vt:lpstr>
      <vt:lpstr>PowerPoint Presentation</vt:lpstr>
      <vt:lpstr>LARGE LANGUAGE MODELS PERFORM BETTER THAN DOCTORS IN DIAGNOSTIC REASONING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AI: HALLUCINATING CHATBOTS</vt:lpstr>
      <vt:lpstr> 5.  AI FALSITY: DATA-POISONING ATTACKS IN LARGE LANGUAGE MODELS </vt:lpstr>
      <vt:lpstr>PowerPoint Presentation</vt:lpstr>
      <vt:lpstr>PowerPoint Presentation</vt:lpstr>
      <vt:lpstr>PowerPoint Presentation</vt:lpstr>
      <vt:lpstr>AI:  NEEDS “ALIGNMENT” TO CONTROL SABOTAGE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Furrow,Barry</dc:creator>
  <cp:lastModifiedBy>Barry Furrow</cp:lastModifiedBy>
  <cp:revision>17</cp:revision>
  <dcterms:created xsi:type="dcterms:W3CDTF">2025-05-25T17:15:52Z</dcterms:created>
  <dcterms:modified xsi:type="dcterms:W3CDTF">2025-06-03T21:45:20Z</dcterms:modified>
</cp:coreProperties>
</file>