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1740" y="7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3D211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D211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D211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D211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1787" y="4314500"/>
            <a:ext cx="11568430" cy="1124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3D211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75446" y="5139756"/>
            <a:ext cx="8415655" cy="3409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59695"/>
            <a:chOff x="0" y="0"/>
            <a:chExt cx="1828800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87" cy="102595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94516" y="6515205"/>
              <a:ext cx="0" cy="958215"/>
            </a:xfrm>
            <a:custGeom>
              <a:avLst/>
              <a:gdLst/>
              <a:ahLst/>
              <a:cxnLst/>
              <a:rect l="l" t="t" r="r" b="b"/>
              <a:pathLst>
                <a:path h="958215">
                  <a:moveTo>
                    <a:pt x="0" y="958206"/>
                  </a:moveTo>
                  <a:lnTo>
                    <a:pt x="0" y="0"/>
                  </a:lnTo>
                </a:path>
              </a:pathLst>
            </a:custGeom>
            <a:ln w="36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0266" y="4217341"/>
              <a:ext cx="8046084" cy="3866515"/>
            </a:xfrm>
            <a:custGeom>
              <a:avLst/>
              <a:gdLst/>
              <a:ahLst/>
              <a:cxnLst/>
              <a:rect l="l" t="t" r="r" b="b"/>
              <a:pathLst>
                <a:path w="8046084" h="3866515">
                  <a:moveTo>
                    <a:pt x="6395919" y="3866392"/>
                  </a:moveTo>
                  <a:lnTo>
                    <a:pt x="6395919" y="0"/>
                  </a:lnTo>
                </a:path>
                <a:path w="8046084" h="3866515">
                  <a:moveTo>
                    <a:pt x="8045986" y="3295741"/>
                  </a:moveTo>
                  <a:lnTo>
                    <a:pt x="8045986" y="0"/>
                  </a:lnTo>
                </a:path>
                <a:path w="8046084" h="3866515">
                  <a:moveTo>
                    <a:pt x="0" y="3344566"/>
                  </a:moveTo>
                  <a:lnTo>
                    <a:pt x="7978886" y="3344566"/>
                  </a:lnTo>
                </a:path>
              </a:pathLst>
            </a:custGeom>
            <a:ln w="39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12436" y="8169179"/>
              <a:ext cx="8299450" cy="0"/>
            </a:xfrm>
            <a:custGeom>
              <a:avLst/>
              <a:gdLst/>
              <a:ahLst/>
              <a:cxnLst/>
              <a:rect l="l" t="t" r="r" b="b"/>
              <a:pathLst>
                <a:path w="8299450">
                  <a:moveTo>
                    <a:pt x="0" y="0"/>
                  </a:moveTo>
                  <a:lnTo>
                    <a:pt x="8299139" y="0"/>
                  </a:lnTo>
                </a:path>
              </a:pathLst>
            </a:custGeom>
            <a:ln w="36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77795" y="4347813"/>
            <a:ext cx="5444490" cy="2667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4980" indent="-46228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74980" algn="l"/>
              </a:tabLst>
            </a:pPr>
            <a:r>
              <a:rPr sz="4250" i="1" spc="185" dirty="0">
                <a:solidFill>
                  <a:srgbClr val="3D2113"/>
                </a:solidFill>
                <a:latin typeface="Arial"/>
                <a:cs typeface="Arial"/>
              </a:rPr>
              <a:t>attenuated</a:t>
            </a:r>
            <a:endParaRPr sz="4250">
              <a:latin typeface="Arial"/>
              <a:cs typeface="Arial"/>
            </a:endParaRPr>
          </a:p>
          <a:p>
            <a:pPr marL="467359" marR="342900" indent="-455295">
              <a:lnSpc>
                <a:spcPts val="5290"/>
              </a:lnSpc>
              <a:spcBef>
                <a:spcPts val="60"/>
              </a:spcBef>
              <a:buChar char="•"/>
              <a:tabLst>
                <a:tab pos="467359" algn="l"/>
                <a:tab pos="487045" algn="l"/>
              </a:tabLst>
            </a:pPr>
            <a:r>
              <a:rPr sz="4250" dirty="0">
                <a:solidFill>
                  <a:srgbClr val="3D2113"/>
                </a:solidFill>
                <a:latin typeface="Arial"/>
                <a:cs typeface="Arial"/>
              </a:rPr>
              <a:t>	</a:t>
            </a:r>
            <a:r>
              <a:rPr sz="4250" i="1" spc="170" dirty="0">
                <a:solidFill>
                  <a:srgbClr val="3D2113"/>
                </a:solidFill>
                <a:latin typeface="Arial"/>
                <a:cs typeface="Arial"/>
              </a:rPr>
              <a:t>mediated</a:t>
            </a:r>
            <a:r>
              <a:rPr sz="4250" i="1" spc="5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229" dirty="0">
                <a:solidFill>
                  <a:srgbClr val="3D2113"/>
                </a:solidFill>
                <a:latin typeface="Arial"/>
                <a:cs typeface="Arial"/>
              </a:rPr>
              <a:t>through </a:t>
            </a:r>
            <a:r>
              <a:rPr sz="4250" i="1" spc="190" dirty="0">
                <a:solidFill>
                  <a:srgbClr val="3D2113"/>
                </a:solidFill>
                <a:latin typeface="Arial"/>
                <a:cs typeface="Arial"/>
              </a:rPr>
              <a:t>electoral</a:t>
            </a:r>
            <a:r>
              <a:rPr sz="4250" i="1" spc="-4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50" dirty="0">
                <a:solidFill>
                  <a:srgbClr val="3D2113"/>
                </a:solidFill>
                <a:latin typeface="Arial"/>
                <a:cs typeface="Arial"/>
              </a:rPr>
              <a:t>process</a:t>
            </a:r>
            <a:endParaRPr sz="4250">
              <a:latin typeface="Arial"/>
              <a:cs typeface="Arial"/>
            </a:endParaRPr>
          </a:p>
          <a:p>
            <a:pPr marL="487045" indent="-474345">
              <a:lnSpc>
                <a:spcPts val="5050"/>
              </a:lnSpc>
              <a:buFont typeface="Arial"/>
              <a:buChar char="•"/>
              <a:tabLst>
                <a:tab pos="487045" algn="l"/>
              </a:tabLst>
            </a:pPr>
            <a:r>
              <a:rPr sz="4250" i="1" spc="210" dirty="0">
                <a:solidFill>
                  <a:srgbClr val="3D2113"/>
                </a:solidFill>
                <a:latin typeface="Arial"/>
                <a:cs typeface="Arial"/>
              </a:rPr>
              <a:t>no</a:t>
            </a:r>
            <a:r>
              <a:rPr sz="4250" i="1" spc="-34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165" dirty="0">
                <a:solidFill>
                  <a:srgbClr val="3D2113"/>
                </a:solidFill>
                <a:latin typeface="Arial"/>
                <a:cs typeface="Arial"/>
              </a:rPr>
              <a:t>preclusive</a:t>
            </a:r>
            <a:r>
              <a:rPr sz="4250" i="1" spc="-19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105" dirty="0">
                <a:solidFill>
                  <a:srgbClr val="3D2113"/>
                </a:solidFill>
                <a:latin typeface="Arial"/>
                <a:cs typeface="Arial"/>
              </a:rPr>
              <a:t>effect</a:t>
            </a:r>
            <a:endParaRPr sz="4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5842" y="4726214"/>
            <a:ext cx="5103495" cy="33197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5455" indent="-452755">
              <a:lnSpc>
                <a:spcPts val="5095"/>
              </a:lnSpc>
              <a:spcBef>
                <a:spcPts val="105"/>
              </a:spcBef>
              <a:buFont typeface="Arial"/>
              <a:buChar char="•"/>
              <a:tabLst>
                <a:tab pos="465455" algn="l"/>
              </a:tabLst>
            </a:pPr>
            <a:r>
              <a:rPr sz="4250" i="1" spc="40" dirty="0">
                <a:solidFill>
                  <a:srgbClr val="3D2113"/>
                </a:solidFill>
                <a:latin typeface="Arial"/>
                <a:cs typeface="Arial"/>
              </a:rPr>
              <a:t>close</a:t>
            </a:r>
            <a:endParaRPr sz="4250">
              <a:latin typeface="Arial"/>
              <a:cs typeface="Arial"/>
            </a:endParaRPr>
          </a:p>
          <a:p>
            <a:pPr marL="482600" marR="5080" indent="-470534">
              <a:lnSpc>
                <a:spcPts val="5290"/>
              </a:lnSpc>
              <a:spcBef>
                <a:spcPts val="15"/>
              </a:spcBef>
              <a:buChar char="•"/>
              <a:tabLst>
                <a:tab pos="482600" algn="l"/>
                <a:tab pos="483870" algn="l"/>
              </a:tabLst>
            </a:pPr>
            <a:r>
              <a:rPr sz="4250" dirty="0">
                <a:solidFill>
                  <a:srgbClr val="3D2113"/>
                </a:solidFill>
                <a:latin typeface="Arial"/>
                <a:cs typeface="Arial"/>
              </a:rPr>
              <a:t>	</a:t>
            </a:r>
            <a:r>
              <a:rPr sz="4250" i="1" spc="170" dirty="0">
                <a:solidFill>
                  <a:srgbClr val="3D2113"/>
                </a:solidFill>
                <a:latin typeface="Arial"/>
                <a:cs typeface="Arial"/>
              </a:rPr>
              <a:t>mediated</a:t>
            </a:r>
            <a:r>
              <a:rPr sz="4250" i="1" spc="5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229" dirty="0">
                <a:solidFill>
                  <a:srgbClr val="3D2113"/>
                </a:solidFill>
                <a:latin typeface="Arial"/>
                <a:cs typeface="Arial"/>
              </a:rPr>
              <a:t>through </a:t>
            </a:r>
            <a:r>
              <a:rPr sz="4250" i="1" spc="300" dirty="0">
                <a:solidFill>
                  <a:srgbClr val="3D2113"/>
                </a:solidFill>
                <a:latin typeface="Arial"/>
                <a:cs typeface="Arial"/>
              </a:rPr>
              <a:t>judicial</a:t>
            </a:r>
            <a:r>
              <a:rPr sz="4250" i="1" spc="-14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-10" dirty="0">
                <a:solidFill>
                  <a:srgbClr val="3D2113"/>
                </a:solidFill>
                <a:latin typeface="Arial"/>
                <a:cs typeface="Arial"/>
              </a:rPr>
              <a:t>s;ystem</a:t>
            </a:r>
            <a:endParaRPr sz="4250">
              <a:latin typeface="Arial"/>
              <a:cs typeface="Arial"/>
            </a:endParaRPr>
          </a:p>
          <a:p>
            <a:pPr marL="352425" marR="269240" indent="-340360">
              <a:lnSpc>
                <a:spcPts val="5190"/>
              </a:lnSpc>
              <a:buChar char="•"/>
              <a:tabLst>
                <a:tab pos="352425" algn="l"/>
                <a:tab pos="475615" algn="l"/>
              </a:tabLst>
            </a:pPr>
            <a:r>
              <a:rPr sz="4250" dirty="0">
                <a:solidFill>
                  <a:srgbClr val="3D2113"/>
                </a:solidFill>
                <a:latin typeface="Arial"/>
                <a:cs typeface="Arial"/>
              </a:rPr>
              <a:t>	</a:t>
            </a:r>
            <a:r>
              <a:rPr sz="4250" i="1" spc="165" dirty="0">
                <a:solidFill>
                  <a:srgbClr val="3D2113"/>
                </a:solidFill>
                <a:latin typeface="Arial"/>
                <a:cs typeface="Arial"/>
              </a:rPr>
              <a:t>preclusive</a:t>
            </a:r>
            <a:r>
              <a:rPr sz="4250" i="1" spc="-18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250" i="1" spc="-10" dirty="0">
                <a:solidFill>
                  <a:srgbClr val="3D2113"/>
                </a:solidFill>
                <a:latin typeface="Arial"/>
                <a:cs typeface="Arial"/>
              </a:rPr>
              <a:t>effect* (*ma;ybe)</a:t>
            </a:r>
            <a:endParaRPr sz="42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4427" y="9013977"/>
            <a:ext cx="3443604" cy="464820"/>
          </a:xfrm>
          <a:custGeom>
            <a:avLst/>
            <a:gdLst/>
            <a:ahLst/>
            <a:cxnLst/>
            <a:rect l="l" t="t" r="r" b="b"/>
            <a:pathLst>
              <a:path w="3443604" h="464820">
                <a:moveTo>
                  <a:pt x="995845" y="40271"/>
                </a:moveTo>
                <a:lnTo>
                  <a:pt x="0" y="40271"/>
                </a:lnTo>
                <a:lnTo>
                  <a:pt x="0" y="449986"/>
                </a:lnTo>
                <a:lnTo>
                  <a:pt x="995845" y="449986"/>
                </a:lnTo>
                <a:lnTo>
                  <a:pt x="995845" y="40271"/>
                </a:lnTo>
                <a:close/>
              </a:path>
              <a:path w="3443604" h="464820">
                <a:moveTo>
                  <a:pt x="1139558" y="0"/>
                </a:moveTo>
                <a:lnTo>
                  <a:pt x="1115148" y="0"/>
                </a:lnTo>
                <a:lnTo>
                  <a:pt x="1115148" y="464350"/>
                </a:lnTo>
                <a:lnTo>
                  <a:pt x="1139558" y="464350"/>
                </a:lnTo>
                <a:lnTo>
                  <a:pt x="1139558" y="0"/>
                </a:lnTo>
                <a:close/>
              </a:path>
              <a:path w="3443604" h="464820">
                <a:moveTo>
                  <a:pt x="3443490" y="40271"/>
                </a:moveTo>
                <a:lnTo>
                  <a:pt x="1281023" y="40271"/>
                </a:lnTo>
                <a:lnTo>
                  <a:pt x="1281023" y="449986"/>
                </a:lnTo>
                <a:lnTo>
                  <a:pt x="3443490" y="449986"/>
                </a:lnTo>
                <a:lnTo>
                  <a:pt x="3443490" y="40271"/>
                </a:lnTo>
                <a:close/>
              </a:path>
            </a:pathLst>
          </a:custGeom>
          <a:solidFill>
            <a:srgbClr val="0016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21737" y="9019324"/>
            <a:ext cx="3484879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dirty="0">
                <a:solidFill>
                  <a:srgbClr val="FDFBF2"/>
                </a:solidFill>
                <a:latin typeface="Arial"/>
                <a:cs typeface="Arial"/>
              </a:rPr>
              <a:t>HLP</a:t>
            </a:r>
            <a:r>
              <a:rPr sz="2250" b="1" spc="10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250" b="1" spc="85" dirty="0">
                <a:solidFill>
                  <a:srgbClr val="FDFBF2"/>
                </a:solidFill>
                <a:latin typeface="Arial"/>
                <a:cs typeface="Arial"/>
              </a:rPr>
              <a:t>25</a:t>
            </a:r>
            <a:r>
              <a:rPr sz="2250" b="1" spc="16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550" b="1" spc="-325" dirty="0">
                <a:solidFill>
                  <a:srgbClr val="FDFBF2"/>
                </a:solidFill>
                <a:latin typeface="Arial"/>
                <a:cs typeface="Arial"/>
              </a:rPr>
              <a:t>I</a:t>
            </a:r>
            <a:r>
              <a:rPr sz="2550" b="1" spc="16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DFBF2"/>
                </a:solidFill>
                <a:latin typeface="Arial"/>
                <a:cs typeface="Arial"/>
              </a:rPr>
              <a:t>Elle</a:t>
            </a:r>
            <a:r>
              <a:rPr sz="2250" b="1" spc="114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250" b="1" spc="-10" dirty="0">
                <a:solidFill>
                  <a:srgbClr val="FDFBF2"/>
                </a:solidFill>
                <a:latin typeface="Arial"/>
                <a:cs typeface="Arial"/>
              </a:rPr>
              <a:t>Rothermich</a:t>
            </a:r>
            <a:endParaRPr sz="225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0B57C2-7CC1-51CE-470A-D2D10C56A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59695"/>
            <a:chOff x="0" y="0"/>
            <a:chExt cx="1828800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87" cy="102595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2052" y="3350684"/>
              <a:ext cx="524605" cy="9765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63947" y="1436066"/>
            <a:ext cx="262699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spc="-10" dirty="0">
                <a:solidFill>
                  <a:srgbClr val="3D2113"/>
                </a:solidFill>
                <a:latin typeface="Arial"/>
                <a:cs typeface="Arial"/>
              </a:rPr>
              <a:t>taxpa;yers</a:t>
            </a:r>
            <a:endParaRPr sz="4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0418" y="2999255"/>
            <a:ext cx="750570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200" spc="-1545" dirty="0">
                <a:solidFill>
                  <a:srgbClr val="3D2113"/>
                </a:solidFill>
                <a:latin typeface="Courier New"/>
                <a:cs typeface="Courier New"/>
              </a:rPr>
              <a:t>''</a:t>
            </a:r>
            <a:endParaRPr sz="72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4490" y="5173784"/>
            <a:ext cx="2237740" cy="122364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3335" marR="5080" indent="-1270">
              <a:lnSpc>
                <a:spcPts val="4810"/>
              </a:lnSpc>
              <a:spcBef>
                <a:spcPts val="10"/>
              </a:spcBef>
            </a:pPr>
            <a:r>
              <a:rPr sz="3850" i="1" spc="235" dirty="0">
                <a:solidFill>
                  <a:srgbClr val="3D2113"/>
                </a:solidFill>
                <a:latin typeface="Arial"/>
                <a:cs typeface="Arial"/>
              </a:rPr>
              <a:t>Medicaid </a:t>
            </a:r>
            <a:r>
              <a:rPr sz="3850" i="1" spc="110" dirty="0">
                <a:solidFill>
                  <a:srgbClr val="3D2113"/>
                </a:solidFill>
                <a:latin typeface="Arial"/>
                <a:cs typeface="Arial"/>
              </a:rPr>
              <a:t>Enrollees</a:t>
            </a:r>
            <a:endParaRPr sz="3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5579" y="7201834"/>
            <a:ext cx="3019425" cy="83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300" b="1" i="1" spc="-10" dirty="0">
                <a:solidFill>
                  <a:srgbClr val="3D2113"/>
                </a:solidFill>
                <a:latin typeface="Arial"/>
                <a:cs typeface="Arial"/>
              </a:rPr>
              <a:t>residents</a:t>
            </a:r>
            <a:endParaRPr sz="5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1633" y="8979548"/>
            <a:ext cx="3444240" cy="494665"/>
          </a:xfrm>
          <a:custGeom>
            <a:avLst/>
            <a:gdLst/>
            <a:ahLst/>
            <a:cxnLst/>
            <a:rect l="l" t="t" r="r" b="b"/>
            <a:pathLst>
              <a:path w="3444240" h="494665">
                <a:moveTo>
                  <a:pt x="997496" y="72707"/>
                </a:moveTo>
                <a:lnTo>
                  <a:pt x="0" y="72707"/>
                </a:lnTo>
                <a:lnTo>
                  <a:pt x="0" y="471678"/>
                </a:lnTo>
                <a:lnTo>
                  <a:pt x="997496" y="471678"/>
                </a:lnTo>
                <a:lnTo>
                  <a:pt x="997496" y="72707"/>
                </a:lnTo>
                <a:close/>
              </a:path>
              <a:path w="3444240" h="494665">
                <a:moveTo>
                  <a:pt x="1130693" y="0"/>
                </a:moveTo>
                <a:lnTo>
                  <a:pt x="1106297" y="0"/>
                </a:lnTo>
                <a:lnTo>
                  <a:pt x="1106297" y="494385"/>
                </a:lnTo>
                <a:lnTo>
                  <a:pt x="1130693" y="494385"/>
                </a:lnTo>
                <a:lnTo>
                  <a:pt x="1130693" y="0"/>
                </a:lnTo>
                <a:close/>
              </a:path>
              <a:path w="3444240" h="494665">
                <a:moveTo>
                  <a:pt x="3444062" y="72707"/>
                </a:moveTo>
                <a:lnTo>
                  <a:pt x="1281595" y="72707"/>
                </a:lnTo>
                <a:lnTo>
                  <a:pt x="1281595" y="471678"/>
                </a:lnTo>
                <a:lnTo>
                  <a:pt x="3444062" y="471678"/>
                </a:lnTo>
                <a:lnTo>
                  <a:pt x="3444062" y="72707"/>
                </a:lnTo>
                <a:close/>
              </a:path>
            </a:pathLst>
          </a:custGeom>
          <a:solidFill>
            <a:srgbClr val="8E2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8935" y="8981178"/>
            <a:ext cx="348234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HLP</a:t>
            </a:r>
            <a:r>
              <a:rPr sz="2300" spc="13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FDFBF2"/>
                </a:solidFill>
                <a:latin typeface="Arial"/>
                <a:cs typeface="Arial"/>
              </a:rPr>
              <a:t>25</a:t>
            </a:r>
            <a:r>
              <a:rPr sz="2300" spc="10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850" spc="-180" dirty="0">
                <a:solidFill>
                  <a:srgbClr val="FDFBF2"/>
                </a:solidFill>
                <a:latin typeface="Arial"/>
                <a:cs typeface="Arial"/>
              </a:rPr>
              <a:t>I</a:t>
            </a:r>
            <a:r>
              <a:rPr sz="2850" spc="1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Elle</a:t>
            </a:r>
            <a:r>
              <a:rPr sz="2300" spc="10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FDFBF2"/>
                </a:solidFill>
                <a:latin typeface="Arial"/>
                <a:cs typeface="Arial"/>
              </a:rPr>
              <a:t>Rothermich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37790" y="2040285"/>
            <a:ext cx="171640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spc="-10" dirty="0">
                <a:solidFill>
                  <a:srgbClr val="3D2113"/>
                </a:solidFill>
                <a:latin typeface="Times New Roman"/>
                <a:cs typeface="Times New Roman"/>
              </a:rPr>
              <a:t>citizens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49376" y="984428"/>
            <a:ext cx="258635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spc="114" dirty="0">
                <a:solidFill>
                  <a:srgbClr val="3D2113"/>
                </a:solidFill>
                <a:latin typeface="Arial"/>
                <a:cs typeface="Arial"/>
              </a:rPr>
              <a:t>the</a:t>
            </a:r>
            <a:r>
              <a:rPr sz="4350" i="1" spc="-484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235" dirty="0">
                <a:solidFill>
                  <a:srgbClr val="3D2113"/>
                </a:solidFill>
                <a:latin typeface="Arial"/>
                <a:cs typeface="Arial"/>
              </a:rPr>
              <a:t>public</a:t>
            </a:r>
            <a:endParaRPr sz="4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70578" y="1667989"/>
            <a:ext cx="242443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spc="220" dirty="0">
                <a:solidFill>
                  <a:srgbClr val="3D2113"/>
                </a:solidFill>
                <a:latin typeface="Arial"/>
                <a:cs typeface="Arial"/>
              </a:rPr>
              <a:t>"at</a:t>
            </a:r>
            <a:r>
              <a:rPr sz="4350" i="1" spc="-20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95" dirty="0">
                <a:solidFill>
                  <a:srgbClr val="3D2113"/>
                </a:solidFill>
                <a:latin typeface="Arial"/>
                <a:cs typeface="Arial"/>
              </a:rPr>
              <a:t>large"</a:t>
            </a:r>
            <a:endParaRPr sz="4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18569" y="2703248"/>
            <a:ext cx="326390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7200" spc="90" dirty="0">
                <a:solidFill>
                  <a:srgbClr val="3D2113"/>
                </a:solidFill>
                <a:latin typeface="Arial"/>
                <a:cs typeface="Arial"/>
              </a:rPr>
              <a:t>-</a:t>
            </a:r>
            <a:endParaRPr sz="7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15923" y="3389862"/>
            <a:ext cx="272415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7200" spc="90" dirty="0">
                <a:solidFill>
                  <a:srgbClr val="3D2113"/>
                </a:solidFill>
                <a:latin typeface="Arial"/>
                <a:cs typeface="Arial"/>
              </a:rPr>
              <a:t>I</a:t>
            </a:r>
            <a:endParaRPr sz="7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82407" y="2996203"/>
            <a:ext cx="750570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200" spc="-1545" dirty="0">
                <a:solidFill>
                  <a:srgbClr val="3D2113"/>
                </a:solidFill>
                <a:latin typeface="Courier New"/>
                <a:cs typeface="Courier New"/>
              </a:rPr>
              <a:t>''</a:t>
            </a:r>
            <a:endParaRPr sz="72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38960" y="2144804"/>
            <a:ext cx="2472690" cy="14293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95250" marR="99060" indent="75565">
              <a:lnSpc>
                <a:spcPct val="102099"/>
              </a:lnSpc>
              <a:spcBef>
                <a:spcPts val="25"/>
              </a:spcBef>
            </a:pPr>
            <a:r>
              <a:rPr sz="3000" i="1" spc="120" dirty="0">
                <a:solidFill>
                  <a:srgbClr val="3D2113"/>
                </a:solidFill>
                <a:latin typeface="Arial"/>
                <a:cs typeface="Arial"/>
              </a:rPr>
              <a:t>Members</a:t>
            </a:r>
            <a:r>
              <a:rPr sz="3000" i="1" spc="-114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3000" i="1" spc="55" dirty="0">
                <a:solidFill>
                  <a:srgbClr val="3D2113"/>
                </a:solidFill>
                <a:latin typeface="Arial"/>
                <a:cs typeface="Arial"/>
              </a:rPr>
              <a:t>of </a:t>
            </a:r>
            <a:r>
              <a:rPr sz="3000" i="1" spc="45" dirty="0">
                <a:solidFill>
                  <a:srgbClr val="3D2113"/>
                </a:solidFill>
                <a:latin typeface="Arial"/>
                <a:cs typeface="Arial"/>
              </a:rPr>
              <a:t>Underserved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3000" i="1" spc="145" dirty="0">
                <a:solidFill>
                  <a:srgbClr val="3D2113"/>
                </a:solidFill>
                <a:latin typeface="Arial"/>
                <a:cs typeface="Arial"/>
              </a:rPr>
              <a:t>Communities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29780" y="5789956"/>
            <a:ext cx="2978785" cy="1815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15"/>
              </a:lnSpc>
              <a:spcBef>
                <a:spcPts val="105"/>
              </a:spcBef>
            </a:pPr>
            <a:r>
              <a:rPr sz="5700" b="1" i="1" spc="95" dirty="0">
                <a:solidFill>
                  <a:srgbClr val="3D2113"/>
                </a:solidFill>
                <a:latin typeface="Arial"/>
                <a:cs typeface="Arial"/>
              </a:rPr>
              <a:t>children</a:t>
            </a:r>
            <a:endParaRPr sz="5700">
              <a:latin typeface="Arial"/>
              <a:cs typeface="Arial"/>
            </a:endParaRPr>
          </a:p>
          <a:p>
            <a:pPr marL="193040">
              <a:lnSpc>
                <a:spcPts val="7375"/>
              </a:lnSpc>
            </a:pPr>
            <a:r>
              <a:rPr sz="6250" b="1" i="1" spc="-10" dirty="0">
                <a:solidFill>
                  <a:srgbClr val="3D2113"/>
                </a:solidFill>
                <a:latin typeface="Times New Roman"/>
                <a:cs typeface="Times New Roman"/>
              </a:rPr>
              <a:t>&amp;;youth</a:t>
            </a:r>
            <a:endParaRPr sz="6250">
              <a:latin typeface="Times New Roman"/>
              <a:cs typeface="Times New Roman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12FDC9-9B43-9DB5-D865-EAE2A5E04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59695"/>
            <a:chOff x="0" y="0"/>
            <a:chExt cx="1828800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87" cy="10259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98117"/>
              <a:ext cx="5258254" cy="64205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58256" y="4302786"/>
              <a:ext cx="11273155" cy="2304415"/>
            </a:xfrm>
            <a:custGeom>
              <a:avLst/>
              <a:gdLst/>
              <a:ahLst/>
              <a:cxnLst/>
              <a:rect l="l" t="t" r="r" b="b"/>
              <a:pathLst>
                <a:path w="11273155" h="2304415">
                  <a:moveTo>
                    <a:pt x="0" y="0"/>
                  </a:moveTo>
                  <a:lnTo>
                    <a:pt x="11272921" y="0"/>
                  </a:lnTo>
                </a:path>
                <a:path w="11273155" h="2304415">
                  <a:moveTo>
                    <a:pt x="0" y="2303967"/>
                  </a:moveTo>
                  <a:lnTo>
                    <a:pt x="11272921" y="2303967"/>
                  </a:lnTo>
                </a:path>
              </a:pathLst>
            </a:custGeom>
            <a:ln w="396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30590" y="2178373"/>
            <a:ext cx="11379200" cy="6253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6084" indent="-356870">
              <a:lnSpc>
                <a:spcPts val="4165"/>
              </a:lnSpc>
              <a:spcBef>
                <a:spcPts val="105"/>
              </a:spcBef>
              <a:buChar char="•"/>
              <a:tabLst>
                <a:tab pos="426084" algn="l"/>
              </a:tabLst>
            </a:pPr>
            <a:r>
              <a:rPr sz="3600" spc="380" dirty="0">
                <a:solidFill>
                  <a:srgbClr val="3D2113"/>
                </a:solidFill>
                <a:latin typeface="Times New Roman"/>
                <a:cs typeface="Times New Roman"/>
              </a:rPr>
              <a:t>Settlement</a:t>
            </a:r>
            <a:r>
              <a:rPr sz="3600" spc="25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405" dirty="0">
                <a:solidFill>
                  <a:srgbClr val="3D2113"/>
                </a:solidFill>
                <a:latin typeface="Times New Roman"/>
                <a:cs typeface="Times New Roman"/>
              </a:rPr>
              <a:t>payments</a:t>
            </a:r>
            <a:r>
              <a:rPr sz="3600" spc="4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409" dirty="0">
                <a:solidFill>
                  <a:srgbClr val="3D2113"/>
                </a:solidFill>
                <a:latin typeface="Times New Roman"/>
                <a:cs typeface="Times New Roman"/>
              </a:rPr>
              <a:t>(reimbursement)</a:t>
            </a:r>
            <a:r>
              <a:rPr sz="3600" spc="-4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60" dirty="0">
                <a:solidFill>
                  <a:srgbClr val="3D2113"/>
                </a:solidFill>
                <a:latin typeface="Times New Roman"/>
                <a:cs typeface="Times New Roman"/>
              </a:rPr>
              <a:t>to</a:t>
            </a:r>
            <a:r>
              <a:rPr sz="3600" spc="-33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85" dirty="0">
                <a:solidFill>
                  <a:srgbClr val="3D2113"/>
                </a:solidFill>
                <a:latin typeface="Times New Roman"/>
                <a:cs typeface="Times New Roman"/>
              </a:rPr>
              <a:t>states</a:t>
            </a:r>
            <a:endParaRPr sz="3600">
              <a:latin typeface="Times New Roman"/>
              <a:cs typeface="Times New Roman"/>
            </a:endParaRPr>
          </a:p>
          <a:p>
            <a:pPr marL="461009" indent="-391795">
              <a:lnSpc>
                <a:spcPts val="4000"/>
              </a:lnSpc>
              <a:buChar char="•"/>
              <a:tabLst>
                <a:tab pos="461009" algn="l"/>
              </a:tabLst>
            </a:pPr>
            <a:r>
              <a:rPr sz="3600" spc="320" dirty="0">
                <a:solidFill>
                  <a:srgbClr val="3D2113"/>
                </a:solidFill>
                <a:latin typeface="Times New Roman"/>
                <a:cs typeface="Times New Roman"/>
              </a:rPr>
              <a:t>Individual</a:t>
            </a:r>
            <a:r>
              <a:rPr sz="3600" spc="7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415" dirty="0">
                <a:solidFill>
                  <a:srgbClr val="3D2113"/>
                </a:solidFill>
                <a:latin typeface="Times New Roman"/>
                <a:cs typeface="Times New Roman"/>
              </a:rPr>
              <a:t>suits</a:t>
            </a:r>
            <a:r>
              <a:rPr sz="3600" spc="-30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445" dirty="0">
                <a:solidFill>
                  <a:srgbClr val="3D2113"/>
                </a:solidFill>
                <a:latin typeface="Times New Roman"/>
                <a:cs typeface="Times New Roman"/>
              </a:rPr>
              <a:t>for</a:t>
            </a:r>
            <a:r>
              <a:rPr sz="3600" spc="-42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30" dirty="0">
                <a:solidFill>
                  <a:srgbClr val="3D2113"/>
                </a:solidFill>
                <a:latin typeface="Times New Roman"/>
                <a:cs typeface="Times New Roman"/>
              </a:rPr>
              <a:t>punitive</a:t>
            </a:r>
            <a:r>
              <a:rPr sz="3600" spc="5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90" dirty="0">
                <a:solidFill>
                  <a:srgbClr val="3D2113"/>
                </a:solidFill>
                <a:latin typeface="Times New Roman"/>
                <a:cs typeface="Times New Roman"/>
              </a:rPr>
              <a:t>damages</a:t>
            </a:r>
            <a:r>
              <a:rPr sz="3600" spc="6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05" dirty="0">
                <a:solidFill>
                  <a:srgbClr val="3D2113"/>
                </a:solidFill>
                <a:latin typeface="Times New Roman"/>
                <a:cs typeface="Times New Roman"/>
              </a:rPr>
              <a:t>precluded</a:t>
            </a:r>
            <a:endParaRPr sz="3600">
              <a:latin typeface="Times New Roman"/>
              <a:cs typeface="Times New Roman"/>
            </a:endParaRPr>
          </a:p>
          <a:p>
            <a:pPr marL="423545" indent="-354330">
              <a:lnSpc>
                <a:spcPts val="4155"/>
              </a:lnSpc>
              <a:buFont typeface="Times New Roman"/>
              <a:buChar char="•"/>
              <a:tabLst>
                <a:tab pos="423545" algn="l"/>
              </a:tabLst>
            </a:pPr>
            <a:r>
              <a:rPr sz="3600" b="1" spc="290" dirty="0">
                <a:solidFill>
                  <a:srgbClr val="3D2113"/>
                </a:solidFill>
                <a:latin typeface="Times New Roman"/>
                <a:cs typeface="Times New Roman"/>
              </a:rPr>
              <a:t>State</a:t>
            </a:r>
            <a:r>
              <a:rPr sz="3600" b="1" spc="-10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80" dirty="0">
                <a:solidFill>
                  <a:srgbClr val="3D2113"/>
                </a:solidFill>
                <a:latin typeface="Times New Roman"/>
                <a:cs typeface="Times New Roman"/>
              </a:rPr>
              <a:t>representation</a:t>
            </a:r>
            <a:r>
              <a:rPr sz="3600" b="1" spc="-28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70" dirty="0">
                <a:solidFill>
                  <a:srgbClr val="3D2113"/>
                </a:solidFill>
                <a:latin typeface="Times New Roman"/>
                <a:cs typeface="Times New Roman"/>
              </a:rPr>
              <a:t>of</a:t>
            </a:r>
            <a:r>
              <a:rPr sz="3600" b="1" spc="-2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25" dirty="0">
                <a:solidFill>
                  <a:srgbClr val="3D2113"/>
                </a:solidFill>
                <a:latin typeface="Times New Roman"/>
                <a:cs typeface="Times New Roman"/>
              </a:rPr>
              <a:t>individual</a:t>
            </a:r>
            <a:r>
              <a:rPr sz="3600" b="1" spc="10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95" dirty="0">
                <a:solidFill>
                  <a:srgbClr val="3D2113"/>
                </a:solidFill>
                <a:latin typeface="Times New Roman"/>
                <a:cs typeface="Times New Roman"/>
              </a:rPr>
              <a:t>citizens?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15"/>
              </a:spcBef>
              <a:buFont typeface="Times New Roman"/>
              <a:buChar char="•"/>
            </a:pPr>
            <a:endParaRPr sz="3600">
              <a:latin typeface="Times New Roman"/>
              <a:cs typeface="Times New Roman"/>
            </a:endParaRPr>
          </a:p>
          <a:p>
            <a:pPr marL="407034" indent="-368300">
              <a:lnSpc>
                <a:spcPts val="4120"/>
              </a:lnSpc>
              <a:buChar char="•"/>
              <a:tabLst>
                <a:tab pos="407034" algn="l"/>
              </a:tabLst>
            </a:pPr>
            <a:r>
              <a:rPr sz="3600" spc="315" dirty="0">
                <a:solidFill>
                  <a:srgbClr val="3D2113"/>
                </a:solidFill>
                <a:latin typeface="Times New Roman"/>
                <a:cs typeface="Times New Roman"/>
              </a:rPr>
              <a:t>Concurrent</a:t>
            </a:r>
            <a:r>
              <a:rPr sz="3600" spc="13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35" dirty="0">
                <a:solidFill>
                  <a:srgbClr val="3D2113"/>
                </a:solidFill>
                <a:latin typeface="Times New Roman"/>
                <a:cs typeface="Times New Roman"/>
              </a:rPr>
              <a:t>state</a:t>
            </a:r>
            <a:r>
              <a:rPr sz="3600" spc="-14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675" dirty="0">
                <a:solidFill>
                  <a:srgbClr val="3D2113"/>
                </a:solidFill>
                <a:latin typeface="Times New Roman"/>
                <a:cs typeface="Times New Roman"/>
              </a:rPr>
              <a:t>&amp;</a:t>
            </a:r>
            <a:r>
              <a:rPr sz="3350" spc="-40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225" dirty="0">
                <a:solidFill>
                  <a:srgbClr val="3D2113"/>
                </a:solidFill>
                <a:latin typeface="Times New Roman"/>
                <a:cs typeface="Times New Roman"/>
              </a:rPr>
              <a:t>locality</a:t>
            </a:r>
            <a:r>
              <a:rPr sz="3600" spc="-13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50" dirty="0">
                <a:solidFill>
                  <a:srgbClr val="3D2113"/>
                </a:solidFill>
                <a:latin typeface="Times New Roman"/>
                <a:cs typeface="Times New Roman"/>
              </a:rPr>
              <a:t>suits</a:t>
            </a:r>
            <a:endParaRPr sz="3600">
              <a:latin typeface="Times New Roman"/>
              <a:cs typeface="Times New Roman"/>
            </a:endParaRPr>
          </a:p>
          <a:p>
            <a:pPr marL="376555" indent="-337820">
              <a:lnSpc>
                <a:spcPts val="3895"/>
              </a:lnSpc>
              <a:buChar char="•"/>
              <a:tabLst>
                <a:tab pos="376555" algn="l"/>
              </a:tabLst>
            </a:pPr>
            <a:r>
              <a:rPr sz="3600" spc="315" dirty="0">
                <a:solidFill>
                  <a:srgbClr val="3D2113"/>
                </a:solidFill>
                <a:latin typeface="Times New Roman"/>
                <a:cs typeface="Times New Roman"/>
              </a:rPr>
              <a:t>Settlement</a:t>
            </a:r>
            <a:r>
              <a:rPr sz="3600" spc="24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40" dirty="0">
                <a:solidFill>
                  <a:srgbClr val="3D2113"/>
                </a:solidFill>
                <a:latin typeface="Times New Roman"/>
                <a:cs typeface="Times New Roman"/>
              </a:rPr>
              <a:t>payments</a:t>
            </a:r>
            <a:r>
              <a:rPr sz="360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20" dirty="0">
                <a:solidFill>
                  <a:srgbClr val="3D2113"/>
                </a:solidFill>
                <a:latin typeface="Times New Roman"/>
                <a:cs typeface="Times New Roman"/>
              </a:rPr>
              <a:t>earmarked</a:t>
            </a:r>
            <a:r>
              <a:rPr sz="3600" spc="3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280" dirty="0">
                <a:solidFill>
                  <a:srgbClr val="3D2113"/>
                </a:solidFill>
                <a:latin typeface="Times New Roman"/>
                <a:cs typeface="Times New Roman"/>
              </a:rPr>
              <a:t>for</a:t>
            </a:r>
            <a:r>
              <a:rPr sz="3600" spc="-16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spc="330" dirty="0">
                <a:solidFill>
                  <a:srgbClr val="3D2113"/>
                </a:solidFill>
                <a:latin typeface="Times New Roman"/>
                <a:cs typeface="Times New Roman"/>
              </a:rPr>
              <a:t>abatement</a:t>
            </a:r>
            <a:endParaRPr sz="3600">
              <a:latin typeface="Times New Roman"/>
              <a:cs typeface="Times New Roman"/>
            </a:endParaRPr>
          </a:p>
          <a:p>
            <a:pPr marL="375285" indent="-336550">
              <a:lnSpc>
                <a:spcPts val="4095"/>
              </a:lnSpc>
              <a:buFont typeface="Times New Roman"/>
              <a:buChar char="•"/>
              <a:tabLst>
                <a:tab pos="375285" algn="l"/>
              </a:tabLst>
            </a:pPr>
            <a:r>
              <a:rPr sz="3600" b="1" spc="229" dirty="0">
                <a:solidFill>
                  <a:srgbClr val="3D2113"/>
                </a:solidFill>
                <a:latin typeface="Times New Roman"/>
                <a:cs typeface="Times New Roman"/>
              </a:rPr>
              <a:t>State</a:t>
            </a:r>
            <a:r>
              <a:rPr sz="3600" b="1" spc="-5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10" dirty="0">
                <a:solidFill>
                  <a:srgbClr val="3D2113"/>
                </a:solidFill>
                <a:latin typeface="Times New Roman"/>
                <a:cs typeface="Times New Roman"/>
              </a:rPr>
              <a:t>(local?)</a:t>
            </a:r>
            <a:r>
              <a:rPr sz="3600" b="1" spc="-6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15" dirty="0">
                <a:solidFill>
                  <a:srgbClr val="3D2113"/>
                </a:solidFill>
                <a:latin typeface="Times New Roman"/>
                <a:cs typeface="Times New Roman"/>
              </a:rPr>
              <a:t>representation</a:t>
            </a:r>
            <a:r>
              <a:rPr sz="3600" b="1" spc="-15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10" dirty="0">
                <a:solidFill>
                  <a:srgbClr val="3D2113"/>
                </a:solidFill>
                <a:latin typeface="Times New Roman"/>
                <a:cs typeface="Times New Roman"/>
              </a:rPr>
              <a:t>of</a:t>
            </a:r>
            <a:r>
              <a:rPr sz="3600" b="1" spc="-15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220" dirty="0">
                <a:solidFill>
                  <a:srgbClr val="3D2113"/>
                </a:solidFill>
                <a:latin typeface="Times New Roman"/>
                <a:cs typeface="Times New Roman"/>
              </a:rPr>
              <a:t>the</a:t>
            </a:r>
            <a:r>
              <a:rPr sz="3600" b="1" spc="-229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155" dirty="0">
                <a:solidFill>
                  <a:srgbClr val="3D2113"/>
                </a:solidFill>
                <a:latin typeface="Times New Roman"/>
                <a:cs typeface="Times New Roman"/>
              </a:rPr>
              <a:t>general</a:t>
            </a:r>
            <a:r>
              <a:rPr sz="3600" b="1" spc="6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600" b="1" spc="185" dirty="0">
                <a:solidFill>
                  <a:srgbClr val="3D2113"/>
                </a:solidFill>
                <a:latin typeface="Times New Roman"/>
                <a:cs typeface="Times New Roman"/>
              </a:rPr>
              <a:t>public?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45"/>
              </a:spcBef>
              <a:buFont typeface="Times New Roman"/>
              <a:buChar char="•"/>
            </a:pPr>
            <a:endParaRPr sz="3600">
              <a:latin typeface="Times New Roman"/>
              <a:cs typeface="Times New Roman"/>
            </a:endParaRPr>
          </a:p>
          <a:p>
            <a:pPr marL="348615" indent="-335280">
              <a:lnSpc>
                <a:spcPts val="3885"/>
              </a:lnSpc>
              <a:buChar char="•"/>
              <a:tabLst>
                <a:tab pos="348615" algn="l"/>
              </a:tabLst>
            </a:pPr>
            <a:r>
              <a:rPr sz="3350" spc="335" dirty="0">
                <a:solidFill>
                  <a:srgbClr val="3D2113"/>
                </a:solidFill>
                <a:latin typeface="Times New Roman"/>
                <a:cs typeface="Times New Roman"/>
              </a:rPr>
              <a:t>State,</a:t>
            </a:r>
            <a:r>
              <a:rPr sz="3350" spc="-2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250" dirty="0">
                <a:solidFill>
                  <a:srgbClr val="3D2113"/>
                </a:solidFill>
                <a:latin typeface="Times New Roman"/>
                <a:cs typeface="Times New Roman"/>
              </a:rPr>
              <a:t>locality,</a:t>
            </a:r>
            <a:r>
              <a:rPr sz="3350" spc="8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335" dirty="0">
                <a:solidFill>
                  <a:srgbClr val="3D2113"/>
                </a:solidFill>
                <a:latin typeface="Times New Roman"/>
                <a:cs typeface="Times New Roman"/>
              </a:rPr>
              <a:t>and</a:t>
            </a:r>
            <a:r>
              <a:rPr sz="3350" spc="28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330" dirty="0">
                <a:solidFill>
                  <a:srgbClr val="3D2113"/>
                </a:solidFill>
                <a:latin typeface="Times New Roman"/>
                <a:cs typeface="Times New Roman"/>
              </a:rPr>
              <a:t>individual</a:t>
            </a:r>
            <a:r>
              <a:rPr sz="3350" spc="-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400" dirty="0">
                <a:solidFill>
                  <a:srgbClr val="3D2113"/>
                </a:solidFill>
                <a:latin typeface="Times New Roman"/>
                <a:cs typeface="Times New Roman"/>
              </a:rPr>
              <a:t>suits</a:t>
            </a:r>
            <a:r>
              <a:rPr sz="3350" spc="-7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425" dirty="0">
                <a:solidFill>
                  <a:srgbClr val="3D2113"/>
                </a:solidFill>
                <a:latin typeface="Times New Roman"/>
                <a:cs typeface="Times New Roman"/>
              </a:rPr>
              <a:t>in</a:t>
            </a:r>
            <a:r>
              <a:rPr sz="3350" spc="-22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445" dirty="0">
                <a:solidFill>
                  <a:srgbClr val="3D2113"/>
                </a:solidFill>
                <a:latin typeface="Times New Roman"/>
                <a:cs typeface="Times New Roman"/>
              </a:rPr>
              <a:t>the</a:t>
            </a:r>
            <a:r>
              <a:rPr sz="3350" spc="-39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459" dirty="0">
                <a:solidFill>
                  <a:srgbClr val="3D2113"/>
                </a:solidFill>
                <a:latin typeface="Times New Roman"/>
                <a:cs typeface="Times New Roman"/>
              </a:rPr>
              <a:t>same</a:t>
            </a:r>
            <a:r>
              <a:rPr sz="3350" spc="1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140" dirty="0">
                <a:solidFill>
                  <a:srgbClr val="3D2113"/>
                </a:solidFill>
                <a:latin typeface="Times New Roman"/>
                <a:cs typeface="Times New Roman"/>
              </a:rPr>
              <a:t>MDL</a:t>
            </a:r>
            <a:endParaRPr sz="3350">
              <a:latin typeface="Times New Roman"/>
              <a:cs typeface="Times New Roman"/>
            </a:endParaRPr>
          </a:p>
          <a:p>
            <a:pPr marL="380365" indent="-367030">
              <a:lnSpc>
                <a:spcPts val="3710"/>
              </a:lnSpc>
              <a:buChar char="•"/>
              <a:tabLst>
                <a:tab pos="380365" algn="l"/>
              </a:tabLst>
            </a:pPr>
            <a:r>
              <a:rPr sz="3350" spc="260" dirty="0">
                <a:solidFill>
                  <a:srgbClr val="3D2113"/>
                </a:solidFill>
                <a:latin typeface="Times New Roman"/>
                <a:cs typeface="Times New Roman"/>
              </a:rPr>
              <a:t>Parallel</a:t>
            </a:r>
            <a:r>
              <a:rPr sz="3350" spc="-5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300" dirty="0">
                <a:solidFill>
                  <a:srgbClr val="3D2113"/>
                </a:solidFill>
                <a:latin typeface="Times New Roman"/>
                <a:cs typeface="Times New Roman"/>
              </a:rPr>
              <a:t>federal</a:t>
            </a:r>
            <a:r>
              <a:rPr sz="3350" spc="5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350" spc="340" dirty="0">
                <a:solidFill>
                  <a:srgbClr val="3D2113"/>
                </a:solidFill>
                <a:latin typeface="Times New Roman"/>
                <a:cs typeface="Times New Roman"/>
              </a:rPr>
              <a:t>investigations</a:t>
            </a:r>
            <a:endParaRPr sz="3350">
              <a:latin typeface="Times New Roman"/>
              <a:cs typeface="Times New Roman"/>
            </a:endParaRPr>
          </a:p>
          <a:p>
            <a:pPr marL="369570" indent="-356870">
              <a:lnSpc>
                <a:spcPts val="3965"/>
              </a:lnSpc>
              <a:buFont typeface="Times New Roman"/>
              <a:buChar char="•"/>
              <a:tabLst>
                <a:tab pos="369570" algn="l"/>
              </a:tabLst>
            </a:pPr>
            <a:r>
              <a:rPr sz="3450" b="1" spc="185" dirty="0">
                <a:solidFill>
                  <a:srgbClr val="3D2113"/>
                </a:solidFill>
                <a:latin typeface="Times New Roman"/>
                <a:cs typeface="Times New Roman"/>
              </a:rPr>
              <a:t>Concurrent</a:t>
            </a:r>
            <a:r>
              <a:rPr sz="3450" b="1" spc="13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450" b="1" spc="175" dirty="0">
                <a:solidFill>
                  <a:srgbClr val="3D2113"/>
                </a:solidFill>
                <a:latin typeface="Times New Roman"/>
                <a:cs typeface="Times New Roman"/>
              </a:rPr>
              <a:t>public</a:t>
            </a:r>
            <a:r>
              <a:rPr sz="3450" b="1" spc="-7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450" b="1" spc="215" dirty="0">
                <a:solidFill>
                  <a:srgbClr val="3D2113"/>
                </a:solidFill>
                <a:latin typeface="Times New Roman"/>
                <a:cs typeface="Times New Roman"/>
              </a:rPr>
              <a:t>and</a:t>
            </a:r>
            <a:r>
              <a:rPr sz="3450" b="1" spc="-8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450" b="1" spc="145" dirty="0">
                <a:solidFill>
                  <a:srgbClr val="3D2113"/>
                </a:solidFill>
                <a:latin typeface="Times New Roman"/>
                <a:cs typeface="Times New Roman"/>
              </a:rPr>
              <a:t>private</a:t>
            </a:r>
            <a:r>
              <a:rPr sz="3450" b="1" spc="8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3450" b="1" spc="220" dirty="0">
                <a:solidFill>
                  <a:srgbClr val="3D2113"/>
                </a:solidFill>
                <a:latin typeface="Times New Roman"/>
                <a:cs typeface="Times New Roman"/>
              </a:rPr>
              <a:t>enforcement?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1633" y="8979548"/>
            <a:ext cx="3444240" cy="494665"/>
          </a:xfrm>
          <a:custGeom>
            <a:avLst/>
            <a:gdLst/>
            <a:ahLst/>
            <a:cxnLst/>
            <a:rect l="l" t="t" r="r" b="b"/>
            <a:pathLst>
              <a:path w="3444240" h="494665">
                <a:moveTo>
                  <a:pt x="997496" y="72707"/>
                </a:moveTo>
                <a:lnTo>
                  <a:pt x="0" y="72707"/>
                </a:lnTo>
                <a:lnTo>
                  <a:pt x="0" y="471678"/>
                </a:lnTo>
                <a:lnTo>
                  <a:pt x="997496" y="471678"/>
                </a:lnTo>
                <a:lnTo>
                  <a:pt x="997496" y="72707"/>
                </a:lnTo>
                <a:close/>
              </a:path>
              <a:path w="3444240" h="494665">
                <a:moveTo>
                  <a:pt x="1130693" y="0"/>
                </a:moveTo>
                <a:lnTo>
                  <a:pt x="1106297" y="0"/>
                </a:lnTo>
                <a:lnTo>
                  <a:pt x="1106297" y="494385"/>
                </a:lnTo>
                <a:lnTo>
                  <a:pt x="1130693" y="494385"/>
                </a:lnTo>
                <a:lnTo>
                  <a:pt x="1130693" y="0"/>
                </a:lnTo>
                <a:close/>
              </a:path>
              <a:path w="3444240" h="494665">
                <a:moveTo>
                  <a:pt x="3444062" y="72707"/>
                </a:moveTo>
                <a:lnTo>
                  <a:pt x="1281595" y="72707"/>
                </a:lnTo>
                <a:lnTo>
                  <a:pt x="1281595" y="471678"/>
                </a:lnTo>
                <a:lnTo>
                  <a:pt x="3444062" y="471678"/>
                </a:lnTo>
                <a:lnTo>
                  <a:pt x="3444062" y="72707"/>
                </a:lnTo>
                <a:close/>
              </a:path>
            </a:pathLst>
          </a:custGeom>
          <a:solidFill>
            <a:srgbClr val="1649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8935" y="8981178"/>
            <a:ext cx="348234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HLP</a:t>
            </a:r>
            <a:r>
              <a:rPr sz="2300" spc="13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FDFBF2"/>
                </a:solidFill>
                <a:latin typeface="Arial"/>
                <a:cs typeface="Arial"/>
              </a:rPr>
              <a:t>25</a:t>
            </a:r>
            <a:r>
              <a:rPr sz="2300" spc="105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850" spc="-180" dirty="0">
                <a:solidFill>
                  <a:srgbClr val="FDFBF2"/>
                </a:solidFill>
                <a:latin typeface="Arial"/>
                <a:cs typeface="Arial"/>
              </a:rPr>
              <a:t>I</a:t>
            </a:r>
            <a:r>
              <a:rPr sz="2850" spc="1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Elle</a:t>
            </a:r>
            <a:r>
              <a:rPr sz="2300" spc="10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55" dirty="0">
                <a:solidFill>
                  <a:srgbClr val="FDFBF2"/>
                </a:solidFill>
                <a:latin typeface="Arial"/>
                <a:cs typeface="Arial"/>
              </a:rPr>
              <a:t>Rothermich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BFD836-8A27-B3BE-8BBC-8F89856BD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87" cy="102595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49575" y="2794035"/>
            <a:ext cx="532003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i="1" spc="-155" dirty="0">
                <a:solidFill>
                  <a:srgbClr val="3D2113"/>
                </a:solidFill>
                <a:latin typeface="Arial"/>
                <a:cs typeface="Arial"/>
              </a:rPr>
              <a:t>1.</a:t>
            </a:r>
            <a:r>
              <a:rPr sz="4350" i="1" spc="-22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155" dirty="0">
                <a:solidFill>
                  <a:srgbClr val="3D2113"/>
                </a:solidFill>
                <a:latin typeface="Arial"/>
                <a:cs typeface="Arial"/>
              </a:rPr>
              <a:t>interest</a:t>
            </a:r>
            <a:r>
              <a:rPr sz="4350" i="1" spc="-26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170" dirty="0">
                <a:solidFill>
                  <a:srgbClr val="3D2113"/>
                </a:solidFill>
                <a:latin typeface="Arial"/>
                <a:cs typeface="Arial"/>
              </a:rPr>
              <a:t>alignment</a:t>
            </a:r>
            <a:endParaRPr sz="43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71787" y="4314500"/>
            <a:ext cx="11568430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200" b="1" spc="470" dirty="0">
                <a:latin typeface="Times New Roman"/>
                <a:cs typeface="Times New Roman"/>
              </a:rPr>
              <a:t>Adequate</a:t>
            </a:r>
            <a:r>
              <a:rPr sz="7200" b="1" spc="445" dirty="0">
                <a:latin typeface="Times New Roman"/>
                <a:cs typeface="Times New Roman"/>
              </a:rPr>
              <a:t> </a:t>
            </a:r>
            <a:r>
              <a:rPr sz="7200" b="1" spc="585" dirty="0">
                <a:latin typeface="Times New Roman"/>
                <a:cs typeface="Times New Roman"/>
              </a:rPr>
              <a:t>Representation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5446" y="5139756"/>
            <a:ext cx="8415655" cy="340931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8183245">
              <a:lnSpc>
                <a:spcPct val="100000"/>
              </a:lnSpc>
              <a:spcBef>
                <a:spcPts val="1090"/>
              </a:spcBef>
            </a:pPr>
            <a:r>
              <a:rPr sz="7000" spc="160" dirty="0">
                <a:solidFill>
                  <a:srgbClr val="3D2113"/>
                </a:solidFill>
                <a:latin typeface="Times New Roman"/>
                <a:cs typeface="Times New Roman"/>
              </a:rPr>
              <a:t>'</a:t>
            </a:r>
            <a:endParaRPr sz="7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350" i="1" spc="305" dirty="0">
                <a:solidFill>
                  <a:srgbClr val="3D2113"/>
                </a:solidFill>
                <a:latin typeface="Arial"/>
                <a:cs typeface="Arial"/>
              </a:rPr>
              <a:t>2.</a:t>
            </a:r>
            <a:r>
              <a:rPr sz="4350" i="1" spc="-58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200" dirty="0">
                <a:solidFill>
                  <a:srgbClr val="3D2113"/>
                </a:solidFill>
                <a:latin typeface="Arial"/>
                <a:cs typeface="Arial"/>
              </a:rPr>
              <a:t>procedural</a:t>
            </a:r>
            <a:r>
              <a:rPr sz="4350" i="1" spc="4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50" i="1" spc="145" dirty="0">
                <a:solidFill>
                  <a:srgbClr val="3D2113"/>
                </a:solidFill>
                <a:latin typeface="Arial"/>
                <a:cs typeface="Arial"/>
              </a:rPr>
              <a:t>protections</a:t>
            </a:r>
            <a:endParaRPr sz="4350">
              <a:latin typeface="Arial"/>
              <a:cs typeface="Arial"/>
            </a:endParaRPr>
          </a:p>
          <a:p>
            <a:pPr marL="8180070">
              <a:lnSpc>
                <a:spcPct val="100000"/>
              </a:lnSpc>
              <a:spcBef>
                <a:spcPts val="4755"/>
              </a:spcBef>
            </a:pPr>
            <a:r>
              <a:rPr sz="5550" spc="-140" dirty="0">
                <a:solidFill>
                  <a:srgbClr val="3D2113"/>
                </a:solidFill>
                <a:latin typeface="Times New Roman"/>
                <a:cs typeface="Times New Roman"/>
              </a:rPr>
              <a:t>•</a:t>
            </a:r>
            <a:endParaRPr sz="5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0387" y="9088863"/>
            <a:ext cx="1000760" cy="399415"/>
          </a:xfrm>
          <a:custGeom>
            <a:avLst/>
            <a:gdLst/>
            <a:ahLst/>
            <a:cxnLst/>
            <a:rect l="l" t="t" r="r" b="b"/>
            <a:pathLst>
              <a:path w="1000760" h="399415">
                <a:moveTo>
                  <a:pt x="1000551" y="398971"/>
                </a:moveTo>
                <a:lnTo>
                  <a:pt x="0" y="398971"/>
                </a:lnTo>
                <a:lnTo>
                  <a:pt x="0" y="0"/>
                </a:lnTo>
                <a:lnTo>
                  <a:pt x="1000551" y="0"/>
                </a:lnTo>
                <a:lnTo>
                  <a:pt x="1000551" y="398971"/>
                </a:lnTo>
                <a:close/>
              </a:path>
            </a:pathLst>
          </a:custGeom>
          <a:solidFill>
            <a:srgbClr val="8E2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99295" y="9221042"/>
            <a:ext cx="24765" cy="222885"/>
          </a:xfrm>
          <a:custGeom>
            <a:avLst/>
            <a:gdLst/>
            <a:ahLst/>
            <a:cxnLst/>
            <a:rect l="l" t="t" r="r" b="b"/>
            <a:pathLst>
              <a:path w="24764" h="222884">
                <a:moveTo>
                  <a:pt x="24400" y="222519"/>
                </a:moveTo>
                <a:lnTo>
                  <a:pt x="0" y="222519"/>
                </a:lnTo>
                <a:lnTo>
                  <a:pt x="0" y="0"/>
                </a:lnTo>
                <a:lnTo>
                  <a:pt x="24400" y="0"/>
                </a:lnTo>
                <a:lnTo>
                  <a:pt x="24400" y="222519"/>
                </a:lnTo>
                <a:close/>
              </a:path>
            </a:pathLst>
          </a:custGeom>
          <a:solidFill>
            <a:srgbClr val="8E2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41986" y="9088863"/>
            <a:ext cx="2162810" cy="399415"/>
          </a:xfrm>
          <a:custGeom>
            <a:avLst/>
            <a:gdLst/>
            <a:ahLst/>
            <a:cxnLst/>
            <a:rect l="l" t="t" r="r" b="b"/>
            <a:pathLst>
              <a:path w="2162810" h="399415">
                <a:moveTo>
                  <a:pt x="2162473" y="398971"/>
                </a:moveTo>
                <a:lnTo>
                  <a:pt x="0" y="398971"/>
                </a:lnTo>
                <a:lnTo>
                  <a:pt x="0" y="0"/>
                </a:lnTo>
                <a:lnTo>
                  <a:pt x="2162473" y="0"/>
                </a:lnTo>
                <a:lnTo>
                  <a:pt x="2162473" y="398971"/>
                </a:lnTo>
                <a:close/>
              </a:path>
            </a:pathLst>
          </a:custGeom>
          <a:solidFill>
            <a:srgbClr val="8E2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7687" y="9087731"/>
            <a:ext cx="34823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HLP</a:t>
            </a:r>
            <a:r>
              <a:rPr sz="2300" spc="11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FDFBF2"/>
                </a:solidFill>
                <a:latin typeface="Arial"/>
                <a:cs typeface="Arial"/>
              </a:rPr>
              <a:t>25</a:t>
            </a:r>
            <a:r>
              <a:rPr sz="2300" spc="29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DFBF2"/>
                </a:solidFill>
                <a:latin typeface="Times New Roman"/>
                <a:cs typeface="Times New Roman"/>
              </a:rPr>
              <a:t>I</a:t>
            </a:r>
            <a:r>
              <a:rPr sz="1300" spc="105" dirty="0">
                <a:solidFill>
                  <a:srgbClr val="FDFBF2"/>
                </a:solidFill>
                <a:latin typeface="Times New Roman"/>
                <a:cs typeface="Times New Roman"/>
              </a:rPr>
              <a:t>  </a:t>
            </a: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Elle</a:t>
            </a:r>
            <a:r>
              <a:rPr sz="2300" spc="55" dirty="0">
                <a:solidFill>
                  <a:srgbClr val="FDFBF2"/>
                </a:solidFill>
                <a:latin typeface="Arial"/>
                <a:cs typeface="Arial"/>
              </a:rPr>
              <a:t> Rothermich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149A11-3C50-6025-0237-02422EC84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59695"/>
            <a:chOff x="0" y="0"/>
            <a:chExt cx="1828800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87" cy="102595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56098" y="5364748"/>
              <a:ext cx="0" cy="2649220"/>
            </a:xfrm>
            <a:custGeom>
              <a:avLst/>
              <a:gdLst/>
              <a:ahLst/>
              <a:cxnLst/>
              <a:rect l="l" t="t" r="r" b="b"/>
              <a:pathLst>
                <a:path h="2649220">
                  <a:moveTo>
                    <a:pt x="0" y="2648799"/>
                  </a:moveTo>
                  <a:lnTo>
                    <a:pt x="0" y="0"/>
                  </a:lnTo>
                </a:path>
              </a:pathLst>
            </a:custGeom>
            <a:ln w="4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730082" y="2660018"/>
            <a:ext cx="792988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76855" algn="l"/>
              </a:tabLst>
            </a:pPr>
            <a:r>
              <a:rPr sz="4300" spc="-185" dirty="0">
                <a:solidFill>
                  <a:srgbClr val="3D2113"/>
                </a:solidFill>
                <a:latin typeface="Arial"/>
                <a:cs typeface="Arial"/>
              </a:rPr>
              <a:t>,-</a:t>
            </a:r>
            <a:r>
              <a:rPr sz="4300" spc="-200" dirty="0">
                <a:solidFill>
                  <a:srgbClr val="3D2113"/>
                </a:solidFill>
                <a:latin typeface="Arial"/>
                <a:cs typeface="Arial"/>
              </a:rPr>
              <a:t>------------</a:t>
            </a:r>
            <a:r>
              <a:rPr sz="4300" spc="-25" dirty="0">
                <a:solidFill>
                  <a:srgbClr val="3D2113"/>
                </a:solidFill>
                <a:latin typeface="Arial"/>
                <a:cs typeface="Arial"/>
              </a:rPr>
              <a:t>..</a:t>
            </a:r>
            <a:r>
              <a:rPr sz="4300" dirty="0">
                <a:solidFill>
                  <a:srgbClr val="3D2113"/>
                </a:solidFill>
                <a:latin typeface="Arial"/>
                <a:cs typeface="Arial"/>
              </a:rPr>
              <a:t>	</a:t>
            </a:r>
            <a:r>
              <a:rPr sz="4300" i="1" spc="-80" dirty="0">
                <a:solidFill>
                  <a:srgbClr val="3D2113"/>
                </a:solidFill>
                <a:latin typeface="Arial"/>
                <a:cs typeface="Arial"/>
              </a:rPr>
              <a:t>1.</a:t>
            </a:r>
            <a:r>
              <a:rPr sz="4300" i="1" spc="-24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140" dirty="0">
                <a:solidFill>
                  <a:srgbClr val="3D2113"/>
                </a:solidFill>
                <a:latin typeface="Arial"/>
                <a:cs typeface="Arial"/>
              </a:rPr>
              <a:t>residents'</a:t>
            </a:r>
            <a:r>
              <a:rPr sz="4300" i="1" spc="-44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165" dirty="0">
                <a:solidFill>
                  <a:srgbClr val="3D2113"/>
                </a:solidFill>
                <a:latin typeface="Arial"/>
                <a:cs typeface="Arial"/>
              </a:rPr>
              <a:t>general</a:t>
            </a:r>
            <a:endParaRPr sz="4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55105" y="3129967"/>
            <a:ext cx="151130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915" dirty="0"/>
              <a:t>!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56790" y="3282547"/>
            <a:ext cx="517271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30450" algn="l"/>
              </a:tabLst>
            </a:pPr>
            <a:r>
              <a:rPr sz="4300" i="1" spc="200" dirty="0">
                <a:solidFill>
                  <a:srgbClr val="3D2113"/>
                </a:solidFill>
                <a:latin typeface="Arial"/>
                <a:cs typeface="Arial"/>
              </a:rPr>
              <a:t>health&amp;</a:t>
            </a:r>
            <a:r>
              <a:rPr sz="4300" i="1" dirty="0">
                <a:solidFill>
                  <a:srgbClr val="3D2113"/>
                </a:solidFill>
                <a:latin typeface="Arial"/>
                <a:cs typeface="Arial"/>
              </a:rPr>
              <a:t>	</a:t>
            </a:r>
            <a:r>
              <a:rPr sz="4300" i="1" spc="254" dirty="0">
                <a:solidFill>
                  <a:srgbClr val="3D2113"/>
                </a:solidFill>
                <a:latin typeface="Arial"/>
                <a:cs typeface="Arial"/>
              </a:rPr>
              <a:t>well-</a:t>
            </a:r>
            <a:r>
              <a:rPr sz="4300" i="1" spc="300" dirty="0">
                <a:solidFill>
                  <a:srgbClr val="3D2113"/>
                </a:solidFill>
                <a:latin typeface="Arial"/>
                <a:cs typeface="Arial"/>
              </a:rPr>
              <a:t>being</a:t>
            </a:r>
            <a:endParaRPr sz="4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1945" y="3438433"/>
            <a:ext cx="208279" cy="857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175" spc="-1889" baseline="-29561" dirty="0">
                <a:solidFill>
                  <a:srgbClr val="3D2113"/>
                </a:solidFill>
                <a:latin typeface="Times New Roman"/>
                <a:cs typeface="Times New Roman"/>
              </a:rPr>
              <a:t>•</a:t>
            </a:r>
            <a:r>
              <a:rPr sz="1250" spc="-35" dirty="0">
                <a:solidFill>
                  <a:srgbClr val="3D2113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25169" y="4220155"/>
            <a:ext cx="11156315" cy="1116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150" b="1" spc="420" dirty="0">
                <a:solidFill>
                  <a:srgbClr val="3D2113"/>
                </a:solidFill>
                <a:latin typeface="Times New Roman"/>
                <a:cs typeface="Times New Roman"/>
              </a:rPr>
              <a:t>Quasi</a:t>
            </a:r>
            <a:r>
              <a:rPr sz="7150" b="1" spc="-1040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7150" b="1" spc="375" dirty="0">
                <a:solidFill>
                  <a:srgbClr val="3D2113"/>
                </a:solidFill>
                <a:latin typeface="Times New Roman"/>
                <a:cs typeface="Times New Roman"/>
              </a:rPr>
              <a:t>-</a:t>
            </a:r>
            <a:r>
              <a:rPr sz="7150" b="1" spc="530" dirty="0">
                <a:solidFill>
                  <a:srgbClr val="3D2113"/>
                </a:solidFill>
                <a:latin typeface="Times New Roman"/>
                <a:cs typeface="Times New Roman"/>
              </a:rPr>
              <a:t>Sovereign</a:t>
            </a:r>
            <a:r>
              <a:rPr sz="7150" b="1" spc="385" dirty="0">
                <a:solidFill>
                  <a:srgbClr val="3D2113"/>
                </a:solidFill>
                <a:latin typeface="Times New Roman"/>
                <a:cs typeface="Times New Roman"/>
              </a:rPr>
              <a:t> </a:t>
            </a:r>
            <a:r>
              <a:rPr sz="7150" b="1" spc="370" dirty="0">
                <a:solidFill>
                  <a:srgbClr val="3D2113"/>
                </a:solidFill>
                <a:latin typeface="Times New Roman"/>
                <a:cs typeface="Times New Roman"/>
              </a:rPr>
              <a:t>Interest</a:t>
            </a:r>
            <a:endParaRPr sz="71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71651" y="5095204"/>
            <a:ext cx="232410" cy="833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365"/>
              </a:lnSpc>
              <a:spcBef>
                <a:spcPts val="105"/>
              </a:spcBef>
            </a:pPr>
            <a:r>
              <a:rPr sz="7350" spc="-1710" baseline="-1700" dirty="0">
                <a:solidFill>
                  <a:srgbClr val="3D2113"/>
                </a:solidFill>
                <a:latin typeface="Times New Roman"/>
                <a:cs typeface="Times New Roman"/>
              </a:rPr>
              <a:t>•</a:t>
            </a:r>
            <a:r>
              <a:rPr sz="1250" spc="-15" dirty="0">
                <a:solidFill>
                  <a:srgbClr val="3D2113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  <a:p>
            <a:pPr marL="89535">
              <a:lnSpc>
                <a:spcPts val="985"/>
              </a:lnSpc>
            </a:pPr>
            <a:r>
              <a:rPr sz="1250" spc="-50" dirty="0">
                <a:solidFill>
                  <a:srgbClr val="3D2113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49069" y="5864466"/>
            <a:ext cx="7048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0" dirty="0">
                <a:solidFill>
                  <a:srgbClr val="3D2113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58152" y="5862939"/>
            <a:ext cx="1847850" cy="811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50" i="1" spc="-409" dirty="0">
                <a:solidFill>
                  <a:srgbClr val="3D2113"/>
                </a:solidFill>
                <a:latin typeface="Times New Roman"/>
                <a:cs typeface="Times New Roman"/>
              </a:rPr>
              <a:t>•-</a:t>
            </a:r>
            <a:r>
              <a:rPr sz="5150" i="1" spc="-400" dirty="0">
                <a:solidFill>
                  <a:srgbClr val="3D2113"/>
                </a:solidFill>
                <a:latin typeface="Times New Roman"/>
                <a:cs typeface="Times New Roman"/>
              </a:rPr>
              <a:t>--------</a:t>
            </a:r>
            <a:r>
              <a:rPr sz="5150" i="1" spc="-385" dirty="0">
                <a:solidFill>
                  <a:srgbClr val="3D2113"/>
                </a:solidFill>
                <a:latin typeface="Times New Roman"/>
                <a:cs typeface="Times New Roman"/>
              </a:rPr>
              <a:t>l</a:t>
            </a:r>
            <a:endParaRPr sz="5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48816" y="5971017"/>
            <a:ext cx="6744970" cy="127698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3970" marR="5080" indent="-1905">
              <a:lnSpc>
                <a:spcPts val="4690"/>
              </a:lnSpc>
              <a:spcBef>
                <a:spcPts val="650"/>
              </a:spcBef>
            </a:pPr>
            <a:r>
              <a:rPr sz="4300" i="1" dirty="0">
                <a:solidFill>
                  <a:srgbClr val="3D2113"/>
                </a:solidFill>
                <a:latin typeface="Arial"/>
                <a:cs typeface="Arial"/>
              </a:rPr>
              <a:t>2.</a:t>
            </a:r>
            <a:r>
              <a:rPr sz="4300" i="1" spc="56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105" dirty="0">
                <a:solidFill>
                  <a:srgbClr val="3D2113"/>
                </a:solidFill>
                <a:latin typeface="Arial"/>
                <a:cs typeface="Arial"/>
              </a:rPr>
              <a:t>state's</a:t>
            </a:r>
            <a:r>
              <a:rPr sz="4300" i="1" spc="-11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280" dirty="0">
                <a:solidFill>
                  <a:srgbClr val="3D2113"/>
                </a:solidFill>
                <a:latin typeface="Arial"/>
                <a:cs typeface="Arial"/>
              </a:rPr>
              <a:t>"rightful</a:t>
            </a:r>
            <a:r>
              <a:rPr sz="4300" i="1" spc="-315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180" dirty="0">
                <a:solidFill>
                  <a:srgbClr val="3D2113"/>
                </a:solidFill>
                <a:latin typeface="Arial"/>
                <a:cs typeface="Arial"/>
              </a:rPr>
              <a:t>status </a:t>
            </a:r>
            <a:r>
              <a:rPr sz="4300" i="1" spc="470" dirty="0">
                <a:solidFill>
                  <a:srgbClr val="3D2113"/>
                </a:solidFill>
                <a:latin typeface="Arial"/>
                <a:cs typeface="Arial"/>
              </a:rPr>
              <a:t>within</a:t>
            </a:r>
            <a:r>
              <a:rPr sz="4300" i="1" spc="-400" dirty="0">
                <a:solidFill>
                  <a:srgbClr val="3D2113"/>
                </a:solidFill>
                <a:latin typeface="Arial"/>
                <a:cs typeface="Arial"/>
              </a:rPr>
              <a:t> </a:t>
            </a:r>
            <a:r>
              <a:rPr sz="4300" i="1" spc="140" dirty="0">
                <a:solidFill>
                  <a:srgbClr val="3D2113"/>
                </a:solidFill>
                <a:latin typeface="Arial"/>
                <a:cs typeface="Arial"/>
              </a:rPr>
              <a:t>thefederals;ystem"</a:t>
            </a:r>
            <a:endParaRPr sz="4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0615" y="8863050"/>
            <a:ext cx="3444240" cy="399415"/>
          </a:xfrm>
          <a:custGeom>
            <a:avLst/>
            <a:gdLst/>
            <a:ahLst/>
            <a:cxnLst/>
            <a:rect l="l" t="t" r="r" b="b"/>
            <a:pathLst>
              <a:path w="3444240" h="399415">
                <a:moveTo>
                  <a:pt x="1000556" y="0"/>
                </a:moveTo>
                <a:lnTo>
                  <a:pt x="0" y="0"/>
                </a:lnTo>
                <a:lnTo>
                  <a:pt x="0" y="398970"/>
                </a:lnTo>
                <a:lnTo>
                  <a:pt x="1000556" y="398970"/>
                </a:lnTo>
                <a:lnTo>
                  <a:pt x="1000556" y="0"/>
                </a:lnTo>
                <a:close/>
              </a:path>
              <a:path w="3444240" h="399415">
                <a:moveTo>
                  <a:pt x="1163307" y="132181"/>
                </a:moveTo>
                <a:lnTo>
                  <a:pt x="1138910" y="132181"/>
                </a:lnTo>
                <a:lnTo>
                  <a:pt x="1138910" y="354698"/>
                </a:lnTo>
                <a:lnTo>
                  <a:pt x="1163307" y="354698"/>
                </a:lnTo>
                <a:lnTo>
                  <a:pt x="1163307" y="132181"/>
                </a:lnTo>
                <a:close/>
              </a:path>
              <a:path w="3444240" h="399415">
                <a:moveTo>
                  <a:pt x="3444075" y="0"/>
                </a:moveTo>
                <a:lnTo>
                  <a:pt x="1281595" y="0"/>
                </a:lnTo>
                <a:lnTo>
                  <a:pt x="1281595" y="398970"/>
                </a:lnTo>
                <a:lnTo>
                  <a:pt x="3444075" y="398970"/>
                </a:lnTo>
                <a:lnTo>
                  <a:pt x="3444075" y="0"/>
                </a:lnTo>
                <a:close/>
              </a:path>
            </a:pathLst>
          </a:custGeom>
          <a:solidFill>
            <a:srgbClr val="8E2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697915" y="8861911"/>
            <a:ext cx="348297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HLP</a:t>
            </a:r>
            <a:r>
              <a:rPr sz="2300" spc="11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2300" spc="85" dirty="0">
                <a:solidFill>
                  <a:srgbClr val="FDFBF2"/>
                </a:solidFill>
                <a:latin typeface="Arial"/>
                <a:cs typeface="Arial"/>
              </a:rPr>
              <a:t>25</a:t>
            </a:r>
            <a:r>
              <a:rPr sz="2300" spc="290" dirty="0">
                <a:solidFill>
                  <a:srgbClr val="FDFBF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DFBF2"/>
                </a:solidFill>
                <a:latin typeface="Times New Roman"/>
                <a:cs typeface="Times New Roman"/>
              </a:rPr>
              <a:t>I</a:t>
            </a:r>
            <a:r>
              <a:rPr sz="1300" spc="105" dirty="0">
                <a:solidFill>
                  <a:srgbClr val="FDFBF2"/>
                </a:solidFill>
                <a:latin typeface="Times New Roman"/>
                <a:cs typeface="Times New Roman"/>
              </a:rPr>
              <a:t>  </a:t>
            </a:r>
            <a:r>
              <a:rPr sz="2300" dirty="0">
                <a:solidFill>
                  <a:srgbClr val="FDFBF2"/>
                </a:solidFill>
                <a:latin typeface="Arial"/>
                <a:cs typeface="Arial"/>
              </a:rPr>
              <a:t>Elle</a:t>
            </a:r>
            <a:r>
              <a:rPr sz="2300" spc="55" dirty="0">
                <a:solidFill>
                  <a:srgbClr val="FDFBF2"/>
                </a:solidFill>
                <a:latin typeface="Arial"/>
                <a:cs typeface="Arial"/>
              </a:rPr>
              <a:t> Rothermich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9893DA-4C30-DE5E-73CD-5E08049E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181</Words>
  <Application>Microsoft Office PowerPoint</Application>
  <PresentationFormat>Custom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Adequate Representation</vt:lpstr>
      <vt:lpstr>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Elle Rothermich_AdequateRepPH_JSC25</dc:title>
  <dc:creator>Solomon Center Program Coordinator</dc:creator>
  <cp:keywords>DAGpDJai3iw,BAERERz0uuc,0</cp:keywords>
  <cp:lastModifiedBy>Rothermich, Elle</cp:lastModifiedBy>
  <cp:revision>1</cp:revision>
  <dcterms:created xsi:type="dcterms:W3CDTF">2025-06-01T17:25:15Z</dcterms:created>
  <dcterms:modified xsi:type="dcterms:W3CDTF">2025-06-01T17:42:57Z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2025-06-01T00:00:00Z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2025-06-01T00:00:00Z</vt:filetime>
  </property>
</Properties>
</file>