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31"/>
  </p:notesMasterIdLst>
  <p:sldIdLst>
    <p:sldId id="256" r:id="rId2"/>
    <p:sldId id="287" r:id="rId3"/>
    <p:sldId id="271" r:id="rId4"/>
    <p:sldId id="275" r:id="rId5"/>
    <p:sldId id="272" r:id="rId6"/>
    <p:sldId id="273" r:id="rId7"/>
    <p:sldId id="274" r:id="rId8"/>
    <p:sldId id="282" r:id="rId9"/>
    <p:sldId id="276" r:id="rId10"/>
    <p:sldId id="258" r:id="rId11"/>
    <p:sldId id="261" r:id="rId12"/>
    <p:sldId id="277" r:id="rId13"/>
    <p:sldId id="279" r:id="rId14"/>
    <p:sldId id="286" r:id="rId15"/>
    <p:sldId id="259" r:id="rId16"/>
    <p:sldId id="263" r:id="rId17"/>
    <p:sldId id="264" r:id="rId18"/>
    <p:sldId id="269" r:id="rId19"/>
    <p:sldId id="285" r:id="rId20"/>
    <p:sldId id="283" r:id="rId21"/>
    <p:sldId id="281" r:id="rId22"/>
    <p:sldId id="284" r:id="rId23"/>
    <p:sldId id="280" r:id="rId24"/>
    <p:sldId id="262" r:id="rId25"/>
    <p:sldId id="265" r:id="rId26"/>
    <p:sldId id="266" r:id="rId27"/>
    <p:sldId id="267" r:id="rId28"/>
    <p:sldId id="268" r:id="rId29"/>
    <p:sldId id="270"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814"/>
    <p:restoredTop sz="72391"/>
  </p:normalViewPr>
  <p:slideViewPr>
    <p:cSldViewPr snapToGrid="0">
      <p:cViewPr varScale="1">
        <p:scale>
          <a:sx n="71" d="100"/>
          <a:sy n="71" d="100"/>
        </p:scale>
        <p:origin x="192" y="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_rels/data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A3741A-3799-4962-867A-246DC27F6A33}" type="doc">
      <dgm:prSet loTypeId="urn:microsoft.com/office/officeart/2009/3/layout/HorizontalOrganizationChart" loCatId="hierarchy" qsTypeId="urn:microsoft.com/office/officeart/2005/8/quickstyle/simple1" qsCatId="simple" csTypeId="urn:microsoft.com/office/officeart/2005/8/colors/accent1_2" csCatId="accent1"/>
      <dgm:spPr/>
      <dgm:t>
        <a:bodyPr/>
        <a:lstStyle/>
        <a:p>
          <a:endParaRPr lang="en-US"/>
        </a:p>
      </dgm:t>
    </dgm:pt>
    <dgm:pt modelId="{9F935809-2C44-46BF-B674-DF2E6320229B}">
      <dgm:prSet/>
      <dgm:spPr/>
      <dgm:t>
        <a:bodyPr/>
        <a:lstStyle/>
        <a:p>
          <a:r>
            <a:rPr lang="en-US"/>
            <a:t>Diversity</a:t>
          </a:r>
        </a:p>
      </dgm:t>
    </dgm:pt>
    <dgm:pt modelId="{671E9330-40B7-4ABF-B063-6A54942C9EEA}" type="parTrans" cxnId="{DB0432E8-3EE3-4333-A80E-52B8E9E82735}">
      <dgm:prSet/>
      <dgm:spPr/>
      <dgm:t>
        <a:bodyPr/>
        <a:lstStyle/>
        <a:p>
          <a:endParaRPr lang="en-US"/>
        </a:p>
      </dgm:t>
    </dgm:pt>
    <dgm:pt modelId="{B73A4818-8030-49D6-AB49-EBFB4BF0A938}" type="sibTrans" cxnId="{DB0432E8-3EE3-4333-A80E-52B8E9E82735}">
      <dgm:prSet/>
      <dgm:spPr/>
      <dgm:t>
        <a:bodyPr/>
        <a:lstStyle/>
        <a:p>
          <a:endParaRPr lang="en-US"/>
        </a:p>
      </dgm:t>
    </dgm:pt>
    <dgm:pt modelId="{929DDC09-2A4E-41B9-A38E-A683132D8A25}">
      <dgm:prSet/>
      <dgm:spPr/>
      <dgm:t>
        <a:bodyPr/>
        <a:lstStyle/>
        <a:p>
          <a:r>
            <a:rPr lang="en-US"/>
            <a:t>Equity</a:t>
          </a:r>
        </a:p>
      </dgm:t>
    </dgm:pt>
    <dgm:pt modelId="{29FECDD7-4E33-4C08-8677-BC557A6DB709}" type="parTrans" cxnId="{9680A268-2ED9-4DCE-AA69-A1999B507D14}">
      <dgm:prSet/>
      <dgm:spPr/>
      <dgm:t>
        <a:bodyPr/>
        <a:lstStyle/>
        <a:p>
          <a:endParaRPr lang="en-US"/>
        </a:p>
      </dgm:t>
    </dgm:pt>
    <dgm:pt modelId="{E0B49FBE-4896-4530-A0D3-8EAC44C3F016}" type="sibTrans" cxnId="{9680A268-2ED9-4DCE-AA69-A1999B507D14}">
      <dgm:prSet/>
      <dgm:spPr/>
      <dgm:t>
        <a:bodyPr/>
        <a:lstStyle/>
        <a:p>
          <a:endParaRPr lang="en-US"/>
        </a:p>
      </dgm:t>
    </dgm:pt>
    <dgm:pt modelId="{0BB5A33C-99CD-4720-BD3B-41229D0933D8}">
      <dgm:prSet/>
      <dgm:spPr/>
      <dgm:t>
        <a:bodyPr/>
        <a:lstStyle/>
        <a:p>
          <a:r>
            <a:rPr lang="en-US"/>
            <a:t>Inclusion</a:t>
          </a:r>
        </a:p>
      </dgm:t>
    </dgm:pt>
    <dgm:pt modelId="{396F00E3-D808-4516-8545-4BF5705207DF}" type="parTrans" cxnId="{5CA07A25-9938-4995-8E48-DEA44DD1C615}">
      <dgm:prSet/>
      <dgm:spPr/>
      <dgm:t>
        <a:bodyPr/>
        <a:lstStyle/>
        <a:p>
          <a:endParaRPr lang="en-US"/>
        </a:p>
      </dgm:t>
    </dgm:pt>
    <dgm:pt modelId="{5D34F774-CA89-4255-B848-01401A12F7AD}" type="sibTrans" cxnId="{5CA07A25-9938-4995-8E48-DEA44DD1C615}">
      <dgm:prSet/>
      <dgm:spPr/>
      <dgm:t>
        <a:bodyPr/>
        <a:lstStyle/>
        <a:p>
          <a:endParaRPr lang="en-US"/>
        </a:p>
      </dgm:t>
    </dgm:pt>
    <dgm:pt modelId="{4E268953-E5E4-EB48-909E-A274E70EA3AC}" type="pres">
      <dgm:prSet presAssocID="{3BA3741A-3799-4962-867A-246DC27F6A33}" presName="hierChild1" presStyleCnt="0">
        <dgm:presLayoutVars>
          <dgm:orgChart val="1"/>
          <dgm:chPref val="1"/>
          <dgm:dir/>
          <dgm:animOne val="branch"/>
          <dgm:animLvl val="lvl"/>
          <dgm:resizeHandles/>
        </dgm:presLayoutVars>
      </dgm:prSet>
      <dgm:spPr/>
    </dgm:pt>
    <dgm:pt modelId="{0B56EF6C-6668-6A4C-85EB-0D1F6E7CEAFA}" type="pres">
      <dgm:prSet presAssocID="{9F935809-2C44-46BF-B674-DF2E6320229B}" presName="hierRoot1" presStyleCnt="0">
        <dgm:presLayoutVars>
          <dgm:hierBranch val="init"/>
        </dgm:presLayoutVars>
      </dgm:prSet>
      <dgm:spPr/>
    </dgm:pt>
    <dgm:pt modelId="{78AD254A-374B-5D48-988A-AC800D0205F8}" type="pres">
      <dgm:prSet presAssocID="{9F935809-2C44-46BF-B674-DF2E6320229B}" presName="rootComposite1" presStyleCnt="0"/>
      <dgm:spPr/>
    </dgm:pt>
    <dgm:pt modelId="{A080B8FD-5F94-C344-A8A9-8F124E46E576}" type="pres">
      <dgm:prSet presAssocID="{9F935809-2C44-46BF-B674-DF2E6320229B}" presName="rootText1" presStyleLbl="node0" presStyleIdx="0" presStyleCnt="3">
        <dgm:presLayoutVars>
          <dgm:chPref val="3"/>
        </dgm:presLayoutVars>
      </dgm:prSet>
      <dgm:spPr/>
    </dgm:pt>
    <dgm:pt modelId="{26D5B15C-BFD6-4945-9206-6938CFEA5A25}" type="pres">
      <dgm:prSet presAssocID="{9F935809-2C44-46BF-B674-DF2E6320229B}" presName="rootConnector1" presStyleLbl="node1" presStyleIdx="0" presStyleCnt="0"/>
      <dgm:spPr/>
    </dgm:pt>
    <dgm:pt modelId="{EA7C3AFF-672A-5F4A-A940-74761710E6AC}" type="pres">
      <dgm:prSet presAssocID="{9F935809-2C44-46BF-B674-DF2E6320229B}" presName="hierChild2" presStyleCnt="0"/>
      <dgm:spPr/>
    </dgm:pt>
    <dgm:pt modelId="{3CC94069-674F-7D4B-B139-899F7FACD169}" type="pres">
      <dgm:prSet presAssocID="{9F935809-2C44-46BF-B674-DF2E6320229B}" presName="hierChild3" presStyleCnt="0"/>
      <dgm:spPr/>
    </dgm:pt>
    <dgm:pt modelId="{09A6173F-3D19-2F41-9E23-6A4325D866CC}" type="pres">
      <dgm:prSet presAssocID="{929DDC09-2A4E-41B9-A38E-A683132D8A25}" presName="hierRoot1" presStyleCnt="0">
        <dgm:presLayoutVars>
          <dgm:hierBranch val="init"/>
        </dgm:presLayoutVars>
      </dgm:prSet>
      <dgm:spPr/>
    </dgm:pt>
    <dgm:pt modelId="{459F8154-8C37-CB41-960D-DE07047D5B9B}" type="pres">
      <dgm:prSet presAssocID="{929DDC09-2A4E-41B9-A38E-A683132D8A25}" presName="rootComposite1" presStyleCnt="0"/>
      <dgm:spPr/>
    </dgm:pt>
    <dgm:pt modelId="{51DD29D2-5E08-8843-8817-B95F03E59678}" type="pres">
      <dgm:prSet presAssocID="{929DDC09-2A4E-41B9-A38E-A683132D8A25}" presName="rootText1" presStyleLbl="node0" presStyleIdx="1" presStyleCnt="3">
        <dgm:presLayoutVars>
          <dgm:chPref val="3"/>
        </dgm:presLayoutVars>
      </dgm:prSet>
      <dgm:spPr/>
    </dgm:pt>
    <dgm:pt modelId="{3C6DB426-B7A0-E84F-BADB-589A5CAD2777}" type="pres">
      <dgm:prSet presAssocID="{929DDC09-2A4E-41B9-A38E-A683132D8A25}" presName="rootConnector1" presStyleLbl="node1" presStyleIdx="0" presStyleCnt="0"/>
      <dgm:spPr/>
    </dgm:pt>
    <dgm:pt modelId="{45DFBE01-2705-D746-AD2D-CED02CBCB423}" type="pres">
      <dgm:prSet presAssocID="{929DDC09-2A4E-41B9-A38E-A683132D8A25}" presName="hierChild2" presStyleCnt="0"/>
      <dgm:spPr/>
    </dgm:pt>
    <dgm:pt modelId="{AEF47AE1-5967-3241-90A1-F7C3470E94A8}" type="pres">
      <dgm:prSet presAssocID="{929DDC09-2A4E-41B9-A38E-A683132D8A25}" presName="hierChild3" presStyleCnt="0"/>
      <dgm:spPr/>
    </dgm:pt>
    <dgm:pt modelId="{6ED0B13A-373D-7645-92B3-571626BE84E5}" type="pres">
      <dgm:prSet presAssocID="{0BB5A33C-99CD-4720-BD3B-41229D0933D8}" presName="hierRoot1" presStyleCnt="0">
        <dgm:presLayoutVars>
          <dgm:hierBranch val="init"/>
        </dgm:presLayoutVars>
      </dgm:prSet>
      <dgm:spPr/>
    </dgm:pt>
    <dgm:pt modelId="{0FF8F2A5-47F3-0E49-BB08-5F10C31776D6}" type="pres">
      <dgm:prSet presAssocID="{0BB5A33C-99CD-4720-BD3B-41229D0933D8}" presName="rootComposite1" presStyleCnt="0"/>
      <dgm:spPr/>
    </dgm:pt>
    <dgm:pt modelId="{CB153AE2-F484-9549-94D4-A41EBE1F0443}" type="pres">
      <dgm:prSet presAssocID="{0BB5A33C-99CD-4720-BD3B-41229D0933D8}" presName="rootText1" presStyleLbl="node0" presStyleIdx="2" presStyleCnt="3">
        <dgm:presLayoutVars>
          <dgm:chPref val="3"/>
        </dgm:presLayoutVars>
      </dgm:prSet>
      <dgm:spPr/>
    </dgm:pt>
    <dgm:pt modelId="{EA9B471D-D001-C946-BC9E-ACC2C6DDAEC8}" type="pres">
      <dgm:prSet presAssocID="{0BB5A33C-99CD-4720-BD3B-41229D0933D8}" presName="rootConnector1" presStyleLbl="node1" presStyleIdx="0" presStyleCnt="0"/>
      <dgm:spPr/>
    </dgm:pt>
    <dgm:pt modelId="{FCE6DF8E-33C8-A14D-ABC3-E29D79831A29}" type="pres">
      <dgm:prSet presAssocID="{0BB5A33C-99CD-4720-BD3B-41229D0933D8}" presName="hierChild2" presStyleCnt="0"/>
      <dgm:spPr/>
    </dgm:pt>
    <dgm:pt modelId="{50873E9B-8170-6A4B-B8BF-5E7F95CD79E1}" type="pres">
      <dgm:prSet presAssocID="{0BB5A33C-99CD-4720-BD3B-41229D0933D8}" presName="hierChild3" presStyleCnt="0"/>
      <dgm:spPr/>
    </dgm:pt>
  </dgm:ptLst>
  <dgm:cxnLst>
    <dgm:cxn modelId="{CD0D3607-6600-8D48-9F1D-51E824CD87EE}" type="presOf" srcId="{9F935809-2C44-46BF-B674-DF2E6320229B}" destId="{26D5B15C-BFD6-4945-9206-6938CFEA5A25}" srcOrd="1" destOrd="0" presId="urn:microsoft.com/office/officeart/2009/3/layout/HorizontalOrganizationChart"/>
    <dgm:cxn modelId="{5CA07A25-9938-4995-8E48-DEA44DD1C615}" srcId="{3BA3741A-3799-4962-867A-246DC27F6A33}" destId="{0BB5A33C-99CD-4720-BD3B-41229D0933D8}" srcOrd="2" destOrd="0" parTransId="{396F00E3-D808-4516-8545-4BF5705207DF}" sibTransId="{5D34F774-CA89-4255-B848-01401A12F7AD}"/>
    <dgm:cxn modelId="{D6423B64-CF0F-9E41-B4F6-9EE75353BF3F}" type="presOf" srcId="{9F935809-2C44-46BF-B674-DF2E6320229B}" destId="{A080B8FD-5F94-C344-A8A9-8F124E46E576}" srcOrd="0" destOrd="0" presId="urn:microsoft.com/office/officeart/2009/3/layout/HorizontalOrganizationChart"/>
    <dgm:cxn modelId="{9680A268-2ED9-4DCE-AA69-A1999B507D14}" srcId="{3BA3741A-3799-4962-867A-246DC27F6A33}" destId="{929DDC09-2A4E-41B9-A38E-A683132D8A25}" srcOrd="1" destOrd="0" parTransId="{29FECDD7-4E33-4C08-8677-BC557A6DB709}" sibTransId="{E0B49FBE-4896-4530-A0D3-8EAC44C3F016}"/>
    <dgm:cxn modelId="{90189A7B-677E-3F46-9413-0033908E6FFD}" type="presOf" srcId="{929DDC09-2A4E-41B9-A38E-A683132D8A25}" destId="{3C6DB426-B7A0-E84F-BADB-589A5CAD2777}" srcOrd="1" destOrd="0" presId="urn:microsoft.com/office/officeart/2009/3/layout/HorizontalOrganizationChart"/>
    <dgm:cxn modelId="{B4DAC582-0488-4547-BC60-9FD04E83DB79}" type="presOf" srcId="{0BB5A33C-99CD-4720-BD3B-41229D0933D8}" destId="{CB153AE2-F484-9549-94D4-A41EBE1F0443}" srcOrd="0" destOrd="0" presId="urn:microsoft.com/office/officeart/2009/3/layout/HorizontalOrganizationChart"/>
    <dgm:cxn modelId="{425C0984-46DF-D743-A719-F2EAB8A3B280}" type="presOf" srcId="{929DDC09-2A4E-41B9-A38E-A683132D8A25}" destId="{51DD29D2-5E08-8843-8817-B95F03E59678}" srcOrd="0" destOrd="0" presId="urn:microsoft.com/office/officeart/2009/3/layout/HorizontalOrganizationChart"/>
    <dgm:cxn modelId="{77CBE28C-8B68-F642-B925-4AF34ABAB151}" type="presOf" srcId="{3BA3741A-3799-4962-867A-246DC27F6A33}" destId="{4E268953-E5E4-EB48-909E-A274E70EA3AC}" srcOrd="0" destOrd="0" presId="urn:microsoft.com/office/officeart/2009/3/layout/HorizontalOrganizationChart"/>
    <dgm:cxn modelId="{F1948B93-DE6E-7E45-86AF-D50A91DE4B6A}" type="presOf" srcId="{0BB5A33C-99CD-4720-BD3B-41229D0933D8}" destId="{EA9B471D-D001-C946-BC9E-ACC2C6DDAEC8}" srcOrd="1" destOrd="0" presId="urn:microsoft.com/office/officeart/2009/3/layout/HorizontalOrganizationChart"/>
    <dgm:cxn modelId="{DB0432E8-3EE3-4333-A80E-52B8E9E82735}" srcId="{3BA3741A-3799-4962-867A-246DC27F6A33}" destId="{9F935809-2C44-46BF-B674-DF2E6320229B}" srcOrd="0" destOrd="0" parTransId="{671E9330-40B7-4ABF-B063-6A54942C9EEA}" sibTransId="{B73A4818-8030-49D6-AB49-EBFB4BF0A938}"/>
    <dgm:cxn modelId="{3B1EEC5C-BC3F-2844-9644-BDEFD9241528}" type="presParOf" srcId="{4E268953-E5E4-EB48-909E-A274E70EA3AC}" destId="{0B56EF6C-6668-6A4C-85EB-0D1F6E7CEAFA}" srcOrd="0" destOrd="0" presId="urn:microsoft.com/office/officeart/2009/3/layout/HorizontalOrganizationChart"/>
    <dgm:cxn modelId="{13E33EAB-AC88-954D-BEE8-7F509FC7E72F}" type="presParOf" srcId="{0B56EF6C-6668-6A4C-85EB-0D1F6E7CEAFA}" destId="{78AD254A-374B-5D48-988A-AC800D0205F8}" srcOrd="0" destOrd="0" presId="urn:microsoft.com/office/officeart/2009/3/layout/HorizontalOrganizationChart"/>
    <dgm:cxn modelId="{3A0152DC-9E4B-0143-BD4F-7B232C29A1C8}" type="presParOf" srcId="{78AD254A-374B-5D48-988A-AC800D0205F8}" destId="{A080B8FD-5F94-C344-A8A9-8F124E46E576}" srcOrd="0" destOrd="0" presId="urn:microsoft.com/office/officeart/2009/3/layout/HorizontalOrganizationChart"/>
    <dgm:cxn modelId="{81ECD540-390B-9C49-8268-90A7D13B45F8}" type="presParOf" srcId="{78AD254A-374B-5D48-988A-AC800D0205F8}" destId="{26D5B15C-BFD6-4945-9206-6938CFEA5A25}" srcOrd="1" destOrd="0" presId="urn:microsoft.com/office/officeart/2009/3/layout/HorizontalOrganizationChart"/>
    <dgm:cxn modelId="{BCEA93FA-69B3-7541-92FF-07801EFF1D81}" type="presParOf" srcId="{0B56EF6C-6668-6A4C-85EB-0D1F6E7CEAFA}" destId="{EA7C3AFF-672A-5F4A-A940-74761710E6AC}" srcOrd="1" destOrd="0" presId="urn:microsoft.com/office/officeart/2009/3/layout/HorizontalOrganizationChart"/>
    <dgm:cxn modelId="{FCA76FF8-07C5-F94D-9BA8-788F05EB1D63}" type="presParOf" srcId="{0B56EF6C-6668-6A4C-85EB-0D1F6E7CEAFA}" destId="{3CC94069-674F-7D4B-B139-899F7FACD169}" srcOrd="2" destOrd="0" presId="urn:microsoft.com/office/officeart/2009/3/layout/HorizontalOrganizationChart"/>
    <dgm:cxn modelId="{7E5523CA-C256-394B-8345-865E9E707AF6}" type="presParOf" srcId="{4E268953-E5E4-EB48-909E-A274E70EA3AC}" destId="{09A6173F-3D19-2F41-9E23-6A4325D866CC}" srcOrd="1" destOrd="0" presId="urn:microsoft.com/office/officeart/2009/3/layout/HorizontalOrganizationChart"/>
    <dgm:cxn modelId="{7C7F5765-B69E-EF46-B471-7A54E4991CD4}" type="presParOf" srcId="{09A6173F-3D19-2F41-9E23-6A4325D866CC}" destId="{459F8154-8C37-CB41-960D-DE07047D5B9B}" srcOrd="0" destOrd="0" presId="urn:microsoft.com/office/officeart/2009/3/layout/HorizontalOrganizationChart"/>
    <dgm:cxn modelId="{9FB2536E-3F56-5A41-AE5F-4E13F5A056AB}" type="presParOf" srcId="{459F8154-8C37-CB41-960D-DE07047D5B9B}" destId="{51DD29D2-5E08-8843-8817-B95F03E59678}" srcOrd="0" destOrd="0" presId="urn:microsoft.com/office/officeart/2009/3/layout/HorizontalOrganizationChart"/>
    <dgm:cxn modelId="{9BE28A66-9E23-1F4C-8D6B-679E4760E0D1}" type="presParOf" srcId="{459F8154-8C37-CB41-960D-DE07047D5B9B}" destId="{3C6DB426-B7A0-E84F-BADB-589A5CAD2777}" srcOrd="1" destOrd="0" presId="urn:microsoft.com/office/officeart/2009/3/layout/HorizontalOrganizationChart"/>
    <dgm:cxn modelId="{BE225213-08C2-BE41-B5C3-B9E0C4E337CD}" type="presParOf" srcId="{09A6173F-3D19-2F41-9E23-6A4325D866CC}" destId="{45DFBE01-2705-D746-AD2D-CED02CBCB423}" srcOrd="1" destOrd="0" presId="urn:microsoft.com/office/officeart/2009/3/layout/HorizontalOrganizationChart"/>
    <dgm:cxn modelId="{520F1609-EC4A-9941-AFE6-B25E07DAB882}" type="presParOf" srcId="{09A6173F-3D19-2F41-9E23-6A4325D866CC}" destId="{AEF47AE1-5967-3241-90A1-F7C3470E94A8}" srcOrd="2" destOrd="0" presId="urn:microsoft.com/office/officeart/2009/3/layout/HorizontalOrganizationChart"/>
    <dgm:cxn modelId="{E45021BF-D87C-8E43-A854-C25C440EFE09}" type="presParOf" srcId="{4E268953-E5E4-EB48-909E-A274E70EA3AC}" destId="{6ED0B13A-373D-7645-92B3-571626BE84E5}" srcOrd="2" destOrd="0" presId="urn:microsoft.com/office/officeart/2009/3/layout/HorizontalOrganizationChart"/>
    <dgm:cxn modelId="{92F5F218-E617-B247-8157-37B7E1D94EDE}" type="presParOf" srcId="{6ED0B13A-373D-7645-92B3-571626BE84E5}" destId="{0FF8F2A5-47F3-0E49-BB08-5F10C31776D6}" srcOrd="0" destOrd="0" presId="urn:microsoft.com/office/officeart/2009/3/layout/HorizontalOrganizationChart"/>
    <dgm:cxn modelId="{DC976B92-F840-9340-8EAD-A1A85C7CCACE}" type="presParOf" srcId="{0FF8F2A5-47F3-0E49-BB08-5F10C31776D6}" destId="{CB153AE2-F484-9549-94D4-A41EBE1F0443}" srcOrd="0" destOrd="0" presId="urn:microsoft.com/office/officeart/2009/3/layout/HorizontalOrganizationChart"/>
    <dgm:cxn modelId="{E1B86548-3CEC-864C-B402-80D22A668AC8}" type="presParOf" srcId="{0FF8F2A5-47F3-0E49-BB08-5F10C31776D6}" destId="{EA9B471D-D001-C946-BC9E-ACC2C6DDAEC8}" srcOrd="1" destOrd="0" presId="urn:microsoft.com/office/officeart/2009/3/layout/HorizontalOrganizationChart"/>
    <dgm:cxn modelId="{C37FCB88-A11C-BC41-AE3C-FFCDAC8AF1D1}" type="presParOf" srcId="{6ED0B13A-373D-7645-92B3-571626BE84E5}" destId="{FCE6DF8E-33C8-A14D-ABC3-E29D79831A29}" srcOrd="1" destOrd="0" presId="urn:microsoft.com/office/officeart/2009/3/layout/HorizontalOrganizationChart"/>
    <dgm:cxn modelId="{7371B07A-E467-574C-B023-0EA147D2B6C9}" type="presParOf" srcId="{6ED0B13A-373D-7645-92B3-571626BE84E5}" destId="{50873E9B-8170-6A4B-B8BF-5E7F95CD79E1}"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54DE95-8534-4D13-B054-53E5876A9281}"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C8AA7A84-8D21-4CAF-A511-A0F3604847A2}">
      <dgm:prSet/>
      <dgm:spPr/>
      <dgm:t>
        <a:bodyPr/>
        <a:lstStyle/>
        <a:p>
          <a:r>
            <a:rPr lang="en-US"/>
            <a:t>DEI rollbacks will also affect </a:t>
          </a:r>
        </a:p>
      </dgm:t>
    </dgm:pt>
    <dgm:pt modelId="{C2658EAD-30A4-4349-A202-5585FE5687AD}" type="parTrans" cxnId="{49041795-6973-4BB1-B980-C43C24CD13EB}">
      <dgm:prSet/>
      <dgm:spPr/>
      <dgm:t>
        <a:bodyPr/>
        <a:lstStyle/>
        <a:p>
          <a:endParaRPr lang="en-US"/>
        </a:p>
      </dgm:t>
    </dgm:pt>
    <dgm:pt modelId="{60BDC600-4497-4F40-9008-E5FC2722F83D}" type="sibTrans" cxnId="{49041795-6973-4BB1-B980-C43C24CD13EB}">
      <dgm:prSet/>
      <dgm:spPr/>
      <dgm:t>
        <a:bodyPr/>
        <a:lstStyle/>
        <a:p>
          <a:endParaRPr lang="en-US"/>
        </a:p>
      </dgm:t>
    </dgm:pt>
    <dgm:pt modelId="{EC668EDA-1994-48C3-84F0-3449DC2FF665}">
      <dgm:prSet/>
      <dgm:spPr/>
      <dgm:t>
        <a:bodyPr/>
        <a:lstStyle/>
        <a:p>
          <a:r>
            <a:rPr lang="en-US"/>
            <a:t>Medical schools</a:t>
          </a:r>
        </a:p>
      </dgm:t>
    </dgm:pt>
    <dgm:pt modelId="{78378A84-CFC1-40D2-AFC9-6FBABF1EE9BD}" type="parTrans" cxnId="{2D91620D-0209-4ABE-8F32-BB19CD658583}">
      <dgm:prSet/>
      <dgm:spPr/>
      <dgm:t>
        <a:bodyPr/>
        <a:lstStyle/>
        <a:p>
          <a:endParaRPr lang="en-US"/>
        </a:p>
      </dgm:t>
    </dgm:pt>
    <dgm:pt modelId="{43967813-954C-49FB-A9E2-05A640B2A0A0}" type="sibTrans" cxnId="{2D91620D-0209-4ABE-8F32-BB19CD658583}">
      <dgm:prSet/>
      <dgm:spPr/>
      <dgm:t>
        <a:bodyPr/>
        <a:lstStyle/>
        <a:p>
          <a:endParaRPr lang="en-US"/>
        </a:p>
      </dgm:t>
    </dgm:pt>
    <dgm:pt modelId="{35B0652C-3388-47B5-8A18-5A683C375335}">
      <dgm:prSet/>
      <dgm:spPr/>
      <dgm:t>
        <a:bodyPr/>
        <a:lstStyle/>
        <a:p>
          <a:r>
            <a:rPr lang="en-US"/>
            <a:t>Medical education </a:t>
          </a:r>
        </a:p>
      </dgm:t>
    </dgm:pt>
    <dgm:pt modelId="{432C39B7-401A-4D9B-B2AA-E8F6467F610C}" type="parTrans" cxnId="{24FF0B3B-E405-4535-9288-ACE3C6DBEF30}">
      <dgm:prSet/>
      <dgm:spPr/>
      <dgm:t>
        <a:bodyPr/>
        <a:lstStyle/>
        <a:p>
          <a:endParaRPr lang="en-US"/>
        </a:p>
      </dgm:t>
    </dgm:pt>
    <dgm:pt modelId="{CFB9CBF5-5C0B-4952-A2B0-7714B27184DC}" type="sibTrans" cxnId="{24FF0B3B-E405-4535-9288-ACE3C6DBEF30}">
      <dgm:prSet/>
      <dgm:spPr/>
      <dgm:t>
        <a:bodyPr/>
        <a:lstStyle/>
        <a:p>
          <a:endParaRPr lang="en-US"/>
        </a:p>
      </dgm:t>
    </dgm:pt>
    <dgm:pt modelId="{B4EFDCB5-DE5C-4E73-8CEA-D97BE2D15FD8}">
      <dgm:prSet/>
      <dgm:spPr/>
      <dgm:t>
        <a:bodyPr/>
        <a:lstStyle/>
        <a:p>
          <a:r>
            <a:rPr lang="en-US"/>
            <a:t>Medical Students</a:t>
          </a:r>
        </a:p>
      </dgm:t>
    </dgm:pt>
    <dgm:pt modelId="{E0C83AA3-560D-4D7D-BDFB-099D3F374668}" type="parTrans" cxnId="{10135204-1CC4-469A-9A4C-25D85616CFF2}">
      <dgm:prSet/>
      <dgm:spPr/>
      <dgm:t>
        <a:bodyPr/>
        <a:lstStyle/>
        <a:p>
          <a:endParaRPr lang="en-US"/>
        </a:p>
      </dgm:t>
    </dgm:pt>
    <dgm:pt modelId="{F65A14C2-77A6-4FFD-B6F8-C25357AA0AD9}" type="sibTrans" cxnId="{10135204-1CC4-469A-9A4C-25D85616CFF2}">
      <dgm:prSet/>
      <dgm:spPr/>
      <dgm:t>
        <a:bodyPr/>
        <a:lstStyle/>
        <a:p>
          <a:endParaRPr lang="en-US"/>
        </a:p>
      </dgm:t>
    </dgm:pt>
    <dgm:pt modelId="{EB35DE37-1023-4CA9-9BAF-BDF76B3207EF}">
      <dgm:prSet/>
      <dgm:spPr/>
      <dgm:t>
        <a:bodyPr/>
        <a:lstStyle/>
        <a:p>
          <a:r>
            <a:rPr lang="en-US"/>
            <a:t>Patients</a:t>
          </a:r>
        </a:p>
      </dgm:t>
    </dgm:pt>
    <dgm:pt modelId="{3D1C48A0-9D8B-48C7-9B70-7A93F6A37E2B}" type="parTrans" cxnId="{1BEC43B4-8C34-4662-BB69-183D8AFE1211}">
      <dgm:prSet/>
      <dgm:spPr/>
      <dgm:t>
        <a:bodyPr/>
        <a:lstStyle/>
        <a:p>
          <a:endParaRPr lang="en-US"/>
        </a:p>
      </dgm:t>
    </dgm:pt>
    <dgm:pt modelId="{82554A1A-F497-4068-ACF9-33409D244D4E}" type="sibTrans" cxnId="{1BEC43B4-8C34-4662-BB69-183D8AFE1211}">
      <dgm:prSet/>
      <dgm:spPr/>
      <dgm:t>
        <a:bodyPr/>
        <a:lstStyle/>
        <a:p>
          <a:endParaRPr lang="en-US"/>
        </a:p>
      </dgm:t>
    </dgm:pt>
    <dgm:pt modelId="{2AB57508-629B-B148-A844-CAFEE0601E14}" type="pres">
      <dgm:prSet presAssocID="{8254DE95-8534-4D13-B054-53E5876A9281}" presName="outerComposite" presStyleCnt="0">
        <dgm:presLayoutVars>
          <dgm:chMax val="5"/>
          <dgm:dir/>
          <dgm:resizeHandles val="exact"/>
        </dgm:presLayoutVars>
      </dgm:prSet>
      <dgm:spPr/>
    </dgm:pt>
    <dgm:pt modelId="{FED684AE-5478-504F-8BDE-D50C4099724D}" type="pres">
      <dgm:prSet presAssocID="{8254DE95-8534-4D13-B054-53E5876A9281}" presName="dummyMaxCanvas" presStyleCnt="0">
        <dgm:presLayoutVars/>
      </dgm:prSet>
      <dgm:spPr/>
    </dgm:pt>
    <dgm:pt modelId="{49A92098-AB77-A347-ADB3-B549AD60959A}" type="pres">
      <dgm:prSet presAssocID="{8254DE95-8534-4D13-B054-53E5876A9281}" presName="FiveNodes_1" presStyleLbl="node1" presStyleIdx="0" presStyleCnt="5">
        <dgm:presLayoutVars>
          <dgm:bulletEnabled val="1"/>
        </dgm:presLayoutVars>
      </dgm:prSet>
      <dgm:spPr/>
    </dgm:pt>
    <dgm:pt modelId="{1EE01799-17AA-1E43-8EC2-15499981411C}" type="pres">
      <dgm:prSet presAssocID="{8254DE95-8534-4D13-B054-53E5876A9281}" presName="FiveNodes_2" presStyleLbl="node1" presStyleIdx="1" presStyleCnt="5">
        <dgm:presLayoutVars>
          <dgm:bulletEnabled val="1"/>
        </dgm:presLayoutVars>
      </dgm:prSet>
      <dgm:spPr/>
    </dgm:pt>
    <dgm:pt modelId="{B55896A4-4E97-F842-99A2-B0110C09EB42}" type="pres">
      <dgm:prSet presAssocID="{8254DE95-8534-4D13-B054-53E5876A9281}" presName="FiveNodes_3" presStyleLbl="node1" presStyleIdx="2" presStyleCnt="5">
        <dgm:presLayoutVars>
          <dgm:bulletEnabled val="1"/>
        </dgm:presLayoutVars>
      </dgm:prSet>
      <dgm:spPr/>
    </dgm:pt>
    <dgm:pt modelId="{4A46AB1C-785D-F24E-96B3-EC040BFE197A}" type="pres">
      <dgm:prSet presAssocID="{8254DE95-8534-4D13-B054-53E5876A9281}" presName="FiveNodes_4" presStyleLbl="node1" presStyleIdx="3" presStyleCnt="5">
        <dgm:presLayoutVars>
          <dgm:bulletEnabled val="1"/>
        </dgm:presLayoutVars>
      </dgm:prSet>
      <dgm:spPr/>
    </dgm:pt>
    <dgm:pt modelId="{A864E30A-840A-C14A-A8A0-4E7FCA82E427}" type="pres">
      <dgm:prSet presAssocID="{8254DE95-8534-4D13-B054-53E5876A9281}" presName="FiveNodes_5" presStyleLbl="node1" presStyleIdx="4" presStyleCnt="5">
        <dgm:presLayoutVars>
          <dgm:bulletEnabled val="1"/>
        </dgm:presLayoutVars>
      </dgm:prSet>
      <dgm:spPr/>
    </dgm:pt>
    <dgm:pt modelId="{58CD5731-E1F3-F44C-B7B9-07E0261028B5}" type="pres">
      <dgm:prSet presAssocID="{8254DE95-8534-4D13-B054-53E5876A9281}" presName="FiveConn_1-2" presStyleLbl="fgAccFollowNode1" presStyleIdx="0" presStyleCnt="4">
        <dgm:presLayoutVars>
          <dgm:bulletEnabled val="1"/>
        </dgm:presLayoutVars>
      </dgm:prSet>
      <dgm:spPr/>
    </dgm:pt>
    <dgm:pt modelId="{5B60FC50-C846-8F40-9C6B-FEB960723605}" type="pres">
      <dgm:prSet presAssocID="{8254DE95-8534-4D13-B054-53E5876A9281}" presName="FiveConn_2-3" presStyleLbl="fgAccFollowNode1" presStyleIdx="1" presStyleCnt="4">
        <dgm:presLayoutVars>
          <dgm:bulletEnabled val="1"/>
        </dgm:presLayoutVars>
      </dgm:prSet>
      <dgm:spPr/>
    </dgm:pt>
    <dgm:pt modelId="{F041B6F0-6BF8-E247-8DB3-ED40D31A9E42}" type="pres">
      <dgm:prSet presAssocID="{8254DE95-8534-4D13-B054-53E5876A9281}" presName="FiveConn_3-4" presStyleLbl="fgAccFollowNode1" presStyleIdx="2" presStyleCnt="4">
        <dgm:presLayoutVars>
          <dgm:bulletEnabled val="1"/>
        </dgm:presLayoutVars>
      </dgm:prSet>
      <dgm:spPr/>
    </dgm:pt>
    <dgm:pt modelId="{A9DB0393-341D-8040-A2FB-ED9AC30BF7EE}" type="pres">
      <dgm:prSet presAssocID="{8254DE95-8534-4D13-B054-53E5876A9281}" presName="FiveConn_4-5" presStyleLbl="fgAccFollowNode1" presStyleIdx="3" presStyleCnt="4">
        <dgm:presLayoutVars>
          <dgm:bulletEnabled val="1"/>
        </dgm:presLayoutVars>
      </dgm:prSet>
      <dgm:spPr/>
    </dgm:pt>
    <dgm:pt modelId="{536EAD3C-83D3-CA41-AE89-E6841360F5F1}" type="pres">
      <dgm:prSet presAssocID="{8254DE95-8534-4D13-B054-53E5876A9281}" presName="FiveNodes_1_text" presStyleLbl="node1" presStyleIdx="4" presStyleCnt="5">
        <dgm:presLayoutVars>
          <dgm:bulletEnabled val="1"/>
        </dgm:presLayoutVars>
      </dgm:prSet>
      <dgm:spPr/>
    </dgm:pt>
    <dgm:pt modelId="{70C26981-0460-7B4C-8A9C-FC46C5E1BF11}" type="pres">
      <dgm:prSet presAssocID="{8254DE95-8534-4D13-B054-53E5876A9281}" presName="FiveNodes_2_text" presStyleLbl="node1" presStyleIdx="4" presStyleCnt="5">
        <dgm:presLayoutVars>
          <dgm:bulletEnabled val="1"/>
        </dgm:presLayoutVars>
      </dgm:prSet>
      <dgm:spPr/>
    </dgm:pt>
    <dgm:pt modelId="{E5570A69-B4D7-0D46-B7F6-7020F3CEF833}" type="pres">
      <dgm:prSet presAssocID="{8254DE95-8534-4D13-B054-53E5876A9281}" presName="FiveNodes_3_text" presStyleLbl="node1" presStyleIdx="4" presStyleCnt="5">
        <dgm:presLayoutVars>
          <dgm:bulletEnabled val="1"/>
        </dgm:presLayoutVars>
      </dgm:prSet>
      <dgm:spPr/>
    </dgm:pt>
    <dgm:pt modelId="{73BFAA82-5288-4A46-9123-6F65C4133649}" type="pres">
      <dgm:prSet presAssocID="{8254DE95-8534-4D13-B054-53E5876A9281}" presName="FiveNodes_4_text" presStyleLbl="node1" presStyleIdx="4" presStyleCnt="5">
        <dgm:presLayoutVars>
          <dgm:bulletEnabled val="1"/>
        </dgm:presLayoutVars>
      </dgm:prSet>
      <dgm:spPr/>
    </dgm:pt>
    <dgm:pt modelId="{4F1EAC40-D59C-8C48-AE89-090C833129E5}" type="pres">
      <dgm:prSet presAssocID="{8254DE95-8534-4D13-B054-53E5876A9281}" presName="FiveNodes_5_text" presStyleLbl="node1" presStyleIdx="4" presStyleCnt="5">
        <dgm:presLayoutVars>
          <dgm:bulletEnabled val="1"/>
        </dgm:presLayoutVars>
      </dgm:prSet>
      <dgm:spPr/>
    </dgm:pt>
  </dgm:ptLst>
  <dgm:cxnLst>
    <dgm:cxn modelId="{10135204-1CC4-469A-9A4C-25D85616CFF2}" srcId="{8254DE95-8534-4D13-B054-53E5876A9281}" destId="{B4EFDCB5-DE5C-4E73-8CEA-D97BE2D15FD8}" srcOrd="3" destOrd="0" parTransId="{E0C83AA3-560D-4D7D-BDFB-099D3F374668}" sibTransId="{F65A14C2-77A6-4FFD-B6F8-C25357AA0AD9}"/>
    <dgm:cxn modelId="{2D91620D-0209-4ABE-8F32-BB19CD658583}" srcId="{8254DE95-8534-4D13-B054-53E5876A9281}" destId="{EC668EDA-1994-48C3-84F0-3449DC2FF665}" srcOrd="1" destOrd="0" parTransId="{78378A84-CFC1-40D2-AFC9-6FBABF1EE9BD}" sibTransId="{43967813-954C-49FB-A9E2-05A640B2A0A0}"/>
    <dgm:cxn modelId="{8417ED25-BCE8-8047-9336-E4A07EB58586}" type="presOf" srcId="{C8AA7A84-8D21-4CAF-A511-A0F3604847A2}" destId="{536EAD3C-83D3-CA41-AE89-E6841360F5F1}" srcOrd="1" destOrd="0" presId="urn:microsoft.com/office/officeart/2005/8/layout/vProcess5"/>
    <dgm:cxn modelId="{D6BB3D27-F674-FA48-B1BA-EC22AB45B551}" type="presOf" srcId="{35B0652C-3388-47B5-8A18-5A683C375335}" destId="{B55896A4-4E97-F842-99A2-B0110C09EB42}" srcOrd="0" destOrd="0" presId="urn:microsoft.com/office/officeart/2005/8/layout/vProcess5"/>
    <dgm:cxn modelId="{24FF0B3B-E405-4535-9288-ACE3C6DBEF30}" srcId="{8254DE95-8534-4D13-B054-53E5876A9281}" destId="{35B0652C-3388-47B5-8A18-5A683C375335}" srcOrd="2" destOrd="0" parTransId="{432C39B7-401A-4D9B-B2AA-E8F6467F610C}" sibTransId="{CFB9CBF5-5C0B-4952-A2B0-7714B27184DC}"/>
    <dgm:cxn modelId="{BDFF1A41-33FB-F143-9E96-83C02ACE39C4}" type="presOf" srcId="{F65A14C2-77A6-4FFD-B6F8-C25357AA0AD9}" destId="{A9DB0393-341D-8040-A2FB-ED9AC30BF7EE}" srcOrd="0" destOrd="0" presId="urn:microsoft.com/office/officeart/2005/8/layout/vProcess5"/>
    <dgm:cxn modelId="{39724D55-375A-C04C-BF52-4E5F0B486A44}" type="presOf" srcId="{60BDC600-4497-4F40-9008-E5FC2722F83D}" destId="{58CD5731-E1F3-F44C-B7B9-07E0261028B5}" srcOrd="0" destOrd="0" presId="urn:microsoft.com/office/officeart/2005/8/layout/vProcess5"/>
    <dgm:cxn modelId="{A1137E59-8D84-EF45-928A-790D3E6716CB}" type="presOf" srcId="{B4EFDCB5-DE5C-4E73-8CEA-D97BE2D15FD8}" destId="{4A46AB1C-785D-F24E-96B3-EC040BFE197A}" srcOrd="0" destOrd="0" presId="urn:microsoft.com/office/officeart/2005/8/layout/vProcess5"/>
    <dgm:cxn modelId="{39FE3672-9F52-764A-BD43-7D7B0D87CC69}" type="presOf" srcId="{43967813-954C-49FB-A9E2-05A640B2A0A0}" destId="{5B60FC50-C846-8F40-9C6B-FEB960723605}" srcOrd="0" destOrd="0" presId="urn:microsoft.com/office/officeart/2005/8/layout/vProcess5"/>
    <dgm:cxn modelId="{18344F94-1A9B-F34A-A697-343F212BCF9F}" type="presOf" srcId="{EB35DE37-1023-4CA9-9BAF-BDF76B3207EF}" destId="{4F1EAC40-D59C-8C48-AE89-090C833129E5}" srcOrd="1" destOrd="0" presId="urn:microsoft.com/office/officeart/2005/8/layout/vProcess5"/>
    <dgm:cxn modelId="{49041795-6973-4BB1-B980-C43C24CD13EB}" srcId="{8254DE95-8534-4D13-B054-53E5876A9281}" destId="{C8AA7A84-8D21-4CAF-A511-A0F3604847A2}" srcOrd="0" destOrd="0" parTransId="{C2658EAD-30A4-4349-A202-5585FE5687AD}" sibTransId="{60BDC600-4497-4F40-9008-E5FC2722F83D}"/>
    <dgm:cxn modelId="{1AA64D97-3913-EF48-9F6C-0264E50989AB}" type="presOf" srcId="{CFB9CBF5-5C0B-4952-A2B0-7714B27184DC}" destId="{F041B6F0-6BF8-E247-8DB3-ED40D31A9E42}" srcOrd="0" destOrd="0" presId="urn:microsoft.com/office/officeart/2005/8/layout/vProcess5"/>
    <dgm:cxn modelId="{3F0F02A5-D7D0-704D-B475-6B9D110E0DBD}" type="presOf" srcId="{35B0652C-3388-47B5-8A18-5A683C375335}" destId="{E5570A69-B4D7-0D46-B7F6-7020F3CEF833}" srcOrd="1" destOrd="0" presId="urn:microsoft.com/office/officeart/2005/8/layout/vProcess5"/>
    <dgm:cxn modelId="{61CFEBAA-2287-0F4B-AF93-8825248DFF0E}" type="presOf" srcId="{B4EFDCB5-DE5C-4E73-8CEA-D97BE2D15FD8}" destId="{73BFAA82-5288-4A46-9123-6F65C4133649}" srcOrd="1" destOrd="0" presId="urn:microsoft.com/office/officeart/2005/8/layout/vProcess5"/>
    <dgm:cxn modelId="{1BEC43B4-8C34-4662-BB69-183D8AFE1211}" srcId="{8254DE95-8534-4D13-B054-53E5876A9281}" destId="{EB35DE37-1023-4CA9-9BAF-BDF76B3207EF}" srcOrd="4" destOrd="0" parTransId="{3D1C48A0-9D8B-48C7-9B70-7A93F6A37E2B}" sibTransId="{82554A1A-F497-4068-ACF9-33409D244D4E}"/>
    <dgm:cxn modelId="{88D656B7-37C2-1E4C-B0C2-AC51802BD8A9}" type="presOf" srcId="{8254DE95-8534-4D13-B054-53E5876A9281}" destId="{2AB57508-629B-B148-A844-CAFEE0601E14}" srcOrd="0" destOrd="0" presId="urn:microsoft.com/office/officeart/2005/8/layout/vProcess5"/>
    <dgm:cxn modelId="{2E5F8BC0-7D3B-8E42-A7F8-1C172F47E575}" type="presOf" srcId="{EC668EDA-1994-48C3-84F0-3449DC2FF665}" destId="{1EE01799-17AA-1E43-8EC2-15499981411C}" srcOrd="0" destOrd="0" presId="urn:microsoft.com/office/officeart/2005/8/layout/vProcess5"/>
    <dgm:cxn modelId="{5393ADD4-2285-D046-8370-9338F605C6B2}" type="presOf" srcId="{EB35DE37-1023-4CA9-9BAF-BDF76B3207EF}" destId="{A864E30A-840A-C14A-A8A0-4E7FCA82E427}" srcOrd="0" destOrd="0" presId="urn:microsoft.com/office/officeart/2005/8/layout/vProcess5"/>
    <dgm:cxn modelId="{98DFCDE3-D561-B84F-9965-71C0CA6328EC}" type="presOf" srcId="{EC668EDA-1994-48C3-84F0-3449DC2FF665}" destId="{70C26981-0460-7B4C-8A9C-FC46C5E1BF11}" srcOrd="1" destOrd="0" presId="urn:microsoft.com/office/officeart/2005/8/layout/vProcess5"/>
    <dgm:cxn modelId="{D8E3F9E7-AF75-154F-A170-7DE83EC471CF}" type="presOf" srcId="{C8AA7A84-8D21-4CAF-A511-A0F3604847A2}" destId="{49A92098-AB77-A347-ADB3-B549AD60959A}" srcOrd="0" destOrd="0" presId="urn:microsoft.com/office/officeart/2005/8/layout/vProcess5"/>
    <dgm:cxn modelId="{FC14966A-D146-F340-AAB1-A4AC3594E87B}" type="presParOf" srcId="{2AB57508-629B-B148-A844-CAFEE0601E14}" destId="{FED684AE-5478-504F-8BDE-D50C4099724D}" srcOrd="0" destOrd="0" presId="urn:microsoft.com/office/officeart/2005/8/layout/vProcess5"/>
    <dgm:cxn modelId="{A5F6D5DA-3568-4F43-99D6-6583944432E5}" type="presParOf" srcId="{2AB57508-629B-B148-A844-CAFEE0601E14}" destId="{49A92098-AB77-A347-ADB3-B549AD60959A}" srcOrd="1" destOrd="0" presId="urn:microsoft.com/office/officeart/2005/8/layout/vProcess5"/>
    <dgm:cxn modelId="{FEAD6F49-E0E9-F04D-9611-CD6475015E98}" type="presParOf" srcId="{2AB57508-629B-B148-A844-CAFEE0601E14}" destId="{1EE01799-17AA-1E43-8EC2-15499981411C}" srcOrd="2" destOrd="0" presId="urn:microsoft.com/office/officeart/2005/8/layout/vProcess5"/>
    <dgm:cxn modelId="{087FB3EC-7342-F441-AF59-39D875D9B391}" type="presParOf" srcId="{2AB57508-629B-B148-A844-CAFEE0601E14}" destId="{B55896A4-4E97-F842-99A2-B0110C09EB42}" srcOrd="3" destOrd="0" presId="urn:microsoft.com/office/officeart/2005/8/layout/vProcess5"/>
    <dgm:cxn modelId="{134B16A1-511D-8349-B8F3-63E77F10EB86}" type="presParOf" srcId="{2AB57508-629B-B148-A844-CAFEE0601E14}" destId="{4A46AB1C-785D-F24E-96B3-EC040BFE197A}" srcOrd="4" destOrd="0" presId="urn:microsoft.com/office/officeart/2005/8/layout/vProcess5"/>
    <dgm:cxn modelId="{547739D2-B999-BA44-AA0C-ED47B89CA949}" type="presParOf" srcId="{2AB57508-629B-B148-A844-CAFEE0601E14}" destId="{A864E30A-840A-C14A-A8A0-4E7FCA82E427}" srcOrd="5" destOrd="0" presId="urn:microsoft.com/office/officeart/2005/8/layout/vProcess5"/>
    <dgm:cxn modelId="{43DE180C-E34D-F24F-938E-96EFD28F74F0}" type="presParOf" srcId="{2AB57508-629B-B148-A844-CAFEE0601E14}" destId="{58CD5731-E1F3-F44C-B7B9-07E0261028B5}" srcOrd="6" destOrd="0" presId="urn:microsoft.com/office/officeart/2005/8/layout/vProcess5"/>
    <dgm:cxn modelId="{99242BAD-7800-C944-A725-0004D888A442}" type="presParOf" srcId="{2AB57508-629B-B148-A844-CAFEE0601E14}" destId="{5B60FC50-C846-8F40-9C6B-FEB960723605}" srcOrd="7" destOrd="0" presId="urn:microsoft.com/office/officeart/2005/8/layout/vProcess5"/>
    <dgm:cxn modelId="{450B23D2-D887-C443-BC92-2193A2F8D106}" type="presParOf" srcId="{2AB57508-629B-B148-A844-CAFEE0601E14}" destId="{F041B6F0-6BF8-E247-8DB3-ED40D31A9E42}" srcOrd="8" destOrd="0" presId="urn:microsoft.com/office/officeart/2005/8/layout/vProcess5"/>
    <dgm:cxn modelId="{D4EB535F-63B0-DA4C-AC52-85CD7BB088EB}" type="presParOf" srcId="{2AB57508-629B-B148-A844-CAFEE0601E14}" destId="{A9DB0393-341D-8040-A2FB-ED9AC30BF7EE}" srcOrd="9" destOrd="0" presId="urn:microsoft.com/office/officeart/2005/8/layout/vProcess5"/>
    <dgm:cxn modelId="{B149C266-6600-7C4D-AF09-F53E16B86B9E}" type="presParOf" srcId="{2AB57508-629B-B148-A844-CAFEE0601E14}" destId="{536EAD3C-83D3-CA41-AE89-E6841360F5F1}" srcOrd="10" destOrd="0" presId="urn:microsoft.com/office/officeart/2005/8/layout/vProcess5"/>
    <dgm:cxn modelId="{B7FE2880-A5E1-2F4D-A427-BB7860DE8C62}" type="presParOf" srcId="{2AB57508-629B-B148-A844-CAFEE0601E14}" destId="{70C26981-0460-7B4C-8A9C-FC46C5E1BF11}" srcOrd="11" destOrd="0" presId="urn:microsoft.com/office/officeart/2005/8/layout/vProcess5"/>
    <dgm:cxn modelId="{35E18091-E2DB-E74C-90A4-C94574606610}" type="presParOf" srcId="{2AB57508-629B-B148-A844-CAFEE0601E14}" destId="{E5570A69-B4D7-0D46-B7F6-7020F3CEF833}" srcOrd="12" destOrd="0" presId="urn:microsoft.com/office/officeart/2005/8/layout/vProcess5"/>
    <dgm:cxn modelId="{7B55B1A4-DF3E-7145-8AD3-95E78AE8CA76}" type="presParOf" srcId="{2AB57508-629B-B148-A844-CAFEE0601E14}" destId="{73BFAA82-5288-4A46-9123-6F65C4133649}" srcOrd="13" destOrd="0" presId="urn:microsoft.com/office/officeart/2005/8/layout/vProcess5"/>
    <dgm:cxn modelId="{7C085646-7F3E-8544-BFD8-0A05B34EAA0C}" type="presParOf" srcId="{2AB57508-629B-B148-A844-CAFEE0601E14}" destId="{4F1EAC40-D59C-8C48-AE89-090C833129E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709E586-479E-4B71-A142-BCF577356077}"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DF37A65D-1E93-4B6F-81E6-18B96AC2D6C8}">
      <dgm:prSet/>
      <dgm:spPr/>
      <dgm:t>
        <a:bodyPr/>
        <a:lstStyle/>
        <a:p>
          <a:pPr>
            <a:lnSpc>
              <a:spcPct val="100000"/>
            </a:lnSpc>
          </a:pPr>
          <a:r>
            <a:rPr lang="en-US"/>
            <a:t>For Patients – increased harm, lower quality care, reduced trust</a:t>
          </a:r>
        </a:p>
      </dgm:t>
    </dgm:pt>
    <dgm:pt modelId="{52E064AA-6C8C-409B-A722-097AC2971C80}" type="parTrans" cxnId="{1EB05FC0-5BA0-4F36-983F-ED28A2C797F1}">
      <dgm:prSet/>
      <dgm:spPr/>
      <dgm:t>
        <a:bodyPr/>
        <a:lstStyle/>
        <a:p>
          <a:endParaRPr lang="en-US"/>
        </a:p>
      </dgm:t>
    </dgm:pt>
    <dgm:pt modelId="{DC171902-275B-4279-A2F9-1292877745D0}" type="sibTrans" cxnId="{1EB05FC0-5BA0-4F36-983F-ED28A2C797F1}">
      <dgm:prSet/>
      <dgm:spPr/>
      <dgm:t>
        <a:bodyPr/>
        <a:lstStyle/>
        <a:p>
          <a:endParaRPr lang="en-US"/>
        </a:p>
      </dgm:t>
    </dgm:pt>
    <dgm:pt modelId="{FCF09685-2E98-428F-B1EB-A141210BB6A3}">
      <dgm:prSet/>
      <dgm:spPr/>
      <dgm:t>
        <a:bodyPr/>
        <a:lstStyle/>
        <a:p>
          <a:pPr>
            <a:lnSpc>
              <a:spcPct val="100000"/>
            </a:lnSpc>
          </a:pPr>
          <a:r>
            <a:rPr lang="en-US"/>
            <a:t>For Law – higher malpractice risk, weakened civil rights protections</a:t>
          </a:r>
        </a:p>
      </dgm:t>
    </dgm:pt>
    <dgm:pt modelId="{46A4CDF3-2D41-4BD9-8A7B-128BD6ED601B}" type="parTrans" cxnId="{9B0F927D-6D94-4602-9A19-A602E6CC8EB9}">
      <dgm:prSet/>
      <dgm:spPr/>
      <dgm:t>
        <a:bodyPr/>
        <a:lstStyle/>
        <a:p>
          <a:endParaRPr lang="en-US"/>
        </a:p>
      </dgm:t>
    </dgm:pt>
    <dgm:pt modelId="{D51E1EFC-2C9F-4B22-825E-3A2BCE3C13AE}" type="sibTrans" cxnId="{9B0F927D-6D94-4602-9A19-A602E6CC8EB9}">
      <dgm:prSet/>
      <dgm:spPr/>
      <dgm:t>
        <a:bodyPr/>
        <a:lstStyle/>
        <a:p>
          <a:endParaRPr lang="en-US"/>
        </a:p>
      </dgm:t>
    </dgm:pt>
    <dgm:pt modelId="{81BA9534-E98D-4744-88CD-5F4F5BFC7788}">
      <dgm:prSet/>
      <dgm:spPr/>
      <dgm:t>
        <a:bodyPr/>
        <a:lstStyle/>
        <a:p>
          <a:pPr>
            <a:lnSpc>
              <a:spcPct val="100000"/>
            </a:lnSpc>
          </a:pPr>
          <a:r>
            <a:rPr lang="en-US"/>
            <a:t>For Business – reputational damage, workforce loss, patient attrition</a:t>
          </a:r>
        </a:p>
      </dgm:t>
    </dgm:pt>
    <dgm:pt modelId="{B2DD38FF-272A-4769-8646-3D74AEDACB51}" type="parTrans" cxnId="{F2840449-5719-4A6F-861C-1164A12F1CCB}">
      <dgm:prSet/>
      <dgm:spPr/>
      <dgm:t>
        <a:bodyPr/>
        <a:lstStyle/>
        <a:p>
          <a:endParaRPr lang="en-US"/>
        </a:p>
      </dgm:t>
    </dgm:pt>
    <dgm:pt modelId="{0FA08392-FD17-4F3C-91D7-A94A852C817A}" type="sibTrans" cxnId="{F2840449-5719-4A6F-861C-1164A12F1CCB}">
      <dgm:prSet/>
      <dgm:spPr/>
      <dgm:t>
        <a:bodyPr/>
        <a:lstStyle/>
        <a:p>
          <a:endParaRPr lang="en-US"/>
        </a:p>
      </dgm:t>
    </dgm:pt>
    <dgm:pt modelId="{3B861566-08F8-4AD1-94AD-47797EC08C09}" type="pres">
      <dgm:prSet presAssocID="{C709E586-479E-4B71-A142-BCF577356077}" presName="root" presStyleCnt="0">
        <dgm:presLayoutVars>
          <dgm:dir/>
          <dgm:resizeHandles val="exact"/>
        </dgm:presLayoutVars>
      </dgm:prSet>
      <dgm:spPr/>
    </dgm:pt>
    <dgm:pt modelId="{1B2EE919-D3E7-4977-B95A-A75E90D3D3D4}" type="pres">
      <dgm:prSet presAssocID="{DF37A65D-1E93-4B6F-81E6-18B96AC2D6C8}" presName="compNode" presStyleCnt="0"/>
      <dgm:spPr/>
    </dgm:pt>
    <dgm:pt modelId="{AB06A808-4000-4D0B-9D40-3C28656D12D9}" type="pres">
      <dgm:prSet presAssocID="{DF37A65D-1E93-4B6F-81E6-18B96AC2D6C8}" presName="bgRect" presStyleLbl="bgShp" presStyleIdx="0" presStyleCnt="3"/>
      <dgm:spPr/>
    </dgm:pt>
    <dgm:pt modelId="{CA75D29E-C7A8-4D46-8A34-F4DAECCFAADA}" type="pres">
      <dgm:prSet presAssocID="{DF37A65D-1E93-4B6F-81E6-18B96AC2D6C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ctor"/>
        </a:ext>
      </dgm:extLst>
    </dgm:pt>
    <dgm:pt modelId="{D751EEC1-D3EC-41BE-9F38-5DBF21C1A46C}" type="pres">
      <dgm:prSet presAssocID="{DF37A65D-1E93-4B6F-81E6-18B96AC2D6C8}" presName="spaceRect" presStyleCnt="0"/>
      <dgm:spPr/>
    </dgm:pt>
    <dgm:pt modelId="{662121C0-D431-4F27-AF9D-1B71804E1710}" type="pres">
      <dgm:prSet presAssocID="{DF37A65D-1E93-4B6F-81E6-18B96AC2D6C8}" presName="parTx" presStyleLbl="revTx" presStyleIdx="0" presStyleCnt="3">
        <dgm:presLayoutVars>
          <dgm:chMax val="0"/>
          <dgm:chPref val="0"/>
        </dgm:presLayoutVars>
      </dgm:prSet>
      <dgm:spPr/>
    </dgm:pt>
    <dgm:pt modelId="{A20F2846-6200-4E2B-9955-D6789E9E2FAE}" type="pres">
      <dgm:prSet presAssocID="{DC171902-275B-4279-A2F9-1292877745D0}" presName="sibTrans" presStyleCnt="0"/>
      <dgm:spPr/>
    </dgm:pt>
    <dgm:pt modelId="{4A503B3E-42BF-482D-BF29-0A304DC54B9E}" type="pres">
      <dgm:prSet presAssocID="{FCF09685-2E98-428F-B1EB-A141210BB6A3}" presName="compNode" presStyleCnt="0"/>
      <dgm:spPr/>
    </dgm:pt>
    <dgm:pt modelId="{E7180545-4269-4DE6-AEA8-095CEFE488E2}" type="pres">
      <dgm:prSet presAssocID="{FCF09685-2E98-428F-B1EB-A141210BB6A3}" presName="bgRect" presStyleLbl="bgShp" presStyleIdx="1" presStyleCnt="3"/>
      <dgm:spPr/>
    </dgm:pt>
    <dgm:pt modelId="{52D6F35F-F617-4A5E-A54E-1ADCB2CB4517}" type="pres">
      <dgm:prSet presAssocID="{FCF09685-2E98-428F-B1EB-A141210BB6A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edical"/>
        </a:ext>
      </dgm:extLst>
    </dgm:pt>
    <dgm:pt modelId="{AB4B6917-7B12-45A2-A81E-DA713F5DC7AF}" type="pres">
      <dgm:prSet presAssocID="{FCF09685-2E98-428F-B1EB-A141210BB6A3}" presName="spaceRect" presStyleCnt="0"/>
      <dgm:spPr/>
    </dgm:pt>
    <dgm:pt modelId="{6453D65D-F47E-4373-9678-42DD43FAEE1D}" type="pres">
      <dgm:prSet presAssocID="{FCF09685-2E98-428F-B1EB-A141210BB6A3}" presName="parTx" presStyleLbl="revTx" presStyleIdx="1" presStyleCnt="3">
        <dgm:presLayoutVars>
          <dgm:chMax val="0"/>
          <dgm:chPref val="0"/>
        </dgm:presLayoutVars>
      </dgm:prSet>
      <dgm:spPr/>
    </dgm:pt>
    <dgm:pt modelId="{A84078DC-DB24-4183-ACA4-54EB78586BB8}" type="pres">
      <dgm:prSet presAssocID="{D51E1EFC-2C9F-4B22-825E-3A2BCE3C13AE}" presName="sibTrans" presStyleCnt="0"/>
      <dgm:spPr/>
    </dgm:pt>
    <dgm:pt modelId="{1B2FE28A-31E2-4B54-B59C-DB0781402BCC}" type="pres">
      <dgm:prSet presAssocID="{81BA9534-E98D-4744-88CD-5F4F5BFC7788}" presName="compNode" presStyleCnt="0"/>
      <dgm:spPr/>
    </dgm:pt>
    <dgm:pt modelId="{43D255BF-9214-4F27-964D-B392EC271CF9}" type="pres">
      <dgm:prSet presAssocID="{81BA9534-E98D-4744-88CD-5F4F5BFC7788}" presName="bgRect" presStyleLbl="bgShp" presStyleIdx="2" presStyleCnt="3"/>
      <dgm:spPr/>
    </dgm:pt>
    <dgm:pt modelId="{319E9771-F9A7-445B-A6EE-305CA870A90A}" type="pres">
      <dgm:prSet presAssocID="{81BA9534-E98D-4744-88CD-5F4F5BFC778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Office Worker"/>
        </a:ext>
      </dgm:extLst>
    </dgm:pt>
    <dgm:pt modelId="{4EBF0F4A-8ADE-45A7-A786-A564A925E59D}" type="pres">
      <dgm:prSet presAssocID="{81BA9534-E98D-4744-88CD-5F4F5BFC7788}" presName="spaceRect" presStyleCnt="0"/>
      <dgm:spPr/>
    </dgm:pt>
    <dgm:pt modelId="{68FBCB9F-6A4C-440C-B424-BE61DD16C07A}" type="pres">
      <dgm:prSet presAssocID="{81BA9534-E98D-4744-88CD-5F4F5BFC7788}" presName="parTx" presStyleLbl="revTx" presStyleIdx="2" presStyleCnt="3">
        <dgm:presLayoutVars>
          <dgm:chMax val="0"/>
          <dgm:chPref val="0"/>
        </dgm:presLayoutVars>
      </dgm:prSet>
      <dgm:spPr/>
    </dgm:pt>
  </dgm:ptLst>
  <dgm:cxnLst>
    <dgm:cxn modelId="{8179342E-89C0-43D6-9831-A5E11C4D015D}" type="presOf" srcId="{C709E586-479E-4B71-A142-BCF577356077}" destId="{3B861566-08F8-4AD1-94AD-47797EC08C09}" srcOrd="0" destOrd="0" presId="urn:microsoft.com/office/officeart/2018/2/layout/IconVerticalSolidList"/>
    <dgm:cxn modelId="{F2840449-5719-4A6F-861C-1164A12F1CCB}" srcId="{C709E586-479E-4B71-A142-BCF577356077}" destId="{81BA9534-E98D-4744-88CD-5F4F5BFC7788}" srcOrd="2" destOrd="0" parTransId="{B2DD38FF-272A-4769-8646-3D74AEDACB51}" sibTransId="{0FA08392-FD17-4F3C-91D7-A94A852C817A}"/>
    <dgm:cxn modelId="{9B0F927D-6D94-4602-9A19-A602E6CC8EB9}" srcId="{C709E586-479E-4B71-A142-BCF577356077}" destId="{FCF09685-2E98-428F-B1EB-A141210BB6A3}" srcOrd="1" destOrd="0" parTransId="{46A4CDF3-2D41-4BD9-8A7B-128BD6ED601B}" sibTransId="{D51E1EFC-2C9F-4B22-825E-3A2BCE3C13AE}"/>
    <dgm:cxn modelId="{B34F3D8A-CE4A-45B7-9538-2FA52A136151}" type="presOf" srcId="{DF37A65D-1E93-4B6F-81E6-18B96AC2D6C8}" destId="{662121C0-D431-4F27-AF9D-1B71804E1710}" srcOrd="0" destOrd="0" presId="urn:microsoft.com/office/officeart/2018/2/layout/IconVerticalSolidList"/>
    <dgm:cxn modelId="{1EB05FC0-5BA0-4F36-983F-ED28A2C797F1}" srcId="{C709E586-479E-4B71-A142-BCF577356077}" destId="{DF37A65D-1E93-4B6F-81E6-18B96AC2D6C8}" srcOrd="0" destOrd="0" parTransId="{52E064AA-6C8C-409B-A722-097AC2971C80}" sibTransId="{DC171902-275B-4279-A2F9-1292877745D0}"/>
    <dgm:cxn modelId="{ACAF22C9-C829-4D7F-971E-6C05CDFAF8A6}" type="presOf" srcId="{81BA9534-E98D-4744-88CD-5F4F5BFC7788}" destId="{68FBCB9F-6A4C-440C-B424-BE61DD16C07A}" srcOrd="0" destOrd="0" presId="urn:microsoft.com/office/officeart/2018/2/layout/IconVerticalSolidList"/>
    <dgm:cxn modelId="{E37FDDF2-C5EA-4C85-8FD8-776650C855F0}" type="presOf" srcId="{FCF09685-2E98-428F-B1EB-A141210BB6A3}" destId="{6453D65D-F47E-4373-9678-42DD43FAEE1D}" srcOrd="0" destOrd="0" presId="urn:microsoft.com/office/officeart/2018/2/layout/IconVerticalSolidList"/>
    <dgm:cxn modelId="{65AB4B3F-5F06-4DAD-9BA3-DFD6E58291C5}" type="presParOf" srcId="{3B861566-08F8-4AD1-94AD-47797EC08C09}" destId="{1B2EE919-D3E7-4977-B95A-A75E90D3D3D4}" srcOrd="0" destOrd="0" presId="urn:microsoft.com/office/officeart/2018/2/layout/IconVerticalSolidList"/>
    <dgm:cxn modelId="{BA672D32-65D4-4238-B1DB-87ACCB21965D}" type="presParOf" srcId="{1B2EE919-D3E7-4977-B95A-A75E90D3D3D4}" destId="{AB06A808-4000-4D0B-9D40-3C28656D12D9}" srcOrd="0" destOrd="0" presId="urn:microsoft.com/office/officeart/2018/2/layout/IconVerticalSolidList"/>
    <dgm:cxn modelId="{EB9F31FC-73F1-46C9-90B0-EE14C89EEB42}" type="presParOf" srcId="{1B2EE919-D3E7-4977-B95A-A75E90D3D3D4}" destId="{CA75D29E-C7A8-4D46-8A34-F4DAECCFAADA}" srcOrd="1" destOrd="0" presId="urn:microsoft.com/office/officeart/2018/2/layout/IconVerticalSolidList"/>
    <dgm:cxn modelId="{42982B59-F0EE-480B-802F-B4A8F0604665}" type="presParOf" srcId="{1B2EE919-D3E7-4977-B95A-A75E90D3D3D4}" destId="{D751EEC1-D3EC-41BE-9F38-5DBF21C1A46C}" srcOrd="2" destOrd="0" presId="urn:microsoft.com/office/officeart/2018/2/layout/IconVerticalSolidList"/>
    <dgm:cxn modelId="{B4207A6C-0C04-4CCB-978F-372A8AE9B064}" type="presParOf" srcId="{1B2EE919-D3E7-4977-B95A-A75E90D3D3D4}" destId="{662121C0-D431-4F27-AF9D-1B71804E1710}" srcOrd="3" destOrd="0" presId="urn:microsoft.com/office/officeart/2018/2/layout/IconVerticalSolidList"/>
    <dgm:cxn modelId="{140136D3-2392-415A-8CF9-01F16ABAA767}" type="presParOf" srcId="{3B861566-08F8-4AD1-94AD-47797EC08C09}" destId="{A20F2846-6200-4E2B-9955-D6789E9E2FAE}" srcOrd="1" destOrd="0" presId="urn:microsoft.com/office/officeart/2018/2/layout/IconVerticalSolidList"/>
    <dgm:cxn modelId="{D15BC291-DC73-43B6-BEE7-EFBC5BC2B23B}" type="presParOf" srcId="{3B861566-08F8-4AD1-94AD-47797EC08C09}" destId="{4A503B3E-42BF-482D-BF29-0A304DC54B9E}" srcOrd="2" destOrd="0" presId="urn:microsoft.com/office/officeart/2018/2/layout/IconVerticalSolidList"/>
    <dgm:cxn modelId="{62BF10D8-FCCB-468C-A2F5-41D7F3CE738D}" type="presParOf" srcId="{4A503B3E-42BF-482D-BF29-0A304DC54B9E}" destId="{E7180545-4269-4DE6-AEA8-095CEFE488E2}" srcOrd="0" destOrd="0" presId="urn:microsoft.com/office/officeart/2018/2/layout/IconVerticalSolidList"/>
    <dgm:cxn modelId="{07882405-9A92-417E-9299-7542DD8460E3}" type="presParOf" srcId="{4A503B3E-42BF-482D-BF29-0A304DC54B9E}" destId="{52D6F35F-F617-4A5E-A54E-1ADCB2CB4517}" srcOrd="1" destOrd="0" presId="urn:microsoft.com/office/officeart/2018/2/layout/IconVerticalSolidList"/>
    <dgm:cxn modelId="{4B5C0B96-AA78-4B13-A332-66726304E98F}" type="presParOf" srcId="{4A503B3E-42BF-482D-BF29-0A304DC54B9E}" destId="{AB4B6917-7B12-45A2-A81E-DA713F5DC7AF}" srcOrd="2" destOrd="0" presId="urn:microsoft.com/office/officeart/2018/2/layout/IconVerticalSolidList"/>
    <dgm:cxn modelId="{4BF175D4-BEDC-447A-8F63-07427150C84E}" type="presParOf" srcId="{4A503B3E-42BF-482D-BF29-0A304DC54B9E}" destId="{6453D65D-F47E-4373-9678-42DD43FAEE1D}" srcOrd="3" destOrd="0" presId="urn:microsoft.com/office/officeart/2018/2/layout/IconVerticalSolidList"/>
    <dgm:cxn modelId="{E7A1112B-8036-4D37-A2EE-0EBCA988B9C3}" type="presParOf" srcId="{3B861566-08F8-4AD1-94AD-47797EC08C09}" destId="{A84078DC-DB24-4183-ACA4-54EB78586BB8}" srcOrd="3" destOrd="0" presId="urn:microsoft.com/office/officeart/2018/2/layout/IconVerticalSolidList"/>
    <dgm:cxn modelId="{842D3022-9C59-4A1F-BEFD-A461EAAB497A}" type="presParOf" srcId="{3B861566-08F8-4AD1-94AD-47797EC08C09}" destId="{1B2FE28A-31E2-4B54-B59C-DB0781402BCC}" srcOrd="4" destOrd="0" presId="urn:microsoft.com/office/officeart/2018/2/layout/IconVerticalSolidList"/>
    <dgm:cxn modelId="{55A2C510-058E-4B3C-8C42-9BA04EBFE08A}" type="presParOf" srcId="{1B2FE28A-31E2-4B54-B59C-DB0781402BCC}" destId="{43D255BF-9214-4F27-964D-B392EC271CF9}" srcOrd="0" destOrd="0" presId="urn:microsoft.com/office/officeart/2018/2/layout/IconVerticalSolidList"/>
    <dgm:cxn modelId="{49E93624-DFD9-495D-B133-16F73E067BC9}" type="presParOf" srcId="{1B2FE28A-31E2-4B54-B59C-DB0781402BCC}" destId="{319E9771-F9A7-445B-A6EE-305CA870A90A}" srcOrd="1" destOrd="0" presId="urn:microsoft.com/office/officeart/2018/2/layout/IconVerticalSolidList"/>
    <dgm:cxn modelId="{7A179049-E2F1-4669-AECE-5A0F0A01D937}" type="presParOf" srcId="{1B2FE28A-31E2-4B54-B59C-DB0781402BCC}" destId="{4EBF0F4A-8ADE-45A7-A786-A564A925E59D}" srcOrd="2" destOrd="0" presId="urn:microsoft.com/office/officeart/2018/2/layout/IconVerticalSolidList"/>
    <dgm:cxn modelId="{DC0C3FCA-6931-41B6-A8C5-9E3DA1ED2222}" type="presParOf" srcId="{1B2FE28A-31E2-4B54-B59C-DB0781402BCC}" destId="{68FBCB9F-6A4C-440C-B424-BE61DD16C07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80B8FD-5F94-C344-A8A9-8F124E46E576}">
      <dsp:nvSpPr>
        <dsp:cNvPr id="0" name=""/>
        <dsp:cNvSpPr/>
      </dsp:nvSpPr>
      <dsp:spPr>
        <a:xfrm>
          <a:off x="3356553" y="1589"/>
          <a:ext cx="3940471" cy="12018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en-US" sz="6500" kern="1200"/>
            <a:t>Diversity</a:t>
          </a:r>
        </a:p>
      </dsp:txBody>
      <dsp:txXfrm>
        <a:off x="3356553" y="1589"/>
        <a:ext cx="3940471" cy="1201843"/>
      </dsp:txXfrm>
    </dsp:sp>
    <dsp:sp modelId="{51DD29D2-5E08-8843-8817-B95F03E59678}">
      <dsp:nvSpPr>
        <dsp:cNvPr id="0" name=""/>
        <dsp:cNvSpPr/>
      </dsp:nvSpPr>
      <dsp:spPr>
        <a:xfrm>
          <a:off x="3356553" y="1695992"/>
          <a:ext cx="3940471" cy="12018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en-US" sz="6500" kern="1200"/>
            <a:t>Equity</a:t>
          </a:r>
        </a:p>
      </dsp:txBody>
      <dsp:txXfrm>
        <a:off x="3356553" y="1695992"/>
        <a:ext cx="3940471" cy="1201843"/>
      </dsp:txXfrm>
    </dsp:sp>
    <dsp:sp modelId="{CB153AE2-F484-9549-94D4-A41EBE1F0443}">
      <dsp:nvSpPr>
        <dsp:cNvPr id="0" name=""/>
        <dsp:cNvSpPr/>
      </dsp:nvSpPr>
      <dsp:spPr>
        <a:xfrm>
          <a:off x="3356553" y="3390394"/>
          <a:ext cx="3940471" cy="120184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marL="0" lvl="0" indent="0" algn="ctr" defTabSz="2889250">
            <a:lnSpc>
              <a:spcPct val="90000"/>
            </a:lnSpc>
            <a:spcBef>
              <a:spcPct val="0"/>
            </a:spcBef>
            <a:spcAft>
              <a:spcPct val="35000"/>
            </a:spcAft>
            <a:buNone/>
          </a:pPr>
          <a:r>
            <a:rPr lang="en-US" sz="6500" kern="1200"/>
            <a:t>Inclusion</a:t>
          </a:r>
        </a:p>
      </dsp:txBody>
      <dsp:txXfrm>
        <a:off x="3356553" y="3390394"/>
        <a:ext cx="3940471" cy="12018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A92098-AB77-A347-ADB3-B549AD60959A}">
      <dsp:nvSpPr>
        <dsp:cNvPr id="0" name=""/>
        <dsp:cNvSpPr/>
      </dsp:nvSpPr>
      <dsp:spPr>
        <a:xfrm>
          <a:off x="0" y="0"/>
          <a:ext cx="5802876" cy="85838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DEI rollbacks will also affect </a:t>
          </a:r>
        </a:p>
      </dsp:txBody>
      <dsp:txXfrm>
        <a:off x="25141" y="25141"/>
        <a:ext cx="4776179" cy="808104"/>
      </dsp:txXfrm>
    </dsp:sp>
    <dsp:sp modelId="{1EE01799-17AA-1E43-8EC2-15499981411C}">
      <dsp:nvSpPr>
        <dsp:cNvPr id="0" name=""/>
        <dsp:cNvSpPr/>
      </dsp:nvSpPr>
      <dsp:spPr>
        <a:xfrm>
          <a:off x="433331" y="977606"/>
          <a:ext cx="5802876" cy="85838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Medical schools</a:t>
          </a:r>
        </a:p>
      </dsp:txBody>
      <dsp:txXfrm>
        <a:off x="458472" y="1002747"/>
        <a:ext cx="4761311" cy="808104"/>
      </dsp:txXfrm>
    </dsp:sp>
    <dsp:sp modelId="{B55896A4-4E97-F842-99A2-B0110C09EB42}">
      <dsp:nvSpPr>
        <dsp:cNvPr id="0" name=""/>
        <dsp:cNvSpPr/>
      </dsp:nvSpPr>
      <dsp:spPr>
        <a:xfrm>
          <a:off x="866663" y="1955213"/>
          <a:ext cx="5802876" cy="85838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Medical education </a:t>
          </a:r>
        </a:p>
      </dsp:txBody>
      <dsp:txXfrm>
        <a:off x="891804" y="1980354"/>
        <a:ext cx="4761311" cy="808104"/>
      </dsp:txXfrm>
    </dsp:sp>
    <dsp:sp modelId="{4A46AB1C-785D-F24E-96B3-EC040BFE197A}">
      <dsp:nvSpPr>
        <dsp:cNvPr id="0" name=""/>
        <dsp:cNvSpPr/>
      </dsp:nvSpPr>
      <dsp:spPr>
        <a:xfrm>
          <a:off x="1299995" y="2932820"/>
          <a:ext cx="5802876" cy="858386"/>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Medical Students</a:t>
          </a:r>
        </a:p>
      </dsp:txBody>
      <dsp:txXfrm>
        <a:off x="1325136" y="2957961"/>
        <a:ext cx="4761311" cy="808104"/>
      </dsp:txXfrm>
    </dsp:sp>
    <dsp:sp modelId="{A864E30A-840A-C14A-A8A0-4E7FCA82E427}">
      <dsp:nvSpPr>
        <dsp:cNvPr id="0" name=""/>
        <dsp:cNvSpPr/>
      </dsp:nvSpPr>
      <dsp:spPr>
        <a:xfrm>
          <a:off x="1733326" y="3910427"/>
          <a:ext cx="5802876" cy="858386"/>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Patients</a:t>
          </a:r>
        </a:p>
      </dsp:txBody>
      <dsp:txXfrm>
        <a:off x="1758467" y="3935568"/>
        <a:ext cx="4761311" cy="808104"/>
      </dsp:txXfrm>
    </dsp:sp>
    <dsp:sp modelId="{58CD5731-E1F3-F44C-B7B9-07E0261028B5}">
      <dsp:nvSpPr>
        <dsp:cNvPr id="0" name=""/>
        <dsp:cNvSpPr/>
      </dsp:nvSpPr>
      <dsp:spPr>
        <a:xfrm>
          <a:off x="5244925" y="627099"/>
          <a:ext cx="557951" cy="557951"/>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370464" y="627099"/>
        <a:ext cx="306873" cy="419858"/>
      </dsp:txXfrm>
    </dsp:sp>
    <dsp:sp modelId="{5B60FC50-C846-8F40-9C6B-FEB960723605}">
      <dsp:nvSpPr>
        <dsp:cNvPr id="0" name=""/>
        <dsp:cNvSpPr/>
      </dsp:nvSpPr>
      <dsp:spPr>
        <a:xfrm>
          <a:off x="5678256" y="1604705"/>
          <a:ext cx="557951" cy="557951"/>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803795" y="1604705"/>
        <a:ext cx="306873" cy="419858"/>
      </dsp:txXfrm>
    </dsp:sp>
    <dsp:sp modelId="{F041B6F0-6BF8-E247-8DB3-ED40D31A9E42}">
      <dsp:nvSpPr>
        <dsp:cNvPr id="0" name=""/>
        <dsp:cNvSpPr/>
      </dsp:nvSpPr>
      <dsp:spPr>
        <a:xfrm>
          <a:off x="6111588" y="2568006"/>
          <a:ext cx="557951" cy="557951"/>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6237127" y="2568006"/>
        <a:ext cx="306873" cy="419858"/>
      </dsp:txXfrm>
    </dsp:sp>
    <dsp:sp modelId="{A9DB0393-341D-8040-A2FB-ED9AC30BF7EE}">
      <dsp:nvSpPr>
        <dsp:cNvPr id="0" name=""/>
        <dsp:cNvSpPr/>
      </dsp:nvSpPr>
      <dsp:spPr>
        <a:xfrm>
          <a:off x="6544920" y="3555150"/>
          <a:ext cx="557951" cy="557951"/>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6670459" y="3555150"/>
        <a:ext cx="306873" cy="4198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06A808-4000-4D0B-9D40-3C28656D12D9}">
      <dsp:nvSpPr>
        <dsp:cNvPr id="0" name=""/>
        <dsp:cNvSpPr/>
      </dsp:nvSpPr>
      <dsp:spPr>
        <a:xfrm>
          <a:off x="0" y="560"/>
          <a:ext cx="10653579" cy="13122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75D29E-C7A8-4D46-8A34-F4DAECCFAADA}">
      <dsp:nvSpPr>
        <dsp:cNvPr id="0" name=""/>
        <dsp:cNvSpPr/>
      </dsp:nvSpPr>
      <dsp:spPr>
        <a:xfrm>
          <a:off x="396941" y="295806"/>
          <a:ext cx="721711" cy="7217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2121C0-D431-4F27-AF9D-1B71804E1710}">
      <dsp:nvSpPr>
        <dsp:cNvPr id="0" name=""/>
        <dsp:cNvSpPr/>
      </dsp:nvSpPr>
      <dsp:spPr>
        <a:xfrm>
          <a:off x="1515593" y="560"/>
          <a:ext cx="9137985" cy="131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875" tIns="138875" rIns="138875" bIns="138875" numCol="1" spcCol="1270" anchor="ctr" anchorCtr="0">
          <a:noAutofit/>
        </a:bodyPr>
        <a:lstStyle/>
        <a:p>
          <a:pPr marL="0" lvl="0" indent="0" algn="l" defTabSz="1111250">
            <a:lnSpc>
              <a:spcPct val="100000"/>
            </a:lnSpc>
            <a:spcBef>
              <a:spcPct val="0"/>
            </a:spcBef>
            <a:spcAft>
              <a:spcPct val="35000"/>
            </a:spcAft>
            <a:buNone/>
          </a:pPr>
          <a:r>
            <a:rPr lang="en-US" sz="2500" kern="1200"/>
            <a:t>For Patients – increased harm, lower quality care, reduced trust</a:t>
          </a:r>
        </a:p>
      </dsp:txBody>
      <dsp:txXfrm>
        <a:off x="1515593" y="560"/>
        <a:ext cx="9137985" cy="1312201"/>
      </dsp:txXfrm>
    </dsp:sp>
    <dsp:sp modelId="{E7180545-4269-4DE6-AEA8-095CEFE488E2}">
      <dsp:nvSpPr>
        <dsp:cNvPr id="0" name=""/>
        <dsp:cNvSpPr/>
      </dsp:nvSpPr>
      <dsp:spPr>
        <a:xfrm>
          <a:off x="0" y="1640813"/>
          <a:ext cx="10653579" cy="13122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D6F35F-F617-4A5E-A54E-1ADCB2CB4517}">
      <dsp:nvSpPr>
        <dsp:cNvPr id="0" name=""/>
        <dsp:cNvSpPr/>
      </dsp:nvSpPr>
      <dsp:spPr>
        <a:xfrm>
          <a:off x="396941" y="1936058"/>
          <a:ext cx="721711" cy="7217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53D65D-F47E-4373-9678-42DD43FAEE1D}">
      <dsp:nvSpPr>
        <dsp:cNvPr id="0" name=""/>
        <dsp:cNvSpPr/>
      </dsp:nvSpPr>
      <dsp:spPr>
        <a:xfrm>
          <a:off x="1515593" y="1640813"/>
          <a:ext cx="9137985" cy="131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875" tIns="138875" rIns="138875" bIns="138875" numCol="1" spcCol="1270" anchor="ctr" anchorCtr="0">
          <a:noAutofit/>
        </a:bodyPr>
        <a:lstStyle/>
        <a:p>
          <a:pPr marL="0" lvl="0" indent="0" algn="l" defTabSz="1111250">
            <a:lnSpc>
              <a:spcPct val="100000"/>
            </a:lnSpc>
            <a:spcBef>
              <a:spcPct val="0"/>
            </a:spcBef>
            <a:spcAft>
              <a:spcPct val="35000"/>
            </a:spcAft>
            <a:buNone/>
          </a:pPr>
          <a:r>
            <a:rPr lang="en-US" sz="2500" kern="1200"/>
            <a:t>For Law – higher malpractice risk, weakened civil rights protections</a:t>
          </a:r>
        </a:p>
      </dsp:txBody>
      <dsp:txXfrm>
        <a:off x="1515593" y="1640813"/>
        <a:ext cx="9137985" cy="1312201"/>
      </dsp:txXfrm>
    </dsp:sp>
    <dsp:sp modelId="{43D255BF-9214-4F27-964D-B392EC271CF9}">
      <dsp:nvSpPr>
        <dsp:cNvPr id="0" name=""/>
        <dsp:cNvSpPr/>
      </dsp:nvSpPr>
      <dsp:spPr>
        <a:xfrm>
          <a:off x="0" y="3281065"/>
          <a:ext cx="10653579" cy="13122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19E9771-F9A7-445B-A6EE-305CA870A90A}">
      <dsp:nvSpPr>
        <dsp:cNvPr id="0" name=""/>
        <dsp:cNvSpPr/>
      </dsp:nvSpPr>
      <dsp:spPr>
        <a:xfrm>
          <a:off x="396941" y="3576310"/>
          <a:ext cx="721711" cy="72171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FBCB9F-6A4C-440C-B424-BE61DD16C07A}">
      <dsp:nvSpPr>
        <dsp:cNvPr id="0" name=""/>
        <dsp:cNvSpPr/>
      </dsp:nvSpPr>
      <dsp:spPr>
        <a:xfrm>
          <a:off x="1515593" y="3281065"/>
          <a:ext cx="9137985" cy="1312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875" tIns="138875" rIns="138875" bIns="138875" numCol="1" spcCol="1270" anchor="ctr" anchorCtr="0">
          <a:noAutofit/>
        </a:bodyPr>
        <a:lstStyle/>
        <a:p>
          <a:pPr marL="0" lvl="0" indent="0" algn="l" defTabSz="1111250">
            <a:lnSpc>
              <a:spcPct val="100000"/>
            </a:lnSpc>
            <a:spcBef>
              <a:spcPct val="0"/>
            </a:spcBef>
            <a:spcAft>
              <a:spcPct val="35000"/>
            </a:spcAft>
            <a:buNone/>
          </a:pPr>
          <a:r>
            <a:rPr lang="en-US" sz="2500" kern="1200"/>
            <a:t>For Business – reputational damage, workforce loss, patient attrition</a:t>
          </a:r>
        </a:p>
      </dsp:txBody>
      <dsp:txXfrm>
        <a:off x="1515593" y="3281065"/>
        <a:ext cx="9137985" cy="1312201"/>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AE8C18-9E09-004E-8F88-12C7E08294AE}" type="datetimeFigureOut">
              <a:rPr lang="en-US" smtClean="0"/>
              <a:t>6/5/25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4CBEB5-F83B-4943-A533-7F25696D84C4}" type="slidenum">
              <a:rPr lang="en-US" smtClean="0"/>
              <a:t>‹#›</a:t>
            </a:fld>
            <a:endParaRPr lang="en-US"/>
          </a:p>
        </p:txBody>
      </p:sp>
    </p:spTree>
    <p:extLst>
      <p:ext uri="{BB962C8B-B14F-4D97-AF65-F5344CB8AC3E}">
        <p14:creationId xmlns:p14="http://schemas.microsoft.com/office/powerpoint/2010/main" val="1256859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paper is different from the usual work that I tend to do.</a:t>
            </a:r>
          </a:p>
          <a:p>
            <a:r>
              <a:rPr lang="en-US" dirty="0"/>
              <a:t>An early stage project, a lot is happening, a lot is changing</a:t>
            </a:r>
          </a:p>
          <a:p>
            <a:endParaRPr lang="en-US" dirty="0"/>
          </a:p>
          <a:p>
            <a:r>
              <a:rPr lang="en-US" dirty="0"/>
              <a:t>Interest in the language being used around DEI – separate paper. But how we talk about DEI is really interesting. Background in communication. How we frame things. The specific words and terminology we use.</a:t>
            </a:r>
          </a:p>
        </p:txBody>
      </p:sp>
      <p:sp>
        <p:nvSpPr>
          <p:cNvPr id="4" name="Slide Number Placeholder 3"/>
          <p:cNvSpPr>
            <a:spLocks noGrp="1"/>
          </p:cNvSpPr>
          <p:nvPr>
            <p:ph type="sldNum" sz="quarter" idx="5"/>
          </p:nvPr>
        </p:nvSpPr>
        <p:spPr/>
        <p:txBody>
          <a:bodyPr/>
          <a:lstStyle/>
          <a:p>
            <a:fld id="{1B4CBEB5-F83B-4943-A533-7F25696D84C4}" type="slidenum">
              <a:rPr lang="en-US" smtClean="0"/>
              <a:t>1</a:t>
            </a:fld>
            <a:endParaRPr lang="en-US"/>
          </a:p>
        </p:txBody>
      </p:sp>
    </p:spTree>
    <p:extLst>
      <p:ext uri="{BB962C8B-B14F-4D97-AF65-F5344CB8AC3E}">
        <p14:creationId xmlns:p14="http://schemas.microsoft.com/office/powerpoint/2010/main" val="2634242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C2F82A-C255-3BDE-DFC2-CAA139DECC0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18FD7B-04E5-4E52-AB3A-EFC1E2510C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B9795A-5B4A-4C58-645B-7460FD657E70}"/>
              </a:ext>
            </a:extLst>
          </p:cNvPr>
          <p:cNvSpPr>
            <a:spLocks noGrp="1"/>
          </p:cNvSpPr>
          <p:nvPr>
            <p:ph type="body" idx="1"/>
          </p:nvPr>
        </p:nvSpPr>
        <p:spPr/>
        <p:txBody>
          <a:bodyPr/>
          <a:lstStyle/>
          <a:p>
            <a:r>
              <a:rPr lang="en-US" dirty="0"/>
              <a:t>Challenges to DEI are not new.</a:t>
            </a:r>
          </a:p>
          <a:p>
            <a:r>
              <a:rPr lang="en-US" dirty="0"/>
              <a:t>And the EDUCATE Act is not a lone standing law.</a:t>
            </a:r>
          </a:p>
          <a:p>
            <a:endParaRPr lang="en-US" dirty="0"/>
          </a:p>
        </p:txBody>
      </p:sp>
      <p:sp>
        <p:nvSpPr>
          <p:cNvPr id="4" name="Slide Number Placeholder 3">
            <a:extLst>
              <a:ext uri="{FF2B5EF4-FFF2-40B4-BE49-F238E27FC236}">
                <a16:creationId xmlns:a16="http://schemas.microsoft.com/office/drawing/2014/main" id="{0B3955BC-C791-36F6-1B41-57C00D7A98DB}"/>
              </a:ext>
            </a:extLst>
          </p:cNvPr>
          <p:cNvSpPr>
            <a:spLocks noGrp="1"/>
          </p:cNvSpPr>
          <p:nvPr>
            <p:ph type="sldNum" sz="quarter" idx="5"/>
          </p:nvPr>
        </p:nvSpPr>
        <p:spPr/>
        <p:txBody>
          <a:bodyPr/>
          <a:lstStyle/>
          <a:p>
            <a:fld id="{1B4CBEB5-F83B-4943-A533-7F25696D84C4}" type="slidenum">
              <a:rPr lang="en-US" smtClean="0"/>
              <a:t>20</a:t>
            </a:fld>
            <a:endParaRPr lang="en-US"/>
          </a:p>
        </p:txBody>
      </p:sp>
    </p:spTree>
    <p:extLst>
      <p:ext uri="{BB962C8B-B14F-4D97-AF65-F5344CB8AC3E}">
        <p14:creationId xmlns:p14="http://schemas.microsoft.com/office/powerpoint/2010/main" val="859303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5653BF-09FF-7055-F000-EBBD45380E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439557-C1EF-D240-37C9-27FC04E9B7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45206B-3F49-4B3C-1186-3F738900B513}"/>
              </a:ext>
            </a:extLst>
          </p:cNvPr>
          <p:cNvSpPr>
            <a:spLocks noGrp="1"/>
          </p:cNvSpPr>
          <p:nvPr>
            <p:ph type="body" idx="1"/>
          </p:nvPr>
        </p:nvSpPr>
        <p:spPr/>
        <p:txBody>
          <a:bodyPr/>
          <a:lstStyle/>
          <a:p>
            <a:endParaRPr lang="en-US" dirty="0"/>
          </a:p>
          <a:p>
            <a:endParaRPr lang="en-US" dirty="0"/>
          </a:p>
          <a:p>
            <a:r>
              <a:rPr lang="en-US" dirty="0"/>
              <a:t>Sources:</a:t>
            </a:r>
          </a:p>
          <a:p>
            <a:r>
              <a:rPr lang="en-US" dirty="0"/>
              <a:t>https://</a:t>
            </a:r>
            <a:r>
              <a:rPr lang="en-US" dirty="0" err="1"/>
              <a:t>indianapublicmedia.org</a:t>
            </a:r>
            <a:r>
              <a:rPr lang="en-US" dirty="0"/>
              <a:t>/news/med-schools-inspired-indianas-anti-dei-bill-doctors-students-say-they-value-diversity.php?utm_source=</a:t>
            </a:r>
            <a:r>
              <a:rPr lang="en-US" dirty="0" err="1"/>
              <a:t>chatgpt.com</a:t>
            </a:r>
            <a:endParaRPr lang="en-US" dirty="0"/>
          </a:p>
          <a:p>
            <a:endParaRPr lang="en-US" dirty="0"/>
          </a:p>
        </p:txBody>
      </p:sp>
      <p:sp>
        <p:nvSpPr>
          <p:cNvPr id="4" name="Slide Number Placeholder 3">
            <a:extLst>
              <a:ext uri="{FF2B5EF4-FFF2-40B4-BE49-F238E27FC236}">
                <a16:creationId xmlns:a16="http://schemas.microsoft.com/office/drawing/2014/main" id="{7DA6B6F6-CE70-199B-86E1-CD59EE8F5ABA}"/>
              </a:ext>
            </a:extLst>
          </p:cNvPr>
          <p:cNvSpPr>
            <a:spLocks noGrp="1"/>
          </p:cNvSpPr>
          <p:nvPr>
            <p:ph type="sldNum" sz="quarter" idx="5"/>
          </p:nvPr>
        </p:nvSpPr>
        <p:spPr/>
        <p:txBody>
          <a:bodyPr/>
          <a:lstStyle/>
          <a:p>
            <a:fld id="{1B4CBEB5-F83B-4943-A533-7F25696D84C4}" type="slidenum">
              <a:rPr lang="en-US" smtClean="0"/>
              <a:t>21</a:t>
            </a:fld>
            <a:endParaRPr lang="en-US"/>
          </a:p>
        </p:txBody>
      </p:sp>
    </p:spTree>
    <p:extLst>
      <p:ext uri="{BB962C8B-B14F-4D97-AF65-F5344CB8AC3E}">
        <p14:creationId xmlns:p14="http://schemas.microsoft.com/office/powerpoint/2010/main" val="14918170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24DE3-D5A3-A17E-6643-EA5269EC54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B031D0-F334-FB80-E7EA-2C57EE3022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8C8F89-36FF-A49E-6832-57DC26982079}"/>
              </a:ext>
            </a:extLst>
          </p:cNvPr>
          <p:cNvSpPr>
            <a:spLocks noGrp="1"/>
          </p:cNvSpPr>
          <p:nvPr>
            <p:ph type="body" idx="1"/>
          </p:nvPr>
        </p:nvSpPr>
        <p:spPr/>
        <p:txBody>
          <a:bodyPr/>
          <a:lstStyle/>
          <a:p>
            <a:endParaRPr lang="en-US" dirty="0"/>
          </a:p>
          <a:p>
            <a:endParaRPr lang="en-US" dirty="0"/>
          </a:p>
          <a:p>
            <a:r>
              <a:rPr lang="en-US" dirty="0"/>
              <a:t>Sources:</a:t>
            </a:r>
          </a:p>
          <a:p>
            <a:r>
              <a:rPr lang="en-US" dirty="0"/>
              <a:t>https://</a:t>
            </a:r>
            <a:r>
              <a:rPr lang="en-US" dirty="0" err="1"/>
              <a:t>indianapublicmedia.org</a:t>
            </a:r>
            <a:r>
              <a:rPr lang="en-US" dirty="0"/>
              <a:t>/news/med-schools-inspired-indianas-anti-dei-bill-doctors-students-say-they-value-diversity.php?utm_source=</a:t>
            </a:r>
            <a:r>
              <a:rPr lang="en-US" dirty="0" err="1"/>
              <a:t>chatgpt.com</a:t>
            </a:r>
            <a:endParaRPr lang="en-US" dirty="0"/>
          </a:p>
          <a:p>
            <a:endParaRPr lang="en-US" dirty="0"/>
          </a:p>
        </p:txBody>
      </p:sp>
      <p:sp>
        <p:nvSpPr>
          <p:cNvPr id="4" name="Slide Number Placeholder 3">
            <a:extLst>
              <a:ext uri="{FF2B5EF4-FFF2-40B4-BE49-F238E27FC236}">
                <a16:creationId xmlns:a16="http://schemas.microsoft.com/office/drawing/2014/main" id="{2BDC1AF3-04A6-1780-733F-33450B59FAE6}"/>
              </a:ext>
            </a:extLst>
          </p:cNvPr>
          <p:cNvSpPr>
            <a:spLocks noGrp="1"/>
          </p:cNvSpPr>
          <p:nvPr>
            <p:ph type="sldNum" sz="quarter" idx="5"/>
          </p:nvPr>
        </p:nvSpPr>
        <p:spPr/>
        <p:txBody>
          <a:bodyPr/>
          <a:lstStyle/>
          <a:p>
            <a:fld id="{1B4CBEB5-F83B-4943-A533-7F25696D84C4}" type="slidenum">
              <a:rPr lang="en-US" smtClean="0"/>
              <a:t>22</a:t>
            </a:fld>
            <a:endParaRPr lang="en-US"/>
          </a:p>
        </p:txBody>
      </p:sp>
    </p:spTree>
    <p:extLst>
      <p:ext uri="{BB962C8B-B14F-4D97-AF65-F5344CB8AC3E}">
        <p14:creationId xmlns:p14="http://schemas.microsoft.com/office/powerpoint/2010/main" val="3936816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857D4-4297-0A54-F7FB-11DCC8609B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1949EB-A519-17FE-9D90-B023F314A77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7EF4F6-55BF-FBBB-5DBC-707DA941A6CF}"/>
              </a:ext>
            </a:extLst>
          </p:cNvPr>
          <p:cNvSpPr>
            <a:spLocks noGrp="1"/>
          </p:cNvSpPr>
          <p:nvPr>
            <p:ph type="body" idx="1"/>
          </p:nvPr>
        </p:nvSpPr>
        <p:spPr/>
        <p:txBody>
          <a:bodyPr/>
          <a:lstStyle/>
          <a:p>
            <a:r>
              <a:rPr lang="en-US" dirty="0"/>
              <a:t>Challenges to DEI are not new.</a:t>
            </a:r>
          </a:p>
          <a:p>
            <a:r>
              <a:rPr lang="en-US" dirty="0"/>
              <a:t>And the EDUCATE Act is not a lone standing law.</a:t>
            </a:r>
          </a:p>
          <a:p>
            <a:endParaRPr lang="en-US" dirty="0"/>
          </a:p>
        </p:txBody>
      </p:sp>
      <p:sp>
        <p:nvSpPr>
          <p:cNvPr id="4" name="Slide Number Placeholder 3">
            <a:extLst>
              <a:ext uri="{FF2B5EF4-FFF2-40B4-BE49-F238E27FC236}">
                <a16:creationId xmlns:a16="http://schemas.microsoft.com/office/drawing/2014/main" id="{AF799DD8-73CD-F668-DE1A-15625FB40C89}"/>
              </a:ext>
            </a:extLst>
          </p:cNvPr>
          <p:cNvSpPr>
            <a:spLocks noGrp="1"/>
          </p:cNvSpPr>
          <p:nvPr>
            <p:ph type="sldNum" sz="quarter" idx="5"/>
          </p:nvPr>
        </p:nvSpPr>
        <p:spPr/>
        <p:txBody>
          <a:bodyPr/>
          <a:lstStyle/>
          <a:p>
            <a:fld id="{1B4CBEB5-F83B-4943-A533-7F25696D84C4}" type="slidenum">
              <a:rPr lang="en-US" smtClean="0"/>
              <a:t>23</a:t>
            </a:fld>
            <a:endParaRPr lang="en-US"/>
          </a:p>
        </p:txBody>
      </p:sp>
    </p:spTree>
    <p:extLst>
      <p:ext uri="{BB962C8B-B14F-4D97-AF65-F5344CB8AC3E}">
        <p14:creationId xmlns:p14="http://schemas.microsoft.com/office/powerpoint/2010/main" val="2148459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Challenges to DEI are not new.</a:t>
            </a:r>
          </a:p>
          <a:p>
            <a:r>
              <a:rPr lang="en-US" dirty="0"/>
              <a:t>And the EDUCATE Act is not a lone standing law.</a:t>
            </a:r>
          </a:p>
          <a:p>
            <a:endParaRPr lang="en-US" dirty="0"/>
          </a:p>
        </p:txBody>
      </p:sp>
      <p:sp>
        <p:nvSpPr>
          <p:cNvPr id="4" name="Slide Number Placeholder 3"/>
          <p:cNvSpPr>
            <a:spLocks noGrp="1"/>
          </p:cNvSpPr>
          <p:nvPr>
            <p:ph type="sldNum" sz="quarter" idx="5"/>
          </p:nvPr>
        </p:nvSpPr>
        <p:spPr/>
        <p:txBody>
          <a:bodyPr/>
          <a:lstStyle/>
          <a:p>
            <a:fld id="{1B4CBEB5-F83B-4943-A533-7F25696D84C4}" type="slidenum">
              <a:rPr lang="en-US" smtClean="0"/>
              <a:t>24</a:t>
            </a:fld>
            <a:endParaRPr lang="en-US"/>
          </a:p>
        </p:txBody>
      </p:sp>
    </p:spTree>
    <p:extLst>
      <p:ext uri="{BB962C8B-B14F-4D97-AF65-F5344CB8AC3E}">
        <p14:creationId xmlns:p14="http://schemas.microsoft.com/office/powerpoint/2010/main" val="3646668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easy too say I don’t agree with DEI. It’s harder to say I don’t agree with “diversity, equity, and inclusion.” People are hiding behind the language—the acronym.</a:t>
            </a:r>
          </a:p>
          <a:p>
            <a:r>
              <a:rPr lang="en-US" dirty="0"/>
              <a:t>DEI is everywhere seeing a targeted concerted pushback against this idea. </a:t>
            </a:r>
          </a:p>
        </p:txBody>
      </p:sp>
      <p:sp>
        <p:nvSpPr>
          <p:cNvPr id="4" name="Slide Number Placeholder 3"/>
          <p:cNvSpPr>
            <a:spLocks noGrp="1"/>
          </p:cNvSpPr>
          <p:nvPr>
            <p:ph type="sldNum" sz="quarter" idx="5"/>
          </p:nvPr>
        </p:nvSpPr>
        <p:spPr/>
        <p:txBody>
          <a:bodyPr/>
          <a:lstStyle/>
          <a:p>
            <a:fld id="{1B4CBEB5-F83B-4943-A533-7F25696D84C4}" type="slidenum">
              <a:rPr lang="en-US" smtClean="0"/>
              <a:t>2</a:t>
            </a:fld>
            <a:endParaRPr lang="en-US"/>
          </a:p>
        </p:txBody>
      </p:sp>
    </p:spTree>
    <p:extLst>
      <p:ext uri="{BB962C8B-B14F-4D97-AF65-F5344CB8AC3E}">
        <p14:creationId xmlns:p14="http://schemas.microsoft.com/office/powerpoint/2010/main" val="4246433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1D35"/>
                </a:solidFill>
                <a:effectLst/>
                <a:latin typeface="Google Sans"/>
              </a:rPr>
              <a:t>Title VII of the Civil Rights Act of 1964 is a federal law that prohibits employment discrimination based on race, color, religion, sex, or national origin. It ensures equal opportunities in hiring, compensation, and other aspects of employment for individuals.</a:t>
            </a:r>
            <a:endParaRPr lang="en-US" dirty="0"/>
          </a:p>
        </p:txBody>
      </p:sp>
      <p:sp>
        <p:nvSpPr>
          <p:cNvPr id="4" name="Slide Number Placeholder 3"/>
          <p:cNvSpPr>
            <a:spLocks noGrp="1"/>
          </p:cNvSpPr>
          <p:nvPr>
            <p:ph type="sldNum" sz="quarter" idx="5"/>
          </p:nvPr>
        </p:nvSpPr>
        <p:spPr/>
        <p:txBody>
          <a:bodyPr/>
          <a:lstStyle/>
          <a:p>
            <a:fld id="{1B4CBEB5-F83B-4943-A533-7F25696D84C4}" type="slidenum">
              <a:rPr lang="en-US" smtClean="0"/>
              <a:t>6</a:t>
            </a:fld>
            <a:endParaRPr lang="en-US"/>
          </a:p>
        </p:txBody>
      </p:sp>
    </p:spTree>
    <p:extLst>
      <p:ext uri="{BB962C8B-B14F-4D97-AF65-F5344CB8AC3E}">
        <p14:creationId xmlns:p14="http://schemas.microsoft.com/office/powerpoint/2010/main" val="3550999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rollbacks extend across society and affect a lot of people who did not even realize they were benefiting or a specific program or initiatives that supported them.</a:t>
            </a:r>
          </a:p>
          <a:p>
            <a:endParaRPr lang="en-US" dirty="0"/>
          </a:p>
          <a:p>
            <a:r>
              <a:rPr lang="en-US" dirty="0"/>
              <a:t>DEI influences healthcare, Education, Employment, Workplace environment, public sector and government, our legal and civil rights, and much more.</a:t>
            </a:r>
          </a:p>
        </p:txBody>
      </p:sp>
      <p:sp>
        <p:nvSpPr>
          <p:cNvPr id="4" name="Slide Number Placeholder 3"/>
          <p:cNvSpPr>
            <a:spLocks noGrp="1"/>
          </p:cNvSpPr>
          <p:nvPr>
            <p:ph type="sldNum" sz="quarter" idx="5"/>
          </p:nvPr>
        </p:nvSpPr>
        <p:spPr/>
        <p:txBody>
          <a:bodyPr/>
          <a:lstStyle/>
          <a:p>
            <a:fld id="{1B4CBEB5-F83B-4943-A533-7F25696D84C4}" type="slidenum">
              <a:rPr lang="en-US" smtClean="0"/>
              <a:t>8</a:t>
            </a:fld>
            <a:endParaRPr lang="en-US"/>
          </a:p>
        </p:txBody>
      </p:sp>
    </p:spTree>
    <p:extLst>
      <p:ext uri="{BB962C8B-B14F-4D97-AF65-F5344CB8AC3E}">
        <p14:creationId xmlns:p14="http://schemas.microsoft.com/office/powerpoint/2010/main" val="2846349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HR 3518</a:t>
            </a:r>
          </a:p>
        </p:txBody>
      </p:sp>
      <p:sp>
        <p:nvSpPr>
          <p:cNvPr id="4" name="Slide Number Placeholder 3"/>
          <p:cNvSpPr>
            <a:spLocks noGrp="1"/>
          </p:cNvSpPr>
          <p:nvPr>
            <p:ph type="sldNum" sz="quarter" idx="5"/>
          </p:nvPr>
        </p:nvSpPr>
        <p:spPr/>
        <p:txBody>
          <a:bodyPr/>
          <a:lstStyle/>
          <a:p>
            <a:fld id="{1B4CBEB5-F83B-4943-A533-7F25696D84C4}" type="slidenum">
              <a:rPr lang="en-US" smtClean="0"/>
              <a:t>10</a:t>
            </a:fld>
            <a:endParaRPr lang="en-US"/>
          </a:p>
        </p:txBody>
      </p:sp>
    </p:spTree>
    <p:extLst>
      <p:ext uri="{BB962C8B-B14F-4D97-AF65-F5344CB8AC3E}">
        <p14:creationId xmlns:p14="http://schemas.microsoft.com/office/powerpoint/2010/main" val="3228491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4CBEB5-F83B-4943-A533-7F25696D84C4}" type="slidenum">
              <a:rPr lang="en-US" smtClean="0"/>
              <a:t>11</a:t>
            </a:fld>
            <a:endParaRPr lang="en-US"/>
          </a:p>
        </p:txBody>
      </p:sp>
    </p:spTree>
    <p:extLst>
      <p:ext uri="{BB962C8B-B14F-4D97-AF65-F5344CB8AC3E}">
        <p14:creationId xmlns:p14="http://schemas.microsoft.com/office/powerpoint/2010/main" val="3273344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www.bestcolleges.com</a:t>
            </a:r>
            <a:r>
              <a:rPr lang="en-US" dirty="0"/>
              <a:t>/news/anti-</a:t>
            </a:r>
            <a:r>
              <a:rPr lang="en-US" dirty="0" err="1"/>
              <a:t>dei</a:t>
            </a:r>
            <a:r>
              <a:rPr lang="en-US" dirty="0"/>
              <a:t>-legislation-tracker/</a:t>
            </a:r>
          </a:p>
        </p:txBody>
      </p:sp>
      <p:sp>
        <p:nvSpPr>
          <p:cNvPr id="4" name="Slide Number Placeholder 3"/>
          <p:cNvSpPr>
            <a:spLocks noGrp="1"/>
          </p:cNvSpPr>
          <p:nvPr>
            <p:ph type="sldNum" sz="quarter" idx="5"/>
          </p:nvPr>
        </p:nvSpPr>
        <p:spPr/>
        <p:txBody>
          <a:bodyPr/>
          <a:lstStyle/>
          <a:p>
            <a:fld id="{1B4CBEB5-F83B-4943-A533-7F25696D84C4}" type="slidenum">
              <a:rPr lang="en-US" smtClean="0"/>
              <a:t>13</a:t>
            </a:fld>
            <a:endParaRPr lang="en-US"/>
          </a:p>
        </p:txBody>
      </p:sp>
    </p:spTree>
    <p:extLst>
      <p:ext uri="{BB962C8B-B14F-4D97-AF65-F5344CB8AC3E}">
        <p14:creationId xmlns:p14="http://schemas.microsoft.com/office/powerpoint/2010/main" val="158176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Cultural competence </a:t>
            </a:r>
            <a:r>
              <a:rPr lang="en-US" b="0" i="0" dirty="0">
                <a:effectLst/>
              </a:rPr>
              <a:t>is </a:t>
            </a:r>
            <a:r>
              <a:rPr lang="en-US" dirty="0"/>
              <a:t>the ability of providers and organizations to understand and effectively respond to the diverse cultural beliefs, practices, and preferences of patients</a:t>
            </a:r>
          </a:p>
          <a:p>
            <a:endParaRPr lang="en-US" dirty="0"/>
          </a:p>
        </p:txBody>
      </p:sp>
      <p:sp>
        <p:nvSpPr>
          <p:cNvPr id="4" name="Slide Number Placeholder 3"/>
          <p:cNvSpPr>
            <a:spLocks noGrp="1"/>
          </p:cNvSpPr>
          <p:nvPr>
            <p:ph type="sldNum" sz="quarter" idx="5"/>
          </p:nvPr>
        </p:nvSpPr>
        <p:spPr/>
        <p:txBody>
          <a:bodyPr/>
          <a:lstStyle/>
          <a:p>
            <a:fld id="{1B4CBEB5-F83B-4943-A533-7F25696D84C4}" type="slidenum">
              <a:rPr lang="en-US" smtClean="0"/>
              <a:t>16</a:t>
            </a:fld>
            <a:endParaRPr lang="en-US"/>
          </a:p>
        </p:txBody>
      </p:sp>
    </p:spTree>
    <p:extLst>
      <p:ext uri="{BB962C8B-B14F-4D97-AF65-F5344CB8AC3E}">
        <p14:creationId xmlns:p14="http://schemas.microsoft.com/office/powerpoint/2010/main" val="2546506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costs for these rollbacks extend across society</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Rolling back DEI won’t come without costs</a:t>
            </a:r>
          </a:p>
          <a:p>
            <a:endParaRPr lang="en-US" dirty="0"/>
          </a:p>
        </p:txBody>
      </p:sp>
      <p:sp>
        <p:nvSpPr>
          <p:cNvPr id="4" name="Slide Number Placeholder 3"/>
          <p:cNvSpPr>
            <a:spLocks noGrp="1"/>
          </p:cNvSpPr>
          <p:nvPr>
            <p:ph type="sldNum" sz="quarter" idx="5"/>
          </p:nvPr>
        </p:nvSpPr>
        <p:spPr/>
        <p:txBody>
          <a:bodyPr/>
          <a:lstStyle/>
          <a:p>
            <a:fld id="{1B4CBEB5-F83B-4943-A533-7F25696D84C4}" type="slidenum">
              <a:rPr lang="en-US" smtClean="0"/>
              <a:t>17</a:t>
            </a:fld>
            <a:endParaRPr lang="en-US"/>
          </a:p>
        </p:txBody>
      </p:sp>
    </p:spTree>
    <p:extLst>
      <p:ext uri="{BB962C8B-B14F-4D97-AF65-F5344CB8AC3E}">
        <p14:creationId xmlns:p14="http://schemas.microsoft.com/office/powerpoint/2010/main" val="1164250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C128FA71-3A18-48C0-980F-4B68F7F63042}" type="datetime1">
              <a:rPr lang="en-US" smtClean="0"/>
              <a:t>6/5/25</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4162840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7104EDB3-C0E8-45F8-9E1D-1B6C8D1880C0}" type="datetime1">
              <a:rPr lang="en-US" smtClean="0"/>
              <a:t>6/5/25</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664853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9CF0EC4B-54ED-4041-B552-9BA760FA3DBA}" type="datetime1">
              <a:rPr lang="en-US" smtClean="0"/>
              <a:t>6/5/25</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19262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51C1210E-201E-4473-82AC-2466F5386C38}" type="datetime1">
              <a:rPr lang="en-US" smtClean="0"/>
              <a:t>6/5/25</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846235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B01EA198-6CAB-4B8F-B93F-1F9C8C4B6CE7}" type="datetime1">
              <a:rPr lang="en-US" smtClean="0"/>
              <a:t>6/5/25</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157690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CA06041F-4525-44D5-AA4F-332294BF1F56}" type="datetime1">
              <a:rPr lang="en-US" smtClean="0"/>
              <a:t>6/5/25</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877408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F9557091-BBDF-4EB9-BA6B-2BB67AC4FC0F}" type="datetime1">
              <a:rPr lang="en-US" smtClean="0"/>
              <a:t>6/5/25</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288309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2D6B226B-77A6-410C-9796-083F278E0125}" type="datetime1">
              <a:rPr lang="en-US" smtClean="0"/>
              <a:t>6/5/25</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305367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A23A578B-D289-4C40-8593-3D356C49DA58}" type="datetime1">
              <a:rPr lang="en-US" smtClean="0"/>
              <a:t>6/5/25</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80922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713DFAE3-14DB-48A7-A80F-80DDB072CE3D}" type="datetime1">
              <a:rPr lang="en-US" smtClean="0"/>
              <a:t>6/5/25</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540100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571C769-CEC8-962A-01E6-15B0E056791E}"/>
              </a:ext>
            </a:extLst>
          </p:cNvPr>
          <p:cNvSpPr>
            <a:spLocks noGrp="1"/>
          </p:cNvSpPr>
          <p:nvPr>
            <p:ph type="pic" idx="1"/>
          </p:nvPr>
        </p:nvSpPr>
        <p:spPr>
          <a:xfrm>
            <a:off x="5063319" y="657103"/>
            <a:ext cx="6483687" cy="555590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92C5EAEF-6478-4102-8F5D-A5FE9FC97ACB}" type="datetime1">
              <a:rPr lang="en-US" smtClean="0"/>
              <a:t>6/5/25</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088127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67F45AC6-C491-4585-A584-9CE2AF7D5500}" type="datetime1">
              <a:rPr lang="en-US" smtClean="0"/>
              <a:t>6/5/25</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smtClean="0"/>
              <a:t>‹#›</a:t>
            </a:fld>
            <a:endParaRPr lang="en-US"/>
          </a:p>
        </p:txBody>
      </p:sp>
    </p:spTree>
    <p:extLst>
      <p:ext uri="{BB962C8B-B14F-4D97-AF65-F5344CB8AC3E}">
        <p14:creationId xmlns:p14="http://schemas.microsoft.com/office/powerpoint/2010/main" val="71197552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D587E41-605C-A8E4-8BA5-0E0B3797C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4" name="Picture 3" descr="White structure">
            <a:extLst>
              <a:ext uri="{FF2B5EF4-FFF2-40B4-BE49-F238E27FC236}">
                <a16:creationId xmlns:a16="http://schemas.microsoft.com/office/drawing/2014/main" id="{7A083178-CBA9-002E-60B2-CE69473734D2}"/>
              </a:ext>
            </a:extLst>
          </p:cNvPr>
          <p:cNvPicPr>
            <a:picLocks noChangeAspect="1"/>
          </p:cNvPicPr>
          <p:nvPr/>
        </p:nvPicPr>
        <p:blipFill>
          <a:blip r:embed="rId3"/>
          <a:srcRect t="3604" b="20639"/>
          <a:stretch>
            <a:fillRect/>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EBD48A03-0DF9-3063-CB15-1BC2AEC79F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14416"/>
            <a:ext cx="12191999" cy="1243584"/>
          </a:xfrm>
          <a:prstGeom prst="rect">
            <a:avLst/>
          </a:prstGeom>
          <a:solidFill>
            <a:schemeClr val="bg1">
              <a:alpha val="2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sp>
        <p:nvSpPr>
          <p:cNvPr id="2" name="Title 1">
            <a:extLst>
              <a:ext uri="{FF2B5EF4-FFF2-40B4-BE49-F238E27FC236}">
                <a16:creationId xmlns:a16="http://schemas.microsoft.com/office/drawing/2014/main" id="{8B6C3C89-FBD4-7C51-3308-CE43F16302B2}"/>
              </a:ext>
            </a:extLst>
          </p:cNvPr>
          <p:cNvSpPr>
            <a:spLocks noGrp="1"/>
          </p:cNvSpPr>
          <p:nvPr>
            <p:ph type="ctrTitle"/>
          </p:nvPr>
        </p:nvSpPr>
        <p:spPr>
          <a:xfrm>
            <a:off x="195074" y="5768969"/>
            <a:ext cx="8308846" cy="960120"/>
          </a:xfrm>
        </p:spPr>
        <p:txBody>
          <a:bodyPr anchor="ctr">
            <a:normAutofit fontScale="90000"/>
          </a:bodyPr>
          <a:lstStyle/>
          <a:p>
            <a:pPr algn="l"/>
            <a:r>
              <a:rPr lang="en-US" dirty="0"/>
              <a:t>Sick Systems:</a:t>
            </a:r>
            <a:br>
              <a:rPr lang="en-US" dirty="0"/>
            </a:br>
            <a:r>
              <a:rPr lang="en-US" sz="2700" dirty="0"/>
              <a:t>What Happens When We Diagnose DEI As the Problem</a:t>
            </a:r>
          </a:p>
        </p:txBody>
      </p:sp>
      <p:sp>
        <p:nvSpPr>
          <p:cNvPr id="3" name="Subtitle 2">
            <a:extLst>
              <a:ext uri="{FF2B5EF4-FFF2-40B4-BE49-F238E27FC236}">
                <a16:creationId xmlns:a16="http://schemas.microsoft.com/office/drawing/2014/main" id="{0EB1677F-9E08-167B-121D-6D25F37462AB}"/>
              </a:ext>
            </a:extLst>
          </p:cNvPr>
          <p:cNvSpPr>
            <a:spLocks noGrp="1"/>
          </p:cNvSpPr>
          <p:nvPr>
            <p:ph type="subTitle" idx="1"/>
          </p:nvPr>
        </p:nvSpPr>
        <p:spPr>
          <a:xfrm>
            <a:off x="8597245" y="5768969"/>
            <a:ext cx="3399681" cy="955994"/>
          </a:xfrm>
        </p:spPr>
        <p:txBody>
          <a:bodyPr anchor="ctr">
            <a:normAutofit/>
          </a:bodyPr>
          <a:lstStyle/>
          <a:p>
            <a:pPr algn="r"/>
            <a:r>
              <a:rPr lang="en-US" sz="1900" dirty="0"/>
              <a:t>Dr. Phoebe Jean-Pierre</a:t>
            </a:r>
          </a:p>
          <a:p>
            <a:pPr algn="r"/>
            <a:r>
              <a:rPr lang="en-US" sz="1900" dirty="0"/>
              <a:t>Indiana University</a:t>
            </a:r>
          </a:p>
        </p:txBody>
      </p:sp>
    </p:spTree>
    <p:extLst>
      <p:ext uri="{BB962C8B-B14F-4D97-AF65-F5344CB8AC3E}">
        <p14:creationId xmlns:p14="http://schemas.microsoft.com/office/powerpoint/2010/main" val="35727014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F93BD-63CB-BB3B-E4E8-F0DEF1B10D02}"/>
              </a:ext>
            </a:extLst>
          </p:cNvPr>
          <p:cNvSpPr>
            <a:spLocks noGrp="1"/>
          </p:cNvSpPr>
          <p:nvPr>
            <p:ph type="title"/>
          </p:nvPr>
        </p:nvSpPr>
        <p:spPr/>
        <p:txBody>
          <a:bodyPr/>
          <a:lstStyle/>
          <a:p>
            <a:r>
              <a:rPr lang="en-US" dirty="0"/>
              <a:t>EDUCATE Act</a:t>
            </a:r>
          </a:p>
        </p:txBody>
      </p:sp>
      <p:sp>
        <p:nvSpPr>
          <p:cNvPr id="3" name="Content Placeholder 2">
            <a:extLst>
              <a:ext uri="{FF2B5EF4-FFF2-40B4-BE49-F238E27FC236}">
                <a16:creationId xmlns:a16="http://schemas.microsoft.com/office/drawing/2014/main" id="{E897D35B-8B1E-122A-4216-A0DC26B609C3}"/>
              </a:ext>
            </a:extLst>
          </p:cNvPr>
          <p:cNvSpPr>
            <a:spLocks noGrp="1"/>
          </p:cNvSpPr>
          <p:nvPr>
            <p:ph idx="1"/>
          </p:nvPr>
        </p:nvSpPr>
        <p:spPr>
          <a:xfrm>
            <a:off x="612647" y="1715532"/>
            <a:ext cx="10653579" cy="4700258"/>
          </a:xfrm>
        </p:spPr>
        <p:txBody>
          <a:bodyPr>
            <a:normAutofit/>
          </a:bodyPr>
          <a:lstStyle/>
          <a:p>
            <a:r>
              <a:rPr lang="en-US" dirty="0"/>
              <a:t>Embracing Anti-Discrimination, Unbiased Curriculum, and Advancing Truth in Education</a:t>
            </a:r>
          </a:p>
          <a:p>
            <a:endParaRPr lang="en-US" dirty="0"/>
          </a:p>
          <a:p>
            <a:r>
              <a:rPr lang="en-US" dirty="0"/>
              <a:t>Introduced in Congress by Rep. Greg Murphy, MD (March 2024)  </a:t>
            </a:r>
          </a:p>
          <a:p>
            <a:endParaRPr lang="en-US" dirty="0"/>
          </a:p>
          <a:p>
            <a:r>
              <a:rPr lang="en-US" dirty="0"/>
              <a:t>The EDUCATE ACT and related policies target DEI in medical schools – in education, programming, and activities</a:t>
            </a:r>
          </a:p>
          <a:p>
            <a:endParaRPr lang="en-US" dirty="0"/>
          </a:p>
        </p:txBody>
      </p:sp>
    </p:spTree>
    <p:extLst>
      <p:ext uri="{BB962C8B-B14F-4D97-AF65-F5344CB8AC3E}">
        <p14:creationId xmlns:p14="http://schemas.microsoft.com/office/powerpoint/2010/main" val="3631041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87157-3BF4-C741-4288-8454B58265B0}"/>
              </a:ext>
            </a:extLst>
          </p:cNvPr>
          <p:cNvSpPr>
            <a:spLocks noGrp="1"/>
          </p:cNvSpPr>
          <p:nvPr>
            <p:ph type="title"/>
          </p:nvPr>
        </p:nvSpPr>
        <p:spPr/>
        <p:txBody>
          <a:bodyPr/>
          <a:lstStyle/>
          <a:p>
            <a:r>
              <a:rPr lang="en-US" dirty="0"/>
              <a:t>EDUCATE Act</a:t>
            </a:r>
          </a:p>
        </p:txBody>
      </p:sp>
      <p:sp>
        <p:nvSpPr>
          <p:cNvPr id="3" name="Content Placeholder 2">
            <a:extLst>
              <a:ext uri="{FF2B5EF4-FFF2-40B4-BE49-F238E27FC236}">
                <a16:creationId xmlns:a16="http://schemas.microsoft.com/office/drawing/2014/main" id="{4D75370C-EF89-6A5E-A5AD-CF231A9E6611}"/>
              </a:ext>
            </a:extLst>
          </p:cNvPr>
          <p:cNvSpPr>
            <a:spLocks noGrp="1"/>
          </p:cNvSpPr>
          <p:nvPr>
            <p:ph idx="1"/>
          </p:nvPr>
        </p:nvSpPr>
        <p:spPr>
          <a:xfrm>
            <a:off x="612647" y="1505671"/>
            <a:ext cx="10653579" cy="5142469"/>
          </a:xfrm>
        </p:spPr>
        <p:txBody>
          <a:bodyPr>
            <a:normAutofit/>
          </a:bodyPr>
          <a:lstStyle/>
          <a:p>
            <a:r>
              <a:rPr lang="en-US" dirty="0"/>
              <a:t>What’s at stake?</a:t>
            </a:r>
          </a:p>
          <a:p>
            <a:endParaRPr lang="en-US" dirty="0"/>
          </a:p>
          <a:p>
            <a:r>
              <a:rPr lang="en-US" dirty="0"/>
              <a:t>Patient safety, legal accountability, and healthcare equity</a:t>
            </a:r>
          </a:p>
          <a:p>
            <a:endParaRPr lang="en-US" dirty="0"/>
          </a:p>
          <a:p>
            <a:r>
              <a:rPr lang="en-US" dirty="0"/>
              <a:t>Rather than “Embracing Anti-Discrimination, Unbiased Curriculum, and Advancing Truth in Education”</a:t>
            </a:r>
          </a:p>
          <a:p>
            <a:endParaRPr lang="en-US" dirty="0"/>
          </a:p>
          <a:p>
            <a:r>
              <a:rPr lang="en-US" dirty="0"/>
              <a:t>The EDUCATE Act undermines the legal and ethical obligations of medical institutions to provide equitable care.</a:t>
            </a:r>
          </a:p>
          <a:p>
            <a:endParaRPr lang="en-US" dirty="0"/>
          </a:p>
          <a:p>
            <a:r>
              <a:rPr lang="en-US" dirty="0"/>
              <a:t>Long term it could lead to increased liability and regulatory challenges </a:t>
            </a:r>
          </a:p>
        </p:txBody>
      </p:sp>
    </p:spTree>
    <p:extLst>
      <p:ext uri="{BB962C8B-B14F-4D97-AF65-F5344CB8AC3E}">
        <p14:creationId xmlns:p14="http://schemas.microsoft.com/office/powerpoint/2010/main" val="2478846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8C364-A2BC-F431-48D3-D0084538C452}"/>
              </a:ext>
            </a:extLst>
          </p:cNvPr>
          <p:cNvSpPr>
            <a:spLocks noGrp="1"/>
          </p:cNvSpPr>
          <p:nvPr>
            <p:ph type="title"/>
          </p:nvPr>
        </p:nvSpPr>
        <p:spPr/>
        <p:txBody>
          <a:bodyPr/>
          <a:lstStyle/>
          <a:p>
            <a:r>
              <a:rPr lang="en-US" dirty="0"/>
              <a:t>The EDUCATE Act is not the end</a:t>
            </a:r>
          </a:p>
        </p:txBody>
      </p:sp>
      <p:sp>
        <p:nvSpPr>
          <p:cNvPr id="3" name="Content Placeholder 2">
            <a:extLst>
              <a:ext uri="{FF2B5EF4-FFF2-40B4-BE49-F238E27FC236}">
                <a16:creationId xmlns:a16="http://schemas.microsoft.com/office/drawing/2014/main" id="{4C216D48-BDC7-3C08-7ECD-92548ABA7327}"/>
              </a:ext>
            </a:extLst>
          </p:cNvPr>
          <p:cNvSpPr>
            <a:spLocks noGrp="1"/>
          </p:cNvSpPr>
          <p:nvPr>
            <p:ph idx="1"/>
          </p:nvPr>
        </p:nvSpPr>
        <p:spPr/>
        <p:txBody>
          <a:bodyPr/>
          <a:lstStyle/>
          <a:p>
            <a:r>
              <a:rPr lang="en-US" dirty="0"/>
              <a:t>The EDUCATE Act is not alone. </a:t>
            </a:r>
          </a:p>
          <a:p>
            <a:endParaRPr lang="en-US" dirty="0"/>
          </a:p>
          <a:p>
            <a:r>
              <a:rPr lang="en-US" dirty="0"/>
              <a:t>Since 2022, there have been more than 30 bills and several executive orders across the U.S.</a:t>
            </a:r>
          </a:p>
          <a:p>
            <a:endParaRPr lang="en-US" dirty="0"/>
          </a:p>
          <a:p>
            <a:r>
              <a:rPr lang="en-US" dirty="0"/>
              <a:t>Targeting DEI funding, practices, and promotions at schools</a:t>
            </a:r>
          </a:p>
          <a:p>
            <a:endParaRPr lang="en-US" dirty="0"/>
          </a:p>
          <a:p>
            <a:r>
              <a:rPr lang="en-US" dirty="0"/>
              <a:t>At </a:t>
            </a:r>
            <a:r>
              <a:rPr lang="en-US" i="1" dirty="0"/>
              <a:t>least</a:t>
            </a:r>
            <a:r>
              <a:rPr lang="en-US" dirty="0"/>
              <a:t> 15 of these bills and orders have been signed into law</a:t>
            </a:r>
          </a:p>
          <a:p>
            <a:endParaRPr lang="en-US" dirty="0"/>
          </a:p>
          <a:p>
            <a:endParaRPr lang="en-US" dirty="0"/>
          </a:p>
        </p:txBody>
      </p:sp>
    </p:spTree>
    <p:extLst>
      <p:ext uri="{BB962C8B-B14F-4D97-AF65-F5344CB8AC3E}">
        <p14:creationId xmlns:p14="http://schemas.microsoft.com/office/powerpoint/2010/main" val="17939088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8AD833B-2022-E0EF-D008-CFEF2FBAC02C}"/>
            </a:ext>
          </a:extLst>
        </p:cNvPr>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BB0869A-0BE5-B3E9-F73D-2F3691E4D9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429E17-9DF2-BC04-DEAB-41033D60A598}"/>
              </a:ext>
            </a:extLst>
          </p:cNvPr>
          <p:cNvSpPr>
            <a:spLocks noGrp="1"/>
          </p:cNvSpPr>
          <p:nvPr>
            <p:ph type="title"/>
          </p:nvPr>
        </p:nvSpPr>
        <p:spPr>
          <a:xfrm>
            <a:off x="612648" y="1114923"/>
            <a:ext cx="4621553" cy="1360728"/>
          </a:xfrm>
        </p:spPr>
        <p:txBody>
          <a:bodyPr anchor="b">
            <a:normAutofit/>
          </a:bodyPr>
          <a:lstStyle/>
          <a:p>
            <a:r>
              <a:rPr lang="en-US" dirty="0"/>
              <a:t>The EDUCATE Act is not the end</a:t>
            </a:r>
          </a:p>
        </p:txBody>
      </p:sp>
      <p:sp>
        <p:nvSpPr>
          <p:cNvPr id="3" name="Content Placeholder 2">
            <a:extLst>
              <a:ext uri="{FF2B5EF4-FFF2-40B4-BE49-F238E27FC236}">
                <a16:creationId xmlns:a16="http://schemas.microsoft.com/office/drawing/2014/main" id="{28D3968B-70DE-1B29-5B61-3B5AC1A796CA}"/>
              </a:ext>
            </a:extLst>
          </p:cNvPr>
          <p:cNvSpPr>
            <a:spLocks noGrp="1"/>
          </p:cNvSpPr>
          <p:nvPr>
            <p:ph idx="1"/>
          </p:nvPr>
        </p:nvSpPr>
        <p:spPr>
          <a:xfrm>
            <a:off x="612648" y="2584058"/>
            <a:ext cx="4621553" cy="3159018"/>
          </a:xfrm>
        </p:spPr>
        <p:txBody>
          <a:bodyPr>
            <a:normAutofit/>
          </a:bodyPr>
          <a:lstStyle/>
          <a:p>
            <a:endParaRPr lang="en-US" sz="1800" dirty="0"/>
          </a:p>
          <a:p>
            <a:endParaRPr lang="en-US" sz="1800" dirty="0"/>
          </a:p>
          <a:p>
            <a:r>
              <a:rPr lang="en-US" sz="1800" dirty="0"/>
              <a:t>As of April 2025, these bills and orders have been signed into law in the following states:</a:t>
            </a:r>
          </a:p>
          <a:p>
            <a:endParaRPr lang="en-US" sz="1800" dirty="0"/>
          </a:p>
          <a:p>
            <a:endParaRPr lang="en-US" sz="1800" dirty="0"/>
          </a:p>
          <a:p>
            <a:endParaRPr lang="en-US" sz="1800" dirty="0"/>
          </a:p>
          <a:p>
            <a:endParaRPr lang="en-US" sz="1800" dirty="0"/>
          </a:p>
          <a:p>
            <a:endParaRPr lang="en-US" sz="1800" dirty="0"/>
          </a:p>
        </p:txBody>
      </p:sp>
      <p:graphicFrame>
        <p:nvGraphicFramePr>
          <p:cNvPr id="4" name="Table 3">
            <a:extLst>
              <a:ext uri="{FF2B5EF4-FFF2-40B4-BE49-F238E27FC236}">
                <a16:creationId xmlns:a16="http://schemas.microsoft.com/office/drawing/2014/main" id="{769CE949-9004-B738-1392-EDFF7D8C0B3E}"/>
              </a:ext>
            </a:extLst>
          </p:cNvPr>
          <p:cNvGraphicFramePr>
            <a:graphicFrameLocks noGrp="1"/>
          </p:cNvGraphicFramePr>
          <p:nvPr>
            <p:extLst>
              <p:ext uri="{D42A27DB-BD31-4B8C-83A1-F6EECF244321}">
                <p14:modId xmlns:p14="http://schemas.microsoft.com/office/powerpoint/2010/main" val="3365994327"/>
              </p:ext>
            </p:extLst>
          </p:nvPr>
        </p:nvGraphicFramePr>
        <p:xfrm>
          <a:off x="5691261" y="1810218"/>
          <a:ext cx="5837781" cy="3237565"/>
        </p:xfrm>
        <a:graphic>
          <a:graphicData uri="http://schemas.openxmlformats.org/drawingml/2006/table">
            <a:tbl>
              <a:tblPr firstRow="1" bandRow="1">
                <a:solidFill>
                  <a:schemeClr val="tx1">
                    <a:lumMod val="75000"/>
                    <a:lumOff val="25000"/>
                  </a:schemeClr>
                </a:solidFill>
                <a:tableStyleId>{5C22544A-7EE6-4342-B048-85BDC9FD1C3A}</a:tableStyleId>
              </a:tblPr>
              <a:tblGrid>
                <a:gridCol w="2098717">
                  <a:extLst>
                    <a:ext uri="{9D8B030D-6E8A-4147-A177-3AD203B41FA5}">
                      <a16:colId xmlns:a16="http://schemas.microsoft.com/office/drawing/2014/main" val="16278248"/>
                    </a:ext>
                  </a:extLst>
                </a:gridCol>
                <a:gridCol w="1538223">
                  <a:extLst>
                    <a:ext uri="{9D8B030D-6E8A-4147-A177-3AD203B41FA5}">
                      <a16:colId xmlns:a16="http://schemas.microsoft.com/office/drawing/2014/main" val="3163485786"/>
                    </a:ext>
                  </a:extLst>
                </a:gridCol>
                <a:gridCol w="2200841">
                  <a:extLst>
                    <a:ext uri="{9D8B030D-6E8A-4147-A177-3AD203B41FA5}">
                      <a16:colId xmlns:a16="http://schemas.microsoft.com/office/drawing/2014/main" val="3377521962"/>
                    </a:ext>
                  </a:extLst>
                </a:gridCol>
              </a:tblGrid>
              <a:tr h="647513">
                <a:tc>
                  <a:txBody>
                    <a:bodyPr/>
                    <a:lstStyle/>
                    <a:p>
                      <a:r>
                        <a:rPr lang="en-US" sz="2100" b="0" cap="none" spc="0">
                          <a:solidFill>
                            <a:schemeClr val="bg1"/>
                          </a:solidFill>
                        </a:rPr>
                        <a:t>Florida</a:t>
                      </a:r>
                    </a:p>
                  </a:txBody>
                  <a:tcPr marL="177838" marR="136798" marT="136798" marB="136798" anchor="ctr">
                    <a:lnL w="19050" cap="flat" cmpd="sng" algn="ctr">
                      <a:solidFill>
                        <a:schemeClr val="tx1"/>
                      </a:solidFill>
                      <a:prstDash val="solid"/>
                    </a:lnL>
                    <a:lnR w="12700" cmpd="sng">
                      <a:noFill/>
                    </a:lnR>
                    <a:lnT w="19050" cap="flat" cmpd="sng" algn="ctr">
                      <a:solidFill>
                        <a:schemeClr val="tx1"/>
                      </a:solidFill>
                      <a:prstDash val="solid"/>
                    </a:lnT>
                    <a:lnB w="38100" cmpd="sng">
                      <a:noFill/>
                    </a:lnB>
                    <a:solidFill>
                      <a:schemeClr val="tx1"/>
                    </a:solidFill>
                  </a:tcPr>
                </a:tc>
                <a:tc>
                  <a:txBody>
                    <a:bodyPr/>
                    <a:lstStyle/>
                    <a:p>
                      <a:r>
                        <a:rPr lang="en-US" sz="2100" b="0" cap="none" spc="0">
                          <a:solidFill>
                            <a:schemeClr val="bg1"/>
                          </a:solidFill>
                        </a:rPr>
                        <a:t>Texas</a:t>
                      </a:r>
                    </a:p>
                  </a:txBody>
                  <a:tcPr marL="177838" marR="136798" marT="136798" marB="136798" anchor="ctr">
                    <a:lnL w="12700" cmpd="sng">
                      <a:noFill/>
                    </a:lnL>
                    <a:lnR w="12700" cmpd="sng">
                      <a:noFill/>
                    </a:lnR>
                    <a:lnT w="19050" cap="flat" cmpd="sng" algn="ctr">
                      <a:solidFill>
                        <a:schemeClr val="tx1"/>
                      </a:solidFill>
                      <a:prstDash val="solid"/>
                    </a:lnT>
                    <a:lnB w="38100" cmpd="sng">
                      <a:noFill/>
                    </a:lnB>
                    <a:solidFill>
                      <a:schemeClr val="tx1"/>
                    </a:solidFill>
                  </a:tcPr>
                </a:tc>
                <a:tc>
                  <a:txBody>
                    <a:bodyPr/>
                    <a:lstStyle/>
                    <a:p>
                      <a:r>
                        <a:rPr lang="en-US" sz="2100" b="0" cap="none" spc="0">
                          <a:solidFill>
                            <a:schemeClr val="bg1"/>
                          </a:solidFill>
                        </a:rPr>
                        <a:t>West Virginia</a:t>
                      </a:r>
                    </a:p>
                  </a:txBody>
                  <a:tcPr marL="177838" marR="136798" marT="136798" marB="136798" anchor="ctr">
                    <a:lnL w="12700" cmpd="sng">
                      <a:noFill/>
                    </a:lnL>
                    <a:lnR w="12700" cmpd="sng">
                      <a:noFill/>
                    </a:lnR>
                    <a:lnT w="19050" cap="flat" cmpd="sng" algn="ctr">
                      <a:solidFill>
                        <a:schemeClr val="tx1"/>
                      </a:solidFill>
                      <a:prstDash val="solid"/>
                    </a:lnT>
                    <a:lnB w="38100" cmpd="sng">
                      <a:noFill/>
                    </a:lnB>
                    <a:solidFill>
                      <a:schemeClr val="tx1"/>
                    </a:solidFill>
                  </a:tcPr>
                </a:tc>
                <a:extLst>
                  <a:ext uri="{0D108BD9-81ED-4DB2-BD59-A6C34878D82A}">
                    <a16:rowId xmlns:a16="http://schemas.microsoft.com/office/drawing/2014/main" val="1287769448"/>
                  </a:ext>
                </a:extLst>
              </a:tr>
              <a:tr h="647513">
                <a:tc>
                  <a:txBody>
                    <a:bodyPr/>
                    <a:lstStyle/>
                    <a:p>
                      <a:r>
                        <a:rPr lang="en-US" sz="2100" cap="none" spc="0">
                          <a:solidFill>
                            <a:schemeClr val="bg1"/>
                          </a:solidFill>
                        </a:rPr>
                        <a:t>North Dakota</a:t>
                      </a:r>
                    </a:p>
                  </a:txBody>
                  <a:tcPr marL="177838" marR="136798" marT="136798" marB="136798">
                    <a:lnL w="38100" cap="flat" cmpd="sng" algn="ctr">
                      <a:noFill/>
                      <a:prstDash val="solid"/>
                    </a:lnL>
                    <a:lnR w="6350" cap="flat" cmpd="sng" algn="ctr">
                      <a:solidFill>
                        <a:schemeClr val="tx1">
                          <a:lumMod val="50000"/>
                          <a:lumOff val="50000"/>
                        </a:schemeClr>
                      </a:solidFill>
                      <a:prstDash val="solid"/>
                    </a:lnR>
                    <a:lnT w="38100" cmpd="sng">
                      <a:noFill/>
                    </a:lnT>
                    <a:lnB w="6350" cap="flat" cmpd="sng" algn="ctr">
                      <a:solidFill>
                        <a:schemeClr val="tx1">
                          <a:lumMod val="50000"/>
                          <a:lumOff val="50000"/>
                        </a:schemeClr>
                      </a:solidFill>
                      <a:prstDash val="solid"/>
                    </a:lnB>
                    <a:solidFill>
                      <a:schemeClr val="tx1">
                        <a:lumMod val="75000"/>
                        <a:lumOff val="25000"/>
                      </a:schemeClr>
                    </a:solidFill>
                  </a:tcPr>
                </a:tc>
                <a:tc>
                  <a:txBody>
                    <a:bodyPr/>
                    <a:lstStyle/>
                    <a:p>
                      <a:r>
                        <a:rPr lang="en-US" sz="2100" cap="none" spc="0">
                          <a:solidFill>
                            <a:schemeClr val="bg1"/>
                          </a:solidFill>
                        </a:rPr>
                        <a:t>Utah</a:t>
                      </a:r>
                    </a:p>
                  </a:txBody>
                  <a:tcPr marL="177838" marR="136798" marT="136798" marB="136798">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38100" cmpd="sng">
                      <a:noFill/>
                    </a:lnT>
                    <a:lnB w="6350" cap="flat" cmpd="sng" algn="ctr">
                      <a:solidFill>
                        <a:schemeClr val="tx1">
                          <a:lumMod val="50000"/>
                          <a:lumOff val="50000"/>
                        </a:schemeClr>
                      </a:solidFill>
                      <a:prstDash val="solid"/>
                    </a:lnB>
                    <a:solidFill>
                      <a:schemeClr val="tx1">
                        <a:lumMod val="75000"/>
                        <a:lumOff val="25000"/>
                      </a:schemeClr>
                    </a:solidFill>
                  </a:tcPr>
                </a:tc>
                <a:tc>
                  <a:txBody>
                    <a:bodyPr/>
                    <a:lstStyle/>
                    <a:p>
                      <a:r>
                        <a:rPr lang="en-US" sz="2100" cap="none" spc="0">
                          <a:solidFill>
                            <a:schemeClr val="bg1"/>
                          </a:solidFill>
                        </a:rPr>
                        <a:t>North Carolina</a:t>
                      </a:r>
                    </a:p>
                  </a:txBody>
                  <a:tcPr marL="177838" marR="136798" marT="136798" marB="136798">
                    <a:lnL w="6350" cap="flat" cmpd="sng" algn="ctr">
                      <a:solidFill>
                        <a:schemeClr val="tx1">
                          <a:lumMod val="50000"/>
                          <a:lumOff val="50000"/>
                        </a:schemeClr>
                      </a:solidFill>
                      <a:prstDash val="solid"/>
                    </a:lnL>
                    <a:lnR w="38100" cap="flat" cmpd="sng" algn="ctr">
                      <a:noFill/>
                      <a:prstDash val="solid"/>
                    </a:lnR>
                    <a:lnT w="38100" cmpd="sng">
                      <a:noFill/>
                    </a:lnT>
                    <a:lnB w="6350" cap="flat" cmpd="sng" algn="ctr">
                      <a:solidFill>
                        <a:schemeClr val="tx1">
                          <a:lumMod val="50000"/>
                          <a:lumOff val="50000"/>
                        </a:schemeClr>
                      </a:solidFill>
                      <a:prstDash val="solid"/>
                    </a:lnB>
                    <a:solidFill>
                      <a:schemeClr val="tx1">
                        <a:lumMod val="75000"/>
                        <a:lumOff val="25000"/>
                      </a:schemeClr>
                    </a:solidFill>
                  </a:tcPr>
                </a:tc>
                <a:extLst>
                  <a:ext uri="{0D108BD9-81ED-4DB2-BD59-A6C34878D82A}">
                    <a16:rowId xmlns:a16="http://schemas.microsoft.com/office/drawing/2014/main" val="752468302"/>
                  </a:ext>
                </a:extLst>
              </a:tr>
              <a:tr h="647513">
                <a:tc>
                  <a:txBody>
                    <a:bodyPr/>
                    <a:lstStyle/>
                    <a:p>
                      <a:r>
                        <a:rPr lang="en-US" sz="2100" cap="none" spc="0">
                          <a:solidFill>
                            <a:schemeClr val="bg1"/>
                          </a:solidFill>
                        </a:rPr>
                        <a:t>South Dakota</a:t>
                      </a:r>
                    </a:p>
                  </a:txBody>
                  <a:tcPr marL="177838" marR="136798" marT="136798" marB="136798">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2700" cmpd="sng">
                      <a:noFill/>
                      <a:prstDash val="solid"/>
                    </a:lnB>
                    <a:solidFill>
                      <a:schemeClr val="tx1">
                        <a:lumMod val="85000"/>
                        <a:lumOff val="15000"/>
                      </a:schemeClr>
                    </a:solidFill>
                  </a:tcPr>
                </a:tc>
                <a:tc>
                  <a:txBody>
                    <a:bodyPr/>
                    <a:lstStyle/>
                    <a:p>
                      <a:r>
                        <a:rPr lang="en-US" sz="2100" cap="none" spc="0">
                          <a:solidFill>
                            <a:schemeClr val="bg1"/>
                          </a:solidFill>
                        </a:rPr>
                        <a:t>Alabama</a:t>
                      </a:r>
                    </a:p>
                  </a:txBody>
                  <a:tcPr marL="177838" marR="136798" marT="136798" marB="136798">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2700" cmpd="sng">
                      <a:noFill/>
                      <a:prstDash val="solid"/>
                    </a:lnB>
                    <a:solidFill>
                      <a:schemeClr val="tx1">
                        <a:lumMod val="85000"/>
                        <a:lumOff val="15000"/>
                      </a:schemeClr>
                    </a:solidFill>
                  </a:tcPr>
                </a:tc>
                <a:tc>
                  <a:txBody>
                    <a:bodyPr/>
                    <a:lstStyle/>
                    <a:p>
                      <a:r>
                        <a:rPr lang="en-US" sz="2100" cap="none" spc="0">
                          <a:solidFill>
                            <a:schemeClr val="bg1"/>
                          </a:solidFill>
                        </a:rPr>
                        <a:t>Iowa</a:t>
                      </a:r>
                    </a:p>
                  </a:txBody>
                  <a:tcPr marL="177838" marR="136798" marT="136798" marB="136798">
                    <a:lnL w="6350" cap="flat" cmpd="sng" algn="ctr">
                      <a:solidFill>
                        <a:schemeClr val="tx1">
                          <a:lumMod val="50000"/>
                          <a:lumOff val="50000"/>
                        </a:schemeClr>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tx1">
                        <a:lumMod val="85000"/>
                        <a:lumOff val="15000"/>
                      </a:schemeClr>
                    </a:solidFill>
                  </a:tcPr>
                </a:tc>
                <a:extLst>
                  <a:ext uri="{0D108BD9-81ED-4DB2-BD59-A6C34878D82A}">
                    <a16:rowId xmlns:a16="http://schemas.microsoft.com/office/drawing/2014/main" val="3937313603"/>
                  </a:ext>
                </a:extLst>
              </a:tr>
              <a:tr h="647513">
                <a:tc>
                  <a:txBody>
                    <a:bodyPr/>
                    <a:lstStyle/>
                    <a:p>
                      <a:r>
                        <a:rPr lang="en-US" sz="2100" cap="none" spc="0">
                          <a:solidFill>
                            <a:schemeClr val="bg1"/>
                          </a:solidFill>
                        </a:rPr>
                        <a:t>Tennessee</a:t>
                      </a:r>
                    </a:p>
                  </a:txBody>
                  <a:tcPr marL="177838" marR="136798" marT="136798" marB="136798">
                    <a:lnL w="38100" cap="flat" cmpd="sng" algn="ctr">
                      <a:noFill/>
                      <a:prstDash val="solid"/>
                    </a:lnL>
                    <a:lnR w="6350" cap="flat" cmpd="sng" algn="ctr">
                      <a:solidFill>
                        <a:schemeClr val="tx1">
                          <a:lumMod val="50000"/>
                          <a:lumOff val="50000"/>
                        </a:schemeClr>
                      </a:solidFill>
                      <a:prstDash val="solid"/>
                    </a:lnR>
                    <a:lnT w="12700" cmpd="sng">
                      <a:noFill/>
                      <a:prstDash val="solid"/>
                    </a:lnT>
                    <a:lnB w="6350" cap="flat" cmpd="sng" algn="ctr">
                      <a:solidFill>
                        <a:schemeClr val="tx1">
                          <a:lumMod val="50000"/>
                          <a:lumOff val="50000"/>
                        </a:schemeClr>
                      </a:solidFill>
                      <a:prstDash val="solid"/>
                    </a:lnB>
                    <a:solidFill>
                      <a:schemeClr val="tx1">
                        <a:lumMod val="75000"/>
                        <a:lumOff val="25000"/>
                      </a:schemeClr>
                    </a:solidFill>
                  </a:tcPr>
                </a:tc>
                <a:tc>
                  <a:txBody>
                    <a:bodyPr/>
                    <a:lstStyle/>
                    <a:p>
                      <a:r>
                        <a:rPr lang="en-US" sz="2100" cap="none" spc="0">
                          <a:solidFill>
                            <a:schemeClr val="bg1"/>
                          </a:solidFill>
                        </a:rPr>
                        <a:t>Idaho</a:t>
                      </a:r>
                    </a:p>
                  </a:txBody>
                  <a:tcPr marL="177838" marR="136798" marT="136798" marB="136798">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2700" cmpd="sng">
                      <a:noFill/>
                      <a:prstDash val="solid"/>
                    </a:lnT>
                    <a:lnB w="6350" cap="flat" cmpd="sng" algn="ctr">
                      <a:solidFill>
                        <a:schemeClr val="tx1">
                          <a:lumMod val="50000"/>
                          <a:lumOff val="50000"/>
                        </a:schemeClr>
                      </a:solidFill>
                      <a:prstDash val="solid"/>
                    </a:lnB>
                    <a:solidFill>
                      <a:schemeClr val="tx1">
                        <a:lumMod val="75000"/>
                        <a:lumOff val="25000"/>
                      </a:schemeClr>
                    </a:solidFill>
                  </a:tcPr>
                </a:tc>
                <a:tc>
                  <a:txBody>
                    <a:bodyPr/>
                    <a:lstStyle/>
                    <a:p>
                      <a:r>
                        <a:rPr lang="en-US" sz="2100" cap="none" spc="0">
                          <a:solidFill>
                            <a:schemeClr val="bg1"/>
                          </a:solidFill>
                        </a:rPr>
                        <a:t>Wyoming</a:t>
                      </a:r>
                    </a:p>
                  </a:txBody>
                  <a:tcPr marL="177838" marR="136798" marT="136798" marB="136798">
                    <a:lnL w="6350" cap="flat" cmpd="sng" algn="ctr">
                      <a:solidFill>
                        <a:schemeClr val="tx1">
                          <a:lumMod val="50000"/>
                          <a:lumOff val="50000"/>
                        </a:schemeClr>
                      </a:solidFill>
                      <a:prstDash val="solid"/>
                    </a:lnL>
                    <a:lnR w="38100" cap="flat" cmpd="sng" algn="ctr">
                      <a:noFill/>
                      <a:prstDash val="solid"/>
                    </a:lnR>
                    <a:lnT w="12700" cmpd="sng">
                      <a:noFill/>
                      <a:prstDash val="solid"/>
                    </a:lnT>
                    <a:lnB w="6350" cap="flat" cmpd="sng" algn="ctr">
                      <a:solidFill>
                        <a:schemeClr val="tx1">
                          <a:lumMod val="50000"/>
                          <a:lumOff val="50000"/>
                        </a:schemeClr>
                      </a:solidFill>
                      <a:prstDash val="solid"/>
                    </a:lnB>
                    <a:solidFill>
                      <a:schemeClr val="tx1">
                        <a:lumMod val="75000"/>
                        <a:lumOff val="25000"/>
                      </a:schemeClr>
                    </a:solidFill>
                  </a:tcPr>
                </a:tc>
                <a:extLst>
                  <a:ext uri="{0D108BD9-81ED-4DB2-BD59-A6C34878D82A}">
                    <a16:rowId xmlns:a16="http://schemas.microsoft.com/office/drawing/2014/main" val="2694172295"/>
                  </a:ext>
                </a:extLst>
              </a:tr>
              <a:tr h="647513">
                <a:tc>
                  <a:txBody>
                    <a:bodyPr/>
                    <a:lstStyle/>
                    <a:p>
                      <a:r>
                        <a:rPr lang="en-US" sz="2100" cap="none" spc="0">
                          <a:solidFill>
                            <a:schemeClr val="bg1"/>
                          </a:solidFill>
                        </a:rPr>
                        <a:t>Arkansas</a:t>
                      </a:r>
                    </a:p>
                  </a:txBody>
                  <a:tcPr marL="177838" marR="136798" marT="136798" marB="136798">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2700" cmpd="sng">
                      <a:noFill/>
                      <a:prstDash val="solid"/>
                    </a:lnB>
                    <a:solidFill>
                      <a:schemeClr val="tx1">
                        <a:lumMod val="85000"/>
                        <a:lumOff val="15000"/>
                      </a:schemeClr>
                    </a:solidFill>
                  </a:tcPr>
                </a:tc>
                <a:tc>
                  <a:txBody>
                    <a:bodyPr/>
                    <a:lstStyle/>
                    <a:p>
                      <a:r>
                        <a:rPr lang="en-US" sz="2100" cap="none" spc="0">
                          <a:solidFill>
                            <a:schemeClr val="bg1"/>
                          </a:solidFill>
                        </a:rPr>
                        <a:t>Ohio</a:t>
                      </a:r>
                    </a:p>
                  </a:txBody>
                  <a:tcPr marL="177838" marR="136798" marT="136798" marB="136798">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2700" cmpd="sng">
                      <a:noFill/>
                      <a:prstDash val="solid"/>
                    </a:lnB>
                    <a:solidFill>
                      <a:schemeClr val="tx1">
                        <a:lumMod val="85000"/>
                        <a:lumOff val="15000"/>
                      </a:schemeClr>
                    </a:solidFill>
                  </a:tcPr>
                </a:tc>
                <a:tc>
                  <a:txBody>
                    <a:bodyPr/>
                    <a:lstStyle/>
                    <a:p>
                      <a:endParaRPr lang="en-US" sz="2100" cap="none" spc="0">
                        <a:solidFill>
                          <a:schemeClr val="bg1"/>
                        </a:solidFill>
                      </a:endParaRPr>
                    </a:p>
                  </a:txBody>
                  <a:tcPr marL="177838" marR="136798" marT="136798" marB="136798">
                    <a:lnL w="6350" cap="flat" cmpd="sng" algn="ctr">
                      <a:solidFill>
                        <a:schemeClr val="tx1">
                          <a:lumMod val="50000"/>
                          <a:lumOff val="50000"/>
                        </a:schemeClr>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tx1">
                        <a:lumMod val="85000"/>
                        <a:lumOff val="15000"/>
                      </a:schemeClr>
                    </a:solidFill>
                  </a:tcPr>
                </a:tc>
                <a:extLst>
                  <a:ext uri="{0D108BD9-81ED-4DB2-BD59-A6C34878D82A}">
                    <a16:rowId xmlns:a16="http://schemas.microsoft.com/office/drawing/2014/main" val="2570667071"/>
                  </a:ext>
                </a:extLst>
              </a:tr>
            </a:tbl>
          </a:graphicData>
        </a:graphic>
      </p:graphicFrame>
    </p:spTree>
    <p:extLst>
      <p:ext uri="{BB962C8B-B14F-4D97-AF65-F5344CB8AC3E}">
        <p14:creationId xmlns:p14="http://schemas.microsoft.com/office/powerpoint/2010/main" val="882798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039298-ED91-2D3D-5D50-D8095FE9A3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5BF8A-3283-7F32-CC14-1BFC7896F426}"/>
              </a:ext>
            </a:extLst>
          </p:cNvPr>
          <p:cNvSpPr>
            <a:spLocks noGrp="1"/>
          </p:cNvSpPr>
          <p:nvPr>
            <p:ph type="title"/>
          </p:nvPr>
        </p:nvSpPr>
        <p:spPr/>
        <p:txBody>
          <a:bodyPr/>
          <a:lstStyle/>
          <a:p>
            <a:r>
              <a:rPr lang="en-US" dirty="0"/>
              <a:t>What is the real problem?</a:t>
            </a:r>
          </a:p>
        </p:txBody>
      </p:sp>
      <p:sp>
        <p:nvSpPr>
          <p:cNvPr id="3" name="Content Placeholder 2">
            <a:extLst>
              <a:ext uri="{FF2B5EF4-FFF2-40B4-BE49-F238E27FC236}">
                <a16:creationId xmlns:a16="http://schemas.microsoft.com/office/drawing/2014/main" id="{441B2D8E-1054-649E-3F72-4356EADA9C19}"/>
              </a:ext>
            </a:extLst>
          </p:cNvPr>
          <p:cNvSpPr>
            <a:spLocks noGrp="1"/>
          </p:cNvSpPr>
          <p:nvPr>
            <p:ph idx="1"/>
          </p:nvPr>
        </p:nvSpPr>
        <p:spPr>
          <a:xfrm>
            <a:off x="612647" y="1715531"/>
            <a:ext cx="10809858" cy="4940101"/>
          </a:xfrm>
        </p:spPr>
        <p:txBody>
          <a:bodyPr>
            <a:normAutofit fontScale="92500" lnSpcReduction="10000"/>
          </a:bodyPr>
          <a:lstStyle/>
          <a:p>
            <a:r>
              <a:rPr lang="en-US" dirty="0"/>
              <a:t>DEI is not indoctrination.</a:t>
            </a:r>
          </a:p>
          <a:p>
            <a:r>
              <a:rPr lang="en-US" dirty="0"/>
              <a:t>Yet there is a clear movement to frame it as such.</a:t>
            </a:r>
          </a:p>
          <a:p>
            <a:endParaRPr lang="en-US" dirty="0"/>
          </a:p>
          <a:p>
            <a:r>
              <a:rPr lang="en-US" dirty="0"/>
              <a:t>The language being used around DEI is heavy.</a:t>
            </a:r>
          </a:p>
          <a:p>
            <a:endParaRPr lang="en-US" dirty="0"/>
          </a:p>
          <a:p>
            <a:r>
              <a:rPr lang="en-US" dirty="0"/>
              <a:t>The EDUCATE Act purports to advance the truth.</a:t>
            </a:r>
          </a:p>
          <a:p>
            <a:r>
              <a:rPr lang="en-US" dirty="0"/>
              <a:t>“Embracing Anti-Discrimination, Unbiased Curriculum, and Advancing Truth in Education”</a:t>
            </a:r>
          </a:p>
          <a:p>
            <a:endParaRPr lang="en-US" dirty="0"/>
          </a:p>
          <a:p>
            <a:r>
              <a:rPr lang="en-US" dirty="0"/>
              <a:t>Consider the titles of Trump EO’s:</a:t>
            </a:r>
          </a:p>
          <a:p>
            <a:r>
              <a:rPr lang="en-US" dirty="0"/>
              <a:t>“Ending Radical and Wasteful Government DEI Programs And Preferencing”</a:t>
            </a:r>
          </a:p>
          <a:p>
            <a:r>
              <a:rPr lang="en-US" dirty="0"/>
              <a:t>“Ending Illegal Discrimination and Restoring Merit-Based Opportunity”</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134386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236C0-1E6B-9586-3834-C2F1F346ECBB}"/>
              </a:ext>
            </a:extLst>
          </p:cNvPr>
          <p:cNvSpPr>
            <a:spLocks noGrp="1"/>
          </p:cNvSpPr>
          <p:nvPr>
            <p:ph type="title"/>
          </p:nvPr>
        </p:nvSpPr>
        <p:spPr/>
        <p:txBody>
          <a:bodyPr/>
          <a:lstStyle/>
          <a:p>
            <a:r>
              <a:rPr lang="en-US" dirty="0"/>
              <a:t>What is DEI really?</a:t>
            </a:r>
          </a:p>
        </p:txBody>
      </p:sp>
      <p:sp>
        <p:nvSpPr>
          <p:cNvPr id="3" name="Content Placeholder 2">
            <a:extLst>
              <a:ext uri="{FF2B5EF4-FFF2-40B4-BE49-F238E27FC236}">
                <a16:creationId xmlns:a16="http://schemas.microsoft.com/office/drawing/2014/main" id="{872092CB-838C-7E47-4371-057EA014E250}"/>
              </a:ext>
            </a:extLst>
          </p:cNvPr>
          <p:cNvSpPr>
            <a:spLocks noGrp="1"/>
          </p:cNvSpPr>
          <p:nvPr>
            <p:ph idx="1"/>
          </p:nvPr>
        </p:nvSpPr>
        <p:spPr/>
        <p:txBody>
          <a:bodyPr/>
          <a:lstStyle/>
          <a:p>
            <a:r>
              <a:rPr lang="en-US" dirty="0"/>
              <a:t>Diversity Equity and Inclusion</a:t>
            </a:r>
          </a:p>
          <a:p>
            <a:endParaRPr lang="en-US" dirty="0"/>
          </a:p>
          <a:p>
            <a:r>
              <a:rPr lang="en-US" dirty="0"/>
              <a:t>DEI provides tools for identifying bias, improving communication, and reducing harm.</a:t>
            </a:r>
          </a:p>
          <a:p>
            <a:endParaRPr lang="en-US" dirty="0"/>
          </a:p>
          <a:p>
            <a:r>
              <a:rPr lang="en-US" dirty="0"/>
              <a:t>All of which are critical for better protecting patients and creating a safe healthcare system.</a:t>
            </a:r>
          </a:p>
          <a:p>
            <a:endParaRPr lang="en-US" dirty="0"/>
          </a:p>
          <a:p>
            <a:r>
              <a:rPr lang="en-US" dirty="0"/>
              <a:t>Rolling back DEI is dangerous as it ignores long term and systemic disparities in healthcare.</a:t>
            </a:r>
          </a:p>
        </p:txBody>
      </p:sp>
    </p:spTree>
    <p:extLst>
      <p:ext uri="{BB962C8B-B14F-4D97-AF65-F5344CB8AC3E}">
        <p14:creationId xmlns:p14="http://schemas.microsoft.com/office/powerpoint/2010/main" val="21388882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AAC9C-A522-829B-177A-8213DD2A6076}"/>
              </a:ext>
            </a:extLst>
          </p:cNvPr>
          <p:cNvSpPr>
            <a:spLocks noGrp="1"/>
          </p:cNvSpPr>
          <p:nvPr>
            <p:ph type="title"/>
          </p:nvPr>
        </p:nvSpPr>
        <p:spPr/>
        <p:txBody>
          <a:bodyPr/>
          <a:lstStyle/>
          <a:p>
            <a:r>
              <a:rPr lang="en-US" dirty="0"/>
              <a:t>Why DEI matters in Medical Education</a:t>
            </a:r>
          </a:p>
        </p:txBody>
      </p:sp>
      <p:sp>
        <p:nvSpPr>
          <p:cNvPr id="3" name="Content Placeholder 2">
            <a:extLst>
              <a:ext uri="{FF2B5EF4-FFF2-40B4-BE49-F238E27FC236}">
                <a16:creationId xmlns:a16="http://schemas.microsoft.com/office/drawing/2014/main" id="{C38C8743-45BF-5562-F9B1-9B46231D8360}"/>
              </a:ext>
            </a:extLst>
          </p:cNvPr>
          <p:cNvSpPr>
            <a:spLocks noGrp="1"/>
          </p:cNvSpPr>
          <p:nvPr>
            <p:ph idx="1"/>
          </p:nvPr>
        </p:nvSpPr>
        <p:spPr/>
        <p:txBody>
          <a:bodyPr/>
          <a:lstStyle/>
          <a:p>
            <a:r>
              <a:rPr lang="en-US" dirty="0"/>
              <a:t>DEI improves diagnostic accuracy, patient outcomes, and cultural competence.</a:t>
            </a:r>
          </a:p>
          <a:p>
            <a:endParaRPr lang="en-US" dirty="0"/>
          </a:p>
          <a:p>
            <a:r>
              <a:rPr lang="en-US" dirty="0"/>
              <a:t>DEI also reduces health disparities.</a:t>
            </a:r>
          </a:p>
          <a:p>
            <a:endParaRPr lang="en-US" dirty="0"/>
          </a:p>
          <a:p>
            <a:r>
              <a:rPr lang="en-US" dirty="0"/>
              <a:t>Without DEI, vulnerable patients are more likely to be misdiagnosed or ignored.</a:t>
            </a:r>
          </a:p>
          <a:p>
            <a:endParaRPr lang="en-US" dirty="0"/>
          </a:p>
          <a:p>
            <a:r>
              <a:rPr lang="en-US" dirty="0"/>
              <a:t>Historical disparities (maternal mortality, female hysteria, pain dismissal) will continue to persist</a:t>
            </a:r>
          </a:p>
        </p:txBody>
      </p:sp>
    </p:spTree>
    <p:extLst>
      <p:ext uri="{BB962C8B-B14F-4D97-AF65-F5344CB8AC3E}">
        <p14:creationId xmlns:p14="http://schemas.microsoft.com/office/powerpoint/2010/main" val="2412885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600D-7DA6-5385-5481-DF0742812400}"/>
              </a:ext>
            </a:extLst>
          </p:cNvPr>
          <p:cNvSpPr>
            <a:spLocks noGrp="1"/>
          </p:cNvSpPr>
          <p:nvPr>
            <p:ph type="title"/>
          </p:nvPr>
        </p:nvSpPr>
        <p:spPr/>
        <p:txBody>
          <a:bodyPr/>
          <a:lstStyle/>
          <a:p>
            <a:r>
              <a:rPr lang="en-US" dirty="0"/>
              <a:t>Cost of DEI rollbacks</a:t>
            </a:r>
          </a:p>
        </p:txBody>
      </p:sp>
      <p:graphicFrame>
        <p:nvGraphicFramePr>
          <p:cNvPr id="5" name="Content Placeholder 2">
            <a:extLst>
              <a:ext uri="{FF2B5EF4-FFF2-40B4-BE49-F238E27FC236}">
                <a16:creationId xmlns:a16="http://schemas.microsoft.com/office/drawing/2014/main" id="{BA9DD07A-BDDF-3D4E-46BA-DBD299A9E0C5}"/>
              </a:ext>
            </a:extLst>
          </p:cNvPr>
          <p:cNvGraphicFramePr>
            <a:graphicFrameLocks noGrp="1"/>
          </p:cNvGraphicFramePr>
          <p:nvPr>
            <p:ph idx="1"/>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37147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A4484-E326-EB6B-4007-0483007B1243}"/>
              </a:ext>
            </a:extLst>
          </p:cNvPr>
          <p:cNvSpPr>
            <a:spLocks noGrp="1"/>
          </p:cNvSpPr>
          <p:nvPr>
            <p:ph type="title"/>
          </p:nvPr>
        </p:nvSpPr>
        <p:spPr/>
        <p:txBody>
          <a:bodyPr/>
          <a:lstStyle/>
          <a:p>
            <a:r>
              <a:rPr lang="en-US" dirty="0"/>
              <a:t>Why Now?</a:t>
            </a:r>
          </a:p>
        </p:txBody>
      </p:sp>
      <p:sp>
        <p:nvSpPr>
          <p:cNvPr id="3" name="Content Placeholder 2">
            <a:extLst>
              <a:ext uri="{FF2B5EF4-FFF2-40B4-BE49-F238E27FC236}">
                <a16:creationId xmlns:a16="http://schemas.microsoft.com/office/drawing/2014/main" id="{432F3238-D6BA-9114-0487-DB6B4629FE1B}"/>
              </a:ext>
            </a:extLst>
          </p:cNvPr>
          <p:cNvSpPr>
            <a:spLocks noGrp="1"/>
          </p:cNvSpPr>
          <p:nvPr>
            <p:ph idx="1"/>
          </p:nvPr>
        </p:nvSpPr>
        <p:spPr/>
        <p:txBody>
          <a:bodyPr/>
          <a:lstStyle/>
          <a:p>
            <a:r>
              <a:rPr lang="en-US" dirty="0"/>
              <a:t>Who benefits from removing DEI?</a:t>
            </a:r>
          </a:p>
          <a:p>
            <a:endParaRPr lang="en-US" dirty="0"/>
          </a:p>
          <a:p>
            <a:r>
              <a:rPr lang="en-US" dirty="0"/>
              <a:t>Who are we trying to help? Or not help?</a:t>
            </a:r>
          </a:p>
          <a:p>
            <a:endParaRPr lang="en-US" dirty="0"/>
          </a:p>
          <a:p>
            <a:r>
              <a:rPr lang="en-US" dirty="0"/>
              <a:t>What is the real harm in addressing equity?</a:t>
            </a:r>
          </a:p>
          <a:p>
            <a:endParaRPr lang="en-US" dirty="0"/>
          </a:p>
          <a:p>
            <a:r>
              <a:rPr lang="en-US" dirty="0"/>
              <a:t>How do we ensure that our systems aren’t built on exclusion?</a:t>
            </a:r>
          </a:p>
          <a:p>
            <a:endParaRPr lang="en-US" dirty="0"/>
          </a:p>
          <a:p>
            <a:r>
              <a:rPr lang="en-US" dirty="0"/>
              <a:t>Removing DEI does not automatically fix the ”problem.”</a:t>
            </a:r>
          </a:p>
        </p:txBody>
      </p:sp>
    </p:spTree>
    <p:extLst>
      <p:ext uri="{BB962C8B-B14F-4D97-AF65-F5344CB8AC3E}">
        <p14:creationId xmlns:p14="http://schemas.microsoft.com/office/powerpoint/2010/main" val="3790204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DA9942F-A18C-9E9D-BF08-9291C54E1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03CBF6-F578-0CB0-1E9A-495E14465605}"/>
              </a:ext>
            </a:extLst>
          </p:cNvPr>
          <p:cNvSpPr>
            <a:spLocks noGrp="1"/>
          </p:cNvSpPr>
          <p:nvPr>
            <p:ph type="title"/>
          </p:nvPr>
        </p:nvSpPr>
        <p:spPr>
          <a:xfrm>
            <a:off x="2809809" y="353681"/>
            <a:ext cx="6572382" cy="974310"/>
          </a:xfrm>
        </p:spPr>
        <p:txBody>
          <a:bodyPr vert="horz" lIns="91440" tIns="45720" rIns="91440" bIns="45720" rtlCol="0" anchor="b">
            <a:normAutofit/>
          </a:bodyPr>
          <a:lstStyle/>
          <a:p>
            <a:pPr algn="ctr"/>
            <a:r>
              <a:rPr lang="en-US" sz="4000" dirty="0"/>
              <a:t>Questions</a:t>
            </a:r>
          </a:p>
        </p:txBody>
      </p:sp>
      <p:pic>
        <p:nvPicPr>
          <p:cNvPr id="7" name="Graphic 6" descr="Question mark">
            <a:extLst>
              <a:ext uri="{FF2B5EF4-FFF2-40B4-BE49-F238E27FC236}">
                <a16:creationId xmlns:a16="http://schemas.microsoft.com/office/drawing/2014/main" id="{42A09638-5638-CEF4-8FD6-94B8A469470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30769" y="1429352"/>
            <a:ext cx="4330461" cy="4330461"/>
          </a:xfrm>
          <a:prstGeom prst="rect">
            <a:avLst/>
          </a:prstGeom>
        </p:spPr>
      </p:pic>
    </p:spTree>
    <p:extLst>
      <p:ext uri="{BB962C8B-B14F-4D97-AF65-F5344CB8AC3E}">
        <p14:creationId xmlns:p14="http://schemas.microsoft.com/office/powerpoint/2010/main" val="2780359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69D81-824C-6D59-4AC8-9CFDED6B9E72}"/>
              </a:ext>
            </a:extLst>
          </p:cNvPr>
          <p:cNvSpPr>
            <a:spLocks noGrp="1"/>
          </p:cNvSpPr>
          <p:nvPr>
            <p:ph type="title"/>
          </p:nvPr>
        </p:nvSpPr>
        <p:spPr/>
        <p:txBody>
          <a:bodyPr/>
          <a:lstStyle/>
          <a:p>
            <a:endParaRPr lang="en-US"/>
          </a:p>
        </p:txBody>
      </p:sp>
      <p:graphicFrame>
        <p:nvGraphicFramePr>
          <p:cNvPr id="5" name="Content Placeholder 2">
            <a:extLst>
              <a:ext uri="{FF2B5EF4-FFF2-40B4-BE49-F238E27FC236}">
                <a16:creationId xmlns:a16="http://schemas.microsoft.com/office/drawing/2014/main" id="{2E86CA28-899C-69E2-E688-ED580E2A5FA8}"/>
              </a:ext>
            </a:extLst>
          </p:cNvPr>
          <p:cNvGraphicFramePr>
            <a:graphicFrameLocks noGrp="1"/>
          </p:cNvGraphicFramePr>
          <p:nvPr>
            <p:ph idx="1"/>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64918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CC81E-6C6F-C463-C582-B5231D1D7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BD8213-79AF-916B-70A8-7BA0085958B9}"/>
              </a:ext>
            </a:extLst>
          </p:cNvPr>
          <p:cNvSpPr>
            <a:spLocks noGrp="1"/>
          </p:cNvSpPr>
          <p:nvPr>
            <p:ph type="title"/>
          </p:nvPr>
        </p:nvSpPr>
        <p:spPr/>
        <p:txBody>
          <a:bodyPr/>
          <a:lstStyle/>
          <a:p>
            <a:r>
              <a:rPr lang="en-US" dirty="0"/>
              <a:t>Relevant State Laws - Indiana </a:t>
            </a:r>
          </a:p>
        </p:txBody>
      </p:sp>
      <p:sp>
        <p:nvSpPr>
          <p:cNvPr id="3" name="Content Placeholder 2">
            <a:extLst>
              <a:ext uri="{FF2B5EF4-FFF2-40B4-BE49-F238E27FC236}">
                <a16:creationId xmlns:a16="http://schemas.microsoft.com/office/drawing/2014/main" id="{901DD9BE-74A1-8AB7-747D-72FAECC6767A}"/>
              </a:ext>
            </a:extLst>
          </p:cNvPr>
          <p:cNvSpPr>
            <a:spLocks noGrp="1"/>
          </p:cNvSpPr>
          <p:nvPr>
            <p:ph idx="1"/>
          </p:nvPr>
        </p:nvSpPr>
        <p:spPr>
          <a:xfrm>
            <a:off x="612647" y="1715532"/>
            <a:ext cx="10779878" cy="4850160"/>
          </a:xfrm>
        </p:spPr>
        <p:txBody>
          <a:bodyPr>
            <a:normAutofit lnSpcReduction="10000"/>
          </a:bodyPr>
          <a:lstStyle/>
          <a:p>
            <a:r>
              <a:rPr lang="en-US" dirty="0"/>
              <a:t>Indiana Senate Bill 289 (signed into law May 2025)</a:t>
            </a:r>
          </a:p>
          <a:p>
            <a:endParaRPr lang="en-US" dirty="0"/>
          </a:p>
          <a:p>
            <a:r>
              <a:rPr lang="en-US" dirty="0"/>
              <a:t>Bans DEI initiatives in state governments and public schools (including medical schools)</a:t>
            </a:r>
          </a:p>
          <a:p>
            <a:endParaRPr lang="en-US" dirty="0"/>
          </a:p>
          <a:p>
            <a:r>
              <a:rPr lang="en-US" dirty="0"/>
              <a:t>This bill was partially inspired by the experience of an applicant to medical school.</a:t>
            </a:r>
          </a:p>
          <a:p>
            <a:endParaRPr lang="en-US" dirty="0"/>
          </a:p>
          <a:p>
            <a:r>
              <a:rPr lang="en-US" dirty="0"/>
              <a:t>For this student, during the medical school process, he was being told to support or commit to an ideology (DEI) that he did not agree with or fully support.</a:t>
            </a:r>
          </a:p>
          <a:p>
            <a:endParaRPr lang="en-US" dirty="0"/>
          </a:p>
          <a:p>
            <a:r>
              <a:rPr lang="en-US" dirty="0"/>
              <a:t>Supporters for this bill argue that commitment to an ideology should not be part of the process.</a:t>
            </a:r>
          </a:p>
        </p:txBody>
      </p:sp>
    </p:spTree>
    <p:extLst>
      <p:ext uri="{BB962C8B-B14F-4D97-AF65-F5344CB8AC3E}">
        <p14:creationId xmlns:p14="http://schemas.microsoft.com/office/powerpoint/2010/main" val="6419243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AFFDFE-28C4-D70A-9313-F64B5E469B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95EAC9-8375-E693-D2E6-39C9EFBAA937}"/>
              </a:ext>
            </a:extLst>
          </p:cNvPr>
          <p:cNvSpPr>
            <a:spLocks noGrp="1"/>
          </p:cNvSpPr>
          <p:nvPr>
            <p:ph type="title"/>
          </p:nvPr>
        </p:nvSpPr>
        <p:spPr/>
        <p:txBody>
          <a:bodyPr/>
          <a:lstStyle/>
          <a:p>
            <a:r>
              <a:rPr lang="en-US" dirty="0">
                <a:highlight>
                  <a:srgbClr val="FFFF00"/>
                </a:highlight>
              </a:rPr>
              <a:t>Indiana Senate Bill 289</a:t>
            </a:r>
            <a:endParaRPr lang="en-US" dirty="0"/>
          </a:p>
        </p:txBody>
      </p:sp>
      <p:sp>
        <p:nvSpPr>
          <p:cNvPr id="3" name="Content Placeholder 2">
            <a:extLst>
              <a:ext uri="{FF2B5EF4-FFF2-40B4-BE49-F238E27FC236}">
                <a16:creationId xmlns:a16="http://schemas.microsoft.com/office/drawing/2014/main" id="{5116504F-D8EF-E70A-4D33-F00B6E2E6F7A}"/>
              </a:ext>
            </a:extLst>
          </p:cNvPr>
          <p:cNvSpPr>
            <a:spLocks noGrp="1"/>
          </p:cNvSpPr>
          <p:nvPr>
            <p:ph idx="1"/>
          </p:nvPr>
        </p:nvSpPr>
        <p:spPr>
          <a:xfrm>
            <a:off x="612647" y="1543987"/>
            <a:ext cx="10779878" cy="5186597"/>
          </a:xfrm>
        </p:spPr>
        <p:txBody>
          <a:bodyPr>
            <a:normAutofit/>
          </a:bodyPr>
          <a:lstStyle/>
          <a:p>
            <a:endParaRPr lang="en-US" dirty="0"/>
          </a:p>
          <a:p>
            <a:r>
              <a:rPr lang="en-US" dirty="0"/>
              <a:t>Bill’s co-author is Senator Tyler Johnson </a:t>
            </a:r>
          </a:p>
          <a:p>
            <a:endParaRPr lang="en-US" dirty="0"/>
          </a:p>
          <a:p>
            <a:r>
              <a:rPr lang="en-US" dirty="0"/>
              <a:t>Senator Johnson has said that discrimination in medical school caused the push to end DEI in school.</a:t>
            </a:r>
          </a:p>
          <a:p>
            <a:endParaRPr lang="en-US" dirty="0"/>
          </a:p>
          <a:p>
            <a:r>
              <a:rPr lang="en-US" dirty="0"/>
              <a:t>“I’ve had friends that have been asked to attest to ideology that they don’t agree with, that violates their conscience. I’ve had medical students who are no longer at the university because they have been pushed out of medicine, How is that a good thing?”</a:t>
            </a:r>
          </a:p>
        </p:txBody>
      </p:sp>
    </p:spTree>
    <p:extLst>
      <p:ext uri="{BB962C8B-B14F-4D97-AF65-F5344CB8AC3E}">
        <p14:creationId xmlns:p14="http://schemas.microsoft.com/office/powerpoint/2010/main" val="3083532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B5074-8FD7-4F3E-0DA5-6A0526A5F6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2BD55B-2A36-3BB6-0882-DA54C5D208BC}"/>
              </a:ext>
            </a:extLst>
          </p:cNvPr>
          <p:cNvSpPr>
            <a:spLocks noGrp="1"/>
          </p:cNvSpPr>
          <p:nvPr>
            <p:ph type="title"/>
          </p:nvPr>
        </p:nvSpPr>
        <p:spPr/>
        <p:txBody>
          <a:bodyPr/>
          <a:lstStyle/>
          <a:p>
            <a:r>
              <a:rPr lang="en-US" dirty="0">
                <a:highlight>
                  <a:srgbClr val="FFFF00"/>
                </a:highlight>
              </a:rPr>
              <a:t>Indiana Senate Bill 289</a:t>
            </a:r>
            <a:endParaRPr lang="en-US" dirty="0"/>
          </a:p>
        </p:txBody>
      </p:sp>
      <p:sp>
        <p:nvSpPr>
          <p:cNvPr id="3" name="Content Placeholder 2">
            <a:extLst>
              <a:ext uri="{FF2B5EF4-FFF2-40B4-BE49-F238E27FC236}">
                <a16:creationId xmlns:a16="http://schemas.microsoft.com/office/drawing/2014/main" id="{68C8ED20-B728-6238-75C2-3D57993DC837}"/>
              </a:ext>
            </a:extLst>
          </p:cNvPr>
          <p:cNvSpPr>
            <a:spLocks noGrp="1"/>
          </p:cNvSpPr>
          <p:nvPr>
            <p:ph idx="1"/>
          </p:nvPr>
        </p:nvSpPr>
        <p:spPr>
          <a:xfrm>
            <a:off x="612647" y="1543987"/>
            <a:ext cx="10779878" cy="4512039"/>
          </a:xfrm>
        </p:spPr>
        <p:txBody>
          <a:bodyPr>
            <a:normAutofit/>
          </a:bodyPr>
          <a:lstStyle/>
          <a:p>
            <a:endParaRPr lang="en-US" dirty="0"/>
          </a:p>
          <a:p>
            <a:r>
              <a:rPr lang="en-US" dirty="0"/>
              <a:t>This bill was partially inspired by the experience of an applicant to medical school.</a:t>
            </a:r>
          </a:p>
          <a:p>
            <a:endParaRPr lang="en-US" dirty="0"/>
          </a:p>
          <a:p>
            <a:pPr marL="0" indent="0">
              <a:buNone/>
            </a:pPr>
            <a:endParaRPr lang="en-US" dirty="0"/>
          </a:p>
          <a:p>
            <a:r>
              <a:rPr lang="en-US" dirty="0"/>
              <a:t>“He felt discriminated against, which obviously he was during the process. When you go through that process, and the process [is] manipulated in a way that you have to assert an ideology that you don’t agree with or you may not understand, and part of that process that’s wrong.”</a:t>
            </a:r>
          </a:p>
          <a:p>
            <a:endParaRPr lang="en-US" dirty="0"/>
          </a:p>
        </p:txBody>
      </p:sp>
    </p:spTree>
    <p:extLst>
      <p:ext uri="{BB962C8B-B14F-4D97-AF65-F5344CB8AC3E}">
        <p14:creationId xmlns:p14="http://schemas.microsoft.com/office/powerpoint/2010/main" val="2951887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186839-EDD8-8BE5-DCD8-411E2E06E4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565517-0DBE-6BCA-4059-D2FBA408958B}"/>
              </a:ext>
            </a:extLst>
          </p:cNvPr>
          <p:cNvSpPr>
            <a:spLocks noGrp="1"/>
          </p:cNvSpPr>
          <p:nvPr>
            <p:ph type="title"/>
          </p:nvPr>
        </p:nvSpPr>
        <p:spPr/>
        <p:txBody>
          <a:bodyPr/>
          <a:lstStyle/>
          <a:p>
            <a:r>
              <a:rPr lang="en-US" dirty="0"/>
              <a:t>Indiana Senate Bill 289</a:t>
            </a:r>
          </a:p>
        </p:txBody>
      </p:sp>
      <p:sp>
        <p:nvSpPr>
          <p:cNvPr id="3" name="Content Placeholder 2">
            <a:extLst>
              <a:ext uri="{FF2B5EF4-FFF2-40B4-BE49-F238E27FC236}">
                <a16:creationId xmlns:a16="http://schemas.microsoft.com/office/drawing/2014/main" id="{E40C46E6-7ED7-4B0F-623F-A11FEA1BD03A}"/>
              </a:ext>
            </a:extLst>
          </p:cNvPr>
          <p:cNvSpPr>
            <a:spLocks noGrp="1"/>
          </p:cNvSpPr>
          <p:nvPr>
            <p:ph idx="1"/>
          </p:nvPr>
        </p:nvSpPr>
        <p:spPr>
          <a:xfrm>
            <a:off x="612647" y="1528997"/>
            <a:ext cx="10779878" cy="5329003"/>
          </a:xfrm>
        </p:spPr>
        <p:txBody>
          <a:bodyPr>
            <a:normAutofit fontScale="92500" lnSpcReduction="10000"/>
          </a:bodyPr>
          <a:lstStyle/>
          <a:p>
            <a:r>
              <a:rPr lang="en-US" dirty="0"/>
              <a:t>Senator Johnson is only one side of this issue.</a:t>
            </a:r>
          </a:p>
          <a:p>
            <a:endParaRPr lang="en-US" dirty="0"/>
          </a:p>
          <a:p>
            <a:r>
              <a:rPr lang="en-US" dirty="0"/>
              <a:t> Indiana University (IU) Medical students spoke out in support of diversity, equity, and inclusion.</a:t>
            </a:r>
          </a:p>
          <a:p>
            <a:endParaRPr lang="en-US" dirty="0"/>
          </a:p>
          <a:p>
            <a:r>
              <a:rPr lang="en-US" dirty="0"/>
              <a:t>“Doctors and students believe DEI is better for patients and education.”</a:t>
            </a:r>
          </a:p>
          <a:p>
            <a:endParaRPr lang="en-US" dirty="0"/>
          </a:p>
          <a:p>
            <a:r>
              <a:rPr lang="en-US" dirty="0"/>
              <a:t>“It’s hard to because we say DEI, but we need to understand wheat that means. It’s diversity, equity, and inclusion, right? There is no part of this that’s meant to exclude anybody. It’s in the name.”</a:t>
            </a:r>
          </a:p>
          <a:p>
            <a:endParaRPr lang="en-US" dirty="0"/>
          </a:p>
          <a:p>
            <a:r>
              <a:rPr lang="en-US" dirty="0"/>
              <a:t>“There’s a lot in this bill that’s worrying, but definitely having the government so involved in our curriculum and what we’re teaching worries me a lot.”</a:t>
            </a:r>
          </a:p>
        </p:txBody>
      </p:sp>
    </p:spTree>
    <p:extLst>
      <p:ext uri="{BB962C8B-B14F-4D97-AF65-F5344CB8AC3E}">
        <p14:creationId xmlns:p14="http://schemas.microsoft.com/office/powerpoint/2010/main" val="2251239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573E0-054A-0774-A347-19FA4DE6DD59}"/>
              </a:ext>
            </a:extLst>
          </p:cNvPr>
          <p:cNvSpPr>
            <a:spLocks noGrp="1"/>
          </p:cNvSpPr>
          <p:nvPr>
            <p:ph type="title"/>
          </p:nvPr>
        </p:nvSpPr>
        <p:spPr/>
        <p:txBody>
          <a:bodyPr/>
          <a:lstStyle/>
          <a:p>
            <a:r>
              <a:rPr lang="en-US" dirty="0"/>
              <a:t>Indiana Senate Bill 289</a:t>
            </a:r>
          </a:p>
        </p:txBody>
      </p:sp>
      <p:sp>
        <p:nvSpPr>
          <p:cNvPr id="3" name="Content Placeholder 2">
            <a:extLst>
              <a:ext uri="{FF2B5EF4-FFF2-40B4-BE49-F238E27FC236}">
                <a16:creationId xmlns:a16="http://schemas.microsoft.com/office/drawing/2014/main" id="{12C61A78-87D0-E918-843A-95BDAE42BDE7}"/>
              </a:ext>
            </a:extLst>
          </p:cNvPr>
          <p:cNvSpPr>
            <a:spLocks noGrp="1"/>
          </p:cNvSpPr>
          <p:nvPr>
            <p:ph idx="1"/>
          </p:nvPr>
        </p:nvSpPr>
        <p:spPr>
          <a:xfrm>
            <a:off x="612647" y="1715532"/>
            <a:ext cx="10779878" cy="4850160"/>
          </a:xfrm>
        </p:spPr>
        <p:txBody>
          <a:bodyPr>
            <a:normAutofit/>
          </a:bodyPr>
          <a:lstStyle/>
          <a:p>
            <a:r>
              <a:rPr lang="en-US" dirty="0"/>
              <a:t>Where is this bill in the process?</a:t>
            </a:r>
          </a:p>
          <a:p>
            <a:endParaRPr lang="en-US" dirty="0"/>
          </a:p>
          <a:p>
            <a:r>
              <a:rPr lang="en-US" dirty="0"/>
              <a:t>Indiana Senate Bill 289 (signed into law May 2025)</a:t>
            </a:r>
          </a:p>
          <a:p>
            <a:endParaRPr lang="en-US" dirty="0"/>
          </a:p>
          <a:p>
            <a:r>
              <a:rPr lang="en-US" dirty="0"/>
              <a:t>This bill Bans DEI initiatives in state governments and public schools (including medical schools)</a:t>
            </a:r>
          </a:p>
          <a:p>
            <a:pPr marL="0" indent="0">
              <a:buNone/>
            </a:pPr>
            <a:endParaRPr lang="en-US" dirty="0"/>
          </a:p>
        </p:txBody>
      </p:sp>
    </p:spTree>
    <p:extLst>
      <p:ext uri="{BB962C8B-B14F-4D97-AF65-F5344CB8AC3E}">
        <p14:creationId xmlns:p14="http://schemas.microsoft.com/office/powerpoint/2010/main" val="2360516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566FF-64E4-BB7A-137F-38EDA1F1CE80}"/>
              </a:ext>
            </a:extLst>
          </p:cNvPr>
          <p:cNvSpPr>
            <a:spLocks noGrp="1"/>
          </p:cNvSpPr>
          <p:nvPr>
            <p:ph type="title"/>
          </p:nvPr>
        </p:nvSpPr>
        <p:spPr/>
        <p:txBody>
          <a:bodyPr/>
          <a:lstStyle/>
          <a:p>
            <a:r>
              <a:rPr lang="en-US" dirty="0"/>
              <a:t>DEI Gaps Cost Lives</a:t>
            </a:r>
          </a:p>
        </p:txBody>
      </p:sp>
      <p:sp>
        <p:nvSpPr>
          <p:cNvPr id="3" name="Content Placeholder 2">
            <a:extLst>
              <a:ext uri="{FF2B5EF4-FFF2-40B4-BE49-F238E27FC236}">
                <a16:creationId xmlns:a16="http://schemas.microsoft.com/office/drawing/2014/main" id="{91C0504C-CBAE-9F45-70CE-1A7B98B37EF1}"/>
              </a:ext>
            </a:extLst>
          </p:cNvPr>
          <p:cNvSpPr>
            <a:spLocks noGrp="1"/>
          </p:cNvSpPr>
          <p:nvPr>
            <p:ph idx="1"/>
          </p:nvPr>
        </p:nvSpPr>
        <p:spPr/>
        <p:txBody>
          <a:bodyPr/>
          <a:lstStyle/>
          <a:p>
            <a:r>
              <a:rPr lang="en-US" dirty="0"/>
              <a:t>Story of Kira Johnson – maternal mortality and racial bias</a:t>
            </a:r>
          </a:p>
        </p:txBody>
      </p:sp>
    </p:spTree>
    <p:extLst>
      <p:ext uri="{BB962C8B-B14F-4D97-AF65-F5344CB8AC3E}">
        <p14:creationId xmlns:p14="http://schemas.microsoft.com/office/powerpoint/2010/main" val="1301704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44549-6C56-C8B1-F377-47544145DF02}"/>
              </a:ext>
            </a:extLst>
          </p:cNvPr>
          <p:cNvSpPr>
            <a:spLocks noGrp="1"/>
          </p:cNvSpPr>
          <p:nvPr>
            <p:ph type="title"/>
          </p:nvPr>
        </p:nvSpPr>
        <p:spPr/>
        <p:txBody>
          <a:bodyPr/>
          <a:lstStyle/>
          <a:p>
            <a:r>
              <a:rPr lang="en-US" dirty="0"/>
              <a:t>Legal Relevance</a:t>
            </a:r>
          </a:p>
        </p:txBody>
      </p:sp>
      <p:sp>
        <p:nvSpPr>
          <p:cNvPr id="3" name="Content Placeholder 2">
            <a:extLst>
              <a:ext uri="{FF2B5EF4-FFF2-40B4-BE49-F238E27FC236}">
                <a16:creationId xmlns:a16="http://schemas.microsoft.com/office/drawing/2014/main" id="{0814E37B-EB3E-32FD-50B5-0E7E4FDDE023}"/>
              </a:ext>
            </a:extLst>
          </p:cNvPr>
          <p:cNvSpPr>
            <a:spLocks noGrp="1"/>
          </p:cNvSpPr>
          <p:nvPr>
            <p:ph idx="1"/>
          </p:nvPr>
        </p:nvSpPr>
        <p:spPr/>
        <p:txBody>
          <a:bodyPr/>
          <a:lstStyle/>
          <a:p>
            <a:r>
              <a:rPr lang="en-US" dirty="0"/>
              <a:t>The EDUCATE Act is reshaping legal definitions of discrimination</a:t>
            </a:r>
          </a:p>
          <a:p>
            <a:r>
              <a:rPr lang="en-US" dirty="0"/>
              <a:t>What happens when anti-DEI rhetoric rewrites civil rights law?</a:t>
            </a:r>
          </a:p>
          <a:p>
            <a:r>
              <a:rPr lang="en-US" dirty="0"/>
              <a:t>Courts may soon need to weigh in on the legality of </a:t>
            </a:r>
            <a:r>
              <a:rPr lang="en-US" i="1" dirty="0"/>
              <a:t>removing</a:t>
            </a:r>
            <a:r>
              <a:rPr lang="en-US" dirty="0"/>
              <a:t> equity efforts?</a:t>
            </a:r>
          </a:p>
        </p:txBody>
      </p:sp>
    </p:spTree>
    <p:extLst>
      <p:ext uri="{BB962C8B-B14F-4D97-AF65-F5344CB8AC3E}">
        <p14:creationId xmlns:p14="http://schemas.microsoft.com/office/powerpoint/2010/main" val="1363005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2572B-529C-B938-BC19-589852384078}"/>
              </a:ext>
            </a:extLst>
          </p:cNvPr>
          <p:cNvSpPr>
            <a:spLocks noGrp="1"/>
          </p:cNvSpPr>
          <p:nvPr>
            <p:ph type="title"/>
          </p:nvPr>
        </p:nvSpPr>
        <p:spPr/>
        <p:txBody>
          <a:bodyPr/>
          <a:lstStyle/>
          <a:p>
            <a:r>
              <a:rPr lang="en-US" dirty="0"/>
              <a:t>Good Business Sense</a:t>
            </a:r>
          </a:p>
        </p:txBody>
      </p:sp>
      <p:sp>
        <p:nvSpPr>
          <p:cNvPr id="3" name="Content Placeholder 2">
            <a:extLst>
              <a:ext uri="{FF2B5EF4-FFF2-40B4-BE49-F238E27FC236}">
                <a16:creationId xmlns:a16="http://schemas.microsoft.com/office/drawing/2014/main" id="{002FFD76-1D32-8214-F245-E4380943127A}"/>
              </a:ext>
            </a:extLst>
          </p:cNvPr>
          <p:cNvSpPr>
            <a:spLocks noGrp="1"/>
          </p:cNvSpPr>
          <p:nvPr>
            <p:ph idx="1"/>
          </p:nvPr>
        </p:nvSpPr>
        <p:spPr/>
        <p:txBody>
          <a:bodyPr/>
          <a:lstStyle/>
          <a:p>
            <a:r>
              <a:rPr lang="en-US" dirty="0"/>
              <a:t>DEI is not just a social good—it’s a business imperative</a:t>
            </a:r>
          </a:p>
          <a:p>
            <a:r>
              <a:rPr lang="en-US" dirty="0"/>
              <a:t>Diverse teams improve outcomes</a:t>
            </a:r>
          </a:p>
          <a:p>
            <a:r>
              <a:rPr lang="en-US" dirty="0"/>
              <a:t>Removing DEI creates financial and legal liabilities</a:t>
            </a:r>
          </a:p>
        </p:txBody>
      </p:sp>
    </p:spTree>
    <p:extLst>
      <p:ext uri="{BB962C8B-B14F-4D97-AF65-F5344CB8AC3E}">
        <p14:creationId xmlns:p14="http://schemas.microsoft.com/office/powerpoint/2010/main" val="18105483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61280-C4E2-4424-D579-65E5E86A9798}"/>
              </a:ext>
            </a:extLst>
          </p:cNvPr>
          <p:cNvSpPr>
            <a:spLocks noGrp="1"/>
          </p:cNvSpPr>
          <p:nvPr>
            <p:ph type="title"/>
          </p:nvPr>
        </p:nvSpPr>
        <p:spPr/>
        <p:txBody>
          <a:bodyPr/>
          <a:lstStyle/>
          <a:p>
            <a:r>
              <a:rPr lang="en-US" dirty="0"/>
              <a:t>DEI + Health Disparities</a:t>
            </a:r>
          </a:p>
        </p:txBody>
      </p:sp>
      <p:sp>
        <p:nvSpPr>
          <p:cNvPr id="3" name="Content Placeholder 2">
            <a:extLst>
              <a:ext uri="{FF2B5EF4-FFF2-40B4-BE49-F238E27FC236}">
                <a16:creationId xmlns:a16="http://schemas.microsoft.com/office/drawing/2014/main" id="{09E772F0-FC37-C192-8EFA-CDB8F4142513}"/>
              </a:ext>
            </a:extLst>
          </p:cNvPr>
          <p:cNvSpPr>
            <a:spLocks noGrp="1"/>
          </p:cNvSpPr>
          <p:nvPr>
            <p:ph idx="1"/>
          </p:nvPr>
        </p:nvSpPr>
        <p:spPr/>
        <p:txBody>
          <a:bodyPr/>
          <a:lstStyle/>
          <a:p>
            <a:r>
              <a:rPr lang="en-US" dirty="0"/>
              <a:t>If DEI is removed, what tools are left to address health disparities?</a:t>
            </a:r>
          </a:p>
          <a:p>
            <a:r>
              <a:rPr lang="en-US" dirty="0"/>
              <a:t>Can we legally and ethically justify less training on bias and inclusion?</a:t>
            </a:r>
          </a:p>
        </p:txBody>
      </p:sp>
    </p:spTree>
    <p:extLst>
      <p:ext uri="{BB962C8B-B14F-4D97-AF65-F5344CB8AC3E}">
        <p14:creationId xmlns:p14="http://schemas.microsoft.com/office/powerpoint/2010/main" val="37614832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02A80-3B6C-CCC0-E6AF-19D73ADB149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C71E0C2-C7ED-F96F-523E-2EFEF3517EAA}"/>
              </a:ext>
            </a:extLst>
          </p:cNvPr>
          <p:cNvSpPr>
            <a:spLocks noGrp="1"/>
          </p:cNvSpPr>
          <p:nvPr>
            <p:ph idx="1"/>
          </p:nvPr>
        </p:nvSpPr>
        <p:spPr/>
        <p:txBody>
          <a:bodyPr/>
          <a:lstStyle/>
          <a:p>
            <a:r>
              <a:rPr lang="en-US" dirty="0"/>
              <a:t>The attack on DEI is reflective of deeper systemic issues</a:t>
            </a:r>
          </a:p>
          <a:p>
            <a:r>
              <a:rPr lang="en-US" dirty="0"/>
              <a:t>The health of our most vulnerable populations (many of whom we’d think of as falling into this ‘DEI’ bucket) depends on how we respond</a:t>
            </a:r>
          </a:p>
          <a:p>
            <a:endParaRPr lang="en-US" dirty="0"/>
          </a:p>
        </p:txBody>
      </p:sp>
    </p:spTree>
    <p:extLst>
      <p:ext uri="{BB962C8B-B14F-4D97-AF65-F5344CB8AC3E}">
        <p14:creationId xmlns:p14="http://schemas.microsoft.com/office/powerpoint/2010/main" val="2395341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1C511-B2D2-6D02-FCB4-6793B46B5F70}"/>
              </a:ext>
            </a:extLst>
          </p:cNvPr>
          <p:cNvSpPr>
            <a:spLocks noGrp="1"/>
          </p:cNvSpPr>
          <p:nvPr>
            <p:ph type="title"/>
          </p:nvPr>
        </p:nvSpPr>
        <p:spPr/>
        <p:txBody>
          <a:bodyPr/>
          <a:lstStyle/>
          <a:p>
            <a:r>
              <a:rPr lang="en-US" dirty="0"/>
              <a:t>DEI Rollbacks (2025)</a:t>
            </a:r>
          </a:p>
        </p:txBody>
      </p:sp>
      <p:sp>
        <p:nvSpPr>
          <p:cNvPr id="3" name="Content Placeholder 2">
            <a:extLst>
              <a:ext uri="{FF2B5EF4-FFF2-40B4-BE49-F238E27FC236}">
                <a16:creationId xmlns:a16="http://schemas.microsoft.com/office/drawing/2014/main" id="{F8A230EC-D63B-24AE-CC32-DF456E882545}"/>
              </a:ext>
            </a:extLst>
          </p:cNvPr>
          <p:cNvSpPr>
            <a:spLocks noGrp="1"/>
          </p:cNvSpPr>
          <p:nvPr>
            <p:ph idx="1"/>
          </p:nvPr>
        </p:nvSpPr>
        <p:spPr/>
        <p:txBody>
          <a:bodyPr/>
          <a:lstStyle/>
          <a:p>
            <a:r>
              <a:rPr lang="en-US" u="sng" dirty="0"/>
              <a:t>EO 14151 (January 2025)  </a:t>
            </a:r>
          </a:p>
          <a:p>
            <a:endParaRPr lang="en-US" dirty="0"/>
          </a:p>
          <a:p>
            <a:r>
              <a:rPr lang="en-US" dirty="0"/>
              <a:t>“Ending Radical and Wasteful Government DEI Programs And Preferencing”</a:t>
            </a:r>
          </a:p>
          <a:p>
            <a:endParaRPr lang="en-US" dirty="0"/>
          </a:p>
          <a:p>
            <a:r>
              <a:rPr lang="en-US" dirty="0"/>
              <a:t>Eliminated: federal DEI programs and initiatives – labeled them as “wasteful”</a:t>
            </a:r>
          </a:p>
          <a:p>
            <a:endParaRPr lang="en-US" dirty="0"/>
          </a:p>
        </p:txBody>
      </p:sp>
    </p:spTree>
    <p:extLst>
      <p:ext uri="{BB962C8B-B14F-4D97-AF65-F5344CB8AC3E}">
        <p14:creationId xmlns:p14="http://schemas.microsoft.com/office/powerpoint/2010/main" val="3428034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53B78-1312-5803-7DFF-834A08C39E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254007-E75A-B170-9AA8-8FC35E8A02AD}"/>
              </a:ext>
            </a:extLst>
          </p:cNvPr>
          <p:cNvSpPr>
            <a:spLocks noGrp="1"/>
          </p:cNvSpPr>
          <p:nvPr>
            <p:ph type="title"/>
          </p:nvPr>
        </p:nvSpPr>
        <p:spPr/>
        <p:txBody>
          <a:bodyPr/>
          <a:lstStyle/>
          <a:p>
            <a:r>
              <a:rPr lang="en-US" dirty="0"/>
              <a:t>DEI Rollbacks (2025)</a:t>
            </a:r>
          </a:p>
        </p:txBody>
      </p:sp>
      <p:sp>
        <p:nvSpPr>
          <p:cNvPr id="3" name="Content Placeholder 2">
            <a:extLst>
              <a:ext uri="{FF2B5EF4-FFF2-40B4-BE49-F238E27FC236}">
                <a16:creationId xmlns:a16="http://schemas.microsoft.com/office/drawing/2014/main" id="{005F3616-83CA-9CB3-8E93-715697E99F09}"/>
              </a:ext>
            </a:extLst>
          </p:cNvPr>
          <p:cNvSpPr>
            <a:spLocks noGrp="1"/>
          </p:cNvSpPr>
          <p:nvPr>
            <p:ph idx="1"/>
          </p:nvPr>
        </p:nvSpPr>
        <p:spPr/>
        <p:txBody>
          <a:bodyPr/>
          <a:lstStyle/>
          <a:p>
            <a:r>
              <a:rPr lang="en-US" u="sng" dirty="0"/>
              <a:t>EO 14173 (January 2025) </a:t>
            </a:r>
          </a:p>
          <a:p>
            <a:endParaRPr lang="en-US" dirty="0"/>
          </a:p>
          <a:p>
            <a:r>
              <a:rPr lang="en-US" dirty="0"/>
              <a:t>“Ending Illegal Discrimination and Restoring Merit-Based Opportunity”</a:t>
            </a:r>
          </a:p>
          <a:p>
            <a:endParaRPr lang="en-US" dirty="0"/>
          </a:p>
          <a:p>
            <a:r>
              <a:rPr lang="en-US" dirty="0"/>
              <a:t>This order revoked several previous executive orders that mandated non-discrimination and affirmative action by federal contractors</a:t>
            </a:r>
          </a:p>
          <a:p>
            <a:endParaRPr lang="en-US" dirty="0"/>
          </a:p>
          <a:p>
            <a:r>
              <a:rPr lang="en-US" dirty="0"/>
              <a:t>Effectively dismantled DEI efforts within federally funded programs</a:t>
            </a:r>
          </a:p>
        </p:txBody>
      </p:sp>
    </p:spTree>
    <p:extLst>
      <p:ext uri="{BB962C8B-B14F-4D97-AF65-F5344CB8AC3E}">
        <p14:creationId xmlns:p14="http://schemas.microsoft.com/office/powerpoint/2010/main" val="3984507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EC817-4867-F7F0-41A2-11F675B635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019EA6-09BC-E1D2-00C4-5BAF10792323}"/>
              </a:ext>
            </a:extLst>
          </p:cNvPr>
          <p:cNvSpPr>
            <a:spLocks noGrp="1"/>
          </p:cNvSpPr>
          <p:nvPr>
            <p:ph type="title"/>
          </p:nvPr>
        </p:nvSpPr>
        <p:spPr/>
        <p:txBody>
          <a:bodyPr/>
          <a:lstStyle/>
          <a:p>
            <a:r>
              <a:rPr lang="en-US" dirty="0"/>
              <a:t>DEI Rollbacks (2025)</a:t>
            </a:r>
          </a:p>
        </p:txBody>
      </p:sp>
      <p:sp>
        <p:nvSpPr>
          <p:cNvPr id="3" name="Content Placeholder 2">
            <a:extLst>
              <a:ext uri="{FF2B5EF4-FFF2-40B4-BE49-F238E27FC236}">
                <a16:creationId xmlns:a16="http://schemas.microsoft.com/office/drawing/2014/main" id="{CCCA1C54-E2D4-3F6A-1651-EE7BDC63D79B}"/>
              </a:ext>
            </a:extLst>
          </p:cNvPr>
          <p:cNvSpPr>
            <a:spLocks noGrp="1"/>
          </p:cNvSpPr>
          <p:nvPr>
            <p:ph idx="1"/>
          </p:nvPr>
        </p:nvSpPr>
        <p:spPr/>
        <p:txBody>
          <a:bodyPr/>
          <a:lstStyle/>
          <a:p>
            <a:r>
              <a:rPr lang="en-US" dirty="0"/>
              <a:t>U.S. Department of Education has taken action to eliminate DEI initiatives</a:t>
            </a:r>
          </a:p>
          <a:p>
            <a:endParaRPr lang="en-US" dirty="0"/>
          </a:p>
          <a:p>
            <a:r>
              <a:rPr lang="en-US" dirty="0"/>
              <a:t>These steps include removing references to them in public facing communications and associated workforce programs</a:t>
            </a:r>
          </a:p>
          <a:p>
            <a:endParaRPr lang="en-US" dirty="0"/>
          </a:p>
          <a:p>
            <a:r>
              <a:rPr lang="en-US" dirty="0"/>
              <a:t>Schools are also feeling pressure from the U.S. Department of Education, which has advised cutting DEI programming, scholarships, and more. </a:t>
            </a:r>
          </a:p>
        </p:txBody>
      </p:sp>
    </p:spTree>
    <p:extLst>
      <p:ext uri="{BB962C8B-B14F-4D97-AF65-F5344CB8AC3E}">
        <p14:creationId xmlns:p14="http://schemas.microsoft.com/office/powerpoint/2010/main" val="2257109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12078-9411-C249-13A1-1077D904BB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FF9EAD-EC28-9197-AC1C-02E7C3500D5A}"/>
              </a:ext>
            </a:extLst>
          </p:cNvPr>
          <p:cNvSpPr>
            <a:spLocks noGrp="1"/>
          </p:cNvSpPr>
          <p:nvPr>
            <p:ph type="title"/>
          </p:nvPr>
        </p:nvSpPr>
        <p:spPr/>
        <p:txBody>
          <a:bodyPr/>
          <a:lstStyle/>
          <a:p>
            <a:r>
              <a:rPr lang="en-US" dirty="0"/>
              <a:t>DEI Rollbacks (2025)</a:t>
            </a:r>
          </a:p>
        </p:txBody>
      </p:sp>
      <p:sp>
        <p:nvSpPr>
          <p:cNvPr id="3" name="Content Placeholder 2">
            <a:extLst>
              <a:ext uri="{FF2B5EF4-FFF2-40B4-BE49-F238E27FC236}">
                <a16:creationId xmlns:a16="http://schemas.microsoft.com/office/drawing/2014/main" id="{014895F9-F671-FE34-7011-DD264792FD36}"/>
              </a:ext>
            </a:extLst>
          </p:cNvPr>
          <p:cNvSpPr>
            <a:spLocks noGrp="1"/>
          </p:cNvSpPr>
          <p:nvPr>
            <p:ph idx="1"/>
          </p:nvPr>
        </p:nvSpPr>
        <p:spPr/>
        <p:txBody>
          <a:bodyPr/>
          <a:lstStyle/>
          <a:p>
            <a:r>
              <a:rPr lang="en-US" dirty="0"/>
              <a:t>The Equal Employment Opportunity Commission (EEOC) began scrutinizing DEI programs</a:t>
            </a:r>
          </a:p>
          <a:p>
            <a:endParaRPr lang="en-US" dirty="0"/>
          </a:p>
          <a:p>
            <a:r>
              <a:rPr lang="en-US" dirty="0"/>
              <a:t>EEOC asserted that </a:t>
            </a:r>
            <a:r>
              <a:rPr lang="en-US" i="1" dirty="0"/>
              <a:t>certain practices </a:t>
            </a:r>
            <a:r>
              <a:rPr lang="en-US" dirty="0"/>
              <a:t>may violate Title VII of the Civil Rights Act</a:t>
            </a:r>
          </a:p>
          <a:p>
            <a:endParaRPr lang="en-US" dirty="0"/>
          </a:p>
          <a:p>
            <a:r>
              <a:rPr lang="en-US" b="0" i="0" u="sng" dirty="0">
                <a:effectLst/>
              </a:rPr>
              <a:t>Title VII of the Civil Rights Act of 1964 </a:t>
            </a:r>
            <a:r>
              <a:rPr lang="en-US" b="0" i="0" dirty="0">
                <a:effectLst/>
              </a:rPr>
              <a:t>is a federal law that prohibits employment discrimination based on race, color, religion, sex, or national origin. </a:t>
            </a:r>
          </a:p>
          <a:p>
            <a:r>
              <a:rPr lang="en-US" dirty="0"/>
              <a:t>Goal: </a:t>
            </a:r>
            <a:r>
              <a:rPr lang="en-US" b="0" i="0" dirty="0">
                <a:effectLst/>
              </a:rPr>
              <a:t>to ensure equal opportunities in hiring, compensation, and other aspects of employment for individuals.</a:t>
            </a:r>
            <a:endParaRPr lang="en-US" dirty="0"/>
          </a:p>
        </p:txBody>
      </p:sp>
    </p:spTree>
    <p:extLst>
      <p:ext uri="{BB962C8B-B14F-4D97-AF65-F5344CB8AC3E}">
        <p14:creationId xmlns:p14="http://schemas.microsoft.com/office/powerpoint/2010/main" val="387458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22C66-1C63-9B8A-E019-7E84C5EB5931}"/>
              </a:ext>
            </a:extLst>
          </p:cNvPr>
          <p:cNvSpPr>
            <a:spLocks noGrp="1"/>
          </p:cNvSpPr>
          <p:nvPr>
            <p:ph type="title"/>
          </p:nvPr>
        </p:nvSpPr>
        <p:spPr/>
        <p:txBody>
          <a:bodyPr/>
          <a:lstStyle/>
          <a:p>
            <a:r>
              <a:rPr lang="en-US" dirty="0"/>
              <a:t>Higher Education Response to Rollbacks</a:t>
            </a:r>
          </a:p>
        </p:txBody>
      </p:sp>
      <p:sp>
        <p:nvSpPr>
          <p:cNvPr id="3" name="Content Placeholder 2">
            <a:extLst>
              <a:ext uri="{FF2B5EF4-FFF2-40B4-BE49-F238E27FC236}">
                <a16:creationId xmlns:a16="http://schemas.microsoft.com/office/drawing/2014/main" id="{DA774F8E-F2E5-0D31-1D8C-8DED7EA37EFC}"/>
              </a:ext>
            </a:extLst>
          </p:cNvPr>
          <p:cNvSpPr>
            <a:spLocks noGrp="1"/>
          </p:cNvSpPr>
          <p:nvPr>
            <p:ph idx="1"/>
          </p:nvPr>
        </p:nvSpPr>
        <p:spPr/>
        <p:txBody>
          <a:bodyPr>
            <a:normAutofit lnSpcReduction="10000"/>
          </a:bodyPr>
          <a:lstStyle/>
          <a:p>
            <a:r>
              <a:rPr lang="en-US" b="1" dirty="0"/>
              <a:t>Massachusetts Institute of Technology (MIT)</a:t>
            </a:r>
          </a:p>
          <a:p>
            <a:r>
              <a:rPr lang="en-US" dirty="0"/>
              <a:t>Closed the Institute Community and Equity Office </a:t>
            </a:r>
          </a:p>
          <a:p>
            <a:r>
              <a:rPr lang="en-US" dirty="0"/>
              <a:t>Marked an official end to DEI programs</a:t>
            </a:r>
          </a:p>
          <a:p>
            <a:r>
              <a:rPr lang="en-US" dirty="0"/>
              <a:t>MIT is shifting towards a merit-based admissions and hiring process.</a:t>
            </a:r>
          </a:p>
          <a:p>
            <a:endParaRPr lang="en-US" dirty="0"/>
          </a:p>
          <a:p>
            <a:r>
              <a:rPr lang="en-US" b="1" dirty="0"/>
              <a:t>University of Michigan</a:t>
            </a:r>
          </a:p>
          <a:p>
            <a:r>
              <a:rPr lang="en-US" dirty="0"/>
              <a:t>Shut down DEI programs and offices (Office of Diversity, Equity and Inclusion and Office for Health Equity and Inclusion)</a:t>
            </a:r>
          </a:p>
          <a:p>
            <a:r>
              <a:rPr lang="en-US" dirty="0"/>
              <a:t>The university cites pressure from the Trump administration and wanting to comply with federal directives</a:t>
            </a:r>
          </a:p>
          <a:p>
            <a:endParaRPr lang="en-US" dirty="0"/>
          </a:p>
        </p:txBody>
      </p:sp>
    </p:spTree>
    <p:extLst>
      <p:ext uri="{BB962C8B-B14F-4D97-AF65-F5344CB8AC3E}">
        <p14:creationId xmlns:p14="http://schemas.microsoft.com/office/powerpoint/2010/main" val="3147280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B12E9E-0882-B45B-2DE2-471784891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70B120-2FE3-6E68-B545-0E335D21AE7C}"/>
              </a:ext>
            </a:extLst>
          </p:cNvPr>
          <p:cNvSpPr>
            <a:spLocks noGrp="1"/>
          </p:cNvSpPr>
          <p:nvPr>
            <p:ph type="title"/>
          </p:nvPr>
        </p:nvSpPr>
        <p:spPr>
          <a:xfrm>
            <a:off x="625147" y="569627"/>
            <a:ext cx="7382605" cy="4328436"/>
          </a:xfrm>
        </p:spPr>
        <p:txBody>
          <a:bodyPr vert="horz" lIns="91440" tIns="45720" rIns="91440" bIns="45720" rtlCol="0" anchor="b">
            <a:normAutofit/>
          </a:bodyPr>
          <a:lstStyle/>
          <a:p>
            <a:r>
              <a:rPr lang="en-US" sz="7200" dirty="0"/>
              <a:t>The Effects of DEI Rollbacks cannot be Contained.</a:t>
            </a:r>
          </a:p>
        </p:txBody>
      </p:sp>
    </p:spTree>
    <p:extLst>
      <p:ext uri="{BB962C8B-B14F-4D97-AF65-F5344CB8AC3E}">
        <p14:creationId xmlns:p14="http://schemas.microsoft.com/office/powerpoint/2010/main" val="559966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A466FCC-26A6-AD0C-513D-472AAABEC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D3EFE8-C51C-CF5F-E251-7B0293205D47}"/>
              </a:ext>
            </a:extLst>
          </p:cNvPr>
          <p:cNvSpPr>
            <a:spLocks noGrp="1"/>
          </p:cNvSpPr>
          <p:nvPr>
            <p:ph type="title"/>
          </p:nvPr>
        </p:nvSpPr>
        <p:spPr>
          <a:xfrm>
            <a:off x="612650" y="1252728"/>
            <a:ext cx="2905613" cy="4768815"/>
          </a:xfrm>
        </p:spPr>
        <p:txBody>
          <a:bodyPr>
            <a:normAutofit/>
          </a:bodyPr>
          <a:lstStyle/>
          <a:p>
            <a:r>
              <a:rPr lang="en-US" sz="4000" dirty="0"/>
              <a:t>DEI Rollbacks &amp; Health </a:t>
            </a:r>
          </a:p>
        </p:txBody>
      </p:sp>
      <p:graphicFrame>
        <p:nvGraphicFramePr>
          <p:cNvPr id="5" name="Content Placeholder 2">
            <a:extLst>
              <a:ext uri="{FF2B5EF4-FFF2-40B4-BE49-F238E27FC236}">
                <a16:creationId xmlns:a16="http://schemas.microsoft.com/office/drawing/2014/main" id="{02E22194-3DCD-2871-974D-60FCBA9A8C88}"/>
              </a:ext>
            </a:extLst>
          </p:cNvPr>
          <p:cNvGraphicFramePr>
            <a:graphicFrameLocks noGrp="1"/>
          </p:cNvGraphicFramePr>
          <p:nvPr>
            <p:ph idx="1"/>
            <p:extLst>
              <p:ext uri="{D42A27DB-BD31-4B8C-83A1-F6EECF244321}">
                <p14:modId xmlns:p14="http://schemas.microsoft.com/office/powerpoint/2010/main" val="1549447198"/>
              </p:ext>
            </p:extLst>
          </p:nvPr>
        </p:nvGraphicFramePr>
        <p:xfrm>
          <a:off x="4021483" y="1252728"/>
          <a:ext cx="7536203" cy="47688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5078394"/>
      </p:ext>
    </p:extLst>
  </p:cSld>
  <p:clrMapOvr>
    <a:masterClrMapping/>
  </p:clrMapOvr>
</p:sld>
</file>

<file path=ppt/theme/theme1.xml><?xml version="1.0" encoding="utf-8"?>
<a:theme xmlns:a="http://schemas.openxmlformats.org/drawingml/2006/main" name="VanillaVTI">
  <a:themeElements>
    <a:clrScheme name="Vanilla">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54D376C6-1C9B-4C6B-8F3C-483BB307BB05}" vid="{7690D8A9-C071-45EF-BA7A-F7FA9779B11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1827</TotalTime>
  <Words>1770</Words>
  <Application>Microsoft Macintosh PowerPoint</Application>
  <PresentationFormat>Widescreen</PresentationFormat>
  <Paragraphs>239</Paragraphs>
  <Slides>29</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Aptos</vt:lpstr>
      <vt:lpstr>Arial</vt:lpstr>
      <vt:lpstr>Google Sans</vt:lpstr>
      <vt:lpstr>Neue Haas Grotesk Text Pro</vt:lpstr>
      <vt:lpstr>VanillaVTI</vt:lpstr>
      <vt:lpstr>Sick Systems: What Happens When We Diagnose DEI As the Problem</vt:lpstr>
      <vt:lpstr>PowerPoint Presentation</vt:lpstr>
      <vt:lpstr>DEI Rollbacks (2025)</vt:lpstr>
      <vt:lpstr>DEI Rollbacks (2025)</vt:lpstr>
      <vt:lpstr>DEI Rollbacks (2025)</vt:lpstr>
      <vt:lpstr>DEI Rollbacks (2025)</vt:lpstr>
      <vt:lpstr>Higher Education Response to Rollbacks</vt:lpstr>
      <vt:lpstr>The Effects of DEI Rollbacks cannot be Contained.</vt:lpstr>
      <vt:lpstr>DEI Rollbacks &amp; Health </vt:lpstr>
      <vt:lpstr>EDUCATE Act</vt:lpstr>
      <vt:lpstr>EDUCATE Act</vt:lpstr>
      <vt:lpstr>The EDUCATE Act is not the end</vt:lpstr>
      <vt:lpstr>The EDUCATE Act is not the end</vt:lpstr>
      <vt:lpstr>What is the real problem?</vt:lpstr>
      <vt:lpstr>What is DEI really?</vt:lpstr>
      <vt:lpstr>Why DEI matters in Medical Education</vt:lpstr>
      <vt:lpstr>Cost of DEI rollbacks</vt:lpstr>
      <vt:lpstr>Why Now?</vt:lpstr>
      <vt:lpstr>Questions</vt:lpstr>
      <vt:lpstr>Relevant State Laws - Indiana </vt:lpstr>
      <vt:lpstr>Indiana Senate Bill 289</vt:lpstr>
      <vt:lpstr>Indiana Senate Bill 289</vt:lpstr>
      <vt:lpstr>Indiana Senate Bill 289</vt:lpstr>
      <vt:lpstr>Indiana Senate Bill 289</vt:lpstr>
      <vt:lpstr>DEI Gaps Cost Lives</vt:lpstr>
      <vt:lpstr>Legal Relevance</vt:lpstr>
      <vt:lpstr>Good Business Sense</vt:lpstr>
      <vt:lpstr>DEI + Health Disparities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Jean-Pierre, Phoebe</dc:creator>
  <cp:lastModifiedBy>Jean-Pierre, Phoebe</cp:lastModifiedBy>
  <cp:revision>7</cp:revision>
  <dcterms:created xsi:type="dcterms:W3CDTF">2025-06-02T16:13:22Z</dcterms:created>
  <dcterms:modified xsi:type="dcterms:W3CDTF">2025-06-06T01:15:10Z</dcterms:modified>
</cp:coreProperties>
</file>