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13"/>
  </p:notesMasterIdLst>
  <p:sldIdLst>
    <p:sldId id="256" r:id="rId2"/>
    <p:sldId id="257" r:id="rId3"/>
    <p:sldId id="258" r:id="rId4"/>
    <p:sldId id="259" r:id="rId5"/>
    <p:sldId id="260" r:id="rId6"/>
    <p:sldId id="261" r:id="rId7"/>
    <p:sldId id="266" r:id="rId8"/>
    <p:sldId id="262" r:id="rId9"/>
    <p:sldId id="263" r:id="rId10"/>
    <p:sldId id="265"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7"/>
    <p:restoredTop sz="86449"/>
  </p:normalViewPr>
  <p:slideViewPr>
    <p:cSldViewPr snapToGrid="0">
      <p:cViewPr varScale="1">
        <p:scale>
          <a:sx n="95" d="100"/>
          <a:sy n="95" d="100"/>
        </p:scale>
        <p:origin x="1008" y="176"/>
      </p:cViewPr>
      <p:guideLst/>
    </p:cSldViewPr>
  </p:slideViewPr>
  <p:outlineViewPr>
    <p:cViewPr>
      <p:scale>
        <a:sx n="33" d="100"/>
        <a:sy n="33" d="100"/>
      </p:scale>
      <p:origin x="0" y="-1104"/>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3" d="100"/>
          <a:sy n="83" d="100"/>
        </p:scale>
        <p:origin x="3992"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4A6E12-FB41-E940-B714-72E35F9967E4}" type="datetimeFigureOut">
              <a:rPr lang="en-US" smtClean="0"/>
              <a:t>6/3/25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C8861-D9FD-FD4A-870F-2B8239A66D1E}" type="slidenum">
              <a:rPr lang="en-US" smtClean="0"/>
              <a:t>‹#›</a:t>
            </a:fld>
            <a:endParaRPr lang="en-US"/>
          </a:p>
        </p:txBody>
      </p:sp>
    </p:spTree>
    <p:extLst>
      <p:ext uri="{BB962C8B-B14F-4D97-AF65-F5344CB8AC3E}">
        <p14:creationId xmlns:p14="http://schemas.microsoft.com/office/powerpoint/2010/main" val="3616671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2C8861-D9FD-FD4A-870F-2B8239A66D1E}" type="slidenum">
              <a:rPr lang="en-US" smtClean="0"/>
              <a:t>1</a:t>
            </a:fld>
            <a:endParaRPr lang="en-US"/>
          </a:p>
        </p:txBody>
      </p:sp>
    </p:spTree>
    <p:extLst>
      <p:ext uri="{BB962C8B-B14F-4D97-AF65-F5344CB8AC3E}">
        <p14:creationId xmlns:p14="http://schemas.microsoft.com/office/powerpoint/2010/main" val="1063196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C8861-D9FD-FD4A-870F-2B8239A66D1E}" type="slidenum">
              <a:rPr lang="en-US" smtClean="0"/>
              <a:t>6</a:t>
            </a:fld>
            <a:endParaRPr lang="en-US"/>
          </a:p>
        </p:txBody>
      </p:sp>
    </p:spTree>
    <p:extLst>
      <p:ext uri="{BB962C8B-B14F-4D97-AF65-F5344CB8AC3E}">
        <p14:creationId xmlns:p14="http://schemas.microsoft.com/office/powerpoint/2010/main" val="2567282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C8861-D9FD-FD4A-870F-2B8239A66D1E}" type="slidenum">
              <a:rPr lang="en-US" smtClean="0"/>
              <a:t>7</a:t>
            </a:fld>
            <a:endParaRPr lang="en-US"/>
          </a:p>
        </p:txBody>
      </p:sp>
    </p:spTree>
    <p:extLst>
      <p:ext uri="{BB962C8B-B14F-4D97-AF65-F5344CB8AC3E}">
        <p14:creationId xmlns:p14="http://schemas.microsoft.com/office/powerpoint/2010/main" val="2483651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2C8861-D9FD-FD4A-870F-2B8239A66D1E}" type="slidenum">
              <a:rPr lang="en-US" smtClean="0"/>
              <a:t>9</a:t>
            </a:fld>
            <a:endParaRPr lang="en-US"/>
          </a:p>
        </p:txBody>
      </p:sp>
    </p:spTree>
    <p:extLst>
      <p:ext uri="{BB962C8B-B14F-4D97-AF65-F5344CB8AC3E}">
        <p14:creationId xmlns:p14="http://schemas.microsoft.com/office/powerpoint/2010/main" val="1983562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2C8861-D9FD-FD4A-870F-2B8239A66D1E}" type="slidenum">
              <a:rPr lang="en-US" smtClean="0"/>
              <a:t>10</a:t>
            </a:fld>
            <a:endParaRPr lang="en-US"/>
          </a:p>
        </p:txBody>
      </p:sp>
    </p:spTree>
    <p:extLst>
      <p:ext uri="{BB962C8B-B14F-4D97-AF65-F5344CB8AC3E}">
        <p14:creationId xmlns:p14="http://schemas.microsoft.com/office/powerpoint/2010/main" val="3504648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6/3/25</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942085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6/3/25</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420034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6/3/25</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043641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6/3/25</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459331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6/3/25</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964292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6/3/25</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402437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6/3/25</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39893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6/3/25</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07162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6/3/25</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748542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6/3/25</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6458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6/3/25</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11553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6/3/25</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91115810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5BB74C-33FB-4335-8808-49E247F7B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1225106"/>
            <a:ext cx="8132066" cy="37889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85B167-05CF-10C3-22D6-222CBB597181}"/>
              </a:ext>
            </a:extLst>
          </p:cNvPr>
          <p:cNvSpPr>
            <a:spLocks noGrp="1"/>
          </p:cNvSpPr>
          <p:nvPr>
            <p:ph type="ctrTitle"/>
          </p:nvPr>
        </p:nvSpPr>
        <p:spPr>
          <a:xfrm>
            <a:off x="4703402" y="1841412"/>
            <a:ext cx="6406559" cy="2688020"/>
          </a:xfrm>
        </p:spPr>
        <p:txBody>
          <a:bodyPr>
            <a:noAutofit/>
          </a:bodyPr>
          <a:lstStyle/>
          <a:p>
            <a:pPr algn="l"/>
            <a:r>
              <a:rPr lang="en-US" sz="6200" dirty="0">
                <a:solidFill>
                  <a:schemeClr val="bg1"/>
                </a:solidFill>
              </a:rPr>
              <a:t>State Regulation of Medicare Brokers</a:t>
            </a:r>
          </a:p>
        </p:txBody>
      </p:sp>
      <p:sp>
        <p:nvSpPr>
          <p:cNvPr id="3" name="Subtitle 2">
            <a:extLst>
              <a:ext uri="{FF2B5EF4-FFF2-40B4-BE49-F238E27FC236}">
                <a16:creationId xmlns:a16="http://schemas.microsoft.com/office/drawing/2014/main" id="{24204901-97F2-851A-881B-91531010FCD8}"/>
              </a:ext>
            </a:extLst>
          </p:cNvPr>
          <p:cNvSpPr>
            <a:spLocks noGrp="1"/>
          </p:cNvSpPr>
          <p:nvPr>
            <p:ph type="subTitle" idx="1"/>
          </p:nvPr>
        </p:nvSpPr>
        <p:spPr>
          <a:xfrm>
            <a:off x="4703402" y="5206246"/>
            <a:ext cx="6433990" cy="1024128"/>
          </a:xfrm>
        </p:spPr>
        <p:txBody>
          <a:bodyPr>
            <a:normAutofit/>
          </a:bodyPr>
          <a:lstStyle/>
          <a:p>
            <a:pPr algn="l"/>
            <a:r>
              <a:rPr lang="en-US" dirty="0">
                <a:solidFill>
                  <a:schemeClr val="tx1"/>
                </a:solidFill>
              </a:rPr>
              <a:t>Lauren R. Roth</a:t>
            </a:r>
          </a:p>
        </p:txBody>
      </p:sp>
      <p:pic>
        <p:nvPicPr>
          <p:cNvPr id="4" name="Picture 3" descr="Abstract black and white pattern">
            <a:extLst>
              <a:ext uri="{FF2B5EF4-FFF2-40B4-BE49-F238E27FC236}">
                <a16:creationId xmlns:a16="http://schemas.microsoft.com/office/drawing/2014/main" id="{A95D0BD4-4102-F63E-9748-FAC5CF21278E}"/>
              </a:ext>
            </a:extLst>
          </p:cNvPr>
          <p:cNvPicPr>
            <a:picLocks noChangeAspect="1"/>
          </p:cNvPicPr>
          <p:nvPr/>
        </p:nvPicPr>
        <p:blipFill>
          <a:blip r:embed="rId3"/>
          <a:srcRect l="13523" r="11472"/>
          <a:stretch/>
        </p:blipFill>
        <p:spPr>
          <a:xfrm>
            <a:off x="20" y="1225106"/>
            <a:ext cx="4059915" cy="3788958"/>
          </a:xfrm>
          <a:prstGeom prst="rect">
            <a:avLst/>
          </a:prstGeom>
        </p:spPr>
      </p:pic>
    </p:spTree>
    <p:extLst>
      <p:ext uri="{BB962C8B-B14F-4D97-AF65-F5344CB8AC3E}">
        <p14:creationId xmlns:p14="http://schemas.microsoft.com/office/powerpoint/2010/main" val="1610150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7B54865-0417-4422-B63B-3E74C04CD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64432"/>
            <a:ext cx="6255757" cy="20608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F1BD987-8580-BDF0-50F9-D6FC2EE56C27}"/>
              </a:ext>
            </a:extLst>
          </p:cNvPr>
          <p:cNvSpPr>
            <a:spLocks noGrp="1"/>
          </p:cNvSpPr>
          <p:nvPr>
            <p:ph type="title"/>
          </p:nvPr>
        </p:nvSpPr>
        <p:spPr>
          <a:xfrm>
            <a:off x="162160" y="664432"/>
            <a:ext cx="4857751" cy="1563989"/>
          </a:xfrm>
        </p:spPr>
        <p:txBody>
          <a:bodyPr>
            <a:normAutofit/>
          </a:bodyPr>
          <a:lstStyle/>
          <a:p>
            <a:r>
              <a:rPr lang="en-US" sz="5100" dirty="0"/>
              <a:t>Initial Grant findings</a:t>
            </a:r>
          </a:p>
        </p:txBody>
      </p:sp>
      <p:sp>
        <p:nvSpPr>
          <p:cNvPr id="3" name="Content Placeholder 2">
            <a:extLst>
              <a:ext uri="{FF2B5EF4-FFF2-40B4-BE49-F238E27FC236}">
                <a16:creationId xmlns:a16="http://schemas.microsoft.com/office/drawing/2014/main" id="{24467D87-DEC0-30C4-B2C0-1760F02EBF44}"/>
              </a:ext>
            </a:extLst>
          </p:cNvPr>
          <p:cNvSpPr>
            <a:spLocks noGrp="1"/>
          </p:cNvSpPr>
          <p:nvPr>
            <p:ph idx="1"/>
          </p:nvPr>
        </p:nvSpPr>
        <p:spPr>
          <a:xfrm>
            <a:off x="960120" y="3071909"/>
            <a:ext cx="4924426" cy="2795492"/>
          </a:xfrm>
        </p:spPr>
        <p:txBody>
          <a:bodyPr>
            <a:normAutofit/>
          </a:bodyPr>
          <a:lstStyle/>
          <a:p>
            <a:pPr marL="457200" indent="-457200">
              <a:buFont typeface="Arial" panose="020B0604020202020204" pitchFamily="34" charset="0"/>
              <a:buChar char="•"/>
            </a:pPr>
            <a:endParaRPr lang="en-US"/>
          </a:p>
        </p:txBody>
      </p:sp>
      <p:pic>
        <p:nvPicPr>
          <p:cNvPr id="5" name="Picture 4">
            <a:extLst>
              <a:ext uri="{FF2B5EF4-FFF2-40B4-BE49-F238E27FC236}">
                <a16:creationId xmlns:a16="http://schemas.microsoft.com/office/drawing/2014/main" id="{6B962A36-A25B-D756-CAE0-7272989F344E}"/>
              </a:ext>
            </a:extLst>
          </p:cNvPr>
          <p:cNvPicPr>
            <a:picLocks noChangeAspect="1"/>
          </p:cNvPicPr>
          <p:nvPr/>
        </p:nvPicPr>
        <p:blipFill>
          <a:blip r:embed="rId3"/>
          <a:stretch>
            <a:fillRect/>
          </a:stretch>
        </p:blipFill>
        <p:spPr>
          <a:xfrm>
            <a:off x="528109" y="3574512"/>
            <a:ext cx="12038795" cy="3318256"/>
          </a:xfrm>
          <a:prstGeom prst="rect">
            <a:avLst/>
          </a:prstGeom>
        </p:spPr>
      </p:pic>
      <p:pic>
        <p:nvPicPr>
          <p:cNvPr id="4" name="Picture 3" descr="A screenshot of a web page&#10;&#10;Description automatically generated">
            <a:extLst>
              <a:ext uri="{FF2B5EF4-FFF2-40B4-BE49-F238E27FC236}">
                <a16:creationId xmlns:a16="http://schemas.microsoft.com/office/drawing/2014/main" id="{AC9A803B-E05A-C530-076A-4B2127F5E535}"/>
              </a:ext>
            </a:extLst>
          </p:cNvPr>
          <p:cNvPicPr>
            <a:picLocks noChangeAspect="1"/>
          </p:cNvPicPr>
          <p:nvPr/>
        </p:nvPicPr>
        <p:blipFill>
          <a:blip r:embed="rId4"/>
          <a:stretch>
            <a:fillRect/>
          </a:stretch>
        </p:blipFill>
        <p:spPr>
          <a:xfrm>
            <a:off x="414528" y="2297957"/>
            <a:ext cx="10732008" cy="2709829"/>
          </a:xfrm>
          <a:prstGeom prst="rect">
            <a:avLst/>
          </a:prstGeom>
          <a:ln w="28575">
            <a:solidFill>
              <a:schemeClr val="tx1"/>
            </a:solidFill>
          </a:ln>
        </p:spPr>
      </p:pic>
    </p:spTree>
    <p:extLst>
      <p:ext uri="{BB962C8B-B14F-4D97-AF65-F5344CB8AC3E}">
        <p14:creationId xmlns:p14="http://schemas.microsoft.com/office/powerpoint/2010/main" val="3482647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9047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7B54865-0417-4422-B63B-3E74C04CD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64432"/>
            <a:ext cx="6255757" cy="20608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F1BD987-8580-BDF0-50F9-D6FC2EE56C27}"/>
              </a:ext>
            </a:extLst>
          </p:cNvPr>
          <p:cNvSpPr>
            <a:spLocks noGrp="1"/>
          </p:cNvSpPr>
          <p:nvPr>
            <p:ph type="title"/>
          </p:nvPr>
        </p:nvSpPr>
        <p:spPr>
          <a:xfrm>
            <a:off x="960120" y="990599"/>
            <a:ext cx="4857751" cy="1563989"/>
          </a:xfrm>
        </p:spPr>
        <p:txBody>
          <a:bodyPr>
            <a:normAutofit/>
          </a:bodyPr>
          <a:lstStyle/>
          <a:p>
            <a:r>
              <a:rPr lang="en-US" sz="5100"/>
              <a:t>The bigger picture</a:t>
            </a:r>
          </a:p>
        </p:txBody>
      </p:sp>
      <p:pic>
        <p:nvPicPr>
          <p:cNvPr id="7" name="Picture 6">
            <a:extLst>
              <a:ext uri="{FF2B5EF4-FFF2-40B4-BE49-F238E27FC236}">
                <a16:creationId xmlns:a16="http://schemas.microsoft.com/office/drawing/2014/main" id="{D2FA047C-5AC1-FFEA-2B6A-E73CB9737AFE}"/>
              </a:ext>
            </a:extLst>
          </p:cNvPr>
          <p:cNvPicPr>
            <a:picLocks noChangeAspect="1"/>
          </p:cNvPicPr>
          <p:nvPr/>
        </p:nvPicPr>
        <p:blipFill>
          <a:blip r:embed="rId2"/>
          <a:stretch>
            <a:fillRect/>
          </a:stretch>
        </p:blipFill>
        <p:spPr>
          <a:xfrm>
            <a:off x="6768210" y="1093664"/>
            <a:ext cx="4750056" cy="1033136"/>
          </a:xfrm>
          <a:prstGeom prst="rect">
            <a:avLst/>
          </a:prstGeom>
        </p:spPr>
      </p:pic>
      <p:sp>
        <p:nvSpPr>
          <p:cNvPr id="3" name="Content Placeholder 2">
            <a:extLst>
              <a:ext uri="{FF2B5EF4-FFF2-40B4-BE49-F238E27FC236}">
                <a16:creationId xmlns:a16="http://schemas.microsoft.com/office/drawing/2014/main" id="{24467D87-DEC0-30C4-B2C0-1760F02EBF44}"/>
              </a:ext>
            </a:extLst>
          </p:cNvPr>
          <p:cNvSpPr>
            <a:spLocks noGrp="1"/>
          </p:cNvSpPr>
          <p:nvPr>
            <p:ph idx="1"/>
          </p:nvPr>
        </p:nvSpPr>
        <p:spPr>
          <a:xfrm>
            <a:off x="960120" y="3071909"/>
            <a:ext cx="4924426" cy="3068542"/>
          </a:xfrm>
        </p:spPr>
        <p:txBody>
          <a:bodyPr>
            <a:normAutofit/>
          </a:bodyPr>
          <a:lstStyle/>
          <a:p>
            <a:pPr marL="457200" indent="-457200">
              <a:lnSpc>
                <a:spcPct val="91000"/>
              </a:lnSpc>
              <a:buFont typeface="Arial" panose="020B0604020202020204" pitchFamily="34" charset="0"/>
              <a:buChar char="•"/>
            </a:pPr>
            <a:r>
              <a:rPr lang="en-US" dirty="0"/>
              <a:t>Any innovation in short-term will likely come from states</a:t>
            </a:r>
          </a:p>
          <a:p>
            <a:pPr marL="457200" indent="-457200">
              <a:lnSpc>
                <a:spcPct val="91000"/>
              </a:lnSpc>
              <a:buFont typeface="Arial" panose="020B0604020202020204" pitchFamily="34" charset="0"/>
              <a:buChar char="•"/>
            </a:pPr>
            <a:r>
              <a:rPr lang="en-US" dirty="0"/>
              <a:t>Consumers are unprepared for choosing supplemental Medicare plans that best fit their needs and guardrails are insufficient</a:t>
            </a:r>
          </a:p>
          <a:p>
            <a:pPr marL="457200" indent="-457200">
              <a:lnSpc>
                <a:spcPct val="91000"/>
              </a:lnSpc>
              <a:buFont typeface="Arial" panose="020B0604020202020204" pitchFamily="34" charset="0"/>
              <a:buChar char="•"/>
            </a:pPr>
            <a:endParaRPr lang="en-US" sz="2400" dirty="0"/>
          </a:p>
        </p:txBody>
      </p:sp>
      <p:pic>
        <p:nvPicPr>
          <p:cNvPr id="6" name="Picture 5">
            <a:extLst>
              <a:ext uri="{FF2B5EF4-FFF2-40B4-BE49-F238E27FC236}">
                <a16:creationId xmlns:a16="http://schemas.microsoft.com/office/drawing/2014/main" id="{78E96385-3419-C24C-6F3B-C87C0E8A1FD0}"/>
              </a:ext>
            </a:extLst>
          </p:cNvPr>
          <p:cNvPicPr>
            <a:picLocks noChangeAspect="1"/>
          </p:cNvPicPr>
          <p:nvPr/>
        </p:nvPicPr>
        <p:blipFill>
          <a:blip r:embed="rId3"/>
          <a:stretch>
            <a:fillRect/>
          </a:stretch>
        </p:blipFill>
        <p:spPr>
          <a:xfrm>
            <a:off x="8801099" y="2648347"/>
            <a:ext cx="2725423" cy="532408"/>
          </a:xfrm>
          <a:prstGeom prst="rect">
            <a:avLst/>
          </a:prstGeom>
        </p:spPr>
      </p:pic>
      <p:pic>
        <p:nvPicPr>
          <p:cNvPr id="8" name="Picture 7">
            <a:extLst>
              <a:ext uri="{FF2B5EF4-FFF2-40B4-BE49-F238E27FC236}">
                <a16:creationId xmlns:a16="http://schemas.microsoft.com/office/drawing/2014/main" id="{B17EFBFC-19E1-89BB-596D-99D67A2ABE83}"/>
              </a:ext>
            </a:extLst>
          </p:cNvPr>
          <p:cNvPicPr>
            <a:picLocks noChangeAspect="1"/>
          </p:cNvPicPr>
          <p:nvPr/>
        </p:nvPicPr>
        <p:blipFill>
          <a:blip r:embed="rId4"/>
          <a:stretch>
            <a:fillRect/>
          </a:stretch>
        </p:blipFill>
        <p:spPr>
          <a:xfrm>
            <a:off x="6096000" y="4037708"/>
            <a:ext cx="6094476" cy="1052411"/>
          </a:xfrm>
          <a:prstGeom prst="rect">
            <a:avLst/>
          </a:prstGeom>
        </p:spPr>
      </p:pic>
      <p:pic>
        <p:nvPicPr>
          <p:cNvPr id="9" name="Picture 8">
            <a:extLst>
              <a:ext uri="{FF2B5EF4-FFF2-40B4-BE49-F238E27FC236}">
                <a16:creationId xmlns:a16="http://schemas.microsoft.com/office/drawing/2014/main" id="{68186010-63E2-502F-C128-97C061D45B05}"/>
              </a:ext>
            </a:extLst>
          </p:cNvPr>
          <p:cNvPicPr>
            <a:picLocks noChangeAspect="1"/>
          </p:cNvPicPr>
          <p:nvPr/>
        </p:nvPicPr>
        <p:blipFill>
          <a:blip r:embed="rId5"/>
          <a:stretch>
            <a:fillRect/>
          </a:stretch>
        </p:blipFill>
        <p:spPr>
          <a:xfrm>
            <a:off x="6518911" y="5594351"/>
            <a:ext cx="3644900" cy="546100"/>
          </a:xfrm>
          <a:prstGeom prst="rect">
            <a:avLst/>
          </a:prstGeom>
        </p:spPr>
      </p:pic>
    </p:spTree>
    <p:extLst>
      <p:ext uri="{BB962C8B-B14F-4D97-AF65-F5344CB8AC3E}">
        <p14:creationId xmlns:p14="http://schemas.microsoft.com/office/powerpoint/2010/main" val="2042040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BD987-8580-BDF0-50F9-D6FC2EE56C27}"/>
              </a:ext>
            </a:extLst>
          </p:cNvPr>
          <p:cNvSpPr>
            <a:spLocks noGrp="1"/>
          </p:cNvSpPr>
          <p:nvPr>
            <p:ph type="title"/>
          </p:nvPr>
        </p:nvSpPr>
        <p:spPr/>
        <p:txBody>
          <a:bodyPr/>
          <a:lstStyle/>
          <a:p>
            <a:r>
              <a:rPr lang="en-US" dirty="0"/>
              <a:t>Acknowledgment </a:t>
            </a:r>
          </a:p>
        </p:txBody>
      </p:sp>
      <p:sp>
        <p:nvSpPr>
          <p:cNvPr id="3" name="Content Placeholder 2">
            <a:extLst>
              <a:ext uri="{FF2B5EF4-FFF2-40B4-BE49-F238E27FC236}">
                <a16:creationId xmlns:a16="http://schemas.microsoft.com/office/drawing/2014/main" id="{24467D87-DEC0-30C4-B2C0-1760F02EBF44}"/>
              </a:ext>
            </a:extLst>
          </p:cNvPr>
          <p:cNvSpPr>
            <a:spLocks noGrp="1"/>
          </p:cNvSpPr>
          <p:nvPr>
            <p:ph idx="1"/>
          </p:nvPr>
        </p:nvSpPr>
        <p:spPr/>
        <p:txBody>
          <a:bodyPr>
            <a:noAutofit/>
          </a:bodyPr>
          <a:lstStyle/>
          <a:p>
            <a:r>
              <a:rPr lang="en-US" sz="3200" dirty="0"/>
              <a:t>“Supported by the Commonwealth Fund, a national, private foundation based in New York City that supports independent research on health care issues and makes grants to improve health care practice and policy. The views presented here are those of the author [or speaker] and not necessarily those of the Commonwealth Fund, its directors, officers, or staff.”</a:t>
            </a:r>
          </a:p>
        </p:txBody>
      </p:sp>
    </p:spTree>
    <p:extLst>
      <p:ext uri="{BB962C8B-B14F-4D97-AF65-F5344CB8AC3E}">
        <p14:creationId xmlns:p14="http://schemas.microsoft.com/office/powerpoint/2010/main" val="1673258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8"/>
            <a:ext cx="12192000" cy="2645291"/>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1BD987-8580-BDF0-50F9-D6FC2EE56C27}"/>
              </a:ext>
            </a:extLst>
          </p:cNvPr>
          <p:cNvSpPr>
            <a:spLocks noGrp="1"/>
          </p:cNvSpPr>
          <p:nvPr>
            <p:ph type="title"/>
          </p:nvPr>
        </p:nvSpPr>
        <p:spPr>
          <a:xfrm>
            <a:off x="961644" y="4572003"/>
            <a:ext cx="10268712" cy="1169121"/>
          </a:xfrm>
        </p:spPr>
        <p:txBody>
          <a:bodyPr vert="horz" lIns="91440" tIns="45720" rIns="91440" bIns="45720" rtlCol="0" anchor="ctr">
            <a:normAutofit/>
          </a:bodyPr>
          <a:lstStyle/>
          <a:p>
            <a:pPr algn="ctr"/>
            <a:r>
              <a:rPr lang="en-US" sz="7200"/>
              <a:t>background </a:t>
            </a:r>
          </a:p>
        </p:txBody>
      </p:sp>
      <p:pic>
        <p:nvPicPr>
          <p:cNvPr id="7" name="Picture 6">
            <a:extLst>
              <a:ext uri="{FF2B5EF4-FFF2-40B4-BE49-F238E27FC236}">
                <a16:creationId xmlns:a16="http://schemas.microsoft.com/office/drawing/2014/main" id="{9856AC8F-B6F3-62E8-1FA0-D8FEAE3ED358}"/>
              </a:ext>
            </a:extLst>
          </p:cNvPr>
          <p:cNvPicPr>
            <a:picLocks noChangeAspect="1"/>
          </p:cNvPicPr>
          <p:nvPr/>
        </p:nvPicPr>
        <p:blipFill>
          <a:blip r:embed="rId2"/>
          <a:stretch>
            <a:fillRect/>
          </a:stretch>
        </p:blipFill>
        <p:spPr>
          <a:xfrm>
            <a:off x="906971" y="215561"/>
            <a:ext cx="4282059" cy="3811031"/>
          </a:xfrm>
          <a:prstGeom prst="rect">
            <a:avLst/>
          </a:prstGeom>
        </p:spPr>
      </p:pic>
      <p:pic>
        <p:nvPicPr>
          <p:cNvPr id="6" name="Picture 5">
            <a:extLst>
              <a:ext uri="{FF2B5EF4-FFF2-40B4-BE49-F238E27FC236}">
                <a16:creationId xmlns:a16="http://schemas.microsoft.com/office/drawing/2014/main" id="{414031F4-22F1-A2AE-E2ED-B1BF3B1427F2}"/>
              </a:ext>
            </a:extLst>
          </p:cNvPr>
          <p:cNvPicPr>
            <a:picLocks noChangeAspect="1"/>
          </p:cNvPicPr>
          <p:nvPr/>
        </p:nvPicPr>
        <p:blipFill>
          <a:blip r:embed="rId3"/>
          <a:stretch>
            <a:fillRect/>
          </a:stretch>
        </p:blipFill>
        <p:spPr>
          <a:xfrm>
            <a:off x="5891433" y="458660"/>
            <a:ext cx="5598164" cy="3288921"/>
          </a:xfrm>
          <a:prstGeom prst="rect">
            <a:avLst/>
          </a:prstGeom>
        </p:spPr>
      </p:pic>
      <p:sp>
        <p:nvSpPr>
          <p:cNvPr id="8" name="TextBox 7">
            <a:extLst>
              <a:ext uri="{FF2B5EF4-FFF2-40B4-BE49-F238E27FC236}">
                <a16:creationId xmlns:a16="http://schemas.microsoft.com/office/drawing/2014/main" id="{18B7B771-58BD-9C95-F07B-47F966510BFF}"/>
              </a:ext>
            </a:extLst>
          </p:cNvPr>
          <p:cNvSpPr txBox="1"/>
          <p:nvPr/>
        </p:nvSpPr>
        <p:spPr>
          <a:xfrm>
            <a:off x="8923106" y="3792244"/>
            <a:ext cx="2566491" cy="369332"/>
          </a:xfrm>
          <a:prstGeom prst="rect">
            <a:avLst/>
          </a:prstGeom>
          <a:noFill/>
        </p:spPr>
        <p:txBody>
          <a:bodyPr wrap="square" rtlCol="0">
            <a:spAutoFit/>
          </a:bodyPr>
          <a:lstStyle/>
          <a:p>
            <a:r>
              <a:rPr lang="en-US" dirty="0" err="1"/>
              <a:t>commonwealthfund.org</a:t>
            </a:r>
            <a:endParaRPr lang="en-US" dirty="0"/>
          </a:p>
        </p:txBody>
      </p:sp>
    </p:spTree>
    <p:extLst>
      <p:ext uri="{BB962C8B-B14F-4D97-AF65-F5344CB8AC3E}">
        <p14:creationId xmlns:p14="http://schemas.microsoft.com/office/powerpoint/2010/main" val="58607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BD987-8580-BDF0-50F9-D6FC2EE56C27}"/>
              </a:ext>
            </a:extLst>
          </p:cNvPr>
          <p:cNvSpPr>
            <a:spLocks noGrp="1"/>
          </p:cNvSpPr>
          <p:nvPr>
            <p:ph type="title"/>
          </p:nvPr>
        </p:nvSpPr>
        <p:spPr>
          <a:xfrm>
            <a:off x="383059" y="317814"/>
            <a:ext cx="11318789" cy="1700784"/>
          </a:xfrm>
        </p:spPr>
        <p:txBody>
          <a:bodyPr>
            <a:normAutofit/>
          </a:bodyPr>
          <a:lstStyle/>
          <a:p>
            <a:r>
              <a:rPr lang="en-US" sz="4800" dirty="0"/>
              <a:t>Marketing medicare advantage plans </a:t>
            </a:r>
          </a:p>
        </p:txBody>
      </p:sp>
      <p:sp>
        <p:nvSpPr>
          <p:cNvPr id="3" name="Content Placeholder 2">
            <a:extLst>
              <a:ext uri="{FF2B5EF4-FFF2-40B4-BE49-F238E27FC236}">
                <a16:creationId xmlns:a16="http://schemas.microsoft.com/office/drawing/2014/main" id="{24467D87-DEC0-30C4-B2C0-1760F02EBF44}"/>
              </a:ext>
            </a:extLst>
          </p:cNvPr>
          <p:cNvSpPr>
            <a:spLocks noGrp="1"/>
          </p:cNvSpPr>
          <p:nvPr>
            <p:ph idx="1"/>
          </p:nvPr>
        </p:nvSpPr>
        <p:spPr/>
        <p:txBody>
          <a:bodyPr>
            <a:noAutofit/>
          </a:bodyPr>
          <a:lstStyle/>
          <a:p>
            <a:pPr marL="457200" indent="-457200">
              <a:buFont typeface="Arial" panose="020B0604020202020204" pitchFamily="34" charset="0"/>
              <a:buChar char="•"/>
            </a:pPr>
            <a:r>
              <a:rPr lang="en-US" sz="3200" dirty="0"/>
              <a:t>Previous research showed that compensation incentives for insurance brokers pushed people towards MA plans that were not always best fit</a:t>
            </a:r>
          </a:p>
          <a:p>
            <a:pPr marL="457200" indent="-457200">
              <a:buFont typeface="Arial" panose="020B0604020202020204" pitchFamily="34" charset="0"/>
              <a:buChar char="•"/>
            </a:pPr>
            <a:r>
              <a:rPr lang="en-US" sz="3200" dirty="0"/>
              <a:t>Difficult to switch to traditional Medicare with a Medigap plan after initial enrollment period</a:t>
            </a:r>
          </a:p>
        </p:txBody>
      </p:sp>
    </p:spTree>
    <p:extLst>
      <p:ext uri="{BB962C8B-B14F-4D97-AF65-F5344CB8AC3E}">
        <p14:creationId xmlns:p14="http://schemas.microsoft.com/office/powerpoint/2010/main" val="504331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BD987-8580-BDF0-50F9-D6FC2EE56C27}"/>
              </a:ext>
            </a:extLst>
          </p:cNvPr>
          <p:cNvSpPr>
            <a:spLocks noGrp="1"/>
          </p:cNvSpPr>
          <p:nvPr>
            <p:ph type="title"/>
          </p:nvPr>
        </p:nvSpPr>
        <p:spPr>
          <a:xfrm>
            <a:off x="383059" y="317814"/>
            <a:ext cx="11318789" cy="1700784"/>
          </a:xfrm>
        </p:spPr>
        <p:txBody>
          <a:bodyPr>
            <a:normAutofit/>
          </a:bodyPr>
          <a:lstStyle/>
          <a:p>
            <a:r>
              <a:rPr lang="en-US" sz="4800" dirty="0"/>
              <a:t>CMS Final Rule on </a:t>
            </a:r>
            <a:br>
              <a:rPr lang="en-US" sz="4800" dirty="0"/>
            </a:br>
            <a:r>
              <a:rPr lang="en-US" sz="4800" dirty="0"/>
              <a:t>broker compensation – April 2024</a:t>
            </a:r>
          </a:p>
        </p:txBody>
      </p:sp>
      <p:sp>
        <p:nvSpPr>
          <p:cNvPr id="3" name="Content Placeholder 2">
            <a:extLst>
              <a:ext uri="{FF2B5EF4-FFF2-40B4-BE49-F238E27FC236}">
                <a16:creationId xmlns:a16="http://schemas.microsoft.com/office/drawing/2014/main" id="{24467D87-DEC0-30C4-B2C0-1760F02EBF44}"/>
              </a:ext>
            </a:extLst>
          </p:cNvPr>
          <p:cNvSpPr>
            <a:spLocks noGrp="1"/>
          </p:cNvSpPr>
          <p:nvPr>
            <p:ph idx="1"/>
          </p:nvPr>
        </p:nvSpPr>
        <p:spPr/>
        <p:txBody>
          <a:bodyPr>
            <a:noAutofit/>
          </a:bodyPr>
          <a:lstStyle/>
          <a:p>
            <a:pPr marL="457200" indent="-457200">
              <a:buFont typeface="Arial" panose="020B0604020202020204" pitchFamily="34" charset="0"/>
              <a:buChar char="•"/>
            </a:pPr>
            <a:r>
              <a:rPr lang="en-US" sz="3200" dirty="0"/>
              <a:t>Capped administrative fees for services provided to agents and brokers as part of enrollment process</a:t>
            </a:r>
          </a:p>
          <a:p>
            <a:pPr marL="731520" lvl="1" indent="-457200">
              <a:buFont typeface="Arial" panose="020B0604020202020204" pitchFamily="34" charset="0"/>
              <a:buChar char="•"/>
            </a:pPr>
            <a:r>
              <a:rPr lang="en-US" sz="2900" dirty="0"/>
              <a:t>Fixed fee of $100</a:t>
            </a:r>
          </a:p>
          <a:p>
            <a:pPr marL="731520" lvl="1" indent="-457200">
              <a:buFont typeface="Arial" panose="020B0604020202020204" pitchFamily="34" charset="0"/>
              <a:buChar char="•"/>
            </a:pPr>
            <a:r>
              <a:rPr lang="en-US" sz="2900" dirty="0"/>
              <a:t>Treating administrative fees as “compensation”</a:t>
            </a:r>
          </a:p>
          <a:p>
            <a:pPr marL="457200" indent="-457200">
              <a:buFont typeface="Arial" panose="020B0604020202020204" pitchFamily="34" charset="0"/>
              <a:buChar char="•"/>
            </a:pPr>
            <a:r>
              <a:rPr lang="en-US" sz="3200" dirty="0"/>
              <a:t>Prohibited contract terms that incentivize enrolling Medicare beneficiaries in particular plans, such as volume-based bonuses</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967233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BD987-8580-BDF0-50F9-D6FC2EE56C27}"/>
              </a:ext>
            </a:extLst>
          </p:cNvPr>
          <p:cNvSpPr>
            <a:spLocks noGrp="1"/>
          </p:cNvSpPr>
          <p:nvPr>
            <p:ph type="title"/>
          </p:nvPr>
        </p:nvSpPr>
        <p:spPr>
          <a:xfrm>
            <a:off x="383059" y="317814"/>
            <a:ext cx="11318789" cy="1700784"/>
          </a:xfrm>
        </p:spPr>
        <p:txBody>
          <a:bodyPr>
            <a:normAutofit/>
          </a:bodyPr>
          <a:lstStyle/>
          <a:p>
            <a:r>
              <a:rPr lang="en-US" sz="4800" dirty="0"/>
              <a:t>Americans for Beneficiary Choice v. HHS (N.D. </a:t>
            </a:r>
            <a:r>
              <a:rPr lang="en-US" sz="4800"/>
              <a:t>Tex. </a:t>
            </a:r>
            <a:r>
              <a:rPr lang="en-US" sz="4800" dirty="0"/>
              <a:t>2024)</a:t>
            </a:r>
          </a:p>
        </p:txBody>
      </p:sp>
      <p:sp>
        <p:nvSpPr>
          <p:cNvPr id="3" name="Content Placeholder 2">
            <a:extLst>
              <a:ext uri="{FF2B5EF4-FFF2-40B4-BE49-F238E27FC236}">
                <a16:creationId xmlns:a16="http://schemas.microsoft.com/office/drawing/2014/main" id="{24467D87-DEC0-30C4-B2C0-1760F02EBF44}"/>
              </a:ext>
            </a:extLst>
          </p:cNvPr>
          <p:cNvSpPr>
            <a:spLocks noGrp="1"/>
          </p:cNvSpPr>
          <p:nvPr>
            <p:ph idx="1"/>
          </p:nvPr>
        </p:nvSpPr>
        <p:spPr/>
        <p:txBody>
          <a:bodyPr>
            <a:noAutofit/>
          </a:bodyPr>
          <a:lstStyle/>
          <a:p>
            <a:pPr marL="457200" indent="-457200">
              <a:buFont typeface="Arial" panose="020B0604020202020204" pitchFamily="34" charset="0"/>
              <a:buChar char="•"/>
            </a:pPr>
            <a:r>
              <a:rPr lang="en-US" sz="3000" dirty="0"/>
              <a:t>Texas District Judge O’Connor granted a stay of CMS final rule</a:t>
            </a:r>
          </a:p>
          <a:p>
            <a:pPr marL="457200" indent="-457200">
              <a:buFont typeface="Arial" panose="020B0604020202020204" pitchFamily="34" charset="0"/>
              <a:buChar char="•"/>
            </a:pPr>
            <a:r>
              <a:rPr lang="en-US" sz="3000" dirty="0"/>
              <a:t>Found $100 cap for administrative fees arbitrary and capricious because it did not factor in costs for overhead, marketing, and data security</a:t>
            </a:r>
          </a:p>
          <a:p>
            <a:pPr marL="457200" indent="-457200">
              <a:buFont typeface="Arial" panose="020B0604020202020204" pitchFamily="34" charset="0"/>
              <a:buChar char="•"/>
            </a:pPr>
            <a:r>
              <a:rPr lang="en-US" sz="3000" dirty="0"/>
              <a:t>Focused on reliance interests for industry</a:t>
            </a:r>
          </a:p>
          <a:p>
            <a:pPr marL="457200" indent="-457200">
              <a:buFont typeface="Arial" panose="020B0604020202020204" pitchFamily="34" charset="0"/>
              <a:buChar char="•"/>
            </a:pPr>
            <a:r>
              <a:rPr lang="en-US" sz="3000" dirty="0"/>
              <a:t>Held unclear what contract terms were prohibited</a:t>
            </a:r>
          </a:p>
        </p:txBody>
      </p:sp>
    </p:spTree>
    <p:extLst>
      <p:ext uri="{BB962C8B-B14F-4D97-AF65-F5344CB8AC3E}">
        <p14:creationId xmlns:p14="http://schemas.microsoft.com/office/powerpoint/2010/main" val="422012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BD987-8580-BDF0-50F9-D6FC2EE56C27}"/>
              </a:ext>
            </a:extLst>
          </p:cNvPr>
          <p:cNvSpPr>
            <a:spLocks noGrp="1"/>
          </p:cNvSpPr>
          <p:nvPr>
            <p:ph type="title"/>
          </p:nvPr>
        </p:nvSpPr>
        <p:spPr>
          <a:xfrm>
            <a:off x="383059" y="317814"/>
            <a:ext cx="11318789" cy="1700784"/>
          </a:xfrm>
        </p:spPr>
        <p:txBody>
          <a:bodyPr>
            <a:normAutofit/>
          </a:bodyPr>
          <a:lstStyle/>
          <a:p>
            <a:r>
              <a:rPr lang="en-US" sz="4800" dirty="0"/>
              <a:t>United states ex </a:t>
            </a:r>
            <a:r>
              <a:rPr lang="en-US" sz="4800" dirty="0" err="1"/>
              <a:t>rel</a:t>
            </a:r>
            <a:r>
              <a:rPr lang="en-US" sz="4800" dirty="0"/>
              <a:t> shea v. </a:t>
            </a:r>
            <a:r>
              <a:rPr lang="en-US" sz="4800" dirty="0" err="1"/>
              <a:t>ehealth</a:t>
            </a:r>
            <a:r>
              <a:rPr lang="en-US" sz="4800" dirty="0"/>
              <a:t>    (D. Mass. may 1, 2025)</a:t>
            </a:r>
          </a:p>
        </p:txBody>
      </p:sp>
      <p:sp>
        <p:nvSpPr>
          <p:cNvPr id="3" name="Content Placeholder 2">
            <a:extLst>
              <a:ext uri="{FF2B5EF4-FFF2-40B4-BE49-F238E27FC236}">
                <a16:creationId xmlns:a16="http://schemas.microsoft.com/office/drawing/2014/main" id="{24467D87-DEC0-30C4-B2C0-1760F02EBF44}"/>
              </a:ext>
            </a:extLst>
          </p:cNvPr>
          <p:cNvSpPr>
            <a:spLocks noGrp="1"/>
          </p:cNvSpPr>
          <p:nvPr>
            <p:ph idx="1"/>
          </p:nvPr>
        </p:nvSpPr>
        <p:spPr/>
        <p:txBody>
          <a:bodyPr>
            <a:noAutofit/>
          </a:bodyPr>
          <a:lstStyle/>
          <a:p>
            <a:pPr marL="457200" indent="-457200">
              <a:buFont typeface="Arial" panose="020B0604020202020204" pitchFamily="34" charset="0"/>
              <a:buChar char="•"/>
            </a:pPr>
            <a:r>
              <a:rPr lang="en-US" sz="2700" dirty="0"/>
              <a:t>DOJ intervenes in </a:t>
            </a:r>
            <a:r>
              <a:rPr lang="en-US" sz="2700" i="1" dirty="0"/>
              <a:t>qui tam </a:t>
            </a:r>
            <a:r>
              <a:rPr lang="en-US" sz="2700" dirty="0"/>
              <a:t>suit against 3 insurers and 3 broker organizations with False Claims Act and Anti-Kickback Statute</a:t>
            </a:r>
            <a:endParaRPr lang="en-US" sz="2700" i="1" dirty="0"/>
          </a:p>
          <a:p>
            <a:pPr marL="457200" indent="-457200">
              <a:buFont typeface="Arial" panose="020B0604020202020204" pitchFamily="34" charset="0"/>
              <a:buChar char="•"/>
            </a:pPr>
            <a:r>
              <a:rPr lang="en-US" sz="2700" dirty="0"/>
              <a:t>Alleges insurers paid brokers for increased sales of MA plans (regardless of beneficiaries’ needs) and lied about it</a:t>
            </a:r>
          </a:p>
          <a:p>
            <a:pPr marL="457200" indent="-457200">
              <a:buFont typeface="Arial" panose="020B0604020202020204" pitchFamily="34" charset="0"/>
              <a:buChar char="•"/>
            </a:pPr>
            <a:r>
              <a:rPr lang="en-US" sz="2700" dirty="0"/>
              <a:t>Insurers also paid to reduce number of disabled beneficiaries</a:t>
            </a:r>
          </a:p>
          <a:p>
            <a:pPr marL="457200" indent="-457200">
              <a:buFont typeface="Arial" panose="020B0604020202020204" pitchFamily="34" charset="0"/>
              <a:buChar char="•"/>
            </a:pPr>
            <a:r>
              <a:rPr lang="en-US" sz="2700" dirty="0"/>
              <a:t>Offers clues for current DOJ investigation of UnitedHealthcare</a:t>
            </a:r>
          </a:p>
        </p:txBody>
      </p:sp>
    </p:spTree>
    <p:extLst>
      <p:ext uri="{BB962C8B-B14F-4D97-AF65-F5344CB8AC3E}">
        <p14:creationId xmlns:p14="http://schemas.microsoft.com/office/powerpoint/2010/main" val="2289027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BD987-8580-BDF0-50F9-D6FC2EE56C27}"/>
              </a:ext>
            </a:extLst>
          </p:cNvPr>
          <p:cNvSpPr>
            <a:spLocks noGrp="1"/>
          </p:cNvSpPr>
          <p:nvPr>
            <p:ph type="title"/>
          </p:nvPr>
        </p:nvSpPr>
        <p:spPr>
          <a:xfrm>
            <a:off x="383059" y="317814"/>
            <a:ext cx="11318789" cy="1700784"/>
          </a:xfrm>
        </p:spPr>
        <p:txBody>
          <a:bodyPr>
            <a:normAutofit/>
          </a:bodyPr>
          <a:lstStyle/>
          <a:p>
            <a:r>
              <a:rPr lang="en-US" sz="4800" dirty="0"/>
              <a:t>State regulation of medicare brokers</a:t>
            </a:r>
          </a:p>
        </p:txBody>
      </p:sp>
      <p:sp>
        <p:nvSpPr>
          <p:cNvPr id="3" name="Content Placeholder 2">
            <a:extLst>
              <a:ext uri="{FF2B5EF4-FFF2-40B4-BE49-F238E27FC236}">
                <a16:creationId xmlns:a16="http://schemas.microsoft.com/office/drawing/2014/main" id="{24467D87-DEC0-30C4-B2C0-1760F02EBF44}"/>
              </a:ext>
            </a:extLst>
          </p:cNvPr>
          <p:cNvSpPr>
            <a:spLocks noGrp="1"/>
          </p:cNvSpPr>
          <p:nvPr>
            <p:ph idx="1"/>
          </p:nvPr>
        </p:nvSpPr>
        <p:spPr/>
        <p:txBody>
          <a:bodyPr>
            <a:noAutofit/>
          </a:bodyPr>
          <a:lstStyle/>
          <a:p>
            <a:pPr marL="457200" indent="-457200">
              <a:buFont typeface="Arial" panose="020B0604020202020204" pitchFamily="34" charset="0"/>
              <a:buChar char="•"/>
            </a:pPr>
            <a:r>
              <a:rPr lang="en-US" sz="3200" dirty="0"/>
              <a:t>How can Medicare beneficiaries be protected from predatory marketing tactics by brokers under state laws and regulations?</a:t>
            </a:r>
          </a:p>
          <a:p>
            <a:pPr marL="457200" indent="-457200">
              <a:buFont typeface="Arial" panose="020B0604020202020204" pitchFamily="34" charset="0"/>
              <a:buChar char="•"/>
            </a:pPr>
            <a:r>
              <a:rPr lang="en-US" sz="3200" dirty="0"/>
              <a:t>But also preemption . . .</a:t>
            </a:r>
          </a:p>
        </p:txBody>
      </p:sp>
    </p:spTree>
    <p:extLst>
      <p:ext uri="{BB962C8B-B14F-4D97-AF65-F5344CB8AC3E}">
        <p14:creationId xmlns:p14="http://schemas.microsoft.com/office/powerpoint/2010/main" val="84343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BD987-8580-BDF0-50F9-D6FC2EE56C27}"/>
              </a:ext>
            </a:extLst>
          </p:cNvPr>
          <p:cNvSpPr>
            <a:spLocks noGrp="1"/>
          </p:cNvSpPr>
          <p:nvPr>
            <p:ph type="title"/>
          </p:nvPr>
        </p:nvSpPr>
        <p:spPr>
          <a:xfrm>
            <a:off x="383059" y="317814"/>
            <a:ext cx="11318789" cy="1700784"/>
          </a:xfrm>
        </p:spPr>
        <p:txBody>
          <a:bodyPr>
            <a:normAutofit/>
          </a:bodyPr>
          <a:lstStyle/>
          <a:p>
            <a:r>
              <a:rPr lang="en-US" sz="4800" dirty="0"/>
              <a:t>Initial Grant findings</a:t>
            </a:r>
          </a:p>
        </p:txBody>
      </p:sp>
      <p:sp>
        <p:nvSpPr>
          <p:cNvPr id="3" name="Content Placeholder 2">
            <a:extLst>
              <a:ext uri="{FF2B5EF4-FFF2-40B4-BE49-F238E27FC236}">
                <a16:creationId xmlns:a16="http://schemas.microsoft.com/office/drawing/2014/main" id="{24467D87-DEC0-30C4-B2C0-1760F02EBF44}"/>
              </a:ext>
            </a:extLst>
          </p:cNvPr>
          <p:cNvSpPr>
            <a:spLocks noGrp="1"/>
          </p:cNvSpPr>
          <p:nvPr>
            <p:ph idx="1"/>
          </p:nvPr>
        </p:nvSpPr>
        <p:spPr/>
        <p:txBody>
          <a:bodyPr>
            <a:noAutofit/>
          </a:bodyPr>
          <a:lstStyle/>
          <a:p>
            <a:pPr marL="457200" indent="-457200">
              <a:buFont typeface="Arial" panose="020B0604020202020204" pitchFamily="34" charset="0"/>
              <a:buChar char="•"/>
            </a:pPr>
            <a:r>
              <a:rPr lang="en-US" sz="3200" dirty="0"/>
              <a:t>Brokers rarely disciplined for predatory practices</a:t>
            </a:r>
          </a:p>
          <a:p>
            <a:pPr marL="457200" indent="-457200">
              <a:buFont typeface="Arial" panose="020B0604020202020204" pitchFamily="34" charset="0"/>
              <a:buChar char="•"/>
            </a:pPr>
            <a:r>
              <a:rPr lang="en-US" sz="3200" dirty="0"/>
              <a:t>Some states warn consumers about MA plans in connection with enrollment information</a:t>
            </a:r>
          </a:p>
          <a:p>
            <a:pPr marL="731520" lvl="1" indent="-457200">
              <a:buFont typeface="Arial" panose="020B0604020202020204" pitchFamily="34" charset="0"/>
              <a:buChar char="•"/>
            </a:pPr>
            <a:r>
              <a:rPr lang="en-US" sz="2900" dirty="0"/>
              <a:t>Blue states </a:t>
            </a:r>
          </a:p>
          <a:p>
            <a:pPr marL="731520" lvl="1" indent="-457200">
              <a:buFont typeface="Arial" panose="020B0604020202020204" pitchFamily="34" charset="0"/>
              <a:buChar char="•"/>
            </a:pPr>
            <a:r>
              <a:rPr lang="en-US" sz="2900" dirty="0"/>
              <a:t>Rural states</a:t>
            </a:r>
          </a:p>
        </p:txBody>
      </p:sp>
    </p:spTree>
    <p:extLst>
      <p:ext uri="{BB962C8B-B14F-4D97-AF65-F5344CB8AC3E}">
        <p14:creationId xmlns:p14="http://schemas.microsoft.com/office/powerpoint/2010/main" val="4176556135"/>
      </p:ext>
    </p:extLst>
  </p:cSld>
  <p:clrMapOvr>
    <a:masterClrMapping/>
  </p:clrMapOvr>
</p:sld>
</file>

<file path=ppt/theme/theme1.xml><?xml version="1.0" encoding="utf-8"?>
<a:theme xmlns:a="http://schemas.openxmlformats.org/drawingml/2006/main" name="Juxtapose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2163</TotalTime>
  <Words>403</Words>
  <Application>Microsoft Macintosh PowerPoint</Application>
  <PresentationFormat>Widescreen</PresentationFormat>
  <Paragraphs>41</Paragraphs>
  <Slides>11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Franklin Gothic Demi Cond</vt:lpstr>
      <vt:lpstr>Franklin Gothic Medium</vt:lpstr>
      <vt:lpstr>Wingdings</vt:lpstr>
      <vt:lpstr>JuxtaposeVTI</vt:lpstr>
      <vt:lpstr>State Regulation of Medicare Brokers</vt:lpstr>
      <vt:lpstr>Acknowledgment </vt:lpstr>
      <vt:lpstr>background </vt:lpstr>
      <vt:lpstr>Marketing medicare advantage plans </vt:lpstr>
      <vt:lpstr>CMS Final Rule on  broker compensation – April 2024</vt:lpstr>
      <vt:lpstr>Americans for Beneficiary Choice v. HHS (N.D. Tex. 2024)</vt:lpstr>
      <vt:lpstr>United states ex rel shea v. ehealth    (D. Mass. may 1, 2025)</vt:lpstr>
      <vt:lpstr>State regulation of medicare brokers</vt:lpstr>
      <vt:lpstr>Initial Grant findings</vt:lpstr>
      <vt:lpstr>Initial Grant findings</vt:lpstr>
      <vt:lpstr>The bigger picture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Work harms retiree health insurance</dc:title>
  <dc:creator>Lauren R Roth</dc:creator>
  <cp:lastModifiedBy>Lauren R Roth</cp:lastModifiedBy>
  <cp:revision>12</cp:revision>
  <dcterms:created xsi:type="dcterms:W3CDTF">2025-01-06T20:11:56Z</dcterms:created>
  <dcterms:modified xsi:type="dcterms:W3CDTF">2025-06-03T19:02:14Z</dcterms:modified>
</cp:coreProperties>
</file>