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89" r:id="rId3"/>
    <p:sldId id="288" r:id="rId4"/>
    <p:sldId id="257" r:id="rId5"/>
    <p:sldId id="287" r:id="rId6"/>
    <p:sldId id="290" r:id="rId7"/>
    <p:sldId id="291" r:id="rId8"/>
    <p:sldId id="292" r:id="rId9"/>
    <p:sldId id="293" r:id="rId10"/>
    <p:sldId id="295" r:id="rId11"/>
    <p:sldId id="294" r:id="rId12"/>
    <p:sldId id="286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AA5676E4-CFC2-6A55-BC79-0B45108DA74E}" name="Wolitz, Rebecca" initials="RW" userId="S::wolitz.1@osu.edu::ee4b0365-eaa6-4907-8af7-c475c5b177df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288"/>
    <p:restoredTop sz="91397"/>
  </p:normalViewPr>
  <p:slideViewPr>
    <p:cSldViewPr snapToGrid="0">
      <p:cViewPr varScale="1">
        <p:scale>
          <a:sx n="107" d="100"/>
          <a:sy n="107" d="100"/>
        </p:scale>
        <p:origin x="328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microsoft.com/office/2018/10/relationships/authors" Target="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891742-EAEA-9E92-57C8-FA0E648758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791CAD7-6B8B-03F8-BD66-97BBA816E51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D50578-A172-6682-2F1D-455A7244D7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D1308-EEBA-3A49-BA9C-DF9C6657AEC9}" type="datetimeFigureOut">
              <a:rPr lang="en-US" smtClean="0"/>
              <a:t>6/5/25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FC3FF4-C630-5AD7-1465-31C6D7542E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059D77-B0A9-5158-4BAD-3EE76FEE04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29F9F-B3ED-7B4B-B4DD-225E95BD7B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79952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26BB77-2FE8-36F0-72DE-E827C32D07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00895FB-204D-459D-CC41-293CB3A1159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993C90-1FB5-7C52-F9D2-679E01E2C9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D1308-EEBA-3A49-BA9C-DF9C6657AEC9}" type="datetimeFigureOut">
              <a:rPr lang="en-US" smtClean="0"/>
              <a:t>6/5/25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B6BE82-FC09-7364-1AA5-83B261E1E6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4165C4-E3EA-A517-8917-0B99EA5A32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29F9F-B3ED-7B4B-B4DD-225E95BD7B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77299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505467E-82A7-D062-EDC0-7D376D399B0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C58DF51-864E-22C7-53CA-25595327EF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8AC8EE-614C-CB43-C3F7-35DFFB4191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D1308-EEBA-3A49-BA9C-DF9C6657AEC9}" type="datetimeFigureOut">
              <a:rPr lang="en-US" smtClean="0"/>
              <a:t>6/5/25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62A03E-E830-88B4-7475-B6A3291A66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E3A4DF-E56E-36BA-E951-6D68D57611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29F9F-B3ED-7B4B-B4DD-225E95BD7B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0806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DA4886-65E9-EF61-67B9-6F0AF69610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217B01-FC4B-46A7-B4BA-EFEF029B51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115987-8B40-E2A0-1C08-F6EE38789C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D1308-EEBA-3A49-BA9C-DF9C6657AEC9}" type="datetimeFigureOut">
              <a:rPr lang="en-US" smtClean="0"/>
              <a:t>6/5/25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D7AEB4-9492-B82E-AFE0-FB62A3D149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BA8D6E-9ECD-EFC6-6453-038F9CDF89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29F9F-B3ED-7B4B-B4DD-225E95BD7B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37969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435F1B-A663-C377-1B7E-27C94FDEF3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56786DE-573E-3F92-2AFB-2A34A90B5C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3B4C58-7116-6CC4-A934-E8D66002AC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D1308-EEBA-3A49-BA9C-DF9C6657AEC9}" type="datetimeFigureOut">
              <a:rPr lang="en-US" smtClean="0"/>
              <a:t>6/5/25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CFCC36-0543-40A4-C71D-D22F4C312A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D502F3-1CE3-03FC-1CF9-311B8D0E15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29F9F-B3ED-7B4B-B4DD-225E95BD7B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48567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42AD65-31B1-5A5F-07C2-2FF455D69F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27A464-BBD8-64F2-F5A6-098B68F2ACA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291F60D-94B4-44EE-CC25-97617FD374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4CD317D-F024-A855-89DB-D57B7C00C7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D1308-EEBA-3A49-BA9C-DF9C6657AEC9}" type="datetimeFigureOut">
              <a:rPr lang="en-US" smtClean="0"/>
              <a:t>6/5/25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CDCFBEC-F4EC-6E26-A30F-65FF5E7095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0C55D3F-2702-2E23-6202-1E7D946C2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29F9F-B3ED-7B4B-B4DD-225E95BD7B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88670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DBD69F-BF54-EBBE-4172-2E951242AB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46E5BD-B312-3001-0077-0F7DAE5042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64E0892-9E1D-8DC5-0BC8-2D0E3CE163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7B47B22-02AB-0E4B-201C-061F96E9DDD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B117702-AF32-777C-9895-B9B044BFC03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0D36280-9371-EA89-B26D-93E45CCB9E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D1308-EEBA-3A49-BA9C-DF9C6657AEC9}" type="datetimeFigureOut">
              <a:rPr lang="en-US" smtClean="0"/>
              <a:t>6/5/25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4B106DE-C2BF-40B3-407F-A141D2EDAA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CD8FA03-31BA-6EE5-413A-AE4C30CB47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29F9F-B3ED-7B4B-B4DD-225E95BD7B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69587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9B4E69-0AD9-D844-7D75-340DF6834E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DBBDCB1-417B-1EA7-7446-39AEFCFBF4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D1308-EEBA-3A49-BA9C-DF9C6657AEC9}" type="datetimeFigureOut">
              <a:rPr lang="en-US" smtClean="0"/>
              <a:t>6/5/25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0892993-3FE1-74AB-AE12-A477F4E507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64C74CE-FC2D-3DE1-1BA2-FC703BC642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29F9F-B3ED-7B4B-B4DD-225E95BD7B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5051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A94EA8B-1349-329F-81D8-10B15A8BA1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D1308-EEBA-3A49-BA9C-DF9C6657AEC9}" type="datetimeFigureOut">
              <a:rPr lang="en-US" smtClean="0"/>
              <a:t>6/5/25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60E7C20-A948-7B86-E303-9F14466EAD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535EFD7-5BD4-366D-172C-BADBB62D9B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29F9F-B3ED-7B4B-B4DD-225E95BD7B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5220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5EF61B-6672-86B5-CACD-F33BCEEB5D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B26F59-7A7C-ABAA-B22A-6AE2E6FDA1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6B9D5CB-A5B7-04E6-C36D-F7259CEB59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C046B47-F20B-136E-D4EA-783217B6B1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D1308-EEBA-3A49-BA9C-DF9C6657AEC9}" type="datetimeFigureOut">
              <a:rPr lang="en-US" smtClean="0"/>
              <a:t>6/5/25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34CA691-ECB4-0F3B-82CD-04CC745384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0807FCD-9B46-529E-62DB-077CF93DA4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29F9F-B3ED-7B4B-B4DD-225E95BD7B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41350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F640A4-CAEA-657D-B4A1-124638EFA1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20BCA13-C515-BA9A-DAC6-6ADADFFCAF1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80B8FBF-5AB9-5037-0D81-D23DEDD822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B29A138-635B-16C4-80BC-98AAAB5C6D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D1308-EEBA-3A49-BA9C-DF9C6657AEC9}" type="datetimeFigureOut">
              <a:rPr lang="en-US" smtClean="0"/>
              <a:t>6/5/25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C9C5855-7131-02A8-F09E-1AF6676839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44F52AB-EED4-9303-7C10-7898B43434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29F9F-B3ED-7B4B-B4DD-225E95BD7B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13686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DAD8B60-0E77-E91C-5EF6-789CEE8EE6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7BF3A03-3CB7-A8DF-39C4-3003D67F0C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FBB0C0-98A8-A5E3-30B2-39BD2278D61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7FD1308-EEBA-3A49-BA9C-DF9C6657AEC9}" type="datetimeFigureOut">
              <a:rPr lang="en-US" smtClean="0"/>
              <a:t>6/5/25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D758BD-8E43-74ED-7B5B-E9AF3777DED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6A5FF9-829E-F501-4801-4DD4AA2C79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0F29F9F-B3ED-7B4B-B4DD-225E95BD7B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51736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svg"/><Relationship Id="rId7" Type="http://schemas.openxmlformats.org/officeDocument/2006/relationships/image" Target="../media/image7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svg"/><Relationship Id="rId4" Type="http://schemas.openxmlformats.org/officeDocument/2006/relationships/image" Target="../media/image4.png"/><Relationship Id="rId9" Type="http://schemas.openxmlformats.org/officeDocument/2006/relationships/image" Target="../media/image9.sv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63581E-F759-C330-62A4-3089D6F5A62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i="1" dirty="0"/>
              <a:t>What We Are Owed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C5C5C7B-29DA-AD5F-3BD7-94C47653DF2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sz="3900" i="1" dirty="0"/>
              <a:t>Forthcoming in Conn. L. Rev. January 2026</a:t>
            </a:r>
          </a:p>
          <a:p>
            <a:endParaRPr lang="en-US" i="1" dirty="0"/>
          </a:p>
          <a:p>
            <a:r>
              <a:rPr lang="en-US" sz="3600" dirty="0"/>
              <a:t>Rebecca Wolitz</a:t>
            </a:r>
          </a:p>
          <a:p>
            <a:r>
              <a:rPr lang="en-US" sz="3600" dirty="0"/>
              <a:t>Assistant Professor of Law</a:t>
            </a:r>
          </a:p>
          <a:p>
            <a:r>
              <a:rPr lang="en-US" sz="3600" dirty="0"/>
              <a:t>Moritz College of Law</a:t>
            </a:r>
          </a:p>
        </p:txBody>
      </p:sp>
    </p:spTree>
    <p:extLst>
      <p:ext uri="{BB962C8B-B14F-4D97-AF65-F5344CB8AC3E}">
        <p14:creationId xmlns:p14="http://schemas.microsoft.com/office/powerpoint/2010/main" val="12606880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50B91A-C366-5CD4-B3C3-A7E7A9FC22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8C67E8-7702-22D6-759A-DAC3493F92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57355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05D0FC-B26B-03C1-E358-F4D3310A50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Implementation 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0E4324-8FBA-4340-99B8-FCF65890A8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Policymakers must engage with the following issues: </a:t>
            </a:r>
          </a:p>
          <a:p>
            <a:pPr marL="514350" indent="-514350">
              <a:buAutoNum type="arabicParenBoth"/>
            </a:pPr>
            <a:r>
              <a:rPr lang="en-US" dirty="0"/>
              <a:t>What exactly must be proportional? </a:t>
            </a:r>
          </a:p>
          <a:p>
            <a:pPr marL="514350" indent="-514350">
              <a:buAutoNum type="arabicParenBoth"/>
            </a:pPr>
            <a:r>
              <a:rPr lang="en-US" dirty="0"/>
              <a:t>What ought to count as a contribution for determining a party’s relative investments? </a:t>
            </a:r>
          </a:p>
          <a:p>
            <a:pPr marL="514350" indent="-514350">
              <a:buAutoNum type="arabicParenBoth"/>
            </a:pPr>
            <a:r>
              <a:rPr lang="en-US" dirty="0"/>
              <a:t>What ought to count as a benefit for determining a party’s relative returns? </a:t>
            </a:r>
          </a:p>
          <a:p>
            <a:pPr marL="514350" indent="-514350">
              <a:buAutoNum type="arabicParenBoth"/>
            </a:pPr>
            <a:r>
              <a:rPr lang="en-US" dirty="0"/>
              <a:t>How can a principle of proportionality respect considerations of fairness while not undermining concerns for innovation incentives?</a:t>
            </a:r>
          </a:p>
          <a:p>
            <a:pPr marL="514350" indent="-514350">
              <a:buAutoNum type="arabicParenBoth"/>
            </a:pPr>
            <a:r>
              <a:rPr lang="en-US" dirty="0"/>
              <a:t>In what way ought drug-pricing concessions or affordability concerns figure into the form a return to the government ought to take? </a:t>
            </a:r>
          </a:p>
          <a:p>
            <a:pPr marL="514350" indent="-514350">
              <a:buAutoNum type="arabicParenBoth"/>
            </a:pPr>
            <a:r>
              <a:rPr lang="en-US" dirty="0"/>
              <a:t>How might proportionality be incorporated into the existing legal regime and what institutional complexities might it encounter? </a:t>
            </a:r>
          </a:p>
        </p:txBody>
      </p:sp>
    </p:spTree>
    <p:extLst>
      <p:ext uri="{BB962C8B-B14F-4D97-AF65-F5344CB8AC3E}">
        <p14:creationId xmlns:p14="http://schemas.microsoft.com/office/powerpoint/2010/main" val="12345589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7A6630-1DB3-AC45-8D6D-D19DC8A0CB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Determining the Maximum Fair Price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6CBF80-0E51-2C48-819C-E6C6FB45BB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Drug manufacturer negotiates with the Secretary a “maximum fair price” </a:t>
            </a:r>
          </a:p>
          <a:p>
            <a:r>
              <a:rPr lang="en-US" dirty="0"/>
              <a:t>Secretary “shall consider” a number of factors based on: </a:t>
            </a:r>
          </a:p>
          <a:p>
            <a:pPr lvl="1"/>
            <a:r>
              <a:rPr lang="en-US" dirty="0"/>
              <a:t>“manufacturer-specific data” </a:t>
            </a:r>
          </a:p>
          <a:p>
            <a:pPr lvl="1"/>
            <a:r>
              <a:rPr lang="en-US" dirty="0"/>
              <a:t>“evidence of alternative treatments”</a:t>
            </a:r>
          </a:p>
          <a:p>
            <a:r>
              <a:rPr lang="en-US" dirty="0"/>
              <a:t>Ceiling on the offer: the lower of certain prices for Part B and D and the non-federal average price (non-FAMP)</a:t>
            </a:r>
          </a:p>
          <a:p>
            <a:pPr lvl="1"/>
            <a:r>
              <a:rPr lang="en-US" dirty="0"/>
              <a:t>Ranges from 40-75% depending on how old the drug is</a:t>
            </a:r>
          </a:p>
          <a:p>
            <a:pPr lvl="1"/>
            <a:r>
              <a:rPr lang="en-US" dirty="0"/>
              <a:t>Older drugs, have a lower maximum price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17084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31" name="Rectangle 1030">
            <a:extLst>
              <a:ext uri="{FF2B5EF4-FFF2-40B4-BE49-F238E27FC236}">
                <a16:creationId xmlns:a16="http://schemas.microsoft.com/office/drawing/2014/main" id="{D153EDB2-4AAD-43F4-AE78-4D326C8133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tint val="95000"/>
              <a:satMod val="1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Meiryo"/>
            </a:endParaRPr>
          </a:p>
        </p:txBody>
      </p:sp>
      <p:grpSp>
        <p:nvGrpSpPr>
          <p:cNvPr id="1033" name="Group 1032">
            <a:extLst>
              <a:ext uri="{FF2B5EF4-FFF2-40B4-BE49-F238E27FC236}">
                <a16:creationId xmlns:a16="http://schemas.microsoft.com/office/drawing/2014/main" id="{A3CB7779-72E2-4E92-AE18-6BBC335DD8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47625" y="0"/>
            <a:ext cx="11097905" cy="6858000"/>
            <a:chOff x="547625" y="0"/>
            <a:chExt cx="11097905" cy="6858000"/>
          </a:xfrm>
        </p:grpSpPr>
        <p:sp>
          <p:nvSpPr>
            <p:cNvPr id="1034" name="Freeform: Shape 1033">
              <a:extLst>
                <a:ext uri="{FF2B5EF4-FFF2-40B4-BE49-F238E27FC236}">
                  <a16:creationId xmlns:a16="http://schemas.microsoft.com/office/drawing/2014/main" id="{175B9DA5-08BD-40EA-B06C-3D3CCD06A8D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907575" y="0"/>
              <a:ext cx="10345003" cy="6858000"/>
            </a:xfrm>
            <a:custGeom>
              <a:avLst/>
              <a:gdLst>
                <a:gd name="connsiteX0" fmla="*/ 7551973 w 9174595"/>
                <a:gd name="connsiteY0" fmla="*/ 0 h 6858000"/>
                <a:gd name="connsiteX1" fmla="*/ 5634635 w 9174595"/>
                <a:gd name="connsiteY1" fmla="*/ 0 h 6858000"/>
                <a:gd name="connsiteX2" fmla="*/ 5550590 w 9174595"/>
                <a:gd name="connsiteY2" fmla="*/ 0 h 6858000"/>
                <a:gd name="connsiteX3" fmla="*/ 5480986 w 9174595"/>
                <a:gd name="connsiteY3" fmla="*/ 0 h 6858000"/>
                <a:gd name="connsiteX4" fmla="*/ 4886240 w 9174595"/>
                <a:gd name="connsiteY4" fmla="*/ 0 h 6858000"/>
                <a:gd name="connsiteX5" fmla="*/ 4816638 w 9174595"/>
                <a:gd name="connsiteY5" fmla="*/ 0 h 6858000"/>
                <a:gd name="connsiteX6" fmla="*/ 4357958 w 9174595"/>
                <a:gd name="connsiteY6" fmla="*/ 0 h 6858000"/>
                <a:gd name="connsiteX7" fmla="*/ 4288354 w 9174595"/>
                <a:gd name="connsiteY7" fmla="*/ 0 h 6858000"/>
                <a:gd name="connsiteX8" fmla="*/ 3693608 w 9174595"/>
                <a:gd name="connsiteY8" fmla="*/ 0 h 6858000"/>
                <a:gd name="connsiteX9" fmla="*/ 3624006 w 9174595"/>
                <a:gd name="connsiteY9" fmla="*/ 0 h 6858000"/>
                <a:gd name="connsiteX10" fmla="*/ 3276448 w 9174595"/>
                <a:gd name="connsiteY10" fmla="*/ 0 h 6858000"/>
                <a:gd name="connsiteX11" fmla="*/ 1622622 w 9174595"/>
                <a:gd name="connsiteY11" fmla="*/ 0 h 6858000"/>
                <a:gd name="connsiteX12" fmla="*/ 1600504 w 9174595"/>
                <a:gd name="connsiteY12" fmla="*/ 14997 h 6858000"/>
                <a:gd name="connsiteX13" fmla="*/ 0 w 9174595"/>
                <a:gd name="connsiteY13" fmla="*/ 3621656 h 6858000"/>
                <a:gd name="connsiteX14" fmla="*/ 1873886 w 9174595"/>
                <a:gd name="connsiteY14" fmla="*/ 6374814 h 6858000"/>
                <a:gd name="connsiteX15" fmla="*/ 2390406 w 9174595"/>
                <a:gd name="connsiteY15" fmla="*/ 6780599 h 6858000"/>
                <a:gd name="connsiteX16" fmla="*/ 2502136 w 9174595"/>
                <a:gd name="connsiteY16" fmla="*/ 6858000 h 6858000"/>
                <a:gd name="connsiteX17" fmla="*/ 3276448 w 9174595"/>
                <a:gd name="connsiteY17" fmla="*/ 6858000 h 6858000"/>
                <a:gd name="connsiteX18" fmla="*/ 3624006 w 9174595"/>
                <a:gd name="connsiteY18" fmla="*/ 6858000 h 6858000"/>
                <a:gd name="connsiteX19" fmla="*/ 3693608 w 9174595"/>
                <a:gd name="connsiteY19" fmla="*/ 6858000 h 6858000"/>
                <a:gd name="connsiteX20" fmla="*/ 4288354 w 9174595"/>
                <a:gd name="connsiteY20" fmla="*/ 6858000 h 6858000"/>
                <a:gd name="connsiteX21" fmla="*/ 4357958 w 9174595"/>
                <a:gd name="connsiteY21" fmla="*/ 6858000 h 6858000"/>
                <a:gd name="connsiteX22" fmla="*/ 4816638 w 9174595"/>
                <a:gd name="connsiteY22" fmla="*/ 6858000 h 6858000"/>
                <a:gd name="connsiteX23" fmla="*/ 4886240 w 9174595"/>
                <a:gd name="connsiteY23" fmla="*/ 6858000 h 6858000"/>
                <a:gd name="connsiteX24" fmla="*/ 5480986 w 9174595"/>
                <a:gd name="connsiteY24" fmla="*/ 6858000 h 6858000"/>
                <a:gd name="connsiteX25" fmla="*/ 5550590 w 9174595"/>
                <a:gd name="connsiteY25" fmla="*/ 6858000 h 6858000"/>
                <a:gd name="connsiteX26" fmla="*/ 5634635 w 9174595"/>
                <a:gd name="connsiteY26" fmla="*/ 6858000 h 6858000"/>
                <a:gd name="connsiteX27" fmla="*/ 6672460 w 9174595"/>
                <a:gd name="connsiteY27" fmla="*/ 6858000 h 6858000"/>
                <a:gd name="connsiteX28" fmla="*/ 6784188 w 9174595"/>
                <a:gd name="connsiteY28" fmla="*/ 6780599 h 6858000"/>
                <a:gd name="connsiteX29" fmla="*/ 7300708 w 9174595"/>
                <a:gd name="connsiteY29" fmla="*/ 6374814 h 6858000"/>
                <a:gd name="connsiteX30" fmla="*/ 9174595 w 9174595"/>
                <a:gd name="connsiteY30" fmla="*/ 3621656 h 6858000"/>
                <a:gd name="connsiteX31" fmla="*/ 7574092 w 9174595"/>
                <a:gd name="connsiteY31" fmla="*/ 14997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9174595" h="6858000">
                  <a:moveTo>
                    <a:pt x="7551973" y="0"/>
                  </a:moveTo>
                  <a:lnTo>
                    <a:pt x="5634635" y="0"/>
                  </a:lnTo>
                  <a:lnTo>
                    <a:pt x="5550590" y="0"/>
                  </a:lnTo>
                  <a:lnTo>
                    <a:pt x="5480986" y="0"/>
                  </a:lnTo>
                  <a:lnTo>
                    <a:pt x="4886240" y="0"/>
                  </a:lnTo>
                  <a:lnTo>
                    <a:pt x="4816638" y="0"/>
                  </a:lnTo>
                  <a:lnTo>
                    <a:pt x="4357958" y="0"/>
                  </a:lnTo>
                  <a:lnTo>
                    <a:pt x="4288354" y="0"/>
                  </a:lnTo>
                  <a:lnTo>
                    <a:pt x="3693608" y="0"/>
                  </a:lnTo>
                  <a:lnTo>
                    <a:pt x="3624006" y="0"/>
                  </a:lnTo>
                  <a:lnTo>
                    <a:pt x="3276448" y="0"/>
                  </a:lnTo>
                  <a:lnTo>
                    <a:pt x="1622622" y="0"/>
                  </a:lnTo>
                  <a:lnTo>
                    <a:pt x="1600504" y="14997"/>
                  </a:lnTo>
                  <a:cubicBezTo>
                    <a:pt x="573594" y="754641"/>
                    <a:pt x="0" y="2093192"/>
                    <a:pt x="0" y="3621656"/>
                  </a:cubicBezTo>
                  <a:cubicBezTo>
                    <a:pt x="0" y="4969131"/>
                    <a:pt x="928496" y="5602839"/>
                    <a:pt x="1873886" y="6374814"/>
                  </a:cubicBezTo>
                  <a:cubicBezTo>
                    <a:pt x="2046046" y="6515397"/>
                    <a:pt x="2216632" y="6653108"/>
                    <a:pt x="2390406" y="6780599"/>
                  </a:cubicBezTo>
                  <a:lnTo>
                    <a:pt x="2502136" y="6858000"/>
                  </a:lnTo>
                  <a:lnTo>
                    <a:pt x="3276448" y="6858000"/>
                  </a:lnTo>
                  <a:lnTo>
                    <a:pt x="3624006" y="6858000"/>
                  </a:lnTo>
                  <a:lnTo>
                    <a:pt x="3693608" y="6858000"/>
                  </a:lnTo>
                  <a:lnTo>
                    <a:pt x="4288354" y="6858000"/>
                  </a:lnTo>
                  <a:lnTo>
                    <a:pt x="4357958" y="6858000"/>
                  </a:lnTo>
                  <a:lnTo>
                    <a:pt x="4816638" y="6858000"/>
                  </a:lnTo>
                  <a:lnTo>
                    <a:pt x="4886240" y="6858000"/>
                  </a:lnTo>
                  <a:lnTo>
                    <a:pt x="5480986" y="6858000"/>
                  </a:lnTo>
                  <a:lnTo>
                    <a:pt x="5550590" y="6858000"/>
                  </a:lnTo>
                  <a:lnTo>
                    <a:pt x="5634635" y="6858000"/>
                  </a:lnTo>
                  <a:lnTo>
                    <a:pt x="6672460" y="6858000"/>
                  </a:lnTo>
                  <a:lnTo>
                    <a:pt x="6784188" y="6780599"/>
                  </a:lnTo>
                  <a:cubicBezTo>
                    <a:pt x="6957963" y="6653108"/>
                    <a:pt x="7128548" y="6515397"/>
                    <a:pt x="7300708" y="6374814"/>
                  </a:cubicBezTo>
                  <a:cubicBezTo>
                    <a:pt x="8246100" y="5602839"/>
                    <a:pt x="9174595" y="4969131"/>
                    <a:pt x="9174595" y="3621656"/>
                  </a:cubicBezTo>
                  <a:cubicBezTo>
                    <a:pt x="9174595" y="2093192"/>
                    <a:pt x="8601001" y="754641"/>
                    <a:pt x="7574092" y="14997"/>
                  </a:cubicBezTo>
                  <a:close/>
                </a:path>
              </a:pathLst>
            </a:cu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035" name="Freeform: Shape 1034">
              <a:extLst>
                <a:ext uri="{FF2B5EF4-FFF2-40B4-BE49-F238E27FC236}">
                  <a16:creationId xmlns:a16="http://schemas.microsoft.com/office/drawing/2014/main" id="{9EE62D72-11EF-40E9-BF23-0FCAEACDD7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708673" y="0"/>
              <a:ext cx="2486322" cy="6858000"/>
            </a:xfrm>
            <a:custGeom>
              <a:avLst/>
              <a:gdLst>
                <a:gd name="connsiteX0" fmla="*/ 879731 w 2521425"/>
                <a:gd name="connsiteY0" fmla="*/ 0 h 6858000"/>
                <a:gd name="connsiteX1" fmla="*/ 898402 w 2521425"/>
                <a:gd name="connsiteY1" fmla="*/ 0 h 6858000"/>
                <a:gd name="connsiteX2" fmla="*/ 920526 w 2521425"/>
                <a:gd name="connsiteY2" fmla="*/ 14997 h 6858000"/>
                <a:gd name="connsiteX3" fmla="*/ 2521425 w 2521425"/>
                <a:gd name="connsiteY3" fmla="*/ 3621656 h 6858000"/>
                <a:gd name="connsiteX4" fmla="*/ 647075 w 2521425"/>
                <a:gd name="connsiteY4" fmla="*/ 6374814 h 6858000"/>
                <a:gd name="connsiteX5" fmla="*/ 130427 w 2521425"/>
                <a:gd name="connsiteY5" fmla="*/ 6780599 h 6858000"/>
                <a:gd name="connsiteX6" fmla="*/ 18671 w 2521425"/>
                <a:gd name="connsiteY6" fmla="*/ 6858000 h 6858000"/>
                <a:gd name="connsiteX7" fmla="*/ 0 w 2521425"/>
                <a:gd name="connsiteY7" fmla="*/ 6858000 h 6858000"/>
                <a:gd name="connsiteX8" fmla="*/ 111756 w 2521425"/>
                <a:gd name="connsiteY8" fmla="*/ 6780599 h 6858000"/>
                <a:gd name="connsiteX9" fmla="*/ 628404 w 2521425"/>
                <a:gd name="connsiteY9" fmla="*/ 6374814 h 6858000"/>
                <a:gd name="connsiteX10" fmla="*/ 2502754 w 2521425"/>
                <a:gd name="connsiteY10" fmla="*/ 3621656 h 6858000"/>
                <a:gd name="connsiteX11" fmla="*/ 901855 w 2521425"/>
                <a:gd name="connsiteY11" fmla="*/ 14997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521425" h="6858000">
                  <a:moveTo>
                    <a:pt x="879731" y="0"/>
                  </a:moveTo>
                  <a:lnTo>
                    <a:pt x="898402" y="0"/>
                  </a:lnTo>
                  <a:lnTo>
                    <a:pt x="920526" y="14997"/>
                  </a:lnTo>
                  <a:cubicBezTo>
                    <a:pt x="1947689" y="754641"/>
                    <a:pt x="2521425" y="2093192"/>
                    <a:pt x="2521425" y="3621656"/>
                  </a:cubicBezTo>
                  <a:cubicBezTo>
                    <a:pt x="2521425" y="4969131"/>
                    <a:pt x="1592700" y="5602839"/>
                    <a:pt x="647075" y="6374814"/>
                  </a:cubicBezTo>
                  <a:cubicBezTo>
                    <a:pt x="474872" y="6515397"/>
                    <a:pt x="304245" y="6653108"/>
                    <a:pt x="130427" y="6780599"/>
                  </a:cubicBezTo>
                  <a:lnTo>
                    <a:pt x="18671" y="6858000"/>
                  </a:lnTo>
                  <a:lnTo>
                    <a:pt x="0" y="6858000"/>
                  </a:lnTo>
                  <a:lnTo>
                    <a:pt x="111756" y="6780599"/>
                  </a:lnTo>
                  <a:cubicBezTo>
                    <a:pt x="285574" y="6653108"/>
                    <a:pt x="456201" y="6515397"/>
                    <a:pt x="628404" y="6374814"/>
                  </a:cubicBezTo>
                  <a:cubicBezTo>
                    <a:pt x="1574029" y="5602839"/>
                    <a:pt x="2502754" y="4969131"/>
                    <a:pt x="2502754" y="3621656"/>
                  </a:cubicBezTo>
                  <a:cubicBezTo>
                    <a:pt x="2502754" y="2093192"/>
                    <a:pt x="1929018" y="754641"/>
                    <a:pt x="901855" y="14997"/>
                  </a:cubicBezTo>
                  <a:close/>
                </a:path>
              </a:pathLst>
            </a:custGeom>
            <a:solidFill>
              <a:srgbClr val="FFFFFF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1036" name="Freeform: Shape 1035">
              <a:extLst>
                <a:ext uri="{FF2B5EF4-FFF2-40B4-BE49-F238E27FC236}">
                  <a16:creationId xmlns:a16="http://schemas.microsoft.com/office/drawing/2014/main" id="{676336F2-6633-4E26-8760-05F94D87D5D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75235" y="0"/>
              <a:ext cx="2486322" cy="6858000"/>
            </a:xfrm>
            <a:custGeom>
              <a:avLst/>
              <a:gdLst>
                <a:gd name="connsiteX0" fmla="*/ 879731 w 2521425"/>
                <a:gd name="connsiteY0" fmla="*/ 0 h 6858000"/>
                <a:gd name="connsiteX1" fmla="*/ 898402 w 2521425"/>
                <a:gd name="connsiteY1" fmla="*/ 0 h 6858000"/>
                <a:gd name="connsiteX2" fmla="*/ 920526 w 2521425"/>
                <a:gd name="connsiteY2" fmla="*/ 14997 h 6858000"/>
                <a:gd name="connsiteX3" fmla="*/ 2521425 w 2521425"/>
                <a:gd name="connsiteY3" fmla="*/ 3621656 h 6858000"/>
                <a:gd name="connsiteX4" fmla="*/ 647075 w 2521425"/>
                <a:gd name="connsiteY4" fmla="*/ 6374814 h 6858000"/>
                <a:gd name="connsiteX5" fmla="*/ 130427 w 2521425"/>
                <a:gd name="connsiteY5" fmla="*/ 6780599 h 6858000"/>
                <a:gd name="connsiteX6" fmla="*/ 18671 w 2521425"/>
                <a:gd name="connsiteY6" fmla="*/ 6858000 h 6858000"/>
                <a:gd name="connsiteX7" fmla="*/ 0 w 2521425"/>
                <a:gd name="connsiteY7" fmla="*/ 6858000 h 6858000"/>
                <a:gd name="connsiteX8" fmla="*/ 111756 w 2521425"/>
                <a:gd name="connsiteY8" fmla="*/ 6780599 h 6858000"/>
                <a:gd name="connsiteX9" fmla="*/ 628404 w 2521425"/>
                <a:gd name="connsiteY9" fmla="*/ 6374814 h 6858000"/>
                <a:gd name="connsiteX10" fmla="*/ 2502754 w 2521425"/>
                <a:gd name="connsiteY10" fmla="*/ 3621656 h 6858000"/>
                <a:gd name="connsiteX11" fmla="*/ 901855 w 2521425"/>
                <a:gd name="connsiteY11" fmla="*/ 14997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521425" h="6858000">
                  <a:moveTo>
                    <a:pt x="879731" y="0"/>
                  </a:moveTo>
                  <a:lnTo>
                    <a:pt x="898402" y="0"/>
                  </a:lnTo>
                  <a:lnTo>
                    <a:pt x="920526" y="14997"/>
                  </a:lnTo>
                  <a:cubicBezTo>
                    <a:pt x="1947689" y="754641"/>
                    <a:pt x="2521425" y="2093192"/>
                    <a:pt x="2521425" y="3621656"/>
                  </a:cubicBezTo>
                  <a:cubicBezTo>
                    <a:pt x="2521425" y="4969131"/>
                    <a:pt x="1592700" y="5602839"/>
                    <a:pt x="647075" y="6374814"/>
                  </a:cubicBezTo>
                  <a:cubicBezTo>
                    <a:pt x="474872" y="6515397"/>
                    <a:pt x="304245" y="6653108"/>
                    <a:pt x="130427" y="6780599"/>
                  </a:cubicBezTo>
                  <a:lnTo>
                    <a:pt x="18671" y="6858000"/>
                  </a:lnTo>
                  <a:lnTo>
                    <a:pt x="0" y="6858000"/>
                  </a:lnTo>
                  <a:lnTo>
                    <a:pt x="111756" y="6780599"/>
                  </a:lnTo>
                  <a:cubicBezTo>
                    <a:pt x="285574" y="6653108"/>
                    <a:pt x="456201" y="6515397"/>
                    <a:pt x="628404" y="6374814"/>
                  </a:cubicBezTo>
                  <a:cubicBezTo>
                    <a:pt x="1574029" y="5602839"/>
                    <a:pt x="2502754" y="4969131"/>
                    <a:pt x="2502754" y="3621656"/>
                  </a:cubicBezTo>
                  <a:cubicBezTo>
                    <a:pt x="2502754" y="2093192"/>
                    <a:pt x="1929018" y="754641"/>
                    <a:pt x="901855" y="14997"/>
                  </a:cubicBezTo>
                  <a:close/>
                </a:path>
              </a:pathLst>
            </a:custGeom>
            <a:solidFill>
              <a:srgbClr val="FFFFFF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1037" name="Freeform: Shape 1036">
              <a:extLst>
                <a:ext uri="{FF2B5EF4-FFF2-40B4-BE49-F238E27FC236}">
                  <a16:creationId xmlns:a16="http://schemas.microsoft.com/office/drawing/2014/main" id="{39F3102E-7749-422F-8F51-A148252B8E3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547625" y="0"/>
              <a:ext cx="2209181" cy="6858000"/>
            </a:xfrm>
            <a:custGeom>
              <a:avLst/>
              <a:gdLst>
                <a:gd name="connsiteX0" fmla="*/ 955085 w 2209181"/>
                <a:gd name="connsiteY0" fmla="*/ 0 h 6858000"/>
                <a:gd name="connsiteX1" fmla="*/ 937727 w 2209181"/>
                <a:gd name="connsiteY1" fmla="*/ 0 h 6858000"/>
                <a:gd name="connsiteX2" fmla="*/ 963738 w 2209181"/>
                <a:gd name="connsiteY2" fmla="*/ 24346 h 6858000"/>
                <a:gd name="connsiteX3" fmla="*/ 2184004 w 2209181"/>
                <a:gd name="connsiteY3" fmla="*/ 3809420 h 6858000"/>
                <a:gd name="connsiteX4" fmla="*/ 218679 w 2209181"/>
                <a:gd name="connsiteY4" fmla="*/ 6681644 h 6858000"/>
                <a:gd name="connsiteX5" fmla="*/ 0 w 2209181"/>
                <a:gd name="connsiteY5" fmla="*/ 6858000 h 6858000"/>
                <a:gd name="connsiteX6" fmla="*/ 19349 w 2209181"/>
                <a:gd name="connsiteY6" fmla="*/ 6858000 h 6858000"/>
                <a:gd name="connsiteX7" fmla="*/ 236958 w 2209181"/>
                <a:gd name="connsiteY7" fmla="*/ 6682507 h 6858000"/>
                <a:gd name="connsiteX8" fmla="*/ 2202283 w 2209181"/>
                <a:gd name="connsiteY8" fmla="*/ 3810283 h 6858000"/>
                <a:gd name="connsiteX9" fmla="*/ 982018 w 2209181"/>
                <a:gd name="connsiteY9" fmla="*/ 2521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209181" h="6858000">
                  <a:moveTo>
                    <a:pt x="955085" y="0"/>
                  </a:moveTo>
                  <a:lnTo>
                    <a:pt x="937727" y="0"/>
                  </a:lnTo>
                  <a:lnTo>
                    <a:pt x="963738" y="24346"/>
                  </a:lnTo>
                  <a:cubicBezTo>
                    <a:pt x="1818009" y="885455"/>
                    <a:pt x="2251801" y="2269402"/>
                    <a:pt x="2184004" y="3809420"/>
                  </a:cubicBezTo>
                  <a:cubicBezTo>
                    <a:pt x="2120250" y="5257592"/>
                    <a:pt x="1181008" y="5895709"/>
                    <a:pt x="218679" y="6681644"/>
                  </a:cubicBezTo>
                  <a:lnTo>
                    <a:pt x="0" y="6858000"/>
                  </a:lnTo>
                  <a:lnTo>
                    <a:pt x="19349" y="6858000"/>
                  </a:lnTo>
                  <a:lnTo>
                    <a:pt x="236958" y="6682507"/>
                  </a:lnTo>
                  <a:cubicBezTo>
                    <a:pt x="1199288" y="5896573"/>
                    <a:pt x="2138530" y="5258455"/>
                    <a:pt x="2202283" y="3810283"/>
                  </a:cubicBezTo>
                  <a:cubicBezTo>
                    <a:pt x="2270080" y="2270266"/>
                    <a:pt x="1836289" y="886318"/>
                    <a:pt x="982018" y="25210"/>
                  </a:cubicBezTo>
                  <a:close/>
                </a:path>
              </a:pathLst>
            </a:custGeom>
            <a:solidFill>
              <a:srgbClr val="FFFFFF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1038" name="Freeform: Shape 1037">
              <a:extLst>
                <a:ext uri="{FF2B5EF4-FFF2-40B4-BE49-F238E27FC236}">
                  <a16:creationId xmlns:a16="http://schemas.microsoft.com/office/drawing/2014/main" id="{871191CD-1211-4C40-9D45-449D9BE65A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436349" y="0"/>
              <a:ext cx="2209181" cy="6858000"/>
            </a:xfrm>
            <a:custGeom>
              <a:avLst/>
              <a:gdLst>
                <a:gd name="connsiteX0" fmla="*/ 937727 w 2209181"/>
                <a:gd name="connsiteY0" fmla="*/ 0 h 6858000"/>
                <a:gd name="connsiteX1" fmla="*/ 955085 w 2209181"/>
                <a:gd name="connsiteY1" fmla="*/ 0 h 6858000"/>
                <a:gd name="connsiteX2" fmla="*/ 982018 w 2209181"/>
                <a:gd name="connsiteY2" fmla="*/ 25210 h 6858000"/>
                <a:gd name="connsiteX3" fmla="*/ 2202283 w 2209181"/>
                <a:gd name="connsiteY3" fmla="*/ 3810283 h 6858000"/>
                <a:gd name="connsiteX4" fmla="*/ 236958 w 2209181"/>
                <a:gd name="connsiteY4" fmla="*/ 6682507 h 6858000"/>
                <a:gd name="connsiteX5" fmla="*/ 19349 w 2209181"/>
                <a:gd name="connsiteY5" fmla="*/ 6858000 h 6858000"/>
                <a:gd name="connsiteX6" fmla="*/ 0 w 2209181"/>
                <a:gd name="connsiteY6" fmla="*/ 6858000 h 6858000"/>
                <a:gd name="connsiteX7" fmla="*/ 218679 w 2209181"/>
                <a:gd name="connsiteY7" fmla="*/ 6681644 h 6858000"/>
                <a:gd name="connsiteX8" fmla="*/ 2184004 w 2209181"/>
                <a:gd name="connsiteY8" fmla="*/ 3809420 h 6858000"/>
                <a:gd name="connsiteX9" fmla="*/ 963738 w 2209181"/>
                <a:gd name="connsiteY9" fmla="*/ 24346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209181" h="6858000">
                  <a:moveTo>
                    <a:pt x="937727" y="0"/>
                  </a:moveTo>
                  <a:lnTo>
                    <a:pt x="955085" y="0"/>
                  </a:lnTo>
                  <a:lnTo>
                    <a:pt x="982018" y="25210"/>
                  </a:lnTo>
                  <a:cubicBezTo>
                    <a:pt x="1836289" y="886318"/>
                    <a:pt x="2270080" y="2270266"/>
                    <a:pt x="2202283" y="3810283"/>
                  </a:cubicBezTo>
                  <a:cubicBezTo>
                    <a:pt x="2138530" y="5258455"/>
                    <a:pt x="1199288" y="5896573"/>
                    <a:pt x="236958" y="6682507"/>
                  </a:cubicBezTo>
                  <a:lnTo>
                    <a:pt x="19349" y="6858000"/>
                  </a:lnTo>
                  <a:lnTo>
                    <a:pt x="0" y="6858000"/>
                  </a:lnTo>
                  <a:lnTo>
                    <a:pt x="218679" y="6681644"/>
                  </a:lnTo>
                  <a:cubicBezTo>
                    <a:pt x="1181008" y="5895709"/>
                    <a:pt x="2120250" y="5257592"/>
                    <a:pt x="2184004" y="3809420"/>
                  </a:cubicBezTo>
                  <a:cubicBezTo>
                    <a:pt x="2251801" y="2269402"/>
                    <a:pt x="1818009" y="885455"/>
                    <a:pt x="963738" y="24346"/>
                  </a:cubicBezTo>
                  <a:close/>
                </a:path>
              </a:pathLst>
            </a:custGeom>
            <a:solidFill>
              <a:srgbClr val="FFFFFF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</p:grpSp>
      <p:pic>
        <p:nvPicPr>
          <p:cNvPr id="1026" name="Picture 2" descr="This Week' Transcript: Donald Trump and ...">
            <a:extLst>
              <a:ext uri="{FF2B5EF4-FFF2-40B4-BE49-F238E27FC236}">
                <a16:creationId xmlns:a16="http://schemas.microsoft.com/office/drawing/2014/main" id="{EC077AE9-7DFA-4FEA-7C73-8665777181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210938" y="1260780"/>
            <a:ext cx="7560860" cy="42340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241023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C96C8BAF-68F3-4B78-B238-35DF5D8656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4F4CD6D0-5A87-4BA2-A13A-0E40511C3C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34774" y="699565"/>
            <a:ext cx="3553132" cy="5156200"/>
            <a:chOff x="7807230" y="2012810"/>
            <a:chExt cx="3251252" cy="3459865"/>
          </a:xfrm>
        </p:grpSpPr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5877EAC0-2063-444D-8EE9-72FED2E03B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07230" y="2012810"/>
              <a:ext cx="3251252" cy="3459865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1905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2C155BF8-661A-4F4A-B4EC-923105C692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07231" y="2026142"/>
              <a:ext cx="3251250" cy="3440203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762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w="38100" h="38100"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9" name="Graphic 8" descr="Group of people with solid fill">
            <a:extLst>
              <a:ext uri="{FF2B5EF4-FFF2-40B4-BE49-F238E27FC236}">
                <a16:creationId xmlns:a16="http://schemas.microsoft.com/office/drawing/2014/main" id="{68F0A879-D84C-CBBF-27FB-4F16706C40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06568" y="1672893"/>
            <a:ext cx="3209544" cy="3209544"/>
          </a:xfrm>
          <a:prstGeom prst="rect">
            <a:avLst/>
          </a:prstGeom>
        </p:spPr>
      </p:pic>
      <p:grpSp>
        <p:nvGrpSpPr>
          <p:cNvPr id="26" name="Group 25">
            <a:extLst>
              <a:ext uri="{FF2B5EF4-FFF2-40B4-BE49-F238E27FC236}">
                <a16:creationId xmlns:a16="http://schemas.microsoft.com/office/drawing/2014/main" id="{E9537076-EF48-4F72-9164-FD8260D550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319434" y="699565"/>
            <a:ext cx="3553132" cy="5156200"/>
            <a:chOff x="7807230" y="2012810"/>
            <a:chExt cx="3251252" cy="3459865"/>
          </a:xfrm>
        </p:grpSpPr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689673CB-C48B-4D05-B6E4-B88CD5BAA0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07230" y="2012810"/>
              <a:ext cx="3251252" cy="3459865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1905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6C31A20-B341-476E-8C04-A26C87E1494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07231" y="2026142"/>
              <a:ext cx="3251250" cy="3440203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762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w="38100" h="38100"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3" name="Graphic 12" descr="Medicine with solid fill">
            <a:extLst>
              <a:ext uri="{FF2B5EF4-FFF2-40B4-BE49-F238E27FC236}">
                <a16:creationId xmlns:a16="http://schemas.microsoft.com/office/drawing/2014/main" id="{D6E309F6-AD41-6FC9-C338-0076B179ED2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574945" y="1649701"/>
            <a:ext cx="3209544" cy="3209544"/>
          </a:xfrm>
          <a:prstGeom prst="rect">
            <a:avLst/>
          </a:prstGeom>
        </p:spPr>
      </p:pic>
      <p:grpSp>
        <p:nvGrpSpPr>
          <p:cNvPr id="30" name="Group 29">
            <a:extLst>
              <a:ext uri="{FF2B5EF4-FFF2-40B4-BE49-F238E27FC236}">
                <a16:creationId xmlns:a16="http://schemas.microsoft.com/office/drawing/2014/main" id="{6EFC3492-86BD-4D75-B5B4-C2DBFE0BD1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104093" y="699565"/>
            <a:ext cx="3553132" cy="5156200"/>
            <a:chOff x="7807230" y="2012810"/>
            <a:chExt cx="3251252" cy="3459865"/>
          </a:xfrm>
        </p:grpSpPr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F72E5074-2516-4705-BFF1-F508394A0A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07230" y="2012810"/>
              <a:ext cx="3251252" cy="3459865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1905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02259E4C-F24C-4180-AEC3-76255D535E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07231" y="2026142"/>
              <a:ext cx="3251250" cy="3440203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762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w="38100" h="38100"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5" name="Graphic 14" descr="Dollar with solid fill">
            <a:extLst>
              <a:ext uri="{FF2B5EF4-FFF2-40B4-BE49-F238E27FC236}">
                <a16:creationId xmlns:a16="http://schemas.microsoft.com/office/drawing/2014/main" id="{CF7D9646-990F-47A2-E3D6-891DDBDE8509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8275887" y="1672893"/>
            <a:ext cx="3209544" cy="3209544"/>
          </a:xfrm>
          <a:prstGeom prst="rect">
            <a:avLst/>
          </a:prstGeom>
        </p:spPr>
      </p:pic>
      <p:sp>
        <p:nvSpPr>
          <p:cNvPr id="17" name="Arc 16">
            <a:extLst>
              <a:ext uri="{FF2B5EF4-FFF2-40B4-BE49-F238E27FC236}">
                <a16:creationId xmlns:a16="http://schemas.microsoft.com/office/drawing/2014/main" id="{1C8EB264-58D4-486B-868B-D22ADFEC0E91}"/>
              </a:ext>
            </a:extLst>
          </p:cNvPr>
          <p:cNvSpPr/>
          <p:nvPr/>
        </p:nvSpPr>
        <p:spPr>
          <a:xfrm>
            <a:off x="2688029" y="1055848"/>
            <a:ext cx="6413157" cy="914400"/>
          </a:xfrm>
          <a:prstGeom prst="arc">
            <a:avLst>
              <a:gd name="adj1" fmla="val 10916819"/>
              <a:gd name="adj2" fmla="val 0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9" name="Graphic 18" descr="Question Mark with solid fill">
            <a:extLst>
              <a:ext uri="{FF2B5EF4-FFF2-40B4-BE49-F238E27FC236}">
                <a16:creationId xmlns:a16="http://schemas.microsoft.com/office/drawing/2014/main" id="{913FCFBF-E188-9706-A4DA-EC6C40EDFCD6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2305127" y="753777"/>
            <a:ext cx="914400" cy="914400"/>
          </a:xfrm>
          <a:prstGeom prst="rect">
            <a:avLst/>
          </a:prstGeom>
        </p:spPr>
      </p:pic>
      <p:pic>
        <p:nvPicPr>
          <p:cNvPr id="25" name="Graphic 24" descr="Question Mark with solid fill">
            <a:extLst>
              <a:ext uri="{FF2B5EF4-FFF2-40B4-BE49-F238E27FC236}">
                <a16:creationId xmlns:a16="http://schemas.microsoft.com/office/drawing/2014/main" id="{E512811A-5D47-5784-10D8-65C1BA6AAE21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5413970" y="545035"/>
            <a:ext cx="914400" cy="914400"/>
          </a:xfrm>
          <a:prstGeom prst="rect">
            <a:avLst/>
          </a:prstGeom>
        </p:spPr>
      </p:pic>
      <p:pic>
        <p:nvPicPr>
          <p:cNvPr id="33" name="Graphic 32" descr="Question Mark with solid fill">
            <a:extLst>
              <a:ext uri="{FF2B5EF4-FFF2-40B4-BE49-F238E27FC236}">
                <a16:creationId xmlns:a16="http://schemas.microsoft.com/office/drawing/2014/main" id="{F56E5044-7ADF-5871-B1C7-6B437AD9B2E6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8589571" y="860599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96879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615F02-28A1-7E17-CC45-DC490E63FE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Three 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9FFE9F-6FEE-043A-11BD-C3FD08A294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What do people mean when they claim that a drug’s price is unfair in light of public contributions?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Is there an underlying principle here worth taking seriously?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How can (should?) we operationalize this principle within existing law (MDPNP)?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ADC0C91-CD94-96A0-4A5E-8D8DA3313A15}"/>
              </a:ext>
            </a:extLst>
          </p:cNvPr>
          <p:cNvSpPr txBox="1"/>
          <p:nvPr/>
        </p:nvSpPr>
        <p:spPr>
          <a:xfrm>
            <a:off x="499505" y="5530632"/>
            <a:ext cx="1119298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Note: Focusing on the linkage between public funding and the fairness of drug pricing DOES NOT mean there aren’t issues of fair pricing for a drug REGARDLESS of funding lineage.</a:t>
            </a:r>
            <a:r>
              <a:rPr lang="en-US" sz="2400" dirty="0">
                <a:solidFill>
                  <a:srgbClr val="FF0000"/>
                </a:solidFill>
                <a:effectLst/>
              </a:rPr>
              <a:t> 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74987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4B5641-56A3-7043-F06B-D53005836A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Possible kinds of unfairness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3C1599-DB74-0066-17B1-4444D6EA54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(Unmet) government obligations to ensure access to medications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Comparative unfairness with foreign prices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Transactional unfairness</a:t>
            </a:r>
          </a:p>
        </p:txBody>
      </p:sp>
    </p:spTree>
    <p:extLst>
      <p:ext uri="{BB962C8B-B14F-4D97-AF65-F5344CB8AC3E}">
        <p14:creationId xmlns:p14="http://schemas.microsoft.com/office/powerpoint/2010/main" val="1427418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45E9D5-7AB8-57A3-0D59-A285C64468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principle of proportionality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7C2E30-8623-AF5E-52DC-0F2AEDDFF4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Based on the idea of moral desert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The value of the benefits each party derives from a joint enterprise (when there are benefits to distribute) ought to be calibrated to (proportional) to the value of each party’s respective contributions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Familiar idea in theory and in law</a:t>
            </a:r>
          </a:p>
        </p:txBody>
      </p:sp>
    </p:spTree>
    <p:extLst>
      <p:ext uri="{BB962C8B-B14F-4D97-AF65-F5344CB8AC3E}">
        <p14:creationId xmlns:p14="http://schemas.microsoft.com/office/powerpoint/2010/main" val="19852724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080F01-C82A-BB4C-E6EE-3AE5EB7E09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Proportionality as a Default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0BCAF1-11FE-ED2E-DEC3-51055ACF49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Intrinsic and instrumental reasons in favor</a:t>
            </a:r>
          </a:p>
          <a:p>
            <a:r>
              <a:rPr lang="en-US" dirty="0"/>
              <a:t>Proportionality demonstrates a commitment to fairness </a:t>
            </a:r>
          </a:p>
          <a:p>
            <a:r>
              <a:rPr lang="en-US" dirty="0"/>
              <a:t>Could improve accountability and transparency</a:t>
            </a:r>
          </a:p>
          <a:p>
            <a:pPr lvl="1"/>
            <a:r>
              <a:rPr lang="en-US" dirty="0"/>
              <a:t>Provides a forcing function—puts explanatory onus on those who would deviate from proportional returns</a:t>
            </a:r>
          </a:p>
          <a:p>
            <a:r>
              <a:rPr lang="en-US" dirty="0"/>
              <a:t>Could improve public trust in the government as a worthy steward of scarce taxpayer resources (e.g. isn’t being wasteful or taken advantage of)</a:t>
            </a:r>
          </a:p>
          <a:p>
            <a:r>
              <a:rPr lang="en-US" dirty="0"/>
              <a:t>Incremental and flexible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77912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AA5BEB-0F37-7445-6353-92D2ACF44E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Implementation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2B1650-EB99-5608-C36B-5362EA286A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Lots of open questions that require additional exploration</a:t>
            </a:r>
          </a:p>
          <a:p>
            <a:r>
              <a:rPr lang="en-US" dirty="0"/>
              <a:t>While it legally could, what role for proportionality within the MDPNP? Perhaps best viewed as a back-stop.</a:t>
            </a:r>
          </a:p>
          <a:p>
            <a:pPr lvl="1"/>
            <a:r>
              <a:rPr lang="en-US" dirty="0"/>
              <a:t>“Prior federal funding” just one of many factors</a:t>
            </a:r>
          </a:p>
          <a:p>
            <a:pPr lvl="1"/>
            <a:r>
              <a:rPr lang="en-US" dirty="0"/>
              <a:t>Unclear that in-kind benefits of price concessions best captures what public is owed</a:t>
            </a:r>
          </a:p>
          <a:p>
            <a:pPr lvl="1"/>
            <a:r>
              <a:rPr lang="en-US" dirty="0"/>
              <a:t>MDPNP’s purpose is to negotiate fair prices for Medicare, not procure what the public is owed by way of contributions to R&amp;D</a:t>
            </a:r>
          </a:p>
          <a:p>
            <a:pPr lvl="1"/>
            <a:r>
              <a:rPr lang="en-US" dirty="0"/>
              <a:t>Perhaps could pilot aspects of implementation</a:t>
            </a:r>
          </a:p>
        </p:txBody>
      </p:sp>
    </p:spTree>
    <p:extLst>
      <p:ext uri="{BB962C8B-B14F-4D97-AF65-F5344CB8AC3E}">
        <p14:creationId xmlns:p14="http://schemas.microsoft.com/office/powerpoint/2010/main" val="13360676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3CAE97-3F38-BA86-B25F-A78037DB22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Thank you!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8BDFFF-23D5-B344-0321-B5B8A6B53F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Wolitz.1@osu.edu</a:t>
            </a:r>
          </a:p>
        </p:txBody>
      </p:sp>
    </p:spTree>
    <p:extLst>
      <p:ext uri="{BB962C8B-B14F-4D97-AF65-F5344CB8AC3E}">
        <p14:creationId xmlns:p14="http://schemas.microsoft.com/office/powerpoint/2010/main" val="19174747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648</TotalTime>
  <Words>521</Words>
  <Application>Microsoft Macintosh PowerPoint</Application>
  <PresentationFormat>Widescreen</PresentationFormat>
  <Paragraphs>57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Meiryo</vt:lpstr>
      <vt:lpstr>Aptos</vt:lpstr>
      <vt:lpstr>Aptos Display</vt:lpstr>
      <vt:lpstr>Arial</vt:lpstr>
      <vt:lpstr>Office Theme</vt:lpstr>
      <vt:lpstr>What We Are Owed</vt:lpstr>
      <vt:lpstr>PowerPoint Presentation</vt:lpstr>
      <vt:lpstr>PowerPoint Presentation</vt:lpstr>
      <vt:lpstr>Three questions</vt:lpstr>
      <vt:lpstr>Possible kinds of unfairness</vt:lpstr>
      <vt:lpstr>A principle of proportionality</vt:lpstr>
      <vt:lpstr>Proportionality as a Default</vt:lpstr>
      <vt:lpstr>Implementation</vt:lpstr>
      <vt:lpstr>Thank you!</vt:lpstr>
      <vt:lpstr>PowerPoint Presentation</vt:lpstr>
      <vt:lpstr>Implementation Questions</vt:lpstr>
      <vt:lpstr>Determining the Maximum Fair Price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Wolitz, Rebecca</dc:creator>
  <cp:lastModifiedBy>Wolitz, Rebecca</cp:lastModifiedBy>
  <cp:revision>2</cp:revision>
  <dcterms:created xsi:type="dcterms:W3CDTF">2025-05-14T15:34:14Z</dcterms:created>
  <dcterms:modified xsi:type="dcterms:W3CDTF">2025-06-06T04:32:40Z</dcterms:modified>
</cp:coreProperties>
</file>