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9" r:id="rId3"/>
    <p:sldId id="288" r:id="rId4"/>
    <p:sldId id="257" r:id="rId5"/>
    <p:sldId id="287" r:id="rId6"/>
    <p:sldId id="290" r:id="rId7"/>
    <p:sldId id="291" r:id="rId8"/>
    <p:sldId id="292" r:id="rId9"/>
    <p:sldId id="293" r:id="rId10"/>
    <p:sldId id="295" r:id="rId11"/>
    <p:sldId id="294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5676E4-CFC2-6A55-BC79-0B45108DA74E}" name="Wolitz, Rebecca" initials="RW" userId="S::wolitz.1@osu.edu::ee4b0365-eaa6-4907-8af7-c475c5b177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88"/>
    <p:restoredTop sz="91397"/>
  </p:normalViewPr>
  <p:slideViewPr>
    <p:cSldViewPr snapToGrid="0">
      <p:cViewPr varScale="1">
        <p:scale>
          <a:sx n="107" d="100"/>
          <a:sy n="107" d="100"/>
        </p:scale>
        <p:origin x="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1742-EAEA-9E92-57C8-FA0E64875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1CAD7-6B8B-03F8-BD66-97BBA816E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50578-A172-6682-2F1D-455A7244D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C3FF4-C630-5AD7-1465-31C6D754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59D77-B0A9-5158-4BAD-3EE76FEE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9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6BB77-2FE8-36F0-72DE-E827C32D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895FB-204D-459D-CC41-293CB3A11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93C90-1FB5-7C52-F9D2-679E01E2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6BE82-FC09-7364-1AA5-83B261E1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165C4-E3EA-A517-8917-0B99EA5A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2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5467E-82A7-D062-EDC0-7D376D399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8DF51-864E-22C7-53CA-25595327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AC8EE-614C-CB43-C3F7-35DFFB41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2A03E-E830-88B4-7475-B6A3291A6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3A4DF-E56E-36BA-E951-6D68D576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8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4886-65E9-EF61-67B9-6F0AF6961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7B01-FC4B-46A7-B4BA-EFEF029B5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15987-8B40-E2A0-1C08-F6EE38789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7AEB4-9492-B82E-AFE0-FB62A3D1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A8D6E-9ECD-EFC6-6453-038F9CDF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9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5F1B-A663-C377-1B7E-27C94FDEF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786DE-573E-3F92-2AFB-2A34A90B5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B4C58-7116-6CC4-A934-E8D66002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FCC36-0543-40A4-C71D-D22F4C31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502F3-1CE3-03FC-1CF9-311B8D0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5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2AD65-31B1-5A5F-07C2-2FF455D69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7A464-BBD8-64F2-F5A6-098B68F2A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1F60D-94B4-44EE-CC25-97617FD37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D317D-F024-A855-89DB-D57B7C00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CFBEC-F4EC-6E26-A30F-65FF5E70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55D3F-2702-2E23-6202-1E7D946C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6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D69F-BF54-EBBE-4172-2E951242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6E5BD-B312-3001-0077-0F7DAE504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E0892-9E1D-8DC5-0BC8-2D0E3CE16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47B22-02AB-0E4B-201C-061F96E9D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17702-AF32-777C-9895-B9B044BFC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36280-9371-EA89-B26D-93E45CCB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106DE-C2BF-40B3-407F-A141D2ED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D8FA03-31BA-6EE5-413A-AE4C30CB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5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B4E69-0AD9-D844-7D75-340DF6834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BDCB1-417B-1EA7-7446-39AEFCFB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92993-3FE1-74AB-AE12-A477F4E5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C74CE-FC2D-3DE1-1BA2-FC703BC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0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4EA8B-1349-329F-81D8-10B15A8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E7C20-A948-7B86-E303-9F14466E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5EFD7-5BD4-366D-172C-BADBB62D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2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F61B-6672-86B5-CACD-F33BCEEB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26F59-7A7C-ABAA-B22A-6AE2E6FD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9D5CB-A5B7-04E6-C36D-F7259CEB5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46B47-F20B-136E-D4EA-783217B6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CA691-ECB4-0F3B-82CD-04CC7453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07FCD-9B46-529E-62DB-077CF93D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40A4-CAEA-657D-B4A1-124638EF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BCA13-C515-BA9A-DAC6-6ADADFFCA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B8FBF-5AB9-5037-0D81-D23DEDD82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9A138-635B-16C4-80BC-98AAAB5C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C5855-7131-02A8-F09E-1AF66768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F52AB-EED4-9303-7C10-7898B434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6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D8B60-0E77-E91C-5EF6-789CEE8EE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F3A03-3CB7-A8DF-39C4-3003D67F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BB0C0-98A8-A5E3-30B2-39BD2278D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FD1308-EEBA-3A49-BA9C-DF9C6657AEC9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758BD-8E43-74ED-7B5B-E9AF3777D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A5FF9-829E-F501-4801-4DD4AA2C7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F29F9F-B3ED-7B4B-B4DD-225E95BD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7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3581E-F759-C330-62A4-3089D6F5A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What We Are Owed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C5C7B-29DA-AD5F-3BD7-94C47653DF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900" i="1" dirty="0"/>
              <a:t>Forthcoming in Conn. L. Rev. January 2026</a:t>
            </a:r>
          </a:p>
          <a:p>
            <a:endParaRPr lang="en-US" i="1" dirty="0"/>
          </a:p>
          <a:p>
            <a:r>
              <a:rPr lang="en-US" sz="3600" dirty="0"/>
              <a:t>Rebecca Wolitz</a:t>
            </a:r>
          </a:p>
          <a:p>
            <a:r>
              <a:rPr lang="en-US" sz="3600" dirty="0"/>
              <a:t>Assistant Professor of Law</a:t>
            </a:r>
          </a:p>
          <a:p>
            <a:r>
              <a:rPr lang="en-US" sz="3600" dirty="0"/>
              <a:t>Moritz College of Law</a:t>
            </a:r>
          </a:p>
        </p:txBody>
      </p:sp>
    </p:spTree>
    <p:extLst>
      <p:ext uri="{BB962C8B-B14F-4D97-AF65-F5344CB8AC3E}">
        <p14:creationId xmlns:p14="http://schemas.microsoft.com/office/powerpoint/2010/main" val="1260688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B91A-C366-5CD4-B3C3-A7E7A9FC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C67E8-7702-22D6-759A-DAC3493F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3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D0FC-B26B-03C1-E358-F4D3310A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4324-8FBA-4340-99B8-FCF65890A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Policymakers must engage with the following issues: </a:t>
            </a:r>
          </a:p>
          <a:p>
            <a:pPr marL="514350" indent="-514350">
              <a:buAutoNum type="arabicParenBoth"/>
            </a:pPr>
            <a:r>
              <a:rPr lang="en-US" dirty="0"/>
              <a:t>What exactly must be proportional? </a:t>
            </a:r>
          </a:p>
          <a:p>
            <a:pPr marL="514350" indent="-514350">
              <a:buAutoNum type="arabicParenBoth"/>
            </a:pPr>
            <a:r>
              <a:rPr lang="en-US" dirty="0"/>
              <a:t>What ought to count as a contribution for determining a party’s relative investments? </a:t>
            </a:r>
          </a:p>
          <a:p>
            <a:pPr marL="514350" indent="-514350">
              <a:buAutoNum type="arabicParenBoth"/>
            </a:pPr>
            <a:r>
              <a:rPr lang="en-US" dirty="0"/>
              <a:t>What ought to count as a benefit for determining a party’s relative returns? </a:t>
            </a:r>
          </a:p>
          <a:p>
            <a:pPr marL="514350" indent="-514350">
              <a:buAutoNum type="arabicParenBoth"/>
            </a:pPr>
            <a:r>
              <a:rPr lang="en-US" dirty="0"/>
              <a:t>How can a principle of proportionality respect considerations of fairness while not undermining concerns for innovation incentives?</a:t>
            </a:r>
          </a:p>
          <a:p>
            <a:pPr marL="514350" indent="-514350">
              <a:buAutoNum type="arabicParenBoth"/>
            </a:pPr>
            <a:r>
              <a:rPr lang="en-US" dirty="0"/>
              <a:t>In what way ought drug-pricing concessions or affordability concerns figure into the form a return to the government ought to take? </a:t>
            </a:r>
          </a:p>
          <a:p>
            <a:pPr marL="514350" indent="-514350">
              <a:buAutoNum type="arabicParenBoth"/>
            </a:pPr>
            <a:r>
              <a:rPr lang="en-US" dirty="0"/>
              <a:t>How might proportionality be incorporated into the existing legal regime and what institutional complexities might it encounter? </a:t>
            </a:r>
          </a:p>
        </p:txBody>
      </p:sp>
    </p:spTree>
    <p:extLst>
      <p:ext uri="{BB962C8B-B14F-4D97-AF65-F5344CB8AC3E}">
        <p14:creationId xmlns:p14="http://schemas.microsoft.com/office/powerpoint/2010/main" val="1234558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6630-1DB3-AC45-8D6D-D19DC8A0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Maximum Fair Price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CBF80-0E51-2C48-819C-E6C6FB45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Drug manufacturer negotiates with the Secretary a “maximum fair price” </a:t>
            </a:r>
          </a:p>
          <a:p>
            <a:r>
              <a:rPr lang="en-US" dirty="0"/>
              <a:t>Secretary “shall consider” a number of factors based on: </a:t>
            </a:r>
          </a:p>
          <a:p>
            <a:pPr lvl="1"/>
            <a:r>
              <a:rPr lang="en-US" dirty="0"/>
              <a:t>“manufacturer-specific data” </a:t>
            </a:r>
          </a:p>
          <a:p>
            <a:pPr lvl="1"/>
            <a:r>
              <a:rPr lang="en-US" dirty="0"/>
              <a:t>“evidence of alternative treatments”</a:t>
            </a:r>
          </a:p>
          <a:p>
            <a:r>
              <a:rPr lang="en-US" dirty="0"/>
              <a:t>Ceiling on the offer: the lower of certain prices for Part B and D and the non-federal average price (non-FAMP)</a:t>
            </a:r>
          </a:p>
          <a:p>
            <a:pPr lvl="1"/>
            <a:r>
              <a:rPr lang="en-US" dirty="0"/>
              <a:t>Ranges from 40-75% depending on how old the drug is</a:t>
            </a:r>
          </a:p>
          <a:p>
            <a:pPr lvl="1"/>
            <a:r>
              <a:rPr lang="en-US" dirty="0"/>
              <a:t>Older drugs, have a lower maximum price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0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1026" name="Picture 2" descr="This Week' Transcript: Donald Trump and ...">
            <a:extLst>
              <a:ext uri="{FF2B5EF4-FFF2-40B4-BE49-F238E27FC236}">
                <a16:creationId xmlns:a16="http://schemas.microsoft.com/office/drawing/2014/main" id="{EC077AE9-7DFA-4FEA-7C73-86657771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0938" y="1260780"/>
            <a:ext cx="7560860" cy="423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0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Graphic 8" descr="Group of people with solid fill">
            <a:extLst>
              <a:ext uri="{FF2B5EF4-FFF2-40B4-BE49-F238E27FC236}">
                <a16:creationId xmlns:a16="http://schemas.microsoft.com/office/drawing/2014/main" id="{68F0A879-D84C-CBBF-27FB-4F16706C4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568" y="1672893"/>
            <a:ext cx="3209544" cy="3209544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Graphic 12" descr="Medicine with solid fill">
            <a:extLst>
              <a:ext uri="{FF2B5EF4-FFF2-40B4-BE49-F238E27FC236}">
                <a16:creationId xmlns:a16="http://schemas.microsoft.com/office/drawing/2014/main" id="{D6E309F6-AD41-6FC9-C338-0076B179E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4945" y="1649701"/>
            <a:ext cx="3209544" cy="3209544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Graphic 14" descr="Dollar with solid fill">
            <a:extLst>
              <a:ext uri="{FF2B5EF4-FFF2-40B4-BE49-F238E27FC236}">
                <a16:creationId xmlns:a16="http://schemas.microsoft.com/office/drawing/2014/main" id="{CF7D9646-990F-47A2-E3D6-891DDBDE85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  <p:sp>
        <p:nvSpPr>
          <p:cNvPr id="17" name="Arc 16">
            <a:extLst>
              <a:ext uri="{FF2B5EF4-FFF2-40B4-BE49-F238E27FC236}">
                <a16:creationId xmlns:a16="http://schemas.microsoft.com/office/drawing/2014/main" id="{1C8EB264-58D4-486B-868B-D22ADFEC0E91}"/>
              </a:ext>
            </a:extLst>
          </p:cNvPr>
          <p:cNvSpPr/>
          <p:nvPr/>
        </p:nvSpPr>
        <p:spPr>
          <a:xfrm>
            <a:off x="2688029" y="1055848"/>
            <a:ext cx="6413157" cy="914400"/>
          </a:xfrm>
          <a:prstGeom prst="arc">
            <a:avLst>
              <a:gd name="adj1" fmla="val 10916819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 descr="Question Mark with solid fill">
            <a:extLst>
              <a:ext uri="{FF2B5EF4-FFF2-40B4-BE49-F238E27FC236}">
                <a16:creationId xmlns:a16="http://schemas.microsoft.com/office/drawing/2014/main" id="{913FCFBF-E188-9706-A4DA-EC6C40EDFC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05127" y="753777"/>
            <a:ext cx="914400" cy="914400"/>
          </a:xfrm>
          <a:prstGeom prst="rect">
            <a:avLst/>
          </a:prstGeom>
        </p:spPr>
      </p:pic>
      <p:pic>
        <p:nvPicPr>
          <p:cNvPr id="25" name="Graphic 24" descr="Question Mark with solid fill">
            <a:extLst>
              <a:ext uri="{FF2B5EF4-FFF2-40B4-BE49-F238E27FC236}">
                <a16:creationId xmlns:a16="http://schemas.microsoft.com/office/drawing/2014/main" id="{E512811A-5D47-5784-10D8-65C1BA6AAE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13970" y="545035"/>
            <a:ext cx="914400" cy="914400"/>
          </a:xfrm>
          <a:prstGeom prst="rect">
            <a:avLst/>
          </a:prstGeom>
        </p:spPr>
      </p:pic>
      <p:pic>
        <p:nvPicPr>
          <p:cNvPr id="33" name="Graphic 32" descr="Question Mark with solid fill">
            <a:extLst>
              <a:ext uri="{FF2B5EF4-FFF2-40B4-BE49-F238E27FC236}">
                <a16:creationId xmlns:a16="http://schemas.microsoft.com/office/drawing/2014/main" id="{F56E5044-7ADF-5871-B1C7-6B437AD9B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89571" y="8605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8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5F02-28A1-7E17-CC45-DC490E63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FE9F-6FEE-043A-11BD-C3FD08A29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do people mean when they claim that a drug’s price is unfair in light of public contributions?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there an underlying principle here worth taking seriously?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(should?) we operationalize this principle within existing law (MDPNP)?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C0C91-CD94-96A0-4A5E-8D8DA3313A15}"/>
              </a:ext>
            </a:extLst>
          </p:cNvPr>
          <p:cNvSpPr txBox="1"/>
          <p:nvPr/>
        </p:nvSpPr>
        <p:spPr>
          <a:xfrm>
            <a:off x="499505" y="5530632"/>
            <a:ext cx="11192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Note: Focusing on the linkage between public funding and the fairness of drug pricing DOES NOT mean there aren’t issues of fair pricing for a drug REGARDLESS of funding lineage.</a:t>
            </a:r>
            <a:r>
              <a:rPr lang="en-US" sz="2400" dirty="0">
                <a:solidFill>
                  <a:srgbClr val="FF0000"/>
                </a:solidFill>
                <a:effectLst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9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B5641-56A3-7043-F06B-D5300583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kinds of unfairness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C1599-DB74-0066-17B1-4444D6EA5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(Unmet) government obligations to ensure access to medications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Comparative unfairness with foreign prices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Transactional unfairness</a:t>
            </a:r>
          </a:p>
        </p:txBody>
      </p:sp>
    </p:spTree>
    <p:extLst>
      <p:ext uri="{BB962C8B-B14F-4D97-AF65-F5344CB8AC3E}">
        <p14:creationId xmlns:p14="http://schemas.microsoft.com/office/powerpoint/2010/main" val="14274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5E9D5-7AB8-57A3-0D59-A285C644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principle of proportionality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C2E30-8623-AF5E-52DC-0F2AEDDFF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the idea of moral desert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value of the benefits each party derives from a joint enterprise (when there are benefits to distribute) ought to be calibrated to (proportional) to the value of each party’s respective contributions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Familiar idea in theory and in law</a:t>
            </a:r>
          </a:p>
        </p:txBody>
      </p:sp>
    </p:spTree>
    <p:extLst>
      <p:ext uri="{BB962C8B-B14F-4D97-AF65-F5344CB8AC3E}">
        <p14:creationId xmlns:p14="http://schemas.microsoft.com/office/powerpoint/2010/main" val="198527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0F01-C82A-BB4C-E6EE-3AE5EB7E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Proportionality as a Default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BCAF1-11FE-ED2E-DEC3-51055ACF4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Intrinsic and instrumental reasons in favor</a:t>
            </a:r>
          </a:p>
          <a:p>
            <a:r>
              <a:rPr lang="en-US" dirty="0"/>
              <a:t>Proportionality demonstrates a commitment to fairness </a:t>
            </a:r>
          </a:p>
          <a:p>
            <a:r>
              <a:rPr lang="en-US" dirty="0"/>
              <a:t>Could improve accountability and transparency</a:t>
            </a:r>
          </a:p>
          <a:p>
            <a:pPr lvl="1"/>
            <a:r>
              <a:rPr lang="en-US" dirty="0"/>
              <a:t>Provides a forcing function—puts explanatory onus on those who would deviate from proportional returns</a:t>
            </a:r>
          </a:p>
          <a:p>
            <a:r>
              <a:rPr lang="en-US" dirty="0"/>
              <a:t>Could improve public trust in the government as a worthy steward of scarce taxpayer resources (e.g. isn’t being wasteful or taken advantage of)</a:t>
            </a:r>
          </a:p>
          <a:p>
            <a:r>
              <a:rPr lang="en-US" dirty="0"/>
              <a:t>Incremental and flexible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9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A5BEB-0F37-7445-6353-92D2ACF4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1650-EB99-5608-C36B-5362EA286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open questions that require additional exploration</a:t>
            </a:r>
          </a:p>
          <a:p>
            <a:r>
              <a:rPr lang="en-US" dirty="0"/>
              <a:t>While it legally could, what role for proportionality within the MDPNP? Perhaps best viewed as a back-stop.</a:t>
            </a:r>
          </a:p>
          <a:p>
            <a:pPr lvl="1"/>
            <a:r>
              <a:rPr lang="en-US" dirty="0"/>
              <a:t>“Prior federal funding” just one of many factors</a:t>
            </a:r>
          </a:p>
          <a:p>
            <a:pPr lvl="1"/>
            <a:r>
              <a:rPr lang="en-US" dirty="0"/>
              <a:t>Unclear that in-kind benefits of price concessions best captures what public is owed</a:t>
            </a:r>
          </a:p>
          <a:p>
            <a:pPr lvl="1"/>
            <a:r>
              <a:rPr lang="en-US" dirty="0"/>
              <a:t>MDPNP’s purpose is to negotiate fair prices for Medicare, not procure what the public is owed by way of contributions to R&amp;D</a:t>
            </a:r>
          </a:p>
          <a:p>
            <a:pPr lvl="1"/>
            <a:r>
              <a:rPr lang="en-US" dirty="0"/>
              <a:t>Perhaps could pilot aspects of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33606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AE97-3F38-BA86-B25F-A78037DB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BDFFF-23D5-B344-0321-B5B8A6B53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Wolitz.1@osu.edu</a:t>
            </a:r>
          </a:p>
        </p:txBody>
      </p:sp>
    </p:spTree>
    <p:extLst>
      <p:ext uri="{BB962C8B-B14F-4D97-AF65-F5344CB8AC3E}">
        <p14:creationId xmlns:p14="http://schemas.microsoft.com/office/powerpoint/2010/main" val="191747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521</Words>
  <Application>Microsoft Macintosh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Meiryo</vt:lpstr>
      <vt:lpstr>Aptos</vt:lpstr>
      <vt:lpstr>Aptos Display</vt:lpstr>
      <vt:lpstr>Arial</vt:lpstr>
      <vt:lpstr>Office Theme</vt:lpstr>
      <vt:lpstr>What We Are Owed</vt:lpstr>
      <vt:lpstr>PowerPoint Presentation</vt:lpstr>
      <vt:lpstr>PowerPoint Presentation</vt:lpstr>
      <vt:lpstr>Three questions</vt:lpstr>
      <vt:lpstr>Possible kinds of unfairness</vt:lpstr>
      <vt:lpstr>A principle of proportionality</vt:lpstr>
      <vt:lpstr>Proportionality as a Default</vt:lpstr>
      <vt:lpstr>Implementation</vt:lpstr>
      <vt:lpstr>Thank you!</vt:lpstr>
      <vt:lpstr>PowerPoint Presentation</vt:lpstr>
      <vt:lpstr>Implementation Questions</vt:lpstr>
      <vt:lpstr>Determining the Maximum Fair Price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Wolitz, Rebecca</dc:creator>
  <cp:lastModifiedBy>Wolitz, Rebecca</cp:lastModifiedBy>
  <cp:revision>2</cp:revision>
  <dcterms:created xsi:type="dcterms:W3CDTF">2025-05-14T15:34:14Z</dcterms:created>
  <dcterms:modified xsi:type="dcterms:W3CDTF">2025-06-06T04:32:40Z</dcterms:modified>
</cp:coreProperties>
</file>