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2" r:id="rId2"/>
    <p:sldMasterId id="2147483684" r:id="rId3"/>
    <p:sldMasterId id="2147483704" r:id="rId4"/>
  </p:sldMasterIdLst>
  <p:notesMasterIdLst>
    <p:notesMasterId r:id="rId28"/>
  </p:notesMasterIdLst>
  <p:sldIdLst>
    <p:sldId id="256" r:id="rId5"/>
    <p:sldId id="1448944250" r:id="rId6"/>
    <p:sldId id="1448944251" r:id="rId7"/>
    <p:sldId id="1327" r:id="rId8"/>
    <p:sldId id="1448944253" r:id="rId9"/>
    <p:sldId id="1448944265" r:id="rId10"/>
    <p:sldId id="1448944254" r:id="rId11"/>
    <p:sldId id="1448944263" r:id="rId12"/>
    <p:sldId id="1448944264" r:id="rId13"/>
    <p:sldId id="1448944271" r:id="rId14"/>
    <p:sldId id="1448944257" r:id="rId15"/>
    <p:sldId id="1448944266" r:id="rId16"/>
    <p:sldId id="1448944267" r:id="rId17"/>
    <p:sldId id="1448944261" r:id="rId18"/>
    <p:sldId id="1448944262" r:id="rId19"/>
    <p:sldId id="1448944260" r:id="rId20"/>
    <p:sldId id="1448944255" r:id="rId21"/>
    <p:sldId id="1448944256" r:id="rId22"/>
    <p:sldId id="1448944270" r:id="rId23"/>
    <p:sldId id="1448944258" r:id="rId24"/>
    <p:sldId id="1448944268" r:id="rId25"/>
    <p:sldId id="1448944269" r:id="rId26"/>
    <p:sldId id="135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66D"/>
    <a:srgbClr val="003291"/>
    <a:srgbClr val="0049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A0CF80-0797-4A8C-8D77-FD24F45561F8}" v="20" dt="2025-06-05T00:54:32.8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09" autoAdjust="0"/>
    <p:restoredTop sz="76891" autoAdjust="0"/>
  </p:normalViewPr>
  <p:slideViewPr>
    <p:cSldViewPr snapToGrid="0">
      <p:cViewPr varScale="1">
        <p:scale>
          <a:sx n="38" d="100"/>
          <a:sy n="38" d="100"/>
        </p:scale>
        <p:origin x="608" y="2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F69712-5DDC-42C3-8B40-EE6EA0020363}" type="doc">
      <dgm:prSet loTypeId="urn:microsoft.com/office/officeart/2005/8/layout/hierarchy1" loCatId="hierarchy" qsTypeId="urn:microsoft.com/office/officeart/2005/8/quickstyle/simple2" qsCatId="simple" csTypeId="urn:microsoft.com/office/officeart/2005/8/colors/accent2_2" csCatId="accent2"/>
      <dgm:spPr/>
      <dgm:t>
        <a:bodyPr/>
        <a:lstStyle/>
        <a:p>
          <a:endParaRPr lang="en-US"/>
        </a:p>
      </dgm:t>
    </dgm:pt>
    <dgm:pt modelId="{16BF3D3F-5F83-491B-A2C1-6E61F547ABC7}">
      <dgm:prSet/>
      <dgm:spPr/>
      <dgm:t>
        <a:bodyPr/>
        <a:lstStyle/>
        <a:p>
          <a:r>
            <a:rPr lang="en-US"/>
            <a:t>Waiver approval is inconsistent with the core objective of the Medicaid program which is “….to furnish medical assistance to persons who can not afford it.” </a:t>
          </a:r>
        </a:p>
      </dgm:t>
    </dgm:pt>
    <dgm:pt modelId="{4ADAFC1C-5E98-4C57-8618-056F08FDFC5F}" type="parTrans" cxnId="{5CA40F1B-766B-4853-B85C-1C5A2938FEE7}">
      <dgm:prSet/>
      <dgm:spPr/>
      <dgm:t>
        <a:bodyPr/>
        <a:lstStyle/>
        <a:p>
          <a:endParaRPr lang="en-US"/>
        </a:p>
      </dgm:t>
    </dgm:pt>
    <dgm:pt modelId="{DDFF5E61-26CF-4328-8F82-D6FFBD7A35D1}" type="sibTrans" cxnId="{5CA40F1B-766B-4853-B85C-1C5A2938FEE7}">
      <dgm:prSet/>
      <dgm:spPr/>
      <dgm:t>
        <a:bodyPr/>
        <a:lstStyle/>
        <a:p>
          <a:endParaRPr lang="en-US"/>
        </a:p>
      </dgm:t>
    </dgm:pt>
    <dgm:pt modelId="{9689A4DB-E7AA-4448-ADBE-B02B108C6E35}">
      <dgm:prSet/>
      <dgm:spPr/>
      <dgm:t>
        <a:bodyPr/>
        <a:lstStyle/>
        <a:p>
          <a:r>
            <a:rPr lang="en-US"/>
            <a:t>Secretary had to consider whether waiver would cause recipients to lose coverage. </a:t>
          </a:r>
        </a:p>
      </dgm:t>
    </dgm:pt>
    <dgm:pt modelId="{90B8A1F9-8BED-40DB-9739-30CB725AC40E}" type="parTrans" cxnId="{65F48E77-A83F-448D-8D8E-B35D26C39BAE}">
      <dgm:prSet/>
      <dgm:spPr/>
      <dgm:t>
        <a:bodyPr/>
        <a:lstStyle/>
        <a:p>
          <a:endParaRPr lang="en-US"/>
        </a:p>
      </dgm:t>
    </dgm:pt>
    <dgm:pt modelId="{D6B1B454-CBF4-4C16-AE0A-2EA5D06B2C93}" type="sibTrans" cxnId="{65F48E77-A83F-448D-8D8E-B35D26C39BAE}">
      <dgm:prSet/>
      <dgm:spPr/>
      <dgm:t>
        <a:bodyPr/>
        <a:lstStyle/>
        <a:p>
          <a:endParaRPr lang="en-US"/>
        </a:p>
      </dgm:t>
    </dgm:pt>
    <dgm:pt modelId="{B5CAAA20-3FD6-4B18-8738-4ADB668C8FF8}" type="pres">
      <dgm:prSet presAssocID="{F4F69712-5DDC-42C3-8B40-EE6EA0020363}" presName="hierChild1" presStyleCnt="0">
        <dgm:presLayoutVars>
          <dgm:chPref val="1"/>
          <dgm:dir/>
          <dgm:animOne val="branch"/>
          <dgm:animLvl val="lvl"/>
          <dgm:resizeHandles/>
        </dgm:presLayoutVars>
      </dgm:prSet>
      <dgm:spPr/>
    </dgm:pt>
    <dgm:pt modelId="{39605F77-CB2D-4D7A-967E-2B6F01DA750E}" type="pres">
      <dgm:prSet presAssocID="{16BF3D3F-5F83-491B-A2C1-6E61F547ABC7}" presName="hierRoot1" presStyleCnt="0"/>
      <dgm:spPr/>
    </dgm:pt>
    <dgm:pt modelId="{A6DC5B6B-9EB3-4AD6-9F84-2F43EA9CBCA4}" type="pres">
      <dgm:prSet presAssocID="{16BF3D3F-5F83-491B-A2C1-6E61F547ABC7}" presName="composite" presStyleCnt="0"/>
      <dgm:spPr/>
    </dgm:pt>
    <dgm:pt modelId="{60A6E610-937D-4F11-A69B-571EE112D2C2}" type="pres">
      <dgm:prSet presAssocID="{16BF3D3F-5F83-491B-A2C1-6E61F547ABC7}" presName="background" presStyleLbl="node0" presStyleIdx="0" presStyleCnt="2"/>
      <dgm:spPr/>
    </dgm:pt>
    <dgm:pt modelId="{F2C7B060-7530-4A8B-8934-7D9F79787110}" type="pres">
      <dgm:prSet presAssocID="{16BF3D3F-5F83-491B-A2C1-6E61F547ABC7}" presName="text" presStyleLbl="fgAcc0" presStyleIdx="0" presStyleCnt="2">
        <dgm:presLayoutVars>
          <dgm:chPref val="3"/>
        </dgm:presLayoutVars>
      </dgm:prSet>
      <dgm:spPr/>
    </dgm:pt>
    <dgm:pt modelId="{44B4C2A3-2ADB-46FA-9BB9-E61C1E093545}" type="pres">
      <dgm:prSet presAssocID="{16BF3D3F-5F83-491B-A2C1-6E61F547ABC7}" presName="hierChild2" presStyleCnt="0"/>
      <dgm:spPr/>
    </dgm:pt>
    <dgm:pt modelId="{4C18500C-E3C5-423D-96F0-4B6159132C04}" type="pres">
      <dgm:prSet presAssocID="{9689A4DB-E7AA-4448-ADBE-B02B108C6E35}" presName="hierRoot1" presStyleCnt="0"/>
      <dgm:spPr/>
    </dgm:pt>
    <dgm:pt modelId="{8EA78F17-C832-4626-9B4D-727CAD697290}" type="pres">
      <dgm:prSet presAssocID="{9689A4DB-E7AA-4448-ADBE-B02B108C6E35}" presName="composite" presStyleCnt="0"/>
      <dgm:spPr/>
    </dgm:pt>
    <dgm:pt modelId="{E381D610-036B-4372-BDEE-F437EF7E5166}" type="pres">
      <dgm:prSet presAssocID="{9689A4DB-E7AA-4448-ADBE-B02B108C6E35}" presName="background" presStyleLbl="node0" presStyleIdx="1" presStyleCnt="2"/>
      <dgm:spPr/>
    </dgm:pt>
    <dgm:pt modelId="{5802F887-3BF1-4B55-B4A3-B5A7F8E3D307}" type="pres">
      <dgm:prSet presAssocID="{9689A4DB-E7AA-4448-ADBE-B02B108C6E35}" presName="text" presStyleLbl="fgAcc0" presStyleIdx="1" presStyleCnt="2">
        <dgm:presLayoutVars>
          <dgm:chPref val="3"/>
        </dgm:presLayoutVars>
      </dgm:prSet>
      <dgm:spPr/>
    </dgm:pt>
    <dgm:pt modelId="{39FF9ECA-7817-4CF5-8D7D-0B7FF481B302}" type="pres">
      <dgm:prSet presAssocID="{9689A4DB-E7AA-4448-ADBE-B02B108C6E35}" presName="hierChild2" presStyleCnt="0"/>
      <dgm:spPr/>
    </dgm:pt>
  </dgm:ptLst>
  <dgm:cxnLst>
    <dgm:cxn modelId="{47D0D010-440A-4D86-A86A-EFAC64D80668}" type="presOf" srcId="{F4F69712-5DDC-42C3-8B40-EE6EA0020363}" destId="{B5CAAA20-3FD6-4B18-8738-4ADB668C8FF8}" srcOrd="0" destOrd="0" presId="urn:microsoft.com/office/officeart/2005/8/layout/hierarchy1"/>
    <dgm:cxn modelId="{5CA40F1B-766B-4853-B85C-1C5A2938FEE7}" srcId="{F4F69712-5DDC-42C3-8B40-EE6EA0020363}" destId="{16BF3D3F-5F83-491B-A2C1-6E61F547ABC7}" srcOrd="0" destOrd="0" parTransId="{4ADAFC1C-5E98-4C57-8618-056F08FDFC5F}" sibTransId="{DDFF5E61-26CF-4328-8F82-D6FFBD7A35D1}"/>
    <dgm:cxn modelId="{58D10B62-BDC3-4840-B7EA-BE83D4BF4E82}" type="presOf" srcId="{9689A4DB-E7AA-4448-ADBE-B02B108C6E35}" destId="{5802F887-3BF1-4B55-B4A3-B5A7F8E3D307}" srcOrd="0" destOrd="0" presId="urn:microsoft.com/office/officeart/2005/8/layout/hierarchy1"/>
    <dgm:cxn modelId="{65F48E77-A83F-448D-8D8E-B35D26C39BAE}" srcId="{F4F69712-5DDC-42C3-8B40-EE6EA0020363}" destId="{9689A4DB-E7AA-4448-ADBE-B02B108C6E35}" srcOrd="1" destOrd="0" parTransId="{90B8A1F9-8BED-40DB-9739-30CB725AC40E}" sibTransId="{D6B1B454-CBF4-4C16-AE0A-2EA5D06B2C93}"/>
    <dgm:cxn modelId="{365868EE-66CF-4EE8-96F0-02BAF1015389}" type="presOf" srcId="{16BF3D3F-5F83-491B-A2C1-6E61F547ABC7}" destId="{F2C7B060-7530-4A8B-8934-7D9F79787110}" srcOrd="0" destOrd="0" presId="urn:microsoft.com/office/officeart/2005/8/layout/hierarchy1"/>
    <dgm:cxn modelId="{C45FBF56-D784-4C43-B822-9274BBC9B753}" type="presParOf" srcId="{B5CAAA20-3FD6-4B18-8738-4ADB668C8FF8}" destId="{39605F77-CB2D-4D7A-967E-2B6F01DA750E}" srcOrd="0" destOrd="0" presId="urn:microsoft.com/office/officeart/2005/8/layout/hierarchy1"/>
    <dgm:cxn modelId="{E3B7A40A-9C70-440C-AE3C-6DDB6BDD73CE}" type="presParOf" srcId="{39605F77-CB2D-4D7A-967E-2B6F01DA750E}" destId="{A6DC5B6B-9EB3-4AD6-9F84-2F43EA9CBCA4}" srcOrd="0" destOrd="0" presId="urn:microsoft.com/office/officeart/2005/8/layout/hierarchy1"/>
    <dgm:cxn modelId="{6F4D356F-454B-442B-8D99-36FD4B016748}" type="presParOf" srcId="{A6DC5B6B-9EB3-4AD6-9F84-2F43EA9CBCA4}" destId="{60A6E610-937D-4F11-A69B-571EE112D2C2}" srcOrd="0" destOrd="0" presId="urn:microsoft.com/office/officeart/2005/8/layout/hierarchy1"/>
    <dgm:cxn modelId="{895620D7-5445-40CA-8DAA-718E9752BAC0}" type="presParOf" srcId="{A6DC5B6B-9EB3-4AD6-9F84-2F43EA9CBCA4}" destId="{F2C7B060-7530-4A8B-8934-7D9F79787110}" srcOrd="1" destOrd="0" presId="urn:microsoft.com/office/officeart/2005/8/layout/hierarchy1"/>
    <dgm:cxn modelId="{48DFE490-27D8-4AF4-9490-E65AAC578870}" type="presParOf" srcId="{39605F77-CB2D-4D7A-967E-2B6F01DA750E}" destId="{44B4C2A3-2ADB-46FA-9BB9-E61C1E093545}" srcOrd="1" destOrd="0" presId="urn:microsoft.com/office/officeart/2005/8/layout/hierarchy1"/>
    <dgm:cxn modelId="{3413AE5D-A7C3-497C-B457-0E7EC374192A}" type="presParOf" srcId="{B5CAAA20-3FD6-4B18-8738-4ADB668C8FF8}" destId="{4C18500C-E3C5-423D-96F0-4B6159132C04}" srcOrd="1" destOrd="0" presId="urn:microsoft.com/office/officeart/2005/8/layout/hierarchy1"/>
    <dgm:cxn modelId="{F44C0086-8B54-4FD0-97AB-5EC6BD7B42D3}" type="presParOf" srcId="{4C18500C-E3C5-423D-96F0-4B6159132C04}" destId="{8EA78F17-C832-4626-9B4D-727CAD697290}" srcOrd="0" destOrd="0" presId="urn:microsoft.com/office/officeart/2005/8/layout/hierarchy1"/>
    <dgm:cxn modelId="{635F477A-4489-4759-8986-D1E9916123B5}" type="presParOf" srcId="{8EA78F17-C832-4626-9B4D-727CAD697290}" destId="{E381D610-036B-4372-BDEE-F437EF7E5166}" srcOrd="0" destOrd="0" presId="urn:microsoft.com/office/officeart/2005/8/layout/hierarchy1"/>
    <dgm:cxn modelId="{F8BA4EF7-1A43-4EC2-874C-E0A69686CEAA}" type="presParOf" srcId="{8EA78F17-C832-4626-9B4D-727CAD697290}" destId="{5802F887-3BF1-4B55-B4A3-B5A7F8E3D307}" srcOrd="1" destOrd="0" presId="urn:microsoft.com/office/officeart/2005/8/layout/hierarchy1"/>
    <dgm:cxn modelId="{6FB539F6-881C-4DEF-B813-F71D51588F2F}" type="presParOf" srcId="{4C18500C-E3C5-423D-96F0-4B6159132C04}" destId="{39FF9ECA-7817-4CF5-8D7D-0B7FF481B30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5B069D-FC12-43B6-BD29-E2F5EC533D7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A771BC5-A6E9-4D5A-9FC8-4D7167D1F719}">
      <dgm:prSet phldrT="[Text]"/>
      <dgm:spPr/>
      <dgm:t>
        <a:bodyPr/>
        <a:lstStyle/>
        <a:p>
          <a:pPr>
            <a:buFont typeface="Symbol" panose="05050102010706020507" pitchFamily="18" charset="2"/>
            <a:buChar char=""/>
          </a:pPr>
          <a:r>
            <a:rPr lang="en-US" dirty="0"/>
            <a:t>Awareness of the Work Requirement</a:t>
          </a:r>
        </a:p>
      </dgm:t>
    </dgm:pt>
    <dgm:pt modelId="{F2670A11-94B6-4DD1-8814-401878365309}" type="parTrans" cxnId="{16904046-AAA4-49DB-BE2F-FABB5305F979}">
      <dgm:prSet/>
      <dgm:spPr/>
      <dgm:t>
        <a:bodyPr/>
        <a:lstStyle/>
        <a:p>
          <a:endParaRPr lang="en-US"/>
        </a:p>
      </dgm:t>
    </dgm:pt>
    <dgm:pt modelId="{C2124264-A2FE-4ADB-9C7F-6136CE98E67D}" type="sibTrans" cxnId="{16904046-AAA4-49DB-BE2F-FABB5305F979}">
      <dgm:prSet/>
      <dgm:spPr/>
      <dgm:t>
        <a:bodyPr/>
        <a:lstStyle/>
        <a:p>
          <a:endParaRPr lang="en-US"/>
        </a:p>
      </dgm:t>
    </dgm:pt>
    <dgm:pt modelId="{0C97B581-0ACA-4AF1-96F1-C9C242FC82C1}">
      <dgm:prSet phldrT="[Text]"/>
      <dgm:spPr/>
      <dgm:t>
        <a:bodyPr/>
        <a:lstStyle/>
        <a:p>
          <a:pPr>
            <a:buFont typeface="Symbol" panose="05050102010706020507" pitchFamily="18" charset="2"/>
            <a:buChar char=""/>
          </a:pPr>
          <a:r>
            <a:rPr lang="en-US"/>
            <a:t>Not clear what qualifying activities were</a:t>
          </a:r>
        </a:p>
      </dgm:t>
    </dgm:pt>
    <dgm:pt modelId="{F880F9B1-0580-4675-8A19-70F425DC51FA}" type="parTrans" cxnId="{460DE36E-F938-4CFD-9D60-FD9442C44851}">
      <dgm:prSet/>
      <dgm:spPr/>
      <dgm:t>
        <a:bodyPr/>
        <a:lstStyle/>
        <a:p>
          <a:endParaRPr lang="en-US"/>
        </a:p>
      </dgm:t>
    </dgm:pt>
    <dgm:pt modelId="{E3133791-9819-4A63-973B-9A84D9F3A142}" type="sibTrans" cxnId="{460DE36E-F938-4CFD-9D60-FD9442C44851}">
      <dgm:prSet/>
      <dgm:spPr/>
      <dgm:t>
        <a:bodyPr/>
        <a:lstStyle/>
        <a:p>
          <a:endParaRPr lang="en-US"/>
        </a:p>
      </dgm:t>
    </dgm:pt>
    <dgm:pt modelId="{1F98A049-F123-41FA-A9E1-729362474608}">
      <dgm:prSet phldrT="[Text]"/>
      <dgm:spPr/>
      <dgm:t>
        <a:bodyPr/>
        <a:lstStyle/>
        <a:p>
          <a:r>
            <a:rPr lang="en-US"/>
            <a:t>Beneficiaries were not understanding that not complying could result in coverage loss</a:t>
          </a:r>
        </a:p>
      </dgm:t>
    </dgm:pt>
    <dgm:pt modelId="{13DA21D0-B65B-4CDC-BE44-9555AE1781C6}" type="parTrans" cxnId="{D0420375-DAE8-4C92-9697-566D6C99A094}">
      <dgm:prSet/>
      <dgm:spPr/>
      <dgm:t>
        <a:bodyPr/>
        <a:lstStyle/>
        <a:p>
          <a:endParaRPr lang="en-US"/>
        </a:p>
      </dgm:t>
    </dgm:pt>
    <dgm:pt modelId="{EA47E065-FC1F-42D3-BB63-FBB7DEBCB841}" type="sibTrans" cxnId="{D0420375-DAE8-4C92-9697-566D6C99A094}">
      <dgm:prSet/>
      <dgm:spPr/>
      <dgm:t>
        <a:bodyPr/>
        <a:lstStyle/>
        <a:p>
          <a:endParaRPr lang="en-US"/>
        </a:p>
      </dgm:t>
    </dgm:pt>
    <dgm:pt modelId="{E4EDFF42-18C8-4FE7-B5DE-D4AF9EB47FE0}">
      <dgm:prSet/>
      <dgm:spPr/>
      <dgm:t>
        <a:bodyPr/>
        <a:lstStyle/>
        <a:p>
          <a:pPr marL="171450" lvl="1" indent="-171450" defTabSz="711200">
            <a:spcBef>
              <a:spcPct val="0"/>
            </a:spcBef>
            <a:spcAft>
              <a:spcPct val="15000"/>
            </a:spcAft>
            <a:buFont typeface="Symbol" panose="05050102010706020507" pitchFamily="18" charset="2"/>
            <a:buChar char=""/>
          </a:pPr>
          <a:r>
            <a:rPr lang="en-US" kern="1200">
              <a:latin typeface="Minion Pro"/>
              <a:ea typeface="+mn-ea"/>
              <a:cs typeface="+mn-cs"/>
            </a:rPr>
            <a:t>Information not reaching beneficiaries</a:t>
          </a:r>
        </a:p>
      </dgm:t>
    </dgm:pt>
    <dgm:pt modelId="{67303696-F406-4504-A584-502F5D41C604}" type="parTrans" cxnId="{A914F451-D52C-45D9-99D3-428E409AB8E2}">
      <dgm:prSet/>
      <dgm:spPr/>
      <dgm:t>
        <a:bodyPr/>
        <a:lstStyle/>
        <a:p>
          <a:endParaRPr lang="en-US"/>
        </a:p>
      </dgm:t>
    </dgm:pt>
    <dgm:pt modelId="{8B6AF064-A3B2-499C-A821-B26D88F0C239}" type="sibTrans" cxnId="{A914F451-D52C-45D9-99D3-428E409AB8E2}">
      <dgm:prSet/>
      <dgm:spPr/>
      <dgm:t>
        <a:bodyPr/>
        <a:lstStyle/>
        <a:p>
          <a:endParaRPr lang="en-US"/>
        </a:p>
      </dgm:t>
    </dgm:pt>
    <dgm:pt modelId="{F7A8833B-2A73-423E-AA6D-CB4AA5978E0F}">
      <dgm:prSet/>
      <dgm:spPr/>
      <dgm:t>
        <a:bodyPr/>
        <a:lstStyle/>
        <a:p>
          <a:pPr marL="171450" lvl="1" indent="-171450" defTabSz="711200">
            <a:spcBef>
              <a:spcPct val="0"/>
            </a:spcBef>
            <a:spcAft>
              <a:spcPct val="15000"/>
            </a:spcAft>
            <a:buFont typeface="Symbol" panose="05050102010706020507" pitchFamily="18" charset="2"/>
            <a:buChar char=""/>
          </a:pPr>
          <a:r>
            <a:rPr lang="en-US" kern="1200">
              <a:latin typeface="Minion Pro"/>
              <a:ea typeface="+mn-ea"/>
              <a:cs typeface="+mn-cs"/>
            </a:rPr>
            <a:t>Information and forms confusing to diverse beneficiaries and in English</a:t>
          </a:r>
        </a:p>
      </dgm:t>
    </dgm:pt>
    <dgm:pt modelId="{FDC34E0D-8F91-4F2C-9F19-20BCF80FC994}" type="parTrans" cxnId="{E00AE414-3BFD-448F-880F-0CBD0303BE93}">
      <dgm:prSet/>
      <dgm:spPr/>
      <dgm:t>
        <a:bodyPr/>
        <a:lstStyle/>
        <a:p>
          <a:endParaRPr lang="en-US"/>
        </a:p>
      </dgm:t>
    </dgm:pt>
    <dgm:pt modelId="{6034C093-66A2-4BA3-9D20-4CF714D8BF57}" type="sibTrans" cxnId="{E00AE414-3BFD-448F-880F-0CBD0303BE93}">
      <dgm:prSet/>
      <dgm:spPr/>
      <dgm:t>
        <a:bodyPr/>
        <a:lstStyle/>
        <a:p>
          <a:endParaRPr lang="en-US"/>
        </a:p>
      </dgm:t>
    </dgm:pt>
    <dgm:pt modelId="{A3289EBC-5C54-45C7-B392-3761ADCDDFDB}">
      <dgm:prSet/>
      <dgm:spPr/>
      <dgm:t>
        <a:bodyPr/>
        <a:lstStyle/>
        <a:p>
          <a:r>
            <a:rPr lang="en-US" dirty="0"/>
            <a:t>Beneficiaries have atypical work schedules, and many are seasonal </a:t>
          </a:r>
        </a:p>
      </dgm:t>
    </dgm:pt>
    <dgm:pt modelId="{36EAFF00-8F88-4B44-B25A-97130B99015C}" type="parTrans" cxnId="{C6B7C8F2-DC70-461B-9050-B444B529DEFA}">
      <dgm:prSet/>
      <dgm:spPr/>
      <dgm:t>
        <a:bodyPr/>
        <a:lstStyle/>
        <a:p>
          <a:endParaRPr lang="en-US"/>
        </a:p>
      </dgm:t>
    </dgm:pt>
    <dgm:pt modelId="{E53839BC-490B-421B-8ADE-9BFA20F3E732}" type="sibTrans" cxnId="{C6B7C8F2-DC70-461B-9050-B444B529DEFA}">
      <dgm:prSet/>
      <dgm:spPr/>
      <dgm:t>
        <a:bodyPr/>
        <a:lstStyle/>
        <a:p>
          <a:endParaRPr lang="en-US"/>
        </a:p>
      </dgm:t>
    </dgm:pt>
    <dgm:pt modelId="{36454692-1310-40B1-A506-12E8C8A5B6B7}">
      <dgm:prSet/>
      <dgm:spPr/>
      <dgm:t>
        <a:bodyPr/>
        <a:lstStyle/>
        <a:p>
          <a:r>
            <a:rPr lang="en-US" dirty="0"/>
            <a:t>Ability to Comply</a:t>
          </a:r>
        </a:p>
      </dgm:t>
    </dgm:pt>
    <dgm:pt modelId="{9A1F716D-DB05-483D-8C6F-9BA09FBF7EF8}" type="parTrans" cxnId="{EC8C2637-458F-4339-95C9-82899F1CD74E}">
      <dgm:prSet/>
      <dgm:spPr/>
      <dgm:t>
        <a:bodyPr/>
        <a:lstStyle/>
        <a:p>
          <a:endParaRPr lang="en-US"/>
        </a:p>
      </dgm:t>
    </dgm:pt>
    <dgm:pt modelId="{8E758905-4248-400F-B6C4-8EECA827BED3}" type="sibTrans" cxnId="{EC8C2637-458F-4339-95C9-82899F1CD74E}">
      <dgm:prSet/>
      <dgm:spPr/>
      <dgm:t>
        <a:bodyPr/>
        <a:lstStyle/>
        <a:p>
          <a:endParaRPr lang="en-US"/>
        </a:p>
      </dgm:t>
    </dgm:pt>
    <dgm:pt modelId="{9AB6A536-EAF9-4D7E-ADE0-16AA1CE87EED}">
      <dgm:prSet/>
      <dgm:spPr/>
      <dgm:t>
        <a:bodyPr/>
        <a:lstStyle/>
        <a:p>
          <a:r>
            <a:rPr lang="en-US" dirty="0"/>
            <a:t>Understanding the Requirements</a:t>
          </a:r>
        </a:p>
      </dgm:t>
    </dgm:pt>
    <dgm:pt modelId="{FA50DF28-B0AE-4981-A0D9-0ED6FF92AE1B}" type="parTrans" cxnId="{DDDA177B-AA8F-4B74-BED7-259793C39961}">
      <dgm:prSet/>
      <dgm:spPr/>
      <dgm:t>
        <a:bodyPr/>
        <a:lstStyle/>
        <a:p>
          <a:endParaRPr lang="en-US"/>
        </a:p>
      </dgm:t>
    </dgm:pt>
    <dgm:pt modelId="{5B3D7C10-933A-4768-B5BD-2B89DB7A136E}" type="sibTrans" cxnId="{DDDA177B-AA8F-4B74-BED7-259793C39961}">
      <dgm:prSet/>
      <dgm:spPr/>
      <dgm:t>
        <a:bodyPr/>
        <a:lstStyle/>
        <a:p>
          <a:endParaRPr lang="en-US"/>
        </a:p>
      </dgm:t>
    </dgm:pt>
    <dgm:pt modelId="{5047C4A7-1EA6-44F1-8496-53C9B0F57441}">
      <dgm:prSet/>
      <dgm:spPr/>
      <dgm:t>
        <a:bodyPr/>
        <a:lstStyle/>
        <a:p>
          <a:r>
            <a:rPr lang="en-US" dirty="0"/>
            <a:t>Consequences for not Complying</a:t>
          </a:r>
        </a:p>
      </dgm:t>
    </dgm:pt>
    <dgm:pt modelId="{D6FD0CE6-93DE-4E22-AB43-B2C27AD76743}" type="parTrans" cxnId="{00D1F197-C64B-4B8D-BFC0-5D57531F223E}">
      <dgm:prSet/>
      <dgm:spPr/>
      <dgm:t>
        <a:bodyPr/>
        <a:lstStyle/>
        <a:p>
          <a:endParaRPr lang="en-US"/>
        </a:p>
      </dgm:t>
    </dgm:pt>
    <dgm:pt modelId="{1E88AAA0-5579-4858-AFB3-B33DB763C335}" type="sibTrans" cxnId="{00D1F197-C64B-4B8D-BFC0-5D57531F223E}">
      <dgm:prSet/>
      <dgm:spPr/>
      <dgm:t>
        <a:bodyPr/>
        <a:lstStyle/>
        <a:p>
          <a:endParaRPr lang="en-US"/>
        </a:p>
      </dgm:t>
    </dgm:pt>
    <dgm:pt modelId="{C37FAA64-B16B-4CB3-895C-8DB153A8C6E2}">
      <dgm:prSet/>
      <dgm:spPr/>
      <dgm:t>
        <a:bodyPr/>
        <a:lstStyle/>
        <a:p>
          <a:pPr marL="171450" lvl="1" indent="-171450" defTabSz="711200">
            <a:spcBef>
              <a:spcPct val="0"/>
            </a:spcBef>
            <a:spcAft>
              <a:spcPct val="15000"/>
            </a:spcAft>
            <a:buFont typeface="Symbol" panose="05050102010706020507" pitchFamily="18" charset="2"/>
            <a:buChar char=""/>
          </a:pPr>
          <a:r>
            <a:rPr lang="en-US" kern="1200">
              <a:latin typeface="Minion Pro"/>
              <a:ea typeface="+mn-ea"/>
              <a:cs typeface="+mn-cs"/>
            </a:rPr>
            <a:t>Many program changes happening; uncertain what it all means</a:t>
          </a:r>
        </a:p>
      </dgm:t>
    </dgm:pt>
    <dgm:pt modelId="{DEE562C7-E1ED-4D73-B044-F4510AA07AA4}" type="parTrans" cxnId="{8E6D0523-097B-46FE-8EDD-D5ADD8B22FA2}">
      <dgm:prSet/>
      <dgm:spPr/>
      <dgm:t>
        <a:bodyPr/>
        <a:lstStyle/>
        <a:p>
          <a:endParaRPr lang="en-US"/>
        </a:p>
      </dgm:t>
    </dgm:pt>
    <dgm:pt modelId="{BC669235-0DF3-4F88-8A61-FCFA6813A3AF}" type="sibTrans" cxnId="{8E6D0523-097B-46FE-8EDD-D5ADD8B22FA2}">
      <dgm:prSet/>
      <dgm:spPr/>
      <dgm:t>
        <a:bodyPr/>
        <a:lstStyle/>
        <a:p>
          <a:endParaRPr lang="en-US"/>
        </a:p>
      </dgm:t>
    </dgm:pt>
    <dgm:pt modelId="{2A7395B3-4607-453C-AC95-92D22CBD860B}">
      <dgm:prSet phldrT="[Text]"/>
      <dgm:spPr/>
      <dgm:t>
        <a:bodyPr/>
        <a:lstStyle/>
        <a:p>
          <a:pPr>
            <a:buFont typeface="Symbol" panose="05050102010706020507" pitchFamily="18" charset="2"/>
            <a:buChar char=""/>
          </a:pPr>
          <a:r>
            <a:rPr lang="en-US"/>
            <a:t>Not clear what exemptions and exceptions were</a:t>
          </a:r>
        </a:p>
      </dgm:t>
    </dgm:pt>
    <dgm:pt modelId="{4EA3D2D6-A2E2-4CF0-9CE0-6C3DC32D1238}" type="parTrans" cxnId="{2C7E0C13-02DF-40FF-8EA9-F358337BD65A}">
      <dgm:prSet/>
      <dgm:spPr/>
      <dgm:t>
        <a:bodyPr/>
        <a:lstStyle/>
        <a:p>
          <a:endParaRPr lang="en-US"/>
        </a:p>
      </dgm:t>
    </dgm:pt>
    <dgm:pt modelId="{7F9C14F4-336D-4022-A52C-6927D17957E7}" type="sibTrans" cxnId="{2C7E0C13-02DF-40FF-8EA9-F358337BD65A}">
      <dgm:prSet/>
      <dgm:spPr/>
      <dgm:t>
        <a:bodyPr/>
        <a:lstStyle/>
        <a:p>
          <a:endParaRPr lang="en-US"/>
        </a:p>
      </dgm:t>
    </dgm:pt>
    <dgm:pt modelId="{BB1B32C3-903C-4A14-BE8F-AA9EBEC1EB49}">
      <dgm:prSet/>
      <dgm:spPr/>
      <dgm:t>
        <a:bodyPr/>
        <a:lstStyle/>
        <a:p>
          <a:r>
            <a:rPr lang="en-US" dirty="0"/>
            <a:t>Confusion about self-employment and how to count it</a:t>
          </a:r>
        </a:p>
      </dgm:t>
    </dgm:pt>
    <dgm:pt modelId="{3746A444-87EC-4564-B684-CA9499B75A9D}" type="parTrans" cxnId="{62316F0A-1F5B-4F8A-8021-42BC7E3C36BC}">
      <dgm:prSet/>
      <dgm:spPr/>
      <dgm:t>
        <a:bodyPr/>
        <a:lstStyle/>
        <a:p>
          <a:endParaRPr lang="en-US"/>
        </a:p>
      </dgm:t>
    </dgm:pt>
    <dgm:pt modelId="{3A28C813-0750-44BF-9B8B-062EF408AAA1}" type="sibTrans" cxnId="{62316F0A-1F5B-4F8A-8021-42BC7E3C36BC}">
      <dgm:prSet/>
      <dgm:spPr/>
      <dgm:t>
        <a:bodyPr/>
        <a:lstStyle/>
        <a:p>
          <a:endParaRPr lang="en-US"/>
        </a:p>
      </dgm:t>
    </dgm:pt>
    <dgm:pt modelId="{6510A7B3-3C65-402B-8A4B-520CE5B76169}">
      <dgm:prSet/>
      <dgm:spPr/>
      <dgm:t>
        <a:bodyPr/>
        <a:lstStyle/>
        <a:p>
          <a:r>
            <a:rPr lang="en-US" dirty="0"/>
            <a:t>Documentation process was difficult to understand and complete</a:t>
          </a:r>
        </a:p>
      </dgm:t>
    </dgm:pt>
    <dgm:pt modelId="{14AC013D-1F7E-4400-8377-1DAA349125DA}" type="parTrans" cxnId="{94DD52CB-769C-47E2-9825-8B49370EC8AB}">
      <dgm:prSet/>
      <dgm:spPr/>
      <dgm:t>
        <a:bodyPr/>
        <a:lstStyle/>
        <a:p>
          <a:endParaRPr lang="en-US"/>
        </a:p>
      </dgm:t>
    </dgm:pt>
    <dgm:pt modelId="{ECE1E1D7-A1B9-4BFB-B5B3-14DF772F3735}" type="sibTrans" cxnId="{94DD52CB-769C-47E2-9825-8B49370EC8AB}">
      <dgm:prSet/>
      <dgm:spPr/>
      <dgm:t>
        <a:bodyPr/>
        <a:lstStyle/>
        <a:p>
          <a:endParaRPr lang="en-US"/>
        </a:p>
      </dgm:t>
    </dgm:pt>
    <dgm:pt modelId="{854CE30E-8B90-4B6D-BD44-94DA7ADD41CB}">
      <dgm:prSet phldrT="[Text]"/>
      <dgm:spPr/>
      <dgm:t>
        <a:bodyPr/>
        <a:lstStyle/>
        <a:p>
          <a:r>
            <a:rPr lang="en-US"/>
            <a:t>Some beneficiaries were “really surprised to find out about this” and it causes “panic”</a:t>
          </a:r>
        </a:p>
      </dgm:t>
    </dgm:pt>
    <dgm:pt modelId="{C29FDBB1-F226-4860-BDD8-85A913427BF0}" type="parTrans" cxnId="{D543EF8D-76A3-46E9-826B-56B94EAD5AC3}">
      <dgm:prSet/>
      <dgm:spPr/>
      <dgm:t>
        <a:bodyPr/>
        <a:lstStyle/>
        <a:p>
          <a:endParaRPr lang="en-US"/>
        </a:p>
      </dgm:t>
    </dgm:pt>
    <dgm:pt modelId="{DF96C24F-134B-4BE4-B586-A87928289084}" type="sibTrans" cxnId="{D543EF8D-76A3-46E9-826B-56B94EAD5AC3}">
      <dgm:prSet/>
      <dgm:spPr/>
      <dgm:t>
        <a:bodyPr/>
        <a:lstStyle/>
        <a:p>
          <a:endParaRPr lang="en-US"/>
        </a:p>
      </dgm:t>
    </dgm:pt>
    <dgm:pt modelId="{9C81632E-95DC-4C05-8745-1AB82762D0E2}">
      <dgm:prSet phldrT="[Text]"/>
      <dgm:spPr/>
      <dgm:t>
        <a:bodyPr/>
        <a:lstStyle/>
        <a:p>
          <a:pPr>
            <a:buFont typeface="Symbol" panose="05050102010706020507" pitchFamily="18" charset="2"/>
            <a:buChar char=""/>
          </a:pPr>
          <a:r>
            <a:rPr lang="en-US"/>
            <a:t>Unclear how to get certifications for exemptions or exceptions</a:t>
          </a:r>
        </a:p>
      </dgm:t>
    </dgm:pt>
    <dgm:pt modelId="{15BCCA70-01FE-4103-ABA5-7BDDAAAF175B}" type="parTrans" cxnId="{2F265902-2CF7-4F47-A1F8-319C015B2360}">
      <dgm:prSet/>
      <dgm:spPr/>
      <dgm:t>
        <a:bodyPr/>
        <a:lstStyle/>
        <a:p>
          <a:endParaRPr lang="en-US"/>
        </a:p>
      </dgm:t>
    </dgm:pt>
    <dgm:pt modelId="{3856D16D-1BB5-4D8B-A0EA-A8ACA71D6F23}" type="sibTrans" cxnId="{2F265902-2CF7-4F47-A1F8-319C015B2360}">
      <dgm:prSet/>
      <dgm:spPr/>
      <dgm:t>
        <a:bodyPr/>
        <a:lstStyle/>
        <a:p>
          <a:endParaRPr lang="en-US"/>
        </a:p>
      </dgm:t>
    </dgm:pt>
    <dgm:pt modelId="{D6BF1131-26C7-4A3D-86C9-A664CFA596D5}" type="pres">
      <dgm:prSet presAssocID="{9D5B069D-FC12-43B6-BD29-E2F5EC533D79}" presName="linear" presStyleCnt="0">
        <dgm:presLayoutVars>
          <dgm:dir/>
          <dgm:animLvl val="lvl"/>
          <dgm:resizeHandles val="exact"/>
        </dgm:presLayoutVars>
      </dgm:prSet>
      <dgm:spPr/>
    </dgm:pt>
    <dgm:pt modelId="{208BE47F-F97C-4ADF-8E41-82FB2C2CF97B}" type="pres">
      <dgm:prSet presAssocID="{CA771BC5-A6E9-4D5A-9FC8-4D7167D1F719}" presName="parentLin" presStyleCnt="0"/>
      <dgm:spPr/>
    </dgm:pt>
    <dgm:pt modelId="{F068D97A-10D9-4D9F-B0B9-A5810233EAB8}" type="pres">
      <dgm:prSet presAssocID="{CA771BC5-A6E9-4D5A-9FC8-4D7167D1F719}" presName="parentLeftMargin" presStyleLbl="node1" presStyleIdx="0" presStyleCnt="4"/>
      <dgm:spPr/>
    </dgm:pt>
    <dgm:pt modelId="{454987CD-183A-478F-9F8A-F48D3E7A8A50}" type="pres">
      <dgm:prSet presAssocID="{CA771BC5-A6E9-4D5A-9FC8-4D7167D1F719}" presName="parentText" presStyleLbl="node1" presStyleIdx="0" presStyleCnt="4">
        <dgm:presLayoutVars>
          <dgm:chMax val="0"/>
          <dgm:bulletEnabled val="1"/>
        </dgm:presLayoutVars>
      </dgm:prSet>
      <dgm:spPr/>
    </dgm:pt>
    <dgm:pt modelId="{5AF97F0D-0E84-4910-8CD4-78C6240E6403}" type="pres">
      <dgm:prSet presAssocID="{CA771BC5-A6E9-4D5A-9FC8-4D7167D1F719}" presName="negativeSpace" presStyleCnt="0"/>
      <dgm:spPr/>
    </dgm:pt>
    <dgm:pt modelId="{731F6CCA-0FB0-4CBF-87D3-57F8E7F985DB}" type="pres">
      <dgm:prSet presAssocID="{CA771BC5-A6E9-4D5A-9FC8-4D7167D1F719}" presName="childText" presStyleLbl="conFgAcc1" presStyleIdx="0" presStyleCnt="4">
        <dgm:presLayoutVars>
          <dgm:bulletEnabled val="1"/>
        </dgm:presLayoutVars>
      </dgm:prSet>
      <dgm:spPr/>
    </dgm:pt>
    <dgm:pt modelId="{1452124A-4C83-42F8-8724-9A6C832619FF}" type="pres">
      <dgm:prSet presAssocID="{C2124264-A2FE-4ADB-9C7F-6136CE98E67D}" presName="spaceBetweenRectangles" presStyleCnt="0"/>
      <dgm:spPr/>
    </dgm:pt>
    <dgm:pt modelId="{791FF41B-DA0B-47F9-8644-B550EF7EA700}" type="pres">
      <dgm:prSet presAssocID="{9AB6A536-EAF9-4D7E-ADE0-16AA1CE87EED}" presName="parentLin" presStyleCnt="0"/>
      <dgm:spPr/>
    </dgm:pt>
    <dgm:pt modelId="{1D939AE4-ABAA-4E1B-8C33-63CF3DEA6BCA}" type="pres">
      <dgm:prSet presAssocID="{9AB6A536-EAF9-4D7E-ADE0-16AA1CE87EED}" presName="parentLeftMargin" presStyleLbl="node1" presStyleIdx="0" presStyleCnt="4"/>
      <dgm:spPr/>
    </dgm:pt>
    <dgm:pt modelId="{18435F0A-AA32-41DB-A95C-66514D0FE8F7}" type="pres">
      <dgm:prSet presAssocID="{9AB6A536-EAF9-4D7E-ADE0-16AA1CE87EED}" presName="parentText" presStyleLbl="node1" presStyleIdx="1" presStyleCnt="4">
        <dgm:presLayoutVars>
          <dgm:chMax val="0"/>
          <dgm:bulletEnabled val="1"/>
        </dgm:presLayoutVars>
      </dgm:prSet>
      <dgm:spPr/>
    </dgm:pt>
    <dgm:pt modelId="{78C58771-C8B6-49BD-A914-857184CE08F9}" type="pres">
      <dgm:prSet presAssocID="{9AB6A536-EAF9-4D7E-ADE0-16AA1CE87EED}" presName="negativeSpace" presStyleCnt="0"/>
      <dgm:spPr/>
    </dgm:pt>
    <dgm:pt modelId="{F180A11F-BB79-497F-987E-FF43EA759A0F}" type="pres">
      <dgm:prSet presAssocID="{9AB6A536-EAF9-4D7E-ADE0-16AA1CE87EED}" presName="childText" presStyleLbl="conFgAcc1" presStyleIdx="1" presStyleCnt="4">
        <dgm:presLayoutVars>
          <dgm:bulletEnabled val="1"/>
        </dgm:presLayoutVars>
      </dgm:prSet>
      <dgm:spPr/>
    </dgm:pt>
    <dgm:pt modelId="{F21C5092-93BC-4924-BFF2-5239BF20483A}" type="pres">
      <dgm:prSet presAssocID="{5B3D7C10-933A-4768-B5BD-2B89DB7A136E}" presName="spaceBetweenRectangles" presStyleCnt="0"/>
      <dgm:spPr/>
    </dgm:pt>
    <dgm:pt modelId="{8B7A2D77-B155-4A66-9610-47C5E1DAF5FA}" type="pres">
      <dgm:prSet presAssocID="{36454692-1310-40B1-A506-12E8C8A5B6B7}" presName="parentLin" presStyleCnt="0"/>
      <dgm:spPr/>
    </dgm:pt>
    <dgm:pt modelId="{D1207D4F-C2D9-4CDE-85D5-2F27537ECC62}" type="pres">
      <dgm:prSet presAssocID="{36454692-1310-40B1-A506-12E8C8A5B6B7}" presName="parentLeftMargin" presStyleLbl="node1" presStyleIdx="1" presStyleCnt="4"/>
      <dgm:spPr/>
    </dgm:pt>
    <dgm:pt modelId="{448115EA-758F-4DC2-882A-3ADF5F382674}" type="pres">
      <dgm:prSet presAssocID="{36454692-1310-40B1-A506-12E8C8A5B6B7}" presName="parentText" presStyleLbl="node1" presStyleIdx="2" presStyleCnt="4">
        <dgm:presLayoutVars>
          <dgm:chMax val="0"/>
          <dgm:bulletEnabled val="1"/>
        </dgm:presLayoutVars>
      </dgm:prSet>
      <dgm:spPr/>
    </dgm:pt>
    <dgm:pt modelId="{AD5A0998-5090-4648-9BEE-1CD8E7F58C32}" type="pres">
      <dgm:prSet presAssocID="{36454692-1310-40B1-A506-12E8C8A5B6B7}" presName="negativeSpace" presStyleCnt="0"/>
      <dgm:spPr/>
    </dgm:pt>
    <dgm:pt modelId="{85BF6A87-AA91-4CE6-A7C5-96F7419932EE}" type="pres">
      <dgm:prSet presAssocID="{36454692-1310-40B1-A506-12E8C8A5B6B7}" presName="childText" presStyleLbl="conFgAcc1" presStyleIdx="2" presStyleCnt="4">
        <dgm:presLayoutVars>
          <dgm:bulletEnabled val="1"/>
        </dgm:presLayoutVars>
      </dgm:prSet>
      <dgm:spPr/>
    </dgm:pt>
    <dgm:pt modelId="{8B18F910-DF66-427B-805D-7351F1CE1952}" type="pres">
      <dgm:prSet presAssocID="{8E758905-4248-400F-B6C4-8EECA827BED3}" presName="spaceBetweenRectangles" presStyleCnt="0"/>
      <dgm:spPr/>
    </dgm:pt>
    <dgm:pt modelId="{A2ADF3BB-7BDE-49D0-97DB-8B6BEBE75329}" type="pres">
      <dgm:prSet presAssocID="{5047C4A7-1EA6-44F1-8496-53C9B0F57441}" presName="parentLin" presStyleCnt="0"/>
      <dgm:spPr/>
    </dgm:pt>
    <dgm:pt modelId="{28BC1BF8-B00F-4493-A2BD-FF7ECA30168F}" type="pres">
      <dgm:prSet presAssocID="{5047C4A7-1EA6-44F1-8496-53C9B0F57441}" presName="parentLeftMargin" presStyleLbl="node1" presStyleIdx="2" presStyleCnt="4"/>
      <dgm:spPr/>
    </dgm:pt>
    <dgm:pt modelId="{C04A9EA0-E7D5-4887-B004-A3EB45010B0B}" type="pres">
      <dgm:prSet presAssocID="{5047C4A7-1EA6-44F1-8496-53C9B0F57441}" presName="parentText" presStyleLbl="node1" presStyleIdx="3" presStyleCnt="4">
        <dgm:presLayoutVars>
          <dgm:chMax val="0"/>
          <dgm:bulletEnabled val="1"/>
        </dgm:presLayoutVars>
      </dgm:prSet>
      <dgm:spPr/>
    </dgm:pt>
    <dgm:pt modelId="{D8C1B2C8-0431-43CB-8240-8078E79ED40C}" type="pres">
      <dgm:prSet presAssocID="{5047C4A7-1EA6-44F1-8496-53C9B0F57441}" presName="negativeSpace" presStyleCnt="0"/>
      <dgm:spPr/>
    </dgm:pt>
    <dgm:pt modelId="{91933B6D-8008-4079-B7D4-54C861B8A2CA}" type="pres">
      <dgm:prSet presAssocID="{5047C4A7-1EA6-44F1-8496-53C9B0F57441}" presName="childText" presStyleLbl="conFgAcc1" presStyleIdx="3" presStyleCnt="4">
        <dgm:presLayoutVars>
          <dgm:bulletEnabled val="1"/>
        </dgm:presLayoutVars>
      </dgm:prSet>
      <dgm:spPr/>
    </dgm:pt>
  </dgm:ptLst>
  <dgm:cxnLst>
    <dgm:cxn modelId="{2F265902-2CF7-4F47-A1F8-319C015B2360}" srcId="{9AB6A536-EAF9-4D7E-ADE0-16AA1CE87EED}" destId="{9C81632E-95DC-4C05-8745-1AB82762D0E2}" srcOrd="2" destOrd="0" parTransId="{15BCCA70-01FE-4103-ABA5-7BDDAAAF175B}" sibTransId="{3856D16D-1BB5-4D8B-A0EA-A8ACA71D6F23}"/>
    <dgm:cxn modelId="{45EE9D04-85FB-46BE-A17F-E025284FE00D}" type="presOf" srcId="{5047C4A7-1EA6-44F1-8496-53C9B0F57441}" destId="{28BC1BF8-B00F-4493-A2BD-FF7ECA30168F}" srcOrd="0" destOrd="0" presId="urn:microsoft.com/office/officeart/2005/8/layout/list1"/>
    <dgm:cxn modelId="{62316F0A-1F5B-4F8A-8021-42BC7E3C36BC}" srcId="{36454692-1310-40B1-A506-12E8C8A5B6B7}" destId="{BB1B32C3-903C-4A14-BE8F-AA9EBEC1EB49}" srcOrd="1" destOrd="0" parTransId="{3746A444-87EC-4564-B684-CA9499B75A9D}" sibTransId="{3A28C813-0750-44BF-9B8B-062EF408AAA1}"/>
    <dgm:cxn modelId="{2C7E0C13-02DF-40FF-8EA9-F358337BD65A}" srcId="{9AB6A536-EAF9-4D7E-ADE0-16AA1CE87EED}" destId="{2A7395B3-4607-453C-AC95-92D22CBD860B}" srcOrd="1" destOrd="0" parTransId="{4EA3D2D6-A2E2-4CF0-9CE0-6C3DC32D1238}" sibTransId="{7F9C14F4-336D-4022-A52C-6927D17957E7}"/>
    <dgm:cxn modelId="{E00AE414-3BFD-448F-880F-0CBD0303BE93}" srcId="{CA771BC5-A6E9-4D5A-9FC8-4D7167D1F719}" destId="{F7A8833B-2A73-423E-AA6D-CB4AA5978E0F}" srcOrd="2" destOrd="0" parTransId="{FDC34E0D-8F91-4F2C-9F19-20BCF80FC994}" sibTransId="{6034C093-66A2-4BA3-9D20-4CF714D8BF57}"/>
    <dgm:cxn modelId="{89D8E718-440E-4CA7-BE37-FB8DEDC13B17}" type="presOf" srcId="{BB1B32C3-903C-4A14-BE8F-AA9EBEC1EB49}" destId="{85BF6A87-AA91-4CE6-A7C5-96F7419932EE}" srcOrd="0" destOrd="1" presId="urn:microsoft.com/office/officeart/2005/8/layout/list1"/>
    <dgm:cxn modelId="{8E6D0523-097B-46FE-8EDD-D5ADD8B22FA2}" srcId="{CA771BC5-A6E9-4D5A-9FC8-4D7167D1F719}" destId="{C37FAA64-B16B-4CB3-895C-8DB153A8C6E2}" srcOrd="1" destOrd="0" parTransId="{DEE562C7-E1ED-4D73-B044-F4510AA07AA4}" sibTransId="{BC669235-0DF3-4F88-8A61-FCFA6813A3AF}"/>
    <dgm:cxn modelId="{EE66F725-755E-4AEB-A933-D9D592E03023}" type="presOf" srcId="{9AB6A536-EAF9-4D7E-ADE0-16AA1CE87EED}" destId="{1D939AE4-ABAA-4E1B-8C33-63CF3DEA6BCA}" srcOrd="0" destOrd="0" presId="urn:microsoft.com/office/officeart/2005/8/layout/list1"/>
    <dgm:cxn modelId="{11B5192C-4E18-4171-9F36-8C3145608D74}" type="presOf" srcId="{1F98A049-F123-41FA-A9E1-729362474608}" destId="{91933B6D-8008-4079-B7D4-54C861B8A2CA}" srcOrd="0" destOrd="0" presId="urn:microsoft.com/office/officeart/2005/8/layout/list1"/>
    <dgm:cxn modelId="{087DE62E-39ED-4856-BDBC-3BB9C7645940}" type="presOf" srcId="{2A7395B3-4607-453C-AC95-92D22CBD860B}" destId="{F180A11F-BB79-497F-987E-FF43EA759A0F}" srcOrd="0" destOrd="1" presId="urn:microsoft.com/office/officeart/2005/8/layout/list1"/>
    <dgm:cxn modelId="{3846DA30-D68D-411E-9050-69C9FFA3201C}" type="presOf" srcId="{854CE30E-8B90-4B6D-BD44-94DA7ADD41CB}" destId="{91933B6D-8008-4079-B7D4-54C861B8A2CA}" srcOrd="0" destOrd="1" presId="urn:microsoft.com/office/officeart/2005/8/layout/list1"/>
    <dgm:cxn modelId="{313BD331-D8F2-4D09-B056-20676446E3CE}" type="presOf" srcId="{CA771BC5-A6E9-4D5A-9FC8-4D7167D1F719}" destId="{F068D97A-10D9-4D9F-B0B9-A5810233EAB8}" srcOrd="0" destOrd="0" presId="urn:microsoft.com/office/officeart/2005/8/layout/list1"/>
    <dgm:cxn modelId="{EC8C2637-458F-4339-95C9-82899F1CD74E}" srcId="{9D5B069D-FC12-43B6-BD29-E2F5EC533D79}" destId="{36454692-1310-40B1-A506-12E8C8A5B6B7}" srcOrd="2" destOrd="0" parTransId="{9A1F716D-DB05-483D-8C6F-9BA09FBF7EF8}" sibTransId="{8E758905-4248-400F-B6C4-8EECA827BED3}"/>
    <dgm:cxn modelId="{16904046-AAA4-49DB-BE2F-FABB5305F979}" srcId="{9D5B069D-FC12-43B6-BD29-E2F5EC533D79}" destId="{CA771BC5-A6E9-4D5A-9FC8-4D7167D1F719}" srcOrd="0" destOrd="0" parTransId="{F2670A11-94B6-4DD1-8814-401878365309}" sibTransId="{C2124264-A2FE-4ADB-9C7F-6136CE98E67D}"/>
    <dgm:cxn modelId="{DA62B64C-9C0E-4D2E-ACD6-41C772DF3B58}" type="presOf" srcId="{F7A8833B-2A73-423E-AA6D-CB4AA5978E0F}" destId="{731F6CCA-0FB0-4CBF-87D3-57F8E7F985DB}" srcOrd="0" destOrd="2" presId="urn:microsoft.com/office/officeart/2005/8/layout/list1"/>
    <dgm:cxn modelId="{460DE36E-F938-4CFD-9D60-FD9442C44851}" srcId="{9AB6A536-EAF9-4D7E-ADE0-16AA1CE87EED}" destId="{0C97B581-0ACA-4AF1-96F1-C9C242FC82C1}" srcOrd="0" destOrd="0" parTransId="{F880F9B1-0580-4675-8A19-70F425DC51FA}" sibTransId="{E3133791-9819-4A63-973B-9A84D9F3A142}"/>
    <dgm:cxn modelId="{A914F451-D52C-45D9-99D3-428E409AB8E2}" srcId="{CA771BC5-A6E9-4D5A-9FC8-4D7167D1F719}" destId="{E4EDFF42-18C8-4FE7-B5DE-D4AF9EB47FE0}" srcOrd="0" destOrd="0" parTransId="{67303696-F406-4504-A584-502F5D41C604}" sibTransId="{8B6AF064-A3B2-499C-A821-B26D88F0C239}"/>
    <dgm:cxn modelId="{D0420375-DAE8-4C92-9697-566D6C99A094}" srcId="{5047C4A7-1EA6-44F1-8496-53C9B0F57441}" destId="{1F98A049-F123-41FA-A9E1-729362474608}" srcOrd="0" destOrd="0" parTransId="{13DA21D0-B65B-4CDC-BE44-9555AE1781C6}" sibTransId="{EA47E065-FC1F-42D3-BB63-FBB7DEBCB841}"/>
    <dgm:cxn modelId="{77337757-D55E-465D-8B92-5AAC36D1072A}" type="presOf" srcId="{0C97B581-0ACA-4AF1-96F1-C9C242FC82C1}" destId="{F180A11F-BB79-497F-987E-FF43EA759A0F}" srcOrd="0" destOrd="0" presId="urn:microsoft.com/office/officeart/2005/8/layout/list1"/>
    <dgm:cxn modelId="{DDDA177B-AA8F-4B74-BED7-259793C39961}" srcId="{9D5B069D-FC12-43B6-BD29-E2F5EC533D79}" destId="{9AB6A536-EAF9-4D7E-ADE0-16AA1CE87EED}" srcOrd="1" destOrd="0" parTransId="{FA50DF28-B0AE-4981-A0D9-0ED6FF92AE1B}" sibTransId="{5B3D7C10-933A-4768-B5BD-2B89DB7A136E}"/>
    <dgm:cxn modelId="{3EF6C67C-F016-4148-AC34-4FC8B6077F34}" type="presOf" srcId="{36454692-1310-40B1-A506-12E8C8A5B6B7}" destId="{448115EA-758F-4DC2-882A-3ADF5F382674}" srcOrd="1" destOrd="0" presId="urn:microsoft.com/office/officeart/2005/8/layout/list1"/>
    <dgm:cxn modelId="{B317627E-F784-4729-BC3C-AAA0FC19A008}" type="presOf" srcId="{A3289EBC-5C54-45C7-B392-3761ADCDDFDB}" destId="{85BF6A87-AA91-4CE6-A7C5-96F7419932EE}" srcOrd="0" destOrd="0" presId="urn:microsoft.com/office/officeart/2005/8/layout/list1"/>
    <dgm:cxn modelId="{5CB65988-E745-4478-A09B-0A47654EA920}" type="presOf" srcId="{9AB6A536-EAF9-4D7E-ADE0-16AA1CE87EED}" destId="{18435F0A-AA32-41DB-A95C-66514D0FE8F7}" srcOrd="1" destOrd="0" presId="urn:microsoft.com/office/officeart/2005/8/layout/list1"/>
    <dgm:cxn modelId="{D543EF8D-76A3-46E9-826B-56B94EAD5AC3}" srcId="{5047C4A7-1EA6-44F1-8496-53C9B0F57441}" destId="{854CE30E-8B90-4B6D-BD44-94DA7ADD41CB}" srcOrd="1" destOrd="0" parTransId="{C29FDBB1-F226-4860-BDD8-85A913427BF0}" sibTransId="{DF96C24F-134B-4BE4-B586-A87928289084}"/>
    <dgm:cxn modelId="{00D1F197-C64B-4B8D-BFC0-5D57531F223E}" srcId="{9D5B069D-FC12-43B6-BD29-E2F5EC533D79}" destId="{5047C4A7-1EA6-44F1-8496-53C9B0F57441}" srcOrd="3" destOrd="0" parTransId="{D6FD0CE6-93DE-4E22-AB43-B2C27AD76743}" sibTransId="{1E88AAA0-5579-4858-AFB3-B33DB763C335}"/>
    <dgm:cxn modelId="{687C80B1-90FE-4DD8-A963-B2506C43FC4A}" type="presOf" srcId="{9D5B069D-FC12-43B6-BD29-E2F5EC533D79}" destId="{D6BF1131-26C7-4A3D-86C9-A664CFA596D5}" srcOrd="0" destOrd="0" presId="urn:microsoft.com/office/officeart/2005/8/layout/list1"/>
    <dgm:cxn modelId="{6EB3CEBF-827D-43D0-8C90-61F2C6D7F44F}" type="presOf" srcId="{36454692-1310-40B1-A506-12E8C8A5B6B7}" destId="{D1207D4F-C2D9-4CDE-85D5-2F27537ECC62}" srcOrd="0" destOrd="0" presId="urn:microsoft.com/office/officeart/2005/8/layout/list1"/>
    <dgm:cxn modelId="{94DD52CB-769C-47E2-9825-8B49370EC8AB}" srcId="{36454692-1310-40B1-A506-12E8C8A5B6B7}" destId="{6510A7B3-3C65-402B-8A4B-520CE5B76169}" srcOrd="2" destOrd="0" parTransId="{14AC013D-1F7E-4400-8377-1DAA349125DA}" sibTransId="{ECE1E1D7-A1B9-4BFB-B5B3-14DF772F3735}"/>
    <dgm:cxn modelId="{552A76CB-52B4-42E4-B00F-AEEE097C023F}" type="presOf" srcId="{CA771BC5-A6E9-4D5A-9FC8-4D7167D1F719}" destId="{454987CD-183A-478F-9F8A-F48D3E7A8A50}" srcOrd="1" destOrd="0" presId="urn:microsoft.com/office/officeart/2005/8/layout/list1"/>
    <dgm:cxn modelId="{C9674FD9-A33D-4323-9E82-0F8A0C108A61}" type="presOf" srcId="{9C81632E-95DC-4C05-8745-1AB82762D0E2}" destId="{F180A11F-BB79-497F-987E-FF43EA759A0F}" srcOrd="0" destOrd="2" presId="urn:microsoft.com/office/officeart/2005/8/layout/list1"/>
    <dgm:cxn modelId="{E4021CE9-6B4B-4F6D-B0EC-5B001ED3642C}" type="presOf" srcId="{C37FAA64-B16B-4CB3-895C-8DB153A8C6E2}" destId="{731F6CCA-0FB0-4CBF-87D3-57F8E7F985DB}" srcOrd="0" destOrd="1" presId="urn:microsoft.com/office/officeart/2005/8/layout/list1"/>
    <dgm:cxn modelId="{37F40EEB-A331-42B7-B520-E94AC48C7405}" type="presOf" srcId="{6510A7B3-3C65-402B-8A4B-520CE5B76169}" destId="{85BF6A87-AA91-4CE6-A7C5-96F7419932EE}" srcOrd="0" destOrd="2" presId="urn:microsoft.com/office/officeart/2005/8/layout/list1"/>
    <dgm:cxn modelId="{35D101EE-1E0A-44DC-B954-7726CC3291B6}" type="presOf" srcId="{E4EDFF42-18C8-4FE7-B5DE-D4AF9EB47FE0}" destId="{731F6CCA-0FB0-4CBF-87D3-57F8E7F985DB}" srcOrd="0" destOrd="0" presId="urn:microsoft.com/office/officeart/2005/8/layout/list1"/>
    <dgm:cxn modelId="{C6B7C8F2-DC70-461B-9050-B444B529DEFA}" srcId="{36454692-1310-40B1-A506-12E8C8A5B6B7}" destId="{A3289EBC-5C54-45C7-B392-3761ADCDDFDB}" srcOrd="0" destOrd="0" parTransId="{36EAFF00-8F88-4B44-B25A-97130B99015C}" sibTransId="{E53839BC-490B-421B-8ADE-9BFA20F3E732}"/>
    <dgm:cxn modelId="{B4CCC9F5-92BC-4888-B507-4FC16E080996}" type="presOf" srcId="{5047C4A7-1EA6-44F1-8496-53C9B0F57441}" destId="{C04A9EA0-E7D5-4887-B004-A3EB45010B0B}" srcOrd="1" destOrd="0" presId="urn:microsoft.com/office/officeart/2005/8/layout/list1"/>
    <dgm:cxn modelId="{4A3D68A8-CB7B-4D6B-B66F-68F9B5B4A355}" type="presParOf" srcId="{D6BF1131-26C7-4A3D-86C9-A664CFA596D5}" destId="{208BE47F-F97C-4ADF-8E41-82FB2C2CF97B}" srcOrd="0" destOrd="0" presId="urn:microsoft.com/office/officeart/2005/8/layout/list1"/>
    <dgm:cxn modelId="{D22BF2FD-C191-40D1-82E5-DE37D5B15882}" type="presParOf" srcId="{208BE47F-F97C-4ADF-8E41-82FB2C2CF97B}" destId="{F068D97A-10D9-4D9F-B0B9-A5810233EAB8}" srcOrd="0" destOrd="0" presId="urn:microsoft.com/office/officeart/2005/8/layout/list1"/>
    <dgm:cxn modelId="{95E53CAC-8236-4F1F-8FEF-C2365720CB8F}" type="presParOf" srcId="{208BE47F-F97C-4ADF-8E41-82FB2C2CF97B}" destId="{454987CD-183A-478F-9F8A-F48D3E7A8A50}" srcOrd="1" destOrd="0" presId="urn:microsoft.com/office/officeart/2005/8/layout/list1"/>
    <dgm:cxn modelId="{C0E3E3B7-8509-4F12-8A6C-96002F781D37}" type="presParOf" srcId="{D6BF1131-26C7-4A3D-86C9-A664CFA596D5}" destId="{5AF97F0D-0E84-4910-8CD4-78C6240E6403}" srcOrd="1" destOrd="0" presId="urn:microsoft.com/office/officeart/2005/8/layout/list1"/>
    <dgm:cxn modelId="{CBF54DA2-43E4-4FDB-8FF7-4D9FF8A67B73}" type="presParOf" srcId="{D6BF1131-26C7-4A3D-86C9-A664CFA596D5}" destId="{731F6CCA-0FB0-4CBF-87D3-57F8E7F985DB}" srcOrd="2" destOrd="0" presId="urn:microsoft.com/office/officeart/2005/8/layout/list1"/>
    <dgm:cxn modelId="{AFE2B439-4766-4D04-886E-7D25ED320CE1}" type="presParOf" srcId="{D6BF1131-26C7-4A3D-86C9-A664CFA596D5}" destId="{1452124A-4C83-42F8-8724-9A6C832619FF}" srcOrd="3" destOrd="0" presId="urn:microsoft.com/office/officeart/2005/8/layout/list1"/>
    <dgm:cxn modelId="{5D157D1D-485B-4A47-97F3-1FBD1173E209}" type="presParOf" srcId="{D6BF1131-26C7-4A3D-86C9-A664CFA596D5}" destId="{791FF41B-DA0B-47F9-8644-B550EF7EA700}" srcOrd="4" destOrd="0" presId="urn:microsoft.com/office/officeart/2005/8/layout/list1"/>
    <dgm:cxn modelId="{0DF0204B-508A-43C1-A385-0E643A6D4240}" type="presParOf" srcId="{791FF41B-DA0B-47F9-8644-B550EF7EA700}" destId="{1D939AE4-ABAA-4E1B-8C33-63CF3DEA6BCA}" srcOrd="0" destOrd="0" presId="urn:microsoft.com/office/officeart/2005/8/layout/list1"/>
    <dgm:cxn modelId="{759D0166-6FAB-4F1C-8410-2A434C7D9D97}" type="presParOf" srcId="{791FF41B-DA0B-47F9-8644-B550EF7EA700}" destId="{18435F0A-AA32-41DB-A95C-66514D0FE8F7}" srcOrd="1" destOrd="0" presId="urn:microsoft.com/office/officeart/2005/8/layout/list1"/>
    <dgm:cxn modelId="{FFBCEB2F-E79A-4DA0-93BE-FAD9EFA468DD}" type="presParOf" srcId="{D6BF1131-26C7-4A3D-86C9-A664CFA596D5}" destId="{78C58771-C8B6-49BD-A914-857184CE08F9}" srcOrd="5" destOrd="0" presId="urn:microsoft.com/office/officeart/2005/8/layout/list1"/>
    <dgm:cxn modelId="{ABE5BCCE-EC37-4D14-AFD1-C65406FE3901}" type="presParOf" srcId="{D6BF1131-26C7-4A3D-86C9-A664CFA596D5}" destId="{F180A11F-BB79-497F-987E-FF43EA759A0F}" srcOrd="6" destOrd="0" presId="urn:microsoft.com/office/officeart/2005/8/layout/list1"/>
    <dgm:cxn modelId="{4D422F5B-0A8A-4D77-AD1D-42CBF2C15BCC}" type="presParOf" srcId="{D6BF1131-26C7-4A3D-86C9-A664CFA596D5}" destId="{F21C5092-93BC-4924-BFF2-5239BF20483A}" srcOrd="7" destOrd="0" presId="urn:microsoft.com/office/officeart/2005/8/layout/list1"/>
    <dgm:cxn modelId="{519D5B60-764A-4E7B-B2E0-BD388E7B8CA2}" type="presParOf" srcId="{D6BF1131-26C7-4A3D-86C9-A664CFA596D5}" destId="{8B7A2D77-B155-4A66-9610-47C5E1DAF5FA}" srcOrd="8" destOrd="0" presId="urn:microsoft.com/office/officeart/2005/8/layout/list1"/>
    <dgm:cxn modelId="{31AA6DBD-E189-4039-8A5B-B090BF49C166}" type="presParOf" srcId="{8B7A2D77-B155-4A66-9610-47C5E1DAF5FA}" destId="{D1207D4F-C2D9-4CDE-85D5-2F27537ECC62}" srcOrd="0" destOrd="0" presId="urn:microsoft.com/office/officeart/2005/8/layout/list1"/>
    <dgm:cxn modelId="{B8EB1B25-8340-4311-BA5A-9D3D37878C04}" type="presParOf" srcId="{8B7A2D77-B155-4A66-9610-47C5E1DAF5FA}" destId="{448115EA-758F-4DC2-882A-3ADF5F382674}" srcOrd="1" destOrd="0" presId="urn:microsoft.com/office/officeart/2005/8/layout/list1"/>
    <dgm:cxn modelId="{23C9A5AE-5D5B-4131-AB1E-374A219CA87C}" type="presParOf" srcId="{D6BF1131-26C7-4A3D-86C9-A664CFA596D5}" destId="{AD5A0998-5090-4648-9BEE-1CD8E7F58C32}" srcOrd="9" destOrd="0" presId="urn:microsoft.com/office/officeart/2005/8/layout/list1"/>
    <dgm:cxn modelId="{37358AFF-59ED-406B-934F-F96D6D94F6BD}" type="presParOf" srcId="{D6BF1131-26C7-4A3D-86C9-A664CFA596D5}" destId="{85BF6A87-AA91-4CE6-A7C5-96F7419932EE}" srcOrd="10" destOrd="0" presId="urn:microsoft.com/office/officeart/2005/8/layout/list1"/>
    <dgm:cxn modelId="{117A7912-7175-4624-BD07-27D0FCDCCB62}" type="presParOf" srcId="{D6BF1131-26C7-4A3D-86C9-A664CFA596D5}" destId="{8B18F910-DF66-427B-805D-7351F1CE1952}" srcOrd="11" destOrd="0" presId="urn:microsoft.com/office/officeart/2005/8/layout/list1"/>
    <dgm:cxn modelId="{8C730A40-BE8F-41A4-90F8-7972A3AF9B52}" type="presParOf" srcId="{D6BF1131-26C7-4A3D-86C9-A664CFA596D5}" destId="{A2ADF3BB-7BDE-49D0-97DB-8B6BEBE75329}" srcOrd="12" destOrd="0" presId="urn:microsoft.com/office/officeart/2005/8/layout/list1"/>
    <dgm:cxn modelId="{2BA8FB77-7CE8-4D29-B9C6-12ED353BC98D}" type="presParOf" srcId="{A2ADF3BB-7BDE-49D0-97DB-8B6BEBE75329}" destId="{28BC1BF8-B00F-4493-A2BD-FF7ECA30168F}" srcOrd="0" destOrd="0" presId="urn:microsoft.com/office/officeart/2005/8/layout/list1"/>
    <dgm:cxn modelId="{DBA32688-1967-47E0-90F3-3F9D146715DD}" type="presParOf" srcId="{A2ADF3BB-7BDE-49D0-97DB-8B6BEBE75329}" destId="{C04A9EA0-E7D5-4887-B004-A3EB45010B0B}" srcOrd="1" destOrd="0" presId="urn:microsoft.com/office/officeart/2005/8/layout/list1"/>
    <dgm:cxn modelId="{73CB2631-8ABC-42E8-A4DD-D002CF64ADCE}" type="presParOf" srcId="{D6BF1131-26C7-4A3D-86C9-A664CFA596D5}" destId="{D8C1B2C8-0431-43CB-8240-8078E79ED40C}" srcOrd="13" destOrd="0" presId="urn:microsoft.com/office/officeart/2005/8/layout/list1"/>
    <dgm:cxn modelId="{7F5EB3D8-A4EE-4D4D-AF9A-E426DDC1BE7F}" type="presParOf" srcId="{D6BF1131-26C7-4A3D-86C9-A664CFA596D5}" destId="{91933B6D-8008-4079-B7D4-54C861B8A2CA}"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5B069D-FC12-43B6-BD29-E2F5EC533D7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A771BC5-A6E9-4D5A-9FC8-4D7167D1F719}">
      <dgm:prSet phldrT="[Text]"/>
      <dgm:spPr/>
      <dgm:t>
        <a:bodyPr/>
        <a:lstStyle/>
        <a:p>
          <a:pPr>
            <a:buFont typeface="Symbol" panose="05050102010706020507" pitchFamily="18" charset="2"/>
            <a:buChar char=""/>
          </a:pPr>
          <a:r>
            <a:rPr lang="en-US" dirty="0"/>
            <a:t>Staff Time Required for Prepare</a:t>
          </a:r>
        </a:p>
      </dgm:t>
    </dgm:pt>
    <dgm:pt modelId="{F2670A11-94B6-4DD1-8814-401878365309}" type="parTrans" cxnId="{16904046-AAA4-49DB-BE2F-FABB5305F979}">
      <dgm:prSet/>
      <dgm:spPr/>
      <dgm:t>
        <a:bodyPr/>
        <a:lstStyle/>
        <a:p>
          <a:endParaRPr lang="en-US"/>
        </a:p>
      </dgm:t>
    </dgm:pt>
    <dgm:pt modelId="{C2124264-A2FE-4ADB-9C7F-6136CE98E67D}" type="sibTrans" cxnId="{16904046-AAA4-49DB-BE2F-FABB5305F979}">
      <dgm:prSet/>
      <dgm:spPr/>
      <dgm:t>
        <a:bodyPr/>
        <a:lstStyle/>
        <a:p>
          <a:endParaRPr lang="en-US"/>
        </a:p>
      </dgm:t>
    </dgm:pt>
    <dgm:pt modelId="{0C97B581-0ACA-4AF1-96F1-C9C242FC82C1}">
      <dgm:prSet phldrT="[Text]"/>
      <dgm:spPr/>
      <dgm:t>
        <a:bodyPr/>
        <a:lstStyle/>
        <a:p>
          <a:pPr>
            <a:buFont typeface="Symbol" panose="05050102010706020507" pitchFamily="18" charset="2"/>
            <a:buChar char=""/>
          </a:pPr>
          <a:r>
            <a:rPr lang="en-US"/>
            <a:t>Translated materials into other languages</a:t>
          </a:r>
        </a:p>
      </dgm:t>
    </dgm:pt>
    <dgm:pt modelId="{F880F9B1-0580-4675-8A19-70F425DC51FA}" type="parTrans" cxnId="{460DE36E-F938-4CFD-9D60-FD9442C44851}">
      <dgm:prSet/>
      <dgm:spPr/>
      <dgm:t>
        <a:bodyPr/>
        <a:lstStyle/>
        <a:p>
          <a:endParaRPr lang="en-US"/>
        </a:p>
      </dgm:t>
    </dgm:pt>
    <dgm:pt modelId="{E3133791-9819-4A63-973B-9A84D9F3A142}" type="sibTrans" cxnId="{460DE36E-F938-4CFD-9D60-FD9442C44851}">
      <dgm:prSet/>
      <dgm:spPr/>
      <dgm:t>
        <a:bodyPr/>
        <a:lstStyle/>
        <a:p>
          <a:endParaRPr lang="en-US"/>
        </a:p>
      </dgm:t>
    </dgm:pt>
    <dgm:pt modelId="{1F98A049-F123-41FA-A9E1-729362474608}">
      <dgm:prSet phldrT="[Text]"/>
      <dgm:spPr/>
      <dgm:t>
        <a:bodyPr/>
        <a:lstStyle/>
        <a:p>
          <a:r>
            <a:rPr lang="en-US"/>
            <a:t>Substantial risk of coverage loss for noncompliance</a:t>
          </a:r>
        </a:p>
      </dgm:t>
    </dgm:pt>
    <dgm:pt modelId="{13DA21D0-B65B-4CDC-BE44-9555AE1781C6}" type="parTrans" cxnId="{D0420375-DAE8-4C92-9697-566D6C99A094}">
      <dgm:prSet/>
      <dgm:spPr/>
      <dgm:t>
        <a:bodyPr/>
        <a:lstStyle/>
        <a:p>
          <a:endParaRPr lang="en-US"/>
        </a:p>
      </dgm:t>
    </dgm:pt>
    <dgm:pt modelId="{EA47E065-FC1F-42D3-BB63-FBB7DEBCB841}" type="sibTrans" cxnId="{D0420375-DAE8-4C92-9697-566D6C99A094}">
      <dgm:prSet/>
      <dgm:spPr/>
      <dgm:t>
        <a:bodyPr/>
        <a:lstStyle/>
        <a:p>
          <a:endParaRPr lang="en-US"/>
        </a:p>
      </dgm:t>
    </dgm:pt>
    <dgm:pt modelId="{E4EDFF42-18C8-4FE7-B5DE-D4AF9EB47FE0}">
      <dgm:prSet/>
      <dgm:spPr/>
      <dgm:t>
        <a:bodyPr/>
        <a:lstStyle/>
        <a:p>
          <a:pPr marL="171450" lvl="1" indent="-171450" defTabSz="711200">
            <a:spcBef>
              <a:spcPct val="0"/>
            </a:spcBef>
            <a:spcAft>
              <a:spcPct val="15000"/>
            </a:spcAft>
            <a:buFont typeface="Symbol" panose="05050102010706020507" pitchFamily="18" charset="2"/>
            <a:buChar char=""/>
          </a:pPr>
          <a:r>
            <a:rPr lang="en-US" kern="1200"/>
            <a:t>Education and support activities were as additional duties </a:t>
          </a:r>
          <a:endParaRPr lang="en-US" kern="1200">
            <a:latin typeface="Minion Pro"/>
            <a:ea typeface="+mn-ea"/>
            <a:cs typeface="+mn-cs"/>
          </a:endParaRPr>
        </a:p>
      </dgm:t>
    </dgm:pt>
    <dgm:pt modelId="{67303696-F406-4504-A584-502F5D41C604}" type="parTrans" cxnId="{A914F451-D52C-45D9-99D3-428E409AB8E2}">
      <dgm:prSet/>
      <dgm:spPr/>
      <dgm:t>
        <a:bodyPr/>
        <a:lstStyle/>
        <a:p>
          <a:endParaRPr lang="en-US"/>
        </a:p>
      </dgm:t>
    </dgm:pt>
    <dgm:pt modelId="{8B6AF064-A3B2-499C-A821-B26D88F0C239}" type="sibTrans" cxnId="{A914F451-D52C-45D9-99D3-428E409AB8E2}">
      <dgm:prSet/>
      <dgm:spPr/>
      <dgm:t>
        <a:bodyPr/>
        <a:lstStyle/>
        <a:p>
          <a:endParaRPr lang="en-US"/>
        </a:p>
      </dgm:t>
    </dgm:pt>
    <dgm:pt modelId="{F7A8833B-2A73-423E-AA6D-CB4AA5978E0F}">
      <dgm:prSet/>
      <dgm:spPr/>
      <dgm:t>
        <a:bodyPr/>
        <a:lstStyle/>
        <a:p>
          <a:pPr marL="171450" lvl="1" indent="-171450" defTabSz="711200">
            <a:spcBef>
              <a:spcPct val="0"/>
            </a:spcBef>
            <a:spcAft>
              <a:spcPct val="15000"/>
            </a:spcAft>
            <a:buFont typeface="Symbol" panose="05050102010706020507" pitchFamily="18" charset="2"/>
            <a:buChar char=""/>
          </a:pPr>
          <a:r>
            <a:rPr lang="en-US" kern="1200">
              <a:latin typeface="Minion Pro"/>
              <a:ea typeface="+mn-ea"/>
              <a:cs typeface="+mn-cs"/>
            </a:rPr>
            <a:t>Held variety of sessions for beneficiaries with no additional resources</a:t>
          </a:r>
        </a:p>
      </dgm:t>
    </dgm:pt>
    <dgm:pt modelId="{FDC34E0D-8F91-4F2C-9F19-20BCF80FC994}" type="parTrans" cxnId="{E00AE414-3BFD-448F-880F-0CBD0303BE93}">
      <dgm:prSet/>
      <dgm:spPr/>
      <dgm:t>
        <a:bodyPr/>
        <a:lstStyle/>
        <a:p>
          <a:endParaRPr lang="en-US"/>
        </a:p>
      </dgm:t>
    </dgm:pt>
    <dgm:pt modelId="{6034C093-66A2-4BA3-9D20-4CF714D8BF57}" type="sibTrans" cxnId="{E00AE414-3BFD-448F-880F-0CBD0303BE93}">
      <dgm:prSet/>
      <dgm:spPr/>
      <dgm:t>
        <a:bodyPr/>
        <a:lstStyle/>
        <a:p>
          <a:endParaRPr lang="en-US"/>
        </a:p>
      </dgm:t>
    </dgm:pt>
    <dgm:pt modelId="{A3289EBC-5C54-45C7-B392-3761ADCDDFDB}">
      <dgm:prSet/>
      <dgm:spPr/>
      <dgm:t>
        <a:bodyPr/>
        <a:lstStyle/>
        <a:p>
          <a:r>
            <a:rPr lang="en-US" dirty="0"/>
            <a:t>Exceptions and exemptions required certifications by providers </a:t>
          </a:r>
        </a:p>
      </dgm:t>
    </dgm:pt>
    <dgm:pt modelId="{36EAFF00-8F88-4B44-B25A-97130B99015C}" type="parTrans" cxnId="{C6B7C8F2-DC70-461B-9050-B444B529DEFA}">
      <dgm:prSet/>
      <dgm:spPr/>
      <dgm:t>
        <a:bodyPr/>
        <a:lstStyle/>
        <a:p>
          <a:endParaRPr lang="en-US"/>
        </a:p>
      </dgm:t>
    </dgm:pt>
    <dgm:pt modelId="{E53839BC-490B-421B-8ADE-9BFA20F3E732}" type="sibTrans" cxnId="{C6B7C8F2-DC70-461B-9050-B444B529DEFA}">
      <dgm:prSet/>
      <dgm:spPr/>
      <dgm:t>
        <a:bodyPr/>
        <a:lstStyle/>
        <a:p>
          <a:endParaRPr lang="en-US"/>
        </a:p>
      </dgm:t>
    </dgm:pt>
    <dgm:pt modelId="{36454692-1310-40B1-A506-12E8C8A5B6B7}">
      <dgm:prSet/>
      <dgm:spPr/>
      <dgm:t>
        <a:bodyPr/>
        <a:lstStyle/>
        <a:p>
          <a:r>
            <a:rPr lang="en-US" dirty="0"/>
            <a:t>Certification and Documentation Support</a:t>
          </a:r>
        </a:p>
      </dgm:t>
    </dgm:pt>
    <dgm:pt modelId="{9A1F716D-DB05-483D-8C6F-9BA09FBF7EF8}" type="parTrans" cxnId="{EC8C2637-458F-4339-95C9-82899F1CD74E}">
      <dgm:prSet/>
      <dgm:spPr/>
      <dgm:t>
        <a:bodyPr/>
        <a:lstStyle/>
        <a:p>
          <a:endParaRPr lang="en-US"/>
        </a:p>
      </dgm:t>
    </dgm:pt>
    <dgm:pt modelId="{8E758905-4248-400F-B6C4-8EECA827BED3}" type="sibTrans" cxnId="{EC8C2637-458F-4339-95C9-82899F1CD74E}">
      <dgm:prSet/>
      <dgm:spPr/>
      <dgm:t>
        <a:bodyPr/>
        <a:lstStyle/>
        <a:p>
          <a:endParaRPr lang="en-US"/>
        </a:p>
      </dgm:t>
    </dgm:pt>
    <dgm:pt modelId="{9AB6A536-EAF9-4D7E-ADE0-16AA1CE87EED}">
      <dgm:prSet/>
      <dgm:spPr/>
      <dgm:t>
        <a:bodyPr/>
        <a:lstStyle/>
        <a:p>
          <a:r>
            <a:rPr lang="en-US" dirty="0"/>
            <a:t>Investment in Technology and Resources</a:t>
          </a:r>
        </a:p>
      </dgm:t>
    </dgm:pt>
    <dgm:pt modelId="{FA50DF28-B0AE-4981-A0D9-0ED6FF92AE1B}" type="parTrans" cxnId="{DDDA177B-AA8F-4B74-BED7-259793C39961}">
      <dgm:prSet/>
      <dgm:spPr/>
      <dgm:t>
        <a:bodyPr/>
        <a:lstStyle/>
        <a:p>
          <a:endParaRPr lang="en-US"/>
        </a:p>
      </dgm:t>
    </dgm:pt>
    <dgm:pt modelId="{5B3D7C10-933A-4768-B5BD-2B89DB7A136E}" type="sibTrans" cxnId="{DDDA177B-AA8F-4B74-BED7-259793C39961}">
      <dgm:prSet/>
      <dgm:spPr/>
      <dgm:t>
        <a:bodyPr/>
        <a:lstStyle/>
        <a:p>
          <a:endParaRPr lang="en-US"/>
        </a:p>
      </dgm:t>
    </dgm:pt>
    <dgm:pt modelId="{5047C4A7-1EA6-44F1-8496-53C9B0F57441}">
      <dgm:prSet/>
      <dgm:spPr/>
      <dgm:t>
        <a:bodyPr/>
        <a:lstStyle/>
        <a:p>
          <a:r>
            <a:rPr lang="en-US" dirty="0"/>
            <a:t>Risk of Financial Loss</a:t>
          </a:r>
        </a:p>
      </dgm:t>
    </dgm:pt>
    <dgm:pt modelId="{D6FD0CE6-93DE-4E22-AB43-B2C27AD76743}" type="parTrans" cxnId="{00D1F197-C64B-4B8D-BFC0-5D57531F223E}">
      <dgm:prSet/>
      <dgm:spPr/>
      <dgm:t>
        <a:bodyPr/>
        <a:lstStyle/>
        <a:p>
          <a:endParaRPr lang="en-US"/>
        </a:p>
      </dgm:t>
    </dgm:pt>
    <dgm:pt modelId="{1E88AAA0-5579-4858-AFB3-B33DB763C335}" type="sibTrans" cxnId="{00D1F197-C64B-4B8D-BFC0-5D57531F223E}">
      <dgm:prSet/>
      <dgm:spPr/>
      <dgm:t>
        <a:bodyPr/>
        <a:lstStyle/>
        <a:p>
          <a:endParaRPr lang="en-US"/>
        </a:p>
      </dgm:t>
    </dgm:pt>
    <dgm:pt modelId="{C37FAA64-B16B-4CB3-895C-8DB153A8C6E2}">
      <dgm:prSet/>
      <dgm:spPr/>
      <dgm:t>
        <a:bodyPr/>
        <a:lstStyle/>
        <a:p>
          <a:pPr marL="171450" lvl="1" indent="-171450" defTabSz="711200">
            <a:spcBef>
              <a:spcPct val="0"/>
            </a:spcBef>
            <a:spcAft>
              <a:spcPct val="15000"/>
            </a:spcAft>
            <a:buFont typeface="Symbol" panose="05050102010706020507" pitchFamily="18" charset="2"/>
            <a:buChar char=""/>
          </a:pPr>
          <a:r>
            <a:rPr lang="en-US" kern="1200">
              <a:latin typeface="Minion Pro"/>
              <a:ea typeface="+mn-ea"/>
              <a:cs typeface="+mn-cs"/>
            </a:rPr>
            <a:t>Many program changes happening; need to try to understand moving parts</a:t>
          </a:r>
        </a:p>
      </dgm:t>
    </dgm:pt>
    <dgm:pt modelId="{DEE562C7-E1ED-4D73-B044-F4510AA07AA4}" type="parTrans" cxnId="{8E6D0523-097B-46FE-8EDD-D5ADD8B22FA2}">
      <dgm:prSet/>
      <dgm:spPr/>
      <dgm:t>
        <a:bodyPr/>
        <a:lstStyle/>
        <a:p>
          <a:endParaRPr lang="en-US"/>
        </a:p>
      </dgm:t>
    </dgm:pt>
    <dgm:pt modelId="{BC669235-0DF3-4F88-8A61-FCFA6813A3AF}" type="sibTrans" cxnId="{8E6D0523-097B-46FE-8EDD-D5ADD8B22FA2}">
      <dgm:prSet/>
      <dgm:spPr/>
      <dgm:t>
        <a:bodyPr/>
        <a:lstStyle/>
        <a:p>
          <a:endParaRPr lang="en-US"/>
        </a:p>
      </dgm:t>
    </dgm:pt>
    <dgm:pt modelId="{2A7395B3-4607-453C-AC95-92D22CBD860B}">
      <dgm:prSet phldrT="[Text]"/>
      <dgm:spPr/>
      <dgm:t>
        <a:bodyPr/>
        <a:lstStyle/>
        <a:p>
          <a:pPr>
            <a:buFont typeface="Symbol" panose="05050102010706020507" pitchFamily="18" charset="2"/>
            <a:buChar char=""/>
          </a:pPr>
          <a:r>
            <a:rPr lang="en-US"/>
            <a:t>Modifications for IT systems to support forms and documentation</a:t>
          </a:r>
        </a:p>
      </dgm:t>
    </dgm:pt>
    <dgm:pt modelId="{4EA3D2D6-A2E2-4CF0-9CE0-6C3DC32D1238}" type="parTrans" cxnId="{2C7E0C13-02DF-40FF-8EA9-F358337BD65A}">
      <dgm:prSet/>
      <dgm:spPr/>
      <dgm:t>
        <a:bodyPr/>
        <a:lstStyle/>
        <a:p>
          <a:endParaRPr lang="en-US"/>
        </a:p>
      </dgm:t>
    </dgm:pt>
    <dgm:pt modelId="{7F9C14F4-336D-4022-A52C-6927D17957E7}" type="sibTrans" cxnId="{2C7E0C13-02DF-40FF-8EA9-F358337BD65A}">
      <dgm:prSet/>
      <dgm:spPr/>
      <dgm:t>
        <a:bodyPr/>
        <a:lstStyle/>
        <a:p>
          <a:endParaRPr lang="en-US"/>
        </a:p>
      </dgm:t>
    </dgm:pt>
    <dgm:pt modelId="{BB1B32C3-903C-4A14-BE8F-AA9EBEC1EB49}">
      <dgm:prSet/>
      <dgm:spPr/>
      <dgm:t>
        <a:bodyPr/>
        <a:lstStyle/>
        <a:p>
          <a:r>
            <a:rPr lang="en-US" dirty="0"/>
            <a:t>Created ethical dilemma for providers who had to certify to maintain coverage but did not feel ability to work was clinical assessment</a:t>
          </a:r>
        </a:p>
      </dgm:t>
    </dgm:pt>
    <dgm:pt modelId="{3746A444-87EC-4564-B684-CA9499B75A9D}" type="parTrans" cxnId="{62316F0A-1F5B-4F8A-8021-42BC7E3C36BC}">
      <dgm:prSet/>
      <dgm:spPr/>
      <dgm:t>
        <a:bodyPr/>
        <a:lstStyle/>
        <a:p>
          <a:endParaRPr lang="en-US"/>
        </a:p>
      </dgm:t>
    </dgm:pt>
    <dgm:pt modelId="{3A28C813-0750-44BF-9B8B-062EF408AAA1}" type="sibTrans" cxnId="{62316F0A-1F5B-4F8A-8021-42BC7E3C36BC}">
      <dgm:prSet/>
      <dgm:spPr/>
      <dgm:t>
        <a:bodyPr/>
        <a:lstStyle/>
        <a:p>
          <a:endParaRPr lang="en-US"/>
        </a:p>
      </dgm:t>
    </dgm:pt>
    <dgm:pt modelId="{854CE30E-8B90-4B6D-BD44-94DA7ADD41CB}">
      <dgm:prSet phldrT="[Text]"/>
      <dgm:spPr/>
      <dgm:t>
        <a:bodyPr/>
        <a:lstStyle/>
        <a:p>
          <a:r>
            <a:rPr lang="en-US"/>
            <a:t>Curing and suspension created uncertainty for payment of services rendered </a:t>
          </a:r>
        </a:p>
      </dgm:t>
    </dgm:pt>
    <dgm:pt modelId="{C29FDBB1-F226-4860-BDD8-85A913427BF0}" type="parTrans" cxnId="{D543EF8D-76A3-46E9-826B-56B94EAD5AC3}">
      <dgm:prSet/>
      <dgm:spPr/>
      <dgm:t>
        <a:bodyPr/>
        <a:lstStyle/>
        <a:p>
          <a:endParaRPr lang="en-US"/>
        </a:p>
      </dgm:t>
    </dgm:pt>
    <dgm:pt modelId="{DF96C24F-134B-4BE4-B586-A87928289084}" type="sibTrans" cxnId="{D543EF8D-76A3-46E9-826B-56B94EAD5AC3}">
      <dgm:prSet/>
      <dgm:spPr/>
      <dgm:t>
        <a:bodyPr/>
        <a:lstStyle/>
        <a:p>
          <a:endParaRPr lang="en-US"/>
        </a:p>
      </dgm:t>
    </dgm:pt>
    <dgm:pt modelId="{9C81632E-95DC-4C05-8745-1AB82762D0E2}">
      <dgm:prSet phldrT="[Text]"/>
      <dgm:spPr/>
      <dgm:t>
        <a:bodyPr/>
        <a:lstStyle/>
        <a:p>
          <a:pPr>
            <a:buFont typeface="Symbol" panose="05050102010706020507" pitchFamily="18" charset="2"/>
            <a:buChar char=""/>
          </a:pPr>
          <a:r>
            <a:rPr lang="en-US"/>
            <a:t>Did social media and other communication functions </a:t>
          </a:r>
        </a:p>
      </dgm:t>
    </dgm:pt>
    <dgm:pt modelId="{15BCCA70-01FE-4103-ABA5-7BDDAAAF175B}" type="parTrans" cxnId="{2F265902-2CF7-4F47-A1F8-319C015B2360}">
      <dgm:prSet/>
      <dgm:spPr/>
      <dgm:t>
        <a:bodyPr/>
        <a:lstStyle/>
        <a:p>
          <a:endParaRPr lang="en-US"/>
        </a:p>
      </dgm:t>
    </dgm:pt>
    <dgm:pt modelId="{3856D16D-1BB5-4D8B-A0EA-A8ACA71D6F23}" type="sibTrans" cxnId="{2F265902-2CF7-4F47-A1F8-319C015B2360}">
      <dgm:prSet/>
      <dgm:spPr/>
      <dgm:t>
        <a:bodyPr/>
        <a:lstStyle/>
        <a:p>
          <a:endParaRPr lang="en-US"/>
        </a:p>
      </dgm:t>
    </dgm:pt>
    <dgm:pt modelId="{B1A267EE-79F6-4278-993C-7CF6094CC063}">
      <dgm:prSet phldrT="[Text]"/>
      <dgm:spPr/>
      <dgm:t>
        <a:bodyPr/>
        <a:lstStyle/>
        <a:p>
          <a:r>
            <a:rPr lang="en-US"/>
            <a:t>Uncompensated care</a:t>
          </a:r>
        </a:p>
      </dgm:t>
    </dgm:pt>
    <dgm:pt modelId="{0491EF8C-58A7-41F4-8361-AFA4745465C8}" type="parTrans" cxnId="{63EF33AE-069D-4B92-9FF2-23C9FA34A8A5}">
      <dgm:prSet/>
      <dgm:spPr/>
    </dgm:pt>
    <dgm:pt modelId="{143085E5-51BA-414E-915B-1905E27DF225}" type="sibTrans" cxnId="{63EF33AE-069D-4B92-9FF2-23C9FA34A8A5}">
      <dgm:prSet/>
      <dgm:spPr/>
      <dgm:t>
        <a:bodyPr/>
        <a:lstStyle/>
        <a:p>
          <a:endParaRPr lang="en-US"/>
        </a:p>
      </dgm:t>
    </dgm:pt>
    <dgm:pt modelId="{637F26C9-A208-498E-BB6D-A941913A790E}" type="pres">
      <dgm:prSet presAssocID="{9D5B069D-FC12-43B6-BD29-E2F5EC533D79}" presName="linear" presStyleCnt="0">
        <dgm:presLayoutVars>
          <dgm:dir/>
          <dgm:animLvl val="lvl"/>
          <dgm:resizeHandles val="exact"/>
        </dgm:presLayoutVars>
      </dgm:prSet>
      <dgm:spPr/>
    </dgm:pt>
    <dgm:pt modelId="{EA88466D-0185-4B78-8EAE-AF2EF6BF28F4}" type="pres">
      <dgm:prSet presAssocID="{CA771BC5-A6E9-4D5A-9FC8-4D7167D1F719}" presName="parentLin" presStyleCnt="0"/>
      <dgm:spPr/>
    </dgm:pt>
    <dgm:pt modelId="{4CD591C1-BACD-42B6-83A6-AC4AC1ADF781}" type="pres">
      <dgm:prSet presAssocID="{CA771BC5-A6E9-4D5A-9FC8-4D7167D1F719}" presName="parentLeftMargin" presStyleLbl="node1" presStyleIdx="0" presStyleCnt="4"/>
      <dgm:spPr/>
    </dgm:pt>
    <dgm:pt modelId="{10286A5F-0E9D-41D3-A3C4-96B1678C3900}" type="pres">
      <dgm:prSet presAssocID="{CA771BC5-A6E9-4D5A-9FC8-4D7167D1F719}" presName="parentText" presStyleLbl="node1" presStyleIdx="0" presStyleCnt="4">
        <dgm:presLayoutVars>
          <dgm:chMax val="0"/>
          <dgm:bulletEnabled val="1"/>
        </dgm:presLayoutVars>
      </dgm:prSet>
      <dgm:spPr/>
    </dgm:pt>
    <dgm:pt modelId="{867F032D-3989-411B-A21A-3858FF6E40CB}" type="pres">
      <dgm:prSet presAssocID="{CA771BC5-A6E9-4D5A-9FC8-4D7167D1F719}" presName="negativeSpace" presStyleCnt="0"/>
      <dgm:spPr/>
    </dgm:pt>
    <dgm:pt modelId="{3AA13F40-C18C-403C-90B7-7BAE8D24C773}" type="pres">
      <dgm:prSet presAssocID="{CA771BC5-A6E9-4D5A-9FC8-4D7167D1F719}" presName="childText" presStyleLbl="conFgAcc1" presStyleIdx="0" presStyleCnt="4">
        <dgm:presLayoutVars>
          <dgm:bulletEnabled val="1"/>
        </dgm:presLayoutVars>
      </dgm:prSet>
      <dgm:spPr/>
    </dgm:pt>
    <dgm:pt modelId="{22639E5A-9AB1-4274-8911-B85A5F798E9E}" type="pres">
      <dgm:prSet presAssocID="{C2124264-A2FE-4ADB-9C7F-6136CE98E67D}" presName="spaceBetweenRectangles" presStyleCnt="0"/>
      <dgm:spPr/>
    </dgm:pt>
    <dgm:pt modelId="{852DFD65-DA6F-4450-9C29-9C812163E606}" type="pres">
      <dgm:prSet presAssocID="{9AB6A536-EAF9-4D7E-ADE0-16AA1CE87EED}" presName="parentLin" presStyleCnt="0"/>
      <dgm:spPr/>
    </dgm:pt>
    <dgm:pt modelId="{67D62434-54F2-4F52-BD96-E2B29F3A2206}" type="pres">
      <dgm:prSet presAssocID="{9AB6A536-EAF9-4D7E-ADE0-16AA1CE87EED}" presName="parentLeftMargin" presStyleLbl="node1" presStyleIdx="0" presStyleCnt="4"/>
      <dgm:spPr/>
    </dgm:pt>
    <dgm:pt modelId="{13721454-DA45-45FC-957B-DBFC06A69E70}" type="pres">
      <dgm:prSet presAssocID="{9AB6A536-EAF9-4D7E-ADE0-16AA1CE87EED}" presName="parentText" presStyleLbl="node1" presStyleIdx="1" presStyleCnt="4">
        <dgm:presLayoutVars>
          <dgm:chMax val="0"/>
          <dgm:bulletEnabled val="1"/>
        </dgm:presLayoutVars>
      </dgm:prSet>
      <dgm:spPr/>
    </dgm:pt>
    <dgm:pt modelId="{CDEF808A-2664-4852-AFC6-780ABD7E24C1}" type="pres">
      <dgm:prSet presAssocID="{9AB6A536-EAF9-4D7E-ADE0-16AA1CE87EED}" presName="negativeSpace" presStyleCnt="0"/>
      <dgm:spPr/>
    </dgm:pt>
    <dgm:pt modelId="{B08E0C17-E709-44D1-A952-D8247A5C2C65}" type="pres">
      <dgm:prSet presAssocID="{9AB6A536-EAF9-4D7E-ADE0-16AA1CE87EED}" presName="childText" presStyleLbl="conFgAcc1" presStyleIdx="1" presStyleCnt="4">
        <dgm:presLayoutVars>
          <dgm:bulletEnabled val="1"/>
        </dgm:presLayoutVars>
      </dgm:prSet>
      <dgm:spPr/>
    </dgm:pt>
    <dgm:pt modelId="{E854125D-9684-4880-995E-E543C107C0D8}" type="pres">
      <dgm:prSet presAssocID="{5B3D7C10-933A-4768-B5BD-2B89DB7A136E}" presName="spaceBetweenRectangles" presStyleCnt="0"/>
      <dgm:spPr/>
    </dgm:pt>
    <dgm:pt modelId="{19117479-1176-4430-9C37-DD63582C4A36}" type="pres">
      <dgm:prSet presAssocID="{36454692-1310-40B1-A506-12E8C8A5B6B7}" presName="parentLin" presStyleCnt="0"/>
      <dgm:spPr/>
    </dgm:pt>
    <dgm:pt modelId="{B4A7129B-644C-4006-B6C5-1B394FEDFE35}" type="pres">
      <dgm:prSet presAssocID="{36454692-1310-40B1-A506-12E8C8A5B6B7}" presName="parentLeftMargin" presStyleLbl="node1" presStyleIdx="1" presStyleCnt="4"/>
      <dgm:spPr/>
    </dgm:pt>
    <dgm:pt modelId="{145C33EE-AD44-4EA6-838B-9358CAF5BD31}" type="pres">
      <dgm:prSet presAssocID="{36454692-1310-40B1-A506-12E8C8A5B6B7}" presName="parentText" presStyleLbl="node1" presStyleIdx="2" presStyleCnt="4">
        <dgm:presLayoutVars>
          <dgm:chMax val="0"/>
          <dgm:bulletEnabled val="1"/>
        </dgm:presLayoutVars>
      </dgm:prSet>
      <dgm:spPr/>
    </dgm:pt>
    <dgm:pt modelId="{B3501358-7024-4AD3-947C-978EA42AA314}" type="pres">
      <dgm:prSet presAssocID="{36454692-1310-40B1-A506-12E8C8A5B6B7}" presName="negativeSpace" presStyleCnt="0"/>
      <dgm:spPr/>
    </dgm:pt>
    <dgm:pt modelId="{51D5D5EA-C1A8-4FC0-9825-C52392E62F48}" type="pres">
      <dgm:prSet presAssocID="{36454692-1310-40B1-A506-12E8C8A5B6B7}" presName="childText" presStyleLbl="conFgAcc1" presStyleIdx="2" presStyleCnt="4">
        <dgm:presLayoutVars>
          <dgm:bulletEnabled val="1"/>
        </dgm:presLayoutVars>
      </dgm:prSet>
      <dgm:spPr/>
    </dgm:pt>
    <dgm:pt modelId="{4C6F0607-43B1-481E-A77F-D01DB54A93BE}" type="pres">
      <dgm:prSet presAssocID="{8E758905-4248-400F-B6C4-8EECA827BED3}" presName="spaceBetweenRectangles" presStyleCnt="0"/>
      <dgm:spPr/>
    </dgm:pt>
    <dgm:pt modelId="{BED995F9-8DE7-47AA-BF22-AA0A54ABF54A}" type="pres">
      <dgm:prSet presAssocID="{5047C4A7-1EA6-44F1-8496-53C9B0F57441}" presName="parentLin" presStyleCnt="0"/>
      <dgm:spPr/>
    </dgm:pt>
    <dgm:pt modelId="{4FD92A2C-A29B-4CA6-A190-F99E4D7D7F31}" type="pres">
      <dgm:prSet presAssocID="{5047C4A7-1EA6-44F1-8496-53C9B0F57441}" presName="parentLeftMargin" presStyleLbl="node1" presStyleIdx="2" presStyleCnt="4"/>
      <dgm:spPr/>
    </dgm:pt>
    <dgm:pt modelId="{6A46FA02-EEFC-4A8E-BC6D-F2EC3254DCA9}" type="pres">
      <dgm:prSet presAssocID="{5047C4A7-1EA6-44F1-8496-53C9B0F57441}" presName="parentText" presStyleLbl="node1" presStyleIdx="3" presStyleCnt="4">
        <dgm:presLayoutVars>
          <dgm:chMax val="0"/>
          <dgm:bulletEnabled val="1"/>
        </dgm:presLayoutVars>
      </dgm:prSet>
      <dgm:spPr/>
    </dgm:pt>
    <dgm:pt modelId="{AFD56253-C402-49A5-ABB4-CFA02694897C}" type="pres">
      <dgm:prSet presAssocID="{5047C4A7-1EA6-44F1-8496-53C9B0F57441}" presName="negativeSpace" presStyleCnt="0"/>
      <dgm:spPr/>
    </dgm:pt>
    <dgm:pt modelId="{8B23794A-C3F6-420C-846D-5646FAB7EEBE}" type="pres">
      <dgm:prSet presAssocID="{5047C4A7-1EA6-44F1-8496-53C9B0F57441}" presName="childText" presStyleLbl="conFgAcc1" presStyleIdx="3" presStyleCnt="4">
        <dgm:presLayoutVars>
          <dgm:bulletEnabled val="1"/>
        </dgm:presLayoutVars>
      </dgm:prSet>
      <dgm:spPr/>
    </dgm:pt>
  </dgm:ptLst>
  <dgm:cxnLst>
    <dgm:cxn modelId="{2F265902-2CF7-4F47-A1F8-319C015B2360}" srcId="{9AB6A536-EAF9-4D7E-ADE0-16AA1CE87EED}" destId="{9C81632E-95DC-4C05-8745-1AB82762D0E2}" srcOrd="2" destOrd="0" parTransId="{15BCCA70-01FE-4103-ABA5-7BDDAAAF175B}" sibTransId="{3856D16D-1BB5-4D8B-A0EA-A8ACA71D6F23}"/>
    <dgm:cxn modelId="{62316F0A-1F5B-4F8A-8021-42BC7E3C36BC}" srcId="{36454692-1310-40B1-A506-12E8C8A5B6B7}" destId="{BB1B32C3-903C-4A14-BE8F-AA9EBEC1EB49}" srcOrd="1" destOrd="0" parTransId="{3746A444-87EC-4564-B684-CA9499B75A9D}" sibTransId="{3A28C813-0750-44BF-9B8B-062EF408AAA1}"/>
    <dgm:cxn modelId="{5505E60C-63F4-42C5-A521-62D197E35BD3}" type="presOf" srcId="{BB1B32C3-903C-4A14-BE8F-AA9EBEC1EB49}" destId="{51D5D5EA-C1A8-4FC0-9825-C52392E62F48}" srcOrd="0" destOrd="1" presId="urn:microsoft.com/office/officeart/2005/8/layout/list1"/>
    <dgm:cxn modelId="{2C7E0C13-02DF-40FF-8EA9-F358337BD65A}" srcId="{9AB6A536-EAF9-4D7E-ADE0-16AA1CE87EED}" destId="{2A7395B3-4607-453C-AC95-92D22CBD860B}" srcOrd="1" destOrd="0" parTransId="{4EA3D2D6-A2E2-4CF0-9CE0-6C3DC32D1238}" sibTransId="{7F9C14F4-336D-4022-A52C-6927D17957E7}"/>
    <dgm:cxn modelId="{E00AE414-3BFD-448F-880F-0CBD0303BE93}" srcId="{CA771BC5-A6E9-4D5A-9FC8-4D7167D1F719}" destId="{F7A8833B-2A73-423E-AA6D-CB4AA5978E0F}" srcOrd="2" destOrd="0" parTransId="{FDC34E0D-8F91-4F2C-9F19-20BCF80FC994}" sibTransId="{6034C093-66A2-4BA3-9D20-4CF714D8BF57}"/>
    <dgm:cxn modelId="{8E6D0523-097B-46FE-8EDD-D5ADD8B22FA2}" srcId="{CA771BC5-A6E9-4D5A-9FC8-4D7167D1F719}" destId="{C37FAA64-B16B-4CB3-895C-8DB153A8C6E2}" srcOrd="1" destOrd="0" parTransId="{DEE562C7-E1ED-4D73-B044-F4510AA07AA4}" sibTransId="{BC669235-0DF3-4F88-8A61-FCFA6813A3AF}"/>
    <dgm:cxn modelId="{DB899A33-EBAB-496A-B812-2505A6E946C8}" type="presOf" srcId="{B1A267EE-79F6-4278-993C-7CF6094CC063}" destId="{8B23794A-C3F6-420C-846D-5646FAB7EEBE}" srcOrd="0" destOrd="2" presId="urn:microsoft.com/office/officeart/2005/8/layout/list1"/>
    <dgm:cxn modelId="{EC8C2637-458F-4339-95C9-82899F1CD74E}" srcId="{9D5B069D-FC12-43B6-BD29-E2F5EC533D79}" destId="{36454692-1310-40B1-A506-12E8C8A5B6B7}" srcOrd="2" destOrd="0" parTransId="{9A1F716D-DB05-483D-8C6F-9BA09FBF7EF8}" sibTransId="{8E758905-4248-400F-B6C4-8EECA827BED3}"/>
    <dgm:cxn modelId="{A2BD9539-9E39-469E-8724-222353B41B0B}" type="presOf" srcId="{1F98A049-F123-41FA-A9E1-729362474608}" destId="{8B23794A-C3F6-420C-846D-5646FAB7EEBE}" srcOrd="0" destOrd="0" presId="urn:microsoft.com/office/officeart/2005/8/layout/list1"/>
    <dgm:cxn modelId="{29B2CD62-0129-44DE-8005-3A22A7877A02}" type="presOf" srcId="{0C97B581-0ACA-4AF1-96F1-C9C242FC82C1}" destId="{B08E0C17-E709-44D1-A952-D8247A5C2C65}" srcOrd="0" destOrd="0" presId="urn:microsoft.com/office/officeart/2005/8/layout/list1"/>
    <dgm:cxn modelId="{16904046-AAA4-49DB-BE2F-FABB5305F979}" srcId="{9D5B069D-FC12-43B6-BD29-E2F5EC533D79}" destId="{CA771BC5-A6E9-4D5A-9FC8-4D7167D1F719}" srcOrd="0" destOrd="0" parTransId="{F2670A11-94B6-4DD1-8814-401878365309}" sibTransId="{C2124264-A2FE-4ADB-9C7F-6136CE98E67D}"/>
    <dgm:cxn modelId="{C7C4EA68-1B46-4348-8C22-A9034A28E00D}" type="presOf" srcId="{9D5B069D-FC12-43B6-BD29-E2F5EC533D79}" destId="{637F26C9-A208-498E-BB6D-A941913A790E}" srcOrd="0" destOrd="0" presId="urn:microsoft.com/office/officeart/2005/8/layout/list1"/>
    <dgm:cxn modelId="{460DE36E-F938-4CFD-9D60-FD9442C44851}" srcId="{9AB6A536-EAF9-4D7E-ADE0-16AA1CE87EED}" destId="{0C97B581-0ACA-4AF1-96F1-C9C242FC82C1}" srcOrd="0" destOrd="0" parTransId="{F880F9B1-0580-4675-8A19-70F425DC51FA}" sibTransId="{E3133791-9819-4A63-973B-9A84D9F3A142}"/>
    <dgm:cxn modelId="{37271C6F-E191-43A6-B217-398E642D6DC0}" type="presOf" srcId="{36454692-1310-40B1-A506-12E8C8A5B6B7}" destId="{145C33EE-AD44-4EA6-838B-9358CAF5BD31}" srcOrd="1" destOrd="0" presId="urn:microsoft.com/office/officeart/2005/8/layout/list1"/>
    <dgm:cxn modelId="{A914F451-D52C-45D9-99D3-428E409AB8E2}" srcId="{CA771BC5-A6E9-4D5A-9FC8-4D7167D1F719}" destId="{E4EDFF42-18C8-4FE7-B5DE-D4AF9EB47FE0}" srcOrd="0" destOrd="0" parTransId="{67303696-F406-4504-A584-502F5D41C604}" sibTransId="{8B6AF064-A3B2-499C-A821-B26D88F0C239}"/>
    <dgm:cxn modelId="{D5403774-DF88-479C-B083-6AA4F1D509B3}" type="presOf" srcId="{2A7395B3-4607-453C-AC95-92D22CBD860B}" destId="{B08E0C17-E709-44D1-A952-D8247A5C2C65}" srcOrd="0" destOrd="1" presId="urn:microsoft.com/office/officeart/2005/8/layout/list1"/>
    <dgm:cxn modelId="{D0420375-DAE8-4C92-9697-566D6C99A094}" srcId="{5047C4A7-1EA6-44F1-8496-53C9B0F57441}" destId="{1F98A049-F123-41FA-A9E1-729362474608}" srcOrd="0" destOrd="0" parTransId="{13DA21D0-B65B-4CDC-BE44-9555AE1781C6}" sibTransId="{EA47E065-FC1F-42D3-BB63-FBB7DEBCB841}"/>
    <dgm:cxn modelId="{360F8B59-1D6E-4E38-A363-1907C8488BFE}" type="presOf" srcId="{CA771BC5-A6E9-4D5A-9FC8-4D7167D1F719}" destId="{10286A5F-0E9D-41D3-A3C4-96B1678C3900}" srcOrd="1" destOrd="0" presId="urn:microsoft.com/office/officeart/2005/8/layout/list1"/>
    <dgm:cxn modelId="{DDDA177B-AA8F-4B74-BED7-259793C39961}" srcId="{9D5B069D-FC12-43B6-BD29-E2F5EC533D79}" destId="{9AB6A536-EAF9-4D7E-ADE0-16AA1CE87EED}" srcOrd="1" destOrd="0" parTransId="{FA50DF28-B0AE-4981-A0D9-0ED6FF92AE1B}" sibTransId="{5B3D7C10-933A-4768-B5BD-2B89DB7A136E}"/>
    <dgm:cxn modelId="{D543EF8D-76A3-46E9-826B-56B94EAD5AC3}" srcId="{5047C4A7-1EA6-44F1-8496-53C9B0F57441}" destId="{854CE30E-8B90-4B6D-BD44-94DA7ADD41CB}" srcOrd="1" destOrd="0" parTransId="{C29FDBB1-F226-4860-BDD8-85A913427BF0}" sibTransId="{DF96C24F-134B-4BE4-B586-A87928289084}"/>
    <dgm:cxn modelId="{CAFAC790-7B9B-48F2-BFAA-F39CCF71C873}" type="presOf" srcId="{C37FAA64-B16B-4CB3-895C-8DB153A8C6E2}" destId="{3AA13F40-C18C-403C-90B7-7BAE8D24C773}" srcOrd="0" destOrd="1" presId="urn:microsoft.com/office/officeart/2005/8/layout/list1"/>
    <dgm:cxn modelId="{3057EA96-2741-4DA8-880C-174EB95788C2}" type="presOf" srcId="{9AB6A536-EAF9-4D7E-ADE0-16AA1CE87EED}" destId="{13721454-DA45-45FC-957B-DBFC06A69E70}" srcOrd="1" destOrd="0" presId="urn:microsoft.com/office/officeart/2005/8/layout/list1"/>
    <dgm:cxn modelId="{00D1F197-C64B-4B8D-BFC0-5D57531F223E}" srcId="{9D5B069D-FC12-43B6-BD29-E2F5EC533D79}" destId="{5047C4A7-1EA6-44F1-8496-53C9B0F57441}" srcOrd="3" destOrd="0" parTransId="{D6FD0CE6-93DE-4E22-AB43-B2C27AD76743}" sibTransId="{1E88AAA0-5579-4858-AFB3-B33DB763C335}"/>
    <dgm:cxn modelId="{966CFA9F-E0C1-4DE8-A1DF-1043FAAFBD2E}" type="presOf" srcId="{854CE30E-8B90-4B6D-BD44-94DA7ADD41CB}" destId="{8B23794A-C3F6-420C-846D-5646FAB7EEBE}" srcOrd="0" destOrd="1" presId="urn:microsoft.com/office/officeart/2005/8/layout/list1"/>
    <dgm:cxn modelId="{63EF33AE-069D-4B92-9FF2-23C9FA34A8A5}" srcId="{5047C4A7-1EA6-44F1-8496-53C9B0F57441}" destId="{B1A267EE-79F6-4278-993C-7CF6094CC063}" srcOrd="2" destOrd="0" parTransId="{0491EF8C-58A7-41F4-8361-AFA4745465C8}" sibTransId="{143085E5-51BA-414E-915B-1905E27DF225}"/>
    <dgm:cxn modelId="{0932CCB3-46E7-45DC-84E9-7ADF1F153BFF}" type="presOf" srcId="{A3289EBC-5C54-45C7-B392-3761ADCDDFDB}" destId="{51D5D5EA-C1A8-4FC0-9825-C52392E62F48}" srcOrd="0" destOrd="0" presId="urn:microsoft.com/office/officeart/2005/8/layout/list1"/>
    <dgm:cxn modelId="{31BBFCB3-E5C2-4F41-88B3-16B2E56625C7}" type="presOf" srcId="{CA771BC5-A6E9-4D5A-9FC8-4D7167D1F719}" destId="{4CD591C1-BACD-42B6-83A6-AC4AC1ADF781}" srcOrd="0" destOrd="0" presId="urn:microsoft.com/office/officeart/2005/8/layout/list1"/>
    <dgm:cxn modelId="{3786FEC0-8DA8-4B81-B22D-F527907AA8D1}" type="presOf" srcId="{F7A8833B-2A73-423E-AA6D-CB4AA5978E0F}" destId="{3AA13F40-C18C-403C-90B7-7BAE8D24C773}" srcOrd="0" destOrd="2" presId="urn:microsoft.com/office/officeart/2005/8/layout/list1"/>
    <dgm:cxn modelId="{DC8488C1-E616-4627-A23E-96CDBAE120DC}" type="presOf" srcId="{5047C4A7-1EA6-44F1-8496-53C9B0F57441}" destId="{4FD92A2C-A29B-4CA6-A190-F99E4D7D7F31}" srcOrd="0" destOrd="0" presId="urn:microsoft.com/office/officeart/2005/8/layout/list1"/>
    <dgm:cxn modelId="{C8E8A1CF-C68A-49DA-A87A-1DBEE6A2D3D4}" type="presOf" srcId="{E4EDFF42-18C8-4FE7-B5DE-D4AF9EB47FE0}" destId="{3AA13F40-C18C-403C-90B7-7BAE8D24C773}" srcOrd="0" destOrd="0" presId="urn:microsoft.com/office/officeart/2005/8/layout/list1"/>
    <dgm:cxn modelId="{9557CED6-F94C-4377-87E6-36EC1FEEF428}" type="presOf" srcId="{9AB6A536-EAF9-4D7E-ADE0-16AA1CE87EED}" destId="{67D62434-54F2-4F52-BD96-E2B29F3A2206}" srcOrd="0" destOrd="0" presId="urn:microsoft.com/office/officeart/2005/8/layout/list1"/>
    <dgm:cxn modelId="{E8DEC9DB-342B-4C95-BF46-11D710168D75}" type="presOf" srcId="{5047C4A7-1EA6-44F1-8496-53C9B0F57441}" destId="{6A46FA02-EEFC-4A8E-BC6D-F2EC3254DCA9}" srcOrd="1" destOrd="0" presId="urn:microsoft.com/office/officeart/2005/8/layout/list1"/>
    <dgm:cxn modelId="{BC30C5E8-3CB2-4D30-B0DE-E41F52479E94}" type="presOf" srcId="{9C81632E-95DC-4C05-8745-1AB82762D0E2}" destId="{B08E0C17-E709-44D1-A952-D8247A5C2C65}" srcOrd="0" destOrd="2" presId="urn:microsoft.com/office/officeart/2005/8/layout/list1"/>
    <dgm:cxn modelId="{634757F2-C447-46C2-9698-0713186722BB}" type="presOf" srcId="{36454692-1310-40B1-A506-12E8C8A5B6B7}" destId="{B4A7129B-644C-4006-B6C5-1B394FEDFE35}" srcOrd="0" destOrd="0" presId="urn:microsoft.com/office/officeart/2005/8/layout/list1"/>
    <dgm:cxn modelId="{C6B7C8F2-DC70-461B-9050-B444B529DEFA}" srcId="{36454692-1310-40B1-A506-12E8C8A5B6B7}" destId="{A3289EBC-5C54-45C7-B392-3761ADCDDFDB}" srcOrd="0" destOrd="0" parTransId="{36EAFF00-8F88-4B44-B25A-97130B99015C}" sibTransId="{E53839BC-490B-421B-8ADE-9BFA20F3E732}"/>
    <dgm:cxn modelId="{15ACC756-3830-4F9F-865A-204F48BCC3DA}" type="presParOf" srcId="{637F26C9-A208-498E-BB6D-A941913A790E}" destId="{EA88466D-0185-4B78-8EAE-AF2EF6BF28F4}" srcOrd="0" destOrd="0" presId="urn:microsoft.com/office/officeart/2005/8/layout/list1"/>
    <dgm:cxn modelId="{5C219A94-9688-4A2F-A5DD-6018698DE0DE}" type="presParOf" srcId="{EA88466D-0185-4B78-8EAE-AF2EF6BF28F4}" destId="{4CD591C1-BACD-42B6-83A6-AC4AC1ADF781}" srcOrd="0" destOrd="0" presId="urn:microsoft.com/office/officeart/2005/8/layout/list1"/>
    <dgm:cxn modelId="{90BC8F42-8F7D-4674-B91F-483BEE160124}" type="presParOf" srcId="{EA88466D-0185-4B78-8EAE-AF2EF6BF28F4}" destId="{10286A5F-0E9D-41D3-A3C4-96B1678C3900}" srcOrd="1" destOrd="0" presId="urn:microsoft.com/office/officeart/2005/8/layout/list1"/>
    <dgm:cxn modelId="{2C6246D5-3F78-4B76-8B95-192D063D376A}" type="presParOf" srcId="{637F26C9-A208-498E-BB6D-A941913A790E}" destId="{867F032D-3989-411B-A21A-3858FF6E40CB}" srcOrd="1" destOrd="0" presId="urn:microsoft.com/office/officeart/2005/8/layout/list1"/>
    <dgm:cxn modelId="{B1AF8745-8949-46EF-A394-D72DD8615E5F}" type="presParOf" srcId="{637F26C9-A208-498E-BB6D-A941913A790E}" destId="{3AA13F40-C18C-403C-90B7-7BAE8D24C773}" srcOrd="2" destOrd="0" presId="urn:microsoft.com/office/officeart/2005/8/layout/list1"/>
    <dgm:cxn modelId="{60233117-524F-44A7-8C05-F33C683C6433}" type="presParOf" srcId="{637F26C9-A208-498E-BB6D-A941913A790E}" destId="{22639E5A-9AB1-4274-8911-B85A5F798E9E}" srcOrd="3" destOrd="0" presId="urn:microsoft.com/office/officeart/2005/8/layout/list1"/>
    <dgm:cxn modelId="{7B8D1258-8933-4B20-A24B-20C64E0670E0}" type="presParOf" srcId="{637F26C9-A208-498E-BB6D-A941913A790E}" destId="{852DFD65-DA6F-4450-9C29-9C812163E606}" srcOrd="4" destOrd="0" presId="urn:microsoft.com/office/officeart/2005/8/layout/list1"/>
    <dgm:cxn modelId="{0AE96A3E-6186-455D-ABCE-383096DA4445}" type="presParOf" srcId="{852DFD65-DA6F-4450-9C29-9C812163E606}" destId="{67D62434-54F2-4F52-BD96-E2B29F3A2206}" srcOrd="0" destOrd="0" presId="urn:microsoft.com/office/officeart/2005/8/layout/list1"/>
    <dgm:cxn modelId="{84407EBE-1E54-456D-B67B-E6DFD72A00E5}" type="presParOf" srcId="{852DFD65-DA6F-4450-9C29-9C812163E606}" destId="{13721454-DA45-45FC-957B-DBFC06A69E70}" srcOrd="1" destOrd="0" presId="urn:microsoft.com/office/officeart/2005/8/layout/list1"/>
    <dgm:cxn modelId="{9A6C7DBB-E298-4D41-A3DE-29C32450ECC8}" type="presParOf" srcId="{637F26C9-A208-498E-BB6D-A941913A790E}" destId="{CDEF808A-2664-4852-AFC6-780ABD7E24C1}" srcOrd="5" destOrd="0" presId="urn:microsoft.com/office/officeart/2005/8/layout/list1"/>
    <dgm:cxn modelId="{1405D8D5-89B0-41EF-AE84-1395AA0E4B77}" type="presParOf" srcId="{637F26C9-A208-498E-BB6D-A941913A790E}" destId="{B08E0C17-E709-44D1-A952-D8247A5C2C65}" srcOrd="6" destOrd="0" presId="urn:microsoft.com/office/officeart/2005/8/layout/list1"/>
    <dgm:cxn modelId="{CC08958F-DD0B-43FB-9512-7C75E390DB7B}" type="presParOf" srcId="{637F26C9-A208-498E-BB6D-A941913A790E}" destId="{E854125D-9684-4880-995E-E543C107C0D8}" srcOrd="7" destOrd="0" presId="urn:microsoft.com/office/officeart/2005/8/layout/list1"/>
    <dgm:cxn modelId="{4E9171EE-1ED4-489E-B173-94F3275B914F}" type="presParOf" srcId="{637F26C9-A208-498E-BB6D-A941913A790E}" destId="{19117479-1176-4430-9C37-DD63582C4A36}" srcOrd="8" destOrd="0" presId="urn:microsoft.com/office/officeart/2005/8/layout/list1"/>
    <dgm:cxn modelId="{19770CBD-C774-4CD7-B4EC-D120E9BA567E}" type="presParOf" srcId="{19117479-1176-4430-9C37-DD63582C4A36}" destId="{B4A7129B-644C-4006-B6C5-1B394FEDFE35}" srcOrd="0" destOrd="0" presId="urn:microsoft.com/office/officeart/2005/8/layout/list1"/>
    <dgm:cxn modelId="{6E9CE2F1-5B32-4FBC-8173-49A828FDE37A}" type="presParOf" srcId="{19117479-1176-4430-9C37-DD63582C4A36}" destId="{145C33EE-AD44-4EA6-838B-9358CAF5BD31}" srcOrd="1" destOrd="0" presId="urn:microsoft.com/office/officeart/2005/8/layout/list1"/>
    <dgm:cxn modelId="{29B8AA72-A603-4716-BC71-2D4E656C16A1}" type="presParOf" srcId="{637F26C9-A208-498E-BB6D-A941913A790E}" destId="{B3501358-7024-4AD3-947C-978EA42AA314}" srcOrd="9" destOrd="0" presId="urn:microsoft.com/office/officeart/2005/8/layout/list1"/>
    <dgm:cxn modelId="{556B2BDB-E4B6-4B65-88AC-E4EBCEC51DFE}" type="presParOf" srcId="{637F26C9-A208-498E-BB6D-A941913A790E}" destId="{51D5D5EA-C1A8-4FC0-9825-C52392E62F48}" srcOrd="10" destOrd="0" presId="urn:microsoft.com/office/officeart/2005/8/layout/list1"/>
    <dgm:cxn modelId="{103C0254-59A2-494A-A917-1A85406B5A9F}" type="presParOf" srcId="{637F26C9-A208-498E-BB6D-A941913A790E}" destId="{4C6F0607-43B1-481E-A77F-D01DB54A93BE}" srcOrd="11" destOrd="0" presId="urn:microsoft.com/office/officeart/2005/8/layout/list1"/>
    <dgm:cxn modelId="{EC038D9E-C118-45FC-B6FB-F34E1EAEA7AA}" type="presParOf" srcId="{637F26C9-A208-498E-BB6D-A941913A790E}" destId="{BED995F9-8DE7-47AA-BF22-AA0A54ABF54A}" srcOrd="12" destOrd="0" presId="urn:microsoft.com/office/officeart/2005/8/layout/list1"/>
    <dgm:cxn modelId="{96FC10AF-CFBE-4CB3-A44F-4147F4EC5F8C}" type="presParOf" srcId="{BED995F9-8DE7-47AA-BF22-AA0A54ABF54A}" destId="{4FD92A2C-A29B-4CA6-A190-F99E4D7D7F31}" srcOrd="0" destOrd="0" presId="urn:microsoft.com/office/officeart/2005/8/layout/list1"/>
    <dgm:cxn modelId="{C0822AC8-3942-4605-AB3D-AE96F6B3911B}" type="presParOf" srcId="{BED995F9-8DE7-47AA-BF22-AA0A54ABF54A}" destId="{6A46FA02-EEFC-4A8E-BC6D-F2EC3254DCA9}" srcOrd="1" destOrd="0" presId="urn:microsoft.com/office/officeart/2005/8/layout/list1"/>
    <dgm:cxn modelId="{4B4C8AE7-900F-4A58-8F0B-3B0BC449063A}" type="presParOf" srcId="{637F26C9-A208-498E-BB6D-A941913A790E}" destId="{AFD56253-C402-49A5-ABB4-CFA02694897C}" srcOrd="13" destOrd="0" presId="urn:microsoft.com/office/officeart/2005/8/layout/list1"/>
    <dgm:cxn modelId="{F49C5FD3-F75C-4257-AEFF-2AA08682626A}" type="presParOf" srcId="{637F26C9-A208-498E-BB6D-A941913A790E}" destId="{8B23794A-C3F6-420C-846D-5646FAB7EEBE}"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6E610-937D-4F11-A69B-571EE112D2C2}">
      <dsp:nvSpPr>
        <dsp:cNvPr id="0" name=""/>
        <dsp:cNvSpPr/>
      </dsp:nvSpPr>
      <dsp:spPr>
        <a:xfrm>
          <a:off x="1227" y="415897"/>
          <a:ext cx="4309690" cy="273665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F2C7B060-7530-4A8B-8934-7D9F79787110}">
      <dsp:nvSpPr>
        <dsp:cNvPr id="0" name=""/>
        <dsp:cNvSpPr/>
      </dsp:nvSpPr>
      <dsp:spPr>
        <a:xfrm>
          <a:off x="480082" y="870809"/>
          <a:ext cx="4309690" cy="2736653"/>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Waiver approval is inconsistent with the core objective of the Medicaid program which is “….to furnish medical assistance to persons who can not afford it.” </a:t>
          </a:r>
        </a:p>
      </dsp:txBody>
      <dsp:txXfrm>
        <a:off x="560236" y="950963"/>
        <a:ext cx="4149382" cy="2576345"/>
      </dsp:txXfrm>
    </dsp:sp>
    <dsp:sp modelId="{E381D610-036B-4372-BDEE-F437EF7E5166}">
      <dsp:nvSpPr>
        <dsp:cNvPr id="0" name=""/>
        <dsp:cNvSpPr/>
      </dsp:nvSpPr>
      <dsp:spPr>
        <a:xfrm>
          <a:off x="5268627" y="415897"/>
          <a:ext cx="4309690" cy="273665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5802F887-3BF1-4B55-B4A3-B5A7F8E3D307}">
      <dsp:nvSpPr>
        <dsp:cNvPr id="0" name=""/>
        <dsp:cNvSpPr/>
      </dsp:nvSpPr>
      <dsp:spPr>
        <a:xfrm>
          <a:off x="5747481" y="870809"/>
          <a:ext cx="4309690" cy="2736653"/>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Secretary had to consider whether waiver would cause recipients to lose coverage. </a:t>
          </a:r>
        </a:p>
      </dsp:txBody>
      <dsp:txXfrm>
        <a:off x="5827635" y="950963"/>
        <a:ext cx="4149382" cy="25763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F6CCA-0FB0-4CBF-87D3-57F8E7F985DB}">
      <dsp:nvSpPr>
        <dsp:cNvPr id="0" name=""/>
        <dsp:cNvSpPr/>
      </dsp:nvSpPr>
      <dsp:spPr>
        <a:xfrm>
          <a:off x="0" y="281942"/>
          <a:ext cx="6172199" cy="90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9031" tIns="249936" rIns="479031" bIns="85344" numCol="1" spcCol="1270" anchor="t" anchorCtr="0">
          <a:noAutofit/>
        </a:bodyPr>
        <a:lstStyle/>
        <a:p>
          <a:pPr marL="171450" lvl="1" indent="-171450" algn="l" defTabSz="711200">
            <a:lnSpc>
              <a:spcPct val="90000"/>
            </a:lnSpc>
            <a:spcBef>
              <a:spcPct val="0"/>
            </a:spcBef>
            <a:spcAft>
              <a:spcPct val="15000"/>
            </a:spcAft>
            <a:buFont typeface="Symbol" panose="05050102010706020507" pitchFamily="18" charset="2"/>
            <a:buChar char=""/>
          </a:pPr>
          <a:r>
            <a:rPr lang="en-US" sz="1200" kern="1200">
              <a:latin typeface="Minion Pro"/>
              <a:ea typeface="+mn-ea"/>
              <a:cs typeface="+mn-cs"/>
            </a:rPr>
            <a:t>Information not reaching beneficiaries</a:t>
          </a:r>
        </a:p>
        <a:p>
          <a:pPr marL="171450" lvl="1" indent="-171450" algn="l" defTabSz="711200">
            <a:lnSpc>
              <a:spcPct val="90000"/>
            </a:lnSpc>
            <a:spcBef>
              <a:spcPct val="0"/>
            </a:spcBef>
            <a:spcAft>
              <a:spcPct val="15000"/>
            </a:spcAft>
            <a:buFont typeface="Symbol" panose="05050102010706020507" pitchFamily="18" charset="2"/>
            <a:buChar char=""/>
          </a:pPr>
          <a:r>
            <a:rPr lang="en-US" sz="1200" kern="1200">
              <a:latin typeface="Minion Pro"/>
              <a:ea typeface="+mn-ea"/>
              <a:cs typeface="+mn-cs"/>
            </a:rPr>
            <a:t>Many program changes happening; uncertain what it all means</a:t>
          </a:r>
        </a:p>
        <a:p>
          <a:pPr marL="171450" lvl="1" indent="-171450" algn="l" defTabSz="711200">
            <a:lnSpc>
              <a:spcPct val="90000"/>
            </a:lnSpc>
            <a:spcBef>
              <a:spcPct val="0"/>
            </a:spcBef>
            <a:spcAft>
              <a:spcPct val="15000"/>
            </a:spcAft>
            <a:buFont typeface="Symbol" panose="05050102010706020507" pitchFamily="18" charset="2"/>
            <a:buChar char=""/>
          </a:pPr>
          <a:r>
            <a:rPr lang="en-US" sz="1200" kern="1200">
              <a:latin typeface="Minion Pro"/>
              <a:ea typeface="+mn-ea"/>
              <a:cs typeface="+mn-cs"/>
            </a:rPr>
            <a:t>Information and forms confusing to diverse beneficiaries and in English</a:t>
          </a:r>
        </a:p>
      </dsp:txBody>
      <dsp:txXfrm>
        <a:off x="0" y="281942"/>
        <a:ext cx="6172199" cy="907200"/>
      </dsp:txXfrm>
    </dsp:sp>
    <dsp:sp modelId="{454987CD-183A-478F-9F8A-F48D3E7A8A50}">
      <dsp:nvSpPr>
        <dsp:cNvPr id="0" name=""/>
        <dsp:cNvSpPr/>
      </dsp:nvSpPr>
      <dsp:spPr>
        <a:xfrm>
          <a:off x="308610" y="104822"/>
          <a:ext cx="4320540"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306" tIns="0" rIns="163306" bIns="0" numCol="1" spcCol="1270" anchor="ctr" anchorCtr="0">
          <a:noAutofit/>
        </a:bodyPr>
        <a:lstStyle/>
        <a:p>
          <a:pPr marL="0" lvl="0" indent="0" algn="l" defTabSz="533400">
            <a:lnSpc>
              <a:spcPct val="90000"/>
            </a:lnSpc>
            <a:spcBef>
              <a:spcPct val="0"/>
            </a:spcBef>
            <a:spcAft>
              <a:spcPct val="35000"/>
            </a:spcAft>
            <a:buFont typeface="Symbol" panose="05050102010706020507" pitchFamily="18" charset="2"/>
            <a:buNone/>
          </a:pPr>
          <a:r>
            <a:rPr lang="en-US" sz="1200" kern="1200" dirty="0"/>
            <a:t>Awareness of the Work Requirement</a:t>
          </a:r>
        </a:p>
      </dsp:txBody>
      <dsp:txXfrm>
        <a:off x="325903" y="122115"/>
        <a:ext cx="4285954" cy="319654"/>
      </dsp:txXfrm>
    </dsp:sp>
    <dsp:sp modelId="{F180A11F-BB79-497F-987E-FF43EA759A0F}">
      <dsp:nvSpPr>
        <dsp:cNvPr id="0" name=""/>
        <dsp:cNvSpPr/>
      </dsp:nvSpPr>
      <dsp:spPr>
        <a:xfrm>
          <a:off x="0" y="1431062"/>
          <a:ext cx="6172199" cy="90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9031" tIns="249936" rIns="479031" bIns="85344" numCol="1" spcCol="1270" anchor="t" anchorCtr="0">
          <a:noAutofit/>
        </a:bodyPr>
        <a:lstStyle/>
        <a:p>
          <a:pPr marL="114300" lvl="1" indent="-114300" algn="l" defTabSz="533400">
            <a:lnSpc>
              <a:spcPct val="90000"/>
            </a:lnSpc>
            <a:spcBef>
              <a:spcPct val="0"/>
            </a:spcBef>
            <a:spcAft>
              <a:spcPct val="15000"/>
            </a:spcAft>
            <a:buFont typeface="Symbol" panose="05050102010706020507" pitchFamily="18" charset="2"/>
            <a:buChar char=""/>
          </a:pPr>
          <a:r>
            <a:rPr lang="en-US" sz="1200" kern="1200"/>
            <a:t>Not clear what qualifying activities were</a:t>
          </a:r>
        </a:p>
        <a:p>
          <a:pPr marL="114300" lvl="1" indent="-114300" algn="l" defTabSz="533400">
            <a:lnSpc>
              <a:spcPct val="90000"/>
            </a:lnSpc>
            <a:spcBef>
              <a:spcPct val="0"/>
            </a:spcBef>
            <a:spcAft>
              <a:spcPct val="15000"/>
            </a:spcAft>
            <a:buFont typeface="Symbol" panose="05050102010706020507" pitchFamily="18" charset="2"/>
            <a:buChar char=""/>
          </a:pPr>
          <a:r>
            <a:rPr lang="en-US" sz="1200" kern="1200"/>
            <a:t>Not clear what exemptions and exceptions were</a:t>
          </a:r>
        </a:p>
        <a:p>
          <a:pPr marL="114300" lvl="1" indent="-114300" algn="l" defTabSz="533400">
            <a:lnSpc>
              <a:spcPct val="90000"/>
            </a:lnSpc>
            <a:spcBef>
              <a:spcPct val="0"/>
            </a:spcBef>
            <a:spcAft>
              <a:spcPct val="15000"/>
            </a:spcAft>
            <a:buFont typeface="Symbol" panose="05050102010706020507" pitchFamily="18" charset="2"/>
            <a:buChar char=""/>
          </a:pPr>
          <a:r>
            <a:rPr lang="en-US" sz="1200" kern="1200"/>
            <a:t>Unclear how to get certifications for exemptions or exceptions</a:t>
          </a:r>
        </a:p>
      </dsp:txBody>
      <dsp:txXfrm>
        <a:off x="0" y="1431062"/>
        <a:ext cx="6172199" cy="907200"/>
      </dsp:txXfrm>
    </dsp:sp>
    <dsp:sp modelId="{18435F0A-AA32-41DB-A95C-66514D0FE8F7}">
      <dsp:nvSpPr>
        <dsp:cNvPr id="0" name=""/>
        <dsp:cNvSpPr/>
      </dsp:nvSpPr>
      <dsp:spPr>
        <a:xfrm>
          <a:off x="308610" y="1253942"/>
          <a:ext cx="4320540"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306" tIns="0" rIns="163306" bIns="0" numCol="1" spcCol="1270" anchor="ctr" anchorCtr="0">
          <a:noAutofit/>
        </a:bodyPr>
        <a:lstStyle/>
        <a:p>
          <a:pPr marL="0" lvl="0" indent="0" algn="l" defTabSz="533400">
            <a:lnSpc>
              <a:spcPct val="90000"/>
            </a:lnSpc>
            <a:spcBef>
              <a:spcPct val="0"/>
            </a:spcBef>
            <a:spcAft>
              <a:spcPct val="35000"/>
            </a:spcAft>
            <a:buNone/>
          </a:pPr>
          <a:r>
            <a:rPr lang="en-US" sz="1200" kern="1200" dirty="0"/>
            <a:t>Understanding the Requirements</a:t>
          </a:r>
        </a:p>
      </dsp:txBody>
      <dsp:txXfrm>
        <a:off x="325903" y="1271235"/>
        <a:ext cx="4285954" cy="319654"/>
      </dsp:txXfrm>
    </dsp:sp>
    <dsp:sp modelId="{85BF6A87-AA91-4CE6-A7C5-96F7419932EE}">
      <dsp:nvSpPr>
        <dsp:cNvPr id="0" name=""/>
        <dsp:cNvSpPr/>
      </dsp:nvSpPr>
      <dsp:spPr>
        <a:xfrm>
          <a:off x="0" y="2580182"/>
          <a:ext cx="6172199" cy="90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9031" tIns="249936" rIns="479031"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Beneficiaries have atypical work schedules, and many are seasonal </a:t>
          </a:r>
        </a:p>
        <a:p>
          <a:pPr marL="114300" lvl="1" indent="-114300" algn="l" defTabSz="533400">
            <a:lnSpc>
              <a:spcPct val="90000"/>
            </a:lnSpc>
            <a:spcBef>
              <a:spcPct val="0"/>
            </a:spcBef>
            <a:spcAft>
              <a:spcPct val="15000"/>
            </a:spcAft>
            <a:buChar char="•"/>
          </a:pPr>
          <a:r>
            <a:rPr lang="en-US" sz="1200" kern="1200" dirty="0"/>
            <a:t>Confusion about self-employment and how to count it</a:t>
          </a:r>
        </a:p>
        <a:p>
          <a:pPr marL="114300" lvl="1" indent="-114300" algn="l" defTabSz="533400">
            <a:lnSpc>
              <a:spcPct val="90000"/>
            </a:lnSpc>
            <a:spcBef>
              <a:spcPct val="0"/>
            </a:spcBef>
            <a:spcAft>
              <a:spcPct val="15000"/>
            </a:spcAft>
            <a:buChar char="•"/>
          </a:pPr>
          <a:r>
            <a:rPr lang="en-US" sz="1200" kern="1200" dirty="0"/>
            <a:t>Documentation process was difficult to understand and complete</a:t>
          </a:r>
        </a:p>
      </dsp:txBody>
      <dsp:txXfrm>
        <a:off x="0" y="2580182"/>
        <a:ext cx="6172199" cy="907200"/>
      </dsp:txXfrm>
    </dsp:sp>
    <dsp:sp modelId="{448115EA-758F-4DC2-882A-3ADF5F382674}">
      <dsp:nvSpPr>
        <dsp:cNvPr id="0" name=""/>
        <dsp:cNvSpPr/>
      </dsp:nvSpPr>
      <dsp:spPr>
        <a:xfrm>
          <a:off x="308610" y="2403062"/>
          <a:ext cx="4320540"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306" tIns="0" rIns="163306" bIns="0" numCol="1" spcCol="1270" anchor="ctr" anchorCtr="0">
          <a:noAutofit/>
        </a:bodyPr>
        <a:lstStyle/>
        <a:p>
          <a:pPr marL="0" lvl="0" indent="0" algn="l" defTabSz="533400">
            <a:lnSpc>
              <a:spcPct val="90000"/>
            </a:lnSpc>
            <a:spcBef>
              <a:spcPct val="0"/>
            </a:spcBef>
            <a:spcAft>
              <a:spcPct val="35000"/>
            </a:spcAft>
            <a:buNone/>
          </a:pPr>
          <a:r>
            <a:rPr lang="en-US" sz="1200" kern="1200" dirty="0"/>
            <a:t>Ability to Comply</a:t>
          </a:r>
        </a:p>
      </dsp:txBody>
      <dsp:txXfrm>
        <a:off x="325903" y="2420355"/>
        <a:ext cx="4285954" cy="319654"/>
      </dsp:txXfrm>
    </dsp:sp>
    <dsp:sp modelId="{91933B6D-8008-4079-B7D4-54C861B8A2CA}">
      <dsp:nvSpPr>
        <dsp:cNvPr id="0" name=""/>
        <dsp:cNvSpPr/>
      </dsp:nvSpPr>
      <dsp:spPr>
        <a:xfrm>
          <a:off x="0" y="3729302"/>
          <a:ext cx="6172199" cy="1039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9031" tIns="249936" rIns="479031"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Beneficiaries were not understanding that not complying could result in coverage loss</a:t>
          </a:r>
        </a:p>
        <a:p>
          <a:pPr marL="114300" lvl="1" indent="-114300" algn="l" defTabSz="533400">
            <a:lnSpc>
              <a:spcPct val="90000"/>
            </a:lnSpc>
            <a:spcBef>
              <a:spcPct val="0"/>
            </a:spcBef>
            <a:spcAft>
              <a:spcPct val="15000"/>
            </a:spcAft>
            <a:buChar char="•"/>
          </a:pPr>
          <a:r>
            <a:rPr lang="en-US" sz="1200" kern="1200"/>
            <a:t>Some beneficiaries were “really surprised to find out about this” and it causes “panic”</a:t>
          </a:r>
        </a:p>
      </dsp:txBody>
      <dsp:txXfrm>
        <a:off x="0" y="3729302"/>
        <a:ext cx="6172199" cy="1039500"/>
      </dsp:txXfrm>
    </dsp:sp>
    <dsp:sp modelId="{C04A9EA0-E7D5-4887-B004-A3EB45010B0B}">
      <dsp:nvSpPr>
        <dsp:cNvPr id="0" name=""/>
        <dsp:cNvSpPr/>
      </dsp:nvSpPr>
      <dsp:spPr>
        <a:xfrm>
          <a:off x="308610" y="3552182"/>
          <a:ext cx="4320540"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306" tIns="0" rIns="163306" bIns="0" numCol="1" spcCol="1270" anchor="ctr" anchorCtr="0">
          <a:noAutofit/>
        </a:bodyPr>
        <a:lstStyle/>
        <a:p>
          <a:pPr marL="0" lvl="0" indent="0" algn="l" defTabSz="533400">
            <a:lnSpc>
              <a:spcPct val="90000"/>
            </a:lnSpc>
            <a:spcBef>
              <a:spcPct val="0"/>
            </a:spcBef>
            <a:spcAft>
              <a:spcPct val="35000"/>
            </a:spcAft>
            <a:buNone/>
          </a:pPr>
          <a:r>
            <a:rPr lang="en-US" sz="1200" kern="1200" dirty="0"/>
            <a:t>Consequences for not Complying</a:t>
          </a:r>
        </a:p>
      </dsp:txBody>
      <dsp:txXfrm>
        <a:off x="325903" y="3569475"/>
        <a:ext cx="4285954" cy="319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A13F40-C18C-403C-90B7-7BAE8D24C773}">
      <dsp:nvSpPr>
        <dsp:cNvPr id="0" name=""/>
        <dsp:cNvSpPr/>
      </dsp:nvSpPr>
      <dsp:spPr>
        <a:xfrm>
          <a:off x="0" y="366992"/>
          <a:ext cx="6172199" cy="90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9031" tIns="249936" rIns="479031" bIns="85344" numCol="1" spcCol="1270" anchor="t" anchorCtr="0">
          <a:noAutofit/>
        </a:bodyPr>
        <a:lstStyle/>
        <a:p>
          <a:pPr marL="171450" lvl="1" indent="-171450" algn="l" defTabSz="711200">
            <a:lnSpc>
              <a:spcPct val="90000"/>
            </a:lnSpc>
            <a:spcBef>
              <a:spcPct val="0"/>
            </a:spcBef>
            <a:spcAft>
              <a:spcPct val="15000"/>
            </a:spcAft>
            <a:buFont typeface="Symbol" panose="05050102010706020507" pitchFamily="18" charset="2"/>
            <a:buChar char=""/>
          </a:pPr>
          <a:r>
            <a:rPr lang="en-US" sz="1200" kern="1200"/>
            <a:t>Education and support activities were as additional duties </a:t>
          </a:r>
          <a:endParaRPr lang="en-US" sz="1200" kern="1200">
            <a:latin typeface="Minion Pro"/>
            <a:ea typeface="+mn-ea"/>
            <a:cs typeface="+mn-cs"/>
          </a:endParaRPr>
        </a:p>
        <a:p>
          <a:pPr marL="171450" lvl="1" indent="-171450" algn="l" defTabSz="711200">
            <a:lnSpc>
              <a:spcPct val="90000"/>
            </a:lnSpc>
            <a:spcBef>
              <a:spcPct val="0"/>
            </a:spcBef>
            <a:spcAft>
              <a:spcPct val="15000"/>
            </a:spcAft>
            <a:buFont typeface="Symbol" panose="05050102010706020507" pitchFamily="18" charset="2"/>
            <a:buChar char=""/>
          </a:pPr>
          <a:r>
            <a:rPr lang="en-US" sz="1200" kern="1200">
              <a:latin typeface="Minion Pro"/>
              <a:ea typeface="+mn-ea"/>
              <a:cs typeface="+mn-cs"/>
            </a:rPr>
            <a:t>Many program changes happening; need to try to understand moving parts</a:t>
          </a:r>
        </a:p>
        <a:p>
          <a:pPr marL="171450" lvl="1" indent="-171450" algn="l" defTabSz="711200">
            <a:lnSpc>
              <a:spcPct val="90000"/>
            </a:lnSpc>
            <a:spcBef>
              <a:spcPct val="0"/>
            </a:spcBef>
            <a:spcAft>
              <a:spcPct val="15000"/>
            </a:spcAft>
            <a:buFont typeface="Symbol" panose="05050102010706020507" pitchFamily="18" charset="2"/>
            <a:buChar char=""/>
          </a:pPr>
          <a:r>
            <a:rPr lang="en-US" sz="1200" kern="1200">
              <a:latin typeface="Minion Pro"/>
              <a:ea typeface="+mn-ea"/>
              <a:cs typeface="+mn-cs"/>
            </a:rPr>
            <a:t>Held variety of sessions for beneficiaries with no additional resources</a:t>
          </a:r>
        </a:p>
      </dsp:txBody>
      <dsp:txXfrm>
        <a:off x="0" y="366992"/>
        <a:ext cx="6172199" cy="907200"/>
      </dsp:txXfrm>
    </dsp:sp>
    <dsp:sp modelId="{10286A5F-0E9D-41D3-A3C4-96B1678C3900}">
      <dsp:nvSpPr>
        <dsp:cNvPr id="0" name=""/>
        <dsp:cNvSpPr/>
      </dsp:nvSpPr>
      <dsp:spPr>
        <a:xfrm>
          <a:off x="308610" y="189872"/>
          <a:ext cx="4320540"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306" tIns="0" rIns="163306" bIns="0" numCol="1" spcCol="1270" anchor="ctr" anchorCtr="0">
          <a:noAutofit/>
        </a:bodyPr>
        <a:lstStyle/>
        <a:p>
          <a:pPr marL="0" lvl="0" indent="0" algn="l" defTabSz="533400">
            <a:lnSpc>
              <a:spcPct val="90000"/>
            </a:lnSpc>
            <a:spcBef>
              <a:spcPct val="0"/>
            </a:spcBef>
            <a:spcAft>
              <a:spcPct val="35000"/>
            </a:spcAft>
            <a:buFont typeface="Symbol" panose="05050102010706020507" pitchFamily="18" charset="2"/>
            <a:buNone/>
          </a:pPr>
          <a:r>
            <a:rPr lang="en-US" sz="1200" kern="1200" dirty="0"/>
            <a:t>Staff Time Required for Prepare</a:t>
          </a:r>
        </a:p>
      </dsp:txBody>
      <dsp:txXfrm>
        <a:off x="325903" y="207165"/>
        <a:ext cx="4285954" cy="319654"/>
      </dsp:txXfrm>
    </dsp:sp>
    <dsp:sp modelId="{B08E0C17-E709-44D1-A952-D8247A5C2C65}">
      <dsp:nvSpPr>
        <dsp:cNvPr id="0" name=""/>
        <dsp:cNvSpPr/>
      </dsp:nvSpPr>
      <dsp:spPr>
        <a:xfrm>
          <a:off x="0" y="1516112"/>
          <a:ext cx="6172199" cy="90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9031" tIns="249936" rIns="479031" bIns="85344" numCol="1" spcCol="1270" anchor="t" anchorCtr="0">
          <a:noAutofit/>
        </a:bodyPr>
        <a:lstStyle/>
        <a:p>
          <a:pPr marL="114300" lvl="1" indent="-114300" algn="l" defTabSz="533400">
            <a:lnSpc>
              <a:spcPct val="90000"/>
            </a:lnSpc>
            <a:spcBef>
              <a:spcPct val="0"/>
            </a:spcBef>
            <a:spcAft>
              <a:spcPct val="15000"/>
            </a:spcAft>
            <a:buFont typeface="Symbol" panose="05050102010706020507" pitchFamily="18" charset="2"/>
            <a:buChar char=""/>
          </a:pPr>
          <a:r>
            <a:rPr lang="en-US" sz="1200" kern="1200"/>
            <a:t>Translated materials into other languages</a:t>
          </a:r>
        </a:p>
        <a:p>
          <a:pPr marL="114300" lvl="1" indent="-114300" algn="l" defTabSz="533400">
            <a:lnSpc>
              <a:spcPct val="90000"/>
            </a:lnSpc>
            <a:spcBef>
              <a:spcPct val="0"/>
            </a:spcBef>
            <a:spcAft>
              <a:spcPct val="15000"/>
            </a:spcAft>
            <a:buFont typeface="Symbol" panose="05050102010706020507" pitchFamily="18" charset="2"/>
            <a:buChar char=""/>
          </a:pPr>
          <a:r>
            <a:rPr lang="en-US" sz="1200" kern="1200"/>
            <a:t>Modifications for IT systems to support forms and documentation</a:t>
          </a:r>
        </a:p>
        <a:p>
          <a:pPr marL="114300" lvl="1" indent="-114300" algn="l" defTabSz="533400">
            <a:lnSpc>
              <a:spcPct val="90000"/>
            </a:lnSpc>
            <a:spcBef>
              <a:spcPct val="0"/>
            </a:spcBef>
            <a:spcAft>
              <a:spcPct val="15000"/>
            </a:spcAft>
            <a:buFont typeface="Symbol" panose="05050102010706020507" pitchFamily="18" charset="2"/>
            <a:buChar char=""/>
          </a:pPr>
          <a:r>
            <a:rPr lang="en-US" sz="1200" kern="1200"/>
            <a:t>Did social media and other communication functions </a:t>
          </a:r>
        </a:p>
      </dsp:txBody>
      <dsp:txXfrm>
        <a:off x="0" y="1516112"/>
        <a:ext cx="6172199" cy="907200"/>
      </dsp:txXfrm>
    </dsp:sp>
    <dsp:sp modelId="{13721454-DA45-45FC-957B-DBFC06A69E70}">
      <dsp:nvSpPr>
        <dsp:cNvPr id="0" name=""/>
        <dsp:cNvSpPr/>
      </dsp:nvSpPr>
      <dsp:spPr>
        <a:xfrm>
          <a:off x="308610" y="1338992"/>
          <a:ext cx="4320540"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306" tIns="0" rIns="163306" bIns="0" numCol="1" spcCol="1270" anchor="ctr" anchorCtr="0">
          <a:noAutofit/>
        </a:bodyPr>
        <a:lstStyle/>
        <a:p>
          <a:pPr marL="0" lvl="0" indent="0" algn="l" defTabSz="533400">
            <a:lnSpc>
              <a:spcPct val="90000"/>
            </a:lnSpc>
            <a:spcBef>
              <a:spcPct val="0"/>
            </a:spcBef>
            <a:spcAft>
              <a:spcPct val="35000"/>
            </a:spcAft>
            <a:buNone/>
          </a:pPr>
          <a:r>
            <a:rPr lang="en-US" sz="1200" kern="1200" dirty="0"/>
            <a:t>Investment in Technology and Resources</a:t>
          </a:r>
        </a:p>
      </dsp:txBody>
      <dsp:txXfrm>
        <a:off x="325903" y="1356285"/>
        <a:ext cx="4285954" cy="319654"/>
      </dsp:txXfrm>
    </dsp:sp>
    <dsp:sp modelId="{51D5D5EA-C1A8-4FC0-9825-C52392E62F48}">
      <dsp:nvSpPr>
        <dsp:cNvPr id="0" name=""/>
        <dsp:cNvSpPr/>
      </dsp:nvSpPr>
      <dsp:spPr>
        <a:xfrm>
          <a:off x="0" y="2665232"/>
          <a:ext cx="6172199" cy="869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9031" tIns="249936" rIns="479031"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Exceptions and exemptions required certifications by providers </a:t>
          </a:r>
        </a:p>
        <a:p>
          <a:pPr marL="114300" lvl="1" indent="-114300" algn="l" defTabSz="533400">
            <a:lnSpc>
              <a:spcPct val="90000"/>
            </a:lnSpc>
            <a:spcBef>
              <a:spcPct val="0"/>
            </a:spcBef>
            <a:spcAft>
              <a:spcPct val="15000"/>
            </a:spcAft>
            <a:buChar char="•"/>
          </a:pPr>
          <a:r>
            <a:rPr lang="en-US" sz="1200" kern="1200" dirty="0"/>
            <a:t>Created ethical dilemma for providers who had to certify to maintain coverage but did not feel ability to work was clinical assessment</a:t>
          </a:r>
        </a:p>
      </dsp:txBody>
      <dsp:txXfrm>
        <a:off x="0" y="2665232"/>
        <a:ext cx="6172199" cy="869400"/>
      </dsp:txXfrm>
    </dsp:sp>
    <dsp:sp modelId="{145C33EE-AD44-4EA6-838B-9358CAF5BD31}">
      <dsp:nvSpPr>
        <dsp:cNvPr id="0" name=""/>
        <dsp:cNvSpPr/>
      </dsp:nvSpPr>
      <dsp:spPr>
        <a:xfrm>
          <a:off x="308610" y="2488112"/>
          <a:ext cx="4320540"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306" tIns="0" rIns="163306" bIns="0" numCol="1" spcCol="1270" anchor="ctr" anchorCtr="0">
          <a:noAutofit/>
        </a:bodyPr>
        <a:lstStyle/>
        <a:p>
          <a:pPr marL="0" lvl="0" indent="0" algn="l" defTabSz="533400">
            <a:lnSpc>
              <a:spcPct val="90000"/>
            </a:lnSpc>
            <a:spcBef>
              <a:spcPct val="0"/>
            </a:spcBef>
            <a:spcAft>
              <a:spcPct val="35000"/>
            </a:spcAft>
            <a:buNone/>
          </a:pPr>
          <a:r>
            <a:rPr lang="en-US" sz="1200" kern="1200" dirty="0"/>
            <a:t>Certification and Documentation Support</a:t>
          </a:r>
        </a:p>
      </dsp:txBody>
      <dsp:txXfrm>
        <a:off x="325903" y="2505405"/>
        <a:ext cx="4285954" cy="319654"/>
      </dsp:txXfrm>
    </dsp:sp>
    <dsp:sp modelId="{8B23794A-C3F6-420C-846D-5646FAB7EEBE}">
      <dsp:nvSpPr>
        <dsp:cNvPr id="0" name=""/>
        <dsp:cNvSpPr/>
      </dsp:nvSpPr>
      <dsp:spPr>
        <a:xfrm>
          <a:off x="0" y="3776552"/>
          <a:ext cx="6172199" cy="90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9031" tIns="249936" rIns="479031"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Substantial risk of coverage loss for noncompliance</a:t>
          </a:r>
        </a:p>
        <a:p>
          <a:pPr marL="114300" lvl="1" indent="-114300" algn="l" defTabSz="533400">
            <a:lnSpc>
              <a:spcPct val="90000"/>
            </a:lnSpc>
            <a:spcBef>
              <a:spcPct val="0"/>
            </a:spcBef>
            <a:spcAft>
              <a:spcPct val="15000"/>
            </a:spcAft>
            <a:buChar char="•"/>
          </a:pPr>
          <a:r>
            <a:rPr lang="en-US" sz="1200" kern="1200"/>
            <a:t>Curing and suspension created uncertainty for payment of services rendered </a:t>
          </a:r>
        </a:p>
        <a:p>
          <a:pPr marL="114300" lvl="1" indent="-114300" algn="l" defTabSz="533400">
            <a:lnSpc>
              <a:spcPct val="90000"/>
            </a:lnSpc>
            <a:spcBef>
              <a:spcPct val="0"/>
            </a:spcBef>
            <a:spcAft>
              <a:spcPct val="15000"/>
            </a:spcAft>
            <a:buChar char="•"/>
          </a:pPr>
          <a:r>
            <a:rPr lang="en-US" sz="1200" kern="1200"/>
            <a:t>Uncompensated care</a:t>
          </a:r>
        </a:p>
      </dsp:txBody>
      <dsp:txXfrm>
        <a:off x="0" y="3776552"/>
        <a:ext cx="6172199" cy="907200"/>
      </dsp:txXfrm>
    </dsp:sp>
    <dsp:sp modelId="{6A46FA02-EEFC-4A8E-BC6D-F2EC3254DCA9}">
      <dsp:nvSpPr>
        <dsp:cNvPr id="0" name=""/>
        <dsp:cNvSpPr/>
      </dsp:nvSpPr>
      <dsp:spPr>
        <a:xfrm>
          <a:off x="308610" y="3599432"/>
          <a:ext cx="4320540"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306" tIns="0" rIns="163306" bIns="0" numCol="1" spcCol="1270" anchor="ctr" anchorCtr="0">
          <a:noAutofit/>
        </a:bodyPr>
        <a:lstStyle/>
        <a:p>
          <a:pPr marL="0" lvl="0" indent="0" algn="l" defTabSz="533400">
            <a:lnSpc>
              <a:spcPct val="90000"/>
            </a:lnSpc>
            <a:spcBef>
              <a:spcPct val="0"/>
            </a:spcBef>
            <a:spcAft>
              <a:spcPct val="35000"/>
            </a:spcAft>
            <a:buNone/>
          </a:pPr>
          <a:r>
            <a:rPr lang="en-US" sz="1200" kern="1200" dirty="0"/>
            <a:t>Risk of Financial Loss</a:t>
          </a:r>
        </a:p>
      </dsp:txBody>
      <dsp:txXfrm>
        <a:off x="325903" y="3616725"/>
        <a:ext cx="4285954"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9DD65E-1FA2-4C3E-9B0E-7AED7519BF97}" type="datetimeFigureOut">
              <a:rPr lang="en-US" smtClean="0"/>
              <a:t>6/5/2025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307D11-8B34-4A17-90F5-56A2062CA68F}" type="slidenum">
              <a:rPr lang="en-US" smtClean="0"/>
              <a:t>‹#›</a:t>
            </a:fld>
            <a:endParaRPr lang="en-US"/>
          </a:p>
        </p:txBody>
      </p:sp>
    </p:spTree>
    <p:extLst>
      <p:ext uri="{BB962C8B-B14F-4D97-AF65-F5344CB8AC3E}">
        <p14:creationId xmlns:p14="http://schemas.microsoft.com/office/powerpoint/2010/main" val="2898171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cf.georgetown.edu/2020/01/30/medicaid-work-requirements-and-beyond-cms-administrator-tries-a-new-work-around/"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kff.org/medicare/issue-brief/the-connection-between-social-security-disability-benefits-and-health-coverage-through-medicaid-and-medicare/"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kff.org/medicaid/issue-brief/understanding-the-intersection-of-medicaid-work-a-look-at-what-the-data-say/"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hhs.unh.edu/sites/default/files/media/2019/07/granite_advantage_update_7.19.19.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F307D11-8B34-4A17-90F5-56A2062CA68F}" type="slidenum">
              <a:rPr lang="en-US" smtClean="0"/>
              <a:t>2</a:t>
            </a:fld>
            <a:endParaRPr lang="en-US"/>
          </a:p>
        </p:txBody>
      </p:sp>
    </p:spTree>
    <p:extLst>
      <p:ext uri="{BB962C8B-B14F-4D97-AF65-F5344CB8AC3E}">
        <p14:creationId xmlns:p14="http://schemas.microsoft.com/office/powerpoint/2010/main" val="2924079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3166" rtl="0" eaLnBrk="1" fontAlgn="base" latinLnBrk="0" hangingPunct="1">
              <a:lnSpc>
                <a:spcPct val="100000"/>
              </a:lnSpc>
              <a:spcBef>
                <a:spcPct val="0"/>
              </a:spcBef>
              <a:spcAft>
                <a:spcPct val="0"/>
              </a:spcAft>
              <a:buClrTx/>
              <a:buSzTx/>
              <a:buFontTx/>
              <a:buNone/>
              <a:tabLst/>
              <a:defRPr/>
            </a:pPr>
            <a:fld id="{A5248CB2-4729-4FD8-821A-EE6A748F4E2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3166"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71754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307D11-8B34-4A17-90F5-56A2062CA68F}" type="slidenum">
              <a:rPr lang="en-US" smtClean="0"/>
              <a:t>20</a:t>
            </a:fld>
            <a:endParaRPr lang="en-US"/>
          </a:p>
        </p:txBody>
      </p:sp>
    </p:spTree>
    <p:extLst>
      <p:ext uri="{BB962C8B-B14F-4D97-AF65-F5344CB8AC3E}">
        <p14:creationId xmlns:p14="http://schemas.microsoft.com/office/powerpoint/2010/main" val="4222385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200"/>
              </a:spcBef>
              <a:spcAft>
                <a:spcPts val="200"/>
              </a:spcAft>
              <a:buClr>
                <a:srgbClr val="F77A05"/>
              </a:buClr>
              <a:buSzPct val="100000"/>
              <a:buFont typeface="Arial" panose="020B0604020202020204" pitchFamily="34" charset="0"/>
              <a:buChar char="•"/>
              <a:tabLst/>
              <a:defRPr/>
            </a:pPr>
            <a:r>
              <a:rPr kumimoji="0" lang="en-US" sz="2600" b="0" i="0" u="none" strike="noStrike" kern="1200" cap="none" spc="0" normalizeH="0" baseline="0" noProof="0" dirty="0">
                <a:ln>
                  <a:noFill/>
                </a:ln>
                <a:solidFill>
                  <a:srgbClr val="00266D"/>
                </a:solidFill>
                <a:effectLst/>
                <a:uLnTx/>
                <a:uFillTx/>
                <a:latin typeface="Calibri" panose="020F0502020204030204"/>
                <a:ea typeface="+mn-ea"/>
                <a:cs typeface="+mn-cs"/>
              </a:rPr>
              <a:t>Project 2025: “clarify that states have the ability to adopt work incentives for able-bodied individuals (similar to what is required in other welfare programs). </a:t>
            </a:r>
          </a:p>
          <a:p>
            <a:endParaRPr lang="en-US" dirty="0"/>
          </a:p>
        </p:txBody>
      </p:sp>
      <p:sp>
        <p:nvSpPr>
          <p:cNvPr id="4" name="Slide Number Placeholder 3"/>
          <p:cNvSpPr>
            <a:spLocks noGrp="1"/>
          </p:cNvSpPr>
          <p:nvPr>
            <p:ph type="sldNum" sz="quarter" idx="5"/>
          </p:nvPr>
        </p:nvSpPr>
        <p:spPr/>
        <p:txBody>
          <a:bodyPr/>
          <a:lstStyle/>
          <a:p>
            <a:fld id="{9F307D11-8B34-4A17-90F5-56A2062CA68F}" type="slidenum">
              <a:rPr lang="en-US" smtClean="0"/>
              <a:t>22</a:t>
            </a:fld>
            <a:endParaRPr lang="en-US"/>
          </a:p>
        </p:txBody>
      </p:sp>
    </p:spTree>
    <p:extLst>
      <p:ext uri="{BB962C8B-B14F-4D97-AF65-F5344CB8AC3E}">
        <p14:creationId xmlns:p14="http://schemas.microsoft.com/office/powerpoint/2010/main" val="1654989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5248CB2-4729-4FD8-821A-EE6A748F4E23}" type="slidenum">
              <a:rPr lang="en-US" smtClean="0"/>
              <a:pPr>
                <a:defRPr/>
              </a:pPr>
              <a:t>23</a:t>
            </a:fld>
            <a:endParaRPr lang="en-US" dirty="0"/>
          </a:p>
        </p:txBody>
      </p:sp>
    </p:spTree>
    <p:extLst>
      <p:ext uri="{BB962C8B-B14F-4D97-AF65-F5344CB8AC3E}">
        <p14:creationId xmlns:p14="http://schemas.microsoft.com/office/powerpoint/2010/main" val="1903814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January 2018, CMS announced a new policy supporting state implementation of work and community engagement requirements on Medicaid beneficiaries as a condition of Medicaid eligibility.</a:t>
            </a:r>
          </a:p>
          <a:p>
            <a:endParaRPr lang="en-US" dirty="0"/>
          </a:p>
          <a:p>
            <a:r>
              <a:rPr lang="en-US" dirty="0"/>
              <a:t>According to the policy, states would be able to obtain approval for work and community engagement requirements for adults who were not:</a:t>
            </a:r>
          </a:p>
          <a:p>
            <a:pPr marL="171450" indent="-171450">
              <a:buFont typeface="Arial" panose="020B0604020202020204" pitchFamily="34" charset="0"/>
              <a:buChar char="•"/>
            </a:pPr>
            <a:r>
              <a:rPr lang="en-US" dirty="0"/>
              <a:t>Elderly</a:t>
            </a:r>
          </a:p>
          <a:p>
            <a:pPr marL="171450" indent="-171450">
              <a:buFont typeface="Arial" panose="020B0604020202020204" pitchFamily="34" charset="0"/>
              <a:buChar char="•"/>
            </a:pPr>
            <a:r>
              <a:rPr lang="en-US" dirty="0"/>
              <a:t>Pregnant</a:t>
            </a:r>
          </a:p>
          <a:p>
            <a:pPr marL="171450" indent="-171450">
              <a:buFont typeface="Arial" panose="020B0604020202020204" pitchFamily="34" charset="0"/>
              <a:buChar char="•"/>
            </a:pPr>
            <a:r>
              <a:rPr lang="en-US" dirty="0"/>
              <a:t>Qualified for Medicaid on the basis of a disability</a:t>
            </a:r>
          </a:p>
          <a:p>
            <a:pPr marL="0" indent="0">
              <a:buFont typeface="Arial" panose="020B0604020202020204" pitchFamily="34" charset="0"/>
              <a:buNone/>
            </a:pPr>
            <a:r>
              <a:rPr lang="en-US" dirty="0"/>
              <a:t>Through demonstration projects authorized under section 1115(a) of the Social Security Act.</a:t>
            </a:r>
          </a:p>
          <a:p>
            <a:pPr marL="0" indent="0">
              <a:buFont typeface="Arial" panose="020B0604020202020204" pitchFamily="34" charset="0"/>
              <a:buNone/>
            </a:pPr>
            <a:endParaRPr lang="en-US" dirty="0"/>
          </a:p>
          <a:p>
            <a:r>
              <a:rPr lang="en-US" dirty="0"/>
              <a:t>In December 2019, the Secretary approved work requirement demonstrations in South Carolina and Utah using the (a)(2) expenditure authority, not the (a)(1).</a:t>
            </a:r>
          </a:p>
          <a:p>
            <a:endParaRPr lang="en-US" dirty="0"/>
          </a:p>
          <a:p>
            <a:r>
              <a:rPr lang="en-US" dirty="0"/>
              <a:t>Really for non-expansion – expanding under 1115(a)(2) theory that not waiving eligibility but using expenditure authority</a:t>
            </a:r>
          </a:p>
          <a:p>
            <a:r>
              <a:rPr lang="en-US" dirty="0"/>
              <a:t>South Carolina: </a:t>
            </a:r>
            <a:r>
              <a:rPr lang="en-US" sz="1200" b="0" i="0" kern="1200" dirty="0">
                <a:solidFill>
                  <a:schemeClr val="tx1"/>
                </a:solidFill>
                <a:effectLst/>
                <a:latin typeface="Times New Roman" pitchFamily="18" charset="0"/>
                <a:ea typeface="+mn-ea"/>
                <a:cs typeface="+mn-cs"/>
              </a:rPr>
              <a:t>“Palmetto Pathways to Independence,” applies work requirements as a condition of eligibility to parents with incomes between 67% and 100% of FPL.  The state does not currently cover parents with incomes above 67% FPL; this “demonstration” makes them eligible.  The Secretary approved this “demonstration” using the (a)(2) expenditure authority, not the (a)(1) waiver authority.  Under the expenditure authority, the requirements of section 1902(a)(8)(reasonable promptness) and 1902(a)(10)(eligibility) are not waived; instead, they are treated as “not applicable” to the parents made eligible under the “demonstration.”  </a:t>
            </a:r>
            <a:r>
              <a:rPr lang="en-US" dirty="0">
                <a:solidFill>
                  <a:schemeClr val="tx1"/>
                </a:solidFill>
                <a:hlinkClick r:id="rId3">
                  <a:extLst>
                    <a:ext uri="{A12FA001-AC4F-418D-AE19-62706E023703}">
                      <ahyp:hlinkClr xmlns:ahyp="http://schemas.microsoft.com/office/drawing/2018/hyperlinkcolor" val="tx"/>
                    </a:ext>
                  </a:extLst>
                </a:hlinkClick>
              </a:rPr>
              <a:t>https://ccf.georgetown.edu/2020/01/30/medicaid-work-requirements-and-beyond-cms-administrator-tries-a-new-work-around/</a:t>
            </a:r>
            <a:endParaRPr lang="en-US" dirty="0">
              <a:solidFill>
                <a:schemeClr val="tx1"/>
              </a:solidFill>
            </a:endParaRPr>
          </a:p>
          <a:p>
            <a:pPr marL="0" indent="0">
              <a:buFont typeface="Arial" panose="020B0604020202020204" pitchFamily="34" charset="0"/>
              <a:buNone/>
            </a:pPr>
            <a:endParaRPr lang="en-US" dirty="0"/>
          </a:p>
          <a:p>
            <a:pPr marL="0" indent="0">
              <a:buFont typeface="Arial" panose="020B0604020202020204" pitchFamily="34" charset="0"/>
              <a:buNone/>
            </a:pPr>
            <a:r>
              <a:rPr lang="en-US" dirty="0"/>
              <a:t>4 overturned by court</a:t>
            </a:r>
          </a:p>
          <a:p>
            <a:pPr marL="0" indent="0">
              <a:buFont typeface="Arial" panose="020B0604020202020204" pitchFamily="34" charset="0"/>
              <a:buNone/>
            </a:pPr>
            <a:r>
              <a:rPr lang="en-US" dirty="0"/>
              <a:t>10 pending</a:t>
            </a:r>
          </a:p>
          <a:p>
            <a:pPr marL="0" indent="0">
              <a:buFont typeface="Arial" panose="020B0604020202020204" pitchFamily="34" charset="0"/>
              <a:buNone/>
            </a:pPr>
            <a:r>
              <a:rPr lang="en-US" dirty="0"/>
              <a:t>6 approved – none implemented except Utah</a:t>
            </a:r>
          </a:p>
          <a:p>
            <a:endParaRPr lang="en-US" dirty="0"/>
          </a:p>
        </p:txBody>
      </p:sp>
      <p:sp>
        <p:nvSpPr>
          <p:cNvPr id="4" name="Slide Number Placeholder 3"/>
          <p:cNvSpPr>
            <a:spLocks noGrp="1"/>
          </p:cNvSpPr>
          <p:nvPr>
            <p:ph type="sldNum" sz="quarter" idx="5"/>
          </p:nvPr>
        </p:nvSpPr>
        <p:spPr/>
        <p:txBody>
          <a:bodyPr/>
          <a:lstStyle/>
          <a:p>
            <a:pPr>
              <a:defRPr/>
            </a:pPr>
            <a:fld id="{A5248CB2-4729-4FD8-821A-EE6A748F4E23}" type="slidenum">
              <a:rPr lang="en-US" smtClean="0"/>
              <a:pPr>
                <a:defRPr/>
              </a:pPr>
              <a:t>4</a:t>
            </a:fld>
            <a:endParaRPr lang="en-US" dirty="0"/>
          </a:p>
        </p:txBody>
      </p:sp>
    </p:spTree>
    <p:extLst>
      <p:ext uri="{BB962C8B-B14F-4D97-AF65-F5344CB8AC3E}">
        <p14:creationId xmlns:p14="http://schemas.microsoft.com/office/powerpoint/2010/main" val="1812931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https://www.aarp.org/aarp-foundation/our-work/legal-advocacy/2021-supreme-court-preview/medicaid-work-requirements-supreme-court-case.html#:~:text=Following%20the%202020%20election%2C%20the,The%20cases%20are%20ongoing.</a:t>
            </a:r>
          </a:p>
          <a:p>
            <a:endParaRPr lang="en-US" dirty="0"/>
          </a:p>
        </p:txBody>
      </p:sp>
      <p:sp>
        <p:nvSpPr>
          <p:cNvPr id="4" name="Slide Number Placeholder 3"/>
          <p:cNvSpPr>
            <a:spLocks noGrp="1"/>
          </p:cNvSpPr>
          <p:nvPr>
            <p:ph type="sldNum" sz="quarter" idx="5"/>
          </p:nvPr>
        </p:nvSpPr>
        <p:spPr/>
        <p:txBody>
          <a:bodyPr/>
          <a:lstStyle/>
          <a:p>
            <a:fld id="{9F307D11-8B34-4A17-90F5-56A2062CA68F}" type="slidenum">
              <a:rPr lang="en-US" smtClean="0"/>
              <a:t>5</a:t>
            </a:fld>
            <a:endParaRPr lang="en-US"/>
          </a:p>
        </p:txBody>
      </p:sp>
    </p:spTree>
    <p:extLst>
      <p:ext uri="{BB962C8B-B14F-4D97-AF65-F5344CB8AC3E}">
        <p14:creationId xmlns:p14="http://schemas.microsoft.com/office/powerpoint/2010/main" val="3541944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Source Sans Pro" panose="020B0503030403020204" pitchFamily="34" charset="0"/>
              </a:rPr>
              <a:t>Among adults under age 65 with Medicaid who do not receive benefits from the Social Security </a:t>
            </a:r>
            <a:r>
              <a:rPr lang="en-US" b="0" i="0" u="sng" dirty="0">
                <a:solidFill>
                  <a:srgbClr val="0017CE"/>
                </a:solidFill>
                <a:effectLst/>
                <a:latin typeface="Source Sans Pro" panose="020B0503030403020204" pitchFamily="34" charset="0"/>
                <a:hlinkClick r:id="rId3"/>
              </a:rPr>
              <a:t>disability programs</a:t>
            </a:r>
            <a:r>
              <a:rPr lang="en-US" b="0" i="0" dirty="0">
                <a:solidFill>
                  <a:srgbClr val="333333"/>
                </a:solidFill>
                <a:effectLst/>
                <a:latin typeface="Source Sans Pro" panose="020B0503030403020204" pitchFamily="34" charset="0"/>
              </a:rPr>
              <a:t>, Supplemental Security Income (SSI) and Social Security Disability Insurance (SSDI), and who are not also covered by Medicare, 92% were </a:t>
            </a:r>
            <a:r>
              <a:rPr lang="en-US" b="0" i="0" u="sng" dirty="0">
                <a:solidFill>
                  <a:srgbClr val="0017CE"/>
                </a:solidFill>
                <a:effectLst/>
                <a:latin typeface="Source Sans Pro" panose="020B0503030403020204" pitchFamily="34" charset="0"/>
                <a:hlinkClick r:id="rId4"/>
              </a:rPr>
              <a:t>working</a:t>
            </a:r>
            <a:r>
              <a:rPr lang="en-US" b="0" i="0" dirty="0">
                <a:solidFill>
                  <a:srgbClr val="333333"/>
                </a:solidFill>
                <a:effectLst/>
                <a:latin typeface="Source Sans Pro" panose="020B0503030403020204" pitchFamily="34" charset="0"/>
              </a:rPr>
              <a:t> full or part-time (64%), or not working due to caregiving responsibilities (12%), illness or disability (10%), or school attendance (7%) (Figure 1). The remaining 8% of Medicaid adults reported that they are retired, unable to find work, or were not working for another reason.</a:t>
            </a:r>
            <a:endParaRPr lang="en-US" dirty="0"/>
          </a:p>
        </p:txBody>
      </p:sp>
      <p:sp>
        <p:nvSpPr>
          <p:cNvPr id="4" name="Slide Number Placeholder 3"/>
          <p:cNvSpPr>
            <a:spLocks noGrp="1"/>
          </p:cNvSpPr>
          <p:nvPr>
            <p:ph type="sldNum" sz="quarter" idx="5"/>
          </p:nvPr>
        </p:nvSpPr>
        <p:spPr/>
        <p:txBody>
          <a:bodyPr/>
          <a:lstStyle/>
          <a:p>
            <a:fld id="{9F307D11-8B34-4A17-90F5-56A2062CA68F}" type="slidenum">
              <a:rPr lang="en-US" smtClean="0"/>
              <a:t>6</a:t>
            </a:fld>
            <a:endParaRPr lang="en-US"/>
          </a:p>
        </p:txBody>
      </p:sp>
    </p:spTree>
    <p:extLst>
      <p:ext uri="{BB962C8B-B14F-4D97-AF65-F5344CB8AC3E}">
        <p14:creationId xmlns:p14="http://schemas.microsoft.com/office/powerpoint/2010/main" val="3448031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AK: 18,000 lost coverage – over 95% were working or qualified for an exemption. </a:t>
            </a:r>
          </a:p>
          <a:p>
            <a:r>
              <a:rPr lang="en-US" dirty="0"/>
              <a:t>NH: 17,000 were going to lose coverage. </a:t>
            </a:r>
          </a:p>
          <a:p>
            <a:endParaRPr lang="en-US" dirty="0"/>
          </a:p>
          <a:p>
            <a:r>
              <a:rPr lang="en-US" dirty="0"/>
              <a:t>https://www.aarp.org/aarp-foundation/our-work/legal-advocacy/2021-supreme-court-preview/medicaid-work-requirements-supreme-court-case.html</a:t>
            </a:r>
          </a:p>
        </p:txBody>
      </p:sp>
      <p:sp>
        <p:nvSpPr>
          <p:cNvPr id="4" name="Slide Number Placeholder 3"/>
          <p:cNvSpPr>
            <a:spLocks noGrp="1"/>
          </p:cNvSpPr>
          <p:nvPr>
            <p:ph type="sldNum" sz="quarter" idx="5"/>
          </p:nvPr>
        </p:nvSpPr>
        <p:spPr/>
        <p:txBody>
          <a:bodyPr/>
          <a:lstStyle/>
          <a:p>
            <a:fld id="{9F307D11-8B34-4A17-90F5-56A2062CA68F}" type="slidenum">
              <a:rPr lang="en-US" smtClean="0"/>
              <a:t>7</a:t>
            </a:fld>
            <a:endParaRPr lang="en-US"/>
          </a:p>
        </p:txBody>
      </p:sp>
    </p:spTree>
    <p:extLst>
      <p:ext uri="{BB962C8B-B14F-4D97-AF65-F5344CB8AC3E}">
        <p14:creationId xmlns:p14="http://schemas.microsoft.com/office/powerpoint/2010/main" val="1248096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307D11-8B34-4A17-90F5-56A2062CA68F}" type="slidenum">
              <a:rPr lang="en-US" smtClean="0"/>
              <a:t>9</a:t>
            </a:fld>
            <a:endParaRPr lang="en-US"/>
          </a:p>
        </p:txBody>
      </p:sp>
    </p:spTree>
    <p:extLst>
      <p:ext uri="{BB962C8B-B14F-4D97-AF65-F5344CB8AC3E}">
        <p14:creationId xmlns:p14="http://schemas.microsoft.com/office/powerpoint/2010/main" val="1206959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https://chhs.unh.edu/sites/default/files/media/2019/07/granite_advantage_update_7.19.19.pdf</a:t>
            </a:r>
            <a:endParaRPr lang="en-US" dirty="0"/>
          </a:p>
        </p:txBody>
      </p:sp>
      <p:sp>
        <p:nvSpPr>
          <p:cNvPr id="4" name="Slide Number Placeholder 3"/>
          <p:cNvSpPr>
            <a:spLocks noGrp="1"/>
          </p:cNvSpPr>
          <p:nvPr>
            <p:ph type="sldNum" sz="quarter" idx="5"/>
          </p:nvPr>
        </p:nvSpPr>
        <p:spPr/>
        <p:txBody>
          <a:bodyPr/>
          <a:lstStyle/>
          <a:p>
            <a:fld id="{9F307D11-8B34-4A17-90F5-56A2062CA68F}" type="slidenum">
              <a:rPr lang="en-US" smtClean="0"/>
              <a:t>11</a:t>
            </a:fld>
            <a:endParaRPr lang="en-US"/>
          </a:p>
        </p:txBody>
      </p:sp>
    </p:spTree>
    <p:extLst>
      <p:ext uri="{BB962C8B-B14F-4D97-AF65-F5344CB8AC3E}">
        <p14:creationId xmlns:p14="http://schemas.microsoft.com/office/powerpoint/2010/main" val="2360569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https://nhfpi.org/resource/medicaid-work-requirements-and-coverage-losses/</a:t>
            </a:r>
          </a:p>
          <a:p>
            <a:endParaRPr lang="en-US" dirty="0"/>
          </a:p>
        </p:txBody>
      </p:sp>
      <p:sp>
        <p:nvSpPr>
          <p:cNvPr id="4" name="Slide Number Placeholder 3"/>
          <p:cNvSpPr>
            <a:spLocks noGrp="1"/>
          </p:cNvSpPr>
          <p:nvPr>
            <p:ph type="sldNum" sz="quarter" idx="5"/>
          </p:nvPr>
        </p:nvSpPr>
        <p:spPr/>
        <p:txBody>
          <a:bodyPr/>
          <a:lstStyle/>
          <a:p>
            <a:fld id="{9F307D11-8B34-4A17-90F5-56A2062CA68F}" type="slidenum">
              <a:rPr lang="en-US" smtClean="0"/>
              <a:t>12</a:t>
            </a:fld>
            <a:endParaRPr lang="en-US"/>
          </a:p>
        </p:txBody>
      </p:sp>
    </p:spTree>
    <p:extLst>
      <p:ext uri="{BB962C8B-B14F-4D97-AF65-F5344CB8AC3E}">
        <p14:creationId xmlns:p14="http://schemas.microsoft.com/office/powerpoint/2010/main" val="2863168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3166" rtl="0" eaLnBrk="1" fontAlgn="base" latinLnBrk="0" hangingPunct="1">
              <a:lnSpc>
                <a:spcPct val="100000"/>
              </a:lnSpc>
              <a:spcBef>
                <a:spcPct val="0"/>
              </a:spcBef>
              <a:spcAft>
                <a:spcPct val="0"/>
              </a:spcAft>
              <a:buClrTx/>
              <a:buSzTx/>
              <a:buFontTx/>
              <a:buNone/>
              <a:tabLst/>
              <a:defRPr/>
            </a:pPr>
            <a:fld id="{A5248CB2-4729-4FD8-821A-EE6A748F4E2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3166"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92249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rgbClr val="00266D"/>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solidFill>
                  <a:schemeClr val="tx1"/>
                </a:solidFill>
              </a:rPr>
              <a:t>@University of New Hampshire, all rights reserved</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Graphical user interface, text&#10;&#10;Description automatically generated">
            <a:extLst>
              <a:ext uri="{FF2B5EF4-FFF2-40B4-BE49-F238E27FC236}">
                <a16:creationId xmlns:a16="http://schemas.microsoft.com/office/drawing/2014/main" id="{B193A224-AEC2-69ED-4094-842B1A2107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1140" y="33090"/>
            <a:ext cx="2928411" cy="955992"/>
          </a:xfrm>
          <a:prstGeom prst="rect">
            <a:avLst/>
          </a:prstGeom>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dirty="0"/>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p:nvPr>
        </p:nvSpPr>
        <p:spPr>
          <a:xfrm>
            <a:off x="1219200" y="1828800"/>
            <a:ext cx="461010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pic>
        <p:nvPicPr>
          <p:cNvPr id="7" name="Picture 6">
            <a:extLst>
              <a:ext uri="{FF2B5EF4-FFF2-40B4-BE49-F238E27FC236}">
                <a16:creationId xmlns:a16="http://schemas.microsoft.com/office/drawing/2014/main" id="{0658A068-0B34-8744-823E-4A291939F959}"/>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627073" y="5943602"/>
            <a:ext cx="2358661" cy="419748"/>
          </a:xfrm>
          <a:prstGeom prst="rect">
            <a:avLst/>
          </a:prstGeom>
        </p:spPr>
      </p:pic>
      <p:sp>
        <p:nvSpPr>
          <p:cNvPr id="8" name="Picture Placeholder 8">
            <a:extLst>
              <a:ext uri="{FF2B5EF4-FFF2-40B4-BE49-F238E27FC236}">
                <a16:creationId xmlns:a16="http://schemas.microsoft.com/office/drawing/2014/main" id="{9CF51F07-D41C-F145-88D1-66956E3000C3}"/>
              </a:ext>
              <a:ext uri="{C183D7F6-B498-43B3-948B-1728B52AA6E4}">
                <adec:decorative xmlns:adec="http://schemas.microsoft.com/office/drawing/2017/decorative" val="1"/>
              </a:ext>
            </a:extLst>
          </p:cNvPr>
          <p:cNvSpPr>
            <a:spLocks noGrp="1"/>
          </p:cNvSpPr>
          <p:nvPr>
            <p:ph type="pic" sz="quarter" idx="11"/>
          </p:nvPr>
        </p:nvSpPr>
        <p:spPr>
          <a:xfrm>
            <a:off x="6457950" y="0"/>
            <a:ext cx="5734050" cy="6858000"/>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966514698"/>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List + R. Pic">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6259329"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dirty="0"/>
              <a:t>Click to edit Master</a:t>
            </a:r>
          </a:p>
        </p:txBody>
      </p: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hasCustomPrompt="1"/>
          </p:nvPr>
        </p:nvSpPr>
        <p:spPr>
          <a:xfrm>
            <a:off x="6259329" y="1858276"/>
            <a:ext cx="4610100" cy="3657600"/>
          </a:xfrm>
        </p:spPr>
        <p:txBody>
          <a:bodyPr>
            <a:noAutofit/>
          </a:bodyPr>
          <a:lstStyle>
            <a:lvl1pPr marL="342900" indent="-342900">
              <a:lnSpc>
                <a:spcPts val="2400"/>
              </a:lnSpc>
              <a:spcBef>
                <a:spcPts val="400"/>
              </a:spcBef>
              <a:buFont typeface="Arial" panose="020B0604020202020204" pitchFamily="34" charset="0"/>
              <a:buChar char="•"/>
              <a:defRPr sz="200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Bullet 1</a:t>
            </a:r>
          </a:p>
          <a:p>
            <a:pPr lvl="0"/>
            <a:r>
              <a:rPr lang="en-US" dirty="0"/>
              <a:t>Bullet 2</a:t>
            </a:r>
          </a:p>
          <a:p>
            <a:pPr lvl="0"/>
            <a:r>
              <a:rPr lang="en-US" dirty="0"/>
              <a:t>Bullet 3</a:t>
            </a:r>
          </a:p>
        </p:txBody>
      </p:sp>
      <p:sp>
        <p:nvSpPr>
          <p:cNvPr id="8" name="Picture Placeholder 8">
            <a:extLst>
              <a:ext uri="{FF2B5EF4-FFF2-40B4-BE49-F238E27FC236}">
                <a16:creationId xmlns:a16="http://schemas.microsoft.com/office/drawing/2014/main" id="{9CF51F07-D41C-F145-88D1-66956E3000C3}"/>
              </a:ext>
              <a:ext uri="{C183D7F6-B498-43B3-948B-1728B52AA6E4}">
                <adec:decorative xmlns:adec="http://schemas.microsoft.com/office/drawing/2017/decorative" val="1"/>
              </a:ext>
            </a:extLst>
          </p:cNvPr>
          <p:cNvSpPr>
            <a:spLocks noGrp="1"/>
          </p:cNvSpPr>
          <p:nvPr>
            <p:ph type="pic" sz="quarter" idx="11"/>
          </p:nvPr>
        </p:nvSpPr>
        <p:spPr>
          <a:xfrm>
            <a:off x="0" y="0"/>
            <a:ext cx="5772150" cy="6858000"/>
          </a:xfrm>
        </p:spPr>
        <p:txBody>
          <a:bodyPr/>
          <a:lstStyle>
            <a:lvl1pPr>
              <a:defRPr>
                <a:solidFill>
                  <a:schemeClr val="bg1"/>
                </a:solidFill>
              </a:defRPr>
            </a:lvl1pPr>
          </a:lstStyle>
          <a:p>
            <a:endParaRPr lang="en-US" dirty="0"/>
          </a:p>
        </p:txBody>
      </p:sp>
      <p:cxnSp>
        <p:nvCxnSpPr>
          <p:cNvPr id="9" name="Straight Connector 8">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pic>
        <p:nvPicPr>
          <p:cNvPr id="10" name="Picture 9">
            <a:extLst>
              <a:ext uri="{FF2B5EF4-FFF2-40B4-BE49-F238E27FC236}">
                <a16:creationId xmlns:a16="http://schemas.microsoft.com/office/drawing/2014/main" id="{8D6DA7EF-EE7F-4B29-A120-D51E1B37116F}"/>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9563255" y="6153476"/>
            <a:ext cx="2358661" cy="419748"/>
          </a:xfrm>
          <a:prstGeom prst="rect">
            <a:avLst/>
          </a:prstGeom>
        </p:spPr>
      </p:pic>
    </p:spTree>
    <p:extLst>
      <p:ext uri="{BB962C8B-B14F-4D97-AF65-F5344CB8AC3E}">
        <p14:creationId xmlns:p14="http://schemas.microsoft.com/office/powerpoint/2010/main" val="3937987429"/>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bg>
      <p:bgPr>
        <a:pattFill prst="dkUpDiag">
          <a:fgClr>
            <a:srgbClr val="004F9D"/>
          </a:fgClr>
          <a:bgClr>
            <a:srgbClr val="013591"/>
          </a:bgClr>
        </a:patt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1331089" y="714886"/>
            <a:ext cx="5967713" cy="3988887"/>
          </a:xfrm>
          <a:prstGeom prst="rect">
            <a:avLst/>
          </a:prstGeom>
          <a:noFill/>
        </p:spPr>
        <p:txBody>
          <a:bodyPr anchor="b">
            <a:noAutofit/>
          </a:bodyPr>
          <a:lstStyle>
            <a:lvl1pPr>
              <a:defRPr sz="7200" b="1" i="0">
                <a:solidFill>
                  <a:schemeClr val="bg1"/>
                </a:solidFill>
                <a:latin typeface="Source Sans Pro" panose="020B0503030403020204" pitchFamily="34" charset="77"/>
              </a:defRPr>
            </a:lvl1pPr>
          </a:lstStyle>
          <a:p>
            <a:r>
              <a:rPr lang="en-US" dirty="0"/>
              <a:t>Click to edit Master title style</a:t>
            </a:r>
          </a:p>
        </p:txBody>
      </p:sp>
      <p:pic>
        <p:nvPicPr>
          <p:cNvPr id="10" name="Picture 9">
            <a:extLst>
              <a:ext uri="{FF2B5EF4-FFF2-40B4-BE49-F238E27FC236}">
                <a16:creationId xmlns:a16="http://schemas.microsoft.com/office/drawing/2014/main" id="{964738DE-3A36-7743-9096-D88580B25A5E}"/>
              </a:ext>
            </a:extLst>
          </p:cNvPr>
          <p:cNvPicPr>
            <a:picLocks noChangeAspect="1"/>
          </p:cNvPicPr>
          <p:nvPr userDrawn="1"/>
        </p:nvPicPr>
        <p:blipFill>
          <a:blip r:embed="rId2"/>
          <a:srcRect/>
          <a:stretch/>
        </p:blipFill>
        <p:spPr>
          <a:xfrm>
            <a:off x="9250748" y="5934583"/>
            <a:ext cx="2941252" cy="507781"/>
          </a:xfrm>
          <a:prstGeom prst="rect">
            <a:avLst/>
          </a:prstGeom>
        </p:spPr>
      </p:pic>
      <p:cxnSp>
        <p:nvCxnSpPr>
          <p:cNvPr id="11" name="Straight Connector 10">
            <a:extLst>
              <a:ext uri="{FF2B5EF4-FFF2-40B4-BE49-F238E27FC236}">
                <a16:creationId xmlns:a16="http://schemas.microsoft.com/office/drawing/2014/main" id="{DDCB7C41-036F-3C46-985A-A2DA08A2D9DF}"/>
              </a:ext>
            </a:extLst>
          </p:cNvPr>
          <p:cNvCxnSpPr>
            <a:cxnSpLocks/>
          </p:cNvCxnSpPr>
          <p:nvPr userDrawn="1"/>
        </p:nvCxnSpPr>
        <p:spPr>
          <a:xfrm flipV="1">
            <a:off x="0" y="4671793"/>
            <a:ext cx="7141580" cy="3198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657741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FT Section Header +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userDrawn="1"/>
        </p:nvSpPr>
        <p:spPr>
          <a:xfrm>
            <a:off x="0" y="0"/>
            <a:ext cx="4262718" cy="6858000"/>
          </a:xfrm>
          <a:prstGeom prst="rect">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67A2BA2-B7FF-5149-B98F-44E9F3D7BA2B}"/>
              </a:ext>
            </a:extLst>
          </p:cNvPr>
          <p:cNvSpPr/>
          <p:nvPr userDrawn="1"/>
        </p:nvSpPr>
        <p:spPr>
          <a:xfrm>
            <a:off x="657676" y="3604628"/>
            <a:ext cx="1343891" cy="138546"/>
          </a:xfrm>
          <a:prstGeom prst="rect">
            <a:avLst/>
          </a:prstGeom>
          <a:solidFill>
            <a:srgbClr val="182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035FF9D-8F55-774F-A2D7-885F4FB16D39}"/>
              </a:ext>
            </a:extLst>
          </p:cNvPr>
          <p:cNvSpPr>
            <a:spLocks noGrp="1"/>
          </p:cNvSpPr>
          <p:nvPr>
            <p:ph type="title"/>
          </p:nvPr>
        </p:nvSpPr>
        <p:spPr>
          <a:xfrm>
            <a:off x="553501" y="954741"/>
            <a:ext cx="3328911" cy="2474259"/>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endParaRPr lang="en-US" dirty="0"/>
          </a:p>
        </p:txBody>
      </p:sp>
      <p:sp>
        <p:nvSpPr>
          <p:cNvPr id="7" name="Picture Placeholder 8">
            <a:extLst>
              <a:ext uri="{FF2B5EF4-FFF2-40B4-BE49-F238E27FC236}">
                <a16:creationId xmlns:a16="http://schemas.microsoft.com/office/drawing/2014/main" id="{9CF51F07-D41C-F145-88D1-66956E3000C3}"/>
              </a:ext>
              <a:ext uri="{C183D7F6-B498-43B3-948B-1728B52AA6E4}">
                <adec:decorative xmlns:adec="http://schemas.microsoft.com/office/drawing/2017/decorative" val="1"/>
              </a:ext>
            </a:extLst>
          </p:cNvPr>
          <p:cNvSpPr>
            <a:spLocks noGrp="1"/>
          </p:cNvSpPr>
          <p:nvPr>
            <p:ph type="pic" sz="quarter" idx="10"/>
          </p:nvPr>
        </p:nvSpPr>
        <p:spPr>
          <a:xfrm>
            <a:off x="4262718" y="0"/>
            <a:ext cx="7929282" cy="6858000"/>
          </a:xfrm>
        </p:spPr>
        <p:txBody>
          <a:bodyPr/>
          <a:lstStyle>
            <a:lvl1pPr>
              <a:defRPr>
                <a:solidFill>
                  <a:schemeClr val="bg1"/>
                </a:solidFill>
              </a:defRPr>
            </a:lvl1pPr>
          </a:lstStyle>
          <a:p>
            <a:endParaRPr lang="en-US" dirty="0"/>
          </a:p>
        </p:txBody>
      </p:sp>
      <p:pic>
        <p:nvPicPr>
          <p:cNvPr id="9" name="Picture 8">
            <a:extLst>
              <a:ext uri="{FF2B5EF4-FFF2-40B4-BE49-F238E27FC236}">
                <a16:creationId xmlns:a16="http://schemas.microsoft.com/office/drawing/2014/main" id="{F9B501D3-CE47-41EB-BC26-B54B4E47CD60}"/>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627073" y="5943602"/>
            <a:ext cx="2358661" cy="419748"/>
          </a:xfrm>
          <a:prstGeom prst="rect">
            <a:avLst/>
          </a:prstGeom>
        </p:spPr>
      </p:pic>
    </p:spTree>
    <p:extLst>
      <p:ext uri="{BB962C8B-B14F-4D97-AF65-F5344CB8AC3E}">
        <p14:creationId xmlns:p14="http://schemas.microsoft.com/office/powerpoint/2010/main" val="1251663721"/>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GHT Section Header + Pic">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240887-672A-304F-9FA5-1BEF1B2AEB18}"/>
              </a:ext>
              <a:ext uri="{C183D7F6-B498-43B3-948B-1728B52AA6E4}">
                <adec:decorative xmlns:adec="http://schemas.microsoft.com/office/drawing/2017/decorative" val="1"/>
              </a:ext>
            </a:extLst>
          </p:cNvPr>
          <p:cNvSpPr/>
          <p:nvPr userDrawn="1"/>
        </p:nvSpPr>
        <p:spPr>
          <a:xfrm>
            <a:off x="7929282" y="0"/>
            <a:ext cx="4262718" cy="6858000"/>
          </a:xfrm>
          <a:prstGeom prst="rect">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69C32234-5597-9943-BCC0-4D32D78648D0}"/>
              </a:ext>
              <a:ext uri="{C183D7F6-B498-43B3-948B-1728B52AA6E4}">
                <adec:decorative xmlns:adec="http://schemas.microsoft.com/office/drawing/2017/decorative" val="1"/>
              </a:ext>
            </a:extLst>
          </p:cNvPr>
          <p:cNvSpPr>
            <a:spLocks noGrp="1"/>
          </p:cNvSpPr>
          <p:nvPr>
            <p:ph type="pic" sz="quarter" idx="10"/>
          </p:nvPr>
        </p:nvSpPr>
        <p:spPr>
          <a:xfrm>
            <a:off x="0" y="0"/>
            <a:ext cx="7929282" cy="6858000"/>
          </a:xfrm>
        </p:spPr>
        <p:txBody>
          <a:bodyPr/>
          <a:lstStyle>
            <a:lvl1pPr>
              <a:defRPr>
                <a:solidFill>
                  <a:schemeClr val="bg1"/>
                </a:solidFill>
              </a:defRPr>
            </a:lvl1pPr>
          </a:lstStyle>
          <a:p>
            <a:endParaRPr lang="en-US" dirty="0"/>
          </a:p>
        </p:txBody>
      </p:sp>
      <p:sp>
        <p:nvSpPr>
          <p:cNvPr id="11" name="Rectangle 10">
            <a:extLst>
              <a:ext uri="{FF2B5EF4-FFF2-40B4-BE49-F238E27FC236}">
                <a16:creationId xmlns:a16="http://schemas.microsoft.com/office/drawing/2014/main" id="{7A85F05C-984C-D042-AFBB-8851E753CF09}"/>
              </a:ext>
            </a:extLst>
          </p:cNvPr>
          <p:cNvSpPr/>
          <p:nvPr userDrawn="1"/>
        </p:nvSpPr>
        <p:spPr>
          <a:xfrm>
            <a:off x="8491193" y="3604628"/>
            <a:ext cx="1343891" cy="138546"/>
          </a:xfrm>
          <a:prstGeom prst="rect">
            <a:avLst/>
          </a:prstGeom>
          <a:solidFill>
            <a:srgbClr val="182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BF3CEF31-6BBD-F84E-936F-6782D772FEAA}"/>
              </a:ext>
            </a:extLst>
          </p:cNvPr>
          <p:cNvSpPr>
            <a:spLocks noGrp="1"/>
          </p:cNvSpPr>
          <p:nvPr>
            <p:ph type="title"/>
          </p:nvPr>
        </p:nvSpPr>
        <p:spPr>
          <a:xfrm>
            <a:off x="8387018" y="954741"/>
            <a:ext cx="3328911" cy="2474259"/>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endParaRPr lang="en-US" dirty="0"/>
          </a:p>
        </p:txBody>
      </p:sp>
      <p:pic>
        <p:nvPicPr>
          <p:cNvPr id="7" name="Picture 6">
            <a:extLst>
              <a:ext uri="{FF2B5EF4-FFF2-40B4-BE49-F238E27FC236}">
                <a16:creationId xmlns:a16="http://schemas.microsoft.com/office/drawing/2014/main" id="{DE66E524-F769-49D5-9A90-75B2EEBE67FA}"/>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9563255" y="6153476"/>
            <a:ext cx="2358661" cy="419748"/>
          </a:xfrm>
          <a:prstGeom prst="rect">
            <a:avLst/>
          </a:prstGeom>
        </p:spPr>
      </p:pic>
    </p:spTree>
    <p:extLst>
      <p:ext uri="{BB962C8B-B14F-4D97-AF65-F5344CB8AC3E}">
        <p14:creationId xmlns:p14="http://schemas.microsoft.com/office/powerpoint/2010/main" val="21149483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P Title with Copy">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82A7DE4-9D1B-B94D-B064-FC6B4CCD3F20}"/>
              </a:ext>
            </a:extLst>
          </p:cNvPr>
          <p:cNvSpPr>
            <a:spLocks noGrp="1"/>
          </p:cNvSpPr>
          <p:nvPr>
            <p:ph type="title"/>
          </p:nvPr>
        </p:nvSpPr>
        <p:spPr>
          <a:xfrm>
            <a:off x="838200" y="563317"/>
            <a:ext cx="10515600" cy="878459"/>
          </a:xfrm>
          <a:prstGeom prst="rect">
            <a:avLst/>
          </a:prstGeom>
          <a:noFill/>
        </p:spPr>
        <p:txBody>
          <a:bodyPr anchor="b">
            <a:noAutofit/>
          </a:bodyPr>
          <a:lstStyle>
            <a:lvl1pPr>
              <a:defRPr b="1" i="0">
                <a:solidFill>
                  <a:srgbClr val="013591"/>
                </a:solidFill>
                <a:latin typeface="Source Sans Pro" panose="020B0503030403020204" pitchFamily="34" charset="77"/>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42C1D0E4-3F7B-8E47-99F5-5078B9047C5E}"/>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3A0125DB-FA05-1F44-8F17-9B2134CCC545}"/>
              </a:ext>
            </a:extLst>
          </p:cNvPr>
          <p:cNvSpPr>
            <a:spLocks noGrp="1"/>
          </p:cNvSpPr>
          <p:nvPr>
            <p:ph type="body" sz="quarter" idx="10"/>
          </p:nvPr>
        </p:nvSpPr>
        <p:spPr>
          <a:xfrm>
            <a:off x="1219200" y="1828800"/>
            <a:ext cx="975360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pic>
        <p:nvPicPr>
          <p:cNvPr id="7" name="Picture 6">
            <a:extLst>
              <a:ext uri="{FF2B5EF4-FFF2-40B4-BE49-F238E27FC236}">
                <a16:creationId xmlns:a16="http://schemas.microsoft.com/office/drawing/2014/main" id="{45F35AF7-2526-48EB-AED3-612C96508D8C}"/>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9563255" y="6153476"/>
            <a:ext cx="2358661" cy="419748"/>
          </a:xfrm>
          <a:prstGeom prst="rect">
            <a:avLst/>
          </a:prstGeom>
        </p:spPr>
      </p:pic>
      <p:sp>
        <p:nvSpPr>
          <p:cNvPr id="2" name="Date Placeholder 1">
            <a:extLst>
              <a:ext uri="{FF2B5EF4-FFF2-40B4-BE49-F238E27FC236}">
                <a16:creationId xmlns:a16="http://schemas.microsoft.com/office/drawing/2014/main" id="{AC0C5524-6E07-4EC6-B6D4-5013F5DCB0A0}"/>
              </a:ext>
            </a:extLst>
          </p:cNvPr>
          <p:cNvSpPr>
            <a:spLocks noGrp="1"/>
          </p:cNvSpPr>
          <p:nvPr>
            <p:ph type="dt" sz="half" idx="11"/>
          </p:nvPr>
        </p:nvSpPr>
        <p:spPr/>
        <p:txBody>
          <a:bodyPr/>
          <a:lstStyle/>
          <a:p>
            <a:endParaRPr lang="en-US" dirty="0"/>
          </a:p>
        </p:txBody>
      </p:sp>
      <p:sp>
        <p:nvSpPr>
          <p:cNvPr id="3" name="Footer Placeholder 2">
            <a:extLst>
              <a:ext uri="{FF2B5EF4-FFF2-40B4-BE49-F238E27FC236}">
                <a16:creationId xmlns:a16="http://schemas.microsoft.com/office/drawing/2014/main" id="{4D1C5EF1-E9A6-4654-B68B-11F33B8343F9}"/>
              </a:ext>
            </a:extLst>
          </p:cNvPr>
          <p:cNvSpPr>
            <a:spLocks noGrp="1"/>
          </p:cNvSpPr>
          <p:nvPr>
            <p:ph type="ftr" sz="quarter" idx="12"/>
          </p:nvPr>
        </p:nvSpPr>
        <p:spPr/>
        <p:txBody>
          <a:bodyPr/>
          <a:lstStyle/>
          <a:p>
            <a:r>
              <a:rPr lang="en-US"/>
              <a:t>@University of New Hampshire, all rights reserved</a:t>
            </a:r>
            <a:endParaRPr lang="en-US" dirty="0"/>
          </a:p>
        </p:txBody>
      </p:sp>
      <p:sp>
        <p:nvSpPr>
          <p:cNvPr id="4" name="Slide Number Placeholder 3">
            <a:extLst>
              <a:ext uri="{FF2B5EF4-FFF2-40B4-BE49-F238E27FC236}">
                <a16:creationId xmlns:a16="http://schemas.microsoft.com/office/drawing/2014/main" id="{11379A42-0215-4C91-A393-CE6D5E924D7F}"/>
              </a:ext>
            </a:extLst>
          </p:cNvPr>
          <p:cNvSpPr>
            <a:spLocks noGrp="1"/>
          </p:cNvSpPr>
          <p:nvPr>
            <p:ph type="sldNum" sz="quarter" idx="13"/>
          </p:nvPr>
        </p:nvSpPr>
        <p:spPr/>
        <p:txBody>
          <a:bodyPr/>
          <a:lstStyle/>
          <a:p>
            <a:fld id="{F9DACE89-5049-9D42-8713-0737A9D7485F}" type="slidenum">
              <a:rPr lang="en-US" smtClean="0"/>
              <a:pPr/>
              <a:t>‹#›</a:t>
            </a:fld>
            <a:endParaRPr lang="en-US" dirty="0"/>
          </a:p>
        </p:txBody>
      </p:sp>
    </p:spTree>
    <p:extLst>
      <p:ext uri="{BB962C8B-B14F-4D97-AF65-F5344CB8AC3E}">
        <p14:creationId xmlns:p14="http://schemas.microsoft.com/office/powerpoint/2010/main" val="340987080"/>
      </p:ext>
    </p:extLst>
  </p:cSld>
  <p:clrMapOvr>
    <a:masterClrMapping/>
  </p:clrMapOvr>
  <p:extLst>
    <p:ext uri="{DCECCB84-F9BA-43D5-87BE-67443E8EF086}">
      <p15:sldGuideLst xmlns:p15="http://schemas.microsoft.com/office/powerpoint/2012/main">
        <p15:guide id="1" orient="horz" pos="2160">
          <p15:clr>
            <a:srgbClr val="FBAE40"/>
          </p15:clr>
        </p15:guide>
        <p15:guide id="2" pos="7272">
          <p15:clr>
            <a:srgbClr val="FBAE40"/>
          </p15:clr>
        </p15:guide>
        <p15:guide id="3" pos="768">
          <p15:clr>
            <a:srgbClr val="FBAE40"/>
          </p15:clr>
        </p15:guide>
        <p15:guide id="4" pos="6912">
          <p15:clr>
            <a:srgbClr val="FBAE40"/>
          </p15:clr>
        </p15:guide>
        <p15:guide id="5" orient="horz" pos="1152">
          <p15:clr>
            <a:srgbClr val="FBAE40"/>
          </p15:clr>
        </p15:guide>
        <p15:guide id="6" orient="horz" pos="345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3B7F23B7-3D29-7648-8921-3A0E9180A252}"/>
              </a:ext>
            </a:extLst>
          </p:cNvPr>
          <p:cNvSpPr>
            <a:spLocks noGrp="1"/>
          </p:cNvSpPr>
          <p:nvPr>
            <p:ph type="title"/>
          </p:nvPr>
        </p:nvSpPr>
        <p:spPr>
          <a:xfrm>
            <a:off x="838200" y="563317"/>
            <a:ext cx="10515600" cy="878459"/>
          </a:xfrm>
          <a:prstGeom prst="rect">
            <a:avLst/>
          </a:prstGeom>
          <a:noFill/>
        </p:spPr>
        <p:txBody>
          <a:bodyPr anchor="b"/>
          <a:lstStyle>
            <a:lvl1pPr>
              <a:defRPr b="1" i="0">
                <a:solidFill>
                  <a:srgbClr val="013591"/>
                </a:solidFill>
                <a:latin typeface="Source Sans Pro" panose="020B0503030403020204" pitchFamily="34" charset="77"/>
              </a:defRPr>
            </a:lvl1pPr>
          </a:lstStyle>
          <a:p>
            <a:r>
              <a:rPr lang="en-US" dirty="0"/>
              <a:t>Click to edit Master title style</a:t>
            </a:r>
          </a:p>
        </p:txBody>
      </p:sp>
      <p:cxnSp>
        <p:nvCxnSpPr>
          <p:cNvPr id="36" name="Straight Connector 35">
            <a:extLst>
              <a:ext uri="{FF2B5EF4-FFF2-40B4-BE49-F238E27FC236}">
                <a16:creationId xmlns:a16="http://schemas.microsoft.com/office/drawing/2014/main" id="{88FD7305-84FB-DD4D-8E52-33C2B3B6A0A5}"/>
              </a:ext>
            </a:extLst>
          </p:cNvPr>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pic>
        <p:nvPicPr>
          <p:cNvPr id="8" name="Picture 7">
            <a:extLst>
              <a:ext uri="{FF2B5EF4-FFF2-40B4-BE49-F238E27FC236}">
                <a16:creationId xmlns:a16="http://schemas.microsoft.com/office/drawing/2014/main" id="{03324A99-EDFF-41AC-8F7D-527CF1D47022}"/>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9563255" y="6153476"/>
            <a:ext cx="2358661" cy="419748"/>
          </a:xfrm>
          <a:prstGeom prst="rect">
            <a:avLst/>
          </a:prstGeom>
        </p:spPr>
      </p:pic>
      <p:sp>
        <p:nvSpPr>
          <p:cNvPr id="6" name="Content Placeholder 11">
            <a:extLst>
              <a:ext uri="{FF2B5EF4-FFF2-40B4-BE49-F238E27FC236}">
                <a16:creationId xmlns:a16="http://schemas.microsoft.com/office/drawing/2014/main" id="{9288138A-23CD-42E9-8A31-6C057B5C21EB}"/>
              </a:ext>
            </a:extLst>
          </p:cNvPr>
          <p:cNvSpPr>
            <a:spLocks noGrp="1"/>
          </p:cNvSpPr>
          <p:nvPr>
            <p:ph sz="quarter" idx="11"/>
          </p:nvPr>
        </p:nvSpPr>
        <p:spPr>
          <a:xfrm>
            <a:off x="6324600" y="1636099"/>
            <a:ext cx="5029200" cy="45720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9" name="Content Placeholder 11">
            <a:extLst>
              <a:ext uri="{FF2B5EF4-FFF2-40B4-BE49-F238E27FC236}">
                <a16:creationId xmlns:a16="http://schemas.microsoft.com/office/drawing/2014/main" id="{7313A307-2D04-4070-9E15-DBEEBFC9A0F1}"/>
              </a:ext>
            </a:extLst>
          </p:cNvPr>
          <p:cNvSpPr>
            <a:spLocks noGrp="1"/>
          </p:cNvSpPr>
          <p:nvPr>
            <p:ph sz="quarter" idx="12"/>
          </p:nvPr>
        </p:nvSpPr>
        <p:spPr>
          <a:xfrm>
            <a:off x="838199" y="1644650"/>
            <a:ext cx="5029200" cy="45720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3" name="Date Placeholder 2">
            <a:extLst>
              <a:ext uri="{FF2B5EF4-FFF2-40B4-BE49-F238E27FC236}">
                <a16:creationId xmlns:a16="http://schemas.microsoft.com/office/drawing/2014/main" id="{B7C170CD-B1C9-4665-99D4-C1EEC86FA135}"/>
              </a:ext>
            </a:extLst>
          </p:cNvPr>
          <p:cNvSpPr>
            <a:spLocks noGrp="1"/>
          </p:cNvSpPr>
          <p:nvPr>
            <p:ph type="dt" sz="half" idx="14"/>
          </p:nvPr>
        </p:nvSpPr>
        <p:spPr/>
        <p:txBody>
          <a:bodyPr/>
          <a:lstStyle/>
          <a:p>
            <a:endParaRPr lang="en-US" dirty="0"/>
          </a:p>
        </p:txBody>
      </p:sp>
      <p:sp>
        <p:nvSpPr>
          <p:cNvPr id="4" name="Footer Placeholder 3">
            <a:extLst>
              <a:ext uri="{FF2B5EF4-FFF2-40B4-BE49-F238E27FC236}">
                <a16:creationId xmlns:a16="http://schemas.microsoft.com/office/drawing/2014/main" id="{4A70F43E-998A-467C-8053-5E6CE3B5D30C}"/>
              </a:ext>
            </a:extLst>
          </p:cNvPr>
          <p:cNvSpPr>
            <a:spLocks noGrp="1"/>
          </p:cNvSpPr>
          <p:nvPr>
            <p:ph type="ftr" sz="quarter" idx="15"/>
          </p:nvPr>
        </p:nvSpPr>
        <p:spPr/>
        <p:txBody>
          <a:bodyPr/>
          <a:lstStyle/>
          <a:p>
            <a:r>
              <a:rPr lang="en-US"/>
              <a:t>@University of New Hampshire, all rights reserved</a:t>
            </a:r>
            <a:endParaRPr lang="en-US" dirty="0"/>
          </a:p>
        </p:txBody>
      </p:sp>
      <p:sp>
        <p:nvSpPr>
          <p:cNvPr id="5" name="Slide Number Placeholder 4">
            <a:extLst>
              <a:ext uri="{FF2B5EF4-FFF2-40B4-BE49-F238E27FC236}">
                <a16:creationId xmlns:a16="http://schemas.microsoft.com/office/drawing/2014/main" id="{62A8D3E1-5643-46BF-B6AA-EC02612EE65B}"/>
              </a:ext>
            </a:extLst>
          </p:cNvPr>
          <p:cNvSpPr>
            <a:spLocks noGrp="1"/>
          </p:cNvSpPr>
          <p:nvPr>
            <p:ph type="sldNum" sz="quarter" idx="16"/>
          </p:nvPr>
        </p:nvSpPr>
        <p:spPr/>
        <p:txBody>
          <a:bodyPr/>
          <a:lstStyle/>
          <a:p>
            <a:fld id="{F9DACE89-5049-9D42-8713-0737A9D7485F}" type="slidenum">
              <a:rPr lang="en-US" smtClean="0"/>
              <a:pPr/>
              <a:t>‹#›</a:t>
            </a:fld>
            <a:endParaRPr lang="en-US" dirty="0"/>
          </a:p>
        </p:txBody>
      </p:sp>
    </p:spTree>
    <p:extLst>
      <p:ext uri="{BB962C8B-B14F-4D97-AF65-F5344CB8AC3E}">
        <p14:creationId xmlns:p14="http://schemas.microsoft.com/office/powerpoint/2010/main" val="2291246217"/>
      </p:ext>
    </p:extLst>
  </p:cSld>
  <p:clrMapOvr>
    <a:masterClrMapping/>
  </p:clrMapOvr>
  <p:extLst>
    <p:ext uri="{DCECCB84-F9BA-43D5-87BE-67443E8EF086}">
      <p15:sldGuideLst xmlns:p15="http://schemas.microsoft.com/office/powerpoint/2012/main">
        <p15:guide id="1" orient="horz" pos="2160">
          <p15:clr>
            <a:srgbClr val="FBAE40"/>
          </p15:clr>
        </p15:guide>
        <p15:guide id="2" pos="7272">
          <p15:clr>
            <a:srgbClr val="FBAE40"/>
          </p15:clr>
        </p15:guide>
        <p15:guide id="3" pos="768">
          <p15:clr>
            <a:srgbClr val="FBAE40"/>
          </p15:clr>
        </p15:guide>
        <p15:guide id="4" pos="6912">
          <p15:clr>
            <a:srgbClr val="FBAE40"/>
          </p15:clr>
        </p15:guide>
        <p15:guide id="5" orient="horz" pos="1152">
          <p15:clr>
            <a:srgbClr val="FBAE40"/>
          </p15:clr>
        </p15:guide>
        <p15:guide id="6" orient="horz" pos="345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3B7F23B7-3D29-7648-8921-3A0E9180A252}"/>
              </a:ext>
            </a:extLst>
          </p:cNvPr>
          <p:cNvSpPr>
            <a:spLocks noGrp="1"/>
          </p:cNvSpPr>
          <p:nvPr>
            <p:ph type="title"/>
          </p:nvPr>
        </p:nvSpPr>
        <p:spPr>
          <a:xfrm>
            <a:off x="838200" y="563317"/>
            <a:ext cx="10515600" cy="878459"/>
          </a:xfrm>
          <a:prstGeom prst="rect">
            <a:avLst/>
          </a:prstGeom>
          <a:noFill/>
        </p:spPr>
        <p:txBody>
          <a:bodyPr anchor="b"/>
          <a:lstStyle>
            <a:lvl1pPr>
              <a:defRPr b="1" i="0">
                <a:solidFill>
                  <a:srgbClr val="013591"/>
                </a:solidFill>
                <a:latin typeface="Source Sans Pro" panose="020B0503030403020204" pitchFamily="34" charset="77"/>
              </a:defRPr>
            </a:lvl1pPr>
          </a:lstStyle>
          <a:p>
            <a:r>
              <a:rPr lang="en-US" dirty="0"/>
              <a:t>Click to edit Master title style</a:t>
            </a:r>
          </a:p>
        </p:txBody>
      </p:sp>
      <p:cxnSp>
        <p:nvCxnSpPr>
          <p:cNvPr id="36" name="Straight Connector 35">
            <a:extLst>
              <a:ext uri="{FF2B5EF4-FFF2-40B4-BE49-F238E27FC236}">
                <a16:creationId xmlns:a16="http://schemas.microsoft.com/office/drawing/2014/main" id="{88FD7305-84FB-DD4D-8E52-33C2B3B6A0A5}"/>
              </a:ext>
            </a:extLst>
          </p:cNvPr>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pic>
        <p:nvPicPr>
          <p:cNvPr id="8" name="Picture 7">
            <a:extLst>
              <a:ext uri="{FF2B5EF4-FFF2-40B4-BE49-F238E27FC236}">
                <a16:creationId xmlns:a16="http://schemas.microsoft.com/office/drawing/2014/main" id="{03324A99-EDFF-41AC-8F7D-527CF1D47022}"/>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9563255" y="6153476"/>
            <a:ext cx="2358661" cy="419748"/>
          </a:xfrm>
          <a:prstGeom prst="rect">
            <a:avLst/>
          </a:prstGeom>
        </p:spPr>
      </p:pic>
      <p:sp>
        <p:nvSpPr>
          <p:cNvPr id="6" name="Content Placeholder 11">
            <a:extLst>
              <a:ext uri="{FF2B5EF4-FFF2-40B4-BE49-F238E27FC236}">
                <a16:creationId xmlns:a16="http://schemas.microsoft.com/office/drawing/2014/main" id="{9288138A-23CD-42E9-8A31-6C057B5C21EB}"/>
              </a:ext>
            </a:extLst>
          </p:cNvPr>
          <p:cNvSpPr>
            <a:spLocks noGrp="1"/>
          </p:cNvSpPr>
          <p:nvPr>
            <p:ph sz="quarter" idx="11"/>
          </p:nvPr>
        </p:nvSpPr>
        <p:spPr>
          <a:xfrm>
            <a:off x="6190211" y="2495876"/>
            <a:ext cx="5163589" cy="36576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9" name="Content Placeholder 11">
            <a:extLst>
              <a:ext uri="{FF2B5EF4-FFF2-40B4-BE49-F238E27FC236}">
                <a16:creationId xmlns:a16="http://schemas.microsoft.com/office/drawing/2014/main" id="{7313A307-2D04-4070-9E15-DBEEBFC9A0F1}"/>
              </a:ext>
            </a:extLst>
          </p:cNvPr>
          <p:cNvSpPr>
            <a:spLocks noGrp="1"/>
          </p:cNvSpPr>
          <p:nvPr>
            <p:ph sz="quarter" idx="12"/>
          </p:nvPr>
        </p:nvSpPr>
        <p:spPr>
          <a:xfrm>
            <a:off x="838199" y="2495876"/>
            <a:ext cx="5163589" cy="36576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0" name="Text Placeholder 27">
            <a:extLst>
              <a:ext uri="{FF2B5EF4-FFF2-40B4-BE49-F238E27FC236}">
                <a16:creationId xmlns:a16="http://schemas.microsoft.com/office/drawing/2014/main" id="{5111F29A-6B8F-4643-8083-87BBB1D9E1BA}"/>
              </a:ext>
            </a:extLst>
          </p:cNvPr>
          <p:cNvSpPr>
            <a:spLocks noGrp="1"/>
          </p:cNvSpPr>
          <p:nvPr>
            <p:ph type="body" sz="quarter" idx="10" hasCustomPrompt="1"/>
          </p:nvPr>
        </p:nvSpPr>
        <p:spPr>
          <a:xfrm>
            <a:off x="838198" y="1954587"/>
            <a:ext cx="5163589" cy="532011"/>
          </a:xfrm>
        </p:spPr>
        <p:txBody>
          <a:bodyPr anchor="b">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sp>
        <p:nvSpPr>
          <p:cNvPr id="11" name="Text Placeholder 27">
            <a:extLst>
              <a:ext uri="{FF2B5EF4-FFF2-40B4-BE49-F238E27FC236}">
                <a16:creationId xmlns:a16="http://schemas.microsoft.com/office/drawing/2014/main" id="{2B44A720-A991-4BA3-9897-367EFD58687F}"/>
              </a:ext>
            </a:extLst>
          </p:cNvPr>
          <p:cNvSpPr>
            <a:spLocks noGrp="1"/>
          </p:cNvSpPr>
          <p:nvPr>
            <p:ph type="body" sz="quarter" idx="13" hasCustomPrompt="1"/>
          </p:nvPr>
        </p:nvSpPr>
        <p:spPr>
          <a:xfrm>
            <a:off x="6190210" y="1963865"/>
            <a:ext cx="5163589" cy="532011"/>
          </a:xfrm>
        </p:spPr>
        <p:txBody>
          <a:bodyPr anchor="b">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sp>
        <p:nvSpPr>
          <p:cNvPr id="3" name="Date Placeholder 2">
            <a:extLst>
              <a:ext uri="{FF2B5EF4-FFF2-40B4-BE49-F238E27FC236}">
                <a16:creationId xmlns:a16="http://schemas.microsoft.com/office/drawing/2014/main" id="{B7C170CD-B1C9-4665-99D4-C1EEC86FA135}"/>
              </a:ext>
            </a:extLst>
          </p:cNvPr>
          <p:cNvSpPr>
            <a:spLocks noGrp="1"/>
          </p:cNvSpPr>
          <p:nvPr>
            <p:ph type="dt" sz="half" idx="14"/>
          </p:nvPr>
        </p:nvSpPr>
        <p:spPr/>
        <p:txBody>
          <a:bodyPr/>
          <a:lstStyle/>
          <a:p>
            <a:endParaRPr lang="en-US" dirty="0"/>
          </a:p>
        </p:txBody>
      </p:sp>
      <p:sp>
        <p:nvSpPr>
          <p:cNvPr id="4" name="Footer Placeholder 3">
            <a:extLst>
              <a:ext uri="{FF2B5EF4-FFF2-40B4-BE49-F238E27FC236}">
                <a16:creationId xmlns:a16="http://schemas.microsoft.com/office/drawing/2014/main" id="{4A70F43E-998A-467C-8053-5E6CE3B5D30C}"/>
              </a:ext>
            </a:extLst>
          </p:cNvPr>
          <p:cNvSpPr>
            <a:spLocks noGrp="1"/>
          </p:cNvSpPr>
          <p:nvPr>
            <p:ph type="ftr" sz="quarter" idx="15"/>
          </p:nvPr>
        </p:nvSpPr>
        <p:spPr/>
        <p:txBody>
          <a:bodyPr/>
          <a:lstStyle/>
          <a:p>
            <a:r>
              <a:rPr lang="en-US"/>
              <a:t>@University of New Hampshire, all rights reserved</a:t>
            </a:r>
            <a:endParaRPr lang="en-US" dirty="0"/>
          </a:p>
        </p:txBody>
      </p:sp>
      <p:sp>
        <p:nvSpPr>
          <p:cNvPr id="5" name="Slide Number Placeholder 4">
            <a:extLst>
              <a:ext uri="{FF2B5EF4-FFF2-40B4-BE49-F238E27FC236}">
                <a16:creationId xmlns:a16="http://schemas.microsoft.com/office/drawing/2014/main" id="{62A8D3E1-5643-46BF-B6AA-EC02612EE65B}"/>
              </a:ext>
            </a:extLst>
          </p:cNvPr>
          <p:cNvSpPr>
            <a:spLocks noGrp="1"/>
          </p:cNvSpPr>
          <p:nvPr>
            <p:ph type="sldNum" sz="quarter" idx="16"/>
          </p:nvPr>
        </p:nvSpPr>
        <p:spPr/>
        <p:txBody>
          <a:bodyPr/>
          <a:lstStyle/>
          <a:p>
            <a:fld id="{F9DACE89-5049-9D42-8713-0737A9D7485F}" type="slidenum">
              <a:rPr lang="en-US" smtClean="0"/>
              <a:pPr/>
              <a:t>‹#›</a:t>
            </a:fld>
            <a:endParaRPr lang="en-US" dirty="0"/>
          </a:p>
        </p:txBody>
      </p:sp>
    </p:spTree>
    <p:extLst>
      <p:ext uri="{BB962C8B-B14F-4D97-AF65-F5344CB8AC3E}">
        <p14:creationId xmlns:p14="http://schemas.microsoft.com/office/powerpoint/2010/main" val="3572046964"/>
      </p:ext>
    </p:extLst>
  </p:cSld>
  <p:clrMapOvr>
    <a:masterClrMapping/>
  </p:clrMapOvr>
  <p:extLst>
    <p:ext uri="{DCECCB84-F9BA-43D5-87BE-67443E8EF086}">
      <p15:sldGuideLst xmlns:p15="http://schemas.microsoft.com/office/powerpoint/2012/main">
        <p15:guide id="1" orient="horz" pos="2160">
          <p15:clr>
            <a:srgbClr val="FBAE40"/>
          </p15:clr>
        </p15:guide>
        <p15:guide id="2" pos="7272">
          <p15:clr>
            <a:srgbClr val="FBAE40"/>
          </p15:clr>
        </p15:guide>
        <p15:guide id="3" pos="768">
          <p15:clr>
            <a:srgbClr val="FBAE40"/>
          </p15:clr>
        </p15:guide>
        <p15:guide id="4" pos="6912">
          <p15:clr>
            <a:srgbClr val="FBAE40"/>
          </p15:clr>
        </p15:guide>
        <p15:guide id="5" orient="horz" pos="1152">
          <p15:clr>
            <a:srgbClr val="FBAE40"/>
          </p15:clr>
        </p15:guide>
        <p15:guide id="6" orient="horz" pos="345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P Title with Copy + Data">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rgbClr val="013591"/>
                </a:solidFill>
                <a:latin typeface="Source Sans Pro" panose="020B0503030403020204" pitchFamily="34" charset="77"/>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p:nvPr>
        </p:nvSpPr>
        <p:spPr>
          <a:xfrm>
            <a:off x="1219200" y="1828800"/>
            <a:ext cx="434340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6629400" y="1828800"/>
            <a:ext cx="4343400" cy="36576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pic>
        <p:nvPicPr>
          <p:cNvPr id="8" name="Picture 7">
            <a:extLst>
              <a:ext uri="{FF2B5EF4-FFF2-40B4-BE49-F238E27FC236}">
                <a16:creationId xmlns:a16="http://schemas.microsoft.com/office/drawing/2014/main" id="{64E017CF-6EB5-4537-9540-31C8A2604103}"/>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9563255" y="6153476"/>
            <a:ext cx="2358661" cy="419748"/>
          </a:xfrm>
          <a:prstGeom prst="rect">
            <a:avLst/>
          </a:prstGeom>
        </p:spPr>
      </p:pic>
    </p:spTree>
    <p:extLst>
      <p:ext uri="{BB962C8B-B14F-4D97-AF65-F5344CB8AC3E}">
        <p14:creationId xmlns:p14="http://schemas.microsoft.com/office/powerpoint/2010/main" val="1308266887"/>
      </p:ext>
    </p:extLst>
  </p:cSld>
  <p:clrMapOvr>
    <a:masterClrMapping/>
  </p:clrMapOvr>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4176">
          <p15:clr>
            <a:srgbClr val="FBAE40"/>
          </p15:clr>
        </p15:guide>
        <p15:guide id="8" pos="350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P Title with Copy + Media">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rgbClr val="013591"/>
                </a:solidFill>
                <a:latin typeface="Source Sans Pro" panose="020B0503030403020204" pitchFamily="34" charset="77"/>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p:nvPr>
        </p:nvSpPr>
        <p:spPr>
          <a:xfrm>
            <a:off x="1219200" y="1828800"/>
            <a:ext cx="372319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5562600" y="2133600"/>
            <a:ext cx="5410200" cy="30480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pic>
        <p:nvPicPr>
          <p:cNvPr id="8" name="Picture 7">
            <a:extLst>
              <a:ext uri="{FF2B5EF4-FFF2-40B4-BE49-F238E27FC236}">
                <a16:creationId xmlns:a16="http://schemas.microsoft.com/office/drawing/2014/main" id="{8369B115-6A04-44B5-9EFC-2F7668184492}"/>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9563255" y="6153476"/>
            <a:ext cx="2358661" cy="419748"/>
          </a:xfrm>
          <a:prstGeom prst="rect">
            <a:avLst/>
          </a:prstGeom>
        </p:spPr>
      </p:pic>
    </p:spTree>
    <p:extLst>
      <p:ext uri="{BB962C8B-B14F-4D97-AF65-F5344CB8AC3E}">
        <p14:creationId xmlns:p14="http://schemas.microsoft.com/office/powerpoint/2010/main" val="1114071271"/>
      </p:ext>
    </p:extLst>
  </p:cSld>
  <p:clrMapOvr>
    <a:masterClrMapping/>
  </p:clrMapOvr>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p15:clr>
            <a:srgbClr val="FBAE40"/>
          </p15:clr>
        </p15:guide>
        <p15:guide id="8" pos="3504">
          <p15:clr>
            <a:srgbClr val="FBAE40"/>
          </p15:clr>
        </p15:guide>
        <p15:guide id="9" orient="horz" pos="3264">
          <p15:clr>
            <a:srgbClr val="FBAE40"/>
          </p15:clr>
        </p15:guide>
        <p15:guide id="10" orient="horz" pos="134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solidFill>
                  <a:srgbClr val="00266D"/>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edia Only">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84056BA-2837-8F44-8004-739C36682A52}"/>
              </a:ext>
            </a:extLst>
          </p:cNvPr>
          <p:cNvSpPr>
            <a:spLocks noGrp="1" noChangeAspect="1"/>
          </p:cNvSpPr>
          <p:nvPr>
            <p:ph sz="quarter" idx="11"/>
          </p:nvPr>
        </p:nvSpPr>
        <p:spPr>
          <a:xfrm>
            <a:off x="0" y="3858"/>
            <a:ext cx="12166100" cy="685414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3753156333"/>
      </p:ext>
    </p:extLst>
  </p:cSld>
  <p:clrMapOvr>
    <a:masterClrMapping/>
  </p:clrMapOvr>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p15:clr>
            <a:srgbClr val="FBAE40"/>
          </p15:clr>
        </p15:guide>
        <p15:guide id="8" pos="3504">
          <p15:clr>
            <a:srgbClr val="FBAE40"/>
          </p15:clr>
        </p15:guide>
        <p15:guide id="9" orient="horz" pos="3264">
          <p15:clr>
            <a:srgbClr val="FBAE40"/>
          </p15:clr>
        </p15:guide>
        <p15:guide id="10" orient="horz" pos="134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FT Title, Caption and Pic">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9C32234-5597-9943-BCC0-4D32D78648D0}"/>
              </a:ext>
              <a:ext uri="{C183D7F6-B498-43B3-948B-1728B52AA6E4}">
                <adec:decorative xmlns:adec="http://schemas.microsoft.com/office/drawing/2017/decorative" val="1"/>
              </a:ext>
            </a:extLst>
          </p:cNvPr>
          <p:cNvSpPr>
            <a:spLocks noGrp="1"/>
          </p:cNvSpPr>
          <p:nvPr>
            <p:ph type="pic" sz="quarter" idx="10"/>
          </p:nvPr>
        </p:nvSpPr>
        <p:spPr>
          <a:xfrm>
            <a:off x="0" y="0"/>
            <a:ext cx="10325100" cy="6858000"/>
          </a:xfrm>
        </p:spPr>
        <p:txBody>
          <a:bodyPr/>
          <a:lstStyle>
            <a:lvl1pPr>
              <a:defRPr>
                <a:solidFill>
                  <a:schemeClr val="bg1"/>
                </a:solidFill>
              </a:defRPr>
            </a:lvl1pPr>
          </a:lstStyle>
          <a:p>
            <a:endParaRPr lang="en-US" dirty="0"/>
          </a:p>
        </p:txBody>
      </p:sp>
      <p:sp>
        <p:nvSpPr>
          <p:cNvPr id="12" name="Rectangle 11">
            <a:extLst>
              <a:ext uri="{FF2B5EF4-FFF2-40B4-BE49-F238E27FC236}">
                <a16:creationId xmlns:a16="http://schemas.microsoft.com/office/drawing/2014/main" id="{CF95F29C-14A0-5C4F-877C-1B28B706B781}"/>
              </a:ext>
            </a:extLst>
          </p:cNvPr>
          <p:cNvSpPr/>
          <p:nvPr userDrawn="1"/>
        </p:nvSpPr>
        <p:spPr>
          <a:xfrm>
            <a:off x="10325100" y="0"/>
            <a:ext cx="1866900" cy="6858000"/>
          </a:xfrm>
          <a:prstGeom prst="rect">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752866" y="714887"/>
            <a:ext cx="4128416" cy="2714113"/>
          </a:xfrm>
          <a:prstGeom prst="rect">
            <a:avLst/>
          </a:prstGeom>
          <a:noFill/>
        </p:spPr>
        <p:txBody>
          <a:bodyPr anchor="b">
            <a:noAutofit/>
          </a:bodyPr>
          <a:lstStyle>
            <a:lvl1pPr>
              <a:defRPr sz="6000" b="1" i="0">
                <a:solidFill>
                  <a:schemeClr val="bg1"/>
                </a:solidFill>
                <a:latin typeface="Source Sans Pro" panose="020B0503030403020204" pitchFamily="34" charset="77"/>
              </a:defRPr>
            </a:lvl1pPr>
          </a:lstStyle>
          <a:p>
            <a:r>
              <a:rPr lang="en-US" dirty="0"/>
              <a:t>Click to edit Master title style</a:t>
            </a:r>
          </a:p>
        </p:txBody>
      </p:sp>
      <p:sp>
        <p:nvSpPr>
          <p:cNvPr id="14" name="Subtitle 2">
            <a:extLst>
              <a:ext uri="{FF2B5EF4-FFF2-40B4-BE49-F238E27FC236}">
                <a16:creationId xmlns:a16="http://schemas.microsoft.com/office/drawing/2014/main" id="{EE74C142-31AF-234D-926E-15F7604CA2D8}"/>
              </a:ext>
            </a:extLst>
          </p:cNvPr>
          <p:cNvSpPr>
            <a:spLocks noGrp="1"/>
          </p:cNvSpPr>
          <p:nvPr>
            <p:ph type="subTitle" idx="1" hasCustomPrompt="1"/>
          </p:nvPr>
        </p:nvSpPr>
        <p:spPr>
          <a:xfrm>
            <a:off x="752866" y="3691766"/>
            <a:ext cx="2854035" cy="1666717"/>
          </a:xfrm>
        </p:spPr>
        <p:txBody>
          <a:bodyPr>
            <a:noAutofit/>
          </a:bodyPr>
          <a:lstStyle>
            <a:lvl1pPr marL="0" indent="0" algn="l">
              <a:lnSpc>
                <a:spcPts val="2400"/>
              </a:lnSpc>
              <a:buNone/>
              <a:defRPr sz="1700" b="0" i="0" kern="0" spc="0" baseline="0">
                <a:solidFill>
                  <a:schemeClr val="bg1"/>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br>
              <a:rPr lang="en-US" dirty="0"/>
            </a:br>
            <a:r>
              <a:rPr lang="en-US" dirty="0"/>
              <a:t>subtitle style</a:t>
            </a:r>
          </a:p>
        </p:txBody>
      </p:sp>
      <p:pic>
        <p:nvPicPr>
          <p:cNvPr id="8" name="Picture 7">
            <a:extLst>
              <a:ext uri="{FF2B5EF4-FFF2-40B4-BE49-F238E27FC236}">
                <a16:creationId xmlns:a16="http://schemas.microsoft.com/office/drawing/2014/main" id="{FBF084F9-2442-4FF1-8683-E5BAAEBF2A91}"/>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9563255" y="6153476"/>
            <a:ext cx="2358661" cy="419748"/>
          </a:xfrm>
          <a:prstGeom prst="rect">
            <a:avLst/>
          </a:prstGeom>
        </p:spPr>
      </p:pic>
    </p:spTree>
    <p:extLst>
      <p:ext uri="{BB962C8B-B14F-4D97-AF65-F5344CB8AC3E}">
        <p14:creationId xmlns:p14="http://schemas.microsoft.com/office/powerpoint/2010/main" val="33504845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50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IGHT Title, Caption and Pic">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9C32234-5597-9943-BCC0-4D32D78648D0}"/>
              </a:ext>
              <a:ext uri="{C183D7F6-B498-43B3-948B-1728B52AA6E4}">
                <adec:decorative xmlns:adec="http://schemas.microsoft.com/office/drawing/2017/decorative" val="1"/>
              </a:ext>
            </a:extLst>
          </p:cNvPr>
          <p:cNvSpPr>
            <a:spLocks noGrp="1"/>
          </p:cNvSpPr>
          <p:nvPr>
            <p:ph type="pic" sz="quarter" idx="10"/>
          </p:nvPr>
        </p:nvSpPr>
        <p:spPr>
          <a:xfrm>
            <a:off x="1866900" y="0"/>
            <a:ext cx="10325100" cy="6858000"/>
          </a:xfrm>
        </p:spPr>
        <p:txBody>
          <a:bodyPr/>
          <a:lstStyle>
            <a:lvl1pPr>
              <a:defRPr>
                <a:solidFill>
                  <a:schemeClr val="bg1"/>
                </a:solidFill>
              </a:defRPr>
            </a:lvl1pPr>
          </a:lstStyle>
          <a:p>
            <a:endParaRPr lang="en-US" dirty="0"/>
          </a:p>
        </p:txBody>
      </p:sp>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userDrawn="1"/>
        </p:nvSpPr>
        <p:spPr>
          <a:xfrm>
            <a:off x="0" y="0"/>
            <a:ext cx="1866900" cy="6858000"/>
          </a:xfrm>
          <a:prstGeom prst="rect">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7341925" y="714887"/>
            <a:ext cx="4128416" cy="2714113"/>
          </a:xfrm>
          <a:prstGeom prst="rect">
            <a:avLst/>
          </a:prstGeom>
          <a:noFill/>
        </p:spPr>
        <p:txBody>
          <a:bodyPr anchor="b">
            <a:noAutofit/>
          </a:bodyPr>
          <a:lstStyle>
            <a:lvl1pPr algn="r">
              <a:defRPr sz="6000" b="1" i="0">
                <a:solidFill>
                  <a:schemeClr val="bg1"/>
                </a:solidFill>
                <a:latin typeface="Source Sans Pro" panose="020B0503030403020204" pitchFamily="34" charset="77"/>
              </a:defRPr>
            </a:lvl1pPr>
          </a:lstStyle>
          <a:p>
            <a:r>
              <a:rPr lang="en-US" dirty="0"/>
              <a:t>Click to edit Master title style</a:t>
            </a:r>
          </a:p>
        </p:txBody>
      </p:sp>
      <p:sp>
        <p:nvSpPr>
          <p:cNvPr id="14" name="Subtitle 2">
            <a:extLst>
              <a:ext uri="{FF2B5EF4-FFF2-40B4-BE49-F238E27FC236}">
                <a16:creationId xmlns:a16="http://schemas.microsoft.com/office/drawing/2014/main" id="{EE74C142-31AF-234D-926E-15F7604CA2D8}"/>
              </a:ext>
            </a:extLst>
          </p:cNvPr>
          <p:cNvSpPr>
            <a:spLocks noGrp="1"/>
          </p:cNvSpPr>
          <p:nvPr>
            <p:ph type="subTitle" idx="1" hasCustomPrompt="1"/>
          </p:nvPr>
        </p:nvSpPr>
        <p:spPr>
          <a:xfrm>
            <a:off x="8616306" y="3691766"/>
            <a:ext cx="2854035" cy="1666717"/>
          </a:xfrm>
        </p:spPr>
        <p:txBody>
          <a:bodyPr>
            <a:noAutofit/>
          </a:bodyPr>
          <a:lstStyle>
            <a:lvl1pPr marL="0" indent="0" algn="r">
              <a:lnSpc>
                <a:spcPts val="2400"/>
              </a:lnSpc>
              <a:buNone/>
              <a:defRPr sz="1700" b="0" i="0" kern="0" spc="0" baseline="0">
                <a:solidFill>
                  <a:schemeClr val="bg1"/>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br>
              <a:rPr lang="en-US" dirty="0"/>
            </a:br>
            <a:r>
              <a:rPr lang="en-US" dirty="0"/>
              <a:t>subtitle style</a:t>
            </a:r>
          </a:p>
        </p:txBody>
      </p:sp>
      <p:pic>
        <p:nvPicPr>
          <p:cNvPr id="8" name="Picture 7">
            <a:extLst>
              <a:ext uri="{FF2B5EF4-FFF2-40B4-BE49-F238E27FC236}">
                <a16:creationId xmlns:a16="http://schemas.microsoft.com/office/drawing/2014/main" id="{302887A7-4BEA-498E-A2F7-A6F1E17E7C51}"/>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627073" y="5943602"/>
            <a:ext cx="2358661" cy="419748"/>
          </a:xfrm>
          <a:prstGeom prst="rect">
            <a:avLst/>
          </a:prstGeom>
        </p:spPr>
      </p:pic>
    </p:spTree>
    <p:extLst>
      <p:ext uri="{BB962C8B-B14F-4D97-AF65-F5344CB8AC3E}">
        <p14:creationId xmlns:p14="http://schemas.microsoft.com/office/powerpoint/2010/main" val="10550761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FT Title with COPY + Pic">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dirty="0"/>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p:nvPr>
        </p:nvSpPr>
        <p:spPr>
          <a:xfrm>
            <a:off x="1219200" y="1828800"/>
            <a:ext cx="461010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pic>
        <p:nvPicPr>
          <p:cNvPr id="6" name="Picture 5">
            <a:extLst>
              <a:ext uri="{FF2B5EF4-FFF2-40B4-BE49-F238E27FC236}">
                <a16:creationId xmlns:a16="http://schemas.microsoft.com/office/drawing/2014/main" id="{AF485977-6431-4E87-8CB0-769B4B335FFE}"/>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627073" y="5943602"/>
            <a:ext cx="2358661" cy="419748"/>
          </a:xfrm>
          <a:prstGeom prst="rect">
            <a:avLst/>
          </a:prstGeom>
        </p:spPr>
      </p:pic>
    </p:spTree>
    <p:extLst>
      <p:ext uri="{BB962C8B-B14F-4D97-AF65-F5344CB8AC3E}">
        <p14:creationId xmlns:p14="http://schemas.microsoft.com/office/powerpoint/2010/main" val="214738809"/>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IGHT Title with COPY + Pic">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6362699"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dirty="0"/>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7" name="Text Placeholder 27">
            <a:extLst>
              <a:ext uri="{FF2B5EF4-FFF2-40B4-BE49-F238E27FC236}">
                <a16:creationId xmlns:a16="http://schemas.microsoft.com/office/drawing/2014/main" id="{E506AC32-CF8A-3240-BFFE-0BAE85B42066}"/>
              </a:ext>
            </a:extLst>
          </p:cNvPr>
          <p:cNvSpPr>
            <a:spLocks noGrp="1"/>
          </p:cNvSpPr>
          <p:nvPr>
            <p:ph type="body" sz="quarter" idx="10"/>
          </p:nvPr>
        </p:nvSpPr>
        <p:spPr>
          <a:xfrm>
            <a:off x="6629400" y="1828800"/>
            <a:ext cx="461010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pic>
        <p:nvPicPr>
          <p:cNvPr id="6" name="Picture 5">
            <a:extLst>
              <a:ext uri="{FF2B5EF4-FFF2-40B4-BE49-F238E27FC236}">
                <a16:creationId xmlns:a16="http://schemas.microsoft.com/office/drawing/2014/main" id="{66A1515D-56BD-4A11-B878-87A29DB60D79}"/>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9563255" y="6153476"/>
            <a:ext cx="2358661" cy="419748"/>
          </a:xfrm>
          <a:prstGeom prst="rect">
            <a:avLst/>
          </a:prstGeom>
        </p:spPr>
      </p:pic>
    </p:spTree>
    <p:extLst>
      <p:ext uri="{BB962C8B-B14F-4D97-AF65-F5344CB8AC3E}">
        <p14:creationId xmlns:p14="http://schemas.microsoft.com/office/powerpoint/2010/main" val="992505706"/>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4176">
          <p15:clr>
            <a:srgbClr val="FBAE40"/>
          </p15:clr>
        </p15:guide>
        <p15:guide id="9" pos="3840">
          <p15:clr>
            <a:srgbClr val="FBAE40"/>
          </p15:clr>
        </p15:guide>
        <p15:guide id="10" pos="691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FT Title with DATA + Pic">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dirty="0"/>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7" name="Chart Placeholder 2">
            <a:extLst>
              <a:ext uri="{FF2B5EF4-FFF2-40B4-BE49-F238E27FC236}">
                <a16:creationId xmlns:a16="http://schemas.microsoft.com/office/drawing/2014/main" id="{FF498322-C164-CC4D-B4E1-8A9EB2E70EA8}"/>
              </a:ext>
            </a:extLst>
          </p:cNvPr>
          <p:cNvSpPr>
            <a:spLocks noGrp="1"/>
          </p:cNvSpPr>
          <p:nvPr>
            <p:ph type="chart" sz="quarter" idx="11"/>
          </p:nvPr>
        </p:nvSpPr>
        <p:spPr>
          <a:xfrm>
            <a:off x="1219200" y="1828800"/>
            <a:ext cx="4343400" cy="3657600"/>
          </a:xfrm>
        </p:spPr>
        <p:txBody>
          <a:bodyPr/>
          <a:lstStyle>
            <a:lvl1pPr>
              <a:defRPr>
                <a:solidFill>
                  <a:schemeClr val="bg1"/>
                </a:solidFill>
              </a:defRPr>
            </a:lvl1pPr>
          </a:lstStyle>
          <a:p>
            <a:endParaRPr lang="en-US" dirty="0"/>
          </a:p>
        </p:txBody>
      </p:sp>
      <p:pic>
        <p:nvPicPr>
          <p:cNvPr id="6" name="Picture 5">
            <a:extLst>
              <a:ext uri="{FF2B5EF4-FFF2-40B4-BE49-F238E27FC236}">
                <a16:creationId xmlns:a16="http://schemas.microsoft.com/office/drawing/2014/main" id="{7EF2DBF1-4C50-4A15-8E07-17B5446BDFCC}"/>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627073" y="5943602"/>
            <a:ext cx="2358661" cy="419748"/>
          </a:xfrm>
          <a:prstGeom prst="rect">
            <a:avLst/>
          </a:prstGeom>
        </p:spPr>
      </p:pic>
    </p:spTree>
    <p:extLst>
      <p:ext uri="{BB962C8B-B14F-4D97-AF65-F5344CB8AC3E}">
        <p14:creationId xmlns:p14="http://schemas.microsoft.com/office/powerpoint/2010/main" val="2116832313"/>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IGHT Title with DATA + Pic">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6362699"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dirty="0"/>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3" name="Chart Placeholder 2">
            <a:extLst>
              <a:ext uri="{FF2B5EF4-FFF2-40B4-BE49-F238E27FC236}">
                <a16:creationId xmlns:a16="http://schemas.microsoft.com/office/drawing/2014/main" id="{7A2FCD2B-FE36-6F49-9CCD-8E56619D4DFE}"/>
              </a:ext>
            </a:extLst>
          </p:cNvPr>
          <p:cNvSpPr>
            <a:spLocks noGrp="1"/>
          </p:cNvSpPr>
          <p:nvPr>
            <p:ph type="chart" sz="quarter" idx="11"/>
          </p:nvPr>
        </p:nvSpPr>
        <p:spPr>
          <a:xfrm>
            <a:off x="6629400" y="1828800"/>
            <a:ext cx="4343400" cy="3657600"/>
          </a:xfrm>
        </p:spPr>
        <p:txBody>
          <a:bodyPr/>
          <a:lstStyle>
            <a:lvl1pPr>
              <a:defRPr>
                <a:solidFill>
                  <a:schemeClr val="bg1"/>
                </a:solidFill>
              </a:defRPr>
            </a:lvl1pPr>
          </a:lstStyle>
          <a:p>
            <a:endParaRPr lang="en-US" dirty="0"/>
          </a:p>
        </p:txBody>
      </p:sp>
      <p:pic>
        <p:nvPicPr>
          <p:cNvPr id="6" name="Picture 5">
            <a:extLst>
              <a:ext uri="{FF2B5EF4-FFF2-40B4-BE49-F238E27FC236}">
                <a16:creationId xmlns:a16="http://schemas.microsoft.com/office/drawing/2014/main" id="{C9D37A99-1399-4889-BE43-0F91A4D4A33B}"/>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9793469" y="5867379"/>
            <a:ext cx="2358661" cy="419748"/>
          </a:xfrm>
          <a:prstGeom prst="rect">
            <a:avLst/>
          </a:prstGeom>
        </p:spPr>
      </p:pic>
    </p:spTree>
    <p:extLst>
      <p:ext uri="{BB962C8B-B14F-4D97-AF65-F5344CB8AC3E}">
        <p14:creationId xmlns:p14="http://schemas.microsoft.com/office/powerpoint/2010/main" val="2019084855"/>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4176">
          <p15:clr>
            <a:srgbClr val="FBAE40"/>
          </p15:clr>
        </p15:guide>
        <p15:guide id="9" pos="3840">
          <p15:clr>
            <a:srgbClr val="FBAE40"/>
          </p15:clr>
        </p15:guide>
        <p15:guide id="10" pos="691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1042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p:bg>
      <p:bgPr>
        <a:pattFill prst="dk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FC5167-FF84-6D49-B71F-AF38F31D82E9}"/>
              </a:ext>
            </a:extLst>
          </p:cNvPr>
          <p:cNvSpPr/>
          <p:nvPr userDrawn="1"/>
        </p:nvSpPr>
        <p:spPr>
          <a:xfrm>
            <a:off x="0" y="3429000"/>
            <a:ext cx="12192000" cy="1593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DD2C4E-54C3-E942-BCE5-08CA139B77B6}"/>
              </a:ext>
            </a:extLst>
          </p:cNvPr>
          <p:cNvSpPr>
            <a:spLocks noGrp="1"/>
          </p:cNvSpPr>
          <p:nvPr>
            <p:ph type="ctrTitle"/>
          </p:nvPr>
        </p:nvSpPr>
        <p:spPr>
          <a:xfrm>
            <a:off x="3807030" y="3561520"/>
            <a:ext cx="7088577" cy="836898"/>
          </a:xfrm>
          <a:prstGeom prst="rect">
            <a:avLst/>
          </a:prstGeom>
          <a:noFill/>
        </p:spPr>
        <p:txBody>
          <a:bodyPr anchor="b">
            <a:noAutofit/>
          </a:bodyPr>
          <a:lstStyle>
            <a:lvl1pPr algn="l">
              <a:lnSpc>
                <a:spcPts val="3920"/>
              </a:lnSpc>
              <a:defRPr sz="3600" b="1" i="0" baseline="0">
                <a:solidFill>
                  <a:srgbClr val="013591"/>
                </a:solidFill>
                <a:latin typeface="Source Sans Pro" panose="020B0503030403020204" pitchFamily="34" charset="77"/>
              </a:defRPr>
            </a:lvl1pPr>
          </a:lstStyle>
          <a:p>
            <a:r>
              <a:rPr lang="en-US" dirty="0"/>
              <a:t>Click to edit Master title style</a:t>
            </a:r>
          </a:p>
        </p:txBody>
      </p:sp>
      <p:sp>
        <p:nvSpPr>
          <p:cNvPr id="3" name="Subtitle 2">
            <a:extLst>
              <a:ext uri="{FF2B5EF4-FFF2-40B4-BE49-F238E27FC236}">
                <a16:creationId xmlns:a16="http://schemas.microsoft.com/office/drawing/2014/main" id="{AB696E03-67D4-AB44-A78E-11BF4C75AF90}"/>
              </a:ext>
            </a:extLst>
          </p:cNvPr>
          <p:cNvSpPr>
            <a:spLocks noGrp="1"/>
          </p:cNvSpPr>
          <p:nvPr>
            <p:ph type="subTitle" idx="1"/>
          </p:nvPr>
        </p:nvSpPr>
        <p:spPr>
          <a:xfrm>
            <a:off x="3807029" y="4289097"/>
            <a:ext cx="7088577" cy="544642"/>
          </a:xfrm>
        </p:spPr>
        <p:txBody>
          <a:bodyPr>
            <a:noAutofit/>
          </a:bodyPr>
          <a:lstStyle>
            <a:lvl1pPr marL="0" indent="0" algn="l">
              <a:lnSpc>
                <a:spcPts val="2400"/>
              </a:lnSpc>
              <a:buNone/>
              <a:defRPr sz="1700" b="0" i="0" kern="0" spc="0" baseline="0">
                <a:solidFill>
                  <a:srgbClr val="013591"/>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a:extLst>
              <a:ext uri="{FF2B5EF4-FFF2-40B4-BE49-F238E27FC236}">
                <a16:creationId xmlns:a16="http://schemas.microsoft.com/office/drawing/2014/main" id="{4C18DE3B-F475-4211-ACFF-61C8D0C82C0B}"/>
              </a:ext>
            </a:extLst>
          </p:cNvPr>
          <p:cNvPicPr>
            <a:picLocks noChangeAspect="1"/>
          </p:cNvPicPr>
          <p:nvPr userDrawn="1"/>
        </p:nvPicPr>
        <p:blipFill>
          <a:blip r:embed="rId2"/>
          <a:stretch>
            <a:fillRect/>
          </a:stretch>
        </p:blipFill>
        <p:spPr>
          <a:xfrm>
            <a:off x="8736677" y="317771"/>
            <a:ext cx="3396764" cy="604489"/>
          </a:xfrm>
          <a:prstGeom prst="rect">
            <a:avLst/>
          </a:prstGeom>
        </p:spPr>
      </p:pic>
      <p:pic>
        <p:nvPicPr>
          <p:cNvPr id="4" name="Picture 3">
            <a:extLst>
              <a:ext uri="{FF2B5EF4-FFF2-40B4-BE49-F238E27FC236}">
                <a16:creationId xmlns:a16="http://schemas.microsoft.com/office/drawing/2014/main" id="{F47F5005-B763-4B89-BC22-E7B152EC1A98}"/>
              </a:ext>
            </a:extLst>
          </p:cNvPr>
          <p:cNvPicPr>
            <a:picLocks noChangeAspect="1"/>
          </p:cNvPicPr>
          <p:nvPr userDrawn="1"/>
        </p:nvPicPr>
        <p:blipFill>
          <a:blip r:embed="rId3"/>
          <a:stretch>
            <a:fillRect/>
          </a:stretch>
        </p:blipFill>
        <p:spPr>
          <a:xfrm>
            <a:off x="807085" y="1194555"/>
            <a:ext cx="1962150" cy="1962150"/>
          </a:xfrm>
          <a:prstGeom prst="rect">
            <a:avLst/>
          </a:prstGeom>
        </p:spPr>
      </p:pic>
      <p:pic>
        <p:nvPicPr>
          <p:cNvPr id="5" name="Picture 4">
            <a:extLst>
              <a:ext uri="{FF2B5EF4-FFF2-40B4-BE49-F238E27FC236}">
                <a16:creationId xmlns:a16="http://schemas.microsoft.com/office/drawing/2014/main" id="{1469C69D-9AFC-452A-9E6B-1395891CAD7E}"/>
              </a:ext>
            </a:extLst>
          </p:cNvPr>
          <p:cNvPicPr>
            <a:picLocks noChangeAspect="1"/>
          </p:cNvPicPr>
          <p:nvPr userDrawn="1"/>
        </p:nvPicPr>
        <p:blipFill>
          <a:blip r:embed="rId4"/>
          <a:stretch>
            <a:fillRect/>
          </a:stretch>
        </p:blipFill>
        <p:spPr>
          <a:xfrm>
            <a:off x="863804" y="4286931"/>
            <a:ext cx="1962150" cy="1962150"/>
          </a:xfrm>
          <a:prstGeom prst="rect">
            <a:avLst/>
          </a:prstGeom>
        </p:spPr>
      </p:pic>
    </p:spTree>
    <p:extLst>
      <p:ext uri="{BB962C8B-B14F-4D97-AF65-F5344CB8AC3E}">
        <p14:creationId xmlns:p14="http://schemas.microsoft.com/office/powerpoint/2010/main" val="9622929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dirty="0"/>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p:nvPr>
        </p:nvSpPr>
        <p:spPr>
          <a:xfrm>
            <a:off x="1219200" y="1828800"/>
            <a:ext cx="461010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pic>
        <p:nvPicPr>
          <p:cNvPr id="7" name="Picture 6">
            <a:extLst>
              <a:ext uri="{FF2B5EF4-FFF2-40B4-BE49-F238E27FC236}">
                <a16:creationId xmlns:a16="http://schemas.microsoft.com/office/drawing/2014/main" id="{0658A068-0B34-8744-823E-4A291939F959}"/>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627073" y="5943602"/>
            <a:ext cx="2358661" cy="419748"/>
          </a:xfrm>
          <a:prstGeom prst="rect">
            <a:avLst/>
          </a:prstGeom>
        </p:spPr>
      </p:pic>
      <p:sp>
        <p:nvSpPr>
          <p:cNvPr id="8" name="Picture Placeholder 8">
            <a:extLst>
              <a:ext uri="{FF2B5EF4-FFF2-40B4-BE49-F238E27FC236}">
                <a16:creationId xmlns:a16="http://schemas.microsoft.com/office/drawing/2014/main" id="{9CF51F07-D41C-F145-88D1-66956E3000C3}"/>
              </a:ext>
              <a:ext uri="{C183D7F6-B498-43B3-948B-1728B52AA6E4}">
                <adec:decorative xmlns:adec="http://schemas.microsoft.com/office/drawing/2017/decorative" val="1"/>
              </a:ext>
            </a:extLst>
          </p:cNvPr>
          <p:cNvSpPr>
            <a:spLocks noGrp="1"/>
          </p:cNvSpPr>
          <p:nvPr>
            <p:ph type="pic" sz="quarter" idx="11"/>
          </p:nvPr>
        </p:nvSpPr>
        <p:spPr>
          <a:xfrm>
            <a:off x="6457950" y="0"/>
            <a:ext cx="5734050" cy="6858000"/>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634968061"/>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rgbClr val="00266D"/>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3C9406C4-9173-4A8C-A53A-48FF2403EBE6}"/>
              </a:ext>
            </a:extLst>
          </p:cNvPr>
          <p:cNvSpPr>
            <a:spLocks noGrp="1"/>
          </p:cNvSpPr>
          <p:nvPr>
            <p:ph type="ftr" sz="quarter" idx="11"/>
          </p:nvPr>
        </p:nvSpPr>
        <p:spPr>
          <a:xfrm>
            <a:off x="3686185" y="6459785"/>
            <a:ext cx="4822804" cy="365125"/>
          </a:xfrm>
        </p:spPr>
        <p:txBody>
          <a:bodyPr/>
          <a:lstStyle/>
          <a:p>
            <a:r>
              <a:rPr lang="en-US"/>
              <a:t>@University of New Hampshire, all rights reserved</a:t>
            </a:r>
            <a:endParaRPr 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 List + R. Pic">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6259329"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dirty="0"/>
              <a:t>Click to edit Master</a:t>
            </a:r>
          </a:p>
        </p:txBody>
      </p: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hasCustomPrompt="1"/>
          </p:nvPr>
        </p:nvSpPr>
        <p:spPr>
          <a:xfrm>
            <a:off x="6259329" y="1858276"/>
            <a:ext cx="4610100" cy="3657600"/>
          </a:xfrm>
        </p:spPr>
        <p:txBody>
          <a:bodyPr>
            <a:noAutofit/>
          </a:bodyPr>
          <a:lstStyle>
            <a:lvl1pPr marL="342900" indent="-342900">
              <a:lnSpc>
                <a:spcPts val="2400"/>
              </a:lnSpc>
              <a:spcBef>
                <a:spcPts val="400"/>
              </a:spcBef>
              <a:buFont typeface="Arial" panose="020B0604020202020204" pitchFamily="34" charset="0"/>
              <a:buChar char="•"/>
              <a:defRPr sz="200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Bullet 1</a:t>
            </a:r>
          </a:p>
          <a:p>
            <a:pPr lvl="0"/>
            <a:r>
              <a:rPr lang="en-US" dirty="0"/>
              <a:t>Bullet 2</a:t>
            </a:r>
          </a:p>
          <a:p>
            <a:pPr lvl="0"/>
            <a:r>
              <a:rPr lang="en-US" dirty="0"/>
              <a:t>Bullet 3</a:t>
            </a:r>
          </a:p>
        </p:txBody>
      </p:sp>
      <p:sp>
        <p:nvSpPr>
          <p:cNvPr id="8" name="Picture Placeholder 8">
            <a:extLst>
              <a:ext uri="{FF2B5EF4-FFF2-40B4-BE49-F238E27FC236}">
                <a16:creationId xmlns:a16="http://schemas.microsoft.com/office/drawing/2014/main" id="{9CF51F07-D41C-F145-88D1-66956E3000C3}"/>
              </a:ext>
              <a:ext uri="{C183D7F6-B498-43B3-948B-1728B52AA6E4}">
                <adec:decorative xmlns:adec="http://schemas.microsoft.com/office/drawing/2017/decorative" val="1"/>
              </a:ext>
            </a:extLst>
          </p:cNvPr>
          <p:cNvSpPr>
            <a:spLocks noGrp="1"/>
          </p:cNvSpPr>
          <p:nvPr>
            <p:ph type="pic" sz="quarter" idx="11"/>
          </p:nvPr>
        </p:nvSpPr>
        <p:spPr>
          <a:xfrm>
            <a:off x="0" y="0"/>
            <a:ext cx="5772150" cy="6858000"/>
          </a:xfrm>
        </p:spPr>
        <p:txBody>
          <a:bodyPr/>
          <a:lstStyle>
            <a:lvl1pPr>
              <a:defRPr>
                <a:solidFill>
                  <a:schemeClr val="bg1"/>
                </a:solidFill>
              </a:defRPr>
            </a:lvl1pPr>
          </a:lstStyle>
          <a:p>
            <a:endParaRPr lang="en-US" dirty="0"/>
          </a:p>
        </p:txBody>
      </p:sp>
      <p:cxnSp>
        <p:nvCxnSpPr>
          <p:cNvPr id="9" name="Straight Connector 8">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pic>
        <p:nvPicPr>
          <p:cNvPr id="10" name="Picture 9">
            <a:extLst>
              <a:ext uri="{FF2B5EF4-FFF2-40B4-BE49-F238E27FC236}">
                <a16:creationId xmlns:a16="http://schemas.microsoft.com/office/drawing/2014/main" id="{8D6DA7EF-EE7F-4B29-A120-D51E1B37116F}"/>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9563255" y="6153476"/>
            <a:ext cx="2358661" cy="419748"/>
          </a:xfrm>
          <a:prstGeom prst="rect">
            <a:avLst/>
          </a:prstGeom>
        </p:spPr>
      </p:pic>
    </p:spTree>
    <p:extLst>
      <p:ext uri="{BB962C8B-B14F-4D97-AF65-F5344CB8AC3E}">
        <p14:creationId xmlns:p14="http://schemas.microsoft.com/office/powerpoint/2010/main" val="1751447366"/>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bg>
      <p:bgPr>
        <a:pattFill prst="dkUpDiag">
          <a:fgClr>
            <a:srgbClr val="004F9D"/>
          </a:fgClr>
          <a:bgClr>
            <a:srgbClr val="013591"/>
          </a:bgClr>
        </a:patt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1331089" y="714886"/>
            <a:ext cx="5967713" cy="3988887"/>
          </a:xfrm>
          <a:prstGeom prst="rect">
            <a:avLst/>
          </a:prstGeom>
          <a:noFill/>
        </p:spPr>
        <p:txBody>
          <a:bodyPr anchor="b">
            <a:noAutofit/>
          </a:bodyPr>
          <a:lstStyle>
            <a:lvl1pPr>
              <a:defRPr sz="7200" b="1" i="0">
                <a:solidFill>
                  <a:schemeClr val="bg1"/>
                </a:solidFill>
                <a:latin typeface="Source Sans Pro" panose="020B0503030403020204" pitchFamily="34" charset="77"/>
              </a:defRPr>
            </a:lvl1pPr>
          </a:lstStyle>
          <a:p>
            <a:r>
              <a:rPr lang="en-US" dirty="0"/>
              <a:t>Click to edit Master title style</a:t>
            </a:r>
          </a:p>
        </p:txBody>
      </p:sp>
      <p:pic>
        <p:nvPicPr>
          <p:cNvPr id="10" name="Picture 9">
            <a:extLst>
              <a:ext uri="{FF2B5EF4-FFF2-40B4-BE49-F238E27FC236}">
                <a16:creationId xmlns:a16="http://schemas.microsoft.com/office/drawing/2014/main" id="{964738DE-3A36-7743-9096-D88580B25A5E}"/>
              </a:ext>
            </a:extLst>
          </p:cNvPr>
          <p:cNvPicPr>
            <a:picLocks noChangeAspect="1"/>
          </p:cNvPicPr>
          <p:nvPr userDrawn="1"/>
        </p:nvPicPr>
        <p:blipFill>
          <a:blip r:embed="rId2"/>
          <a:srcRect/>
          <a:stretch/>
        </p:blipFill>
        <p:spPr>
          <a:xfrm>
            <a:off x="9250748" y="5934583"/>
            <a:ext cx="2941252" cy="507781"/>
          </a:xfrm>
          <a:prstGeom prst="rect">
            <a:avLst/>
          </a:prstGeom>
        </p:spPr>
      </p:pic>
      <p:cxnSp>
        <p:nvCxnSpPr>
          <p:cNvPr id="11" name="Straight Connector 10">
            <a:extLst>
              <a:ext uri="{FF2B5EF4-FFF2-40B4-BE49-F238E27FC236}">
                <a16:creationId xmlns:a16="http://schemas.microsoft.com/office/drawing/2014/main" id="{DDCB7C41-036F-3C46-985A-A2DA08A2D9DF}"/>
              </a:ext>
            </a:extLst>
          </p:cNvPr>
          <p:cNvCxnSpPr>
            <a:cxnSpLocks/>
          </p:cNvCxnSpPr>
          <p:nvPr userDrawn="1"/>
        </p:nvCxnSpPr>
        <p:spPr>
          <a:xfrm flipV="1">
            <a:off x="0" y="4671793"/>
            <a:ext cx="7141580" cy="3198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4523361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EFT Section Header +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userDrawn="1"/>
        </p:nvSpPr>
        <p:spPr>
          <a:xfrm>
            <a:off x="0" y="0"/>
            <a:ext cx="4262718" cy="6858000"/>
          </a:xfrm>
          <a:prstGeom prst="rect">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67A2BA2-B7FF-5149-B98F-44E9F3D7BA2B}"/>
              </a:ext>
            </a:extLst>
          </p:cNvPr>
          <p:cNvSpPr/>
          <p:nvPr userDrawn="1"/>
        </p:nvSpPr>
        <p:spPr>
          <a:xfrm>
            <a:off x="657676" y="3604628"/>
            <a:ext cx="1343891" cy="138546"/>
          </a:xfrm>
          <a:prstGeom prst="rect">
            <a:avLst/>
          </a:prstGeom>
          <a:solidFill>
            <a:srgbClr val="182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035FF9D-8F55-774F-A2D7-885F4FB16D39}"/>
              </a:ext>
            </a:extLst>
          </p:cNvPr>
          <p:cNvSpPr>
            <a:spLocks noGrp="1"/>
          </p:cNvSpPr>
          <p:nvPr>
            <p:ph type="title"/>
          </p:nvPr>
        </p:nvSpPr>
        <p:spPr>
          <a:xfrm>
            <a:off x="553501" y="954741"/>
            <a:ext cx="3328911" cy="2474259"/>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endParaRPr lang="en-US" dirty="0"/>
          </a:p>
        </p:txBody>
      </p:sp>
      <p:sp>
        <p:nvSpPr>
          <p:cNvPr id="7" name="Picture Placeholder 8">
            <a:extLst>
              <a:ext uri="{FF2B5EF4-FFF2-40B4-BE49-F238E27FC236}">
                <a16:creationId xmlns:a16="http://schemas.microsoft.com/office/drawing/2014/main" id="{9CF51F07-D41C-F145-88D1-66956E3000C3}"/>
              </a:ext>
              <a:ext uri="{C183D7F6-B498-43B3-948B-1728B52AA6E4}">
                <adec:decorative xmlns:adec="http://schemas.microsoft.com/office/drawing/2017/decorative" val="1"/>
              </a:ext>
            </a:extLst>
          </p:cNvPr>
          <p:cNvSpPr>
            <a:spLocks noGrp="1"/>
          </p:cNvSpPr>
          <p:nvPr>
            <p:ph type="pic" sz="quarter" idx="10"/>
          </p:nvPr>
        </p:nvSpPr>
        <p:spPr>
          <a:xfrm>
            <a:off x="4262718" y="0"/>
            <a:ext cx="7929282" cy="6858000"/>
          </a:xfrm>
        </p:spPr>
        <p:txBody>
          <a:bodyPr/>
          <a:lstStyle>
            <a:lvl1pPr>
              <a:defRPr>
                <a:solidFill>
                  <a:schemeClr val="bg1"/>
                </a:solidFill>
              </a:defRPr>
            </a:lvl1pPr>
          </a:lstStyle>
          <a:p>
            <a:endParaRPr lang="en-US" dirty="0"/>
          </a:p>
        </p:txBody>
      </p:sp>
      <p:pic>
        <p:nvPicPr>
          <p:cNvPr id="9" name="Picture 8">
            <a:extLst>
              <a:ext uri="{FF2B5EF4-FFF2-40B4-BE49-F238E27FC236}">
                <a16:creationId xmlns:a16="http://schemas.microsoft.com/office/drawing/2014/main" id="{F9B501D3-CE47-41EB-BC26-B54B4E47CD60}"/>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627073" y="5943602"/>
            <a:ext cx="2358661" cy="419748"/>
          </a:xfrm>
          <a:prstGeom prst="rect">
            <a:avLst/>
          </a:prstGeom>
        </p:spPr>
      </p:pic>
    </p:spTree>
    <p:extLst>
      <p:ext uri="{BB962C8B-B14F-4D97-AF65-F5344CB8AC3E}">
        <p14:creationId xmlns:p14="http://schemas.microsoft.com/office/powerpoint/2010/main" val="2939881118"/>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IGHT Section Header + Pic">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240887-672A-304F-9FA5-1BEF1B2AEB18}"/>
              </a:ext>
              <a:ext uri="{C183D7F6-B498-43B3-948B-1728B52AA6E4}">
                <adec:decorative xmlns:adec="http://schemas.microsoft.com/office/drawing/2017/decorative" val="1"/>
              </a:ext>
            </a:extLst>
          </p:cNvPr>
          <p:cNvSpPr/>
          <p:nvPr userDrawn="1"/>
        </p:nvSpPr>
        <p:spPr>
          <a:xfrm>
            <a:off x="7929282" y="0"/>
            <a:ext cx="4262718" cy="6858000"/>
          </a:xfrm>
          <a:prstGeom prst="rect">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69C32234-5597-9943-BCC0-4D32D78648D0}"/>
              </a:ext>
              <a:ext uri="{C183D7F6-B498-43B3-948B-1728B52AA6E4}">
                <adec:decorative xmlns:adec="http://schemas.microsoft.com/office/drawing/2017/decorative" val="1"/>
              </a:ext>
            </a:extLst>
          </p:cNvPr>
          <p:cNvSpPr>
            <a:spLocks noGrp="1"/>
          </p:cNvSpPr>
          <p:nvPr>
            <p:ph type="pic" sz="quarter" idx="10"/>
          </p:nvPr>
        </p:nvSpPr>
        <p:spPr>
          <a:xfrm>
            <a:off x="0" y="0"/>
            <a:ext cx="7929282" cy="6858000"/>
          </a:xfrm>
        </p:spPr>
        <p:txBody>
          <a:bodyPr/>
          <a:lstStyle>
            <a:lvl1pPr>
              <a:defRPr>
                <a:solidFill>
                  <a:schemeClr val="bg1"/>
                </a:solidFill>
              </a:defRPr>
            </a:lvl1pPr>
          </a:lstStyle>
          <a:p>
            <a:endParaRPr lang="en-US" dirty="0"/>
          </a:p>
        </p:txBody>
      </p:sp>
      <p:sp>
        <p:nvSpPr>
          <p:cNvPr id="11" name="Rectangle 10">
            <a:extLst>
              <a:ext uri="{FF2B5EF4-FFF2-40B4-BE49-F238E27FC236}">
                <a16:creationId xmlns:a16="http://schemas.microsoft.com/office/drawing/2014/main" id="{7A85F05C-984C-D042-AFBB-8851E753CF09}"/>
              </a:ext>
            </a:extLst>
          </p:cNvPr>
          <p:cNvSpPr/>
          <p:nvPr userDrawn="1"/>
        </p:nvSpPr>
        <p:spPr>
          <a:xfrm>
            <a:off x="8491193" y="3604628"/>
            <a:ext cx="1343891" cy="138546"/>
          </a:xfrm>
          <a:prstGeom prst="rect">
            <a:avLst/>
          </a:prstGeom>
          <a:solidFill>
            <a:srgbClr val="182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BF3CEF31-6BBD-F84E-936F-6782D772FEAA}"/>
              </a:ext>
            </a:extLst>
          </p:cNvPr>
          <p:cNvSpPr>
            <a:spLocks noGrp="1"/>
          </p:cNvSpPr>
          <p:nvPr>
            <p:ph type="title"/>
          </p:nvPr>
        </p:nvSpPr>
        <p:spPr>
          <a:xfrm>
            <a:off x="8387018" y="954741"/>
            <a:ext cx="3328911" cy="2474259"/>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endParaRPr lang="en-US" dirty="0"/>
          </a:p>
        </p:txBody>
      </p:sp>
      <p:pic>
        <p:nvPicPr>
          <p:cNvPr id="7" name="Picture 6">
            <a:extLst>
              <a:ext uri="{FF2B5EF4-FFF2-40B4-BE49-F238E27FC236}">
                <a16:creationId xmlns:a16="http://schemas.microsoft.com/office/drawing/2014/main" id="{DE66E524-F769-49D5-9A90-75B2EEBE67FA}"/>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9563255" y="6153476"/>
            <a:ext cx="2358661" cy="419748"/>
          </a:xfrm>
          <a:prstGeom prst="rect">
            <a:avLst/>
          </a:prstGeom>
        </p:spPr>
      </p:pic>
    </p:spTree>
    <p:extLst>
      <p:ext uri="{BB962C8B-B14F-4D97-AF65-F5344CB8AC3E}">
        <p14:creationId xmlns:p14="http://schemas.microsoft.com/office/powerpoint/2010/main" val="27210775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OP Title with Copy">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82A7DE4-9D1B-B94D-B064-FC6B4CCD3F20}"/>
              </a:ext>
            </a:extLst>
          </p:cNvPr>
          <p:cNvSpPr>
            <a:spLocks noGrp="1"/>
          </p:cNvSpPr>
          <p:nvPr>
            <p:ph type="title"/>
          </p:nvPr>
        </p:nvSpPr>
        <p:spPr>
          <a:xfrm>
            <a:off x="838200" y="563317"/>
            <a:ext cx="10515600" cy="878459"/>
          </a:xfrm>
          <a:prstGeom prst="rect">
            <a:avLst/>
          </a:prstGeom>
          <a:noFill/>
        </p:spPr>
        <p:txBody>
          <a:bodyPr anchor="b">
            <a:noAutofit/>
          </a:bodyPr>
          <a:lstStyle>
            <a:lvl1pPr>
              <a:defRPr b="1" i="0">
                <a:solidFill>
                  <a:srgbClr val="013591"/>
                </a:solidFill>
                <a:latin typeface="Source Sans Pro" panose="020B0503030403020204" pitchFamily="34" charset="77"/>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42C1D0E4-3F7B-8E47-99F5-5078B9047C5E}"/>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3A0125DB-FA05-1F44-8F17-9B2134CCC545}"/>
              </a:ext>
            </a:extLst>
          </p:cNvPr>
          <p:cNvSpPr>
            <a:spLocks noGrp="1"/>
          </p:cNvSpPr>
          <p:nvPr>
            <p:ph type="body" sz="quarter" idx="10"/>
          </p:nvPr>
        </p:nvSpPr>
        <p:spPr>
          <a:xfrm>
            <a:off x="1219200" y="1828800"/>
            <a:ext cx="975360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pic>
        <p:nvPicPr>
          <p:cNvPr id="7" name="Picture 6">
            <a:extLst>
              <a:ext uri="{FF2B5EF4-FFF2-40B4-BE49-F238E27FC236}">
                <a16:creationId xmlns:a16="http://schemas.microsoft.com/office/drawing/2014/main" id="{45F35AF7-2526-48EB-AED3-612C96508D8C}"/>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9563255" y="6153476"/>
            <a:ext cx="2358661" cy="419748"/>
          </a:xfrm>
          <a:prstGeom prst="rect">
            <a:avLst/>
          </a:prstGeom>
        </p:spPr>
      </p:pic>
      <p:sp>
        <p:nvSpPr>
          <p:cNvPr id="2" name="Date Placeholder 1">
            <a:extLst>
              <a:ext uri="{FF2B5EF4-FFF2-40B4-BE49-F238E27FC236}">
                <a16:creationId xmlns:a16="http://schemas.microsoft.com/office/drawing/2014/main" id="{AC0C5524-6E07-4EC6-B6D4-5013F5DCB0A0}"/>
              </a:ext>
            </a:extLst>
          </p:cNvPr>
          <p:cNvSpPr>
            <a:spLocks noGrp="1"/>
          </p:cNvSpPr>
          <p:nvPr>
            <p:ph type="dt" sz="half" idx="11"/>
          </p:nvPr>
        </p:nvSpPr>
        <p:spPr/>
        <p:txBody>
          <a:bodyPr/>
          <a:lstStyle/>
          <a:p>
            <a:endParaRPr lang="en-US" dirty="0"/>
          </a:p>
        </p:txBody>
      </p:sp>
      <p:sp>
        <p:nvSpPr>
          <p:cNvPr id="3" name="Footer Placeholder 2">
            <a:extLst>
              <a:ext uri="{FF2B5EF4-FFF2-40B4-BE49-F238E27FC236}">
                <a16:creationId xmlns:a16="http://schemas.microsoft.com/office/drawing/2014/main" id="{4D1C5EF1-E9A6-4654-B68B-11F33B8343F9}"/>
              </a:ext>
            </a:extLst>
          </p:cNvPr>
          <p:cNvSpPr>
            <a:spLocks noGrp="1"/>
          </p:cNvSpPr>
          <p:nvPr>
            <p:ph type="ftr" sz="quarter" idx="12"/>
          </p:nvPr>
        </p:nvSpPr>
        <p:spPr/>
        <p:txBody>
          <a:bodyPr/>
          <a:lstStyle/>
          <a:p>
            <a:r>
              <a:rPr lang="en-US"/>
              <a:t>@University of New Hampshire, all rights reserved</a:t>
            </a:r>
            <a:endParaRPr lang="en-US" dirty="0"/>
          </a:p>
        </p:txBody>
      </p:sp>
      <p:sp>
        <p:nvSpPr>
          <p:cNvPr id="4" name="Slide Number Placeholder 3">
            <a:extLst>
              <a:ext uri="{FF2B5EF4-FFF2-40B4-BE49-F238E27FC236}">
                <a16:creationId xmlns:a16="http://schemas.microsoft.com/office/drawing/2014/main" id="{11379A42-0215-4C91-A393-CE6D5E924D7F}"/>
              </a:ext>
            </a:extLst>
          </p:cNvPr>
          <p:cNvSpPr>
            <a:spLocks noGrp="1"/>
          </p:cNvSpPr>
          <p:nvPr>
            <p:ph type="sldNum" sz="quarter" idx="13"/>
          </p:nvPr>
        </p:nvSpPr>
        <p:spPr/>
        <p:txBody>
          <a:bodyPr/>
          <a:lstStyle/>
          <a:p>
            <a:fld id="{F9DACE89-5049-9D42-8713-0737A9D7485F}" type="slidenum">
              <a:rPr lang="en-US" smtClean="0"/>
              <a:pPr/>
              <a:t>‹#›</a:t>
            </a:fld>
            <a:endParaRPr lang="en-US" dirty="0"/>
          </a:p>
        </p:txBody>
      </p:sp>
    </p:spTree>
    <p:extLst>
      <p:ext uri="{BB962C8B-B14F-4D97-AF65-F5344CB8AC3E}">
        <p14:creationId xmlns:p14="http://schemas.microsoft.com/office/powerpoint/2010/main" val="3208005414"/>
      </p:ext>
    </p:extLst>
  </p:cSld>
  <p:clrMapOvr>
    <a:masterClrMapping/>
  </p:clrMapOvr>
  <p:extLst>
    <p:ext uri="{DCECCB84-F9BA-43D5-87BE-67443E8EF086}">
      <p15:sldGuideLst xmlns:p15="http://schemas.microsoft.com/office/powerpoint/2012/main">
        <p15:guide id="1" orient="horz" pos="2160">
          <p15:clr>
            <a:srgbClr val="FBAE40"/>
          </p15:clr>
        </p15:guide>
        <p15:guide id="2" pos="7272">
          <p15:clr>
            <a:srgbClr val="FBAE40"/>
          </p15:clr>
        </p15:guide>
        <p15:guide id="3" pos="768">
          <p15:clr>
            <a:srgbClr val="FBAE40"/>
          </p15:clr>
        </p15:guide>
        <p15:guide id="4" pos="6912">
          <p15:clr>
            <a:srgbClr val="FBAE40"/>
          </p15:clr>
        </p15:guide>
        <p15:guide id="5" orient="horz" pos="1152">
          <p15:clr>
            <a:srgbClr val="FBAE40"/>
          </p15:clr>
        </p15:guide>
        <p15:guide id="6" orient="horz" pos="345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3B7F23B7-3D29-7648-8921-3A0E9180A252}"/>
              </a:ext>
            </a:extLst>
          </p:cNvPr>
          <p:cNvSpPr>
            <a:spLocks noGrp="1"/>
          </p:cNvSpPr>
          <p:nvPr>
            <p:ph type="title"/>
          </p:nvPr>
        </p:nvSpPr>
        <p:spPr>
          <a:xfrm>
            <a:off x="838200" y="563317"/>
            <a:ext cx="10515600" cy="878459"/>
          </a:xfrm>
          <a:prstGeom prst="rect">
            <a:avLst/>
          </a:prstGeom>
          <a:noFill/>
        </p:spPr>
        <p:txBody>
          <a:bodyPr anchor="b"/>
          <a:lstStyle>
            <a:lvl1pPr>
              <a:defRPr b="1" i="0">
                <a:solidFill>
                  <a:srgbClr val="013591"/>
                </a:solidFill>
                <a:latin typeface="Source Sans Pro" panose="020B0503030403020204" pitchFamily="34" charset="77"/>
              </a:defRPr>
            </a:lvl1pPr>
          </a:lstStyle>
          <a:p>
            <a:r>
              <a:rPr lang="en-US" dirty="0"/>
              <a:t>Click to edit Master title style</a:t>
            </a:r>
          </a:p>
        </p:txBody>
      </p:sp>
      <p:cxnSp>
        <p:nvCxnSpPr>
          <p:cNvPr id="36" name="Straight Connector 35">
            <a:extLst>
              <a:ext uri="{FF2B5EF4-FFF2-40B4-BE49-F238E27FC236}">
                <a16:creationId xmlns:a16="http://schemas.microsoft.com/office/drawing/2014/main" id="{88FD7305-84FB-DD4D-8E52-33C2B3B6A0A5}"/>
              </a:ext>
            </a:extLst>
          </p:cNvPr>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pic>
        <p:nvPicPr>
          <p:cNvPr id="8" name="Picture 7">
            <a:extLst>
              <a:ext uri="{FF2B5EF4-FFF2-40B4-BE49-F238E27FC236}">
                <a16:creationId xmlns:a16="http://schemas.microsoft.com/office/drawing/2014/main" id="{03324A99-EDFF-41AC-8F7D-527CF1D47022}"/>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9563255" y="6153476"/>
            <a:ext cx="2358661" cy="419748"/>
          </a:xfrm>
          <a:prstGeom prst="rect">
            <a:avLst/>
          </a:prstGeom>
        </p:spPr>
      </p:pic>
      <p:sp>
        <p:nvSpPr>
          <p:cNvPr id="6" name="Content Placeholder 11">
            <a:extLst>
              <a:ext uri="{FF2B5EF4-FFF2-40B4-BE49-F238E27FC236}">
                <a16:creationId xmlns:a16="http://schemas.microsoft.com/office/drawing/2014/main" id="{9288138A-23CD-42E9-8A31-6C057B5C21EB}"/>
              </a:ext>
            </a:extLst>
          </p:cNvPr>
          <p:cNvSpPr>
            <a:spLocks noGrp="1"/>
          </p:cNvSpPr>
          <p:nvPr>
            <p:ph sz="quarter" idx="11"/>
          </p:nvPr>
        </p:nvSpPr>
        <p:spPr>
          <a:xfrm>
            <a:off x="6324600" y="1636099"/>
            <a:ext cx="5029200" cy="45720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9" name="Content Placeholder 11">
            <a:extLst>
              <a:ext uri="{FF2B5EF4-FFF2-40B4-BE49-F238E27FC236}">
                <a16:creationId xmlns:a16="http://schemas.microsoft.com/office/drawing/2014/main" id="{7313A307-2D04-4070-9E15-DBEEBFC9A0F1}"/>
              </a:ext>
            </a:extLst>
          </p:cNvPr>
          <p:cNvSpPr>
            <a:spLocks noGrp="1"/>
          </p:cNvSpPr>
          <p:nvPr>
            <p:ph sz="quarter" idx="12"/>
          </p:nvPr>
        </p:nvSpPr>
        <p:spPr>
          <a:xfrm>
            <a:off x="838199" y="1644650"/>
            <a:ext cx="5029200" cy="45720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3" name="Date Placeholder 2">
            <a:extLst>
              <a:ext uri="{FF2B5EF4-FFF2-40B4-BE49-F238E27FC236}">
                <a16:creationId xmlns:a16="http://schemas.microsoft.com/office/drawing/2014/main" id="{B7C170CD-B1C9-4665-99D4-C1EEC86FA135}"/>
              </a:ext>
            </a:extLst>
          </p:cNvPr>
          <p:cNvSpPr>
            <a:spLocks noGrp="1"/>
          </p:cNvSpPr>
          <p:nvPr>
            <p:ph type="dt" sz="half" idx="14"/>
          </p:nvPr>
        </p:nvSpPr>
        <p:spPr/>
        <p:txBody>
          <a:bodyPr/>
          <a:lstStyle/>
          <a:p>
            <a:endParaRPr lang="en-US" dirty="0"/>
          </a:p>
        </p:txBody>
      </p:sp>
      <p:sp>
        <p:nvSpPr>
          <p:cNvPr id="4" name="Footer Placeholder 3">
            <a:extLst>
              <a:ext uri="{FF2B5EF4-FFF2-40B4-BE49-F238E27FC236}">
                <a16:creationId xmlns:a16="http://schemas.microsoft.com/office/drawing/2014/main" id="{4A70F43E-998A-467C-8053-5E6CE3B5D30C}"/>
              </a:ext>
            </a:extLst>
          </p:cNvPr>
          <p:cNvSpPr>
            <a:spLocks noGrp="1"/>
          </p:cNvSpPr>
          <p:nvPr>
            <p:ph type="ftr" sz="quarter" idx="15"/>
          </p:nvPr>
        </p:nvSpPr>
        <p:spPr/>
        <p:txBody>
          <a:bodyPr/>
          <a:lstStyle/>
          <a:p>
            <a:r>
              <a:rPr lang="en-US"/>
              <a:t>@University of New Hampshire, all rights reserved</a:t>
            </a:r>
            <a:endParaRPr lang="en-US" dirty="0"/>
          </a:p>
        </p:txBody>
      </p:sp>
      <p:sp>
        <p:nvSpPr>
          <p:cNvPr id="5" name="Slide Number Placeholder 4">
            <a:extLst>
              <a:ext uri="{FF2B5EF4-FFF2-40B4-BE49-F238E27FC236}">
                <a16:creationId xmlns:a16="http://schemas.microsoft.com/office/drawing/2014/main" id="{62A8D3E1-5643-46BF-B6AA-EC02612EE65B}"/>
              </a:ext>
            </a:extLst>
          </p:cNvPr>
          <p:cNvSpPr>
            <a:spLocks noGrp="1"/>
          </p:cNvSpPr>
          <p:nvPr>
            <p:ph type="sldNum" sz="quarter" idx="16"/>
          </p:nvPr>
        </p:nvSpPr>
        <p:spPr/>
        <p:txBody>
          <a:bodyPr/>
          <a:lstStyle/>
          <a:p>
            <a:fld id="{F9DACE89-5049-9D42-8713-0737A9D7485F}" type="slidenum">
              <a:rPr lang="en-US" smtClean="0"/>
              <a:pPr/>
              <a:t>‹#›</a:t>
            </a:fld>
            <a:endParaRPr lang="en-US" dirty="0"/>
          </a:p>
        </p:txBody>
      </p:sp>
    </p:spTree>
    <p:extLst>
      <p:ext uri="{BB962C8B-B14F-4D97-AF65-F5344CB8AC3E}">
        <p14:creationId xmlns:p14="http://schemas.microsoft.com/office/powerpoint/2010/main" val="143411886"/>
      </p:ext>
    </p:extLst>
  </p:cSld>
  <p:clrMapOvr>
    <a:masterClrMapping/>
  </p:clrMapOvr>
  <p:extLst>
    <p:ext uri="{DCECCB84-F9BA-43D5-87BE-67443E8EF086}">
      <p15:sldGuideLst xmlns:p15="http://schemas.microsoft.com/office/powerpoint/2012/main">
        <p15:guide id="1" orient="horz" pos="2160">
          <p15:clr>
            <a:srgbClr val="FBAE40"/>
          </p15:clr>
        </p15:guide>
        <p15:guide id="2" pos="7272">
          <p15:clr>
            <a:srgbClr val="FBAE40"/>
          </p15:clr>
        </p15:guide>
        <p15:guide id="3" pos="768">
          <p15:clr>
            <a:srgbClr val="FBAE40"/>
          </p15:clr>
        </p15:guide>
        <p15:guide id="4" pos="6912">
          <p15:clr>
            <a:srgbClr val="FBAE40"/>
          </p15:clr>
        </p15:guide>
        <p15:guide id="5" orient="horz" pos="1152">
          <p15:clr>
            <a:srgbClr val="FBAE40"/>
          </p15:clr>
        </p15:guide>
        <p15:guide id="6" orient="horz" pos="345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3B7F23B7-3D29-7648-8921-3A0E9180A252}"/>
              </a:ext>
            </a:extLst>
          </p:cNvPr>
          <p:cNvSpPr>
            <a:spLocks noGrp="1"/>
          </p:cNvSpPr>
          <p:nvPr>
            <p:ph type="title"/>
          </p:nvPr>
        </p:nvSpPr>
        <p:spPr>
          <a:xfrm>
            <a:off x="838200" y="563317"/>
            <a:ext cx="10515600" cy="878459"/>
          </a:xfrm>
          <a:prstGeom prst="rect">
            <a:avLst/>
          </a:prstGeom>
          <a:noFill/>
        </p:spPr>
        <p:txBody>
          <a:bodyPr anchor="b"/>
          <a:lstStyle>
            <a:lvl1pPr>
              <a:defRPr b="1" i="0">
                <a:solidFill>
                  <a:srgbClr val="013591"/>
                </a:solidFill>
                <a:latin typeface="Source Sans Pro" panose="020B0503030403020204" pitchFamily="34" charset="77"/>
              </a:defRPr>
            </a:lvl1pPr>
          </a:lstStyle>
          <a:p>
            <a:r>
              <a:rPr lang="en-US" dirty="0"/>
              <a:t>Click to edit Master title style</a:t>
            </a:r>
          </a:p>
        </p:txBody>
      </p:sp>
      <p:cxnSp>
        <p:nvCxnSpPr>
          <p:cNvPr id="36" name="Straight Connector 35">
            <a:extLst>
              <a:ext uri="{FF2B5EF4-FFF2-40B4-BE49-F238E27FC236}">
                <a16:creationId xmlns:a16="http://schemas.microsoft.com/office/drawing/2014/main" id="{88FD7305-84FB-DD4D-8E52-33C2B3B6A0A5}"/>
              </a:ext>
            </a:extLst>
          </p:cNvPr>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pic>
        <p:nvPicPr>
          <p:cNvPr id="8" name="Picture 7">
            <a:extLst>
              <a:ext uri="{FF2B5EF4-FFF2-40B4-BE49-F238E27FC236}">
                <a16:creationId xmlns:a16="http://schemas.microsoft.com/office/drawing/2014/main" id="{03324A99-EDFF-41AC-8F7D-527CF1D47022}"/>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9563255" y="6153476"/>
            <a:ext cx="2358661" cy="419748"/>
          </a:xfrm>
          <a:prstGeom prst="rect">
            <a:avLst/>
          </a:prstGeom>
        </p:spPr>
      </p:pic>
      <p:sp>
        <p:nvSpPr>
          <p:cNvPr id="6" name="Content Placeholder 11">
            <a:extLst>
              <a:ext uri="{FF2B5EF4-FFF2-40B4-BE49-F238E27FC236}">
                <a16:creationId xmlns:a16="http://schemas.microsoft.com/office/drawing/2014/main" id="{9288138A-23CD-42E9-8A31-6C057B5C21EB}"/>
              </a:ext>
            </a:extLst>
          </p:cNvPr>
          <p:cNvSpPr>
            <a:spLocks noGrp="1"/>
          </p:cNvSpPr>
          <p:nvPr>
            <p:ph sz="quarter" idx="11"/>
          </p:nvPr>
        </p:nvSpPr>
        <p:spPr>
          <a:xfrm>
            <a:off x="6190211" y="2495876"/>
            <a:ext cx="5163589" cy="36576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9" name="Content Placeholder 11">
            <a:extLst>
              <a:ext uri="{FF2B5EF4-FFF2-40B4-BE49-F238E27FC236}">
                <a16:creationId xmlns:a16="http://schemas.microsoft.com/office/drawing/2014/main" id="{7313A307-2D04-4070-9E15-DBEEBFC9A0F1}"/>
              </a:ext>
            </a:extLst>
          </p:cNvPr>
          <p:cNvSpPr>
            <a:spLocks noGrp="1"/>
          </p:cNvSpPr>
          <p:nvPr>
            <p:ph sz="quarter" idx="12"/>
          </p:nvPr>
        </p:nvSpPr>
        <p:spPr>
          <a:xfrm>
            <a:off x="838199" y="2495876"/>
            <a:ext cx="5163589" cy="36576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0" name="Text Placeholder 27">
            <a:extLst>
              <a:ext uri="{FF2B5EF4-FFF2-40B4-BE49-F238E27FC236}">
                <a16:creationId xmlns:a16="http://schemas.microsoft.com/office/drawing/2014/main" id="{5111F29A-6B8F-4643-8083-87BBB1D9E1BA}"/>
              </a:ext>
            </a:extLst>
          </p:cNvPr>
          <p:cNvSpPr>
            <a:spLocks noGrp="1"/>
          </p:cNvSpPr>
          <p:nvPr>
            <p:ph type="body" sz="quarter" idx="10" hasCustomPrompt="1"/>
          </p:nvPr>
        </p:nvSpPr>
        <p:spPr>
          <a:xfrm>
            <a:off x="838198" y="1954587"/>
            <a:ext cx="5163589" cy="532011"/>
          </a:xfrm>
        </p:spPr>
        <p:txBody>
          <a:bodyPr anchor="b">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sp>
        <p:nvSpPr>
          <p:cNvPr id="11" name="Text Placeholder 27">
            <a:extLst>
              <a:ext uri="{FF2B5EF4-FFF2-40B4-BE49-F238E27FC236}">
                <a16:creationId xmlns:a16="http://schemas.microsoft.com/office/drawing/2014/main" id="{2B44A720-A991-4BA3-9897-367EFD58687F}"/>
              </a:ext>
            </a:extLst>
          </p:cNvPr>
          <p:cNvSpPr>
            <a:spLocks noGrp="1"/>
          </p:cNvSpPr>
          <p:nvPr>
            <p:ph type="body" sz="quarter" idx="13" hasCustomPrompt="1"/>
          </p:nvPr>
        </p:nvSpPr>
        <p:spPr>
          <a:xfrm>
            <a:off x="6190210" y="1963865"/>
            <a:ext cx="5163589" cy="532011"/>
          </a:xfrm>
        </p:spPr>
        <p:txBody>
          <a:bodyPr anchor="b">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sp>
        <p:nvSpPr>
          <p:cNvPr id="3" name="Date Placeholder 2">
            <a:extLst>
              <a:ext uri="{FF2B5EF4-FFF2-40B4-BE49-F238E27FC236}">
                <a16:creationId xmlns:a16="http://schemas.microsoft.com/office/drawing/2014/main" id="{B7C170CD-B1C9-4665-99D4-C1EEC86FA135}"/>
              </a:ext>
            </a:extLst>
          </p:cNvPr>
          <p:cNvSpPr>
            <a:spLocks noGrp="1"/>
          </p:cNvSpPr>
          <p:nvPr>
            <p:ph type="dt" sz="half" idx="14"/>
          </p:nvPr>
        </p:nvSpPr>
        <p:spPr/>
        <p:txBody>
          <a:bodyPr/>
          <a:lstStyle/>
          <a:p>
            <a:endParaRPr lang="en-US" dirty="0"/>
          </a:p>
        </p:txBody>
      </p:sp>
      <p:sp>
        <p:nvSpPr>
          <p:cNvPr id="4" name="Footer Placeholder 3">
            <a:extLst>
              <a:ext uri="{FF2B5EF4-FFF2-40B4-BE49-F238E27FC236}">
                <a16:creationId xmlns:a16="http://schemas.microsoft.com/office/drawing/2014/main" id="{4A70F43E-998A-467C-8053-5E6CE3B5D30C}"/>
              </a:ext>
            </a:extLst>
          </p:cNvPr>
          <p:cNvSpPr>
            <a:spLocks noGrp="1"/>
          </p:cNvSpPr>
          <p:nvPr>
            <p:ph type="ftr" sz="quarter" idx="15"/>
          </p:nvPr>
        </p:nvSpPr>
        <p:spPr/>
        <p:txBody>
          <a:bodyPr/>
          <a:lstStyle/>
          <a:p>
            <a:r>
              <a:rPr lang="en-US"/>
              <a:t>@University of New Hampshire, all rights reserved</a:t>
            </a:r>
            <a:endParaRPr lang="en-US" dirty="0"/>
          </a:p>
        </p:txBody>
      </p:sp>
      <p:sp>
        <p:nvSpPr>
          <p:cNvPr id="5" name="Slide Number Placeholder 4">
            <a:extLst>
              <a:ext uri="{FF2B5EF4-FFF2-40B4-BE49-F238E27FC236}">
                <a16:creationId xmlns:a16="http://schemas.microsoft.com/office/drawing/2014/main" id="{62A8D3E1-5643-46BF-B6AA-EC02612EE65B}"/>
              </a:ext>
            </a:extLst>
          </p:cNvPr>
          <p:cNvSpPr>
            <a:spLocks noGrp="1"/>
          </p:cNvSpPr>
          <p:nvPr>
            <p:ph type="sldNum" sz="quarter" idx="16"/>
          </p:nvPr>
        </p:nvSpPr>
        <p:spPr/>
        <p:txBody>
          <a:bodyPr/>
          <a:lstStyle/>
          <a:p>
            <a:fld id="{F9DACE89-5049-9D42-8713-0737A9D7485F}" type="slidenum">
              <a:rPr lang="en-US" smtClean="0"/>
              <a:pPr/>
              <a:t>‹#›</a:t>
            </a:fld>
            <a:endParaRPr lang="en-US" dirty="0"/>
          </a:p>
        </p:txBody>
      </p:sp>
    </p:spTree>
    <p:extLst>
      <p:ext uri="{BB962C8B-B14F-4D97-AF65-F5344CB8AC3E}">
        <p14:creationId xmlns:p14="http://schemas.microsoft.com/office/powerpoint/2010/main" val="2083852025"/>
      </p:ext>
    </p:extLst>
  </p:cSld>
  <p:clrMapOvr>
    <a:masterClrMapping/>
  </p:clrMapOvr>
  <p:extLst>
    <p:ext uri="{DCECCB84-F9BA-43D5-87BE-67443E8EF086}">
      <p15:sldGuideLst xmlns:p15="http://schemas.microsoft.com/office/powerpoint/2012/main">
        <p15:guide id="1" orient="horz" pos="2160">
          <p15:clr>
            <a:srgbClr val="FBAE40"/>
          </p15:clr>
        </p15:guide>
        <p15:guide id="2" pos="7272">
          <p15:clr>
            <a:srgbClr val="FBAE40"/>
          </p15:clr>
        </p15:guide>
        <p15:guide id="3" pos="768">
          <p15:clr>
            <a:srgbClr val="FBAE40"/>
          </p15:clr>
        </p15:guide>
        <p15:guide id="4" pos="6912">
          <p15:clr>
            <a:srgbClr val="FBAE40"/>
          </p15:clr>
        </p15:guide>
        <p15:guide id="5" orient="horz" pos="1152">
          <p15:clr>
            <a:srgbClr val="FBAE40"/>
          </p15:clr>
        </p15:guide>
        <p15:guide id="6" orient="horz" pos="345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OP Title with Copy + Data">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rgbClr val="013591"/>
                </a:solidFill>
                <a:latin typeface="Source Sans Pro" panose="020B0503030403020204" pitchFamily="34" charset="77"/>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p:nvPr>
        </p:nvSpPr>
        <p:spPr>
          <a:xfrm>
            <a:off x="1219200" y="1828800"/>
            <a:ext cx="434340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6629400" y="1828800"/>
            <a:ext cx="4343400" cy="36576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pic>
        <p:nvPicPr>
          <p:cNvPr id="8" name="Picture 7">
            <a:extLst>
              <a:ext uri="{FF2B5EF4-FFF2-40B4-BE49-F238E27FC236}">
                <a16:creationId xmlns:a16="http://schemas.microsoft.com/office/drawing/2014/main" id="{64E017CF-6EB5-4537-9540-31C8A2604103}"/>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9563255" y="6153476"/>
            <a:ext cx="2358661" cy="419748"/>
          </a:xfrm>
          <a:prstGeom prst="rect">
            <a:avLst/>
          </a:prstGeom>
        </p:spPr>
      </p:pic>
    </p:spTree>
    <p:extLst>
      <p:ext uri="{BB962C8B-B14F-4D97-AF65-F5344CB8AC3E}">
        <p14:creationId xmlns:p14="http://schemas.microsoft.com/office/powerpoint/2010/main" val="725567760"/>
      </p:ext>
    </p:extLst>
  </p:cSld>
  <p:clrMapOvr>
    <a:masterClrMapping/>
  </p:clrMapOvr>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4176">
          <p15:clr>
            <a:srgbClr val="FBAE40"/>
          </p15:clr>
        </p15:guide>
        <p15:guide id="8" pos="350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P Title with Copy + Media">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rgbClr val="013591"/>
                </a:solidFill>
                <a:latin typeface="Source Sans Pro" panose="020B0503030403020204" pitchFamily="34" charset="77"/>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p:nvPr>
        </p:nvSpPr>
        <p:spPr>
          <a:xfrm>
            <a:off x="1219200" y="1828800"/>
            <a:ext cx="372319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5562600" y="2133600"/>
            <a:ext cx="5410200" cy="30480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pic>
        <p:nvPicPr>
          <p:cNvPr id="8" name="Picture 7">
            <a:extLst>
              <a:ext uri="{FF2B5EF4-FFF2-40B4-BE49-F238E27FC236}">
                <a16:creationId xmlns:a16="http://schemas.microsoft.com/office/drawing/2014/main" id="{8369B115-6A04-44B5-9EFC-2F7668184492}"/>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9563255" y="6153476"/>
            <a:ext cx="2358661" cy="419748"/>
          </a:xfrm>
          <a:prstGeom prst="rect">
            <a:avLst/>
          </a:prstGeom>
        </p:spPr>
      </p:pic>
    </p:spTree>
    <p:extLst>
      <p:ext uri="{BB962C8B-B14F-4D97-AF65-F5344CB8AC3E}">
        <p14:creationId xmlns:p14="http://schemas.microsoft.com/office/powerpoint/2010/main" val="1407529519"/>
      </p:ext>
    </p:extLst>
  </p:cSld>
  <p:clrMapOvr>
    <a:masterClrMapping/>
  </p:clrMapOvr>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p15:clr>
            <a:srgbClr val="FBAE40"/>
          </p15:clr>
        </p15:guide>
        <p15:guide id="8" pos="3504">
          <p15:clr>
            <a:srgbClr val="FBAE40"/>
          </p15:clr>
        </p15:guide>
        <p15:guide id="9" orient="horz" pos="3264">
          <p15:clr>
            <a:srgbClr val="FBAE40"/>
          </p15:clr>
        </p15:guide>
        <p15:guide id="10" orient="horz" pos="134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edia Only">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84056BA-2837-8F44-8004-739C36682A52}"/>
              </a:ext>
            </a:extLst>
          </p:cNvPr>
          <p:cNvSpPr>
            <a:spLocks noGrp="1" noChangeAspect="1"/>
          </p:cNvSpPr>
          <p:nvPr>
            <p:ph sz="quarter" idx="11"/>
          </p:nvPr>
        </p:nvSpPr>
        <p:spPr>
          <a:xfrm>
            <a:off x="0" y="3858"/>
            <a:ext cx="12166100" cy="685414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3310801139"/>
      </p:ext>
    </p:extLst>
  </p:cSld>
  <p:clrMapOvr>
    <a:masterClrMapping/>
  </p:clrMapOvr>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p15:clr>
            <a:srgbClr val="FBAE40"/>
          </p15:clr>
        </p15:guide>
        <p15:guide id="8" pos="3504">
          <p15:clr>
            <a:srgbClr val="FBAE40"/>
          </p15:clr>
        </p15:guide>
        <p15:guide id="9" orient="horz" pos="3264">
          <p15:clr>
            <a:srgbClr val="FBAE40"/>
          </p15:clr>
        </p15:guide>
        <p15:guide id="10" orient="horz" pos="134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a:solidFill>
                  <a:srgbClr val="00266D"/>
                </a:solidFill>
              </a:defRPr>
            </a:lvl1pPr>
          </a:lstStyle>
          <a:p>
            <a:r>
              <a:rPr lang="en-US" dirty="0"/>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EFT Title, Caption and Pic">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9C32234-5597-9943-BCC0-4D32D78648D0}"/>
              </a:ext>
              <a:ext uri="{C183D7F6-B498-43B3-948B-1728B52AA6E4}">
                <adec:decorative xmlns:adec="http://schemas.microsoft.com/office/drawing/2017/decorative" val="1"/>
              </a:ext>
            </a:extLst>
          </p:cNvPr>
          <p:cNvSpPr>
            <a:spLocks noGrp="1"/>
          </p:cNvSpPr>
          <p:nvPr>
            <p:ph type="pic" sz="quarter" idx="10"/>
          </p:nvPr>
        </p:nvSpPr>
        <p:spPr>
          <a:xfrm>
            <a:off x="0" y="0"/>
            <a:ext cx="10325100" cy="6858000"/>
          </a:xfrm>
        </p:spPr>
        <p:txBody>
          <a:bodyPr/>
          <a:lstStyle>
            <a:lvl1pPr>
              <a:defRPr>
                <a:solidFill>
                  <a:schemeClr val="bg1"/>
                </a:solidFill>
              </a:defRPr>
            </a:lvl1pPr>
          </a:lstStyle>
          <a:p>
            <a:endParaRPr lang="en-US" dirty="0"/>
          </a:p>
        </p:txBody>
      </p:sp>
      <p:sp>
        <p:nvSpPr>
          <p:cNvPr id="12" name="Rectangle 11">
            <a:extLst>
              <a:ext uri="{FF2B5EF4-FFF2-40B4-BE49-F238E27FC236}">
                <a16:creationId xmlns:a16="http://schemas.microsoft.com/office/drawing/2014/main" id="{CF95F29C-14A0-5C4F-877C-1B28B706B781}"/>
              </a:ext>
            </a:extLst>
          </p:cNvPr>
          <p:cNvSpPr/>
          <p:nvPr userDrawn="1"/>
        </p:nvSpPr>
        <p:spPr>
          <a:xfrm>
            <a:off x="10325100" y="0"/>
            <a:ext cx="1866900" cy="6858000"/>
          </a:xfrm>
          <a:prstGeom prst="rect">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752866" y="714887"/>
            <a:ext cx="4128416" cy="2714113"/>
          </a:xfrm>
          <a:prstGeom prst="rect">
            <a:avLst/>
          </a:prstGeom>
          <a:noFill/>
        </p:spPr>
        <p:txBody>
          <a:bodyPr anchor="b">
            <a:noAutofit/>
          </a:bodyPr>
          <a:lstStyle>
            <a:lvl1pPr>
              <a:defRPr sz="6000" b="1" i="0">
                <a:solidFill>
                  <a:schemeClr val="bg1"/>
                </a:solidFill>
                <a:latin typeface="Source Sans Pro" panose="020B0503030403020204" pitchFamily="34" charset="77"/>
              </a:defRPr>
            </a:lvl1pPr>
          </a:lstStyle>
          <a:p>
            <a:r>
              <a:rPr lang="en-US" dirty="0"/>
              <a:t>Click to edit Master title style</a:t>
            </a:r>
          </a:p>
        </p:txBody>
      </p:sp>
      <p:sp>
        <p:nvSpPr>
          <p:cNvPr id="14" name="Subtitle 2">
            <a:extLst>
              <a:ext uri="{FF2B5EF4-FFF2-40B4-BE49-F238E27FC236}">
                <a16:creationId xmlns:a16="http://schemas.microsoft.com/office/drawing/2014/main" id="{EE74C142-31AF-234D-926E-15F7604CA2D8}"/>
              </a:ext>
            </a:extLst>
          </p:cNvPr>
          <p:cNvSpPr>
            <a:spLocks noGrp="1"/>
          </p:cNvSpPr>
          <p:nvPr>
            <p:ph type="subTitle" idx="1" hasCustomPrompt="1"/>
          </p:nvPr>
        </p:nvSpPr>
        <p:spPr>
          <a:xfrm>
            <a:off x="752866" y="3691766"/>
            <a:ext cx="2854035" cy="1666717"/>
          </a:xfrm>
        </p:spPr>
        <p:txBody>
          <a:bodyPr>
            <a:noAutofit/>
          </a:bodyPr>
          <a:lstStyle>
            <a:lvl1pPr marL="0" indent="0" algn="l">
              <a:lnSpc>
                <a:spcPts val="2400"/>
              </a:lnSpc>
              <a:buNone/>
              <a:defRPr sz="1700" b="0" i="0" kern="0" spc="0" baseline="0">
                <a:solidFill>
                  <a:schemeClr val="bg1"/>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br>
              <a:rPr lang="en-US" dirty="0"/>
            </a:br>
            <a:r>
              <a:rPr lang="en-US" dirty="0"/>
              <a:t>subtitle style</a:t>
            </a:r>
          </a:p>
        </p:txBody>
      </p:sp>
      <p:pic>
        <p:nvPicPr>
          <p:cNvPr id="8" name="Picture 7">
            <a:extLst>
              <a:ext uri="{FF2B5EF4-FFF2-40B4-BE49-F238E27FC236}">
                <a16:creationId xmlns:a16="http://schemas.microsoft.com/office/drawing/2014/main" id="{FBF084F9-2442-4FF1-8683-E5BAAEBF2A91}"/>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9563255" y="6153476"/>
            <a:ext cx="2358661" cy="419748"/>
          </a:xfrm>
          <a:prstGeom prst="rect">
            <a:avLst/>
          </a:prstGeom>
        </p:spPr>
      </p:pic>
    </p:spTree>
    <p:extLst>
      <p:ext uri="{BB962C8B-B14F-4D97-AF65-F5344CB8AC3E}">
        <p14:creationId xmlns:p14="http://schemas.microsoft.com/office/powerpoint/2010/main" val="30457536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50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IGHT Title, Caption and Pic">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9C32234-5597-9943-BCC0-4D32D78648D0}"/>
              </a:ext>
              <a:ext uri="{C183D7F6-B498-43B3-948B-1728B52AA6E4}">
                <adec:decorative xmlns:adec="http://schemas.microsoft.com/office/drawing/2017/decorative" val="1"/>
              </a:ext>
            </a:extLst>
          </p:cNvPr>
          <p:cNvSpPr>
            <a:spLocks noGrp="1"/>
          </p:cNvSpPr>
          <p:nvPr>
            <p:ph type="pic" sz="quarter" idx="10"/>
          </p:nvPr>
        </p:nvSpPr>
        <p:spPr>
          <a:xfrm>
            <a:off x="1866900" y="0"/>
            <a:ext cx="10325100" cy="6858000"/>
          </a:xfrm>
        </p:spPr>
        <p:txBody>
          <a:bodyPr/>
          <a:lstStyle>
            <a:lvl1pPr>
              <a:defRPr>
                <a:solidFill>
                  <a:schemeClr val="bg1"/>
                </a:solidFill>
              </a:defRPr>
            </a:lvl1pPr>
          </a:lstStyle>
          <a:p>
            <a:endParaRPr lang="en-US" dirty="0"/>
          </a:p>
        </p:txBody>
      </p:sp>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userDrawn="1"/>
        </p:nvSpPr>
        <p:spPr>
          <a:xfrm>
            <a:off x="0" y="0"/>
            <a:ext cx="1866900" cy="6858000"/>
          </a:xfrm>
          <a:prstGeom prst="rect">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7341925" y="714887"/>
            <a:ext cx="4128416" cy="2714113"/>
          </a:xfrm>
          <a:prstGeom prst="rect">
            <a:avLst/>
          </a:prstGeom>
          <a:noFill/>
        </p:spPr>
        <p:txBody>
          <a:bodyPr anchor="b">
            <a:noAutofit/>
          </a:bodyPr>
          <a:lstStyle>
            <a:lvl1pPr algn="r">
              <a:defRPr sz="6000" b="1" i="0">
                <a:solidFill>
                  <a:schemeClr val="bg1"/>
                </a:solidFill>
                <a:latin typeface="Source Sans Pro" panose="020B0503030403020204" pitchFamily="34" charset="77"/>
              </a:defRPr>
            </a:lvl1pPr>
          </a:lstStyle>
          <a:p>
            <a:r>
              <a:rPr lang="en-US" dirty="0"/>
              <a:t>Click to edit Master title style</a:t>
            </a:r>
          </a:p>
        </p:txBody>
      </p:sp>
      <p:sp>
        <p:nvSpPr>
          <p:cNvPr id="14" name="Subtitle 2">
            <a:extLst>
              <a:ext uri="{FF2B5EF4-FFF2-40B4-BE49-F238E27FC236}">
                <a16:creationId xmlns:a16="http://schemas.microsoft.com/office/drawing/2014/main" id="{EE74C142-31AF-234D-926E-15F7604CA2D8}"/>
              </a:ext>
            </a:extLst>
          </p:cNvPr>
          <p:cNvSpPr>
            <a:spLocks noGrp="1"/>
          </p:cNvSpPr>
          <p:nvPr>
            <p:ph type="subTitle" idx="1" hasCustomPrompt="1"/>
          </p:nvPr>
        </p:nvSpPr>
        <p:spPr>
          <a:xfrm>
            <a:off x="8616306" y="3691766"/>
            <a:ext cx="2854035" cy="1666717"/>
          </a:xfrm>
        </p:spPr>
        <p:txBody>
          <a:bodyPr>
            <a:noAutofit/>
          </a:bodyPr>
          <a:lstStyle>
            <a:lvl1pPr marL="0" indent="0" algn="r">
              <a:lnSpc>
                <a:spcPts val="2400"/>
              </a:lnSpc>
              <a:buNone/>
              <a:defRPr sz="1700" b="0" i="0" kern="0" spc="0" baseline="0">
                <a:solidFill>
                  <a:schemeClr val="bg1"/>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br>
              <a:rPr lang="en-US" dirty="0"/>
            </a:br>
            <a:r>
              <a:rPr lang="en-US" dirty="0"/>
              <a:t>subtitle style</a:t>
            </a:r>
          </a:p>
        </p:txBody>
      </p:sp>
      <p:pic>
        <p:nvPicPr>
          <p:cNvPr id="8" name="Picture 7">
            <a:extLst>
              <a:ext uri="{FF2B5EF4-FFF2-40B4-BE49-F238E27FC236}">
                <a16:creationId xmlns:a16="http://schemas.microsoft.com/office/drawing/2014/main" id="{302887A7-4BEA-498E-A2F7-A6F1E17E7C51}"/>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627073" y="5943602"/>
            <a:ext cx="2358661" cy="419748"/>
          </a:xfrm>
          <a:prstGeom prst="rect">
            <a:avLst/>
          </a:prstGeom>
        </p:spPr>
      </p:pic>
    </p:spTree>
    <p:extLst>
      <p:ext uri="{BB962C8B-B14F-4D97-AF65-F5344CB8AC3E}">
        <p14:creationId xmlns:p14="http://schemas.microsoft.com/office/powerpoint/2010/main" val="2387015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EFT Title with COPY + Pic">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dirty="0"/>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p:nvPr>
        </p:nvSpPr>
        <p:spPr>
          <a:xfrm>
            <a:off x="1219200" y="1828800"/>
            <a:ext cx="461010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pic>
        <p:nvPicPr>
          <p:cNvPr id="6" name="Picture 5">
            <a:extLst>
              <a:ext uri="{FF2B5EF4-FFF2-40B4-BE49-F238E27FC236}">
                <a16:creationId xmlns:a16="http://schemas.microsoft.com/office/drawing/2014/main" id="{AF485977-6431-4E87-8CB0-769B4B335FFE}"/>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627073" y="5943602"/>
            <a:ext cx="2358661" cy="419748"/>
          </a:xfrm>
          <a:prstGeom prst="rect">
            <a:avLst/>
          </a:prstGeom>
        </p:spPr>
      </p:pic>
    </p:spTree>
    <p:extLst>
      <p:ext uri="{BB962C8B-B14F-4D97-AF65-F5344CB8AC3E}">
        <p14:creationId xmlns:p14="http://schemas.microsoft.com/office/powerpoint/2010/main" val="2691714128"/>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IGHT Title with COPY + Pic">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6362699"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dirty="0"/>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7" name="Text Placeholder 27">
            <a:extLst>
              <a:ext uri="{FF2B5EF4-FFF2-40B4-BE49-F238E27FC236}">
                <a16:creationId xmlns:a16="http://schemas.microsoft.com/office/drawing/2014/main" id="{E506AC32-CF8A-3240-BFFE-0BAE85B42066}"/>
              </a:ext>
            </a:extLst>
          </p:cNvPr>
          <p:cNvSpPr>
            <a:spLocks noGrp="1"/>
          </p:cNvSpPr>
          <p:nvPr>
            <p:ph type="body" sz="quarter" idx="10"/>
          </p:nvPr>
        </p:nvSpPr>
        <p:spPr>
          <a:xfrm>
            <a:off x="6629400" y="1828800"/>
            <a:ext cx="461010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pic>
        <p:nvPicPr>
          <p:cNvPr id="6" name="Picture 5">
            <a:extLst>
              <a:ext uri="{FF2B5EF4-FFF2-40B4-BE49-F238E27FC236}">
                <a16:creationId xmlns:a16="http://schemas.microsoft.com/office/drawing/2014/main" id="{66A1515D-56BD-4A11-B878-87A29DB60D79}"/>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9563255" y="6153476"/>
            <a:ext cx="2358661" cy="419748"/>
          </a:xfrm>
          <a:prstGeom prst="rect">
            <a:avLst/>
          </a:prstGeom>
        </p:spPr>
      </p:pic>
    </p:spTree>
    <p:extLst>
      <p:ext uri="{BB962C8B-B14F-4D97-AF65-F5344CB8AC3E}">
        <p14:creationId xmlns:p14="http://schemas.microsoft.com/office/powerpoint/2010/main" val="780274313"/>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4176">
          <p15:clr>
            <a:srgbClr val="FBAE40"/>
          </p15:clr>
        </p15:guide>
        <p15:guide id="9" pos="3840">
          <p15:clr>
            <a:srgbClr val="FBAE40"/>
          </p15:clr>
        </p15:guide>
        <p15:guide id="10" pos="691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EFT Title with DATA + Pic">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dirty="0"/>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7" name="Chart Placeholder 2">
            <a:extLst>
              <a:ext uri="{FF2B5EF4-FFF2-40B4-BE49-F238E27FC236}">
                <a16:creationId xmlns:a16="http://schemas.microsoft.com/office/drawing/2014/main" id="{FF498322-C164-CC4D-B4E1-8A9EB2E70EA8}"/>
              </a:ext>
            </a:extLst>
          </p:cNvPr>
          <p:cNvSpPr>
            <a:spLocks noGrp="1"/>
          </p:cNvSpPr>
          <p:nvPr>
            <p:ph type="chart" sz="quarter" idx="11"/>
          </p:nvPr>
        </p:nvSpPr>
        <p:spPr>
          <a:xfrm>
            <a:off x="1219200" y="1828800"/>
            <a:ext cx="4343400" cy="3657600"/>
          </a:xfrm>
        </p:spPr>
        <p:txBody>
          <a:bodyPr/>
          <a:lstStyle>
            <a:lvl1pPr>
              <a:defRPr>
                <a:solidFill>
                  <a:schemeClr val="bg1"/>
                </a:solidFill>
              </a:defRPr>
            </a:lvl1pPr>
          </a:lstStyle>
          <a:p>
            <a:endParaRPr lang="en-US" dirty="0"/>
          </a:p>
        </p:txBody>
      </p:sp>
      <p:pic>
        <p:nvPicPr>
          <p:cNvPr id="6" name="Picture 5">
            <a:extLst>
              <a:ext uri="{FF2B5EF4-FFF2-40B4-BE49-F238E27FC236}">
                <a16:creationId xmlns:a16="http://schemas.microsoft.com/office/drawing/2014/main" id="{7EF2DBF1-4C50-4A15-8E07-17B5446BDFCC}"/>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627073" y="5943602"/>
            <a:ext cx="2358661" cy="419748"/>
          </a:xfrm>
          <a:prstGeom prst="rect">
            <a:avLst/>
          </a:prstGeom>
        </p:spPr>
      </p:pic>
    </p:spTree>
    <p:extLst>
      <p:ext uri="{BB962C8B-B14F-4D97-AF65-F5344CB8AC3E}">
        <p14:creationId xmlns:p14="http://schemas.microsoft.com/office/powerpoint/2010/main" val="2577755734"/>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IGHT Title with DATA + Pic">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6362699"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dirty="0"/>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3" name="Chart Placeholder 2">
            <a:extLst>
              <a:ext uri="{FF2B5EF4-FFF2-40B4-BE49-F238E27FC236}">
                <a16:creationId xmlns:a16="http://schemas.microsoft.com/office/drawing/2014/main" id="{7A2FCD2B-FE36-6F49-9CCD-8E56619D4DFE}"/>
              </a:ext>
            </a:extLst>
          </p:cNvPr>
          <p:cNvSpPr>
            <a:spLocks noGrp="1"/>
          </p:cNvSpPr>
          <p:nvPr>
            <p:ph type="chart" sz="quarter" idx="11"/>
          </p:nvPr>
        </p:nvSpPr>
        <p:spPr>
          <a:xfrm>
            <a:off x="6629400" y="1828800"/>
            <a:ext cx="4343400" cy="3657600"/>
          </a:xfrm>
        </p:spPr>
        <p:txBody>
          <a:bodyPr/>
          <a:lstStyle>
            <a:lvl1pPr>
              <a:defRPr>
                <a:solidFill>
                  <a:schemeClr val="bg1"/>
                </a:solidFill>
              </a:defRPr>
            </a:lvl1pPr>
          </a:lstStyle>
          <a:p>
            <a:endParaRPr lang="en-US" dirty="0"/>
          </a:p>
        </p:txBody>
      </p:sp>
      <p:pic>
        <p:nvPicPr>
          <p:cNvPr id="6" name="Picture 5">
            <a:extLst>
              <a:ext uri="{FF2B5EF4-FFF2-40B4-BE49-F238E27FC236}">
                <a16:creationId xmlns:a16="http://schemas.microsoft.com/office/drawing/2014/main" id="{C9D37A99-1399-4889-BE43-0F91A4D4A33B}"/>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9793469" y="5867379"/>
            <a:ext cx="2358661" cy="419748"/>
          </a:xfrm>
          <a:prstGeom prst="rect">
            <a:avLst/>
          </a:prstGeom>
        </p:spPr>
      </p:pic>
    </p:spTree>
    <p:extLst>
      <p:ext uri="{BB962C8B-B14F-4D97-AF65-F5344CB8AC3E}">
        <p14:creationId xmlns:p14="http://schemas.microsoft.com/office/powerpoint/2010/main" val="716807959"/>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4176">
          <p15:clr>
            <a:srgbClr val="FBAE40"/>
          </p15:clr>
        </p15:guide>
        <p15:guide id="9" pos="3840">
          <p15:clr>
            <a:srgbClr val="FBAE40"/>
          </p15:clr>
        </p15:guide>
        <p15:guide id="10" pos="691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78700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44F12-17F2-418C-A72E-9C578C21593E}"/>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1EA9B7E-F219-46C3-8534-29CBF9D9B420}"/>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A569FA30-D17B-47AD-BF99-74D495E38238}"/>
              </a:ext>
            </a:extLst>
          </p:cNvPr>
          <p:cNvSpPr>
            <a:spLocks noGrp="1"/>
          </p:cNvSpPr>
          <p:nvPr>
            <p:ph type="dt" sz="half" idx="10"/>
          </p:nvPr>
        </p:nvSpPr>
        <p:spPr/>
        <p:txBody>
          <a:bodyPr/>
          <a:lstStyle>
            <a:lvl1pPr>
              <a:defRPr sz="1200">
                <a:latin typeface="+mn-lt"/>
              </a:defRPr>
            </a:lvl1pPr>
          </a:lstStyle>
          <a:p>
            <a:pPr>
              <a:defRPr/>
            </a:pPr>
            <a:r>
              <a:rPr lang="en-US" altLang="en-US"/>
              <a:t>6/26/19</a:t>
            </a:r>
            <a:endParaRPr lang="en-US" altLang="en-US" dirty="0"/>
          </a:p>
        </p:txBody>
      </p:sp>
      <p:sp>
        <p:nvSpPr>
          <p:cNvPr id="5" name="Footer Placeholder 4">
            <a:extLst>
              <a:ext uri="{FF2B5EF4-FFF2-40B4-BE49-F238E27FC236}">
                <a16:creationId xmlns:a16="http://schemas.microsoft.com/office/drawing/2014/main" id="{B172945B-9768-40E9-8663-EAA622A50E54}"/>
              </a:ext>
            </a:extLst>
          </p:cNvPr>
          <p:cNvSpPr>
            <a:spLocks noGrp="1"/>
          </p:cNvSpPr>
          <p:nvPr>
            <p:ph type="ftr" sz="quarter" idx="11"/>
          </p:nvPr>
        </p:nvSpPr>
        <p:spPr/>
        <p:txBody>
          <a:bodyPr/>
          <a:lstStyle>
            <a:lvl1pPr>
              <a:defRPr sz="1200">
                <a:latin typeface="+mn-lt"/>
              </a:defRPr>
            </a:lvl1pPr>
          </a:lstStyle>
          <a:p>
            <a:r>
              <a:rPr lang="en-US" dirty="0"/>
              <a:t>©2020 University of New Hampshire. All rights reserved.</a:t>
            </a:r>
          </a:p>
        </p:txBody>
      </p:sp>
      <p:sp>
        <p:nvSpPr>
          <p:cNvPr id="6" name="Slide Number Placeholder 5">
            <a:extLst>
              <a:ext uri="{FF2B5EF4-FFF2-40B4-BE49-F238E27FC236}">
                <a16:creationId xmlns:a16="http://schemas.microsoft.com/office/drawing/2014/main" id="{471E9C09-255E-43C3-8240-828D5DFBE24F}"/>
              </a:ext>
            </a:extLst>
          </p:cNvPr>
          <p:cNvSpPr>
            <a:spLocks noGrp="1"/>
          </p:cNvSpPr>
          <p:nvPr>
            <p:ph type="sldNum" sz="quarter" idx="12"/>
          </p:nvPr>
        </p:nvSpPr>
        <p:spPr/>
        <p:txBody>
          <a:bodyPr/>
          <a:lstStyle>
            <a:lvl1pPr>
              <a:defRPr sz="1200">
                <a:latin typeface="+mn-lt"/>
              </a:defRPr>
            </a:lvl1pPr>
          </a:lstStyle>
          <a:p>
            <a:pPr>
              <a:defRPr/>
            </a:pPr>
            <a:fld id="{09D203F5-2D87-4964-8E19-42BA0F4170B8}" type="slidenum">
              <a:rPr lang="en-US" smtClean="0"/>
              <a:pPr>
                <a:defRPr/>
              </a:pPr>
              <a:t>‹#›</a:t>
            </a:fld>
            <a:endParaRPr lang="en-US" dirty="0"/>
          </a:p>
        </p:txBody>
      </p:sp>
    </p:spTree>
    <p:extLst>
      <p:ext uri="{BB962C8B-B14F-4D97-AF65-F5344CB8AC3E}">
        <p14:creationId xmlns:p14="http://schemas.microsoft.com/office/powerpoint/2010/main" val="87778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86BCB-5C9D-4C5D-963D-4743799C91D0}"/>
              </a:ext>
            </a:extLst>
          </p:cNvPr>
          <p:cNvSpPr>
            <a:spLocks noGrp="1"/>
          </p:cNvSpPr>
          <p:nvPr>
            <p:ph type="title"/>
          </p:nvPr>
        </p:nvSpPr>
        <p:spPr>
          <a:xfrm>
            <a:off x="841664" y="909346"/>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B3EAB23-2D26-46E9-B962-53E7820C239A}"/>
              </a:ext>
            </a:extLst>
          </p:cNvPr>
          <p:cNvSpPr>
            <a:spLocks noGrp="1"/>
          </p:cNvSpPr>
          <p:nvPr>
            <p:ph idx="1"/>
          </p:nvPr>
        </p:nvSpPr>
        <p:spPr>
          <a:xfrm>
            <a:off x="838200" y="2438399"/>
            <a:ext cx="10515600" cy="3723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3F7AFF-4F25-4590-A3DB-E3513CC07DF7}"/>
              </a:ext>
            </a:extLst>
          </p:cNvPr>
          <p:cNvSpPr>
            <a:spLocks noGrp="1"/>
          </p:cNvSpPr>
          <p:nvPr>
            <p:ph type="dt" sz="half" idx="10"/>
          </p:nvPr>
        </p:nvSpPr>
        <p:spPr/>
        <p:txBody>
          <a:bodyPr/>
          <a:lstStyle/>
          <a:p>
            <a:pPr>
              <a:defRPr/>
            </a:pPr>
            <a:r>
              <a:rPr lang="en-US" altLang="en-US"/>
              <a:t>6/26/19</a:t>
            </a:r>
            <a:endParaRPr lang="en-US" altLang="en-US" dirty="0"/>
          </a:p>
        </p:txBody>
      </p:sp>
      <p:sp>
        <p:nvSpPr>
          <p:cNvPr id="5" name="Footer Placeholder 4">
            <a:extLst>
              <a:ext uri="{FF2B5EF4-FFF2-40B4-BE49-F238E27FC236}">
                <a16:creationId xmlns:a16="http://schemas.microsoft.com/office/drawing/2014/main" id="{0C9DD505-70CD-47BA-BBB3-FAC7BBB1479C}"/>
              </a:ext>
            </a:extLst>
          </p:cNvPr>
          <p:cNvSpPr>
            <a:spLocks noGrp="1"/>
          </p:cNvSpPr>
          <p:nvPr>
            <p:ph type="ftr" sz="quarter" idx="11"/>
          </p:nvPr>
        </p:nvSpPr>
        <p:spPr/>
        <p:txBody>
          <a:bodyPr/>
          <a:lstStyle/>
          <a:p>
            <a:r>
              <a:rPr lang="en-US" dirty="0"/>
              <a:t>©2020 University of New Hampshire. All rights reserved.</a:t>
            </a:r>
          </a:p>
        </p:txBody>
      </p:sp>
      <p:sp>
        <p:nvSpPr>
          <p:cNvPr id="6" name="Slide Number Placeholder 5">
            <a:extLst>
              <a:ext uri="{FF2B5EF4-FFF2-40B4-BE49-F238E27FC236}">
                <a16:creationId xmlns:a16="http://schemas.microsoft.com/office/drawing/2014/main" id="{B0604A6E-4E5E-40D5-A1F9-696EF49E88D4}"/>
              </a:ext>
            </a:extLst>
          </p:cNvPr>
          <p:cNvSpPr>
            <a:spLocks noGrp="1"/>
          </p:cNvSpPr>
          <p:nvPr>
            <p:ph type="sldNum" sz="quarter" idx="12"/>
          </p:nvPr>
        </p:nvSpPr>
        <p:spPr/>
        <p:txBody>
          <a:bodyPr/>
          <a:lstStyle/>
          <a:p>
            <a:pPr>
              <a:defRPr/>
            </a:pPr>
            <a:fld id="{9AF99B12-FE34-4786-9174-ED5FC5B2345E}" type="slidenum">
              <a:rPr lang="en-US" smtClean="0"/>
              <a:pPr>
                <a:defRPr/>
              </a:pPr>
              <a:t>‹#›</a:t>
            </a:fld>
            <a:endParaRPr lang="en-US" dirty="0"/>
          </a:p>
        </p:txBody>
      </p:sp>
    </p:spTree>
    <p:extLst>
      <p:ext uri="{BB962C8B-B14F-4D97-AF65-F5344CB8AC3E}">
        <p14:creationId xmlns:p14="http://schemas.microsoft.com/office/powerpoint/2010/main" val="211002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7A084-B475-48C5-A94F-DA08DA5C6516}"/>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197783C-D160-49BE-AD53-CEC99D3C000A}"/>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F57068-7990-4009-B105-95C5F3E4CBC2}"/>
              </a:ext>
            </a:extLst>
          </p:cNvPr>
          <p:cNvSpPr>
            <a:spLocks noGrp="1"/>
          </p:cNvSpPr>
          <p:nvPr>
            <p:ph type="dt" sz="half" idx="10"/>
          </p:nvPr>
        </p:nvSpPr>
        <p:spPr/>
        <p:txBody>
          <a:bodyPr/>
          <a:lstStyle/>
          <a:p>
            <a:pPr>
              <a:defRPr/>
            </a:pPr>
            <a:r>
              <a:rPr lang="en-US" altLang="en-US"/>
              <a:t>6/26/19</a:t>
            </a:r>
            <a:endParaRPr lang="en-US" altLang="en-US" dirty="0"/>
          </a:p>
        </p:txBody>
      </p:sp>
      <p:sp>
        <p:nvSpPr>
          <p:cNvPr id="5" name="Footer Placeholder 4">
            <a:extLst>
              <a:ext uri="{FF2B5EF4-FFF2-40B4-BE49-F238E27FC236}">
                <a16:creationId xmlns:a16="http://schemas.microsoft.com/office/drawing/2014/main" id="{1214812B-1E86-4AA0-928F-D39CFE738255}"/>
              </a:ext>
            </a:extLst>
          </p:cNvPr>
          <p:cNvSpPr>
            <a:spLocks noGrp="1"/>
          </p:cNvSpPr>
          <p:nvPr>
            <p:ph type="ftr" sz="quarter" idx="11"/>
          </p:nvPr>
        </p:nvSpPr>
        <p:spPr/>
        <p:txBody>
          <a:bodyPr/>
          <a:lstStyle/>
          <a:p>
            <a:r>
              <a:rPr lang="en-US" dirty="0"/>
              <a:t>©2020 University of New Hampshire. All rights reserved.</a:t>
            </a:r>
          </a:p>
        </p:txBody>
      </p:sp>
      <p:sp>
        <p:nvSpPr>
          <p:cNvPr id="6" name="Slide Number Placeholder 5">
            <a:extLst>
              <a:ext uri="{FF2B5EF4-FFF2-40B4-BE49-F238E27FC236}">
                <a16:creationId xmlns:a16="http://schemas.microsoft.com/office/drawing/2014/main" id="{B96540EF-6103-4C4E-9C7E-9E79529909E8}"/>
              </a:ext>
            </a:extLst>
          </p:cNvPr>
          <p:cNvSpPr>
            <a:spLocks noGrp="1"/>
          </p:cNvSpPr>
          <p:nvPr>
            <p:ph type="sldNum" sz="quarter" idx="12"/>
          </p:nvPr>
        </p:nvSpPr>
        <p:spPr/>
        <p:txBody>
          <a:bodyPr/>
          <a:lstStyle/>
          <a:p>
            <a:pPr>
              <a:defRPr/>
            </a:pPr>
            <a:fld id="{C63AD66E-61D8-49AB-B53E-97CB37383F31}" type="slidenum">
              <a:rPr lang="en-US" smtClean="0"/>
              <a:pPr>
                <a:defRPr/>
              </a:pPr>
              <a:t>‹#›</a:t>
            </a:fld>
            <a:endParaRPr lang="en-US" dirty="0"/>
          </a:p>
        </p:txBody>
      </p:sp>
    </p:spTree>
    <p:extLst>
      <p:ext uri="{BB962C8B-B14F-4D97-AF65-F5344CB8AC3E}">
        <p14:creationId xmlns:p14="http://schemas.microsoft.com/office/powerpoint/2010/main" val="352217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lvl1pPr>
              <a:defRPr>
                <a:solidFill>
                  <a:srgbClr val="00266D"/>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88FA2-4454-4B2F-A8D6-B747EF578C4A}"/>
              </a:ext>
            </a:extLst>
          </p:cNvPr>
          <p:cNvSpPr>
            <a:spLocks noGrp="1"/>
          </p:cNvSpPr>
          <p:nvPr>
            <p:ph type="title"/>
          </p:nvPr>
        </p:nvSpPr>
        <p:spPr>
          <a:xfrm>
            <a:off x="838200" y="80803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BECDD26-BAFB-4D98-998E-983595FF6080}"/>
              </a:ext>
            </a:extLst>
          </p:cNvPr>
          <p:cNvSpPr>
            <a:spLocks noGrp="1"/>
          </p:cNvSpPr>
          <p:nvPr>
            <p:ph sz="half" idx="1"/>
          </p:nvPr>
        </p:nvSpPr>
        <p:spPr>
          <a:xfrm>
            <a:off x="838200" y="2209799"/>
            <a:ext cx="5181600" cy="3967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AAE135-4A7A-47CF-8F33-99C315A95ED6}"/>
              </a:ext>
            </a:extLst>
          </p:cNvPr>
          <p:cNvSpPr>
            <a:spLocks noGrp="1"/>
          </p:cNvSpPr>
          <p:nvPr>
            <p:ph sz="half" idx="2"/>
          </p:nvPr>
        </p:nvSpPr>
        <p:spPr>
          <a:xfrm>
            <a:off x="6172200" y="2209799"/>
            <a:ext cx="5181600" cy="39671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ADFE033-C4DC-4C05-95B5-AE6705943571}"/>
              </a:ext>
            </a:extLst>
          </p:cNvPr>
          <p:cNvSpPr>
            <a:spLocks noGrp="1"/>
          </p:cNvSpPr>
          <p:nvPr>
            <p:ph type="dt" sz="half" idx="10"/>
          </p:nvPr>
        </p:nvSpPr>
        <p:spPr/>
        <p:txBody>
          <a:bodyPr/>
          <a:lstStyle/>
          <a:p>
            <a:pPr>
              <a:defRPr/>
            </a:pPr>
            <a:r>
              <a:rPr lang="en-US" altLang="en-US"/>
              <a:t>6/26/19</a:t>
            </a:r>
            <a:endParaRPr lang="en-US" altLang="en-US" dirty="0"/>
          </a:p>
        </p:txBody>
      </p:sp>
      <p:sp>
        <p:nvSpPr>
          <p:cNvPr id="6" name="Footer Placeholder 5">
            <a:extLst>
              <a:ext uri="{FF2B5EF4-FFF2-40B4-BE49-F238E27FC236}">
                <a16:creationId xmlns:a16="http://schemas.microsoft.com/office/drawing/2014/main" id="{4F8E3B67-311A-4D42-8CFE-CBF51A2FAE09}"/>
              </a:ext>
            </a:extLst>
          </p:cNvPr>
          <p:cNvSpPr>
            <a:spLocks noGrp="1"/>
          </p:cNvSpPr>
          <p:nvPr>
            <p:ph type="ftr" sz="quarter" idx="11"/>
          </p:nvPr>
        </p:nvSpPr>
        <p:spPr/>
        <p:txBody>
          <a:bodyPr/>
          <a:lstStyle/>
          <a:p>
            <a:r>
              <a:rPr lang="en-US" dirty="0"/>
              <a:t>©2020 University of New Hampshire. All rights reserved.</a:t>
            </a:r>
          </a:p>
        </p:txBody>
      </p:sp>
      <p:sp>
        <p:nvSpPr>
          <p:cNvPr id="7" name="Slide Number Placeholder 6">
            <a:extLst>
              <a:ext uri="{FF2B5EF4-FFF2-40B4-BE49-F238E27FC236}">
                <a16:creationId xmlns:a16="http://schemas.microsoft.com/office/drawing/2014/main" id="{513B2F41-469A-4A96-969B-1A27D08345DF}"/>
              </a:ext>
            </a:extLst>
          </p:cNvPr>
          <p:cNvSpPr>
            <a:spLocks noGrp="1"/>
          </p:cNvSpPr>
          <p:nvPr>
            <p:ph type="sldNum" sz="quarter" idx="12"/>
          </p:nvPr>
        </p:nvSpPr>
        <p:spPr/>
        <p:txBody>
          <a:bodyPr/>
          <a:lstStyle/>
          <a:p>
            <a:pPr>
              <a:defRPr/>
            </a:pPr>
            <a:fld id="{9AF99B12-FE34-4786-9174-ED5FC5B2345E}" type="slidenum">
              <a:rPr lang="en-US" smtClean="0"/>
              <a:pPr>
                <a:defRPr/>
              </a:pPr>
              <a:t>‹#›</a:t>
            </a:fld>
            <a:endParaRPr lang="en-US" dirty="0"/>
          </a:p>
        </p:txBody>
      </p:sp>
    </p:spTree>
    <p:extLst>
      <p:ext uri="{BB962C8B-B14F-4D97-AF65-F5344CB8AC3E}">
        <p14:creationId xmlns:p14="http://schemas.microsoft.com/office/powerpoint/2010/main" val="2982608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6136A-A2DE-4232-BBC5-3695736D95E1}"/>
              </a:ext>
            </a:extLst>
          </p:cNvPr>
          <p:cNvSpPr>
            <a:spLocks noGrp="1"/>
          </p:cNvSpPr>
          <p:nvPr>
            <p:ph type="title"/>
          </p:nvPr>
        </p:nvSpPr>
        <p:spPr>
          <a:xfrm>
            <a:off x="839788" y="80803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313AE5-BD32-4055-8ACC-47BF8B4FE58F}"/>
              </a:ext>
            </a:extLst>
          </p:cNvPr>
          <p:cNvSpPr>
            <a:spLocks noGrp="1"/>
          </p:cNvSpPr>
          <p:nvPr>
            <p:ph type="body" idx="1"/>
          </p:nvPr>
        </p:nvSpPr>
        <p:spPr>
          <a:xfrm>
            <a:off x="839789" y="2147888"/>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7A6C41C-B89C-49F0-BF25-12FDFB117402}"/>
              </a:ext>
            </a:extLst>
          </p:cNvPr>
          <p:cNvSpPr>
            <a:spLocks noGrp="1"/>
          </p:cNvSpPr>
          <p:nvPr>
            <p:ph sz="half" idx="2"/>
          </p:nvPr>
        </p:nvSpPr>
        <p:spPr>
          <a:xfrm>
            <a:off x="839789" y="3006725"/>
            <a:ext cx="5157787"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1C50E1-873B-4A37-9EBA-AC51359F8486}"/>
              </a:ext>
            </a:extLst>
          </p:cNvPr>
          <p:cNvSpPr>
            <a:spLocks noGrp="1"/>
          </p:cNvSpPr>
          <p:nvPr>
            <p:ph type="body" sz="quarter" idx="3"/>
          </p:nvPr>
        </p:nvSpPr>
        <p:spPr>
          <a:xfrm>
            <a:off x="6172201" y="2147888"/>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C2FA187-9595-40B5-A7A5-BBDF9F4ADF99}"/>
              </a:ext>
            </a:extLst>
          </p:cNvPr>
          <p:cNvSpPr>
            <a:spLocks noGrp="1"/>
          </p:cNvSpPr>
          <p:nvPr>
            <p:ph sz="quarter" idx="4"/>
          </p:nvPr>
        </p:nvSpPr>
        <p:spPr>
          <a:xfrm>
            <a:off x="6172201" y="3006725"/>
            <a:ext cx="5183188" cy="31829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F6254044-6904-40A2-84FF-1C7ABBA9B2D8}"/>
              </a:ext>
            </a:extLst>
          </p:cNvPr>
          <p:cNvSpPr>
            <a:spLocks noGrp="1"/>
          </p:cNvSpPr>
          <p:nvPr>
            <p:ph type="dt" sz="half" idx="10"/>
          </p:nvPr>
        </p:nvSpPr>
        <p:spPr/>
        <p:txBody>
          <a:bodyPr/>
          <a:lstStyle/>
          <a:p>
            <a:pPr>
              <a:defRPr/>
            </a:pPr>
            <a:r>
              <a:rPr lang="en-US" altLang="en-US"/>
              <a:t>6/26/19</a:t>
            </a:r>
            <a:endParaRPr lang="en-US" altLang="en-US" dirty="0"/>
          </a:p>
        </p:txBody>
      </p:sp>
      <p:sp>
        <p:nvSpPr>
          <p:cNvPr id="8" name="Footer Placeholder 7">
            <a:extLst>
              <a:ext uri="{FF2B5EF4-FFF2-40B4-BE49-F238E27FC236}">
                <a16:creationId xmlns:a16="http://schemas.microsoft.com/office/drawing/2014/main" id="{62FD8649-7767-48BB-B117-6D1771D8D066}"/>
              </a:ext>
            </a:extLst>
          </p:cNvPr>
          <p:cNvSpPr>
            <a:spLocks noGrp="1"/>
          </p:cNvSpPr>
          <p:nvPr>
            <p:ph type="ftr" sz="quarter" idx="11"/>
          </p:nvPr>
        </p:nvSpPr>
        <p:spPr/>
        <p:txBody>
          <a:bodyPr/>
          <a:lstStyle/>
          <a:p>
            <a:r>
              <a:rPr lang="en-US" dirty="0"/>
              <a:t>©2020 University of New Hampshire. All rights reserved.</a:t>
            </a:r>
          </a:p>
        </p:txBody>
      </p:sp>
      <p:sp>
        <p:nvSpPr>
          <p:cNvPr id="9" name="Slide Number Placeholder 8">
            <a:extLst>
              <a:ext uri="{FF2B5EF4-FFF2-40B4-BE49-F238E27FC236}">
                <a16:creationId xmlns:a16="http://schemas.microsoft.com/office/drawing/2014/main" id="{EBC33CBB-D258-4F1B-B29D-26B29488A284}"/>
              </a:ext>
            </a:extLst>
          </p:cNvPr>
          <p:cNvSpPr>
            <a:spLocks noGrp="1"/>
          </p:cNvSpPr>
          <p:nvPr>
            <p:ph type="sldNum" sz="quarter" idx="12"/>
          </p:nvPr>
        </p:nvSpPr>
        <p:spPr/>
        <p:txBody>
          <a:bodyPr/>
          <a:lstStyle/>
          <a:p>
            <a:pPr>
              <a:defRPr/>
            </a:pPr>
            <a:fld id="{DD84BD45-83F4-4D5E-86A1-AFA84BF35B96}" type="slidenum">
              <a:rPr lang="en-US" smtClean="0"/>
              <a:pPr>
                <a:defRPr/>
              </a:pPr>
              <a:t>‹#›</a:t>
            </a:fld>
            <a:endParaRPr lang="en-US" dirty="0"/>
          </a:p>
        </p:txBody>
      </p:sp>
    </p:spTree>
    <p:extLst>
      <p:ext uri="{BB962C8B-B14F-4D97-AF65-F5344CB8AC3E}">
        <p14:creationId xmlns:p14="http://schemas.microsoft.com/office/powerpoint/2010/main" val="370619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F8800-6FBB-4569-A28D-181382307DE9}"/>
              </a:ext>
            </a:extLst>
          </p:cNvPr>
          <p:cNvSpPr>
            <a:spLocks noGrp="1"/>
          </p:cNvSpPr>
          <p:nvPr>
            <p:ph type="title"/>
          </p:nvPr>
        </p:nvSpPr>
        <p:spPr>
          <a:xfrm>
            <a:off x="838200" y="1036637"/>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1EC924AF-B234-4D88-B5AE-3DE97B3BAE12}"/>
              </a:ext>
            </a:extLst>
          </p:cNvPr>
          <p:cNvSpPr>
            <a:spLocks noGrp="1"/>
          </p:cNvSpPr>
          <p:nvPr>
            <p:ph type="dt" sz="half" idx="10"/>
          </p:nvPr>
        </p:nvSpPr>
        <p:spPr/>
        <p:txBody>
          <a:bodyPr/>
          <a:lstStyle/>
          <a:p>
            <a:pPr>
              <a:defRPr/>
            </a:pPr>
            <a:r>
              <a:rPr lang="en-US" altLang="en-US"/>
              <a:t>6/26/19</a:t>
            </a:r>
            <a:endParaRPr lang="en-US" altLang="en-US" dirty="0"/>
          </a:p>
        </p:txBody>
      </p:sp>
      <p:sp>
        <p:nvSpPr>
          <p:cNvPr id="4" name="Footer Placeholder 3">
            <a:extLst>
              <a:ext uri="{FF2B5EF4-FFF2-40B4-BE49-F238E27FC236}">
                <a16:creationId xmlns:a16="http://schemas.microsoft.com/office/drawing/2014/main" id="{780CD03C-3243-4F60-8BCC-E8EC71360ACF}"/>
              </a:ext>
            </a:extLst>
          </p:cNvPr>
          <p:cNvSpPr>
            <a:spLocks noGrp="1"/>
          </p:cNvSpPr>
          <p:nvPr>
            <p:ph type="ftr" sz="quarter" idx="11"/>
          </p:nvPr>
        </p:nvSpPr>
        <p:spPr/>
        <p:txBody>
          <a:bodyPr/>
          <a:lstStyle/>
          <a:p>
            <a:r>
              <a:rPr lang="en-US"/>
              <a:t>©2019 University of New Hampshire. All rights reserved.</a:t>
            </a:r>
            <a:endParaRPr lang="en-US" dirty="0"/>
          </a:p>
        </p:txBody>
      </p:sp>
      <p:sp>
        <p:nvSpPr>
          <p:cNvPr id="5" name="Slide Number Placeholder 4">
            <a:extLst>
              <a:ext uri="{FF2B5EF4-FFF2-40B4-BE49-F238E27FC236}">
                <a16:creationId xmlns:a16="http://schemas.microsoft.com/office/drawing/2014/main" id="{6DA984A3-69A6-4226-8DB0-5AF7DA5AB006}"/>
              </a:ext>
            </a:extLst>
          </p:cNvPr>
          <p:cNvSpPr>
            <a:spLocks noGrp="1"/>
          </p:cNvSpPr>
          <p:nvPr>
            <p:ph type="sldNum" sz="quarter" idx="12"/>
          </p:nvPr>
        </p:nvSpPr>
        <p:spPr/>
        <p:txBody>
          <a:bodyPr/>
          <a:lstStyle/>
          <a:p>
            <a:pPr>
              <a:defRPr/>
            </a:pPr>
            <a:fld id="{6E448EE8-3B28-4B93-A6A1-DDD66DDAAE00}" type="slidenum">
              <a:rPr lang="en-US" smtClean="0"/>
              <a:pPr>
                <a:defRPr/>
              </a:pPr>
              <a:t>‹#›</a:t>
            </a:fld>
            <a:endParaRPr lang="en-US" dirty="0"/>
          </a:p>
        </p:txBody>
      </p:sp>
    </p:spTree>
    <p:extLst>
      <p:ext uri="{BB962C8B-B14F-4D97-AF65-F5344CB8AC3E}">
        <p14:creationId xmlns:p14="http://schemas.microsoft.com/office/powerpoint/2010/main" val="400026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E5DB06-ADA3-463A-A6E8-5152596E2F8E}"/>
              </a:ext>
            </a:extLst>
          </p:cNvPr>
          <p:cNvSpPr>
            <a:spLocks noGrp="1"/>
          </p:cNvSpPr>
          <p:nvPr>
            <p:ph type="dt" sz="half" idx="10"/>
          </p:nvPr>
        </p:nvSpPr>
        <p:spPr/>
        <p:txBody>
          <a:bodyPr/>
          <a:lstStyle/>
          <a:p>
            <a:pPr>
              <a:defRPr/>
            </a:pPr>
            <a:r>
              <a:rPr lang="en-US" altLang="en-US"/>
              <a:t>6/26/19</a:t>
            </a:r>
            <a:endParaRPr lang="en-US" altLang="en-US" dirty="0"/>
          </a:p>
        </p:txBody>
      </p:sp>
      <p:sp>
        <p:nvSpPr>
          <p:cNvPr id="3" name="Footer Placeholder 2">
            <a:extLst>
              <a:ext uri="{FF2B5EF4-FFF2-40B4-BE49-F238E27FC236}">
                <a16:creationId xmlns:a16="http://schemas.microsoft.com/office/drawing/2014/main" id="{49EDB157-E79E-4A51-8E1F-F0724130D265}"/>
              </a:ext>
            </a:extLst>
          </p:cNvPr>
          <p:cNvSpPr>
            <a:spLocks noGrp="1"/>
          </p:cNvSpPr>
          <p:nvPr>
            <p:ph type="ftr" sz="quarter" idx="11"/>
          </p:nvPr>
        </p:nvSpPr>
        <p:spPr/>
        <p:txBody>
          <a:bodyPr/>
          <a:lstStyle/>
          <a:p>
            <a:r>
              <a:rPr lang="en-US" dirty="0"/>
              <a:t>©2020 University of New Hampshire. All rights reserved.</a:t>
            </a:r>
          </a:p>
        </p:txBody>
      </p:sp>
      <p:sp>
        <p:nvSpPr>
          <p:cNvPr id="4" name="Slide Number Placeholder 3">
            <a:extLst>
              <a:ext uri="{FF2B5EF4-FFF2-40B4-BE49-F238E27FC236}">
                <a16:creationId xmlns:a16="http://schemas.microsoft.com/office/drawing/2014/main" id="{76851A48-7AB3-4CE5-8DF1-AAF1A306183B}"/>
              </a:ext>
            </a:extLst>
          </p:cNvPr>
          <p:cNvSpPr>
            <a:spLocks noGrp="1"/>
          </p:cNvSpPr>
          <p:nvPr>
            <p:ph type="sldNum" sz="quarter" idx="12"/>
          </p:nvPr>
        </p:nvSpPr>
        <p:spPr/>
        <p:txBody>
          <a:bodyPr/>
          <a:lstStyle/>
          <a:p>
            <a:pPr>
              <a:defRPr/>
            </a:pPr>
            <a:fld id="{9AF99B12-FE34-4786-9174-ED5FC5B2345E}" type="slidenum">
              <a:rPr lang="en-US" smtClean="0"/>
              <a:pPr>
                <a:defRPr/>
              </a:pPr>
              <a:t>‹#›</a:t>
            </a:fld>
            <a:endParaRPr lang="en-US" dirty="0"/>
          </a:p>
        </p:txBody>
      </p:sp>
    </p:spTree>
    <p:extLst>
      <p:ext uri="{BB962C8B-B14F-4D97-AF65-F5344CB8AC3E}">
        <p14:creationId xmlns:p14="http://schemas.microsoft.com/office/powerpoint/2010/main" val="16497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8110F-3A26-413F-923C-484B77335F06}"/>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001BB38-2966-4D2E-BAD3-E6FF83D2953C}"/>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AACCE9-9EDD-4F3D-9C14-6D2C7E14BB22}"/>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C922B9E-F777-4B62-93E5-6C416B35492B}"/>
              </a:ext>
            </a:extLst>
          </p:cNvPr>
          <p:cNvSpPr>
            <a:spLocks noGrp="1"/>
          </p:cNvSpPr>
          <p:nvPr>
            <p:ph type="dt" sz="half" idx="10"/>
          </p:nvPr>
        </p:nvSpPr>
        <p:spPr/>
        <p:txBody>
          <a:bodyPr/>
          <a:lstStyle/>
          <a:p>
            <a:pPr>
              <a:defRPr/>
            </a:pPr>
            <a:r>
              <a:rPr lang="en-US" altLang="en-US"/>
              <a:t>6/26/19</a:t>
            </a:r>
            <a:endParaRPr lang="en-US" altLang="en-US" dirty="0"/>
          </a:p>
        </p:txBody>
      </p:sp>
      <p:sp>
        <p:nvSpPr>
          <p:cNvPr id="6" name="Footer Placeholder 5">
            <a:extLst>
              <a:ext uri="{FF2B5EF4-FFF2-40B4-BE49-F238E27FC236}">
                <a16:creationId xmlns:a16="http://schemas.microsoft.com/office/drawing/2014/main" id="{1EB4596C-481F-46FC-A767-067F2908D7C1}"/>
              </a:ext>
            </a:extLst>
          </p:cNvPr>
          <p:cNvSpPr>
            <a:spLocks noGrp="1"/>
          </p:cNvSpPr>
          <p:nvPr>
            <p:ph type="ftr" sz="quarter" idx="11"/>
          </p:nvPr>
        </p:nvSpPr>
        <p:spPr/>
        <p:txBody>
          <a:bodyPr/>
          <a:lstStyle/>
          <a:p>
            <a:r>
              <a:rPr lang="en-US" dirty="0"/>
              <a:t>©2020 University of New Hampshire. All rights reserved.</a:t>
            </a:r>
          </a:p>
        </p:txBody>
      </p:sp>
      <p:sp>
        <p:nvSpPr>
          <p:cNvPr id="7" name="Slide Number Placeholder 6">
            <a:extLst>
              <a:ext uri="{FF2B5EF4-FFF2-40B4-BE49-F238E27FC236}">
                <a16:creationId xmlns:a16="http://schemas.microsoft.com/office/drawing/2014/main" id="{616A58FE-4BA7-44AD-AAC7-E5D4DEFCFCFC}"/>
              </a:ext>
            </a:extLst>
          </p:cNvPr>
          <p:cNvSpPr>
            <a:spLocks noGrp="1"/>
          </p:cNvSpPr>
          <p:nvPr>
            <p:ph type="sldNum" sz="quarter" idx="12"/>
          </p:nvPr>
        </p:nvSpPr>
        <p:spPr/>
        <p:txBody>
          <a:bodyPr/>
          <a:lstStyle/>
          <a:p>
            <a:pPr>
              <a:defRPr/>
            </a:pPr>
            <a:fld id="{9AF99B12-FE34-4786-9174-ED5FC5B2345E}" type="slidenum">
              <a:rPr lang="en-US" smtClean="0"/>
              <a:pPr>
                <a:defRPr/>
              </a:pPr>
              <a:t>‹#›</a:t>
            </a:fld>
            <a:endParaRPr lang="en-US" dirty="0"/>
          </a:p>
        </p:txBody>
      </p:sp>
    </p:spTree>
    <p:extLst>
      <p:ext uri="{BB962C8B-B14F-4D97-AF65-F5344CB8AC3E}">
        <p14:creationId xmlns:p14="http://schemas.microsoft.com/office/powerpoint/2010/main" val="289142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0BD3E-77ED-4498-A519-6E940AE5D898}"/>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ABA27D1-9696-49FF-84B9-6A2FDDE87C6C}"/>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BA0F105-6833-4BE9-B7D7-B9C60E154E36}"/>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484477C-A0AC-47E3-909B-53333FA0463A}"/>
              </a:ext>
            </a:extLst>
          </p:cNvPr>
          <p:cNvSpPr>
            <a:spLocks noGrp="1"/>
          </p:cNvSpPr>
          <p:nvPr>
            <p:ph type="dt" sz="half" idx="10"/>
          </p:nvPr>
        </p:nvSpPr>
        <p:spPr/>
        <p:txBody>
          <a:bodyPr/>
          <a:lstStyle/>
          <a:p>
            <a:pPr>
              <a:defRPr/>
            </a:pPr>
            <a:r>
              <a:rPr lang="en-US" altLang="en-US"/>
              <a:t>6/26/19</a:t>
            </a:r>
            <a:endParaRPr lang="en-US" altLang="en-US" dirty="0"/>
          </a:p>
        </p:txBody>
      </p:sp>
      <p:sp>
        <p:nvSpPr>
          <p:cNvPr id="6" name="Footer Placeholder 5">
            <a:extLst>
              <a:ext uri="{FF2B5EF4-FFF2-40B4-BE49-F238E27FC236}">
                <a16:creationId xmlns:a16="http://schemas.microsoft.com/office/drawing/2014/main" id="{89C4CE42-ADC9-43C1-B06B-9B35A17952C6}"/>
              </a:ext>
            </a:extLst>
          </p:cNvPr>
          <p:cNvSpPr>
            <a:spLocks noGrp="1"/>
          </p:cNvSpPr>
          <p:nvPr>
            <p:ph type="ftr" sz="quarter" idx="11"/>
          </p:nvPr>
        </p:nvSpPr>
        <p:spPr/>
        <p:txBody>
          <a:bodyPr/>
          <a:lstStyle/>
          <a:p>
            <a:r>
              <a:rPr lang="en-US" dirty="0"/>
              <a:t>©2020 University of New Hampshire. All rights reserved.</a:t>
            </a:r>
          </a:p>
        </p:txBody>
      </p:sp>
      <p:sp>
        <p:nvSpPr>
          <p:cNvPr id="7" name="Slide Number Placeholder 6">
            <a:extLst>
              <a:ext uri="{FF2B5EF4-FFF2-40B4-BE49-F238E27FC236}">
                <a16:creationId xmlns:a16="http://schemas.microsoft.com/office/drawing/2014/main" id="{22D41676-154A-48E4-B9D4-E93DFBF2E526}"/>
              </a:ext>
            </a:extLst>
          </p:cNvPr>
          <p:cNvSpPr>
            <a:spLocks noGrp="1"/>
          </p:cNvSpPr>
          <p:nvPr>
            <p:ph type="sldNum" sz="quarter" idx="12"/>
          </p:nvPr>
        </p:nvSpPr>
        <p:spPr/>
        <p:txBody>
          <a:bodyPr/>
          <a:lstStyle/>
          <a:p>
            <a:pPr>
              <a:defRPr/>
            </a:pPr>
            <a:fld id="{9AF99B12-FE34-4786-9174-ED5FC5B2345E}" type="slidenum">
              <a:rPr lang="en-US" smtClean="0"/>
              <a:pPr>
                <a:defRPr/>
              </a:pPr>
              <a:t>‹#›</a:t>
            </a:fld>
            <a:endParaRPr lang="en-US" dirty="0"/>
          </a:p>
        </p:txBody>
      </p:sp>
    </p:spTree>
    <p:extLst>
      <p:ext uri="{BB962C8B-B14F-4D97-AF65-F5344CB8AC3E}">
        <p14:creationId xmlns:p14="http://schemas.microsoft.com/office/powerpoint/2010/main" val="25757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78E16-D7FA-4181-ABCF-24778EBDB42D}"/>
              </a:ext>
            </a:extLst>
          </p:cNvPr>
          <p:cNvSpPr>
            <a:spLocks noGrp="1"/>
          </p:cNvSpPr>
          <p:nvPr>
            <p:ph type="title"/>
          </p:nvPr>
        </p:nvSpPr>
        <p:spPr>
          <a:xfrm>
            <a:off x="838200" y="884237"/>
            <a:ext cx="10515600" cy="1325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A159FC-9867-4976-8D24-4203F3F55A9E}"/>
              </a:ext>
            </a:extLst>
          </p:cNvPr>
          <p:cNvSpPr>
            <a:spLocks noGrp="1"/>
          </p:cNvSpPr>
          <p:nvPr>
            <p:ph type="body" orient="vert" idx="1"/>
          </p:nvPr>
        </p:nvSpPr>
        <p:spPr>
          <a:xfrm>
            <a:off x="838200" y="2362199"/>
            <a:ext cx="10515600" cy="3814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E5458C-FD2A-4D3C-82AA-E906000646ED}"/>
              </a:ext>
            </a:extLst>
          </p:cNvPr>
          <p:cNvSpPr>
            <a:spLocks noGrp="1"/>
          </p:cNvSpPr>
          <p:nvPr>
            <p:ph type="dt" sz="half" idx="10"/>
          </p:nvPr>
        </p:nvSpPr>
        <p:spPr/>
        <p:txBody>
          <a:bodyPr/>
          <a:lstStyle/>
          <a:p>
            <a:pPr>
              <a:defRPr/>
            </a:pPr>
            <a:r>
              <a:rPr lang="en-US" altLang="en-US"/>
              <a:t>6/26/19</a:t>
            </a:r>
            <a:endParaRPr lang="en-US" altLang="en-US" dirty="0"/>
          </a:p>
        </p:txBody>
      </p:sp>
      <p:sp>
        <p:nvSpPr>
          <p:cNvPr id="5" name="Footer Placeholder 4">
            <a:extLst>
              <a:ext uri="{FF2B5EF4-FFF2-40B4-BE49-F238E27FC236}">
                <a16:creationId xmlns:a16="http://schemas.microsoft.com/office/drawing/2014/main" id="{FDC3EC23-06A4-43A5-B52D-F6507F14222E}"/>
              </a:ext>
            </a:extLst>
          </p:cNvPr>
          <p:cNvSpPr>
            <a:spLocks noGrp="1"/>
          </p:cNvSpPr>
          <p:nvPr>
            <p:ph type="ftr" sz="quarter" idx="11"/>
          </p:nvPr>
        </p:nvSpPr>
        <p:spPr/>
        <p:txBody>
          <a:bodyPr/>
          <a:lstStyle/>
          <a:p>
            <a:r>
              <a:rPr lang="en-US" dirty="0"/>
              <a:t>©2020 University of New Hampshire. All rights reserved.</a:t>
            </a:r>
          </a:p>
        </p:txBody>
      </p:sp>
      <p:sp>
        <p:nvSpPr>
          <p:cNvPr id="6" name="Slide Number Placeholder 5">
            <a:extLst>
              <a:ext uri="{FF2B5EF4-FFF2-40B4-BE49-F238E27FC236}">
                <a16:creationId xmlns:a16="http://schemas.microsoft.com/office/drawing/2014/main" id="{3AE82439-3C0A-4F7D-BF90-58B10D02B77A}"/>
              </a:ext>
            </a:extLst>
          </p:cNvPr>
          <p:cNvSpPr>
            <a:spLocks noGrp="1"/>
          </p:cNvSpPr>
          <p:nvPr>
            <p:ph type="sldNum" sz="quarter" idx="12"/>
          </p:nvPr>
        </p:nvSpPr>
        <p:spPr/>
        <p:txBody>
          <a:bodyPr/>
          <a:lstStyle/>
          <a:p>
            <a:pPr>
              <a:defRPr/>
            </a:pPr>
            <a:fld id="{9AF99B12-FE34-4786-9174-ED5FC5B2345E}" type="slidenum">
              <a:rPr lang="en-US" smtClean="0"/>
              <a:pPr>
                <a:defRPr/>
              </a:pPr>
              <a:t>‹#›</a:t>
            </a:fld>
            <a:endParaRPr lang="en-US" dirty="0"/>
          </a:p>
        </p:txBody>
      </p:sp>
    </p:spTree>
    <p:extLst>
      <p:ext uri="{BB962C8B-B14F-4D97-AF65-F5344CB8AC3E}">
        <p14:creationId xmlns:p14="http://schemas.microsoft.com/office/powerpoint/2010/main" val="385734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58ED20-A6FC-42B0-B6F8-802712DC4087}"/>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97FA62-DC36-4ACC-9AF1-6C3B6C82C093}"/>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F0E3F2-298C-4D9E-9AAF-1BCC2D778FCA}"/>
              </a:ext>
            </a:extLst>
          </p:cNvPr>
          <p:cNvSpPr>
            <a:spLocks noGrp="1"/>
          </p:cNvSpPr>
          <p:nvPr>
            <p:ph type="dt" sz="half" idx="10"/>
          </p:nvPr>
        </p:nvSpPr>
        <p:spPr/>
        <p:txBody>
          <a:bodyPr/>
          <a:lstStyle/>
          <a:p>
            <a:pPr>
              <a:defRPr/>
            </a:pPr>
            <a:r>
              <a:rPr lang="en-US" altLang="en-US"/>
              <a:t>6/26/19</a:t>
            </a:r>
            <a:endParaRPr lang="en-US" altLang="en-US" dirty="0"/>
          </a:p>
        </p:txBody>
      </p:sp>
      <p:sp>
        <p:nvSpPr>
          <p:cNvPr id="5" name="Footer Placeholder 4">
            <a:extLst>
              <a:ext uri="{FF2B5EF4-FFF2-40B4-BE49-F238E27FC236}">
                <a16:creationId xmlns:a16="http://schemas.microsoft.com/office/drawing/2014/main" id="{45414693-6610-4E9E-BD2C-A4AE3A23AEF0}"/>
              </a:ext>
            </a:extLst>
          </p:cNvPr>
          <p:cNvSpPr>
            <a:spLocks noGrp="1"/>
          </p:cNvSpPr>
          <p:nvPr>
            <p:ph type="ftr" sz="quarter" idx="11"/>
          </p:nvPr>
        </p:nvSpPr>
        <p:spPr/>
        <p:txBody>
          <a:bodyPr/>
          <a:lstStyle/>
          <a:p>
            <a:r>
              <a:rPr lang="en-US" dirty="0"/>
              <a:t>©2020 University of New Hampshire. All rights reserved.</a:t>
            </a:r>
          </a:p>
        </p:txBody>
      </p:sp>
      <p:sp>
        <p:nvSpPr>
          <p:cNvPr id="6" name="Slide Number Placeholder 5">
            <a:extLst>
              <a:ext uri="{FF2B5EF4-FFF2-40B4-BE49-F238E27FC236}">
                <a16:creationId xmlns:a16="http://schemas.microsoft.com/office/drawing/2014/main" id="{73A04AF0-34C6-4F7E-81A8-B0D0F1177C46}"/>
              </a:ext>
            </a:extLst>
          </p:cNvPr>
          <p:cNvSpPr>
            <a:spLocks noGrp="1"/>
          </p:cNvSpPr>
          <p:nvPr>
            <p:ph type="sldNum" sz="quarter" idx="12"/>
          </p:nvPr>
        </p:nvSpPr>
        <p:spPr/>
        <p:txBody>
          <a:bodyPr/>
          <a:lstStyle/>
          <a:p>
            <a:pPr>
              <a:defRPr/>
            </a:pPr>
            <a:fld id="{9AF99B12-FE34-4786-9174-ED5FC5B2345E}" type="slidenum">
              <a:rPr lang="en-US" smtClean="0"/>
              <a:pPr>
                <a:defRPr/>
              </a:pPr>
              <a:t>‹#›</a:t>
            </a:fld>
            <a:endParaRPr lang="en-US" dirty="0"/>
          </a:p>
        </p:txBody>
      </p:sp>
    </p:spTree>
    <p:extLst>
      <p:ext uri="{BB962C8B-B14F-4D97-AF65-F5344CB8AC3E}">
        <p14:creationId xmlns:p14="http://schemas.microsoft.com/office/powerpoint/2010/main" val="316969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
        <p:nvSpPr>
          <p:cNvPr id="10" name="Footer Placeholder 4">
            <a:extLst>
              <a:ext uri="{FF2B5EF4-FFF2-40B4-BE49-F238E27FC236}">
                <a16:creationId xmlns:a16="http://schemas.microsoft.com/office/drawing/2014/main" id="{5F25FBDA-2AB1-4FFB-A02D-0D6CD4E7F060}"/>
              </a:ext>
            </a:extLst>
          </p:cNvPr>
          <p:cNvSpPr>
            <a:spLocks noGrp="1"/>
          </p:cNvSpPr>
          <p:nvPr>
            <p:ph type="ftr" sz="quarter" idx="11"/>
          </p:nvPr>
        </p:nvSpPr>
        <p:spPr>
          <a:xfrm>
            <a:off x="3686185" y="6459785"/>
            <a:ext cx="4822804" cy="365125"/>
          </a:xfrm>
        </p:spPr>
        <p:txBody>
          <a:bodyPr/>
          <a:lstStyle/>
          <a:p>
            <a:r>
              <a:rPr lang="en-US"/>
              <a:t>@University of New Hampshire, all rights reserved</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bg>
      <p:bgPr>
        <a:pattFill prst="dk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FC5167-FF84-6D49-B71F-AF38F31D82E9}"/>
              </a:ext>
            </a:extLst>
          </p:cNvPr>
          <p:cNvSpPr/>
          <p:nvPr userDrawn="1"/>
        </p:nvSpPr>
        <p:spPr>
          <a:xfrm>
            <a:off x="0" y="3429000"/>
            <a:ext cx="12192000" cy="1593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DD2C4E-54C3-E942-BCE5-08CA139B77B6}"/>
              </a:ext>
            </a:extLst>
          </p:cNvPr>
          <p:cNvSpPr>
            <a:spLocks noGrp="1"/>
          </p:cNvSpPr>
          <p:nvPr>
            <p:ph type="ctrTitle"/>
          </p:nvPr>
        </p:nvSpPr>
        <p:spPr>
          <a:xfrm>
            <a:off x="3807030" y="3561520"/>
            <a:ext cx="7088577" cy="836898"/>
          </a:xfrm>
          <a:prstGeom prst="rect">
            <a:avLst/>
          </a:prstGeom>
          <a:noFill/>
        </p:spPr>
        <p:txBody>
          <a:bodyPr anchor="b">
            <a:noAutofit/>
          </a:bodyPr>
          <a:lstStyle>
            <a:lvl1pPr algn="l">
              <a:lnSpc>
                <a:spcPts val="3920"/>
              </a:lnSpc>
              <a:defRPr sz="3600" b="1" i="0" baseline="0">
                <a:solidFill>
                  <a:srgbClr val="013591"/>
                </a:solidFill>
                <a:latin typeface="Source Sans Pro" panose="020B0503030403020204" pitchFamily="34" charset="77"/>
              </a:defRPr>
            </a:lvl1pPr>
          </a:lstStyle>
          <a:p>
            <a:r>
              <a:rPr lang="en-US" dirty="0"/>
              <a:t>Click to edit Master title style</a:t>
            </a:r>
          </a:p>
        </p:txBody>
      </p:sp>
      <p:sp>
        <p:nvSpPr>
          <p:cNvPr id="3" name="Subtitle 2">
            <a:extLst>
              <a:ext uri="{FF2B5EF4-FFF2-40B4-BE49-F238E27FC236}">
                <a16:creationId xmlns:a16="http://schemas.microsoft.com/office/drawing/2014/main" id="{AB696E03-67D4-AB44-A78E-11BF4C75AF90}"/>
              </a:ext>
            </a:extLst>
          </p:cNvPr>
          <p:cNvSpPr>
            <a:spLocks noGrp="1"/>
          </p:cNvSpPr>
          <p:nvPr>
            <p:ph type="subTitle" idx="1"/>
          </p:nvPr>
        </p:nvSpPr>
        <p:spPr>
          <a:xfrm>
            <a:off x="3807029" y="4289097"/>
            <a:ext cx="7088577" cy="544642"/>
          </a:xfrm>
        </p:spPr>
        <p:txBody>
          <a:bodyPr>
            <a:noAutofit/>
          </a:bodyPr>
          <a:lstStyle>
            <a:lvl1pPr marL="0" indent="0" algn="l">
              <a:lnSpc>
                <a:spcPts val="2400"/>
              </a:lnSpc>
              <a:buNone/>
              <a:defRPr sz="1700" b="0" i="0" kern="0" spc="0" baseline="0">
                <a:solidFill>
                  <a:srgbClr val="013591"/>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a:extLst>
              <a:ext uri="{FF2B5EF4-FFF2-40B4-BE49-F238E27FC236}">
                <a16:creationId xmlns:a16="http://schemas.microsoft.com/office/drawing/2014/main" id="{4C18DE3B-F475-4211-ACFF-61C8D0C82C0B}"/>
              </a:ext>
            </a:extLst>
          </p:cNvPr>
          <p:cNvPicPr>
            <a:picLocks noChangeAspect="1"/>
          </p:cNvPicPr>
          <p:nvPr userDrawn="1"/>
        </p:nvPicPr>
        <p:blipFill>
          <a:blip r:embed="rId2"/>
          <a:stretch>
            <a:fillRect/>
          </a:stretch>
        </p:blipFill>
        <p:spPr>
          <a:xfrm>
            <a:off x="8736677" y="317771"/>
            <a:ext cx="3396764" cy="604489"/>
          </a:xfrm>
          <a:prstGeom prst="rect">
            <a:avLst/>
          </a:prstGeom>
        </p:spPr>
      </p:pic>
      <p:pic>
        <p:nvPicPr>
          <p:cNvPr id="4" name="Picture 3">
            <a:extLst>
              <a:ext uri="{FF2B5EF4-FFF2-40B4-BE49-F238E27FC236}">
                <a16:creationId xmlns:a16="http://schemas.microsoft.com/office/drawing/2014/main" id="{F47F5005-B763-4B89-BC22-E7B152EC1A98}"/>
              </a:ext>
            </a:extLst>
          </p:cNvPr>
          <p:cNvPicPr>
            <a:picLocks noChangeAspect="1"/>
          </p:cNvPicPr>
          <p:nvPr userDrawn="1"/>
        </p:nvPicPr>
        <p:blipFill>
          <a:blip r:embed="rId3"/>
          <a:stretch>
            <a:fillRect/>
          </a:stretch>
        </p:blipFill>
        <p:spPr>
          <a:xfrm>
            <a:off x="807085" y="1194555"/>
            <a:ext cx="1962150" cy="1962150"/>
          </a:xfrm>
          <a:prstGeom prst="rect">
            <a:avLst/>
          </a:prstGeom>
        </p:spPr>
      </p:pic>
      <p:pic>
        <p:nvPicPr>
          <p:cNvPr id="5" name="Picture 4">
            <a:extLst>
              <a:ext uri="{FF2B5EF4-FFF2-40B4-BE49-F238E27FC236}">
                <a16:creationId xmlns:a16="http://schemas.microsoft.com/office/drawing/2014/main" id="{1469C69D-9AFC-452A-9E6B-1395891CAD7E}"/>
              </a:ext>
            </a:extLst>
          </p:cNvPr>
          <p:cNvPicPr>
            <a:picLocks noChangeAspect="1"/>
          </p:cNvPicPr>
          <p:nvPr userDrawn="1"/>
        </p:nvPicPr>
        <p:blipFill>
          <a:blip r:embed="rId4"/>
          <a:stretch>
            <a:fillRect/>
          </a:stretch>
        </p:blipFill>
        <p:spPr>
          <a:xfrm>
            <a:off x="863804" y="4286931"/>
            <a:ext cx="1962150" cy="1962150"/>
          </a:xfrm>
          <a:prstGeom prst="rect">
            <a:avLst/>
          </a:prstGeom>
        </p:spPr>
      </p:pic>
    </p:spTree>
    <p:extLst>
      <p:ext uri="{BB962C8B-B14F-4D97-AF65-F5344CB8AC3E}">
        <p14:creationId xmlns:p14="http://schemas.microsoft.com/office/powerpoint/2010/main" val="3517961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6.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4.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@University of New Hampshire, all rights reserved</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descr="Graphical user interface, text&#10;&#10;Description automatically generated">
            <a:extLst>
              <a:ext uri="{FF2B5EF4-FFF2-40B4-BE49-F238E27FC236}">
                <a16:creationId xmlns:a16="http://schemas.microsoft.com/office/drawing/2014/main" id="{A04E234A-4452-CA55-AA54-7E8BF0D6E58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369548" y="80252"/>
            <a:ext cx="3661489" cy="11049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Lst>
  <p:hf sldNum="0" hdr="0" dt="0"/>
  <p:txStyles>
    <p:titleStyle>
      <a:lvl1pPr algn="l" defTabSz="914400" rtl="0" eaLnBrk="1" latinLnBrk="0" hangingPunct="1">
        <a:lnSpc>
          <a:spcPct val="85000"/>
        </a:lnSpc>
        <a:spcBef>
          <a:spcPct val="0"/>
        </a:spcBef>
        <a:buNone/>
        <a:defRPr sz="4800" kern="1200" spc="-50" baseline="0">
          <a:solidFill>
            <a:srgbClr val="00266D"/>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800" kern="1200">
          <a:solidFill>
            <a:srgbClr val="00266D"/>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0E167-3836-0642-BCC3-4535E090A129}"/>
              </a:ext>
            </a:extLst>
          </p:cNvPr>
          <p:cNvSpPr>
            <a:spLocks noGrp="1"/>
          </p:cNvSpPr>
          <p:nvPr>
            <p:ph type="title"/>
          </p:nvPr>
        </p:nvSpPr>
        <p:spPr>
          <a:xfrm>
            <a:off x="838200" y="571500"/>
            <a:ext cx="10515600" cy="864725"/>
          </a:xfrm>
          <a:prstGeom prst="rect">
            <a:avLst/>
          </a:prstGeom>
          <a:noFill/>
        </p:spPr>
        <p:txBody>
          <a:bodyPr vert="horz" lIns="9144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AB76B000-B4CE-5D45-B0F6-37FF6D9B6C6C}"/>
              </a:ext>
            </a:extLst>
          </p:cNvPr>
          <p:cNvSpPr>
            <a:spLocks noGrp="1"/>
          </p:cNvSpPr>
          <p:nvPr>
            <p:ph type="body" idx="1"/>
          </p:nvPr>
        </p:nvSpPr>
        <p:spPr>
          <a:xfrm>
            <a:off x="1219200" y="1828800"/>
            <a:ext cx="9753600" cy="36576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2FB69483-D310-4C47-9384-835ED571A6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b="0" i="0">
                <a:solidFill>
                  <a:schemeClr val="tx1">
                    <a:tint val="75000"/>
                  </a:schemeClr>
                </a:solidFill>
                <a:latin typeface="Source Sans Pro" panose="020B0503030403020204" pitchFamily="34" charset="77"/>
              </a:defRPr>
            </a:lvl1pPr>
          </a:lstStyle>
          <a:p>
            <a:r>
              <a:rPr lang="en-US"/>
              <a:t>@University of New Hampshire, all rights reserved</a:t>
            </a:r>
            <a:endParaRPr lang="en-US" dirty="0"/>
          </a:p>
        </p:txBody>
      </p:sp>
      <p:sp>
        <p:nvSpPr>
          <p:cNvPr id="9" name="Date Placeholder 8">
            <a:extLst>
              <a:ext uri="{FF2B5EF4-FFF2-40B4-BE49-F238E27FC236}">
                <a16:creationId xmlns:a16="http://schemas.microsoft.com/office/drawing/2014/main" id="{4C688A30-D0E0-AF4A-AB9B-CD0AC88CA1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a:solidFill>
                  <a:schemeClr val="tx1">
                    <a:tint val="75000"/>
                  </a:schemeClr>
                </a:solidFill>
                <a:latin typeface="Source Sans Pro" panose="020B0503030403020204" pitchFamily="34" charset="77"/>
              </a:defRPr>
            </a:lvl1pPr>
          </a:lstStyle>
          <a:p>
            <a:endParaRPr lang="en-US" dirty="0"/>
          </a:p>
        </p:txBody>
      </p:sp>
      <p:sp>
        <p:nvSpPr>
          <p:cNvPr id="10" name="Slide Number Placeholder 9">
            <a:extLst>
              <a:ext uri="{FF2B5EF4-FFF2-40B4-BE49-F238E27FC236}">
                <a16:creationId xmlns:a16="http://schemas.microsoft.com/office/drawing/2014/main" id="{B47E2A7E-8957-394B-836C-16BA372D57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tx1">
                    <a:tint val="75000"/>
                  </a:schemeClr>
                </a:solidFill>
                <a:latin typeface="Source Sans Pro" panose="020B0503030403020204" pitchFamily="34" charset="77"/>
              </a:defRPr>
            </a:lvl1pPr>
          </a:lstStyle>
          <a:p>
            <a:fld id="{F9DACE89-5049-9D42-8713-0737A9D7485F}" type="slidenum">
              <a:rPr lang="en-US" smtClean="0"/>
              <a:pPr/>
              <a:t>‹#›</a:t>
            </a:fld>
            <a:endParaRPr lang="en-US" dirty="0"/>
          </a:p>
        </p:txBody>
      </p:sp>
    </p:spTree>
    <p:extLst>
      <p:ext uri="{BB962C8B-B14F-4D97-AF65-F5344CB8AC3E}">
        <p14:creationId xmlns:p14="http://schemas.microsoft.com/office/powerpoint/2010/main" val="55859086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Lst>
  <p:hf sldNum="0" hdr="0" dt="0"/>
  <p:txStyles>
    <p:titleStyle>
      <a:lvl1pPr algn="l" defTabSz="914400" rtl="0" eaLnBrk="1" latinLnBrk="0" hangingPunct="1">
        <a:lnSpc>
          <a:spcPct val="90000"/>
        </a:lnSpc>
        <a:spcBef>
          <a:spcPct val="0"/>
        </a:spcBef>
        <a:buNone/>
        <a:defRPr sz="4400" b="1" i="0" kern="1200">
          <a:solidFill>
            <a:srgbClr val="013591"/>
          </a:solidFill>
          <a:latin typeface="Source Sans Pro" panose="020B0503030403020204" pitchFamily="34" charset="77"/>
          <a:ea typeface="+mj-ea"/>
          <a:cs typeface="+mj-cs"/>
        </a:defRPr>
      </a:lvl1pPr>
    </p:titleStyle>
    <p:bodyStyle>
      <a:lvl1pPr marL="0" indent="0" algn="l" defTabSz="914400" rtl="0" eaLnBrk="1" latinLnBrk="0" hangingPunct="1">
        <a:lnSpc>
          <a:spcPts val="2400"/>
        </a:lnSpc>
        <a:spcBef>
          <a:spcPts val="4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0E167-3836-0642-BCC3-4535E090A129}"/>
              </a:ext>
            </a:extLst>
          </p:cNvPr>
          <p:cNvSpPr>
            <a:spLocks noGrp="1"/>
          </p:cNvSpPr>
          <p:nvPr>
            <p:ph type="title"/>
          </p:nvPr>
        </p:nvSpPr>
        <p:spPr>
          <a:xfrm>
            <a:off x="838200" y="571500"/>
            <a:ext cx="10515600" cy="864725"/>
          </a:xfrm>
          <a:prstGeom prst="rect">
            <a:avLst/>
          </a:prstGeom>
          <a:noFill/>
        </p:spPr>
        <p:txBody>
          <a:bodyPr vert="horz" lIns="9144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AB76B000-B4CE-5D45-B0F6-37FF6D9B6C6C}"/>
              </a:ext>
            </a:extLst>
          </p:cNvPr>
          <p:cNvSpPr>
            <a:spLocks noGrp="1"/>
          </p:cNvSpPr>
          <p:nvPr>
            <p:ph type="body" idx="1"/>
          </p:nvPr>
        </p:nvSpPr>
        <p:spPr>
          <a:xfrm>
            <a:off x="1219200" y="1828800"/>
            <a:ext cx="9753600" cy="36576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2FB69483-D310-4C47-9384-835ED571A6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b="0" i="0">
                <a:solidFill>
                  <a:schemeClr val="tx1">
                    <a:tint val="75000"/>
                  </a:schemeClr>
                </a:solidFill>
                <a:latin typeface="Source Sans Pro" panose="020B0503030403020204" pitchFamily="34" charset="77"/>
              </a:defRPr>
            </a:lvl1pPr>
          </a:lstStyle>
          <a:p>
            <a:r>
              <a:rPr lang="en-US"/>
              <a:t>@University of New Hampshire, all rights reserved</a:t>
            </a:r>
            <a:endParaRPr lang="en-US" dirty="0"/>
          </a:p>
        </p:txBody>
      </p:sp>
      <p:sp>
        <p:nvSpPr>
          <p:cNvPr id="9" name="Date Placeholder 8">
            <a:extLst>
              <a:ext uri="{FF2B5EF4-FFF2-40B4-BE49-F238E27FC236}">
                <a16:creationId xmlns:a16="http://schemas.microsoft.com/office/drawing/2014/main" id="{4C688A30-D0E0-AF4A-AB9B-CD0AC88CA1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a:solidFill>
                  <a:schemeClr val="tx1">
                    <a:tint val="75000"/>
                  </a:schemeClr>
                </a:solidFill>
                <a:latin typeface="Source Sans Pro" panose="020B0503030403020204" pitchFamily="34" charset="77"/>
              </a:defRPr>
            </a:lvl1pPr>
          </a:lstStyle>
          <a:p>
            <a:endParaRPr lang="en-US" dirty="0"/>
          </a:p>
        </p:txBody>
      </p:sp>
      <p:sp>
        <p:nvSpPr>
          <p:cNvPr id="10" name="Slide Number Placeholder 9">
            <a:extLst>
              <a:ext uri="{FF2B5EF4-FFF2-40B4-BE49-F238E27FC236}">
                <a16:creationId xmlns:a16="http://schemas.microsoft.com/office/drawing/2014/main" id="{B47E2A7E-8957-394B-836C-16BA372D57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tx1">
                    <a:tint val="75000"/>
                  </a:schemeClr>
                </a:solidFill>
                <a:latin typeface="Source Sans Pro" panose="020B0503030403020204" pitchFamily="34" charset="77"/>
              </a:defRPr>
            </a:lvl1pPr>
          </a:lstStyle>
          <a:p>
            <a:fld id="{F9DACE89-5049-9D42-8713-0737A9D7485F}" type="slidenum">
              <a:rPr lang="en-US" smtClean="0"/>
              <a:pPr/>
              <a:t>‹#›</a:t>
            </a:fld>
            <a:endParaRPr lang="en-US" dirty="0"/>
          </a:p>
        </p:txBody>
      </p:sp>
    </p:spTree>
    <p:extLst>
      <p:ext uri="{BB962C8B-B14F-4D97-AF65-F5344CB8AC3E}">
        <p14:creationId xmlns:p14="http://schemas.microsoft.com/office/powerpoint/2010/main" val="813277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Lst>
  <p:hf sldNum="0" hdr="0" dt="0"/>
  <p:txStyles>
    <p:titleStyle>
      <a:lvl1pPr algn="l" defTabSz="914400" rtl="0" eaLnBrk="1" latinLnBrk="0" hangingPunct="1">
        <a:lnSpc>
          <a:spcPct val="90000"/>
        </a:lnSpc>
        <a:spcBef>
          <a:spcPct val="0"/>
        </a:spcBef>
        <a:buNone/>
        <a:defRPr sz="4400" b="1" i="0" kern="1200">
          <a:solidFill>
            <a:srgbClr val="013591"/>
          </a:solidFill>
          <a:latin typeface="Source Sans Pro" panose="020B0503030403020204" pitchFamily="34" charset="77"/>
          <a:ea typeface="+mj-ea"/>
          <a:cs typeface="+mj-cs"/>
        </a:defRPr>
      </a:lvl1pPr>
    </p:titleStyle>
    <p:bodyStyle>
      <a:lvl1pPr marL="0" indent="0" algn="l" defTabSz="914400" rtl="0" eaLnBrk="1" latinLnBrk="0" hangingPunct="1">
        <a:lnSpc>
          <a:spcPts val="2400"/>
        </a:lnSpc>
        <a:spcBef>
          <a:spcPts val="4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EF8BD0-022A-46DF-A2F3-F64E271E4EB1}"/>
              </a:ext>
            </a:extLst>
          </p:cNvPr>
          <p:cNvSpPr>
            <a:spLocks noGrp="1"/>
          </p:cNvSpPr>
          <p:nvPr>
            <p:ph type="title"/>
          </p:nvPr>
        </p:nvSpPr>
        <p:spPr>
          <a:xfrm>
            <a:off x="838200" y="80803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6A151CE-92D9-4671-A6C3-1B20B38C1867}"/>
              </a:ext>
            </a:extLst>
          </p:cNvPr>
          <p:cNvSpPr>
            <a:spLocks noGrp="1"/>
          </p:cNvSpPr>
          <p:nvPr>
            <p:ph type="body" idx="1"/>
          </p:nvPr>
        </p:nvSpPr>
        <p:spPr>
          <a:xfrm>
            <a:off x="838200" y="2209799"/>
            <a:ext cx="10515600" cy="3967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DA18F4F-FE49-4593-9C9F-E2619F8EB50F}"/>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solidFill>
              </a:defRPr>
            </a:lvl1pPr>
          </a:lstStyle>
          <a:p>
            <a:pPr>
              <a:defRPr/>
            </a:pPr>
            <a:r>
              <a:rPr lang="en-US">
                <a:solidFill>
                  <a:srgbClr val="F8F8F8"/>
                </a:solidFill>
              </a:rPr>
              <a:t>6/26/19</a:t>
            </a:r>
            <a:endParaRPr lang="en-US" dirty="0">
              <a:solidFill>
                <a:srgbClr val="F8F8F8"/>
              </a:solidFill>
            </a:endParaRPr>
          </a:p>
        </p:txBody>
      </p:sp>
      <p:sp>
        <p:nvSpPr>
          <p:cNvPr id="5" name="Footer Placeholder 4">
            <a:extLst>
              <a:ext uri="{FF2B5EF4-FFF2-40B4-BE49-F238E27FC236}">
                <a16:creationId xmlns:a16="http://schemas.microsoft.com/office/drawing/2014/main" id="{9617389A-8780-49A0-BBBF-5CDE14FE010D}"/>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solidFill>
              </a:defRPr>
            </a:lvl1pPr>
          </a:lstStyle>
          <a:p>
            <a:pPr>
              <a:defRPr/>
            </a:pPr>
            <a:r>
              <a:rPr lang="en-US" dirty="0">
                <a:solidFill>
                  <a:srgbClr val="F8F8F8"/>
                </a:solidFill>
              </a:rPr>
              <a:t>©2019 University of New Hampshire. All rights reserved.</a:t>
            </a:r>
          </a:p>
        </p:txBody>
      </p:sp>
      <p:sp>
        <p:nvSpPr>
          <p:cNvPr id="6" name="Slide Number Placeholder 5">
            <a:extLst>
              <a:ext uri="{FF2B5EF4-FFF2-40B4-BE49-F238E27FC236}">
                <a16:creationId xmlns:a16="http://schemas.microsoft.com/office/drawing/2014/main" id="{3F116F46-A248-4E49-A880-7535CEC66FB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solidFill>
              </a:defRPr>
            </a:lvl1pPr>
          </a:lstStyle>
          <a:p>
            <a:pPr>
              <a:defRPr/>
            </a:pPr>
            <a:fld id="{F92B83B2-4BF2-4D88-A2D6-5A3097C84B43}" type="slidenum">
              <a:rPr lang="en-US" smtClean="0">
                <a:solidFill>
                  <a:srgbClr val="F8F8F8"/>
                </a:solidFill>
              </a:rPr>
              <a:pPr>
                <a:defRPr/>
              </a:pPr>
              <a:t>‹#›</a:t>
            </a:fld>
            <a:endParaRPr lang="en-US" dirty="0">
              <a:solidFill>
                <a:srgbClr val="F8F8F8"/>
              </a:solidFill>
            </a:endParaRPr>
          </a:p>
        </p:txBody>
      </p:sp>
      <p:sp>
        <p:nvSpPr>
          <p:cNvPr id="8" name="Rectangle 7">
            <a:extLst>
              <a:ext uri="{FF2B5EF4-FFF2-40B4-BE49-F238E27FC236}">
                <a16:creationId xmlns:a16="http://schemas.microsoft.com/office/drawing/2014/main" id="{E8BEEA4A-6609-42E1-930E-BC9E01E176FC}"/>
              </a:ext>
            </a:extLst>
          </p:cNvPr>
          <p:cNvSpPr/>
          <p:nvPr/>
        </p:nvSpPr>
        <p:spPr>
          <a:xfrm>
            <a:off x="137652" y="136527"/>
            <a:ext cx="11916696" cy="6584949"/>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a:p>
        </p:txBody>
      </p:sp>
      <p:pic>
        <p:nvPicPr>
          <p:cNvPr id="12" name="Picture 11" descr="A black sign with white text&#10;&#10;Description automatically generated">
            <a:extLst>
              <a:ext uri="{FF2B5EF4-FFF2-40B4-BE49-F238E27FC236}">
                <a16:creationId xmlns:a16="http://schemas.microsoft.com/office/drawing/2014/main" id="{A30CECE1-4B72-42A5-BDD5-6A3043E33CC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4800" y="257901"/>
            <a:ext cx="2146516" cy="528523"/>
          </a:xfrm>
          <a:prstGeom prst="rect">
            <a:avLst/>
          </a:prstGeom>
        </p:spPr>
      </p:pic>
    </p:spTree>
    <p:extLst>
      <p:ext uri="{BB962C8B-B14F-4D97-AF65-F5344CB8AC3E}">
        <p14:creationId xmlns:p14="http://schemas.microsoft.com/office/powerpoint/2010/main" val="171234339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chhs.unh.edu/sites/default/files/media/2019/07/granite_advantage_update_7.19.19.pdf"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academyhealth.org/page/community-response-medicaid-work-and-community-engagement-requirements-0" TargetMode="External"/><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5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5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hyperlink" Target="https://www.kff.org/medicaid/poll-finding/kff-health-tracking-poll-public-views-on-potential-changes-to-medicaid/"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fred.stlouisfed.org/graph/?g=1J1yC"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scholars.unh.edu/cgi/viewcontent.cgi?article=1044&amp;context=ihpp"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unh.edu/unhtoday/2020/06/exploring-impact-nhs-medicaid-work-and-community-engagement-requirement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s://ecf.dcd.uscourts.gov/cgi-bin/show_public_doc?2019cv0773-4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66FDC-F8F1-4A63-B9E1-ACE25864EFD2}"/>
              </a:ext>
            </a:extLst>
          </p:cNvPr>
          <p:cNvSpPr>
            <a:spLocks noGrp="1"/>
          </p:cNvSpPr>
          <p:nvPr>
            <p:ph type="ctrTitle"/>
          </p:nvPr>
        </p:nvSpPr>
        <p:spPr/>
        <p:txBody>
          <a:bodyPr/>
          <a:lstStyle/>
          <a:p>
            <a:r>
              <a:rPr lang="en-US" dirty="0">
                <a:solidFill>
                  <a:schemeClr val="accent2"/>
                </a:solidFill>
              </a:rPr>
              <a:t>Then and Now! Medicaid Work Requirements</a:t>
            </a:r>
          </a:p>
        </p:txBody>
      </p:sp>
      <p:sp>
        <p:nvSpPr>
          <p:cNvPr id="3" name="Subtitle 2">
            <a:extLst>
              <a:ext uri="{FF2B5EF4-FFF2-40B4-BE49-F238E27FC236}">
                <a16:creationId xmlns:a16="http://schemas.microsoft.com/office/drawing/2014/main" id="{F91F63AC-4EAB-4D31-898D-15DD73D88D9F}"/>
              </a:ext>
            </a:extLst>
          </p:cNvPr>
          <p:cNvSpPr>
            <a:spLocks noGrp="1"/>
          </p:cNvSpPr>
          <p:nvPr>
            <p:ph type="subTitle" idx="1"/>
          </p:nvPr>
        </p:nvSpPr>
        <p:spPr>
          <a:xfrm>
            <a:off x="1100051" y="4455620"/>
            <a:ext cx="6472726" cy="1143000"/>
          </a:xfrm>
        </p:spPr>
        <p:txBody>
          <a:bodyPr>
            <a:normAutofit fontScale="92500" lnSpcReduction="10000"/>
          </a:bodyPr>
          <a:lstStyle/>
          <a:p>
            <a:r>
              <a:rPr lang="en-US" dirty="0"/>
              <a:t>Work requirements – Legal and technical issues facing new Hampshire</a:t>
            </a:r>
          </a:p>
          <a:p>
            <a:r>
              <a:rPr lang="en-US" dirty="0"/>
              <a:t>ASLME, June 6, 2025, 6D Room 209</a:t>
            </a:r>
          </a:p>
          <a:p>
            <a:endParaRPr lang="en-US" dirty="0"/>
          </a:p>
        </p:txBody>
      </p:sp>
      <p:sp>
        <p:nvSpPr>
          <p:cNvPr id="4" name="TextBox 3">
            <a:extLst>
              <a:ext uri="{FF2B5EF4-FFF2-40B4-BE49-F238E27FC236}">
                <a16:creationId xmlns:a16="http://schemas.microsoft.com/office/drawing/2014/main" id="{D5CBB15E-0710-0F30-10D9-E5A75240FCD6}"/>
              </a:ext>
            </a:extLst>
          </p:cNvPr>
          <p:cNvSpPr txBox="1"/>
          <p:nvPr/>
        </p:nvSpPr>
        <p:spPr>
          <a:xfrm>
            <a:off x="7101840" y="336050"/>
            <a:ext cx="4053840" cy="923330"/>
          </a:xfrm>
          <a:prstGeom prst="rect">
            <a:avLst/>
          </a:prstGeom>
          <a:noFill/>
        </p:spPr>
        <p:txBody>
          <a:bodyPr wrap="square" rtlCol="0">
            <a:spAutoFit/>
          </a:bodyPr>
          <a:lstStyle/>
          <a:p>
            <a:r>
              <a:rPr lang="en-US" dirty="0"/>
              <a:t>Professor Lucy C. Hodder</a:t>
            </a:r>
          </a:p>
          <a:p>
            <a:r>
              <a:rPr lang="en-US" dirty="0"/>
              <a:t>Director, Health Law and Life Sciences</a:t>
            </a:r>
          </a:p>
          <a:p>
            <a:r>
              <a:rPr lang="en-US" dirty="0"/>
              <a:t>Lucy.hodder@law.unh.edu</a:t>
            </a:r>
          </a:p>
        </p:txBody>
      </p:sp>
      <p:pic>
        <p:nvPicPr>
          <p:cNvPr id="5" name="Picture 4">
            <a:extLst>
              <a:ext uri="{FF2B5EF4-FFF2-40B4-BE49-F238E27FC236}">
                <a16:creationId xmlns:a16="http://schemas.microsoft.com/office/drawing/2014/main" id="{BB7C2E04-1177-463C-CE0D-368974250BF1}"/>
              </a:ext>
            </a:extLst>
          </p:cNvPr>
          <p:cNvPicPr>
            <a:picLocks noChangeAspect="1"/>
          </p:cNvPicPr>
          <p:nvPr/>
        </p:nvPicPr>
        <p:blipFill>
          <a:blip r:embed="rId2"/>
          <a:stretch>
            <a:fillRect/>
          </a:stretch>
        </p:blipFill>
        <p:spPr>
          <a:xfrm>
            <a:off x="8134464" y="3180993"/>
            <a:ext cx="2957485" cy="2957485"/>
          </a:xfrm>
          <a:prstGeom prst="rect">
            <a:avLst/>
          </a:prstGeom>
        </p:spPr>
      </p:pic>
      <p:sp>
        <p:nvSpPr>
          <p:cNvPr id="6" name="Footer Placeholder 5">
            <a:extLst>
              <a:ext uri="{FF2B5EF4-FFF2-40B4-BE49-F238E27FC236}">
                <a16:creationId xmlns:a16="http://schemas.microsoft.com/office/drawing/2014/main" id="{BC3B88F2-8010-3E59-9F93-DA66161AED9E}"/>
              </a:ext>
            </a:extLst>
          </p:cNvPr>
          <p:cNvSpPr>
            <a:spLocks noGrp="1"/>
          </p:cNvSpPr>
          <p:nvPr>
            <p:ph type="ftr" sz="quarter" idx="11"/>
          </p:nvPr>
        </p:nvSpPr>
        <p:spPr/>
        <p:txBody>
          <a:bodyPr/>
          <a:lstStyle/>
          <a:p>
            <a:r>
              <a:rPr lang="en-US"/>
              <a:t>@University of New Hampshire, all rights reserved</a:t>
            </a:r>
            <a:endParaRPr lang="en-US" dirty="0"/>
          </a:p>
        </p:txBody>
      </p:sp>
    </p:spTree>
    <p:extLst>
      <p:ext uri="{BB962C8B-B14F-4D97-AF65-F5344CB8AC3E}">
        <p14:creationId xmlns:p14="http://schemas.microsoft.com/office/powerpoint/2010/main" val="1088310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81767-10C5-A47A-31DF-9E8BEF4149E7}"/>
              </a:ext>
            </a:extLst>
          </p:cNvPr>
          <p:cNvSpPr>
            <a:spLocks noGrp="1"/>
          </p:cNvSpPr>
          <p:nvPr>
            <p:ph type="ctrTitle"/>
          </p:nvPr>
        </p:nvSpPr>
        <p:spPr>
          <a:xfrm>
            <a:off x="1097280" y="758952"/>
            <a:ext cx="10058400" cy="3566160"/>
          </a:xfrm>
        </p:spPr>
        <p:txBody>
          <a:bodyPr anchor="b">
            <a:normAutofit/>
          </a:bodyPr>
          <a:lstStyle/>
          <a:p>
            <a:r>
              <a:rPr lang="en-US" dirty="0"/>
              <a:t>Legal Status Post Budget Bill?</a:t>
            </a:r>
          </a:p>
        </p:txBody>
      </p:sp>
      <p:sp>
        <p:nvSpPr>
          <p:cNvPr id="3" name="Content Placeholder 2">
            <a:extLst>
              <a:ext uri="{FF2B5EF4-FFF2-40B4-BE49-F238E27FC236}">
                <a16:creationId xmlns:a16="http://schemas.microsoft.com/office/drawing/2014/main" id="{3BB258EE-D28A-7542-FD00-8791C5EFC9F1}"/>
              </a:ext>
            </a:extLst>
          </p:cNvPr>
          <p:cNvSpPr>
            <a:spLocks noGrp="1"/>
          </p:cNvSpPr>
          <p:nvPr>
            <p:ph type="subTitle" idx="1"/>
          </p:nvPr>
        </p:nvSpPr>
        <p:spPr>
          <a:xfrm>
            <a:off x="1100051" y="4455620"/>
            <a:ext cx="10058400" cy="1143000"/>
          </a:xfrm>
        </p:spPr>
        <p:txBody>
          <a:bodyPr>
            <a:normAutofit/>
          </a:bodyPr>
          <a:lstStyle/>
          <a:p>
            <a:r>
              <a:rPr lang="en-US" dirty="0"/>
              <a:t>What will the  legal challenge look like? </a:t>
            </a:r>
          </a:p>
        </p:txBody>
      </p:sp>
      <p:sp>
        <p:nvSpPr>
          <p:cNvPr id="8" name="Footer Placeholder 3">
            <a:extLst>
              <a:ext uri="{FF2B5EF4-FFF2-40B4-BE49-F238E27FC236}">
                <a16:creationId xmlns:a16="http://schemas.microsoft.com/office/drawing/2014/main" id="{7E04D45F-2368-F732-182C-FBCFD358C72D}"/>
              </a:ext>
            </a:extLst>
          </p:cNvPr>
          <p:cNvSpPr>
            <a:spLocks noGrp="1"/>
          </p:cNvSpPr>
          <p:nvPr>
            <p:ph type="ftr" sz="quarter" idx="11"/>
          </p:nvPr>
        </p:nvSpPr>
        <p:spPr>
          <a:xfrm>
            <a:off x="3686185" y="6459785"/>
            <a:ext cx="4822804" cy="365125"/>
          </a:xfrm>
        </p:spPr>
        <p:txBody>
          <a:bodyPr/>
          <a:lstStyle/>
          <a:p>
            <a:pPr>
              <a:spcAft>
                <a:spcPts val="600"/>
              </a:spcAft>
            </a:pPr>
            <a:r>
              <a:rPr lang="en-US">
                <a:solidFill>
                  <a:schemeClr val="tx1"/>
                </a:solidFill>
              </a:rPr>
              <a:t>@University of New Hampshire, all rights reserved</a:t>
            </a:r>
            <a:endParaRPr lang="en-US"/>
          </a:p>
        </p:txBody>
      </p:sp>
    </p:spTree>
    <p:extLst>
      <p:ext uri="{BB962C8B-B14F-4D97-AF65-F5344CB8AC3E}">
        <p14:creationId xmlns:p14="http://schemas.microsoft.com/office/powerpoint/2010/main" val="1619133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CD318-29F2-41EE-4C01-9732D4C21281}"/>
              </a:ext>
            </a:extLst>
          </p:cNvPr>
          <p:cNvSpPr>
            <a:spLocks noGrp="1"/>
          </p:cNvSpPr>
          <p:nvPr>
            <p:ph type="title"/>
          </p:nvPr>
        </p:nvSpPr>
        <p:spPr>
          <a:xfrm>
            <a:off x="457200" y="594359"/>
            <a:ext cx="3200400" cy="2286000"/>
          </a:xfrm>
        </p:spPr>
        <p:txBody>
          <a:bodyPr anchor="b">
            <a:normAutofit/>
          </a:bodyPr>
          <a:lstStyle/>
          <a:p>
            <a:r>
              <a:rPr lang="en-US" dirty="0"/>
              <a:t>Story the Lawsuits Don’t Tell</a:t>
            </a:r>
          </a:p>
        </p:txBody>
      </p:sp>
      <p:sp>
        <p:nvSpPr>
          <p:cNvPr id="3" name="Content Placeholder 2">
            <a:extLst>
              <a:ext uri="{FF2B5EF4-FFF2-40B4-BE49-F238E27FC236}">
                <a16:creationId xmlns:a16="http://schemas.microsoft.com/office/drawing/2014/main" id="{3951022E-2A08-E45F-F56D-AE9BFB168A87}"/>
              </a:ext>
            </a:extLst>
          </p:cNvPr>
          <p:cNvSpPr>
            <a:spLocks noGrp="1"/>
          </p:cNvSpPr>
          <p:nvPr>
            <p:ph idx="1"/>
          </p:nvPr>
        </p:nvSpPr>
        <p:spPr>
          <a:xfrm>
            <a:off x="4800600" y="731520"/>
            <a:ext cx="6492240" cy="5257800"/>
          </a:xfrm>
        </p:spPr>
        <p:txBody>
          <a:bodyPr>
            <a:normAutofit/>
          </a:bodyPr>
          <a:lstStyle/>
          <a:p>
            <a:r>
              <a:rPr lang="en-US" sz="1800" dirty="0"/>
              <a:t>The work and community engagement requirements did not work. </a:t>
            </a:r>
          </a:p>
          <a:p>
            <a:r>
              <a:rPr lang="en-US" sz="1800" dirty="0"/>
              <a:t>The regulatory systems, staffing, training, outreach and implementation costs far exceeded savings.</a:t>
            </a:r>
          </a:p>
          <a:p>
            <a:r>
              <a:rPr lang="en-US" sz="1800" dirty="0"/>
              <a:t>“Savings” resulted only if people lost coverage – mostly people eligible but unable or unwilling to certify compliance. </a:t>
            </a:r>
          </a:p>
          <a:p>
            <a:r>
              <a:rPr lang="en-US" sz="1800" dirty="0"/>
              <a:t>Unfunded impact on community, service and healthcare providers.</a:t>
            </a:r>
          </a:p>
          <a:p>
            <a:r>
              <a:rPr lang="en-US" sz="1800" dirty="0"/>
              <a:t>Noone ‘incentivized’ to work</a:t>
            </a:r>
          </a:p>
          <a:p>
            <a:r>
              <a:rPr lang="en-US" sz="1800" dirty="0"/>
              <a:t>NH implemented the work requirement in its Granite Advantage Program for Medicaid Expansion population in the summer of 2019.</a:t>
            </a:r>
          </a:p>
          <a:p>
            <a:pPr lvl="1"/>
            <a:r>
              <a:rPr lang="en-US" sz="1800" dirty="0">
                <a:solidFill>
                  <a:srgbClr val="00266D"/>
                </a:solidFill>
              </a:rPr>
              <a:t>Approximately 25,000 beneficiaries could not be confirmed exempt and had to certify compliance by a date certain – 17,000 had not done so and were at risk of losing coverage.</a:t>
            </a:r>
          </a:p>
          <a:p>
            <a:pPr lvl="1"/>
            <a:r>
              <a:rPr lang="en-US" sz="1800" u="sng" dirty="0">
                <a:solidFill>
                  <a:srgbClr val="00266D"/>
                </a:solidFill>
                <a:effectLst/>
                <a:hlinkClick r:id="rId3"/>
              </a:rPr>
              <a:t>https://chhs.unh.edu/sites/default/files/media/2019/07/granite_advantage_update_7.19.19.pdf</a:t>
            </a:r>
            <a:endParaRPr lang="en-US" sz="1800" dirty="0">
              <a:solidFill>
                <a:srgbClr val="00266D"/>
              </a:solidFill>
            </a:endParaRPr>
          </a:p>
        </p:txBody>
      </p:sp>
      <p:sp>
        <p:nvSpPr>
          <p:cNvPr id="8" name="Text Placeholder 3">
            <a:extLst>
              <a:ext uri="{FF2B5EF4-FFF2-40B4-BE49-F238E27FC236}">
                <a16:creationId xmlns:a16="http://schemas.microsoft.com/office/drawing/2014/main" id="{066ADABB-3C49-BB67-B445-BB3C19A29DF9}"/>
              </a:ext>
            </a:extLst>
          </p:cNvPr>
          <p:cNvSpPr>
            <a:spLocks noGrp="1"/>
          </p:cNvSpPr>
          <p:nvPr>
            <p:ph type="body" sz="half" idx="2"/>
          </p:nvPr>
        </p:nvSpPr>
        <p:spPr>
          <a:xfrm>
            <a:off x="457200" y="2926080"/>
            <a:ext cx="3200400" cy="3379124"/>
          </a:xfrm>
        </p:spPr>
        <p:txBody>
          <a:bodyPr/>
          <a:lstStyle/>
          <a:p>
            <a:r>
              <a:rPr lang="en-US" dirty="0"/>
              <a:t>Failed policy</a:t>
            </a:r>
          </a:p>
          <a:p>
            <a:r>
              <a:rPr lang="en-US" dirty="0"/>
              <a:t>Myths about Medicaid</a:t>
            </a:r>
          </a:p>
          <a:p>
            <a:r>
              <a:rPr lang="en-US" dirty="0"/>
              <a:t>Myths about low income people and ‘work’ status</a:t>
            </a:r>
          </a:p>
        </p:txBody>
      </p:sp>
    </p:spTree>
    <p:extLst>
      <p:ext uri="{BB962C8B-B14F-4D97-AF65-F5344CB8AC3E}">
        <p14:creationId xmlns:p14="http://schemas.microsoft.com/office/powerpoint/2010/main" val="200183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F666C-9B50-8767-BA72-4F4E5782CB8E}"/>
              </a:ext>
            </a:extLst>
          </p:cNvPr>
          <p:cNvSpPr>
            <a:spLocks noGrp="1"/>
          </p:cNvSpPr>
          <p:nvPr>
            <p:ph type="title"/>
          </p:nvPr>
        </p:nvSpPr>
        <p:spPr/>
        <p:txBody>
          <a:bodyPr/>
          <a:lstStyle/>
          <a:p>
            <a:r>
              <a:rPr lang="en-US" dirty="0"/>
              <a:t>NH Law in 2017</a:t>
            </a:r>
          </a:p>
        </p:txBody>
      </p:sp>
      <p:sp>
        <p:nvSpPr>
          <p:cNvPr id="3" name="Content Placeholder 2">
            <a:extLst>
              <a:ext uri="{FF2B5EF4-FFF2-40B4-BE49-F238E27FC236}">
                <a16:creationId xmlns:a16="http://schemas.microsoft.com/office/drawing/2014/main" id="{37398247-D339-FB07-C704-92250DC2BF5B}"/>
              </a:ext>
            </a:extLst>
          </p:cNvPr>
          <p:cNvSpPr>
            <a:spLocks noGrp="1"/>
          </p:cNvSpPr>
          <p:nvPr>
            <p:ph idx="1"/>
          </p:nvPr>
        </p:nvSpPr>
        <p:spPr/>
        <p:txBody>
          <a:bodyPr>
            <a:normAutofit fontScale="62500" lnSpcReduction="20000"/>
          </a:bodyPr>
          <a:lstStyle/>
          <a:p>
            <a:r>
              <a:rPr lang="en-US" dirty="0"/>
              <a:t>To maintain eligibility for Medicaid, Granite Advantage members must engage in qualifying activities for at least </a:t>
            </a:r>
            <a:r>
              <a:rPr lang="en-US" b="1" dirty="0"/>
              <a:t>100 hours per month </a:t>
            </a:r>
            <a:r>
              <a:rPr lang="en-US" dirty="0"/>
              <a:t>and report them to the State monthly.</a:t>
            </a:r>
          </a:p>
          <a:p>
            <a:r>
              <a:rPr lang="en-US" dirty="0"/>
              <a:t> </a:t>
            </a:r>
            <a:r>
              <a:rPr lang="en-US" i="1" dirty="0"/>
              <a:t>Qualifying activities </a:t>
            </a:r>
            <a:r>
              <a:rPr lang="en-US" dirty="0"/>
              <a:t>include:</a:t>
            </a:r>
          </a:p>
          <a:p>
            <a:pPr lvl="1"/>
            <a:r>
              <a:rPr lang="en-US" dirty="0"/>
              <a:t>Unsubsidized or subsidized employment in the private or public sectors</a:t>
            </a:r>
          </a:p>
          <a:p>
            <a:pPr lvl="1"/>
            <a:r>
              <a:rPr lang="en-US" dirty="0"/>
              <a:t>On-the-job training</a:t>
            </a:r>
          </a:p>
          <a:p>
            <a:pPr lvl="1"/>
            <a:r>
              <a:rPr lang="en-US" dirty="0"/>
              <a:t>Job skills training related to employment, with academic credit hours earned from an accredited college or university in New Hampshire, or, in the case of an enrollee who has not received a high school diploma or equivalent, education directly related to employment</a:t>
            </a:r>
          </a:p>
          <a:p>
            <a:pPr lvl="1"/>
            <a:r>
              <a:rPr lang="en-US" dirty="0"/>
              <a:t>Vocational educational training not to exceed 12 months</a:t>
            </a:r>
          </a:p>
          <a:p>
            <a:pPr lvl="1"/>
            <a:r>
              <a:rPr lang="en-US" dirty="0"/>
              <a:t>Attendance at secondary school or studies leading to an equivalent certificate for recipients who have not completed secondary school or the equivalent</a:t>
            </a:r>
          </a:p>
          <a:p>
            <a:pPr lvl="1"/>
            <a:r>
              <a:rPr lang="en-US" dirty="0"/>
              <a:t>Job search or job readiness assistance, including engaging in certain services offered through the New Hampshire Department of Employment Security</a:t>
            </a:r>
          </a:p>
          <a:p>
            <a:pPr lvl="1"/>
            <a:r>
              <a:rPr lang="en-US" dirty="0"/>
              <a:t>Participation in substance use disorder treatment</a:t>
            </a:r>
          </a:p>
          <a:p>
            <a:pPr lvl="1"/>
            <a:r>
              <a:rPr lang="en-US" dirty="0"/>
              <a:t>Community service or public service</a:t>
            </a:r>
          </a:p>
          <a:p>
            <a:pPr lvl="1"/>
            <a:r>
              <a:rPr lang="en-US" dirty="0"/>
              <a:t>Caregiver services for a nondependent relative or other person with a disabling medical or developmental condition</a:t>
            </a:r>
          </a:p>
        </p:txBody>
      </p:sp>
    </p:spTree>
    <p:extLst>
      <p:ext uri="{BB962C8B-B14F-4D97-AF65-F5344CB8AC3E}">
        <p14:creationId xmlns:p14="http://schemas.microsoft.com/office/powerpoint/2010/main" val="196735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48F27-0A93-A1B3-11F6-FF9CB607AB32}"/>
              </a:ext>
            </a:extLst>
          </p:cNvPr>
          <p:cNvSpPr>
            <a:spLocks noGrp="1"/>
          </p:cNvSpPr>
          <p:nvPr>
            <p:ph type="title"/>
          </p:nvPr>
        </p:nvSpPr>
        <p:spPr>
          <a:xfrm>
            <a:off x="457200" y="594359"/>
            <a:ext cx="3200400" cy="2286000"/>
          </a:xfrm>
        </p:spPr>
        <p:txBody>
          <a:bodyPr anchor="b">
            <a:normAutofit/>
          </a:bodyPr>
          <a:lstStyle/>
          <a:p>
            <a:r>
              <a:rPr lang="en-US" dirty="0"/>
              <a:t>Defined by the Exceptions</a:t>
            </a:r>
          </a:p>
        </p:txBody>
      </p:sp>
      <p:sp>
        <p:nvSpPr>
          <p:cNvPr id="3" name="Content Placeholder 2">
            <a:extLst>
              <a:ext uri="{FF2B5EF4-FFF2-40B4-BE49-F238E27FC236}">
                <a16:creationId xmlns:a16="http://schemas.microsoft.com/office/drawing/2014/main" id="{0ABA9F86-2F1A-6CEE-3962-CEC13C5C35B6}"/>
              </a:ext>
            </a:extLst>
          </p:cNvPr>
          <p:cNvSpPr>
            <a:spLocks noGrp="1"/>
          </p:cNvSpPr>
          <p:nvPr>
            <p:ph idx="1"/>
          </p:nvPr>
        </p:nvSpPr>
        <p:spPr>
          <a:xfrm>
            <a:off x="4800600" y="731520"/>
            <a:ext cx="6492240" cy="5257800"/>
          </a:xfrm>
        </p:spPr>
        <p:txBody>
          <a:bodyPr>
            <a:normAutofit/>
          </a:bodyPr>
          <a:lstStyle/>
          <a:p>
            <a:pPr lvl="1"/>
            <a:r>
              <a:rPr lang="en-US" sz="2000" dirty="0">
                <a:solidFill>
                  <a:srgbClr val="00266D"/>
                </a:solidFill>
              </a:rPr>
              <a:t>Pregnant women, </a:t>
            </a:r>
          </a:p>
          <a:p>
            <a:pPr lvl="1"/>
            <a:r>
              <a:rPr lang="en-US" sz="2000" dirty="0">
                <a:solidFill>
                  <a:srgbClr val="00266D"/>
                </a:solidFill>
              </a:rPr>
              <a:t>parents or caretakers with dependent children under six years of age or any child with developmental disabilities living with the parent or caretaker (with only one of two parents exempt in a two-parent household), </a:t>
            </a:r>
          </a:p>
          <a:p>
            <a:pPr lvl="1"/>
            <a:r>
              <a:rPr lang="en-US" sz="2000" dirty="0">
                <a:solidFill>
                  <a:srgbClr val="00266D"/>
                </a:solidFill>
              </a:rPr>
              <a:t>those who do not qualify as able-bodied adults under the federal Social Security Act</a:t>
            </a:r>
          </a:p>
          <a:p>
            <a:pPr lvl="1"/>
            <a:r>
              <a:rPr lang="en-US" sz="2000" dirty="0">
                <a:solidFill>
                  <a:srgbClr val="00266D"/>
                </a:solidFill>
              </a:rPr>
              <a:t>drug court participants. </a:t>
            </a:r>
          </a:p>
          <a:p>
            <a:pPr lvl="1"/>
            <a:r>
              <a:rPr lang="en-US" sz="2000" dirty="0">
                <a:solidFill>
                  <a:srgbClr val="00266D"/>
                </a:solidFill>
              </a:rPr>
              <a:t>Certain enrollees with a disability or identified as medically frail, </a:t>
            </a:r>
          </a:p>
          <a:p>
            <a:pPr lvl="1"/>
            <a:r>
              <a:rPr lang="en-US" sz="2000" dirty="0">
                <a:solidFill>
                  <a:srgbClr val="00266D"/>
                </a:solidFill>
              </a:rPr>
              <a:t>Those certified as “medically frail” by a recognized health professional of their own or due to a dependent’s illness or incapacity</a:t>
            </a:r>
          </a:p>
          <a:p>
            <a:pPr lvl="1"/>
            <a:r>
              <a:rPr lang="en-US" sz="2000" dirty="0">
                <a:solidFill>
                  <a:srgbClr val="00266D"/>
                </a:solidFill>
              </a:rPr>
              <a:t>Those who are already compliant with the employment initiatives under the Supplemental Nutrition Assistance Program or Temporary Assistance for Needy Families are also exempt. </a:t>
            </a:r>
          </a:p>
        </p:txBody>
      </p:sp>
      <p:sp>
        <p:nvSpPr>
          <p:cNvPr id="8" name="Text Placeholder 3">
            <a:extLst>
              <a:ext uri="{FF2B5EF4-FFF2-40B4-BE49-F238E27FC236}">
                <a16:creationId xmlns:a16="http://schemas.microsoft.com/office/drawing/2014/main" id="{2C69146C-545C-DD80-B47A-B43510B008E2}"/>
              </a:ext>
            </a:extLst>
          </p:cNvPr>
          <p:cNvSpPr>
            <a:spLocks noGrp="1"/>
          </p:cNvSpPr>
          <p:nvPr>
            <p:ph type="body" sz="half" idx="2"/>
          </p:nvPr>
        </p:nvSpPr>
        <p:spPr>
          <a:xfrm>
            <a:off x="457200" y="2926080"/>
            <a:ext cx="3200400" cy="3379124"/>
          </a:xfrm>
        </p:spPr>
        <p:txBody>
          <a:bodyPr/>
          <a:lstStyle/>
          <a:p>
            <a:r>
              <a:rPr lang="en-US" dirty="0"/>
              <a:t>How do you demonstrate? </a:t>
            </a:r>
          </a:p>
        </p:txBody>
      </p:sp>
    </p:spTree>
    <p:extLst>
      <p:ext uri="{BB962C8B-B14F-4D97-AF65-F5344CB8AC3E}">
        <p14:creationId xmlns:p14="http://schemas.microsoft.com/office/powerpoint/2010/main" val="3693257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19158-A4E2-9E92-64F7-6350B6BAF759}"/>
              </a:ext>
            </a:extLst>
          </p:cNvPr>
          <p:cNvSpPr>
            <a:spLocks noGrp="1"/>
          </p:cNvSpPr>
          <p:nvPr>
            <p:ph type="title"/>
          </p:nvPr>
        </p:nvSpPr>
        <p:spPr/>
        <p:txBody>
          <a:bodyPr/>
          <a:lstStyle/>
          <a:p>
            <a:r>
              <a:rPr lang="en-US" dirty="0"/>
              <a:t>Think about the certification….</a:t>
            </a:r>
          </a:p>
        </p:txBody>
      </p:sp>
      <p:sp>
        <p:nvSpPr>
          <p:cNvPr id="3" name="Content Placeholder 2">
            <a:extLst>
              <a:ext uri="{FF2B5EF4-FFF2-40B4-BE49-F238E27FC236}">
                <a16:creationId xmlns:a16="http://schemas.microsoft.com/office/drawing/2014/main" id="{FA7D90AE-5D76-21B0-AF6B-B2CBF76D0B68}"/>
              </a:ext>
            </a:extLst>
          </p:cNvPr>
          <p:cNvSpPr>
            <a:spLocks noGrp="1"/>
          </p:cNvSpPr>
          <p:nvPr>
            <p:ph idx="1"/>
          </p:nvPr>
        </p:nvSpPr>
        <p:spPr/>
        <p:txBody>
          <a:bodyPr>
            <a:normAutofit fontScale="92500" lnSpcReduction="20000"/>
          </a:bodyPr>
          <a:lstStyle/>
          <a:p>
            <a:r>
              <a:rPr lang="en-US" dirty="0"/>
              <a:t>“A person who is unable to participate in the requirements under subparagraph (a) due to illness, incapacity, or treatment, including inpatient treatment, </a:t>
            </a:r>
            <a:r>
              <a:rPr lang="en-US" b="1" dirty="0"/>
              <a:t>as certified by a licensed physician, an advanced practice registered nurse (APRN), a licensed behavioral health professional, a licensed physician assistant, a licensed alcohol and drug counselor (LADC), or a board-certified psychologist</a:t>
            </a:r>
            <a:r>
              <a:rPr lang="en-US" dirty="0"/>
              <a:t>. The physician, APRN, licensed behavioral health professional, licensed physician assistant, LADC, or psychologist shall certify, </a:t>
            </a:r>
            <a:r>
              <a:rPr lang="en-US" b="1" dirty="0"/>
              <a:t>on a form provided by the department,</a:t>
            </a:r>
            <a:r>
              <a:rPr lang="en-US" dirty="0"/>
              <a:t> the duration and limitations of the disability. (2) A person participating in state-certified drug court program, </a:t>
            </a:r>
            <a:r>
              <a:rPr lang="en-US" b="1" dirty="0"/>
              <a:t>as certified by the administrative office of the superior court</a:t>
            </a:r>
            <a:r>
              <a:rPr lang="en-US" dirty="0"/>
              <a:t>. (3) A parent or caretaker as identified in RSA 167:82, II(g) where the </a:t>
            </a:r>
            <a:r>
              <a:rPr lang="en-US" b="1" dirty="0"/>
              <a:t>required care is considered necessary by a licensed physician, APRN, board certified….. </a:t>
            </a:r>
          </a:p>
        </p:txBody>
      </p:sp>
    </p:spTree>
    <p:extLst>
      <p:ext uri="{BB962C8B-B14F-4D97-AF65-F5344CB8AC3E}">
        <p14:creationId xmlns:p14="http://schemas.microsoft.com/office/powerpoint/2010/main" val="2898977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9FA07-E095-86EA-D9CF-CCEC7AB84752}"/>
              </a:ext>
            </a:extLst>
          </p:cNvPr>
          <p:cNvSpPr>
            <a:spLocks noGrp="1"/>
          </p:cNvSpPr>
          <p:nvPr>
            <p:ph type="title"/>
          </p:nvPr>
        </p:nvSpPr>
        <p:spPr/>
        <p:txBody>
          <a:bodyPr/>
          <a:lstStyle/>
          <a:p>
            <a:r>
              <a:rPr lang="en-US" dirty="0"/>
              <a:t>… certification chaos - NH Exceptions</a:t>
            </a:r>
          </a:p>
        </p:txBody>
      </p:sp>
      <p:sp>
        <p:nvSpPr>
          <p:cNvPr id="3" name="Content Placeholder 2">
            <a:extLst>
              <a:ext uri="{FF2B5EF4-FFF2-40B4-BE49-F238E27FC236}">
                <a16:creationId xmlns:a16="http://schemas.microsoft.com/office/drawing/2014/main" id="{204D1A2C-0FA8-15D6-BB76-A6D1E7C36D4D}"/>
              </a:ext>
            </a:extLst>
          </p:cNvPr>
          <p:cNvSpPr>
            <a:spLocks noGrp="1"/>
          </p:cNvSpPr>
          <p:nvPr>
            <p:ph idx="1"/>
          </p:nvPr>
        </p:nvSpPr>
        <p:spPr/>
        <p:txBody>
          <a:bodyPr>
            <a:normAutofit fontScale="77500" lnSpcReduction="20000"/>
          </a:bodyPr>
          <a:lstStyle/>
          <a:p>
            <a:r>
              <a:rPr lang="en-US" dirty="0"/>
              <a:t>…..psychologist, physician assistant, or licensed behavioral health professional who shall certify the duration that such care is required. (4) A custodial parent or caretaker of a dependent child under 6 years of age or a child with developmental disabilities who is residing with the parent or caretaker; provided that the exemption shall only apply to one parent or caretaker in the case of a 2-parent household. (5) Pregnant women. (6) A beneficiary who has a disability as defined by the Americans with Disabilities Act (ADA), section 504 of the Rehabilitation Act, or section 1557 of the Patient Protection and Affordable Care Act and is unable to meet the requirement for reasons related to that disability; or who has an immediate family member in the home with a disability under federal disability rights laws and who is unable to meet the requirement for reasons related to the disability of that family member, or the beneficiary or an immediate family member who is living in the home or the beneficiary experiences a hospitalization or serious illness. (7) Beneficiaries who are identified as medically frail, under 42 C.F.R. section 440.315(f), and as defined in the alternative benefit plan and in the state plan and who are certified by a licensed physician or other</a:t>
            </a:r>
          </a:p>
        </p:txBody>
      </p:sp>
    </p:spTree>
    <p:extLst>
      <p:ext uri="{BB962C8B-B14F-4D97-AF65-F5344CB8AC3E}">
        <p14:creationId xmlns:p14="http://schemas.microsoft.com/office/powerpoint/2010/main" val="4055381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EC27D-24C4-8B2C-DB7B-33061A7E23E2}"/>
              </a:ext>
            </a:extLst>
          </p:cNvPr>
          <p:cNvSpPr>
            <a:spLocks noGrp="1"/>
          </p:cNvSpPr>
          <p:nvPr>
            <p:ph type="title"/>
          </p:nvPr>
        </p:nvSpPr>
        <p:spPr/>
        <p:txBody>
          <a:bodyPr/>
          <a:lstStyle/>
          <a:p>
            <a:r>
              <a:rPr lang="en-US" dirty="0"/>
              <a:t>The NH Good Cause Catch-all</a:t>
            </a:r>
          </a:p>
        </p:txBody>
      </p:sp>
      <p:sp>
        <p:nvSpPr>
          <p:cNvPr id="3" name="Content Placeholder 2">
            <a:extLst>
              <a:ext uri="{FF2B5EF4-FFF2-40B4-BE49-F238E27FC236}">
                <a16:creationId xmlns:a16="http://schemas.microsoft.com/office/drawing/2014/main" id="{194A33D4-90D6-99C5-0FA7-361DF0EECE6E}"/>
              </a:ext>
            </a:extLst>
          </p:cNvPr>
          <p:cNvSpPr>
            <a:spLocks noGrp="1"/>
          </p:cNvSpPr>
          <p:nvPr>
            <p:ph idx="1"/>
          </p:nvPr>
        </p:nvSpPr>
        <p:spPr/>
        <p:txBody>
          <a:bodyPr>
            <a:normAutofit fontScale="77500" lnSpcReduction="20000"/>
          </a:bodyPr>
          <a:lstStyle/>
          <a:p>
            <a:r>
              <a:rPr lang="en-US" dirty="0"/>
              <a:t>NH Statute provides good-cause-based exemption. Who’s left? </a:t>
            </a:r>
          </a:p>
          <a:p>
            <a:r>
              <a:rPr lang="en-US" dirty="0"/>
              <a:t>Good cause includes but is not limited to the following verified circumstances: </a:t>
            </a:r>
          </a:p>
          <a:p>
            <a:pPr lvl="1"/>
            <a:r>
              <a:rPr lang="en-US" dirty="0"/>
              <a:t>(1) the beneficiary experiences the birth or death of a family member living with the beneficiary; </a:t>
            </a:r>
          </a:p>
          <a:p>
            <a:pPr lvl="1"/>
            <a:r>
              <a:rPr lang="en-US" dirty="0"/>
              <a:t>(2) the beneficiary experiences severe inclement weather, including a natural disaster, and therefore was unable to meet the requirement; </a:t>
            </a:r>
          </a:p>
          <a:p>
            <a:pPr lvl="1"/>
            <a:r>
              <a:rPr lang="en-US" dirty="0"/>
              <a:t>(3) the beneficiary has a family emergency or other lifechanging event such as a divorce; </a:t>
            </a:r>
          </a:p>
          <a:p>
            <a:pPr lvl="1"/>
            <a:r>
              <a:rPr lang="en-US" dirty="0"/>
              <a:t>(4) the beneficiary is a victim of domestic violence, dating violence, sexual assault, or stalking consistent with definitions and documentation required under the Violence Against Women Reauthorization Act of 2013 under 24 C.F.R. § 5.2005 and 24 C.F.R. § 5.2009, as determined by the commissioner pursuant to rulemaking under N.H. Rev. Stat. Ch. 541-A; and </a:t>
            </a:r>
          </a:p>
          <a:p>
            <a:pPr lvl="1"/>
            <a:r>
              <a:rPr lang="en-US" dirty="0"/>
              <a:t>(5) the beneficiary is a custodial parent or caretaker of a child 6 to 12 years of age who, as determined by the commissioner on a monthly basis, is unable to secure child care in order to participate in qualifying work and other community engagement either due to a lack of child care scholarship or the inability to obtain a child care provider due to capacity, distance, or another related factor. N.H. Rev. Stat. § 126-AA:2, III(b)</a:t>
            </a:r>
          </a:p>
        </p:txBody>
      </p:sp>
    </p:spTree>
    <p:extLst>
      <p:ext uri="{BB962C8B-B14F-4D97-AF65-F5344CB8AC3E}">
        <p14:creationId xmlns:p14="http://schemas.microsoft.com/office/powerpoint/2010/main" val="2973238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714C9D-0193-48CB-9525-42E837FCFB2E}"/>
              </a:ext>
            </a:extLst>
          </p:cNvPr>
          <p:cNvSpPr txBox="1"/>
          <p:nvPr/>
        </p:nvSpPr>
        <p:spPr>
          <a:xfrm>
            <a:off x="839788" y="457200"/>
            <a:ext cx="3932237" cy="1600200"/>
          </a:xfrm>
          <a:prstGeom prst="rect">
            <a:avLst/>
          </a:prstGeom>
        </p:spPr>
        <p:txBody>
          <a:bodyPr vert="horz" lIns="91440" tIns="45720" rIns="91440" bIns="45720" rtlCol="0" anchor="b">
            <a:normAutofit/>
          </a:bodyPr>
          <a:lstStyle/>
          <a:p>
            <a:pPr marL="0" marR="0" lvl="0" indent="0" defTabSz="685800" fontAlgn="base">
              <a:lnSpc>
                <a:spcPct val="90000"/>
              </a:lnSpc>
              <a:spcBef>
                <a:spcPct val="0"/>
              </a:spcBef>
              <a:spcAft>
                <a:spcPts val="600"/>
              </a:spcAft>
              <a:buClrTx/>
              <a:buSzTx/>
              <a:tabLst/>
              <a:defRPr/>
            </a:pPr>
            <a:r>
              <a:rPr kumimoji="0" lang="en-US" sz="2400" b="0" i="0" u="none" strike="noStrike" kern="1200" cap="none" spc="0" normalizeH="0" baseline="0" noProof="0">
                <a:ln>
                  <a:noFill/>
                </a:ln>
                <a:solidFill>
                  <a:schemeClr val="accent1"/>
                </a:solidFill>
                <a:effectLst/>
                <a:uLnTx/>
                <a:uFillTx/>
                <a:latin typeface="+mj-lt"/>
                <a:ea typeface="+mj-ea"/>
                <a:cs typeface="+mj-cs"/>
              </a:rPr>
              <a:t>Selected Findings – Concerns for Beneficiaries</a:t>
            </a:r>
          </a:p>
        </p:txBody>
      </p:sp>
      <p:sp>
        <p:nvSpPr>
          <p:cNvPr id="10" name="Text Placeholder 3">
            <a:extLst>
              <a:ext uri="{FF2B5EF4-FFF2-40B4-BE49-F238E27FC236}">
                <a16:creationId xmlns:a16="http://schemas.microsoft.com/office/drawing/2014/main" id="{F198F7F1-7015-F4CF-FCC1-6E90A0FC36AC}"/>
              </a:ext>
            </a:extLst>
          </p:cNvPr>
          <p:cNvSpPr>
            <a:spLocks noGrp="1"/>
          </p:cNvSpPr>
          <p:nvPr>
            <p:ph type="body" sz="half" idx="2"/>
          </p:nvPr>
        </p:nvSpPr>
        <p:spPr>
          <a:xfrm>
            <a:off x="839788" y="2057400"/>
            <a:ext cx="3932237" cy="3811588"/>
          </a:xfrm>
        </p:spPr>
        <p:txBody>
          <a:bodyPr/>
          <a:lstStyle/>
          <a:p>
            <a:r>
              <a:rPr lang="en-US" sz="2000" dirty="0"/>
              <a:t>Hodder/Porter</a:t>
            </a:r>
          </a:p>
          <a:p>
            <a:r>
              <a:rPr lang="en-US" sz="2000" dirty="0"/>
              <a:t>RWJ Report: Community Response to Medicaid Work and Community Engagement Requirements, 2020</a:t>
            </a:r>
          </a:p>
          <a:p>
            <a:r>
              <a:rPr lang="en-US" dirty="0">
                <a:hlinkClick r:id="rId3"/>
              </a:rPr>
              <a:t>https://academyhealth.org/page/community-response-medicaid-work-and-community-engagement-requirements-0</a:t>
            </a:r>
            <a:endParaRPr lang="en-US" dirty="0"/>
          </a:p>
          <a:p>
            <a:endParaRPr lang="en-US" dirty="0"/>
          </a:p>
        </p:txBody>
      </p:sp>
      <p:sp>
        <p:nvSpPr>
          <p:cNvPr id="5" name="Footer Placeholder 4">
            <a:extLst>
              <a:ext uri="{FF2B5EF4-FFF2-40B4-BE49-F238E27FC236}">
                <a16:creationId xmlns:a16="http://schemas.microsoft.com/office/drawing/2014/main" id="{9FB3C34B-0C5F-4805-8AEC-939A3B3A9537}"/>
              </a:ext>
            </a:extLst>
          </p:cNvPr>
          <p:cNvSpPr>
            <a:spLocks noGrp="1"/>
          </p:cNvSpPr>
          <p:nvPr>
            <p:ph type="ftr" sz="quarter" idx="11"/>
          </p:nvPr>
        </p:nvSpPr>
        <p:spPr>
          <a:xfrm>
            <a:off x="4038600" y="6356352"/>
            <a:ext cx="4114800" cy="365125"/>
          </a:xfrm>
        </p:spPr>
        <p:txBody>
          <a:bodyPr vert="horz" lIns="91440" tIns="45720" rIns="91440" bIns="45720" rtlCol="0" anchor="ctr">
            <a:normAutofit/>
          </a:bodyPr>
          <a:lstStyle/>
          <a:p>
            <a:pPr marR="0" lvl="0" indent="0" fontAlgn="base">
              <a:spcBef>
                <a:spcPct val="0"/>
              </a:spcBef>
              <a:spcAft>
                <a:spcPts val="600"/>
              </a:spcAft>
              <a:buClrTx/>
              <a:buSzTx/>
              <a:buFontTx/>
              <a:buNone/>
              <a:tabLst/>
              <a:defRPr/>
            </a:pPr>
            <a:r>
              <a:rPr kumimoji="0" lang="en-US" b="0" i="0" u="none" strike="noStrike" kern="1200" cap="none" spc="0" normalizeH="0" baseline="0" noProof="0">
                <a:ln>
                  <a:noFill/>
                </a:ln>
                <a:effectLst/>
                <a:uLnTx/>
                <a:uFillTx/>
                <a:latin typeface="+mn-lt"/>
                <a:ea typeface="+mn-ea"/>
                <a:cs typeface="+mn-cs"/>
              </a:rPr>
              <a:t>©2020 University of New Hampshire. All rights reserved.</a:t>
            </a:r>
          </a:p>
        </p:txBody>
      </p:sp>
      <p:sp>
        <p:nvSpPr>
          <p:cNvPr id="2" name="Slide Number Placeholder 1">
            <a:extLst>
              <a:ext uri="{FF2B5EF4-FFF2-40B4-BE49-F238E27FC236}">
                <a16:creationId xmlns:a16="http://schemas.microsoft.com/office/drawing/2014/main" id="{C9986ACC-F25B-486C-9FF3-902092BC7B28}"/>
              </a:ext>
            </a:extLst>
          </p:cNvPr>
          <p:cNvSpPr>
            <a:spLocks noGrp="1"/>
          </p:cNvSpPr>
          <p:nvPr>
            <p:ph type="sldNum" sz="quarter" idx="12"/>
          </p:nvPr>
        </p:nvSpPr>
        <p:spPr>
          <a:xfrm>
            <a:off x="8610600" y="6356352"/>
            <a:ext cx="2743200" cy="365125"/>
          </a:xfrm>
        </p:spPr>
        <p:txBody>
          <a:bodyPr vert="horz" lIns="91440" tIns="45720" rIns="91440" bIns="45720" rtlCol="0" anchor="ctr">
            <a:normAutofit/>
          </a:bodyPr>
          <a:lstStyle/>
          <a:p>
            <a:pPr marR="0" lvl="0" indent="0" fontAlgn="base">
              <a:spcBef>
                <a:spcPct val="0"/>
              </a:spcBef>
              <a:spcAft>
                <a:spcPts val="600"/>
              </a:spcAft>
              <a:buClrTx/>
              <a:buSzTx/>
              <a:buFontTx/>
              <a:buNone/>
              <a:tabLst/>
              <a:defRPr/>
            </a:pPr>
            <a:fld id="{9AF99B12-FE34-4786-9174-ED5FC5B2345E}" type="slidenum">
              <a:rPr kumimoji="0" lang="en-US" b="0" i="0" u="none" strike="noStrike" cap="none" spc="0" normalizeH="0" baseline="0" noProof="0" smtClean="0">
                <a:ln>
                  <a:noFill/>
                </a:ln>
                <a:effectLst/>
                <a:uLnTx/>
                <a:uFillTx/>
              </a:rPr>
              <a:pPr marR="0" lvl="0" indent="0" fontAlgn="base">
                <a:spcBef>
                  <a:spcPct val="0"/>
                </a:spcBef>
                <a:spcAft>
                  <a:spcPts val="600"/>
                </a:spcAft>
                <a:buClrTx/>
                <a:buSzTx/>
                <a:buFontTx/>
                <a:buNone/>
                <a:tabLst/>
                <a:defRPr/>
              </a:pPr>
              <a:t>17</a:t>
            </a:fld>
            <a:endParaRPr kumimoji="0" lang="en-US" b="0" i="0" u="none" strike="noStrike" cap="none" spc="0" normalizeH="0" baseline="0" noProof="0">
              <a:ln>
                <a:noFill/>
              </a:ln>
              <a:effectLst/>
              <a:uLnTx/>
              <a:uFillTx/>
            </a:endParaRPr>
          </a:p>
        </p:txBody>
      </p:sp>
      <p:graphicFrame>
        <p:nvGraphicFramePr>
          <p:cNvPr id="4" name="Diagram 3">
            <a:extLst>
              <a:ext uri="{FF2B5EF4-FFF2-40B4-BE49-F238E27FC236}">
                <a16:creationId xmlns:a16="http://schemas.microsoft.com/office/drawing/2014/main" id="{F1BBB1B4-4995-42B0-9799-CE49AA26CF27}"/>
              </a:ext>
            </a:extLst>
          </p:cNvPr>
          <p:cNvGraphicFramePr/>
          <p:nvPr>
            <p:extLst>
              <p:ext uri="{D42A27DB-BD31-4B8C-83A1-F6EECF244321}">
                <p14:modId xmlns:p14="http://schemas.microsoft.com/office/powerpoint/2010/main" val="1180740469"/>
              </p:ext>
            </p:extLst>
          </p:nvPr>
        </p:nvGraphicFramePr>
        <p:xfrm>
          <a:off x="5183188" y="987427"/>
          <a:ext cx="6172200" cy="48736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7105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714C9D-0193-48CB-9525-42E837FCFB2E}"/>
              </a:ext>
            </a:extLst>
          </p:cNvPr>
          <p:cNvSpPr txBox="1"/>
          <p:nvPr/>
        </p:nvSpPr>
        <p:spPr>
          <a:xfrm>
            <a:off x="839788" y="457200"/>
            <a:ext cx="3932237" cy="1600200"/>
          </a:xfrm>
          <a:prstGeom prst="rect">
            <a:avLst/>
          </a:prstGeom>
        </p:spPr>
        <p:txBody>
          <a:bodyPr vert="horz" lIns="91440" tIns="45720" rIns="91440" bIns="45720" rtlCol="0" anchor="b">
            <a:normAutofit/>
          </a:bodyPr>
          <a:lstStyle/>
          <a:p>
            <a:pPr marL="0" marR="0" lvl="0" indent="0" defTabSz="685800" fontAlgn="base">
              <a:lnSpc>
                <a:spcPct val="90000"/>
              </a:lnSpc>
              <a:spcBef>
                <a:spcPct val="0"/>
              </a:spcBef>
              <a:spcAft>
                <a:spcPts val="600"/>
              </a:spcAft>
              <a:buClrTx/>
              <a:buSzTx/>
              <a:tabLst/>
              <a:defRPr/>
            </a:pPr>
            <a:r>
              <a:rPr kumimoji="0" lang="en-US" sz="2400" b="0" i="0" u="none" strike="noStrike" kern="1200" cap="none" spc="0" normalizeH="0" baseline="0" noProof="0">
                <a:ln>
                  <a:noFill/>
                </a:ln>
                <a:solidFill>
                  <a:schemeClr val="accent1"/>
                </a:solidFill>
                <a:effectLst/>
                <a:uLnTx/>
                <a:uFillTx/>
                <a:latin typeface="+mj-lt"/>
                <a:ea typeface="+mj-ea"/>
                <a:cs typeface="+mj-cs"/>
              </a:rPr>
              <a:t>Selected Findings – Burden on Organizations</a:t>
            </a:r>
          </a:p>
        </p:txBody>
      </p:sp>
      <p:sp>
        <p:nvSpPr>
          <p:cNvPr id="10" name="Text Placeholder 3">
            <a:extLst>
              <a:ext uri="{FF2B5EF4-FFF2-40B4-BE49-F238E27FC236}">
                <a16:creationId xmlns:a16="http://schemas.microsoft.com/office/drawing/2014/main" id="{683B3683-F551-9D50-2F07-1F23AD3771B7}"/>
              </a:ext>
            </a:extLst>
          </p:cNvPr>
          <p:cNvSpPr>
            <a:spLocks noGrp="1"/>
          </p:cNvSpPr>
          <p:nvPr>
            <p:ph type="body" sz="half" idx="2"/>
          </p:nvPr>
        </p:nvSpPr>
        <p:spPr>
          <a:xfrm>
            <a:off x="839788" y="2057400"/>
            <a:ext cx="3932237" cy="3811588"/>
          </a:xfrm>
        </p:spPr>
        <p:txBody>
          <a:bodyPr>
            <a:normAutofit/>
          </a:bodyPr>
          <a:lstStyle/>
          <a:p>
            <a:r>
              <a:rPr lang="en-US" sz="1800" dirty="0"/>
              <a:t>Unfunded costs</a:t>
            </a:r>
          </a:p>
        </p:txBody>
      </p:sp>
      <p:sp>
        <p:nvSpPr>
          <p:cNvPr id="5" name="Footer Placeholder 4">
            <a:extLst>
              <a:ext uri="{FF2B5EF4-FFF2-40B4-BE49-F238E27FC236}">
                <a16:creationId xmlns:a16="http://schemas.microsoft.com/office/drawing/2014/main" id="{E22C8E7D-8BD3-4217-AFEB-DDC7B74A633D}"/>
              </a:ext>
            </a:extLst>
          </p:cNvPr>
          <p:cNvSpPr>
            <a:spLocks noGrp="1"/>
          </p:cNvSpPr>
          <p:nvPr>
            <p:ph type="ftr" sz="quarter" idx="11"/>
          </p:nvPr>
        </p:nvSpPr>
        <p:spPr>
          <a:xfrm>
            <a:off x="4038600" y="6356352"/>
            <a:ext cx="4114800" cy="365125"/>
          </a:xfrm>
        </p:spPr>
        <p:txBody>
          <a:bodyPr vert="horz" lIns="91440" tIns="45720" rIns="91440" bIns="45720" rtlCol="0" anchor="ctr">
            <a:normAutofit/>
          </a:bodyPr>
          <a:lstStyle/>
          <a:p>
            <a:pPr marR="0" lvl="0" indent="0" fontAlgn="base">
              <a:spcBef>
                <a:spcPct val="0"/>
              </a:spcBef>
              <a:spcAft>
                <a:spcPts val="600"/>
              </a:spcAft>
              <a:buClrTx/>
              <a:buSzTx/>
              <a:buFontTx/>
              <a:buNone/>
              <a:tabLst/>
              <a:defRPr/>
            </a:pPr>
            <a:r>
              <a:rPr kumimoji="0" lang="en-US" b="0" i="0" u="none" strike="noStrike" kern="1200" cap="none" spc="0" normalizeH="0" baseline="0" noProof="0">
                <a:ln>
                  <a:noFill/>
                </a:ln>
                <a:effectLst/>
                <a:uLnTx/>
                <a:uFillTx/>
                <a:latin typeface="+mn-lt"/>
                <a:ea typeface="+mn-ea"/>
                <a:cs typeface="+mn-cs"/>
              </a:rPr>
              <a:t>©2020 University of New Hampshire. All rights reserved.</a:t>
            </a:r>
          </a:p>
        </p:txBody>
      </p:sp>
      <p:sp>
        <p:nvSpPr>
          <p:cNvPr id="2" name="Slide Number Placeholder 1">
            <a:extLst>
              <a:ext uri="{FF2B5EF4-FFF2-40B4-BE49-F238E27FC236}">
                <a16:creationId xmlns:a16="http://schemas.microsoft.com/office/drawing/2014/main" id="{C9986ACC-F25B-486C-9FF3-902092BC7B28}"/>
              </a:ext>
            </a:extLst>
          </p:cNvPr>
          <p:cNvSpPr>
            <a:spLocks noGrp="1"/>
          </p:cNvSpPr>
          <p:nvPr>
            <p:ph type="sldNum" sz="quarter" idx="12"/>
          </p:nvPr>
        </p:nvSpPr>
        <p:spPr>
          <a:xfrm>
            <a:off x="8610600" y="6356352"/>
            <a:ext cx="2743200" cy="365125"/>
          </a:xfrm>
        </p:spPr>
        <p:txBody>
          <a:bodyPr vert="horz" lIns="91440" tIns="45720" rIns="91440" bIns="45720" rtlCol="0" anchor="ctr">
            <a:normAutofit/>
          </a:bodyPr>
          <a:lstStyle/>
          <a:p>
            <a:pPr marR="0" lvl="0" indent="0" fontAlgn="base">
              <a:spcBef>
                <a:spcPct val="0"/>
              </a:spcBef>
              <a:spcAft>
                <a:spcPts val="600"/>
              </a:spcAft>
              <a:buClrTx/>
              <a:buSzTx/>
              <a:buFontTx/>
              <a:buNone/>
              <a:tabLst/>
              <a:defRPr/>
            </a:pPr>
            <a:fld id="{9AF99B12-FE34-4786-9174-ED5FC5B2345E}" type="slidenum">
              <a:rPr kumimoji="0" lang="en-US" b="0" i="0" u="none" strike="noStrike" cap="none" spc="0" normalizeH="0" baseline="0" noProof="0" smtClean="0">
                <a:ln>
                  <a:noFill/>
                </a:ln>
                <a:effectLst/>
                <a:uLnTx/>
                <a:uFillTx/>
              </a:rPr>
              <a:pPr marR="0" lvl="0" indent="0" fontAlgn="base">
                <a:spcBef>
                  <a:spcPct val="0"/>
                </a:spcBef>
                <a:spcAft>
                  <a:spcPts val="600"/>
                </a:spcAft>
                <a:buClrTx/>
                <a:buSzTx/>
                <a:buFontTx/>
                <a:buNone/>
                <a:tabLst/>
                <a:defRPr/>
              </a:pPr>
              <a:t>18</a:t>
            </a:fld>
            <a:endParaRPr kumimoji="0" lang="en-US" b="0" i="0" u="none" strike="noStrike" cap="none" spc="0" normalizeH="0" baseline="0" noProof="0">
              <a:ln>
                <a:noFill/>
              </a:ln>
              <a:effectLst/>
              <a:uLnTx/>
              <a:uFillTx/>
            </a:endParaRPr>
          </a:p>
        </p:txBody>
      </p:sp>
      <p:graphicFrame>
        <p:nvGraphicFramePr>
          <p:cNvPr id="4" name="Diagram 3">
            <a:extLst>
              <a:ext uri="{FF2B5EF4-FFF2-40B4-BE49-F238E27FC236}">
                <a16:creationId xmlns:a16="http://schemas.microsoft.com/office/drawing/2014/main" id="{F1BBB1B4-4995-42B0-9799-CE49AA26CF27}"/>
              </a:ext>
            </a:extLst>
          </p:cNvPr>
          <p:cNvGraphicFramePr/>
          <p:nvPr>
            <p:extLst>
              <p:ext uri="{D42A27DB-BD31-4B8C-83A1-F6EECF244321}">
                <p14:modId xmlns:p14="http://schemas.microsoft.com/office/powerpoint/2010/main" val="2863776279"/>
              </p:ext>
            </p:extLst>
          </p:nvPr>
        </p:nvGraphicFramePr>
        <p:xfrm>
          <a:off x="5183188" y="987427"/>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563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C668EE-9548-FF0A-778B-4AD7D59F39DB}"/>
              </a:ext>
            </a:extLst>
          </p:cNvPr>
          <p:cNvSpPr>
            <a:spLocks noGrp="1"/>
          </p:cNvSpPr>
          <p:nvPr>
            <p:ph type="ctrTitle"/>
          </p:nvPr>
        </p:nvSpPr>
        <p:spPr>
          <a:xfrm>
            <a:off x="1097280" y="758952"/>
            <a:ext cx="10058400" cy="3566160"/>
          </a:xfrm>
        </p:spPr>
        <p:txBody>
          <a:bodyPr anchor="b">
            <a:normAutofit/>
          </a:bodyPr>
          <a:lstStyle/>
          <a:p>
            <a:r>
              <a:rPr lang="en-US" sz="4400" dirty="0"/>
              <a:t>Why do we persist with a failed idea the results in people losing health insurance? </a:t>
            </a:r>
          </a:p>
        </p:txBody>
      </p:sp>
      <p:sp>
        <p:nvSpPr>
          <p:cNvPr id="11" name="Subtitle 2">
            <a:extLst>
              <a:ext uri="{FF2B5EF4-FFF2-40B4-BE49-F238E27FC236}">
                <a16:creationId xmlns:a16="http://schemas.microsoft.com/office/drawing/2014/main" id="{DB5A92D6-2B80-539B-26AE-9FECA506367A}"/>
              </a:ext>
            </a:extLst>
          </p:cNvPr>
          <p:cNvSpPr>
            <a:spLocks noGrp="1"/>
          </p:cNvSpPr>
          <p:nvPr>
            <p:ph type="subTitle" idx="1"/>
          </p:nvPr>
        </p:nvSpPr>
        <p:spPr>
          <a:xfrm>
            <a:off x="1100051" y="4455620"/>
            <a:ext cx="10058400" cy="1143000"/>
          </a:xfrm>
        </p:spPr>
        <p:txBody>
          <a:bodyPr/>
          <a:lstStyle/>
          <a:p>
            <a:endParaRPr lang="en-US" dirty="0"/>
          </a:p>
        </p:txBody>
      </p:sp>
      <p:sp>
        <p:nvSpPr>
          <p:cNvPr id="13" name="Footer Placeholder 3">
            <a:extLst>
              <a:ext uri="{FF2B5EF4-FFF2-40B4-BE49-F238E27FC236}">
                <a16:creationId xmlns:a16="http://schemas.microsoft.com/office/drawing/2014/main" id="{846AF82A-AD6C-2F61-6D69-2E4462389C23}"/>
              </a:ext>
            </a:extLst>
          </p:cNvPr>
          <p:cNvSpPr>
            <a:spLocks noGrp="1"/>
          </p:cNvSpPr>
          <p:nvPr>
            <p:ph type="ftr" sz="quarter" idx="11"/>
          </p:nvPr>
        </p:nvSpPr>
        <p:spPr>
          <a:xfrm>
            <a:off x="3686185" y="6459785"/>
            <a:ext cx="4822804" cy="365125"/>
          </a:xfrm>
        </p:spPr>
        <p:txBody>
          <a:bodyPr/>
          <a:lstStyle/>
          <a:p>
            <a:pPr>
              <a:spcAft>
                <a:spcPts val="600"/>
              </a:spcAft>
            </a:pPr>
            <a:r>
              <a:rPr lang="en-US">
                <a:solidFill>
                  <a:schemeClr val="tx1"/>
                </a:solidFill>
              </a:rPr>
              <a:t>@University of New Hampshire, all rights reserved</a:t>
            </a:r>
            <a:endParaRPr lang="en-US"/>
          </a:p>
        </p:txBody>
      </p:sp>
    </p:spTree>
    <p:extLst>
      <p:ext uri="{BB962C8B-B14F-4D97-AF65-F5344CB8AC3E}">
        <p14:creationId xmlns:p14="http://schemas.microsoft.com/office/powerpoint/2010/main" val="3086534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35A41-327B-8C87-F731-03AFB3F47561}"/>
              </a:ext>
            </a:extLst>
          </p:cNvPr>
          <p:cNvSpPr>
            <a:spLocks noGrp="1"/>
          </p:cNvSpPr>
          <p:nvPr>
            <p:ph type="title"/>
          </p:nvPr>
        </p:nvSpPr>
        <p:spPr>
          <a:xfrm>
            <a:off x="457200" y="594359"/>
            <a:ext cx="3200400" cy="2286000"/>
          </a:xfrm>
        </p:spPr>
        <p:txBody>
          <a:bodyPr anchor="b">
            <a:normAutofit/>
          </a:bodyPr>
          <a:lstStyle/>
          <a:p>
            <a:r>
              <a:rPr lang="en-US" dirty="0"/>
              <a:t>Federal Roundup</a:t>
            </a:r>
          </a:p>
        </p:txBody>
      </p:sp>
      <p:sp>
        <p:nvSpPr>
          <p:cNvPr id="10" name="Text Placeholder 3">
            <a:extLst>
              <a:ext uri="{FF2B5EF4-FFF2-40B4-BE49-F238E27FC236}">
                <a16:creationId xmlns:a16="http://schemas.microsoft.com/office/drawing/2014/main" id="{8C124494-D7A9-B95D-2E04-BB8FB775D83E}"/>
              </a:ext>
            </a:extLst>
          </p:cNvPr>
          <p:cNvSpPr>
            <a:spLocks noGrp="1"/>
          </p:cNvSpPr>
          <p:nvPr>
            <p:ph type="body" sz="half" idx="2"/>
          </p:nvPr>
        </p:nvSpPr>
        <p:spPr>
          <a:xfrm>
            <a:off x="457200" y="2926080"/>
            <a:ext cx="3200400" cy="3379124"/>
          </a:xfrm>
        </p:spPr>
        <p:txBody>
          <a:bodyPr/>
          <a:lstStyle/>
          <a:p>
            <a:r>
              <a:rPr lang="en-US" dirty="0"/>
              <a:t> </a:t>
            </a:r>
          </a:p>
        </p:txBody>
      </p:sp>
      <p:pic>
        <p:nvPicPr>
          <p:cNvPr id="6" name="Content Placeholder 5">
            <a:extLst>
              <a:ext uri="{FF2B5EF4-FFF2-40B4-BE49-F238E27FC236}">
                <a16:creationId xmlns:a16="http://schemas.microsoft.com/office/drawing/2014/main" id="{673A0AD8-B9F9-DA78-FFA7-C2952F0E88D2}"/>
              </a:ext>
            </a:extLst>
          </p:cNvPr>
          <p:cNvPicPr>
            <a:picLocks noGrp="1" noChangeAspect="1"/>
          </p:cNvPicPr>
          <p:nvPr>
            <p:ph idx="1"/>
          </p:nvPr>
        </p:nvPicPr>
        <p:blipFill>
          <a:blip r:embed="rId3"/>
          <a:stretch>
            <a:fillRect/>
          </a:stretch>
        </p:blipFill>
        <p:spPr>
          <a:xfrm>
            <a:off x="5423338" y="917983"/>
            <a:ext cx="5222908" cy="4862707"/>
          </a:xfrm>
          <a:prstGeom prst="rect">
            <a:avLst/>
          </a:prstGeom>
        </p:spPr>
      </p:pic>
    </p:spTree>
    <p:extLst>
      <p:ext uri="{BB962C8B-B14F-4D97-AF65-F5344CB8AC3E}">
        <p14:creationId xmlns:p14="http://schemas.microsoft.com/office/powerpoint/2010/main" val="554631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a:extLst>
              <a:ext uri="{FF2B5EF4-FFF2-40B4-BE49-F238E27FC236}">
                <a16:creationId xmlns:a16="http://schemas.microsoft.com/office/drawing/2014/main" id="{B401E9F0-67E2-4756-2FC2-F2BC151F1F42}"/>
              </a:ext>
            </a:extLst>
          </p:cNvPr>
          <p:cNvSpPr>
            <a:spLocks noGrp="1"/>
          </p:cNvSpPr>
          <p:nvPr>
            <p:ph type="title"/>
          </p:nvPr>
        </p:nvSpPr>
        <p:spPr>
          <a:xfrm>
            <a:off x="457200" y="594359"/>
            <a:ext cx="3200400" cy="2286000"/>
          </a:xfrm>
        </p:spPr>
        <p:txBody>
          <a:bodyPr/>
          <a:lstStyle/>
          <a:p>
            <a:r>
              <a:rPr lang="en-US" dirty="0"/>
              <a:t>State Action 2025</a:t>
            </a:r>
          </a:p>
        </p:txBody>
      </p:sp>
      <p:pic>
        <p:nvPicPr>
          <p:cNvPr id="5" name="Content Placeholder 4" descr="A map of the united states&#10;&#10;AI-generated content may be incorrect.">
            <a:extLst>
              <a:ext uri="{FF2B5EF4-FFF2-40B4-BE49-F238E27FC236}">
                <a16:creationId xmlns:a16="http://schemas.microsoft.com/office/drawing/2014/main" id="{6DF285B0-2CEF-1886-6112-FB648FAB16A7}"/>
              </a:ext>
            </a:extLst>
          </p:cNvPr>
          <p:cNvPicPr>
            <a:picLocks noGrp="1" noChangeAspect="1"/>
          </p:cNvPicPr>
          <p:nvPr>
            <p:ph idx="1"/>
          </p:nvPr>
        </p:nvPicPr>
        <p:blipFill>
          <a:blip r:embed="rId3"/>
          <a:stretch>
            <a:fillRect/>
          </a:stretch>
        </p:blipFill>
        <p:spPr>
          <a:xfrm>
            <a:off x="6266045" y="185897"/>
            <a:ext cx="4288055" cy="6472539"/>
          </a:xfrm>
          <a:noFill/>
        </p:spPr>
      </p:pic>
      <p:sp>
        <p:nvSpPr>
          <p:cNvPr id="41" name="Text Placeholder 3">
            <a:extLst>
              <a:ext uri="{FF2B5EF4-FFF2-40B4-BE49-F238E27FC236}">
                <a16:creationId xmlns:a16="http://schemas.microsoft.com/office/drawing/2014/main" id="{DE76EA62-F8BC-BE91-B036-D917A9CF4EF9}"/>
              </a:ext>
            </a:extLst>
          </p:cNvPr>
          <p:cNvSpPr>
            <a:spLocks noGrp="1"/>
          </p:cNvSpPr>
          <p:nvPr>
            <p:ph type="body" sz="half" idx="2"/>
          </p:nvPr>
        </p:nvSpPr>
        <p:spPr>
          <a:xfrm>
            <a:off x="457200" y="2926080"/>
            <a:ext cx="3200400" cy="3379124"/>
          </a:xfrm>
        </p:spPr>
        <p:txBody>
          <a:bodyPr/>
          <a:lstStyle/>
          <a:p>
            <a:r>
              <a:rPr lang="en-US" dirty="0"/>
              <a:t>Georgia – approved</a:t>
            </a:r>
          </a:p>
          <a:p>
            <a:r>
              <a:rPr lang="en-US" dirty="0"/>
              <a:t>OH, AZ, AR  - pending</a:t>
            </a:r>
          </a:p>
          <a:p>
            <a:r>
              <a:rPr lang="en-US" dirty="0"/>
              <a:t>UT, SD, IA, SC – released for public comment</a:t>
            </a:r>
          </a:p>
          <a:p>
            <a:r>
              <a:rPr lang="en-US" dirty="0"/>
              <a:t>Legislation in a number of other states</a:t>
            </a:r>
          </a:p>
        </p:txBody>
      </p:sp>
    </p:spTree>
    <p:extLst>
      <p:ext uri="{BB962C8B-B14F-4D97-AF65-F5344CB8AC3E}">
        <p14:creationId xmlns:p14="http://schemas.microsoft.com/office/powerpoint/2010/main" val="3175475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E081D-C203-9A4B-4F72-3D25ADBB62F4}"/>
              </a:ext>
            </a:extLst>
          </p:cNvPr>
          <p:cNvSpPr>
            <a:spLocks noGrp="1"/>
          </p:cNvSpPr>
          <p:nvPr>
            <p:ph type="title"/>
          </p:nvPr>
        </p:nvSpPr>
        <p:spPr>
          <a:xfrm>
            <a:off x="457200" y="1625599"/>
            <a:ext cx="3200400" cy="1254759"/>
          </a:xfrm>
        </p:spPr>
        <p:txBody>
          <a:bodyPr>
            <a:normAutofit fontScale="90000"/>
          </a:bodyPr>
          <a:lstStyle/>
          <a:p>
            <a:r>
              <a:rPr lang="en-US" dirty="0"/>
              <a:t>Who are the “the deserving poor”. </a:t>
            </a:r>
          </a:p>
        </p:txBody>
      </p:sp>
      <p:sp>
        <p:nvSpPr>
          <p:cNvPr id="3" name="Content Placeholder 2">
            <a:extLst>
              <a:ext uri="{FF2B5EF4-FFF2-40B4-BE49-F238E27FC236}">
                <a16:creationId xmlns:a16="http://schemas.microsoft.com/office/drawing/2014/main" id="{6D9B2B70-5F1F-2842-7026-5A331926AF22}"/>
              </a:ext>
            </a:extLst>
          </p:cNvPr>
          <p:cNvSpPr>
            <a:spLocks noGrp="1"/>
          </p:cNvSpPr>
          <p:nvPr>
            <p:ph idx="1"/>
          </p:nvPr>
        </p:nvSpPr>
        <p:spPr/>
        <p:txBody>
          <a:bodyPr>
            <a:normAutofit/>
          </a:bodyPr>
          <a:lstStyle/>
          <a:p>
            <a:r>
              <a:rPr lang="en-US" dirty="0"/>
              <a:t>History: Medicaid was segregated from Medicare and employer sponsored coverage from the start.</a:t>
            </a:r>
          </a:p>
          <a:p>
            <a:r>
              <a:rPr lang="en-US" dirty="0"/>
              <a:t>More than 60% of all voters, and 47% of Democrats, support a work requirement for Medicaid. </a:t>
            </a:r>
            <a:r>
              <a:rPr lang="en-US" dirty="0">
                <a:hlinkClick r:id="rId2"/>
              </a:rPr>
              <a:t>03/25 KFF Poll </a:t>
            </a:r>
            <a:r>
              <a:rPr lang="en-US" dirty="0"/>
              <a:t>; this drops to 32% when people hear those on Medicaid are already working and would lose coverage.</a:t>
            </a:r>
          </a:p>
          <a:p>
            <a:r>
              <a:rPr lang="en-US" dirty="0"/>
              <a:t>Most people don’t know what Medicaid is – and many don’t know they have health insurance through Medicaid. </a:t>
            </a:r>
          </a:p>
          <a:p>
            <a:endParaRPr lang="en-US" dirty="0"/>
          </a:p>
        </p:txBody>
      </p:sp>
      <p:sp>
        <p:nvSpPr>
          <p:cNvPr id="4" name="Text Placeholder 3">
            <a:extLst>
              <a:ext uri="{FF2B5EF4-FFF2-40B4-BE49-F238E27FC236}">
                <a16:creationId xmlns:a16="http://schemas.microsoft.com/office/drawing/2014/main" id="{B262BBB3-021A-1EA5-EB5D-5A7B1F46CC3D}"/>
              </a:ext>
            </a:extLst>
          </p:cNvPr>
          <p:cNvSpPr>
            <a:spLocks noGrp="1"/>
          </p:cNvSpPr>
          <p:nvPr>
            <p:ph type="body" sz="half" idx="2"/>
          </p:nvPr>
        </p:nvSpPr>
        <p:spPr/>
        <p:txBody>
          <a:bodyPr/>
          <a:lstStyle/>
          <a:p>
            <a:r>
              <a:rPr lang="en-US" dirty="0"/>
              <a:t>We have created this unanswerable question by segregating Medicaid (and Medicare) from ESI coverage. </a:t>
            </a:r>
          </a:p>
          <a:p>
            <a:endParaRPr lang="en-US" dirty="0"/>
          </a:p>
        </p:txBody>
      </p:sp>
    </p:spTree>
    <p:extLst>
      <p:ext uri="{BB962C8B-B14F-4D97-AF65-F5344CB8AC3E}">
        <p14:creationId xmlns:p14="http://schemas.microsoft.com/office/powerpoint/2010/main" val="3950263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85DCA-2804-99D7-4ADC-50EF5794951B}"/>
              </a:ext>
            </a:extLst>
          </p:cNvPr>
          <p:cNvSpPr>
            <a:spLocks noGrp="1"/>
          </p:cNvSpPr>
          <p:nvPr>
            <p:ph type="title"/>
          </p:nvPr>
        </p:nvSpPr>
        <p:spPr/>
        <p:txBody>
          <a:bodyPr/>
          <a:lstStyle/>
          <a:p>
            <a:r>
              <a:rPr lang="en-US" dirty="0" err="1"/>
              <a:t>Langauage</a:t>
            </a:r>
            <a:r>
              <a:rPr lang="en-US" dirty="0"/>
              <a:t> Matters – Myths about Medicaid Persist</a:t>
            </a:r>
          </a:p>
        </p:txBody>
      </p:sp>
      <p:sp>
        <p:nvSpPr>
          <p:cNvPr id="3" name="Content Placeholder 2">
            <a:extLst>
              <a:ext uri="{FF2B5EF4-FFF2-40B4-BE49-F238E27FC236}">
                <a16:creationId xmlns:a16="http://schemas.microsoft.com/office/drawing/2014/main" id="{CE3729B7-016E-C5E7-DF7D-D124A299F0E5}"/>
              </a:ext>
            </a:extLst>
          </p:cNvPr>
          <p:cNvSpPr>
            <a:spLocks noGrp="1"/>
          </p:cNvSpPr>
          <p:nvPr>
            <p:ph idx="1"/>
          </p:nvPr>
        </p:nvSpPr>
        <p:spPr/>
        <p:txBody>
          <a:bodyPr>
            <a:normAutofit lnSpcReduction="10000"/>
          </a:bodyPr>
          <a:lstStyle/>
          <a:p>
            <a:r>
              <a:rPr lang="en-US" dirty="0"/>
              <a:t>Work requirement prevents ‘fraud, waste and abuse’</a:t>
            </a:r>
          </a:p>
          <a:p>
            <a:r>
              <a:rPr lang="en-US" dirty="0"/>
              <a:t>‘what does society owe people who can work but refuse to do so’? </a:t>
            </a:r>
          </a:p>
          <a:p>
            <a:r>
              <a:rPr lang="en-US" dirty="0"/>
              <a:t>“Able-bodied adults without dependents are better off with jobs than with hand-outs, and so are their communities and American taxpayers,” Sen. John Kennedy (R-La.) said in a press release in February.</a:t>
            </a:r>
          </a:p>
          <a:p>
            <a:r>
              <a:rPr lang="en-US" dirty="0"/>
              <a:t>“lazy” “cheating” “don’t deserve”</a:t>
            </a:r>
          </a:p>
          <a:p>
            <a:r>
              <a:rPr lang="en-US" dirty="0"/>
              <a:t>In 2024, over </a:t>
            </a:r>
            <a:r>
              <a:rPr lang="en-US" dirty="0">
                <a:hlinkClick r:id="rId3"/>
              </a:rPr>
              <a:t>20 million workers </a:t>
            </a:r>
            <a:r>
              <a:rPr lang="en-US" dirty="0"/>
              <a:t>were laid off or fired at some point from their jobs. </a:t>
            </a:r>
          </a:p>
        </p:txBody>
      </p:sp>
      <p:sp>
        <p:nvSpPr>
          <p:cNvPr id="4" name="Text Placeholder 3">
            <a:extLst>
              <a:ext uri="{FF2B5EF4-FFF2-40B4-BE49-F238E27FC236}">
                <a16:creationId xmlns:a16="http://schemas.microsoft.com/office/drawing/2014/main" id="{05F3EC0B-A907-7E49-5E24-0E19EBB4DC52}"/>
              </a:ext>
            </a:extLst>
          </p:cNvPr>
          <p:cNvSpPr>
            <a:spLocks noGrp="1"/>
          </p:cNvSpPr>
          <p:nvPr>
            <p:ph type="body" sz="half" idx="2"/>
          </p:nvPr>
        </p:nvSpPr>
        <p:spPr/>
        <p:txBody>
          <a:bodyPr/>
          <a:lstStyle/>
          <a:p>
            <a:r>
              <a:rPr lang="en-US" dirty="0"/>
              <a:t>Medicaid enrollees do not work</a:t>
            </a:r>
          </a:p>
          <a:p>
            <a:r>
              <a:rPr lang="en-US" dirty="0"/>
              <a:t>Work requirements associated with Medicaid eligibility is an incentive not a barrier</a:t>
            </a:r>
          </a:p>
          <a:p>
            <a:r>
              <a:rPr lang="en-US" dirty="0"/>
              <a:t>Being low-income or unemployed while ‘able bodied’ means you don’t deserve affordable health insurance. </a:t>
            </a:r>
          </a:p>
          <a:p>
            <a:endParaRPr lang="en-US" dirty="0"/>
          </a:p>
        </p:txBody>
      </p:sp>
    </p:spTree>
    <p:extLst>
      <p:ext uri="{BB962C8B-B14F-4D97-AF65-F5344CB8AC3E}">
        <p14:creationId xmlns:p14="http://schemas.microsoft.com/office/powerpoint/2010/main" val="1678008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414F2-8ADD-4656-AE16-F1CAEBC16A0B}"/>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2A1C007A-6DA3-4A1A-90BF-278EDC47588B}"/>
              </a:ext>
            </a:extLst>
          </p:cNvPr>
          <p:cNvSpPr>
            <a:spLocks noGrp="1"/>
          </p:cNvSpPr>
          <p:nvPr>
            <p:ph idx="1"/>
          </p:nvPr>
        </p:nvSpPr>
        <p:spPr>
          <a:xfrm>
            <a:off x="533400" y="5746751"/>
            <a:ext cx="10515600" cy="609601"/>
          </a:xfrm>
        </p:spPr>
        <p:txBody>
          <a:bodyPr>
            <a:normAutofit fontScale="55000" lnSpcReduction="20000"/>
          </a:bodyPr>
          <a:lstStyle/>
          <a:p>
            <a:pPr marL="0" indent="0">
              <a:buNone/>
            </a:pPr>
            <a:r>
              <a:rPr lang="en-US" dirty="0">
                <a:hlinkClick r:id="rId3"/>
              </a:rPr>
              <a:t>https://scholars.unh.edu/cgi/viewcontent.cgi?article=1044&amp;context=ihpp</a:t>
            </a:r>
            <a:endParaRPr lang="en-US" dirty="0">
              <a:hlinkClick r:id="rId4"/>
            </a:endParaRPr>
          </a:p>
          <a:p>
            <a:pPr marL="0" indent="0">
              <a:buNone/>
            </a:pPr>
            <a:r>
              <a:rPr lang="en-US" dirty="0">
                <a:hlinkClick r:id="rId4"/>
              </a:rPr>
              <a:t>https://www.unh.edu/unhtoday/2020/06/</a:t>
            </a:r>
            <a:endParaRPr lang="en-US" dirty="0"/>
          </a:p>
        </p:txBody>
      </p:sp>
      <p:sp>
        <p:nvSpPr>
          <p:cNvPr id="4" name="Slide Number Placeholder 3">
            <a:extLst>
              <a:ext uri="{FF2B5EF4-FFF2-40B4-BE49-F238E27FC236}">
                <a16:creationId xmlns:a16="http://schemas.microsoft.com/office/drawing/2014/main" id="{C91152E9-FDEB-4B1A-971D-AC2ACF2FD5D7}"/>
              </a:ext>
            </a:extLst>
          </p:cNvPr>
          <p:cNvSpPr>
            <a:spLocks noGrp="1"/>
          </p:cNvSpPr>
          <p:nvPr>
            <p:ph type="sldNum" sz="quarter" idx="12"/>
          </p:nvPr>
        </p:nvSpPr>
        <p:spPr/>
        <p:txBody>
          <a:bodyPr/>
          <a:lstStyle/>
          <a:p>
            <a:pPr>
              <a:defRPr/>
            </a:pPr>
            <a:fld id="{9AF99B12-FE34-4786-9174-ED5FC5B2345E}" type="slidenum">
              <a:rPr lang="en-US" smtClean="0"/>
              <a:pPr>
                <a:defRPr/>
              </a:pPr>
              <a:t>23</a:t>
            </a:fld>
            <a:endParaRPr lang="en-US" dirty="0"/>
          </a:p>
        </p:txBody>
      </p:sp>
      <p:sp>
        <p:nvSpPr>
          <p:cNvPr id="5" name="Content Placeholder 6">
            <a:extLst>
              <a:ext uri="{FF2B5EF4-FFF2-40B4-BE49-F238E27FC236}">
                <a16:creationId xmlns:a16="http://schemas.microsoft.com/office/drawing/2014/main" id="{D83C76D6-3F91-4687-AF59-A82AB126B050}"/>
              </a:ext>
            </a:extLst>
          </p:cNvPr>
          <p:cNvSpPr txBox="1">
            <a:spLocks/>
          </p:cNvSpPr>
          <p:nvPr/>
        </p:nvSpPr>
        <p:spPr>
          <a:xfrm>
            <a:off x="6705600" y="2347208"/>
            <a:ext cx="5181600" cy="27974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endParaRPr lang="en-US" dirty="0"/>
          </a:p>
        </p:txBody>
      </p:sp>
      <p:sp>
        <p:nvSpPr>
          <p:cNvPr id="6" name="Content Placeholder 7">
            <a:extLst>
              <a:ext uri="{FF2B5EF4-FFF2-40B4-BE49-F238E27FC236}">
                <a16:creationId xmlns:a16="http://schemas.microsoft.com/office/drawing/2014/main" id="{7C536B0A-CFCF-4E87-B6E5-15951013C694}"/>
              </a:ext>
            </a:extLst>
          </p:cNvPr>
          <p:cNvSpPr txBox="1">
            <a:spLocks/>
          </p:cNvSpPr>
          <p:nvPr/>
        </p:nvSpPr>
        <p:spPr>
          <a:xfrm>
            <a:off x="762000" y="2342714"/>
            <a:ext cx="5181600" cy="27974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Lucy Hodder, JD</a:t>
            </a:r>
          </a:p>
          <a:p>
            <a:pPr marL="0" indent="0">
              <a:buFont typeface="Arial" panose="020B0604020202020204" pitchFamily="34" charset="0"/>
              <a:buNone/>
            </a:pPr>
            <a:r>
              <a:rPr lang="en-US" sz="1600" dirty="0">
                <a:solidFill>
                  <a:schemeClr val="tx1"/>
                </a:solidFill>
              </a:rPr>
              <a:t>Director, Health and Life Sciences Law</a:t>
            </a:r>
            <a:r>
              <a:rPr lang="en-US" sz="1600">
                <a:solidFill>
                  <a:schemeClr val="tx1"/>
                </a:solidFill>
              </a:rPr>
              <a:t>, Distinguished </a:t>
            </a:r>
            <a:r>
              <a:rPr lang="en-US" sz="1600" dirty="0">
                <a:solidFill>
                  <a:schemeClr val="tx1"/>
                </a:solidFill>
              </a:rPr>
              <a:t>Visiting Professor of Law,  UNH Franklin Pierce School of Law</a:t>
            </a:r>
          </a:p>
          <a:p>
            <a:pPr marL="0" indent="0">
              <a:buFont typeface="Arial" panose="020B0604020202020204" pitchFamily="34" charset="0"/>
              <a:buNone/>
            </a:pPr>
            <a:r>
              <a:rPr lang="en-US" sz="1600" dirty="0">
                <a:solidFill>
                  <a:schemeClr val="tx1"/>
                </a:solidFill>
              </a:rPr>
              <a:t>Institute for Health Policy and Practice, Adjunct Faculty</a:t>
            </a:r>
          </a:p>
          <a:p>
            <a:pPr marL="0" indent="0">
              <a:buFont typeface="Arial" panose="020B0604020202020204" pitchFamily="34" charset="0"/>
              <a:buNone/>
            </a:pPr>
            <a:r>
              <a:rPr lang="en-US" sz="1600" b="1" dirty="0">
                <a:solidFill>
                  <a:schemeClr val="tx1"/>
                </a:solidFill>
              </a:rPr>
              <a:t>lucy.hodder@law.unh.edu</a:t>
            </a:r>
          </a:p>
          <a:p>
            <a:pPr marL="0" indent="0">
              <a:buFont typeface="Arial" panose="020B0604020202020204" pitchFamily="34" charset="0"/>
              <a:buNone/>
            </a:pPr>
            <a:endParaRPr lang="en-US" dirty="0"/>
          </a:p>
        </p:txBody>
      </p:sp>
      <p:sp>
        <p:nvSpPr>
          <p:cNvPr id="7" name="Footer Placeholder 6">
            <a:extLst>
              <a:ext uri="{FF2B5EF4-FFF2-40B4-BE49-F238E27FC236}">
                <a16:creationId xmlns:a16="http://schemas.microsoft.com/office/drawing/2014/main" id="{FDB15F71-F8E1-425A-9CFA-44FE4C9D4068}"/>
              </a:ext>
            </a:extLst>
          </p:cNvPr>
          <p:cNvSpPr>
            <a:spLocks noGrp="1"/>
          </p:cNvSpPr>
          <p:nvPr>
            <p:ph type="ftr" sz="quarter" idx="11"/>
          </p:nvPr>
        </p:nvSpPr>
        <p:spPr>
          <a:xfrm>
            <a:off x="4038600" y="6356352"/>
            <a:ext cx="41148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900" kern="1200">
                <a:solidFill>
                  <a:schemeClr val="tx1"/>
                </a:solidFill>
                <a:latin typeface="Times New Roman" pitchFamily="18" charset="0"/>
                <a:ea typeface="+mn-ea"/>
                <a:cs typeface="+mn-cs"/>
              </a:defRPr>
            </a:lvl1pPr>
            <a:lvl2pPr marL="457200" algn="l" rtl="0" fontAlgn="base">
              <a:spcBef>
                <a:spcPct val="0"/>
              </a:spcBef>
              <a:spcAft>
                <a:spcPct val="0"/>
              </a:spcAft>
              <a:defRPr sz="4400" kern="1200">
                <a:solidFill>
                  <a:schemeClr val="tx1"/>
                </a:solidFill>
                <a:latin typeface="Times New Roman" pitchFamily="18" charset="0"/>
                <a:ea typeface="+mn-ea"/>
                <a:cs typeface="+mn-cs"/>
              </a:defRPr>
            </a:lvl2pPr>
            <a:lvl3pPr marL="914400" algn="l" rtl="0" fontAlgn="base">
              <a:spcBef>
                <a:spcPct val="0"/>
              </a:spcBef>
              <a:spcAft>
                <a:spcPct val="0"/>
              </a:spcAft>
              <a:defRPr sz="4400" kern="1200">
                <a:solidFill>
                  <a:schemeClr val="tx1"/>
                </a:solidFill>
                <a:latin typeface="Times New Roman" pitchFamily="18" charset="0"/>
                <a:ea typeface="+mn-ea"/>
                <a:cs typeface="+mn-cs"/>
              </a:defRPr>
            </a:lvl3pPr>
            <a:lvl4pPr marL="1371600" algn="l" rtl="0" fontAlgn="base">
              <a:spcBef>
                <a:spcPct val="0"/>
              </a:spcBef>
              <a:spcAft>
                <a:spcPct val="0"/>
              </a:spcAft>
              <a:defRPr sz="4400" kern="1200">
                <a:solidFill>
                  <a:schemeClr val="tx1"/>
                </a:solidFill>
                <a:latin typeface="Times New Roman" pitchFamily="18" charset="0"/>
                <a:ea typeface="+mn-ea"/>
                <a:cs typeface="+mn-cs"/>
              </a:defRPr>
            </a:lvl4pPr>
            <a:lvl5pPr marL="1828800" algn="l" rtl="0" fontAlgn="base">
              <a:spcBef>
                <a:spcPct val="0"/>
              </a:spcBef>
              <a:spcAft>
                <a:spcPct val="0"/>
              </a:spcAft>
              <a:defRPr sz="4400" kern="1200">
                <a:solidFill>
                  <a:schemeClr val="tx1"/>
                </a:solidFill>
                <a:latin typeface="Times New Roman" pitchFamily="18" charset="0"/>
                <a:ea typeface="+mn-ea"/>
                <a:cs typeface="+mn-cs"/>
              </a:defRPr>
            </a:lvl5pPr>
            <a:lvl6pPr marL="2286000" algn="l" defTabSz="914400" rtl="0" eaLnBrk="1" latinLnBrk="0" hangingPunct="1">
              <a:defRPr sz="4400" kern="1200">
                <a:solidFill>
                  <a:schemeClr val="tx1"/>
                </a:solidFill>
                <a:latin typeface="Times New Roman" pitchFamily="18" charset="0"/>
                <a:ea typeface="+mn-ea"/>
                <a:cs typeface="+mn-cs"/>
              </a:defRPr>
            </a:lvl6pPr>
            <a:lvl7pPr marL="2743200" algn="l" defTabSz="914400" rtl="0" eaLnBrk="1" latinLnBrk="0" hangingPunct="1">
              <a:defRPr sz="4400" kern="1200">
                <a:solidFill>
                  <a:schemeClr val="tx1"/>
                </a:solidFill>
                <a:latin typeface="Times New Roman" pitchFamily="18" charset="0"/>
                <a:ea typeface="+mn-ea"/>
                <a:cs typeface="+mn-cs"/>
              </a:defRPr>
            </a:lvl7pPr>
            <a:lvl8pPr marL="3200400" algn="l" defTabSz="914400" rtl="0" eaLnBrk="1" latinLnBrk="0" hangingPunct="1">
              <a:defRPr sz="4400" kern="1200">
                <a:solidFill>
                  <a:schemeClr val="tx1"/>
                </a:solidFill>
                <a:latin typeface="Times New Roman" pitchFamily="18" charset="0"/>
                <a:ea typeface="+mn-ea"/>
                <a:cs typeface="+mn-cs"/>
              </a:defRPr>
            </a:lvl8pPr>
            <a:lvl9pPr marL="3657600" algn="l" defTabSz="914400" rtl="0" eaLnBrk="1" latinLnBrk="0" hangingPunct="1">
              <a:defRPr sz="4400" kern="1200">
                <a:solidFill>
                  <a:schemeClr val="tx1"/>
                </a:solidFill>
                <a:latin typeface="Times New Roman" pitchFamily="18" charset="0"/>
                <a:ea typeface="+mn-ea"/>
                <a:cs typeface="+mn-cs"/>
              </a:defRPr>
            </a:lvl9pPr>
          </a:lstStyle>
          <a:p>
            <a:r>
              <a:rPr lang="en-US"/>
              <a:t>©2020 University of New Hampshire. All rights reserved.</a:t>
            </a:r>
            <a:endParaRPr lang="en-US" dirty="0"/>
          </a:p>
        </p:txBody>
      </p:sp>
    </p:spTree>
    <p:extLst>
      <p:ext uri="{BB962C8B-B14F-4D97-AF65-F5344CB8AC3E}">
        <p14:creationId xmlns:p14="http://schemas.microsoft.com/office/powerpoint/2010/main" val="123870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267FA-8451-EEEE-431B-52E4094BC56A}"/>
              </a:ext>
            </a:extLst>
          </p:cNvPr>
          <p:cNvSpPr>
            <a:spLocks noGrp="1"/>
          </p:cNvSpPr>
          <p:nvPr>
            <p:ph type="title"/>
          </p:nvPr>
        </p:nvSpPr>
        <p:spPr/>
        <p:txBody>
          <a:bodyPr/>
          <a:lstStyle/>
          <a:p>
            <a:r>
              <a:rPr lang="en-US" dirty="0"/>
              <a:t>2025 House Reconciliation Package</a:t>
            </a:r>
          </a:p>
        </p:txBody>
      </p:sp>
      <p:sp>
        <p:nvSpPr>
          <p:cNvPr id="3" name="Content Placeholder 2">
            <a:extLst>
              <a:ext uri="{FF2B5EF4-FFF2-40B4-BE49-F238E27FC236}">
                <a16:creationId xmlns:a16="http://schemas.microsoft.com/office/drawing/2014/main" id="{7492A3B0-5EEC-60C6-DAC0-2BF96EE1888A}"/>
              </a:ext>
            </a:extLst>
          </p:cNvPr>
          <p:cNvSpPr>
            <a:spLocks noGrp="1"/>
          </p:cNvSpPr>
          <p:nvPr>
            <p:ph idx="1"/>
          </p:nvPr>
        </p:nvSpPr>
        <p:spPr/>
        <p:txBody>
          <a:bodyPr>
            <a:normAutofit fontScale="92500" lnSpcReduction="10000"/>
          </a:bodyPr>
          <a:lstStyle/>
          <a:p>
            <a:r>
              <a:rPr lang="en-US" dirty="0"/>
              <a:t>Work Requirements for Medicaid Expansion adults 19-64</a:t>
            </a:r>
          </a:p>
          <a:p>
            <a:r>
              <a:rPr lang="en-US" dirty="0"/>
              <a:t>Starting by December 31, 2026, instead of January 2029 as in the original bill. </a:t>
            </a:r>
          </a:p>
          <a:p>
            <a:r>
              <a:rPr lang="en-US" dirty="0"/>
              <a:t>Employed or engage in a qualifying activity, such as community service, job training, or an educational program to maintain eligibility for at least 80 hours per month. </a:t>
            </a:r>
          </a:p>
          <a:p>
            <a:r>
              <a:rPr lang="en-US" dirty="0"/>
              <a:t>Exceptions: Caretakers, disabled veterans, people determined to be medically frail, pregnant or post-partum women, individuals enrolled in Medicare Parts A or B, and institutionalized individuals.</a:t>
            </a:r>
          </a:p>
          <a:p>
            <a:r>
              <a:rPr lang="en-US" dirty="0"/>
              <a:t>CBO Report – June 4</a:t>
            </a:r>
          </a:p>
        </p:txBody>
      </p:sp>
    </p:spTree>
    <p:extLst>
      <p:ext uri="{BB962C8B-B14F-4D97-AF65-F5344CB8AC3E}">
        <p14:creationId xmlns:p14="http://schemas.microsoft.com/office/powerpoint/2010/main" val="1333978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4A134D-B279-4324-88FA-57E1AD75E483}"/>
              </a:ext>
            </a:extLst>
          </p:cNvPr>
          <p:cNvSpPr>
            <a:spLocks noGrp="1"/>
          </p:cNvSpPr>
          <p:nvPr>
            <p:ph type="title"/>
          </p:nvPr>
        </p:nvSpPr>
        <p:spPr/>
        <p:txBody>
          <a:bodyPr/>
          <a:lstStyle/>
          <a:p>
            <a:r>
              <a:rPr lang="en-US" dirty="0"/>
              <a:t>Work Requirements circa 2018-2020</a:t>
            </a:r>
          </a:p>
        </p:txBody>
      </p:sp>
      <p:sp>
        <p:nvSpPr>
          <p:cNvPr id="6" name="Content Placeholder 5">
            <a:extLst>
              <a:ext uri="{FF2B5EF4-FFF2-40B4-BE49-F238E27FC236}">
                <a16:creationId xmlns:a16="http://schemas.microsoft.com/office/drawing/2014/main" id="{71D8F494-5621-4A80-8A8A-7EB0569152E0}"/>
              </a:ext>
            </a:extLst>
          </p:cNvPr>
          <p:cNvSpPr>
            <a:spLocks noGrp="1"/>
          </p:cNvSpPr>
          <p:nvPr>
            <p:ph sz="half" idx="1"/>
          </p:nvPr>
        </p:nvSpPr>
        <p:spPr/>
        <p:txBody>
          <a:bodyPr>
            <a:normAutofit fontScale="77500" lnSpcReduction="20000"/>
          </a:bodyPr>
          <a:lstStyle/>
          <a:p>
            <a:r>
              <a:rPr lang="en-US" i="1" dirty="0"/>
              <a:t>January 2018</a:t>
            </a:r>
            <a:r>
              <a:rPr lang="en-US" dirty="0"/>
              <a:t>: CMS announces new policy supporting implementation of work and community engagement requirements on Medicaid beneficiaries as a condition of eligibility </a:t>
            </a:r>
          </a:p>
          <a:p>
            <a:r>
              <a:rPr lang="en-US" sz="1700" i="1" dirty="0"/>
              <a:t>“Subject to the full federal review process, CMS will support state efforts to test incentives that make participation in work or other community engagement a requirement for continued Medicaid eligibility or coverage for certain adult Medicaid beneficiaries in demonstration projects authorized under section 1115 of the Social Security Act.” </a:t>
            </a:r>
          </a:p>
          <a:p>
            <a:r>
              <a:rPr lang="en-US" i="1" dirty="0"/>
              <a:t>February 2020</a:t>
            </a:r>
            <a:r>
              <a:rPr lang="en-US" dirty="0"/>
              <a:t>: CMS announces new 1115 waiver opportunity called the Healthy Adult Opportunity  encouraging program adjustments allowing eligibility requirements such as work and community engagement</a:t>
            </a:r>
          </a:p>
        </p:txBody>
      </p:sp>
      <p:pic>
        <p:nvPicPr>
          <p:cNvPr id="8" name="Content Placeholder 7">
            <a:extLst>
              <a:ext uri="{FF2B5EF4-FFF2-40B4-BE49-F238E27FC236}">
                <a16:creationId xmlns:a16="http://schemas.microsoft.com/office/drawing/2014/main" id="{9BAD903E-FD81-4FDC-9C89-D57F9939E0B2}"/>
              </a:ext>
            </a:extLst>
          </p:cNvPr>
          <p:cNvPicPr>
            <a:picLocks noGrp="1" noChangeAspect="1"/>
          </p:cNvPicPr>
          <p:nvPr>
            <p:ph sz="half" idx="2"/>
          </p:nvPr>
        </p:nvPicPr>
        <p:blipFill>
          <a:blip r:embed="rId3"/>
          <a:stretch>
            <a:fillRect/>
          </a:stretch>
        </p:blipFill>
        <p:spPr>
          <a:xfrm>
            <a:off x="6740237" y="2209800"/>
            <a:ext cx="4045526" cy="3967163"/>
          </a:xfrm>
          <a:prstGeom prst="rect">
            <a:avLst/>
          </a:prstGeom>
        </p:spPr>
      </p:pic>
      <p:sp>
        <p:nvSpPr>
          <p:cNvPr id="2" name="Slide Number Placeholder 1">
            <a:extLst>
              <a:ext uri="{FF2B5EF4-FFF2-40B4-BE49-F238E27FC236}">
                <a16:creationId xmlns:a16="http://schemas.microsoft.com/office/drawing/2014/main" id="{104F8D1D-0922-4DD5-ACA9-BB385A049159}"/>
              </a:ext>
            </a:extLst>
          </p:cNvPr>
          <p:cNvSpPr>
            <a:spLocks noGrp="1"/>
          </p:cNvSpPr>
          <p:nvPr>
            <p:ph type="sldNum" sz="quarter" idx="12"/>
          </p:nvPr>
        </p:nvSpPr>
        <p:spPr/>
        <p:txBody>
          <a:bodyPr/>
          <a:lstStyle/>
          <a:p>
            <a:pPr>
              <a:defRPr/>
            </a:pPr>
            <a:fld id="{9AF99B12-FE34-4786-9174-ED5FC5B2345E}" type="slidenum">
              <a:rPr lang="en-US" smtClean="0"/>
              <a:pPr>
                <a:defRPr/>
              </a:pPr>
              <a:t>4</a:t>
            </a:fld>
            <a:endParaRPr lang="en-US" dirty="0"/>
          </a:p>
        </p:txBody>
      </p:sp>
      <p:sp>
        <p:nvSpPr>
          <p:cNvPr id="4" name="Footer Placeholder 3">
            <a:extLst>
              <a:ext uri="{FF2B5EF4-FFF2-40B4-BE49-F238E27FC236}">
                <a16:creationId xmlns:a16="http://schemas.microsoft.com/office/drawing/2014/main" id="{4C5A2A9D-A59E-4335-8F5F-5E7830117C5D}"/>
              </a:ext>
            </a:extLst>
          </p:cNvPr>
          <p:cNvSpPr>
            <a:spLocks noGrp="1"/>
          </p:cNvSpPr>
          <p:nvPr>
            <p:ph type="ftr" sz="quarter" idx="11"/>
          </p:nvPr>
        </p:nvSpPr>
        <p:spPr>
          <a:xfrm>
            <a:off x="4038600" y="6356352"/>
            <a:ext cx="41148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900" kern="1200">
                <a:solidFill>
                  <a:schemeClr val="tx1"/>
                </a:solidFill>
                <a:latin typeface="Times New Roman" pitchFamily="18" charset="0"/>
                <a:ea typeface="+mn-ea"/>
                <a:cs typeface="+mn-cs"/>
              </a:defRPr>
            </a:lvl1pPr>
            <a:lvl2pPr marL="457200" algn="l" rtl="0" fontAlgn="base">
              <a:spcBef>
                <a:spcPct val="0"/>
              </a:spcBef>
              <a:spcAft>
                <a:spcPct val="0"/>
              </a:spcAft>
              <a:defRPr sz="4400" kern="1200">
                <a:solidFill>
                  <a:schemeClr val="tx1"/>
                </a:solidFill>
                <a:latin typeface="Times New Roman" pitchFamily="18" charset="0"/>
                <a:ea typeface="+mn-ea"/>
                <a:cs typeface="+mn-cs"/>
              </a:defRPr>
            </a:lvl2pPr>
            <a:lvl3pPr marL="914400" algn="l" rtl="0" fontAlgn="base">
              <a:spcBef>
                <a:spcPct val="0"/>
              </a:spcBef>
              <a:spcAft>
                <a:spcPct val="0"/>
              </a:spcAft>
              <a:defRPr sz="4400" kern="1200">
                <a:solidFill>
                  <a:schemeClr val="tx1"/>
                </a:solidFill>
                <a:latin typeface="Times New Roman" pitchFamily="18" charset="0"/>
                <a:ea typeface="+mn-ea"/>
                <a:cs typeface="+mn-cs"/>
              </a:defRPr>
            </a:lvl3pPr>
            <a:lvl4pPr marL="1371600" algn="l" rtl="0" fontAlgn="base">
              <a:spcBef>
                <a:spcPct val="0"/>
              </a:spcBef>
              <a:spcAft>
                <a:spcPct val="0"/>
              </a:spcAft>
              <a:defRPr sz="4400" kern="1200">
                <a:solidFill>
                  <a:schemeClr val="tx1"/>
                </a:solidFill>
                <a:latin typeface="Times New Roman" pitchFamily="18" charset="0"/>
                <a:ea typeface="+mn-ea"/>
                <a:cs typeface="+mn-cs"/>
              </a:defRPr>
            </a:lvl4pPr>
            <a:lvl5pPr marL="1828800" algn="l" rtl="0" fontAlgn="base">
              <a:spcBef>
                <a:spcPct val="0"/>
              </a:spcBef>
              <a:spcAft>
                <a:spcPct val="0"/>
              </a:spcAft>
              <a:defRPr sz="4400" kern="1200">
                <a:solidFill>
                  <a:schemeClr val="tx1"/>
                </a:solidFill>
                <a:latin typeface="Times New Roman" pitchFamily="18" charset="0"/>
                <a:ea typeface="+mn-ea"/>
                <a:cs typeface="+mn-cs"/>
              </a:defRPr>
            </a:lvl5pPr>
            <a:lvl6pPr marL="2286000" algn="l" defTabSz="914400" rtl="0" eaLnBrk="1" latinLnBrk="0" hangingPunct="1">
              <a:defRPr sz="4400" kern="1200">
                <a:solidFill>
                  <a:schemeClr val="tx1"/>
                </a:solidFill>
                <a:latin typeface="Times New Roman" pitchFamily="18" charset="0"/>
                <a:ea typeface="+mn-ea"/>
                <a:cs typeface="+mn-cs"/>
              </a:defRPr>
            </a:lvl6pPr>
            <a:lvl7pPr marL="2743200" algn="l" defTabSz="914400" rtl="0" eaLnBrk="1" latinLnBrk="0" hangingPunct="1">
              <a:defRPr sz="4400" kern="1200">
                <a:solidFill>
                  <a:schemeClr val="tx1"/>
                </a:solidFill>
                <a:latin typeface="Times New Roman" pitchFamily="18" charset="0"/>
                <a:ea typeface="+mn-ea"/>
                <a:cs typeface="+mn-cs"/>
              </a:defRPr>
            </a:lvl7pPr>
            <a:lvl8pPr marL="3200400" algn="l" defTabSz="914400" rtl="0" eaLnBrk="1" latinLnBrk="0" hangingPunct="1">
              <a:defRPr sz="4400" kern="1200">
                <a:solidFill>
                  <a:schemeClr val="tx1"/>
                </a:solidFill>
                <a:latin typeface="Times New Roman" pitchFamily="18" charset="0"/>
                <a:ea typeface="+mn-ea"/>
                <a:cs typeface="+mn-cs"/>
              </a:defRPr>
            </a:lvl8pPr>
            <a:lvl9pPr marL="3657600" algn="l" defTabSz="914400" rtl="0" eaLnBrk="1" latinLnBrk="0" hangingPunct="1">
              <a:defRPr sz="4400" kern="1200">
                <a:solidFill>
                  <a:schemeClr val="tx1"/>
                </a:solidFill>
                <a:latin typeface="Times New Roman" pitchFamily="18" charset="0"/>
                <a:ea typeface="+mn-ea"/>
                <a:cs typeface="+mn-cs"/>
              </a:defRPr>
            </a:lvl9pPr>
          </a:lstStyle>
          <a:p>
            <a:r>
              <a:rPr lang="en-US"/>
              <a:t>©2020 University of New Hampshire. All rights reserved.</a:t>
            </a:r>
            <a:endParaRPr lang="en-US" dirty="0"/>
          </a:p>
        </p:txBody>
      </p:sp>
    </p:spTree>
    <p:extLst>
      <p:ext uri="{BB962C8B-B14F-4D97-AF65-F5344CB8AC3E}">
        <p14:creationId xmlns:p14="http://schemas.microsoft.com/office/powerpoint/2010/main" val="89609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B4BAEA-E565-5BC2-C2C9-C1DBADBC1182}"/>
              </a:ext>
            </a:extLst>
          </p:cNvPr>
          <p:cNvSpPr>
            <a:spLocks noGrp="1"/>
          </p:cNvSpPr>
          <p:nvPr>
            <p:ph type="title"/>
          </p:nvPr>
        </p:nvSpPr>
        <p:spPr>
          <a:xfrm>
            <a:off x="1097280" y="286603"/>
            <a:ext cx="6783977" cy="1450757"/>
          </a:xfrm>
        </p:spPr>
        <p:txBody>
          <a:bodyPr>
            <a:normAutofit/>
          </a:bodyPr>
          <a:lstStyle/>
          <a:p>
            <a:r>
              <a:rPr lang="en-US" dirty="0"/>
              <a:t>In 2018 – Beneficiaries Challenged Work Waivers</a:t>
            </a:r>
          </a:p>
        </p:txBody>
      </p:sp>
      <p:sp>
        <p:nvSpPr>
          <p:cNvPr id="6" name="Content Placeholder 5">
            <a:extLst>
              <a:ext uri="{FF2B5EF4-FFF2-40B4-BE49-F238E27FC236}">
                <a16:creationId xmlns:a16="http://schemas.microsoft.com/office/drawing/2014/main" id="{CFFCD529-0E4B-A1D9-AB74-84EAD1574E5D}"/>
              </a:ext>
            </a:extLst>
          </p:cNvPr>
          <p:cNvSpPr>
            <a:spLocks noGrp="1"/>
          </p:cNvSpPr>
          <p:nvPr>
            <p:ph idx="1"/>
          </p:nvPr>
        </p:nvSpPr>
        <p:spPr/>
        <p:txBody>
          <a:bodyPr/>
          <a:lstStyle/>
          <a:p>
            <a:r>
              <a:rPr lang="en-US" dirty="0"/>
              <a:t>Medicaid beneficiaries in Arkansas, Kentucky, New Hampshire, Indiana, and Michigan challenged HHS’s approval of their state work-requirement waivers in separate cases in federal district court.</a:t>
            </a:r>
          </a:p>
          <a:p>
            <a:r>
              <a:rPr lang="en-US" u="sng" dirty="0"/>
              <a:t>See</a:t>
            </a:r>
            <a:r>
              <a:rPr lang="en-US" dirty="0"/>
              <a:t> </a:t>
            </a:r>
            <a:r>
              <a:rPr lang="en-US" i="1" dirty="0"/>
              <a:t>Gresham v. Azar</a:t>
            </a:r>
            <a:r>
              <a:rPr lang="en-US" dirty="0"/>
              <a:t>, 363 F. Supp. 3d at 165 (D.D.C. 2019) (Arkansas); </a:t>
            </a:r>
            <a:r>
              <a:rPr lang="en-US" i="1" dirty="0"/>
              <a:t>Stewart v. Azar</a:t>
            </a:r>
            <a:r>
              <a:rPr lang="en-US" dirty="0"/>
              <a:t>, 308 F. Supp. 3d 239 (D.D.C. 2018) (Kentucky); Philbrick v. Azar, 397 F. Supp. 3d at 11 (New Hampshire); Complaint, </a:t>
            </a:r>
            <a:r>
              <a:rPr lang="en-US" i="1" dirty="0"/>
              <a:t>Rose v. Azar</a:t>
            </a:r>
            <a:r>
              <a:rPr lang="en-US" dirty="0"/>
              <a:t>, 1:19-cv-02848 (D.D.C. Sep. 23, 2019) (Indiana); Complaint, </a:t>
            </a:r>
            <a:r>
              <a:rPr lang="en-US" i="1" dirty="0"/>
              <a:t>Young v. Azar</a:t>
            </a:r>
            <a:r>
              <a:rPr lang="en-US" dirty="0"/>
              <a:t>, No. 1:19-cv-03526 (D.D.C. Nov. 22, 2019) (Michigan)</a:t>
            </a:r>
          </a:p>
        </p:txBody>
      </p:sp>
    </p:spTree>
    <p:extLst>
      <p:ext uri="{BB962C8B-B14F-4D97-AF65-F5344CB8AC3E}">
        <p14:creationId xmlns:p14="http://schemas.microsoft.com/office/powerpoint/2010/main" val="1663416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7CA6149-C925-9CB2-01A2-2001CC9C6766}"/>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tretch>
            <a:fillRect/>
          </a:stretch>
        </p:blipFill>
        <p:spPr bwMode="auto">
          <a:xfrm>
            <a:off x="377371" y="1344474"/>
            <a:ext cx="5718629" cy="4474169"/>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descr="A pie chart with text and numbers&#10;&#10;AI-generated content may be incorrect.">
            <a:extLst>
              <a:ext uri="{FF2B5EF4-FFF2-40B4-BE49-F238E27FC236}">
                <a16:creationId xmlns:a16="http://schemas.microsoft.com/office/drawing/2014/main" id="{FA9D4691-84D2-C94C-DBAD-6893950A6B2E}"/>
              </a:ext>
            </a:extLst>
          </p:cNvPr>
          <p:cNvPicPr>
            <a:picLocks noGrp="1" noChangeAspect="1"/>
          </p:cNvPicPr>
          <p:nvPr>
            <p:ph sz="half" idx="4294967295"/>
          </p:nvPr>
        </p:nvPicPr>
        <p:blipFill>
          <a:blip r:embed="rId4"/>
          <a:stretch>
            <a:fillRect/>
          </a:stretch>
        </p:blipFill>
        <p:spPr>
          <a:xfrm>
            <a:off x="6908801" y="236489"/>
            <a:ext cx="4180114" cy="5885286"/>
          </a:xfrm>
        </p:spPr>
      </p:pic>
    </p:spTree>
    <p:extLst>
      <p:ext uri="{BB962C8B-B14F-4D97-AF65-F5344CB8AC3E}">
        <p14:creationId xmlns:p14="http://schemas.microsoft.com/office/powerpoint/2010/main" val="337692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9BCBC-5F13-7B39-6E3B-3A8F8392E114}"/>
              </a:ext>
            </a:extLst>
          </p:cNvPr>
          <p:cNvSpPr>
            <a:spLocks noGrp="1"/>
          </p:cNvSpPr>
          <p:nvPr>
            <p:ph type="title"/>
          </p:nvPr>
        </p:nvSpPr>
        <p:spPr/>
        <p:txBody>
          <a:bodyPr/>
          <a:lstStyle/>
          <a:p>
            <a:r>
              <a:rPr lang="en-US" dirty="0"/>
              <a:t>New Hampshire’s Experience </a:t>
            </a:r>
          </a:p>
        </p:txBody>
      </p:sp>
      <p:sp>
        <p:nvSpPr>
          <p:cNvPr id="3" name="Content Placeholder 2">
            <a:extLst>
              <a:ext uri="{FF2B5EF4-FFF2-40B4-BE49-F238E27FC236}">
                <a16:creationId xmlns:a16="http://schemas.microsoft.com/office/drawing/2014/main" id="{F8468B53-8AC5-451D-0B6D-8CD699433840}"/>
              </a:ext>
            </a:extLst>
          </p:cNvPr>
          <p:cNvSpPr>
            <a:spLocks noGrp="1"/>
          </p:cNvSpPr>
          <p:nvPr>
            <p:ph idx="1"/>
          </p:nvPr>
        </p:nvSpPr>
        <p:spPr/>
        <p:txBody>
          <a:bodyPr>
            <a:normAutofit lnSpcReduction="10000"/>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rPr>
              <a:t>2017	June 28:</a:t>
            </a:r>
            <a:r>
              <a:rPr kumimoji="0" lang="en-US" sz="1600" b="0"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rPr>
              <a:t>  Governor signs a law mandating NH DHHS seek CMS permission for work requirement  </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rPr>
              <a:t>	October 24: </a:t>
            </a:r>
            <a:r>
              <a:rPr kumimoji="0" lang="en-US" sz="1600" b="0"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rPr>
              <a:t>NH submits </a:t>
            </a:r>
            <a:r>
              <a:rPr kumimoji="0" lang="en-US" sz="1600" b="1"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rPr>
              <a:t>2nd</a:t>
            </a:r>
            <a:r>
              <a:rPr kumimoji="0" lang="en-US" sz="1600" b="0"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rPr>
              <a:t> work requirement waiver application</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rPr>
              <a:t>2018	May 7: </a:t>
            </a:r>
            <a:r>
              <a:rPr kumimoji="0" lang="en-US" sz="1600" b="0"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rPr>
              <a:t>CMS approves the work requirement and elimination of retroactive coverage </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rPr>
              <a:t>	May 10:</a:t>
            </a:r>
            <a:r>
              <a:rPr kumimoji="0" lang="en-US" sz="1600" b="0"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rPr>
              <a:t> New law creates Granite Advantage Program with revised work requirement </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rPr>
              <a:t>	</a:t>
            </a:r>
            <a:r>
              <a:rPr kumimoji="0" lang="en-US" sz="1600" b="1"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rPr>
              <a:t>July 18</a:t>
            </a:r>
            <a:r>
              <a:rPr kumimoji="0" lang="en-US" sz="1600" b="0"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rPr>
              <a:t>: NH submits new and </a:t>
            </a:r>
            <a:r>
              <a:rPr kumimoji="0" lang="en-US" sz="1600" b="1"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rPr>
              <a:t>3</a:t>
            </a:r>
            <a:r>
              <a:rPr kumimoji="0" lang="en-US" sz="1600" b="1" i="0" u="none" strike="noStrike" kern="1200" cap="none" spc="0" normalizeH="0" baseline="30000" noProof="0" dirty="0">
                <a:ln>
                  <a:noFill/>
                </a:ln>
                <a:solidFill>
                  <a:schemeClr val="tx1"/>
                </a:solidFill>
                <a:effectLst/>
                <a:uLnTx/>
                <a:uFillTx/>
                <a:latin typeface="Source Sans Pro" panose="020B0503030403020204" pitchFamily="34" charset="0"/>
                <a:ea typeface="Source Sans Pro" panose="020B0503030403020204" pitchFamily="34" charset="0"/>
              </a:rPr>
              <a:t>rd</a:t>
            </a:r>
            <a:r>
              <a:rPr kumimoji="0" lang="en-US" sz="1600" b="1"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rPr>
              <a:t> </a:t>
            </a:r>
            <a:r>
              <a:rPr kumimoji="0" lang="en-US" sz="1600" b="0"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rPr>
              <a:t>work requirement waiver (approved 11/30 by CMS)</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rPr>
              <a:t>2019</a:t>
            </a:r>
            <a:r>
              <a:rPr kumimoji="0" lang="en-US" sz="1600" b="0"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rPr>
              <a:t>	</a:t>
            </a:r>
            <a:r>
              <a:rPr kumimoji="0" lang="en-US" sz="1600" b="1"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rPr>
              <a:t>January 1:</a:t>
            </a:r>
            <a:r>
              <a:rPr kumimoji="0" lang="en-US" sz="1600" b="0"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rPr>
              <a:t> Granite Advantage Program begins (PAP terminates)</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rPr>
              <a:t>	</a:t>
            </a:r>
            <a:r>
              <a:rPr kumimoji="0" lang="en-US" sz="1600" b="1"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rPr>
              <a:t>March 1</a:t>
            </a:r>
            <a:r>
              <a:rPr kumimoji="0" lang="en-US" sz="1600" b="0"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rPr>
              <a:t>: Work and Community Engagement Requirement is effective</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rPr>
              <a:t>	</a:t>
            </a:r>
            <a:r>
              <a:rPr kumimoji="0" lang="en-US" sz="1600" b="1"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rPr>
              <a:t>July 8: New legislation signed into law and work requirement suspended by Commissioner until  9/30</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cs typeface="Times New Roman" panose="02020603050405020304" pitchFamily="18" charset="0"/>
              </a:rPr>
              <a:t>	July 29</a:t>
            </a:r>
            <a:r>
              <a:rPr kumimoji="0" lang="en-US" sz="1600" b="0"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cs typeface="Times New Roman" panose="02020603050405020304" pitchFamily="18" charset="0"/>
              </a:rPr>
              <a:t>: The </a:t>
            </a:r>
            <a:r>
              <a:rPr kumimoji="0" lang="en-US" sz="1600" b="0"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Federal District Court D.C. grants summary judgment to the plaintiffs in </a:t>
            </a:r>
            <a:r>
              <a:rPr kumimoji="0" lang="en-US" sz="1600" b="0" i="1"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Philbrick v. Azar</a:t>
            </a:r>
            <a:r>
              <a:rPr kumimoji="0" lang="en-US" sz="1600" b="0"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 and 	vacates Secretary’s approval of NH’s work requirement. (</a:t>
            </a:r>
            <a:r>
              <a:rPr kumimoji="0" lang="en-US" sz="1600" b="0" i="1" u="sng" strike="noStrike" kern="1200" cap="none" spc="0" normalizeH="0" baseline="0" noProof="0" dirty="0">
                <a:ln>
                  <a:noFill/>
                </a:ln>
                <a:solidFill>
                  <a:srgbClr val="003594"/>
                </a:solidFill>
                <a:effectLst/>
                <a:uLnTx/>
                <a:uFillTx/>
                <a:latin typeface="Source Sans Pro" panose="020B0503030403020204" pitchFamily="34" charset="0"/>
                <a:ea typeface="Source Sans Pro" panose="020B0503030403020204" pitchFamily="34" charset="0"/>
                <a:cs typeface="Source Sans Pro" panose="020B0503030403020204" pitchFamily="34" charset="0"/>
                <a:hlinkClick r:id="rId3">
                  <a:extLst>
                    <a:ext uri="{A12FA001-AC4F-418D-AE19-62706E023703}">
                      <ahyp:hlinkClr xmlns:ahyp="http://schemas.microsoft.com/office/drawing/2018/hyperlinkcolor" val="tx"/>
                    </a:ext>
                  </a:extLst>
                </a:hlinkClick>
              </a:rPr>
              <a:t>Philbrick v. Azar</a:t>
            </a:r>
            <a:r>
              <a:rPr kumimoji="0" lang="en-US" sz="1600" b="0" i="0" u="sng"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cs typeface="Source Sans Pro" panose="020B0503030403020204" pitchFamily="34" charset="0"/>
                <a:hlinkClick r:id="rId3">
                  <a:extLst>
                    <a:ext uri="{A12FA001-AC4F-418D-AE19-62706E023703}">
                      <ahyp:hlinkClr xmlns:ahyp="http://schemas.microsoft.com/office/drawing/2018/hyperlinkcolor" val="tx"/>
                    </a:ext>
                  </a:extLst>
                </a:hlinkClick>
              </a:rPr>
              <a:t>, 397 F.Supp.3d 11</a:t>
            </a:r>
            <a:r>
              <a:rPr kumimoji="0" lang="en-US" sz="1600" b="0"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a:t>
            </a:r>
          </a:p>
          <a:p>
            <a:pPr marL="342900" marR="0" lvl="0" indent="-342900" algn="l" defTabSz="685800" rtl="0" eaLnBrk="1" fontAlgn="auto" latinLnBrk="0" hangingPunct="1">
              <a:lnSpc>
                <a:spcPct val="90000"/>
              </a:lnSpc>
              <a:spcBef>
                <a:spcPts val="750"/>
              </a:spcBef>
              <a:spcAft>
                <a:spcPts val="0"/>
              </a:spcAft>
              <a:buClrTx/>
              <a:buSzTx/>
              <a:buFont typeface="Arial" panose="020B0604020202020204" pitchFamily="34" charset="0"/>
              <a:buAutoNum type="arabicPlain" startAt="2020"/>
              <a:tabLst/>
              <a:defRPr/>
            </a:pPr>
            <a:r>
              <a:rPr lang="en-US" sz="1600" dirty="0">
                <a:solidFill>
                  <a:schemeClr val="tx1"/>
                </a:solidFill>
                <a:latin typeface="Source Sans Pro" panose="020B0503030403020204" pitchFamily="34" charset="0"/>
                <a:ea typeface="Source Sans Pro" panose="020B0503030403020204" pitchFamily="34" charset="0"/>
              </a:rPr>
              <a:t>       The DC Circuit Court of Appeals decided </a:t>
            </a:r>
            <a:r>
              <a:rPr lang="en-US" sz="1600" u="sng" dirty="0">
                <a:solidFill>
                  <a:schemeClr val="tx1"/>
                </a:solidFill>
                <a:latin typeface="Source Sans Pro" panose="020B0503030403020204" pitchFamily="34" charset="0"/>
                <a:ea typeface="Source Sans Pro" panose="020B0503030403020204" pitchFamily="34" charset="0"/>
              </a:rPr>
              <a:t>Gresham v. Azar</a:t>
            </a:r>
            <a:r>
              <a:rPr lang="en-US" sz="1600" dirty="0">
                <a:solidFill>
                  <a:schemeClr val="tx1"/>
                </a:solidFill>
                <a:latin typeface="Source Sans Pro" panose="020B0503030403020204" pitchFamily="34" charset="0"/>
                <a:ea typeface="Source Sans Pro" panose="020B0503030403020204" pitchFamily="34" charset="0"/>
              </a:rPr>
              <a:t>, 950 F.3d 93 (2020) affirming lower court. </a:t>
            </a:r>
          </a:p>
          <a:p>
            <a:pPr marL="0" marR="0" lvl="0" indent="0" algn="l" defTabSz="685800" rtl="0" eaLnBrk="1" fontAlgn="auto" latinLnBrk="0" hangingPunct="1">
              <a:lnSpc>
                <a:spcPct val="90000"/>
              </a:lnSpc>
              <a:spcBef>
                <a:spcPts val="750"/>
              </a:spcBef>
              <a:spcAft>
                <a:spcPts val="0"/>
              </a:spcAft>
              <a:buClrTx/>
              <a:buSzTx/>
              <a:buNone/>
              <a:tabLst/>
              <a:defRPr/>
            </a:pPr>
            <a:r>
              <a:rPr lang="en-US" sz="1600" b="1" dirty="0">
                <a:solidFill>
                  <a:schemeClr val="tx1"/>
                </a:solidFill>
                <a:latin typeface="Source Sans Pro" panose="020B0503030403020204" pitchFamily="34" charset="0"/>
                <a:ea typeface="Source Sans Pro" panose="020B0503030403020204" pitchFamily="34" charset="0"/>
              </a:rPr>
              <a:t>2022</a:t>
            </a:r>
            <a:r>
              <a:rPr lang="en-US" sz="1600" dirty="0">
                <a:solidFill>
                  <a:schemeClr val="tx1"/>
                </a:solidFill>
                <a:latin typeface="Source Sans Pro" panose="020B0503030403020204" pitchFamily="34" charset="0"/>
                <a:ea typeface="Source Sans Pro" panose="020B0503030403020204" pitchFamily="34" charset="0"/>
              </a:rPr>
              <a:t>	SCOTUS issued summary disposition granting a motion to vacate the decision below.</a:t>
            </a:r>
          </a:p>
          <a:p>
            <a:pPr marL="0" marR="0" lvl="0" indent="0" algn="l" defTabSz="685800" rtl="0" eaLnBrk="1" fontAlgn="auto" latinLnBrk="0" hangingPunct="1">
              <a:lnSpc>
                <a:spcPct val="90000"/>
              </a:lnSpc>
              <a:spcBef>
                <a:spcPts val="750"/>
              </a:spcBef>
              <a:spcAft>
                <a:spcPts val="0"/>
              </a:spcAft>
              <a:buClrTx/>
              <a:buSzTx/>
              <a:buNone/>
              <a:tabLst/>
              <a:defRPr/>
            </a:pPr>
            <a:r>
              <a:rPr lang="en-US" sz="1600" dirty="0">
                <a:solidFill>
                  <a:schemeClr val="tx1"/>
                </a:solidFill>
                <a:latin typeface="Source Sans Pro" panose="020B0503030403020204" pitchFamily="34" charset="0"/>
                <a:ea typeface="Source Sans Pro" panose="020B0503030403020204" pitchFamily="34" charset="0"/>
              </a:rPr>
              <a:t>Biden administration revokes waiver approvals. </a:t>
            </a:r>
          </a:p>
          <a:p>
            <a:pPr marL="0" marR="0" lvl="0" indent="0" algn="l" defTabSz="685800" rtl="0" eaLnBrk="1" fontAlgn="auto" latinLnBrk="0" hangingPunct="1">
              <a:lnSpc>
                <a:spcPct val="90000"/>
              </a:lnSpc>
              <a:spcBef>
                <a:spcPts val="750"/>
              </a:spcBef>
              <a:spcAft>
                <a:spcPts val="0"/>
              </a:spcAft>
              <a:buClrTx/>
              <a:buSzTx/>
              <a:buNone/>
              <a:tabLst/>
              <a:defRPr/>
            </a:pPr>
            <a:endParaRPr lang="en-US" dirty="0">
              <a:solidFill>
                <a:schemeClr val="tx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776331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A7DA2-0498-A501-D948-9A621B18AFCA}"/>
              </a:ext>
            </a:extLst>
          </p:cNvPr>
          <p:cNvSpPr>
            <a:spLocks noGrp="1"/>
          </p:cNvSpPr>
          <p:nvPr>
            <p:ph type="title"/>
          </p:nvPr>
        </p:nvSpPr>
        <p:spPr/>
        <p:txBody>
          <a:bodyPr/>
          <a:lstStyle/>
          <a:p>
            <a:r>
              <a:rPr lang="en-US" dirty="0"/>
              <a:t>Secretary v. J. Boasberg</a:t>
            </a:r>
          </a:p>
        </p:txBody>
      </p:sp>
      <p:sp>
        <p:nvSpPr>
          <p:cNvPr id="3" name="Content Placeholder 2">
            <a:extLst>
              <a:ext uri="{FF2B5EF4-FFF2-40B4-BE49-F238E27FC236}">
                <a16:creationId xmlns:a16="http://schemas.microsoft.com/office/drawing/2014/main" id="{5C7DE86F-5A3D-3271-D042-E8A51C420C0D}"/>
              </a:ext>
            </a:extLst>
          </p:cNvPr>
          <p:cNvSpPr>
            <a:spLocks noGrp="1"/>
          </p:cNvSpPr>
          <p:nvPr>
            <p:ph idx="1"/>
          </p:nvPr>
        </p:nvSpPr>
        <p:spPr/>
        <p:txBody>
          <a:bodyPr>
            <a:normAutofit fontScale="85000" lnSpcReduction="20000"/>
          </a:bodyPr>
          <a:lstStyle/>
          <a:p>
            <a:pPr>
              <a:lnSpc>
                <a:spcPct val="110000"/>
              </a:lnSpc>
            </a:pPr>
            <a:r>
              <a:rPr lang="en-US" dirty="0"/>
              <a:t>Secretary Azar found that:</a:t>
            </a:r>
          </a:p>
          <a:p>
            <a:pPr>
              <a:lnSpc>
                <a:spcPct val="110000"/>
              </a:lnSpc>
            </a:pPr>
            <a:r>
              <a:rPr lang="en-US" dirty="0"/>
              <a:t> “New Hampshire’s stated goals for the extension of the Granite Advantage demonstration program align with the goals of the Medicaid program,” including “</a:t>
            </a:r>
            <a:r>
              <a:rPr lang="en-US" b="1" dirty="0"/>
              <a:t>improv[</a:t>
            </a:r>
            <a:r>
              <a:rPr lang="en-US" b="1" dirty="0" err="1"/>
              <a:t>ing</a:t>
            </a:r>
            <a:r>
              <a:rPr lang="en-US" b="1" dirty="0"/>
              <a:t>] beneficiary health and wellness</a:t>
            </a:r>
            <a:r>
              <a:rPr lang="en-US" dirty="0"/>
              <a:t>” and “</a:t>
            </a:r>
            <a:r>
              <a:rPr lang="en-US" b="1" dirty="0" err="1"/>
              <a:t>increas</a:t>
            </a:r>
            <a:r>
              <a:rPr lang="en-US" b="1" dirty="0"/>
              <a:t>[</a:t>
            </a:r>
            <a:r>
              <a:rPr lang="en-US" b="1" dirty="0" err="1"/>
              <a:t>ing</a:t>
            </a:r>
            <a:r>
              <a:rPr lang="en-US" b="1" dirty="0"/>
              <a:t>] financial independence</a:t>
            </a:r>
            <a:r>
              <a:rPr lang="en-US" dirty="0"/>
              <a:t>.” </a:t>
            </a:r>
          </a:p>
          <a:p>
            <a:pPr>
              <a:lnSpc>
                <a:spcPct val="110000"/>
              </a:lnSpc>
            </a:pPr>
            <a:r>
              <a:rPr lang="en-US" dirty="0"/>
              <a:t>…“to the extent . . . the community engagement requirements help individuals achieve </a:t>
            </a:r>
            <a:r>
              <a:rPr lang="en-US" b="1" dirty="0"/>
              <a:t>financial independence </a:t>
            </a:r>
            <a:r>
              <a:rPr lang="en-US" dirty="0"/>
              <a:t>and </a:t>
            </a:r>
            <a:r>
              <a:rPr lang="en-US" b="1" dirty="0"/>
              <a:t>transition into commercial coverage</a:t>
            </a:r>
            <a:r>
              <a:rPr lang="en-US" dirty="0"/>
              <a:t>, the demonstration 12 may </a:t>
            </a:r>
            <a:r>
              <a:rPr lang="en-US" b="1" dirty="0"/>
              <a:t>reduce dependency on public assistance </a:t>
            </a:r>
            <a:r>
              <a:rPr lang="en-US" dirty="0"/>
              <a:t>while still promoting Medicaid’s purpose of helping states furnish medical assistance by allowing New Hampshire to </a:t>
            </a:r>
            <a:r>
              <a:rPr lang="en-US" b="1" dirty="0"/>
              <a:t>stretch its limited Medicaid resources</a:t>
            </a:r>
            <a:r>
              <a:rPr lang="en-US" dirty="0"/>
              <a:t>.”</a:t>
            </a:r>
          </a:p>
        </p:txBody>
      </p:sp>
    </p:spTree>
    <p:extLst>
      <p:ext uri="{BB962C8B-B14F-4D97-AF65-F5344CB8AC3E}">
        <p14:creationId xmlns:p14="http://schemas.microsoft.com/office/powerpoint/2010/main" val="4161157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BFB06-C8E5-F336-8A4D-E6A1AF5A0F7F}"/>
              </a:ext>
            </a:extLst>
          </p:cNvPr>
          <p:cNvSpPr>
            <a:spLocks noGrp="1"/>
          </p:cNvSpPr>
          <p:nvPr>
            <p:ph type="title"/>
          </p:nvPr>
        </p:nvSpPr>
        <p:spPr>
          <a:xfrm>
            <a:off x="1097280" y="286603"/>
            <a:ext cx="10058400" cy="1450757"/>
          </a:xfrm>
        </p:spPr>
        <p:txBody>
          <a:bodyPr anchor="b">
            <a:normAutofit/>
          </a:bodyPr>
          <a:lstStyle/>
          <a:p>
            <a:r>
              <a:rPr lang="en-US" dirty="0"/>
              <a:t>Judge Boasberg</a:t>
            </a:r>
          </a:p>
        </p:txBody>
      </p:sp>
      <p:graphicFrame>
        <p:nvGraphicFramePr>
          <p:cNvPr id="5" name="Content Placeholder 2">
            <a:extLst>
              <a:ext uri="{FF2B5EF4-FFF2-40B4-BE49-F238E27FC236}">
                <a16:creationId xmlns:a16="http://schemas.microsoft.com/office/drawing/2014/main" id="{AD8027A6-37ED-4FE3-6FA5-A9659C1F71D0}"/>
              </a:ext>
            </a:extLst>
          </p:cNvPr>
          <p:cNvGraphicFramePr>
            <a:graphicFrameLocks noGrp="1"/>
          </p:cNvGraphicFramePr>
          <p:nvPr>
            <p:ph idx="1"/>
            <p:extLst>
              <p:ext uri="{D42A27DB-BD31-4B8C-83A1-F6EECF244321}">
                <p14:modId xmlns:p14="http://schemas.microsoft.com/office/powerpoint/2010/main" val="3527289205"/>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4168055"/>
      </p:ext>
    </p:extLst>
  </p:cSld>
  <p:clrMapOvr>
    <a:masterClrMapping/>
  </p:clrMapOvr>
</p:sld>
</file>

<file path=ppt/theme/theme1.xml><?xml version="1.0" encoding="utf-8"?>
<a:theme xmlns:a="http://schemas.openxmlformats.org/drawingml/2006/main" name="Retrospect">
  <a:themeElements>
    <a:clrScheme name="Custom 10">
      <a:dk1>
        <a:srgbClr val="00266D"/>
      </a:dk1>
      <a:lt1>
        <a:srgbClr val="FFFFFF"/>
      </a:lt1>
      <a:dk2>
        <a:srgbClr val="001C51"/>
      </a:dk2>
      <a:lt2>
        <a:srgbClr val="A2AAAD"/>
      </a:lt2>
      <a:accent1>
        <a:srgbClr val="F77A05"/>
      </a:accent1>
      <a:accent2>
        <a:srgbClr val="003594"/>
      </a:accent2>
      <a:accent3>
        <a:srgbClr val="253746"/>
      </a:accent3>
      <a:accent4>
        <a:srgbClr val="A2AAAD"/>
      </a:accent4>
      <a:accent5>
        <a:srgbClr val="D6D2C4"/>
      </a:accent5>
      <a:accent6>
        <a:srgbClr val="FFFFFF"/>
      </a:accent6>
      <a:hlink>
        <a:srgbClr val="003594"/>
      </a:hlink>
      <a:folHlink>
        <a:srgbClr val="B2B2B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Class 1 August 28.potx" id="{2DD4AEB2-4AFE-42F0-8509-779CE559BCAD}" vid="{0950106C-A177-4052-8CE1-82DDE02D56A0}"/>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HPP template 2019">
  <a:themeElements>
    <a:clrScheme name="UNH colors">
      <a:dk1>
        <a:srgbClr val="000000"/>
      </a:dk1>
      <a:lt1>
        <a:srgbClr val="FFFFFF"/>
      </a:lt1>
      <a:dk2>
        <a:srgbClr val="253746"/>
      </a:dk2>
      <a:lt2>
        <a:srgbClr val="A2AAAD"/>
      </a:lt2>
      <a:accent1>
        <a:srgbClr val="003594"/>
      </a:accent1>
      <a:accent2>
        <a:srgbClr val="F77A05"/>
      </a:accent2>
      <a:accent3>
        <a:srgbClr val="253746"/>
      </a:accent3>
      <a:accent4>
        <a:srgbClr val="A2AAAD"/>
      </a:accent4>
      <a:accent5>
        <a:srgbClr val="D6D2C4"/>
      </a:accent5>
      <a:accent6>
        <a:srgbClr val="FFFFFF"/>
      </a:accent6>
      <a:hlink>
        <a:srgbClr val="003594"/>
      </a:hlink>
      <a:folHlink>
        <a:srgbClr val="B2B2B2"/>
      </a:folHlink>
    </a:clrScheme>
    <a:fontScheme name="Custom 1">
      <a:majorFont>
        <a:latin typeface="Myriad Pro"/>
        <a:ea typeface=""/>
        <a:cs typeface=""/>
      </a:majorFont>
      <a:minorFont>
        <a:latin typeface="Minion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PP template 2019" id="{C6DA6FD3-5641-4516-ADDB-47659431F978}" vid="{5FFCF807-C9B7-4EF0-86B9-4C3759D9EA4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8465</TotalTime>
  <Words>3182</Words>
  <Application>Microsoft Office PowerPoint</Application>
  <PresentationFormat>Widescreen</PresentationFormat>
  <Paragraphs>200</Paragraphs>
  <Slides>23</Slides>
  <Notes>13</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23</vt:i4>
      </vt:variant>
    </vt:vector>
  </HeadingPairs>
  <TitlesOfParts>
    <vt:vector size="37" baseType="lpstr">
      <vt:lpstr>Aptos</vt:lpstr>
      <vt:lpstr>Arial</vt:lpstr>
      <vt:lpstr>Calibri</vt:lpstr>
      <vt:lpstr>Calibri Light</vt:lpstr>
      <vt:lpstr>Minion Pro</vt:lpstr>
      <vt:lpstr>Myriad Pro</vt:lpstr>
      <vt:lpstr>Source Sans Pro</vt:lpstr>
      <vt:lpstr>Source Sans Pro Light</vt:lpstr>
      <vt:lpstr>Symbol</vt:lpstr>
      <vt:lpstr>Times New Roman</vt:lpstr>
      <vt:lpstr>Retrospect</vt:lpstr>
      <vt:lpstr>1_Custom Design</vt:lpstr>
      <vt:lpstr>2_Custom Design</vt:lpstr>
      <vt:lpstr>IHPP template 2019</vt:lpstr>
      <vt:lpstr>Then and Now! Medicaid Work Requirements</vt:lpstr>
      <vt:lpstr>Federal Roundup</vt:lpstr>
      <vt:lpstr>2025 House Reconciliation Package</vt:lpstr>
      <vt:lpstr>Work Requirements circa 2018-2020</vt:lpstr>
      <vt:lpstr>In 2018 – Beneficiaries Challenged Work Waivers</vt:lpstr>
      <vt:lpstr>PowerPoint Presentation</vt:lpstr>
      <vt:lpstr>New Hampshire’s Experience </vt:lpstr>
      <vt:lpstr>Secretary v. J. Boasberg</vt:lpstr>
      <vt:lpstr>Judge Boasberg</vt:lpstr>
      <vt:lpstr>Legal Status Post Budget Bill?</vt:lpstr>
      <vt:lpstr>Story the Lawsuits Don’t Tell</vt:lpstr>
      <vt:lpstr>NH Law in 2017</vt:lpstr>
      <vt:lpstr>Defined by the Exceptions</vt:lpstr>
      <vt:lpstr>Think about the certification….</vt:lpstr>
      <vt:lpstr>… certification chaos - NH Exceptions</vt:lpstr>
      <vt:lpstr>The NH Good Cause Catch-all</vt:lpstr>
      <vt:lpstr>PowerPoint Presentation</vt:lpstr>
      <vt:lpstr>PowerPoint Presentation</vt:lpstr>
      <vt:lpstr>Why do we persist with a failed idea the results in people losing health insurance? </vt:lpstr>
      <vt:lpstr>State Action 2025</vt:lpstr>
      <vt:lpstr>Who are the “the deserving poor”. </vt:lpstr>
      <vt:lpstr>Langauage Matters – Myths about Medicaid Persist</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Bridget Drake</dc:creator>
  <cp:lastModifiedBy>Lucy Hodder</cp:lastModifiedBy>
  <cp:revision>33</cp:revision>
  <dcterms:created xsi:type="dcterms:W3CDTF">2022-01-25T16:59:38Z</dcterms:created>
  <dcterms:modified xsi:type="dcterms:W3CDTF">2025-06-05T15:22:15Z</dcterms:modified>
</cp:coreProperties>
</file>